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258" r:id="rId4"/>
    <p:sldId id="259" r:id="rId5"/>
    <p:sldId id="276" r:id="rId6"/>
    <p:sldId id="277" r:id="rId7"/>
    <p:sldId id="278" r:id="rId8"/>
    <p:sldId id="299" r:id="rId9"/>
    <p:sldId id="279" r:id="rId10"/>
    <p:sldId id="263" r:id="rId11"/>
    <p:sldId id="265" r:id="rId12"/>
    <p:sldId id="266" r:id="rId13"/>
    <p:sldId id="267" r:id="rId14"/>
    <p:sldId id="268" r:id="rId15"/>
    <p:sldId id="264" r:id="rId16"/>
    <p:sldId id="269" r:id="rId17"/>
    <p:sldId id="270" r:id="rId18"/>
    <p:sldId id="271" r:id="rId19"/>
    <p:sldId id="272" r:id="rId20"/>
    <p:sldId id="273" r:id="rId21"/>
    <p:sldId id="274" r:id="rId22"/>
    <p:sldId id="275" r:id="rId23"/>
    <p:sldId id="289" r:id="rId24"/>
    <p:sldId id="290" r:id="rId25"/>
    <p:sldId id="291" r:id="rId26"/>
    <p:sldId id="260" r:id="rId27"/>
    <p:sldId id="280" r:id="rId28"/>
    <p:sldId id="281" r:id="rId29"/>
    <p:sldId id="293" r:id="rId30"/>
    <p:sldId id="294" r:id="rId31"/>
    <p:sldId id="295" r:id="rId32"/>
    <p:sldId id="296" r:id="rId33"/>
    <p:sldId id="297" r:id="rId34"/>
    <p:sldId id="298" r:id="rId35"/>
    <p:sldId id="282" r:id="rId36"/>
    <p:sldId id="283" r:id="rId37"/>
    <p:sldId id="28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3660" autoAdjust="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C99C1-5A9B-43DD-8562-CCC3E94B0CEB}" type="datetimeFigureOut">
              <a:rPr lang="en-US" smtClean="0"/>
              <a:t>30-Mar-24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B07FC5-BACF-4F95-ACD6-BFDF18BF4FB8}" type="slidenum">
              <a:rPr lang="en-US" smtClean="0"/>
              <a:t>‹#›</a:t>
            </a:fld>
            <a:endParaRPr lang="en-US"/>
          </a:p>
        </p:txBody>
      </p:sp>
    </p:spTree>
    <p:extLst>
      <p:ext uri="{BB962C8B-B14F-4D97-AF65-F5344CB8AC3E}">
        <p14:creationId xmlns:p14="http://schemas.microsoft.com/office/powerpoint/2010/main" val="2489401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Figure, block #100 has reached three confirmations. All four miners in the network have included the same block. At block #101, three of the miners (75%) have included the block discovered by Bob, but one (miner D) has included the block dis‐ covered by Charlie. At this moment, miner D does not realize yet that their view of the blockchain from block #101 on will have to change. If there is a transaction in miner D’s block #101 that is not in the other miners’ block #101, that transaction will not be included in the network’s blockchain. This is why the more confirmations a transaction has, the more likely it is to be included in the Bitcoin network’s blockchain</a:t>
            </a:r>
            <a:endParaRPr lang="en-US" dirty="0"/>
          </a:p>
          <a:p>
            <a:endParaRPr lang="en-US" dirty="0"/>
          </a:p>
        </p:txBody>
      </p:sp>
      <p:sp>
        <p:nvSpPr>
          <p:cNvPr id="4" name="Slide Number Placeholder 3"/>
          <p:cNvSpPr>
            <a:spLocks noGrp="1"/>
          </p:cNvSpPr>
          <p:nvPr>
            <p:ph type="sldNum" sz="quarter" idx="5"/>
          </p:nvPr>
        </p:nvSpPr>
        <p:spPr/>
        <p:txBody>
          <a:bodyPr/>
          <a:lstStyle/>
          <a:p>
            <a:fld id="{A3B07FC5-BACF-4F95-ACD6-BFDF18BF4FB8}" type="slidenum">
              <a:rPr lang="en-US" smtClean="0"/>
              <a:t>25</a:t>
            </a:fld>
            <a:endParaRPr lang="en-US"/>
          </a:p>
        </p:txBody>
      </p:sp>
    </p:spTree>
    <p:extLst>
      <p:ext uri="{BB962C8B-B14F-4D97-AF65-F5344CB8AC3E}">
        <p14:creationId xmlns:p14="http://schemas.microsoft.com/office/powerpoint/2010/main" val="3574195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125464-7254-43C3-95AF-183F578C7C97}" type="datetime1">
              <a:rPr lang="en-US" smtClean="0"/>
              <a:t>30-Mar-24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9303-7B3A-46E2-8D31-E575A4E18A0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6004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475506-3B7B-40D1-B572-A244A5FF71E2}" type="datetime1">
              <a:rPr lang="en-US" smtClean="0"/>
              <a:t>30-Mar-24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9303-7B3A-46E2-8D31-E575A4E18A02}" type="slidenum">
              <a:rPr lang="en-US" smtClean="0"/>
              <a:t>‹#›</a:t>
            </a:fld>
            <a:endParaRPr lang="en-US"/>
          </a:p>
        </p:txBody>
      </p:sp>
    </p:spTree>
    <p:extLst>
      <p:ext uri="{BB962C8B-B14F-4D97-AF65-F5344CB8AC3E}">
        <p14:creationId xmlns:p14="http://schemas.microsoft.com/office/powerpoint/2010/main" val="4175235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4A82E4-7B97-494D-94B9-B002BF4755A2}" type="datetime1">
              <a:rPr lang="en-US" smtClean="0"/>
              <a:t>30-Mar-24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9303-7B3A-46E2-8D31-E575A4E18A02}" type="slidenum">
              <a:rPr lang="en-US" smtClean="0"/>
              <a:t>‹#›</a:t>
            </a:fld>
            <a:endParaRPr lang="en-US"/>
          </a:p>
        </p:txBody>
      </p:sp>
    </p:spTree>
    <p:extLst>
      <p:ext uri="{BB962C8B-B14F-4D97-AF65-F5344CB8AC3E}">
        <p14:creationId xmlns:p14="http://schemas.microsoft.com/office/powerpoint/2010/main" val="95144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C9750EA-26D0-4B8B-B77A-4C4CB147FFC4}" type="datetime1">
              <a:rPr lang="en-US" smtClean="0"/>
              <a:t>30-Mar-24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9303-7B3A-46E2-8D31-E575A4E18A02}" type="slidenum">
              <a:rPr lang="en-US" smtClean="0"/>
              <a:t>‹#›</a:t>
            </a:fld>
            <a:endParaRPr lang="en-US"/>
          </a:p>
        </p:txBody>
      </p:sp>
    </p:spTree>
    <p:extLst>
      <p:ext uri="{BB962C8B-B14F-4D97-AF65-F5344CB8AC3E}">
        <p14:creationId xmlns:p14="http://schemas.microsoft.com/office/powerpoint/2010/main" val="2477329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E169C9-7221-4676-A9C6-F9B965F7273E}" type="datetime1">
              <a:rPr lang="en-US" smtClean="0"/>
              <a:t>30-Mar-24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9303-7B3A-46E2-8D31-E575A4E18A0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4023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10058400" cy="702302"/>
          </a:xfrm>
        </p:spPr>
        <p:txBody>
          <a:bodyPr/>
          <a:lstStyle/>
          <a:p>
            <a:r>
              <a:rPr lang="en-US" dirty="0"/>
              <a:t>Click to edit Master title style</a:t>
            </a:r>
          </a:p>
        </p:txBody>
      </p:sp>
      <p:sp>
        <p:nvSpPr>
          <p:cNvPr id="3" name="Content Placeholder 2"/>
          <p:cNvSpPr>
            <a:spLocks noGrp="1"/>
          </p:cNvSpPr>
          <p:nvPr>
            <p:ph sz="half" idx="1"/>
          </p:nvPr>
        </p:nvSpPr>
        <p:spPr>
          <a:xfrm>
            <a:off x="1097279" y="1200150"/>
            <a:ext cx="4937760" cy="46689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200150"/>
            <a:ext cx="4937760" cy="46689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89ACF9-D4FF-410F-87B2-95E373D20BF6}" type="datetime1">
              <a:rPr lang="en-US" smtClean="0"/>
              <a:t>30-Mar-24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9303-7B3A-46E2-8D31-E575A4E18A02}" type="slidenum">
              <a:rPr lang="en-US" smtClean="0"/>
              <a:t>‹#›</a:t>
            </a:fld>
            <a:endParaRPr lang="en-US"/>
          </a:p>
        </p:txBody>
      </p:sp>
    </p:spTree>
    <p:extLst>
      <p:ext uri="{BB962C8B-B14F-4D97-AF65-F5344CB8AC3E}">
        <p14:creationId xmlns:p14="http://schemas.microsoft.com/office/powerpoint/2010/main" val="2634089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736283"/>
          </a:xfrm>
        </p:spPr>
        <p:txBody>
          <a:bodyPr/>
          <a:lstStyle/>
          <a:p>
            <a:r>
              <a:rPr lang="en-US" dirty="0"/>
              <a:t>Click to edit Master title style</a:t>
            </a:r>
          </a:p>
        </p:txBody>
      </p:sp>
      <p:sp>
        <p:nvSpPr>
          <p:cNvPr id="3" name="Text Placeholder 2"/>
          <p:cNvSpPr>
            <a:spLocks noGrp="1"/>
          </p:cNvSpPr>
          <p:nvPr>
            <p:ph type="body" idx="1"/>
          </p:nvPr>
        </p:nvSpPr>
        <p:spPr>
          <a:xfrm>
            <a:off x="1097280" y="1162050"/>
            <a:ext cx="4937760" cy="68400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1985216"/>
            <a:ext cx="4937760" cy="39753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162050"/>
            <a:ext cx="4937760" cy="68400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1985216"/>
            <a:ext cx="4937760" cy="39753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8E108C4-399C-4C12-9FB1-9D8187CAC877}" type="datetime1">
              <a:rPr lang="en-US" smtClean="0"/>
              <a:t>30-Mar-24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9303-7B3A-46E2-8D31-E575A4E18A02}" type="slidenum">
              <a:rPr lang="en-US" smtClean="0"/>
              <a:t>‹#›</a:t>
            </a:fld>
            <a:endParaRPr lang="en-US"/>
          </a:p>
        </p:txBody>
      </p:sp>
    </p:spTree>
    <p:extLst>
      <p:ext uri="{BB962C8B-B14F-4D97-AF65-F5344CB8AC3E}">
        <p14:creationId xmlns:p14="http://schemas.microsoft.com/office/powerpoint/2010/main" val="2585940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29D062-FE15-49D6-AFC8-0BDDDB24255D}" type="datetime1">
              <a:rPr lang="en-US" smtClean="0"/>
              <a:t>30-Mar-24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9303-7B3A-46E2-8D31-E575A4E18A02}" type="slidenum">
              <a:rPr lang="en-US" smtClean="0"/>
              <a:t>‹#›</a:t>
            </a:fld>
            <a:endParaRPr lang="en-US"/>
          </a:p>
        </p:txBody>
      </p:sp>
    </p:spTree>
    <p:extLst>
      <p:ext uri="{BB962C8B-B14F-4D97-AF65-F5344CB8AC3E}">
        <p14:creationId xmlns:p14="http://schemas.microsoft.com/office/powerpoint/2010/main" val="108549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BB7A396-7E8A-43E8-A70E-6ACE43B6859C}" type="datetime1">
              <a:rPr lang="en-US" smtClean="0"/>
              <a:t>30-Mar-24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3B89303-7B3A-46E2-8D31-E575A4E18A02}" type="slidenum">
              <a:rPr lang="en-US" smtClean="0"/>
              <a:t>‹#›</a:t>
            </a:fld>
            <a:endParaRPr lang="en-US"/>
          </a:p>
        </p:txBody>
      </p:sp>
    </p:spTree>
    <p:extLst>
      <p:ext uri="{BB962C8B-B14F-4D97-AF65-F5344CB8AC3E}">
        <p14:creationId xmlns:p14="http://schemas.microsoft.com/office/powerpoint/2010/main" val="3860319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9A86248-7B19-4AE1-BC21-4007C39D4B24}" type="datetime1">
              <a:rPr lang="en-US" smtClean="0"/>
              <a:t>30-Mar-24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3B89303-7B3A-46E2-8D31-E575A4E18A02}" type="slidenum">
              <a:rPr lang="en-US" smtClean="0"/>
              <a:t>‹#›</a:t>
            </a:fld>
            <a:endParaRPr lang="en-US"/>
          </a:p>
        </p:txBody>
      </p:sp>
    </p:spTree>
    <p:extLst>
      <p:ext uri="{BB962C8B-B14F-4D97-AF65-F5344CB8AC3E}">
        <p14:creationId xmlns:p14="http://schemas.microsoft.com/office/powerpoint/2010/main" val="417626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95E394-7640-48BB-A857-F551CCD580A8}" type="datetime1">
              <a:rPr lang="en-US" smtClean="0"/>
              <a:t>30-Mar-24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9303-7B3A-46E2-8D31-E575A4E18A02}" type="slidenum">
              <a:rPr lang="en-US" smtClean="0"/>
              <a:t>‹#›</a:t>
            </a:fld>
            <a:endParaRPr lang="en-US"/>
          </a:p>
        </p:txBody>
      </p:sp>
    </p:spTree>
    <p:extLst>
      <p:ext uri="{BB962C8B-B14F-4D97-AF65-F5344CB8AC3E}">
        <p14:creationId xmlns:p14="http://schemas.microsoft.com/office/powerpoint/2010/main" val="3997675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82782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173411"/>
            <a:ext cx="10058400" cy="4695683"/>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6B76DD2-2788-4E6B-AE4D-B105F02E6D3E}" type="datetime1">
              <a:rPr lang="en-US" smtClean="0"/>
              <a:t>30-Mar-24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3B89303-7B3A-46E2-8D31-E575A4E18A02}" type="slidenum">
              <a:rPr lang="en-US" smtClean="0"/>
              <a:t>‹#›</a:t>
            </a:fld>
            <a:endParaRPr lang="en-US"/>
          </a:p>
        </p:txBody>
      </p:sp>
      <p:cxnSp>
        <p:nvCxnSpPr>
          <p:cNvPr id="10" name="Straight Connector 9"/>
          <p:cNvCxnSpPr/>
          <p:nvPr/>
        </p:nvCxnSpPr>
        <p:spPr>
          <a:xfrm>
            <a:off x="1112520" y="1114426"/>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0577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D1D97-AA52-D5C4-D5EF-B2BAD0B87823}"/>
              </a:ext>
            </a:extLst>
          </p:cNvPr>
          <p:cNvSpPr>
            <a:spLocks noGrp="1"/>
          </p:cNvSpPr>
          <p:nvPr>
            <p:ph type="ctrTitle"/>
          </p:nvPr>
        </p:nvSpPr>
        <p:spPr/>
        <p:txBody>
          <a:bodyPr/>
          <a:lstStyle/>
          <a:p>
            <a:r>
              <a:rPr lang="en-US" dirty="0"/>
              <a:t>Blockchain and Cryptocurrency</a:t>
            </a:r>
          </a:p>
        </p:txBody>
      </p:sp>
      <p:sp>
        <p:nvSpPr>
          <p:cNvPr id="3" name="Subtitle 2">
            <a:extLst>
              <a:ext uri="{FF2B5EF4-FFF2-40B4-BE49-F238E27FC236}">
                <a16:creationId xmlns:a16="http://schemas.microsoft.com/office/drawing/2014/main" id="{34F9B4F7-049D-485F-7C19-18133C570E3C}"/>
              </a:ext>
            </a:extLst>
          </p:cNvPr>
          <p:cNvSpPr>
            <a:spLocks noGrp="1"/>
          </p:cNvSpPr>
          <p:nvPr>
            <p:ph type="subTitle" idx="1"/>
          </p:nvPr>
        </p:nvSpPr>
        <p:spPr/>
        <p:txBody>
          <a:bodyPr/>
          <a:lstStyle/>
          <a:p>
            <a:r>
              <a:rPr lang="en-US" dirty="0"/>
              <a:t>CHAPTER TWO</a:t>
            </a:r>
          </a:p>
        </p:txBody>
      </p:sp>
      <p:sp>
        <p:nvSpPr>
          <p:cNvPr id="5" name="Subtitle 2">
            <a:extLst>
              <a:ext uri="{FF2B5EF4-FFF2-40B4-BE49-F238E27FC236}">
                <a16:creationId xmlns:a16="http://schemas.microsoft.com/office/drawing/2014/main" id="{43400797-E145-A2F6-58F4-A29B27D4D46E}"/>
              </a:ext>
            </a:extLst>
          </p:cNvPr>
          <p:cNvSpPr txBox="1">
            <a:spLocks/>
          </p:cNvSpPr>
          <p:nvPr/>
        </p:nvSpPr>
        <p:spPr>
          <a:xfrm>
            <a:off x="1097280" y="5004065"/>
            <a:ext cx="10058400" cy="109498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sz="2000" dirty="0">
                <a:latin typeface="Abadi" panose="020B0604020104020204" pitchFamily="34" charset="0"/>
              </a:rPr>
              <a:t>ADAMA SCIENCE AND TECHNOLOGY UNIVERSITY</a:t>
            </a:r>
          </a:p>
          <a:p>
            <a:pPr algn="r"/>
            <a:r>
              <a:rPr lang="en-US" sz="2000" dirty="0">
                <a:latin typeface="Abadi" panose="020B0604020104020204" pitchFamily="34" charset="0"/>
              </a:rPr>
              <a:t>SoEEC – cse department – software engineering program</a:t>
            </a:r>
          </a:p>
        </p:txBody>
      </p:sp>
    </p:spTree>
    <p:extLst>
      <p:ext uri="{BB962C8B-B14F-4D97-AF65-F5344CB8AC3E}">
        <p14:creationId xmlns:p14="http://schemas.microsoft.com/office/powerpoint/2010/main" val="292979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7D898-6CE8-37DF-5C2A-5E1F469B395A}"/>
              </a:ext>
            </a:extLst>
          </p:cNvPr>
          <p:cNvSpPr>
            <a:spLocks noGrp="1"/>
          </p:cNvSpPr>
          <p:nvPr>
            <p:ph type="title"/>
          </p:nvPr>
        </p:nvSpPr>
        <p:spPr/>
        <p:txBody>
          <a:bodyPr/>
          <a:lstStyle/>
          <a:p>
            <a:r>
              <a:rPr lang="en-US" dirty="0"/>
              <a:t>Transactions</a:t>
            </a:r>
          </a:p>
        </p:txBody>
      </p:sp>
      <p:sp>
        <p:nvSpPr>
          <p:cNvPr id="3" name="Content Placeholder 2">
            <a:extLst>
              <a:ext uri="{FF2B5EF4-FFF2-40B4-BE49-F238E27FC236}">
                <a16:creationId xmlns:a16="http://schemas.microsoft.com/office/drawing/2014/main" id="{28F7978E-E5A1-CCD1-1EEF-B021DF4242EE}"/>
              </a:ext>
            </a:extLst>
          </p:cNvPr>
          <p:cNvSpPr>
            <a:spLocks noGrp="1"/>
          </p:cNvSpPr>
          <p:nvPr>
            <p:ph idx="1"/>
          </p:nvPr>
        </p:nvSpPr>
        <p:spPr/>
        <p:txBody>
          <a:bodyPr/>
          <a:lstStyle/>
          <a:p>
            <a:pPr>
              <a:buFont typeface="Wingdings" panose="05000000000000000000" pitchFamily="2" charset="2"/>
              <a:buChar char="q"/>
            </a:pPr>
            <a:r>
              <a:rPr lang="en-GB" dirty="0"/>
              <a:t>Bitcoin transactions follow a unique type of accounting called UTXO, which stands for unspent transaction output. </a:t>
            </a:r>
          </a:p>
          <a:p>
            <a:pPr>
              <a:buFont typeface="Wingdings" panose="05000000000000000000" pitchFamily="2" charset="2"/>
              <a:buChar char="q"/>
            </a:pPr>
            <a:r>
              <a:rPr lang="en-GB" dirty="0"/>
              <a:t>A transaction is basically a list of inputs and a list of outputs. </a:t>
            </a:r>
          </a:p>
          <a:p>
            <a:pPr>
              <a:buFont typeface="Wingdings" panose="05000000000000000000" pitchFamily="2" charset="2"/>
              <a:buChar char="q"/>
            </a:pPr>
            <a:r>
              <a:rPr lang="en-GB" dirty="0"/>
              <a:t>Each input identifies a Bitcoin address that is acting as the source of funds, plus an unspent transaction that address has received in the past. </a:t>
            </a:r>
          </a:p>
          <a:p>
            <a:pPr>
              <a:buFont typeface="Wingdings" panose="05000000000000000000" pitchFamily="2" charset="2"/>
              <a:buChar char="q"/>
            </a:pPr>
            <a:r>
              <a:rPr lang="en-GB" dirty="0"/>
              <a:t>It also contains a digital signature proving that the owner of that address has authorized the transaction. </a:t>
            </a:r>
          </a:p>
          <a:p>
            <a:pPr>
              <a:buFont typeface="Wingdings" panose="05000000000000000000" pitchFamily="2" charset="2"/>
              <a:buChar char="q"/>
            </a:pPr>
            <a:r>
              <a:rPr lang="en-GB" dirty="0"/>
              <a:t>Each output identifies the Bitcoin address receiving the funds and the amount that address will receive.</a:t>
            </a:r>
            <a:endParaRPr lang="en-US" dirty="0"/>
          </a:p>
        </p:txBody>
      </p:sp>
      <p:sp>
        <p:nvSpPr>
          <p:cNvPr id="4" name="Slide Number Placeholder 3">
            <a:extLst>
              <a:ext uri="{FF2B5EF4-FFF2-40B4-BE49-F238E27FC236}">
                <a16:creationId xmlns:a16="http://schemas.microsoft.com/office/drawing/2014/main" id="{A2B8B2B3-5448-E57A-2C31-6019D4FDBE6B}"/>
              </a:ext>
            </a:extLst>
          </p:cNvPr>
          <p:cNvSpPr>
            <a:spLocks noGrp="1"/>
          </p:cNvSpPr>
          <p:nvPr>
            <p:ph type="sldNum" sz="quarter" idx="12"/>
          </p:nvPr>
        </p:nvSpPr>
        <p:spPr/>
        <p:txBody>
          <a:bodyPr/>
          <a:lstStyle/>
          <a:p>
            <a:fld id="{73B89303-7B3A-46E2-8D31-E575A4E18A02}" type="slidenum">
              <a:rPr lang="en-US" smtClean="0"/>
              <a:t>10</a:t>
            </a:fld>
            <a:endParaRPr lang="en-US"/>
          </a:p>
        </p:txBody>
      </p:sp>
    </p:spTree>
    <p:extLst>
      <p:ext uri="{BB962C8B-B14F-4D97-AF65-F5344CB8AC3E}">
        <p14:creationId xmlns:p14="http://schemas.microsoft.com/office/powerpoint/2010/main" val="2715146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12E56-7017-79F2-B19A-F04DEE6C37ED}"/>
              </a:ext>
            </a:extLst>
          </p:cNvPr>
          <p:cNvSpPr>
            <a:spLocks noGrp="1"/>
          </p:cNvSpPr>
          <p:nvPr>
            <p:ph type="title"/>
          </p:nvPr>
        </p:nvSpPr>
        <p:spPr/>
        <p:txBody>
          <a:bodyPr/>
          <a:lstStyle/>
          <a:p>
            <a:r>
              <a:rPr lang="en-US" dirty="0"/>
              <a:t>UTXO Model</a:t>
            </a:r>
          </a:p>
        </p:txBody>
      </p:sp>
      <p:sp>
        <p:nvSpPr>
          <p:cNvPr id="3" name="Content Placeholder 2">
            <a:extLst>
              <a:ext uri="{FF2B5EF4-FFF2-40B4-BE49-F238E27FC236}">
                <a16:creationId xmlns:a16="http://schemas.microsoft.com/office/drawing/2014/main" id="{8AA06763-0443-94BB-0409-62DA1F2621D8}"/>
              </a:ext>
            </a:extLst>
          </p:cNvPr>
          <p:cNvSpPr>
            <a:spLocks noGrp="1"/>
          </p:cNvSpPr>
          <p:nvPr>
            <p:ph idx="1"/>
          </p:nvPr>
        </p:nvSpPr>
        <p:spPr/>
        <p:txBody>
          <a:bodyPr/>
          <a:lstStyle/>
          <a:p>
            <a:pPr>
              <a:buFont typeface="Wingdings" panose="05000000000000000000" pitchFamily="2" charset="2"/>
              <a:buChar char="q"/>
            </a:pPr>
            <a:r>
              <a:rPr lang="en-GB" dirty="0"/>
              <a:t>Bitcoin transactions follow a unique type of accounting called unspent transaction output (UTXO). A bitcoin transaction is essentially a list of inputs and a list of outputs. Each input identifies a Bitcoin address that is providing the funds, and an unspent transaction that address has received in the past. </a:t>
            </a:r>
          </a:p>
          <a:p>
            <a:pPr>
              <a:buFont typeface="Wingdings" panose="05000000000000000000" pitchFamily="2" charset="2"/>
              <a:buChar char="q"/>
            </a:pPr>
            <a:r>
              <a:rPr lang="en-GB" dirty="0"/>
              <a:t>Similarly, each output represents the Bitcoin address receiving the funds and the amount that address </a:t>
            </a:r>
            <a:r>
              <a:rPr lang="en-GB" dirty="0" err="1"/>
              <a:t>receives.The</a:t>
            </a:r>
            <a:r>
              <a:rPr lang="en-GB" dirty="0"/>
              <a:t> difference between the input and the output is the </a:t>
            </a:r>
            <a:r>
              <a:rPr lang="en-GB" b="1" dirty="0"/>
              <a:t>transaction fee</a:t>
            </a:r>
            <a:r>
              <a:rPr lang="en-GB" dirty="0"/>
              <a:t>, which will be earned by the bitcoin miner. </a:t>
            </a:r>
          </a:p>
          <a:p>
            <a:pPr>
              <a:buFont typeface="Wingdings" panose="05000000000000000000" pitchFamily="2" charset="2"/>
              <a:buChar char="q"/>
            </a:pPr>
            <a:r>
              <a:rPr lang="en-GB" dirty="0"/>
              <a:t>Each input also contains a digital signature, proving that the owner of that Bitcoin address authorizes that transaction. </a:t>
            </a:r>
          </a:p>
          <a:p>
            <a:pPr>
              <a:buFont typeface="Wingdings" panose="05000000000000000000" pitchFamily="2" charset="2"/>
              <a:buChar char="q"/>
            </a:pPr>
            <a:endParaRPr lang="en-US" dirty="0"/>
          </a:p>
        </p:txBody>
      </p:sp>
      <p:pic>
        <p:nvPicPr>
          <p:cNvPr id="5" name="Picture 4">
            <a:extLst>
              <a:ext uri="{FF2B5EF4-FFF2-40B4-BE49-F238E27FC236}">
                <a16:creationId xmlns:a16="http://schemas.microsoft.com/office/drawing/2014/main" id="{D2387F28-C857-68B9-42F2-EC880C432D8A}"/>
              </a:ext>
            </a:extLst>
          </p:cNvPr>
          <p:cNvPicPr>
            <a:picLocks noChangeAspect="1"/>
          </p:cNvPicPr>
          <p:nvPr/>
        </p:nvPicPr>
        <p:blipFill>
          <a:blip r:embed="rId2"/>
          <a:stretch>
            <a:fillRect/>
          </a:stretch>
        </p:blipFill>
        <p:spPr>
          <a:xfrm>
            <a:off x="1176863" y="4062997"/>
            <a:ext cx="9838273" cy="1806097"/>
          </a:xfrm>
          <a:prstGeom prst="rect">
            <a:avLst/>
          </a:prstGeom>
        </p:spPr>
      </p:pic>
      <p:sp>
        <p:nvSpPr>
          <p:cNvPr id="4" name="Slide Number Placeholder 3">
            <a:extLst>
              <a:ext uri="{FF2B5EF4-FFF2-40B4-BE49-F238E27FC236}">
                <a16:creationId xmlns:a16="http://schemas.microsoft.com/office/drawing/2014/main" id="{984B3E60-4A1D-91F3-7C85-08B8ED2BD5EC}"/>
              </a:ext>
            </a:extLst>
          </p:cNvPr>
          <p:cNvSpPr>
            <a:spLocks noGrp="1"/>
          </p:cNvSpPr>
          <p:nvPr>
            <p:ph type="sldNum" sz="quarter" idx="12"/>
          </p:nvPr>
        </p:nvSpPr>
        <p:spPr/>
        <p:txBody>
          <a:bodyPr/>
          <a:lstStyle/>
          <a:p>
            <a:fld id="{73B89303-7B3A-46E2-8D31-E575A4E18A02}" type="slidenum">
              <a:rPr lang="en-US" smtClean="0"/>
              <a:t>11</a:t>
            </a:fld>
            <a:endParaRPr lang="en-US"/>
          </a:p>
        </p:txBody>
      </p:sp>
    </p:spTree>
    <p:extLst>
      <p:ext uri="{BB962C8B-B14F-4D97-AF65-F5344CB8AC3E}">
        <p14:creationId xmlns:p14="http://schemas.microsoft.com/office/powerpoint/2010/main" val="267089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44FE1-701F-9A4A-4CB0-A772732F7EE9}"/>
              </a:ext>
            </a:extLst>
          </p:cNvPr>
          <p:cNvSpPr>
            <a:spLocks noGrp="1"/>
          </p:cNvSpPr>
          <p:nvPr>
            <p:ph type="title"/>
          </p:nvPr>
        </p:nvSpPr>
        <p:spPr/>
        <p:txBody>
          <a:bodyPr/>
          <a:lstStyle/>
          <a:p>
            <a:r>
              <a:rPr lang="en-US" dirty="0"/>
              <a:t>Anatomy of Transaction</a:t>
            </a:r>
          </a:p>
        </p:txBody>
      </p:sp>
      <p:pic>
        <p:nvPicPr>
          <p:cNvPr id="5" name="Content Placeholder 4">
            <a:extLst>
              <a:ext uri="{FF2B5EF4-FFF2-40B4-BE49-F238E27FC236}">
                <a16:creationId xmlns:a16="http://schemas.microsoft.com/office/drawing/2014/main" id="{3669DCDF-F97B-14F2-F48F-896814316155}"/>
              </a:ext>
            </a:extLst>
          </p:cNvPr>
          <p:cNvPicPr>
            <a:picLocks noGrp="1" noChangeAspect="1"/>
          </p:cNvPicPr>
          <p:nvPr>
            <p:ph idx="1"/>
          </p:nvPr>
        </p:nvPicPr>
        <p:blipFill>
          <a:blip r:embed="rId2"/>
          <a:stretch>
            <a:fillRect/>
          </a:stretch>
        </p:blipFill>
        <p:spPr>
          <a:xfrm>
            <a:off x="939963" y="1298307"/>
            <a:ext cx="10668482" cy="4551886"/>
          </a:xfrm>
        </p:spPr>
      </p:pic>
      <p:sp>
        <p:nvSpPr>
          <p:cNvPr id="3" name="Slide Number Placeholder 2">
            <a:extLst>
              <a:ext uri="{FF2B5EF4-FFF2-40B4-BE49-F238E27FC236}">
                <a16:creationId xmlns:a16="http://schemas.microsoft.com/office/drawing/2014/main" id="{C9595D1E-40ED-B752-01D7-049542989213}"/>
              </a:ext>
            </a:extLst>
          </p:cNvPr>
          <p:cNvSpPr>
            <a:spLocks noGrp="1"/>
          </p:cNvSpPr>
          <p:nvPr>
            <p:ph type="sldNum" sz="quarter" idx="12"/>
          </p:nvPr>
        </p:nvSpPr>
        <p:spPr/>
        <p:txBody>
          <a:bodyPr/>
          <a:lstStyle/>
          <a:p>
            <a:fld id="{73B89303-7B3A-46E2-8D31-E575A4E18A02}" type="slidenum">
              <a:rPr lang="en-US" smtClean="0"/>
              <a:t>12</a:t>
            </a:fld>
            <a:endParaRPr lang="en-US"/>
          </a:p>
        </p:txBody>
      </p:sp>
    </p:spTree>
    <p:extLst>
      <p:ext uri="{BB962C8B-B14F-4D97-AF65-F5344CB8AC3E}">
        <p14:creationId xmlns:p14="http://schemas.microsoft.com/office/powerpoint/2010/main" val="3465877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10DE2-FB32-F877-3CFF-81B2D3820239}"/>
              </a:ext>
            </a:extLst>
          </p:cNvPr>
          <p:cNvSpPr>
            <a:spLocks noGrp="1"/>
          </p:cNvSpPr>
          <p:nvPr>
            <p:ph type="title"/>
          </p:nvPr>
        </p:nvSpPr>
        <p:spPr/>
        <p:txBody>
          <a:bodyPr/>
          <a:lstStyle/>
          <a:p>
            <a:r>
              <a:rPr lang="en-US" dirty="0"/>
              <a:t>Transaction Fees</a:t>
            </a:r>
          </a:p>
        </p:txBody>
      </p:sp>
      <p:sp>
        <p:nvSpPr>
          <p:cNvPr id="3" name="Content Placeholder 2">
            <a:extLst>
              <a:ext uri="{FF2B5EF4-FFF2-40B4-BE49-F238E27FC236}">
                <a16:creationId xmlns:a16="http://schemas.microsoft.com/office/drawing/2014/main" id="{20793B77-E2FE-1D4E-1954-1CBE8C647FA0}"/>
              </a:ext>
            </a:extLst>
          </p:cNvPr>
          <p:cNvSpPr>
            <a:spLocks noGrp="1"/>
          </p:cNvSpPr>
          <p:nvPr>
            <p:ph idx="1"/>
          </p:nvPr>
        </p:nvSpPr>
        <p:spPr/>
        <p:txBody>
          <a:bodyPr/>
          <a:lstStyle/>
          <a:p>
            <a:pPr>
              <a:buFont typeface="Wingdings" panose="05000000000000000000" pitchFamily="2" charset="2"/>
              <a:buChar char="q"/>
            </a:pPr>
            <a:r>
              <a:rPr lang="en-GB" dirty="0"/>
              <a:t>Bitcoin transaction fees can vary depending on network capacity, how quickly confirmation is needed, and other factors. </a:t>
            </a:r>
          </a:p>
          <a:p>
            <a:pPr>
              <a:buFont typeface="Wingdings" panose="05000000000000000000" pitchFamily="2" charset="2"/>
              <a:buChar char="q"/>
            </a:pPr>
            <a:r>
              <a:rPr lang="en-GB" dirty="0"/>
              <a:t>Because there is a limit on the number of trans‐ actions that can be recorded on a block—the current limit is 1 MB of data, or roughly 3,500 transactions per block—a higher fee may be required for greater urgency. </a:t>
            </a:r>
          </a:p>
          <a:p>
            <a:pPr>
              <a:buFont typeface="Wingdings" panose="05000000000000000000" pitchFamily="2" charset="2"/>
              <a:buChar char="q"/>
            </a:pPr>
            <a:r>
              <a:rPr lang="en-GB" dirty="0"/>
              <a:t>There is essentially a competition in place for getting miners to confirm a transaction: higher fees mean faster confirmation.</a:t>
            </a:r>
            <a:endParaRPr lang="en-US" dirty="0"/>
          </a:p>
        </p:txBody>
      </p:sp>
      <p:sp>
        <p:nvSpPr>
          <p:cNvPr id="4" name="Slide Number Placeholder 3">
            <a:extLst>
              <a:ext uri="{FF2B5EF4-FFF2-40B4-BE49-F238E27FC236}">
                <a16:creationId xmlns:a16="http://schemas.microsoft.com/office/drawing/2014/main" id="{6CDFC8D5-3BE6-E985-DF07-11871717182E}"/>
              </a:ext>
            </a:extLst>
          </p:cNvPr>
          <p:cNvSpPr>
            <a:spLocks noGrp="1"/>
          </p:cNvSpPr>
          <p:nvPr>
            <p:ph type="sldNum" sz="quarter" idx="12"/>
          </p:nvPr>
        </p:nvSpPr>
        <p:spPr/>
        <p:txBody>
          <a:bodyPr/>
          <a:lstStyle/>
          <a:p>
            <a:fld id="{73B89303-7B3A-46E2-8D31-E575A4E18A02}" type="slidenum">
              <a:rPr lang="en-US" smtClean="0"/>
              <a:t>13</a:t>
            </a:fld>
            <a:endParaRPr lang="en-US"/>
          </a:p>
        </p:txBody>
      </p:sp>
    </p:spTree>
    <p:extLst>
      <p:ext uri="{BB962C8B-B14F-4D97-AF65-F5344CB8AC3E}">
        <p14:creationId xmlns:p14="http://schemas.microsoft.com/office/powerpoint/2010/main" val="2266859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blockchain process&#10;&#10;Description automatically generated">
            <a:extLst>
              <a:ext uri="{FF2B5EF4-FFF2-40B4-BE49-F238E27FC236}">
                <a16:creationId xmlns:a16="http://schemas.microsoft.com/office/drawing/2014/main" id="{E3D51366-410D-8D98-B7C8-62E1D810961B}"/>
              </a:ext>
            </a:extLst>
          </p:cNvPr>
          <p:cNvPicPr>
            <a:picLocks noChangeAspect="1"/>
          </p:cNvPicPr>
          <p:nvPr/>
        </p:nvPicPr>
        <p:blipFill>
          <a:blip r:embed="rId2"/>
          <a:stretch>
            <a:fillRect/>
          </a:stretch>
        </p:blipFill>
        <p:spPr>
          <a:xfrm>
            <a:off x="633999" y="904765"/>
            <a:ext cx="6909801" cy="4785037"/>
          </a:xfrm>
          <a:prstGeom prst="rect">
            <a:avLst/>
          </a:prstGeom>
        </p:spPr>
      </p:pic>
      <p:cxnSp>
        <p:nvCxnSpPr>
          <p:cNvPr id="14" name="Straight Connector 13">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0D157D45-5E1B-2267-8723-30F387EBD352}"/>
              </a:ext>
            </a:extLst>
          </p:cNvPr>
          <p:cNvSpPr>
            <a:spLocks noGrp="1"/>
          </p:cNvSpPr>
          <p:nvPr>
            <p:ph idx="1"/>
          </p:nvPr>
        </p:nvSpPr>
        <p:spPr>
          <a:xfrm>
            <a:off x="7867744" y="2152187"/>
            <a:ext cx="3690257" cy="3135265"/>
          </a:xfrm>
        </p:spPr>
        <p:txBody>
          <a:bodyPr>
            <a:normAutofit/>
          </a:bodyPr>
          <a:lstStyle/>
          <a:p>
            <a:r>
              <a:rPr lang="en-GB" dirty="0"/>
              <a:t>Series of events involved in executing a bitcoin transaction—“block mined onto blockchain” refers to miners adding a new block to be confirmed by the network</a:t>
            </a:r>
            <a:endParaRPr lang="en-US" dirty="0"/>
          </a:p>
        </p:txBody>
      </p:sp>
      <p:sp>
        <p:nvSpPr>
          <p:cNvPr id="16" name="Rectangle 15">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Slide Number Placeholder 1">
            <a:extLst>
              <a:ext uri="{FF2B5EF4-FFF2-40B4-BE49-F238E27FC236}">
                <a16:creationId xmlns:a16="http://schemas.microsoft.com/office/drawing/2014/main" id="{E0E34F32-3A6E-B3A5-CD4A-9DDDFB0A905E}"/>
              </a:ext>
            </a:extLst>
          </p:cNvPr>
          <p:cNvSpPr>
            <a:spLocks noGrp="1"/>
          </p:cNvSpPr>
          <p:nvPr>
            <p:ph type="sldNum" sz="quarter" idx="12"/>
          </p:nvPr>
        </p:nvSpPr>
        <p:spPr/>
        <p:txBody>
          <a:bodyPr/>
          <a:lstStyle/>
          <a:p>
            <a:fld id="{73B89303-7B3A-46E2-8D31-E575A4E18A02}" type="slidenum">
              <a:rPr lang="en-US" smtClean="0"/>
              <a:t>14</a:t>
            </a:fld>
            <a:endParaRPr lang="en-US"/>
          </a:p>
        </p:txBody>
      </p:sp>
    </p:spTree>
    <p:extLst>
      <p:ext uri="{BB962C8B-B14F-4D97-AF65-F5344CB8AC3E}">
        <p14:creationId xmlns:p14="http://schemas.microsoft.com/office/powerpoint/2010/main" val="1809284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E96AF-E748-986B-EA97-3A3DFB7AD622}"/>
              </a:ext>
            </a:extLst>
          </p:cNvPr>
          <p:cNvSpPr>
            <a:spLocks noGrp="1"/>
          </p:cNvSpPr>
          <p:nvPr>
            <p:ph type="title"/>
          </p:nvPr>
        </p:nvSpPr>
        <p:spPr/>
        <p:txBody>
          <a:bodyPr/>
          <a:lstStyle/>
          <a:p>
            <a:r>
              <a:rPr lang="en-US" dirty="0"/>
              <a:t>Bitcoin Address</a:t>
            </a:r>
          </a:p>
        </p:txBody>
      </p:sp>
      <p:sp>
        <p:nvSpPr>
          <p:cNvPr id="3" name="Content Placeholder 2">
            <a:extLst>
              <a:ext uri="{FF2B5EF4-FFF2-40B4-BE49-F238E27FC236}">
                <a16:creationId xmlns:a16="http://schemas.microsoft.com/office/drawing/2014/main" id="{98465BA7-27E0-0D95-319A-790F8CC093A9}"/>
              </a:ext>
            </a:extLst>
          </p:cNvPr>
          <p:cNvSpPr>
            <a:spLocks noGrp="1"/>
          </p:cNvSpPr>
          <p:nvPr>
            <p:ph idx="1"/>
          </p:nvPr>
        </p:nvSpPr>
        <p:spPr/>
        <p:txBody>
          <a:bodyPr/>
          <a:lstStyle/>
          <a:p>
            <a:r>
              <a:rPr lang="en-GB" dirty="0"/>
              <a:t>The Bitcoin address is a translation of the public key and is the identity of the wallet where funds can be received and from which they can be sent to other addresses. </a:t>
            </a:r>
          </a:p>
          <a:p>
            <a:r>
              <a:rPr lang="en-GB" dirty="0"/>
              <a:t>This address can be shared with anybody for receiving and sending, a bit like a username or email address. The private key is kept secret and is used to unlock stored cryptocurrency, somewhat like how you use a password to access your bank account. </a:t>
            </a:r>
          </a:p>
          <a:p>
            <a:r>
              <a:rPr lang="en-GB" dirty="0"/>
              <a:t>Bitcoin private keys are used to digitally sign transactions. That’s how the owner of a Bitcoin address proves to the Bitcoin network that they are the rightful owner of that address, and how they authorize a transaction.</a:t>
            </a:r>
          </a:p>
          <a:p>
            <a:r>
              <a:rPr lang="en-GB" dirty="0"/>
              <a:t>Here’s an example of what they look like:</a:t>
            </a:r>
          </a:p>
          <a:p>
            <a:endParaRPr lang="en-US" dirty="0"/>
          </a:p>
        </p:txBody>
      </p:sp>
      <p:pic>
        <p:nvPicPr>
          <p:cNvPr id="5" name="Picture 4">
            <a:extLst>
              <a:ext uri="{FF2B5EF4-FFF2-40B4-BE49-F238E27FC236}">
                <a16:creationId xmlns:a16="http://schemas.microsoft.com/office/drawing/2014/main" id="{974ABD9F-5CED-05D8-7318-B44866DEBAC7}"/>
              </a:ext>
            </a:extLst>
          </p:cNvPr>
          <p:cNvPicPr>
            <a:picLocks noChangeAspect="1"/>
          </p:cNvPicPr>
          <p:nvPr/>
        </p:nvPicPr>
        <p:blipFill>
          <a:blip r:embed="rId2"/>
          <a:stretch>
            <a:fillRect/>
          </a:stretch>
        </p:blipFill>
        <p:spPr>
          <a:xfrm>
            <a:off x="1648110" y="4315795"/>
            <a:ext cx="8662610" cy="1612284"/>
          </a:xfrm>
          <a:prstGeom prst="rect">
            <a:avLst/>
          </a:prstGeom>
        </p:spPr>
      </p:pic>
      <p:sp>
        <p:nvSpPr>
          <p:cNvPr id="4" name="Slide Number Placeholder 3">
            <a:extLst>
              <a:ext uri="{FF2B5EF4-FFF2-40B4-BE49-F238E27FC236}">
                <a16:creationId xmlns:a16="http://schemas.microsoft.com/office/drawing/2014/main" id="{D2579A25-C029-5E94-BAB9-68A098ACD8B4}"/>
              </a:ext>
            </a:extLst>
          </p:cNvPr>
          <p:cNvSpPr>
            <a:spLocks noGrp="1"/>
          </p:cNvSpPr>
          <p:nvPr>
            <p:ph type="sldNum" sz="quarter" idx="12"/>
          </p:nvPr>
        </p:nvSpPr>
        <p:spPr/>
        <p:txBody>
          <a:bodyPr/>
          <a:lstStyle/>
          <a:p>
            <a:fld id="{73B89303-7B3A-46E2-8D31-E575A4E18A02}" type="slidenum">
              <a:rPr lang="en-US" smtClean="0"/>
              <a:t>15</a:t>
            </a:fld>
            <a:endParaRPr lang="en-US"/>
          </a:p>
        </p:txBody>
      </p:sp>
    </p:spTree>
    <p:extLst>
      <p:ext uri="{BB962C8B-B14F-4D97-AF65-F5344CB8AC3E}">
        <p14:creationId xmlns:p14="http://schemas.microsoft.com/office/powerpoint/2010/main" val="762605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129D0-727E-0E47-8A7D-3F811D473C8F}"/>
              </a:ext>
            </a:extLst>
          </p:cNvPr>
          <p:cNvSpPr>
            <a:spLocks noGrp="1"/>
          </p:cNvSpPr>
          <p:nvPr>
            <p:ph type="title"/>
          </p:nvPr>
        </p:nvSpPr>
        <p:spPr/>
        <p:txBody>
          <a:bodyPr/>
          <a:lstStyle/>
          <a:p>
            <a:r>
              <a:rPr lang="en-US" dirty="0"/>
              <a:t>Merkle Root</a:t>
            </a:r>
          </a:p>
        </p:txBody>
      </p:sp>
      <p:sp>
        <p:nvSpPr>
          <p:cNvPr id="3" name="Content Placeholder 2">
            <a:extLst>
              <a:ext uri="{FF2B5EF4-FFF2-40B4-BE49-F238E27FC236}">
                <a16:creationId xmlns:a16="http://schemas.microsoft.com/office/drawing/2014/main" id="{E7D7DB67-417B-A23B-B0B6-B6788E45D60A}"/>
              </a:ext>
            </a:extLst>
          </p:cNvPr>
          <p:cNvSpPr>
            <a:spLocks noGrp="1"/>
          </p:cNvSpPr>
          <p:nvPr>
            <p:ph idx="1"/>
          </p:nvPr>
        </p:nvSpPr>
        <p:spPr>
          <a:xfrm>
            <a:off x="1097279" y="1173411"/>
            <a:ext cx="10527273" cy="4916104"/>
          </a:xfrm>
        </p:spPr>
        <p:txBody>
          <a:bodyPr>
            <a:normAutofit lnSpcReduction="10000"/>
          </a:bodyPr>
          <a:lstStyle/>
          <a:p>
            <a:r>
              <a:rPr lang="en-GB" dirty="0"/>
              <a:t>The Merkle root is used to show a snapshot of the state of all the transactions in the current block, stored in just 256 bits. The name comes from computer scientist Ralph Merkle, who came up with Merkle trees, which are digital signature data structures. </a:t>
            </a:r>
          </a:p>
          <a:p>
            <a:r>
              <a:rPr lang="en-GB" dirty="0"/>
              <a:t>The Merkle root has a special purpose aside from capturing the transaction snapshot. When a node in the network wants to ensure it has the exact same list of transactions as every other node, it does not need to compare each transaction individually. </a:t>
            </a:r>
          </a:p>
          <a:p>
            <a:r>
              <a:rPr lang="en-GB" dirty="0"/>
              <a:t>Instead, it only needs to compare its Merkle root with every other node’s Merkle root. This allows for the building of light software clients that do not require storing the entire blockchain to validate their own transactions.</a:t>
            </a:r>
          </a:p>
          <a:p>
            <a:r>
              <a:rPr lang="en-GB" dirty="0"/>
              <a:t>To calculate the Merkle root, you first create a Merkle tree, where the leaves are the transactions in the current block. </a:t>
            </a:r>
          </a:p>
          <a:p>
            <a:r>
              <a:rPr lang="en-GB" dirty="0"/>
              <a:t>By moving up the Merkle tree and generating hashes of all the leaves, you eventually reach the Merkle root (yes, the Merkle tree is an upside-down tree). If the number of transactions is odd, then the last transaction is replicated in order to continue this process. The Merkle root is an important value that helps to generate the block hash</a:t>
            </a:r>
            <a:endParaRPr lang="en-US" dirty="0"/>
          </a:p>
        </p:txBody>
      </p:sp>
      <p:sp>
        <p:nvSpPr>
          <p:cNvPr id="4" name="Slide Number Placeholder 3">
            <a:extLst>
              <a:ext uri="{FF2B5EF4-FFF2-40B4-BE49-F238E27FC236}">
                <a16:creationId xmlns:a16="http://schemas.microsoft.com/office/drawing/2014/main" id="{830E76CC-3BA4-E7B0-1F3D-28C6E097807C}"/>
              </a:ext>
            </a:extLst>
          </p:cNvPr>
          <p:cNvSpPr>
            <a:spLocks noGrp="1"/>
          </p:cNvSpPr>
          <p:nvPr>
            <p:ph type="sldNum" sz="quarter" idx="12"/>
          </p:nvPr>
        </p:nvSpPr>
        <p:spPr/>
        <p:txBody>
          <a:bodyPr/>
          <a:lstStyle/>
          <a:p>
            <a:fld id="{73B89303-7B3A-46E2-8D31-E575A4E18A02}" type="slidenum">
              <a:rPr lang="en-US" smtClean="0"/>
              <a:t>16</a:t>
            </a:fld>
            <a:endParaRPr lang="en-US"/>
          </a:p>
        </p:txBody>
      </p:sp>
    </p:spTree>
    <p:extLst>
      <p:ext uri="{BB962C8B-B14F-4D97-AF65-F5344CB8AC3E}">
        <p14:creationId xmlns:p14="http://schemas.microsoft.com/office/powerpoint/2010/main" val="3251761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1ACFBCF-D9AB-E108-FC09-5C3AD8F8132B}"/>
              </a:ext>
            </a:extLst>
          </p:cNvPr>
          <p:cNvSpPr>
            <a:spLocks noGrp="1"/>
          </p:cNvSpPr>
          <p:nvPr>
            <p:ph type="title"/>
          </p:nvPr>
        </p:nvSpPr>
        <p:spPr>
          <a:xfrm>
            <a:off x="492370" y="516835"/>
            <a:ext cx="3084844" cy="2103875"/>
          </a:xfrm>
        </p:spPr>
        <p:txBody>
          <a:bodyPr>
            <a:normAutofit/>
          </a:bodyPr>
          <a:lstStyle/>
          <a:p>
            <a:r>
              <a:rPr lang="en-US" sz="3600" dirty="0">
                <a:solidFill>
                  <a:srgbClr val="FFFFFF"/>
                </a:solidFill>
              </a:rPr>
              <a:t>Structure of a Merkle Root</a:t>
            </a:r>
          </a:p>
        </p:txBody>
      </p:sp>
      <p:sp>
        <p:nvSpPr>
          <p:cNvPr id="9" name="Content Placeholder 8">
            <a:extLst>
              <a:ext uri="{FF2B5EF4-FFF2-40B4-BE49-F238E27FC236}">
                <a16:creationId xmlns:a16="http://schemas.microsoft.com/office/drawing/2014/main" id="{60C64E2E-B5E6-A218-1753-28409493A2BE}"/>
              </a:ext>
            </a:extLst>
          </p:cNvPr>
          <p:cNvSpPr>
            <a:spLocks noGrp="1"/>
          </p:cNvSpPr>
          <p:nvPr>
            <p:ph idx="1"/>
          </p:nvPr>
        </p:nvSpPr>
        <p:spPr>
          <a:xfrm>
            <a:off x="492371" y="2653800"/>
            <a:ext cx="3084844" cy="3335519"/>
          </a:xfrm>
        </p:spPr>
        <p:txBody>
          <a:bodyPr>
            <a:normAutofit/>
          </a:bodyPr>
          <a:lstStyle/>
          <a:p>
            <a:r>
              <a:rPr lang="en-GB" sz="1800" dirty="0">
                <a:solidFill>
                  <a:schemeClr val="bg1"/>
                </a:solidFill>
              </a:rPr>
              <a:t>HA is the transaction (</a:t>
            </a:r>
            <a:r>
              <a:rPr lang="en-GB" sz="1800" dirty="0" err="1">
                <a:solidFill>
                  <a:schemeClr val="bg1"/>
                </a:solidFill>
              </a:rPr>
              <a:t>tx</a:t>
            </a:r>
            <a:r>
              <a:rPr lang="en-GB" sz="1800" dirty="0">
                <a:solidFill>
                  <a:schemeClr val="bg1"/>
                </a:solidFill>
              </a:rPr>
              <a:t>) hash of the first transaction, HB is the </a:t>
            </a:r>
            <a:r>
              <a:rPr lang="en-GB" sz="1800" dirty="0" err="1">
                <a:solidFill>
                  <a:schemeClr val="bg1"/>
                </a:solidFill>
              </a:rPr>
              <a:t>tx</a:t>
            </a:r>
            <a:r>
              <a:rPr lang="en-GB" sz="1800" dirty="0">
                <a:solidFill>
                  <a:schemeClr val="bg1"/>
                </a:solidFill>
              </a:rPr>
              <a:t> hash of the second transaction, and so on. </a:t>
            </a:r>
          </a:p>
          <a:p>
            <a:r>
              <a:rPr lang="en-GB" sz="1800" dirty="0">
                <a:solidFill>
                  <a:schemeClr val="bg1"/>
                </a:solidFill>
              </a:rPr>
              <a:t>HAB is the hash of HA + HB =&gt; HA+B = SHA256( SHA256 (HA + HB )). </a:t>
            </a:r>
          </a:p>
          <a:p>
            <a:r>
              <a:rPr lang="en-GB" sz="1600" dirty="0">
                <a:solidFill>
                  <a:schemeClr val="bg1"/>
                </a:solidFill>
              </a:rPr>
              <a:t>The hash function for Bitcoin is double SHA-256.</a:t>
            </a:r>
            <a:endParaRPr lang="en-US" sz="1800" dirty="0">
              <a:solidFill>
                <a:schemeClr val="bg1"/>
              </a:solidFill>
            </a:endParaRPr>
          </a:p>
        </p:txBody>
      </p:sp>
      <p:sp>
        <p:nvSpPr>
          <p:cNvPr id="16" name="Rectangle 15">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Content Placeholder 4">
            <a:extLst>
              <a:ext uri="{FF2B5EF4-FFF2-40B4-BE49-F238E27FC236}">
                <a16:creationId xmlns:a16="http://schemas.microsoft.com/office/drawing/2014/main" id="{0E3F54A0-F65B-1926-D636-C11C6BE0B6A6}"/>
              </a:ext>
            </a:extLst>
          </p:cNvPr>
          <p:cNvPicPr>
            <a:picLocks noChangeAspect="1"/>
          </p:cNvPicPr>
          <p:nvPr/>
        </p:nvPicPr>
        <p:blipFill>
          <a:blip r:embed="rId2"/>
          <a:stretch>
            <a:fillRect/>
          </a:stretch>
        </p:blipFill>
        <p:spPr>
          <a:xfrm>
            <a:off x="4742017" y="1661499"/>
            <a:ext cx="6798082" cy="3535002"/>
          </a:xfrm>
          <a:prstGeom prst="rect">
            <a:avLst/>
          </a:prstGeom>
        </p:spPr>
      </p:pic>
      <p:sp>
        <p:nvSpPr>
          <p:cNvPr id="3" name="Slide Number Placeholder 2">
            <a:extLst>
              <a:ext uri="{FF2B5EF4-FFF2-40B4-BE49-F238E27FC236}">
                <a16:creationId xmlns:a16="http://schemas.microsoft.com/office/drawing/2014/main" id="{FE1872FE-23F5-051C-2D21-1C91AA1CC73D}"/>
              </a:ext>
            </a:extLst>
          </p:cNvPr>
          <p:cNvSpPr>
            <a:spLocks noGrp="1"/>
          </p:cNvSpPr>
          <p:nvPr>
            <p:ph type="sldNum" sz="quarter" idx="12"/>
          </p:nvPr>
        </p:nvSpPr>
        <p:spPr/>
        <p:txBody>
          <a:bodyPr/>
          <a:lstStyle/>
          <a:p>
            <a:fld id="{73B89303-7B3A-46E2-8D31-E575A4E18A02}" type="slidenum">
              <a:rPr lang="en-US" smtClean="0"/>
              <a:t>17</a:t>
            </a:fld>
            <a:endParaRPr lang="en-US"/>
          </a:p>
        </p:txBody>
      </p:sp>
    </p:spTree>
    <p:extLst>
      <p:ext uri="{BB962C8B-B14F-4D97-AF65-F5344CB8AC3E}">
        <p14:creationId xmlns:p14="http://schemas.microsoft.com/office/powerpoint/2010/main" val="3430979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 screen&#10;&#10;Description automatically generated">
            <a:extLst>
              <a:ext uri="{FF2B5EF4-FFF2-40B4-BE49-F238E27FC236}">
                <a16:creationId xmlns:a16="http://schemas.microsoft.com/office/drawing/2014/main" id="{A7355E8A-52E5-E536-7FEA-E6DC8825275D}"/>
              </a:ext>
            </a:extLst>
          </p:cNvPr>
          <p:cNvPicPr>
            <a:picLocks noChangeAspect="1"/>
          </p:cNvPicPr>
          <p:nvPr/>
        </p:nvPicPr>
        <p:blipFill>
          <a:blip r:embed="rId2"/>
          <a:stretch>
            <a:fillRect/>
          </a:stretch>
        </p:blipFill>
        <p:spPr>
          <a:xfrm>
            <a:off x="633999" y="1155245"/>
            <a:ext cx="6909801" cy="4284077"/>
          </a:xfrm>
          <a:prstGeom prst="rect">
            <a:avLst/>
          </a:prstGeom>
        </p:spPr>
      </p:pic>
      <p:cxnSp>
        <p:nvCxnSpPr>
          <p:cNvPr id="14" name="Straight Connector 13">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6DC6B8C3-982F-93D5-52BE-285E259EF972}"/>
              </a:ext>
            </a:extLst>
          </p:cNvPr>
          <p:cNvSpPr>
            <a:spLocks noGrp="1"/>
          </p:cNvSpPr>
          <p:nvPr>
            <p:ph idx="1"/>
          </p:nvPr>
        </p:nvSpPr>
        <p:spPr>
          <a:xfrm>
            <a:off x="7859485" y="2198914"/>
            <a:ext cx="3690257" cy="3670180"/>
          </a:xfrm>
        </p:spPr>
        <p:txBody>
          <a:bodyPr>
            <a:normAutofit/>
          </a:bodyPr>
          <a:lstStyle/>
          <a:p>
            <a:r>
              <a:rPr lang="en-GB" dirty="0"/>
              <a:t>The important takeaway here is that the Merkle root can be used to quickly detect tampering in blockchain nodes. </a:t>
            </a:r>
          </a:p>
          <a:p>
            <a:r>
              <a:rPr lang="en-GB" dirty="0"/>
              <a:t>If there has been any tampering or corruption of transactions in the blockchain on any given node, its Merkle root hash will no longer match that of the other nodes.</a:t>
            </a:r>
            <a:endParaRPr lang="en-US" dirty="0"/>
          </a:p>
        </p:txBody>
      </p:sp>
      <p:sp>
        <p:nvSpPr>
          <p:cNvPr id="16" name="Rectangle 15">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Slide Number Placeholder 1">
            <a:extLst>
              <a:ext uri="{FF2B5EF4-FFF2-40B4-BE49-F238E27FC236}">
                <a16:creationId xmlns:a16="http://schemas.microsoft.com/office/drawing/2014/main" id="{BB52215D-AD47-D875-82C5-55A7D0A073D8}"/>
              </a:ext>
            </a:extLst>
          </p:cNvPr>
          <p:cNvSpPr>
            <a:spLocks noGrp="1"/>
          </p:cNvSpPr>
          <p:nvPr>
            <p:ph type="sldNum" sz="quarter" idx="12"/>
          </p:nvPr>
        </p:nvSpPr>
        <p:spPr/>
        <p:txBody>
          <a:bodyPr/>
          <a:lstStyle/>
          <a:p>
            <a:fld id="{73B89303-7B3A-46E2-8D31-E575A4E18A02}" type="slidenum">
              <a:rPr lang="en-US" smtClean="0"/>
              <a:t>18</a:t>
            </a:fld>
            <a:endParaRPr lang="en-US"/>
          </a:p>
        </p:txBody>
      </p:sp>
    </p:spTree>
    <p:extLst>
      <p:ext uri="{BB962C8B-B14F-4D97-AF65-F5344CB8AC3E}">
        <p14:creationId xmlns:p14="http://schemas.microsoft.com/office/powerpoint/2010/main" val="992847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5612A-D420-EB99-599A-A5B5370D8A87}"/>
              </a:ext>
            </a:extLst>
          </p:cNvPr>
          <p:cNvSpPr>
            <a:spLocks noGrp="1"/>
          </p:cNvSpPr>
          <p:nvPr>
            <p:ph type="title"/>
          </p:nvPr>
        </p:nvSpPr>
        <p:spPr/>
        <p:txBody>
          <a:bodyPr/>
          <a:lstStyle/>
          <a:p>
            <a:r>
              <a:rPr lang="en-US" dirty="0"/>
              <a:t>Signing and Validating Transactions</a:t>
            </a:r>
          </a:p>
        </p:txBody>
      </p:sp>
      <p:sp>
        <p:nvSpPr>
          <p:cNvPr id="3" name="Content Placeholder 2">
            <a:extLst>
              <a:ext uri="{FF2B5EF4-FFF2-40B4-BE49-F238E27FC236}">
                <a16:creationId xmlns:a16="http://schemas.microsoft.com/office/drawing/2014/main" id="{61405DDC-C4CA-F4DF-CAB7-BC319FE5517F}"/>
              </a:ext>
            </a:extLst>
          </p:cNvPr>
          <p:cNvSpPr>
            <a:spLocks noGrp="1"/>
          </p:cNvSpPr>
          <p:nvPr>
            <p:ph idx="1"/>
          </p:nvPr>
        </p:nvSpPr>
        <p:spPr/>
        <p:txBody>
          <a:bodyPr/>
          <a:lstStyle/>
          <a:p>
            <a:r>
              <a:rPr lang="en-GB" dirty="0"/>
              <a:t>Each transaction input contains a signature that provides proof that the owner of the sending address has authorized the transaction. The signature is generated and encrypted using ECDSA, a cryptographic algorithm that takes the private key and transaction data as inputs.</a:t>
            </a:r>
          </a:p>
          <a:p>
            <a:r>
              <a:rPr lang="en-GB" dirty="0"/>
              <a:t>Encryption process to generate a transaction signature</a:t>
            </a:r>
          </a:p>
          <a:p>
            <a:endParaRPr lang="en-GB" dirty="0"/>
          </a:p>
          <a:p>
            <a:endParaRPr lang="en-GB" dirty="0"/>
          </a:p>
          <a:p>
            <a:pPr marL="0" indent="0">
              <a:buNone/>
            </a:pPr>
            <a:endParaRPr lang="en-GB" dirty="0"/>
          </a:p>
          <a:p>
            <a:pPr marL="0" indent="0">
              <a:buNone/>
            </a:pPr>
            <a:r>
              <a:rPr lang="en-GB" dirty="0"/>
              <a:t>When all the nodes are verifying the transaction, they can easily verify the validity of the signature by using an ECDSA verify function. Verifying the signature on a transaction:</a:t>
            </a:r>
          </a:p>
          <a:p>
            <a:pPr marL="0" indent="0">
              <a:buNone/>
            </a:pPr>
            <a:endParaRPr lang="en-US" dirty="0"/>
          </a:p>
        </p:txBody>
      </p:sp>
      <p:pic>
        <p:nvPicPr>
          <p:cNvPr id="5" name="Picture 4">
            <a:extLst>
              <a:ext uri="{FF2B5EF4-FFF2-40B4-BE49-F238E27FC236}">
                <a16:creationId xmlns:a16="http://schemas.microsoft.com/office/drawing/2014/main" id="{678407A7-680D-32F5-316D-6BDF96931F05}"/>
              </a:ext>
            </a:extLst>
          </p:cNvPr>
          <p:cNvPicPr>
            <a:picLocks noChangeAspect="1"/>
          </p:cNvPicPr>
          <p:nvPr/>
        </p:nvPicPr>
        <p:blipFill>
          <a:blip r:embed="rId2"/>
          <a:stretch>
            <a:fillRect/>
          </a:stretch>
        </p:blipFill>
        <p:spPr>
          <a:xfrm>
            <a:off x="2365056" y="2570730"/>
            <a:ext cx="7033870" cy="1074513"/>
          </a:xfrm>
          <a:prstGeom prst="rect">
            <a:avLst/>
          </a:prstGeom>
        </p:spPr>
      </p:pic>
      <p:pic>
        <p:nvPicPr>
          <p:cNvPr id="7" name="Picture 6">
            <a:extLst>
              <a:ext uri="{FF2B5EF4-FFF2-40B4-BE49-F238E27FC236}">
                <a16:creationId xmlns:a16="http://schemas.microsoft.com/office/drawing/2014/main" id="{42F2EA53-9498-AFB2-F006-D37456AF0AE4}"/>
              </a:ext>
            </a:extLst>
          </p:cNvPr>
          <p:cNvPicPr>
            <a:picLocks noChangeAspect="1"/>
          </p:cNvPicPr>
          <p:nvPr/>
        </p:nvPicPr>
        <p:blipFill>
          <a:blip r:embed="rId3"/>
          <a:stretch>
            <a:fillRect/>
          </a:stretch>
        </p:blipFill>
        <p:spPr>
          <a:xfrm>
            <a:off x="2563824" y="4697068"/>
            <a:ext cx="7064352" cy="1082134"/>
          </a:xfrm>
          <a:prstGeom prst="rect">
            <a:avLst/>
          </a:prstGeom>
        </p:spPr>
      </p:pic>
      <p:sp>
        <p:nvSpPr>
          <p:cNvPr id="4" name="Slide Number Placeholder 3">
            <a:extLst>
              <a:ext uri="{FF2B5EF4-FFF2-40B4-BE49-F238E27FC236}">
                <a16:creationId xmlns:a16="http://schemas.microsoft.com/office/drawing/2014/main" id="{6F686EC5-D081-CB61-47D3-0BD955567F5A}"/>
              </a:ext>
            </a:extLst>
          </p:cNvPr>
          <p:cNvSpPr>
            <a:spLocks noGrp="1"/>
          </p:cNvSpPr>
          <p:nvPr>
            <p:ph type="sldNum" sz="quarter" idx="12"/>
          </p:nvPr>
        </p:nvSpPr>
        <p:spPr/>
        <p:txBody>
          <a:bodyPr/>
          <a:lstStyle/>
          <a:p>
            <a:fld id="{73B89303-7B3A-46E2-8D31-E575A4E18A02}" type="slidenum">
              <a:rPr lang="en-US" smtClean="0"/>
              <a:t>19</a:t>
            </a:fld>
            <a:endParaRPr lang="en-US"/>
          </a:p>
        </p:txBody>
      </p:sp>
    </p:spTree>
    <p:extLst>
      <p:ext uri="{BB962C8B-B14F-4D97-AF65-F5344CB8AC3E}">
        <p14:creationId xmlns:p14="http://schemas.microsoft.com/office/powerpoint/2010/main" val="2366119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15F00-58EF-395C-3F47-010923461C06}"/>
              </a:ext>
            </a:extLst>
          </p:cNvPr>
          <p:cNvSpPr>
            <a:spLocks noGrp="1"/>
          </p:cNvSpPr>
          <p:nvPr>
            <p:ph type="title"/>
          </p:nvPr>
        </p:nvSpPr>
        <p:spPr/>
        <p:txBody>
          <a:bodyPr/>
          <a:lstStyle/>
          <a:p>
            <a:r>
              <a:rPr lang="en-US" dirty="0"/>
              <a:t>Block</a:t>
            </a:r>
          </a:p>
        </p:txBody>
      </p:sp>
      <p:sp>
        <p:nvSpPr>
          <p:cNvPr id="3" name="Content Placeholder 2">
            <a:extLst>
              <a:ext uri="{FF2B5EF4-FFF2-40B4-BE49-F238E27FC236}">
                <a16:creationId xmlns:a16="http://schemas.microsoft.com/office/drawing/2014/main" id="{ECCD0DC0-A7C8-4F03-1B1A-CBF254FC41CF}"/>
              </a:ext>
            </a:extLst>
          </p:cNvPr>
          <p:cNvSpPr>
            <a:spLocks noGrp="1"/>
          </p:cNvSpPr>
          <p:nvPr>
            <p:ph idx="1"/>
          </p:nvPr>
        </p:nvSpPr>
        <p:spPr/>
        <p:txBody>
          <a:bodyPr>
            <a:normAutofit/>
          </a:bodyPr>
          <a:lstStyle/>
          <a:p>
            <a:pPr marL="0" indent="0">
              <a:buClr>
                <a:schemeClr val="tx1"/>
              </a:buClr>
              <a:buNone/>
            </a:pPr>
            <a:r>
              <a:rPr lang="en-GB" dirty="0"/>
              <a:t>The following are important attributes of every Bitcoin block: </a:t>
            </a:r>
          </a:p>
          <a:p>
            <a:pPr>
              <a:buClr>
                <a:schemeClr val="tx1"/>
              </a:buClr>
              <a:buFont typeface="Wingdings" panose="05000000000000000000" pitchFamily="2" charset="2"/>
              <a:buChar char="q"/>
            </a:pPr>
            <a:r>
              <a:rPr lang="en-GB" dirty="0"/>
              <a:t>Block hash - A unique identifier for the block. The block hash is generated from input data that provides a snapshot of the current state of the blockchain within 256 bits of data. This snapshot is like a technical version of a balance sheet for the entire Bit‐ coin blockchain. A Bitcoin block does not contain its own block hash, but it does contain the hash of the previous block it is building on, which is what makes the blocks chained. A block hash can be found by hashing the block header. </a:t>
            </a:r>
          </a:p>
          <a:p>
            <a:pPr>
              <a:buClr>
                <a:schemeClr val="tx1"/>
              </a:buClr>
              <a:buFont typeface="Wingdings" panose="05000000000000000000" pitchFamily="2" charset="2"/>
              <a:buChar char="q"/>
            </a:pPr>
            <a:r>
              <a:rPr lang="en-GB" dirty="0"/>
              <a:t>Coinbase transaction - This is the first transaction of each new block mined on the network. It adds new bitcoin to the supply, which is given as a reward to the miner who adds the block to the chain. </a:t>
            </a:r>
          </a:p>
          <a:p>
            <a:pPr>
              <a:buClr>
                <a:schemeClr val="tx1"/>
              </a:buClr>
              <a:buFont typeface="Wingdings" panose="05000000000000000000" pitchFamily="2" charset="2"/>
              <a:buChar char="q"/>
            </a:pPr>
            <a:r>
              <a:rPr lang="en-GB" dirty="0"/>
              <a:t>Block height number - This number identifies how many blocks there are between the current block and the first block in the chain (also known as the Genesis block). </a:t>
            </a:r>
          </a:p>
          <a:p>
            <a:pPr>
              <a:buClr>
                <a:schemeClr val="tx1"/>
              </a:buClr>
              <a:buFont typeface="Wingdings" panose="05000000000000000000" pitchFamily="2" charset="2"/>
              <a:buChar char="q"/>
            </a:pPr>
            <a:r>
              <a:rPr lang="en-GB" dirty="0"/>
              <a:t>Merkle root - This is a hash that allows proof of the validity of the blockchain</a:t>
            </a:r>
          </a:p>
        </p:txBody>
      </p:sp>
      <p:sp>
        <p:nvSpPr>
          <p:cNvPr id="4" name="Slide Number Placeholder 3">
            <a:extLst>
              <a:ext uri="{FF2B5EF4-FFF2-40B4-BE49-F238E27FC236}">
                <a16:creationId xmlns:a16="http://schemas.microsoft.com/office/drawing/2014/main" id="{DEC228BC-F0A7-C15D-C6CE-A2BCCE2E528E}"/>
              </a:ext>
            </a:extLst>
          </p:cNvPr>
          <p:cNvSpPr>
            <a:spLocks noGrp="1"/>
          </p:cNvSpPr>
          <p:nvPr>
            <p:ph type="sldNum" sz="quarter" idx="12"/>
          </p:nvPr>
        </p:nvSpPr>
        <p:spPr/>
        <p:txBody>
          <a:bodyPr/>
          <a:lstStyle/>
          <a:p>
            <a:fld id="{73B89303-7B3A-46E2-8D31-E575A4E18A02}" type="slidenum">
              <a:rPr lang="en-US" smtClean="0"/>
              <a:t>2</a:t>
            </a:fld>
            <a:endParaRPr lang="en-US"/>
          </a:p>
        </p:txBody>
      </p:sp>
    </p:spTree>
    <p:extLst>
      <p:ext uri="{BB962C8B-B14F-4D97-AF65-F5344CB8AC3E}">
        <p14:creationId xmlns:p14="http://schemas.microsoft.com/office/powerpoint/2010/main" val="867748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7C40-ECFC-3A0C-3C44-671392771654}"/>
              </a:ext>
            </a:extLst>
          </p:cNvPr>
          <p:cNvSpPr>
            <a:spLocks noGrp="1"/>
          </p:cNvSpPr>
          <p:nvPr>
            <p:ph type="title"/>
          </p:nvPr>
        </p:nvSpPr>
        <p:spPr/>
        <p:txBody>
          <a:bodyPr/>
          <a:lstStyle/>
          <a:p>
            <a:r>
              <a:rPr lang="en-US" dirty="0"/>
              <a:t>The Coinbase Transaction</a:t>
            </a:r>
          </a:p>
        </p:txBody>
      </p:sp>
      <p:sp>
        <p:nvSpPr>
          <p:cNvPr id="3" name="Content Placeholder 2">
            <a:extLst>
              <a:ext uri="{FF2B5EF4-FFF2-40B4-BE49-F238E27FC236}">
                <a16:creationId xmlns:a16="http://schemas.microsoft.com/office/drawing/2014/main" id="{B11C8136-5E58-7EB9-EE2F-89874ADCF8F4}"/>
              </a:ext>
            </a:extLst>
          </p:cNvPr>
          <p:cNvSpPr>
            <a:spLocks noGrp="1"/>
          </p:cNvSpPr>
          <p:nvPr>
            <p:ph idx="1"/>
          </p:nvPr>
        </p:nvSpPr>
        <p:spPr/>
        <p:txBody>
          <a:bodyPr/>
          <a:lstStyle/>
          <a:p>
            <a:r>
              <a:rPr lang="en-GB" dirty="0"/>
              <a:t>The first transaction recorded on every block is called a </a:t>
            </a:r>
            <a:r>
              <a:rPr lang="en-GB" b="1" dirty="0" err="1"/>
              <a:t>coinbase</a:t>
            </a:r>
            <a:r>
              <a:rPr lang="en-GB" b="1" dirty="0"/>
              <a:t> transaction</a:t>
            </a:r>
            <a:r>
              <a:rPr lang="en-GB" dirty="0"/>
              <a:t>. It is made up of two values:</a:t>
            </a:r>
          </a:p>
          <a:p>
            <a:r>
              <a:rPr lang="en-GB" b="1" dirty="0"/>
              <a:t>Block reward </a:t>
            </a:r>
          </a:p>
          <a:p>
            <a:pPr>
              <a:buFont typeface="Wingdings" panose="05000000000000000000" pitchFamily="2" charset="2"/>
              <a:buChar char="q"/>
            </a:pPr>
            <a:r>
              <a:rPr lang="en-GB" dirty="0"/>
              <a:t>This is the reward a miner receives from the network for performing the work to discover a block and doing their part to provide processing power to the Bitcoin network. The reward comes in the form of new bitcoin being added to the world supply. </a:t>
            </a:r>
          </a:p>
          <a:p>
            <a:r>
              <a:rPr lang="en-GB" b="1" dirty="0"/>
              <a:t>Transaction fees </a:t>
            </a:r>
          </a:p>
          <a:p>
            <a:pPr>
              <a:buFont typeface="Wingdings" panose="05000000000000000000" pitchFamily="2" charset="2"/>
              <a:buChar char="q"/>
            </a:pPr>
            <a:r>
              <a:rPr lang="en-GB" dirty="0"/>
              <a:t>This is the sum of all the transaction fees that are included in each transaction that gets added to the current block. There are often more transactions waiting to be processed than can fit into a block, generating a marketplace for transaction fees. The faster the miner wants a transaction to be processed, the higher the fee.</a:t>
            </a:r>
            <a:endParaRPr lang="en-US" dirty="0"/>
          </a:p>
        </p:txBody>
      </p:sp>
      <p:sp>
        <p:nvSpPr>
          <p:cNvPr id="4" name="Slide Number Placeholder 3">
            <a:extLst>
              <a:ext uri="{FF2B5EF4-FFF2-40B4-BE49-F238E27FC236}">
                <a16:creationId xmlns:a16="http://schemas.microsoft.com/office/drawing/2014/main" id="{A970698D-4F49-9B69-3793-DCE5598A5E1C}"/>
              </a:ext>
            </a:extLst>
          </p:cNvPr>
          <p:cNvSpPr>
            <a:spLocks noGrp="1"/>
          </p:cNvSpPr>
          <p:nvPr>
            <p:ph type="sldNum" sz="quarter" idx="12"/>
          </p:nvPr>
        </p:nvSpPr>
        <p:spPr/>
        <p:txBody>
          <a:bodyPr/>
          <a:lstStyle/>
          <a:p>
            <a:fld id="{73B89303-7B3A-46E2-8D31-E575A4E18A02}" type="slidenum">
              <a:rPr lang="en-US" smtClean="0"/>
              <a:t>20</a:t>
            </a:fld>
            <a:endParaRPr lang="en-US"/>
          </a:p>
        </p:txBody>
      </p:sp>
    </p:spTree>
    <p:extLst>
      <p:ext uri="{BB962C8B-B14F-4D97-AF65-F5344CB8AC3E}">
        <p14:creationId xmlns:p14="http://schemas.microsoft.com/office/powerpoint/2010/main" val="2117440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2CE46-73A8-9E38-FC92-D60DF42C6652}"/>
              </a:ext>
            </a:extLst>
          </p:cNvPr>
          <p:cNvSpPr>
            <a:spLocks noGrp="1"/>
          </p:cNvSpPr>
          <p:nvPr>
            <p:ph type="title"/>
          </p:nvPr>
        </p:nvSpPr>
        <p:spPr/>
        <p:txBody>
          <a:bodyPr/>
          <a:lstStyle/>
          <a:p>
            <a:r>
              <a:rPr lang="en-US" dirty="0"/>
              <a:t>Transaction Security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B43889C-0E9C-0DF3-34FE-B3D9D977A5ED}"/>
                  </a:ext>
                </a:extLst>
              </p:cNvPr>
              <p:cNvSpPr>
                <a:spLocks noGrp="1"/>
              </p:cNvSpPr>
              <p:nvPr>
                <p:ph idx="1"/>
              </p:nvPr>
            </p:nvSpPr>
            <p:spPr/>
            <p:txBody>
              <a:bodyPr/>
              <a:lstStyle/>
              <a:p>
                <a:r>
                  <a:rPr lang="en-GB" dirty="0"/>
                  <a:t>Bitcoin transactions are push transactions, meaning that the sender—the one pushing the funds out of an account they control—is the one to initiate the transaction. In contrast, a pull transaction is initiated by the receiver. </a:t>
                </a:r>
              </a:p>
              <a:p>
                <a:r>
                  <a:rPr lang="en-GB" dirty="0"/>
                  <a:t>Pull transactions are significantly less secure because they require the sender to share their account details with the receiver. To compensate for this weakness, pull payment networks (like Visa) provide chargebacks, or the ability to dispute a transaction and ask for a refund. As push transactions, bitcoin transactions are significantly more secure. </a:t>
                </a:r>
              </a:p>
              <a:p>
                <a:r>
                  <a:rPr lang="en-GB" dirty="0"/>
                  <a:t>When initiating a transaction, a sender never has to reveal any of their account information. The only way a fraudulent transaction can take place is if an unauthorized person gets a copy of someone’s private key. </a:t>
                </a:r>
              </a:p>
              <a:p>
                <a:r>
                  <a:rPr lang="en-GB" dirty="0"/>
                  <a:t>With the technology available today, it is considered to be impossible to guess or reverse engineer what someone’s private key is. The only way to guess a private key is through brute force—trying every possible combination. A private key is a 256-bit number, which means there are </a:t>
                </a:r>
                <a14:m>
                  <m:oMath xmlns:m="http://schemas.openxmlformats.org/officeDocument/2006/math">
                    <m:sSup>
                      <m:sSupPr>
                        <m:ctrlPr>
                          <a:rPr lang="en-GB"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256</m:t>
                        </m:r>
                      </m:sup>
                    </m:sSup>
                  </m:oMath>
                </a14:m>
                <a:r>
                  <a:rPr lang="en-GB" dirty="0"/>
                  <a:t> potential combinations to try: </a:t>
                </a:r>
                <a14:m>
                  <m:oMath xmlns:m="http://schemas.openxmlformats.org/officeDocument/2006/math">
                    <m:sSup>
                      <m:sSupPr>
                        <m:ctrlPr>
                          <a:rPr lang="en-GB"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256</m:t>
                        </m:r>
                      </m:sup>
                    </m:sSup>
                  </m:oMath>
                </a14:m>
                <a:r>
                  <a:rPr lang="en-GB" sz="2800" dirty="0"/>
                  <a:t> </a:t>
                </a:r>
                <a:r>
                  <a:rPr lang="en-GB" dirty="0"/>
                  <a:t>= </a:t>
                </a:r>
                <a14:m>
                  <m:oMath xmlns:m="http://schemas.openxmlformats.org/officeDocument/2006/math">
                    <m:sSup>
                      <m:sSupPr>
                        <m:ctrlPr>
                          <a:rPr lang="en-GB" i="1" smtClean="0">
                            <a:latin typeface="Cambria Math" panose="02040503050406030204" pitchFamily="18" charset="0"/>
                          </a:rPr>
                        </m:ctrlPr>
                      </m:sSupPr>
                      <m:e>
                        <m:r>
                          <a:rPr lang="en-US" b="0" i="1" smtClean="0">
                            <a:latin typeface="Cambria Math" panose="02040503050406030204" pitchFamily="18" charset="0"/>
                          </a:rPr>
                          <m:t>4 </m:t>
                        </m:r>
                        <m:r>
                          <a:rPr lang="en-US" b="0" i="1" smtClean="0">
                            <a:latin typeface="Cambria Math" panose="02040503050406030204" pitchFamily="18" charset="0"/>
                          </a:rPr>
                          <m:t>𝑏𝑖𝑙𝑙𝑖𝑜𝑛</m:t>
                        </m:r>
                      </m:e>
                      <m:sup>
                        <m:r>
                          <a:rPr lang="en-US" b="0" i="1" smtClean="0">
                            <a:latin typeface="Cambria Math" panose="02040503050406030204" pitchFamily="18" charset="0"/>
                          </a:rPr>
                          <m:t>8</m:t>
                        </m:r>
                      </m:sup>
                    </m:sSup>
                  </m:oMath>
                </a14:m>
                <a:endParaRPr lang="en-US" dirty="0"/>
              </a:p>
            </p:txBody>
          </p:sp>
        </mc:Choice>
        <mc:Fallback>
          <p:sp>
            <p:nvSpPr>
              <p:cNvPr id="3" name="Content Placeholder 2">
                <a:extLst>
                  <a:ext uri="{FF2B5EF4-FFF2-40B4-BE49-F238E27FC236}">
                    <a16:creationId xmlns:a16="http://schemas.microsoft.com/office/drawing/2014/main" id="{EB43889C-0E9C-0DF3-34FE-B3D9D977A5ED}"/>
                  </a:ext>
                </a:extLst>
              </p:cNvPr>
              <p:cNvSpPr>
                <a:spLocks noGrp="1" noRot="1" noChangeAspect="1" noMove="1" noResize="1" noEditPoints="1" noAdjustHandles="1" noChangeArrowheads="1" noChangeShapeType="1" noTextEdit="1"/>
              </p:cNvSpPr>
              <p:nvPr>
                <p:ph idx="1"/>
              </p:nvPr>
            </p:nvSpPr>
            <p:spPr>
              <a:blipFill>
                <a:blip r:embed="rId2"/>
                <a:stretch>
                  <a:fillRect l="-606" t="-1297" r="-163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1EF3F8C-65B9-8A87-6A0E-BDA7FDD95417}"/>
              </a:ext>
            </a:extLst>
          </p:cNvPr>
          <p:cNvSpPr>
            <a:spLocks noGrp="1"/>
          </p:cNvSpPr>
          <p:nvPr>
            <p:ph type="sldNum" sz="quarter" idx="12"/>
          </p:nvPr>
        </p:nvSpPr>
        <p:spPr/>
        <p:txBody>
          <a:bodyPr/>
          <a:lstStyle/>
          <a:p>
            <a:fld id="{73B89303-7B3A-46E2-8D31-E575A4E18A02}" type="slidenum">
              <a:rPr lang="en-US" smtClean="0"/>
              <a:t>21</a:t>
            </a:fld>
            <a:endParaRPr lang="en-US"/>
          </a:p>
        </p:txBody>
      </p:sp>
    </p:spTree>
    <p:extLst>
      <p:ext uri="{BB962C8B-B14F-4D97-AF65-F5344CB8AC3E}">
        <p14:creationId xmlns:p14="http://schemas.microsoft.com/office/powerpoint/2010/main" val="273120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25D3A-794C-35E5-5826-41261488D4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AA4C00-86B4-3797-A7B0-E080ED9893FF}"/>
              </a:ext>
            </a:extLst>
          </p:cNvPr>
          <p:cNvSpPr>
            <a:spLocks noGrp="1"/>
          </p:cNvSpPr>
          <p:nvPr>
            <p:ph idx="1"/>
          </p:nvPr>
        </p:nvSpPr>
        <p:spPr/>
        <p:txBody>
          <a:bodyPr/>
          <a:lstStyle/>
          <a:p>
            <a:r>
              <a:rPr lang="en-GB" dirty="0"/>
              <a:t>The combined total power of the Bitcoin network is greater than that of any of the world’s supercomputers. </a:t>
            </a:r>
          </a:p>
          <a:p>
            <a:r>
              <a:rPr lang="en-GB" dirty="0"/>
              <a:t>Currently the bitcoin hash rate—an estimate of how many hashes are being generated by all the miners trying to solve any given block—is 90 </a:t>
            </a:r>
            <a:r>
              <a:rPr lang="en-GB" dirty="0" err="1"/>
              <a:t>exahashes</a:t>
            </a:r>
            <a:r>
              <a:rPr lang="en-GB" dirty="0"/>
              <a:t> per second. That works out to something like pow(2,128)/ (90000000000000000000*3600*24*365)=119,892,034,120 per year. </a:t>
            </a:r>
          </a:p>
          <a:p>
            <a:r>
              <a:rPr lang="en-GB" dirty="0"/>
              <a:t>(The use of pow(2,128) is because ECDSA, the cryptographic algorithm used to generate a bit‐ coin private key, can be cracked in proportion to the square root of the key size.) </a:t>
            </a:r>
          </a:p>
          <a:p>
            <a:r>
              <a:rPr lang="en-GB" dirty="0"/>
              <a:t>So, if you harnessed the processing power of all the miners in the Bitcoin network, it would take them this long to go through every combination: 4,589,678,828,851^37 years</a:t>
            </a:r>
            <a:endParaRPr lang="en-US" dirty="0"/>
          </a:p>
        </p:txBody>
      </p:sp>
      <p:sp>
        <p:nvSpPr>
          <p:cNvPr id="4" name="Slide Number Placeholder 3">
            <a:extLst>
              <a:ext uri="{FF2B5EF4-FFF2-40B4-BE49-F238E27FC236}">
                <a16:creationId xmlns:a16="http://schemas.microsoft.com/office/drawing/2014/main" id="{D55CDF5C-7164-B7D4-CECB-5D54C9E4C868}"/>
              </a:ext>
            </a:extLst>
          </p:cNvPr>
          <p:cNvSpPr>
            <a:spLocks noGrp="1"/>
          </p:cNvSpPr>
          <p:nvPr>
            <p:ph type="sldNum" sz="quarter" idx="12"/>
          </p:nvPr>
        </p:nvSpPr>
        <p:spPr/>
        <p:txBody>
          <a:bodyPr/>
          <a:lstStyle/>
          <a:p>
            <a:fld id="{73B89303-7B3A-46E2-8D31-E575A4E18A02}" type="slidenum">
              <a:rPr lang="en-US" smtClean="0"/>
              <a:t>22</a:t>
            </a:fld>
            <a:endParaRPr lang="en-US"/>
          </a:p>
        </p:txBody>
      </p:sp>
    </p:spTree>
    <p:extLst>
      <p:ext uri="{BB962C8B-B14F-4D97-AF65-F5344CB8AC3E}">
        <p14:creationId xmlns:p14="http://schemas.microsoft.com/office/powerpoint/2010/main" val="2917040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9BF3676-2BA2-1390-146C-A6FF1C0BEC58}"/>
              </a:ext>
            </a:extLst>
          </p:cNvPr>
          <p:cNvSpPr>
            <a:spLocks noGrp="1"/>
          </p:cNvSpPr>
          <p:nvPr>
            <p:ph type="title"/>
          </p:nvPr>
        </p:nvSpPr>
        <p:spPr>
          <a:xfrm>
            <a:off x="492370" y="516835"/>
            <a:ext cx="3084844" cy="2103875"/>
          </a:xfrm>
        </p:spPr>
        <p:txBody>
          <a:bodyPr>
            <a:normAutofit/>
          </a:bodyPr>
          <a:lstStyle/>
          <a:p>
            <a:r>
              <a:rPr lang="en-US" sz="3600" dirty="0">
                <a:solidFill>
                  <a:srgbClr val="FFFFFF"/>
                </a:solidFill>
              </a:rPr>
              <a:t>Chain of Transactions</a:t>
            </a:r>
          </a:p>
        </p:txBody>
      </p:sp>
      <p:sp>
        <p:nvSpPr>
          <p:cNvPr id="9" name="Content Placeholder 8">
            <a:extLst>
              <a:ext uri="{FF2B5EF4-FFF2-40B4-BE49-F238E27FC236}">
                <a16:creationId xmlns:a16="http://schemas.microsoft.com/office/drawing/2014/main" id="{B707A3E3-2873-1FFD-C97C-9132492957FA}"/>
              </a:ext>
            </a:extLst>
          </p:cNvPr>
          <p:cNvSpPr>
            <a:spLocks noGrp="1"/>
          </p:cNvSpPr>
          <p:nvPr>
            <p:ph idx="1"/>
          </p:nvPr>
        </p:nvSpPr>
        <p:spPr>
          <a:xfrm>
            <a:off x="492371" y="2653800"/>
            <a:ext cx="3084844" cy="3335519"/>
          </a:xfrm>
        </p:spPr>
        <p:txBody>
          <a:bodyPr>
            <a:normAutofit/>
          </a:bodyPr>
          <a:lstStyle/>
          <a:p>
            <a:r>
              <a:rPr lang="en-GB" dirty="0">
                <a:solidFill>
                  <a:schemeClr val="bg1"/>
                </a:solidFill>
              </a:rPr>
              <a:t>The transactions form a chain, where the inputs from the latest transaction correspond to outputs from previous transactions. </a:t>
            </a:r>
            <a:endParaRPr lang="en-US" dirty="0">
              <a:solidFill>
                <a:schemeClr val="bg1"/>
              </a:solidFill>
            </a:endParaRPr>
          </a:p>
        </p:txBody>
      </p:sp>
      <p:sp>
        <p:nvSpPr>
          <p:cNvPr id="16" name="Rectangle 15">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Content Placeholder 4">
            <a:extLst>
              <a:ext uri="{FF2B5EF4-FFF2-40B4-BE49-F238E27FC236}">
                <a16:creationId xmlns:a16="http://schemas.microsoft.com/office/drawing/2014/main" id="{EEEF7AB9-6089-C78B-CA22-D087751E8E74}"/>
              </a:ext>
            </a:extLst>
          </p:cNvPr>
          <p:cNvPicPr>
            <a:picLocks noChangeAspect="1"/>
          </p:cNvPicPr>
          <p:nvPr/>
        </p:nvPicPr>
        <p:blipFill>
          <a:blip r:embed="rId2"/>
          <a:stretch>
            <a:fillRect/>
          </a:stretch>
        </p:blipFill>
        <p:spPr>
          <a:xfrm>
            <a:off x="4158231" y="897951"/>
            <a:ext cx="7971806" cy="5062097"/>
          </a:xfrm>
          <a:prstGeom prst="rect">
            <a:avLst/>
          </a:prstGeom>
        </p:spPr>
      </p:pic>
      <p:sp>
        <p:nvSpPr>
          <p:cNvPr id="3" name="Slide Number Placeholder 2">
            <a:extLst>
              <a:ext uri="{FF2B5EF4-FFF2-40B4-BE49-F238E27FC236}">
                <a16:creationId xmlns:a16="http://schemas.microsoft.com/office/drawing/2014/main" id="{2F56514F-7F11-7A12-2F5F-FA20CA6E7696}"/>
              </a:ext>
            </a:extLst>
          </p:cNvPr>
          <p:cNvSpPr>
            <a:spLocks noGrp="1"/>
          </p:cNvSpPr>
          <p:nvPr>
            <p:ph type="sldNum" sz="quarter" idx="12"/>
          </p:nvPr>
        </p:nvSpPr>
        <p:spPr/>
        <p:txBody>
          <a:bodyPr/>
          <a:lstStyle/>
          <a:p>
            <a:fld id="{73B89303-7B3A-46E2-8D31-E575A4E18A02}" type="slidenum">
              <a:rPr lang="en-US" smtClean="0"/>
              <a:t>23</a:t>
            </a:fld>
            <a:endParaRPr lang="en-US"/>
          </a:p>
        </p:txBody>
      </p:sp>
    </p:spTree>
    <p:extLst>
      <p:ext uri="{BB962C8B-B14F-4D97-AF65-F5344CB8AC3E}">
        <p14:creationId xmlns:p14="http://schemas.microsoft.com/office/powerpoint/2010/main" val="2139592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ADD66-CDF4-553F-1BFF-A5403BF0603B}"/>
              </a:ext>
            </a:extLst>
          </p:cNvPr>
          <p:cNvSpPr>
            <a:spLocks noGrp="1"/>
          </p:cNvSpPr>
          <p:nvPr>
            <p:ph type="title"/>
          </p:nvPr>
        </p:nvSpPr>
        <p:spPr/>
        <p:txBody>
          <a:bodyPr/>
          <a:lstStyle/>
          <a:p>
            <a:r>
              <a:rPr lang="en-US" dirty="0"/>
              <a:t>Transaction’s Lifecycle</a:t>
            </a:r>
          </a:p>
        </p:txBody>
      </p:sp>
      <p:sp>
        <p:nvSpPr>
          <p:cNvPr id="3" name="Content Placeholder 2">
            <a:extLst>
              <a:ext uri="{FF2B5EF4-FFF2-40B4-BE49-F238E27FC236}">
                <a16:creationId xmlns:a16="http://schemas.microsoft.com/office/drawing/2014/main" id="{F3C5E6AA-BF64-4460-87CB-D0FB8A64962B}"/>
              </a:ext>
            </a:extLst>
          </p:cNvPr>
          <p:cNvSpPr>
            <a:spLocks noGrp="1"/>
          </p:cNvSpPr>
          <p:nvPr>
            <p:ph idx="1"/>
          </p:nvPr>
        </p:nvSpPr>
        <p:spPr/>
        <p:txBody>
          <a:bodyPr>
            <a:normAutofit lnSpcReduction="10000"/>
          </a:bodyPr>
          <a:lstStyle/>
          <a:p>
            <a:r>
              <a:rPr lang="en-GB" dirty="0"/>
              <a:t>The following are the four main stages a transaction goes through:</a:t>
            </a:r>
          </a:p>
          <a:p>
            <a:r>
              <a:rPr lang="en-GB" dirty="0"/>
              <a:t>1. </a:t>
            </a:r>
            <a:r>
              <a:rPr lang="en-GB" b="1" dirty="0"/>
              <a:t>Broadcast:</a:t>
            </a:r>
            <a:r>
              <a:rPr lang="en-GB" dirty="0"/>
              <a:t> The first step is generating a valid bitcoin transaction and then broad‐ casting the transaction details to the Bitcoin network. </a:t>
            </a:r>
          </a:p>
          <a:p>
            <a:r>
              <a:rPr lang="en-GB" dirty="0"/>
              <a:t>2. </a:t>
            </a:r>
            <a:r>
              <a:rPr lang="en-GB" b="1" dirty="0"/>
              <a:t>Unconfirmed/</a:t>
            </a:r>
            <a:r>
              <a:rPr lang="en-GB" b="1" dirty="0" err="1"/>
              <a:t>Mempool</a:t>
            </a:r>
            <a:r>
              <a:rPr lang="en-GB" dirty="0"/>
              <a:t>:  As every miner in the network receives the transaction, it places that transaction into its memory pool, or </a:t>
            </a:r>
            <a:r>
              <a:rPr lang="en-GB" dirty="0" err="1"/>
              <a:t>mempool</a:t>
            </a:r>
            <a:r>
              <a:rPr lang="en-GB" dirty="0"/>
              <a:t>. The </a:t>
            </a:r>
            <a:r>
              <a:rPr lang="en-GB" dirty="0" err="1"/>
              <a:t>mempool</a:t>
            </a:r>
            <a:r>
              <a:rPr lang="en-GB" dirty="0"/>
              <a:t> is a collection of all the bitcoin transactions that are in an unconfirmed state and are still considered active. By default, if a transaction has been sitting in the mem‐ pool for more than two weeks, it is considered inactive and is dropped from the </a:t>
            </a:r>
            <a:r>
              <a:rPr lang="en-GB" dirty="0" err="1"/>
              <a:t>mempool</a:t>
            </a:r>
            <a:r>
              <a:rPr lang="en-GB" dirty="0"/>
              <a:t>. </a:t>
            </a:r>
          </a:p>
          <a:p>
            <a:r>
              <a:rPr lang="en-GB" dirty="0"/>
              <a:t>3. </a:t>
            </a:r>
            <a:r>
              <a:rPr lang="en-GB" b="1" dirty="0"/>
              <a:t>Confirmed by Miner</a:t>
            </a:r>
            <a:r>
              <a:rPr lang="en-GB" dirty="0"/>
              <a:t>: When a miner discovers a new block, the miner decides which transactions to include in that block, choosing from transactions that are sitting in the </a:t>
            </a:r>
            <a:r>
              <a:rPr lang="en-GB" dirty="0" err="1"/>
              <a:t>mempool</a:t>
            </a:r>
            <a:r>
              <a:rPr lang="en-GB" dirty="0"/>
              <a:t>. Miners choose transactions in order of transaction fees, starting with the highest ones. A transaction is considered confirmed by a miner when that miner adds a block containing that transaction to its blockchain. </a:t>
            </a:r>
          </a:p>
          <a:p>
            <a:r>
              <a:rPr lang="en-GB" dirty="0"/>
              <a:t>4. </a:t>
            </a:r>
            <a:r>
              <a:rPr lang="en-GB" b="1" dirty="0"/>
              <a:t>Confirmed by the Network</a:t>
            </a:r>
            <a:r>
              <a:rPr lang="en-GB" dirty="0"/>
              <a:t>: As a block is buried under newer blocks, the chances that the Bitcoin network has achieved consensus to include that block increase. </a:t>
            </a:r>
            <a:endParaRPr lang="en-US" dirty="0"/>
          </a:p>
        </p:txBody>
      </p:sp>
      <p:sp>
        <p:nvSpPr>
          <p:cNvPr id="4" name="Slide Number Placeholder 3">
            <a:extLst>
              <a:ext uri="{FF2B5EF4-FFF2-40B4-BE49-F238E27FC236}">
                <a16:creationId xmlns:a16="http://schemas.microsoft.com/office/drawing/2014/main" id="{4273DF01-853A-2271-25EA-59C945C48A58}"/>
              </a:ext>
            </a:extLst>
          </p:cNvPr>
          <p:cNvSpPr>
            <a:spLocks noGrp="1"/>
          </p:cNvSpPr>
          <p:nvPr>
            <p:ph type="sldNum" sz="quarter" idx="12"/>
          </p:nvPr>
        </p:nvSpPr>
        <p:spPr/>
        <p:txBody>
          <a:bodyPr/>
          <a:lstStyle/>
          <a:p>
            <a:fld id="{73B89303-7B3A-46E2-8D31-E575A4E18A02}" type="slidenum">
              <a:rPr lang="en-US" smtClean="0"/>
              <a:t>24</a:t>
            </a:fld>
            <a:endParaRPr lang="en-US"/>
          </a:p>
        </p:txBody>
      </p:sp>
    </p:spTree>
    <p:extLst>
      <p:ext uri="{BB962C8B-B14F-4D97-AF65-F5344CB8AC3E}">
        <p14:creationId xmlns:p14="http://schemas.microsoft.com/office/powerpoint/2010/main" val="2933373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6A413B-6002-1822-32AD-6ECFB5D7E8B3}"/>
              </a:ext>
            </a:extLst>
          </p:cNvPr>
          <p:cNvSpPr>
            <a:spLocks noGrp="1"/>
          </p:cNvSpPr>
          <p:nvPr>
            <p:ph type="title"/>
          </p:nvPr>
        </p:nvSpPr>
        <p:spPr>
          <a:xfrm>
            <a:off x="6411685" y="634946"/>
            <a:ext cx="5127171" cy="1450757"/>
          </a:xfrm>
        </p:spPr>
        <p:txBody>
          <a:bodyPr>
            <a:normAutofit/>
          </a:bodyPr>
          <a:lstStyle/>
          <a:p>
            <a:r>
              <a:rPr lang="en-US" dirty="0"/>
              <a:t>Confirmations</a:t>
            </a:r>
          </a:p>
        </p:txBody>
      </p:sp>
      <p:pic>
        <p:nvPicPr>
          <p:cNvPr id="5" name="Picture 4">
            <a:extLst>
              <a:ext uri="{FF2B5EF4-FFF2-40B4-BE49-F238E27FC236}">
                <a16:creationId xmlns:a16="http://schemas.microsoft.com/office/drawing/2014/main" id="{B2B09487-4E55-F21D-3BBD-68D73A670288}"/>
              </a:ext>
            </a:extLst>
          </p:cNvPr>
          <p:cNvPicPr>
            <a:picLocks noChangeAspect="1"/>
          </p:cNvPicPr>
          <p:nvPr/>
        </p:nvPicPr>
        <p:blipFill>
          <a:blip r:embed="rId3"/>
          <a:stretch>
            <a:fillRect/>
          </a:stretch>
        </p:blipFill>
        <p:spPr>
          <a:xfrm>
            <a:off x="643192" y="1640306"/>
            <a:ext cx="5451627" cy="3257347"/>
          </a:xfrm>
          <a:prstGeom prst="rect">
            <a:avLst/>
          </a:prstGeom>
        </p:spPr>
      </p:pic>
      <p:cxnSp>
        <p:nvCxnSpPr>
          <p:cNvPr id="12"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D121FAA-57B7-640A-C54E-B9670945CA41}"/>
              </a:ext>
            </a:extLst>
          </p:cNvPr>
          <p:cNvSpPr>
            <a:spLocks noGrp="1"/>
          </p:cNvSpPr>
          <p:nvPr>
            <p:ph idx="1"/>
          </p:nvPr>
        </p:nvSpPr>
        <p:spPr>
          <a:xfrm>
            <a:off x="6411684" y="2198914"/>
            <a:ext cx="5127172" cy="3670180"/>
          </a:xfrm>
        </p:spPr>
        <p:txBody>
          <a:bodyPr>
            <a:normAutofit/>
          </a:bodyPr>
          <a:lstStyle/>
          <a:p>
            <a:r>
              <a:rPr lang="en-GB" dirty="0"/>
              <a:t>Bitcoin wallets, and most people in the industry, consider a transaction to be safely confirmed by the network when that transaction has reached at least six confirmations. </a:t>
            </a:r>
          </a:p>
          <a:p>
            <a:r>
              <a:rPr lang="en-GB" dirty="0"/>
              <a:t>A confirmation involves a miner adding a block that contains transactions to the chain.</a:t>
            </a:r>
          </a:p>
          <a:p>
            <a:r>
              <a:rPr lang="en-GB" dirty="0"/>
              <a:t>A transaction is considered to be confirmed by the entire Bitcoin network when the network has achieved consensus to include the transaction’s block in the blockchain.</a:t>
            </a:r>
          </a:p>
        </p:txBody>
      </p:sp>
      <p:sp>
        <p:nvSpPr>
          <p:cNvPr id="14" name="Rectangle 1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164CB34D-F9CA-547E-9A82-60B5B786773B}"/>
              </a:ext>
            </a:extLst>
          </p:cNvPr>
          <p:cNvSpPr>
            <a:spLocks noGrp="1"/>
          </p:cNvSpPr>
          <p:nvPr>
            <p:ph type="sldNum" sz="quarter" idx="12"/>
          </p:nvPr>
        </p:nvSpPr>
        <p:spPr/>
        <p:txBody>
          <a:bodyPr/>
          <a:lstStyle/>
          <a:p>
            <a:fld id="{73B89303-7B3A-46E2-8D31-E575A4E18A02}" type="slidenum">
              <a:rPr lang="en-US" smtClean="0"/>
              <a:t>25</a:t>
            </a:fld>
            <a:endParaRPr lang="en-US"/>
          </a:p>
        </p:txBody>
      </p:sp>
    </p:spTree>
    <p:extLst>
      <p:ext uri="{BB962C8B-B14F-4D97-AF65-F5344CB8AC3E}">
        <p14:creationId xmlns:p14="http://schemas.microsoft.com/office/powerpoint/2010/main" val="4174370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6EB13-E4E9-7FD1-BAE1-31F14F22FA8A}"/>
              </a:ext>
            </a:extLst>
          </p:cNvPr>
          <p:cNvSpPr>
            <a:spLocks noGrp="1"/>
          </p:cNvSpPr>
          <p:nvPr>
            <p:ph type="title"/>
          </p:nvPr>
        </p:nvSpPr>
        <p:spPr/>
        <p:txBody>
          <a:bodyPr/>
          <a:lstStyle/>
          <a:p>
            <a:r>
              <a:rPr lang="en-US" dirty="0"/>
              <a:t>Consensus</a:t>
            </a:r>
          </a:p>
        </p:txBody>
      </p:sp>
      <p:sp>
        <p:nvSpPr>
          <p:cNvPr id="3" name="Content Placeholder 2">
            <a:extLst>
              <a:ext uri="{FF2B5EF4-FFF2-40B4-BE49-F238E27FC236}">
                <a16:creationId xmlns:a16="http://schemas.microsoft.com/office/drawing/2014/main" id="{1F03EE4E-D67D-EA14-FF97-E7861351190D}"/>
              </a:ext>
            </a:extLst>
          </p:cNvPr>
          <p:cNvSpPr>
            <a:spLocks noGrp="1"/>
          </p:cNvSpPr>
          <p:nvPr>
            <p:ph idx="1"/>
          </p:nvPr>
        </p:nvSpPr>
        <p:spPr>
          <a:xfrm>
            <a:off x="1097280" y="1173411"/>
            <a:ext cx="10058400" cy="5178751"/>
          </a:xfrm>
        </p:spPr>
        <p:txBody>
          <a:bodyPr>
            <a:normAutofit/>
          </a:bodyPr>
          <a:lstStyle/>
          <a:p>
            <a:r>
              <a:rPr lang="en-GB" dirty="0"/>
              <a:t>Consensus is a way of reaching agreement between various participants who have shared values and goals, and it is an important component of how blockchain networks succeed.</a:t>
            </a:r>
          </a:p>
          <a:p>
            <a:r>
              <a:rPr lang="en-GB" dirty="0"/>
              <a:t>A blockchain is a living, constantly updating document. As time goes on, more and more transactions are added to it. Users of a centralized payments network like Pay‐ Pal trust that the central authority will update its ledger with new transactions as time goes on. But in a decentralized payments network like Bitcoin, there is no central authority—just thousands of anonymous miners powering the network.</a:t>
            </a:r>
          </a:p>
          <a:p>
            <a:r>
              <a:rPr lang="en-GB" dirty="0"/>
              <a:t>So, who should users trust to update Bitcoin’s blockchain with a new block of transactions?</a:t>
            </a:r>
          </a:p>
          <a:p>
            <a:r>
              <a:rPr lang="en-GB" dirty="0"/>
              <a:t>Gaining that trust is called achieving consensus. It is a process that all the miners powering the network use for the following two purposes: </a:t>
            </a:r>
          </a:p>
          <a:p>
            <a:pPr>
              <a:buFont typeface="Wingdings" panose="05000000000000000000" pitchFamily="2" charset="2"/>
              <a:buChar char="q"/>
            </a:pPr>
            <a:r>
              <a:rPr lang="en-GB" b="1" dirty="0"/>
              <a:t>Block discovery - </a:t>
            </a:r>
            <a:r>
              <a:rPr lang="en-GB" dirty="0"/>
              <a:t>To agree on which miner gets the right to add a block of transactions. </a:t>
            </a:r>
          </a:p>
          <a:p>
            <a:pPr>
              <a:buFont typeface="Wingdings" panose="05000000000000000000" pitchFamily="2" charset="2"/>
              <a:buChar char="q"/>
            </a:pPr>
            <a:r>
              <a:rPr lang="en-GB" b="1" dirty="0"/>
              <a:t>Validation of transactions - </a:t>
            </a:r>
            <a:r>
              <a:rPr lang="en-GB" dirty="0"/>
              <a:t>To agree that the transactions included in that new block are legitimate.</a:t>
            </a:r>
          </a:p>
          <a:p>
            <a:pPr marL="0" indent="0" algn="ctr">
              <a:buNone/>
            </a:pPr>
            <a:r>
              <a:rPr lang="en-GB" b="1" i="1" dirty="0"/>
              <a:t>[Consensus will be discussed in detail in later chapters]</a:t>
            </a:r>
            <a:endParaRPr lang="en-US" b="1" i="1" dirty="0"/>
          </a:p>
        </p:txBody>
      </p:sp>
      <p:sp>
        <p:nvSpPr>
          <p:cNvPr id="4" name="Slide Number Placeholder 3">
            <a:extLst>
              <a:ext uri="{FF2B5EF4-FFF2-40B4-BE49-F238E27FC236}">
                <a16:creationId xmlns:a16="http://schemas.microsoft.com/office/drawing/2014/main" id="{E39C6372-6646-988C-FA78-E0677110FE42}"/>
              </a:ext>
            </a:extLst>
          </p:cNvPr>
          <p:cNvSpPr>
            <a:spLocks noGrp="1"/>
          </p:cNvSpPr>
          <p:nvPr>
            <p:ph type="sldNum" sz="quarter" idx="12"/>
          </p:nvPr>
        </p:nvSpPr>
        <p:spPr/>
        <p:txBody>
          <a:bodyPr/>
          <a:lstStyle/>
          <a:p>
            <a:fld id="{73B89303-7B3A-46E2-8D31-E575A4E18A02}" type="slidenum">
              <a:rPr lang="en-US" smtClean="0"/>
              <a:t>26</a:t>
            </a:fld>
            <a:endParaRPr lang="en-US"/>
          </a:p>
        </p:txBody>
      </p:sp>
    </p:spTree>
    <p:extLst>
      <p:ext uri="{BB962C8B-B14F-4D97-AF65-F5344CB8AC3E}">
        <p14:creationId xmlns:p14="http://schemas.microsoft.com/office/powerpoint/2010/main" val="1762155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42CC20-36D3-C099-74F7-FD389246440E}"/>
              </a:ext>
            </a:extLst>
          </p:cNvPr>
          <p:cNvSpPr>
            <a:spLocks noGrp="1"/>
          </p:cNvSpPr>
          <p:nvPr>
            <p:ph type="title"/>
          </p:nvPr>
        </p:nvSpPr>
        <p:spPr>
          <a:xfrm>
            <a:off x="5181601" y="634946"/>
            <a:ext cx="6368142" cy="1450757"/>
          </a:xfrm>
        </p:spPr>
        <p:txBody>
          <a:bodyPr>
            <a:normAutofit/>
          </a:bodyPr>
          <a:lstStyle/>
          <a:p>
            <a:pPr algn="ctr"/>
            <a:r>
              <a:rPr lang="en-US" dirty="0"/>
              <a:t>Hashing vs Encryption</a:t>
            </a:r>
          </a:p>
        </p:txBody>
      </p:sp>
      <p:pic>
        <p:nvPicPr>
          <p:cNvPr id="5" name="Picture 4" descr="Padlock on computer motherboard">
            <a:extLst>
              <a:ext uri="{FF2B5EF4-FFF2-40B4-BE49-F238E27FC236}">
                <a16:creationId xmlns:a16="http://schemas.microsoft.com/office/drawing/2014/main" id="{287A6ED2-AA74-107B-D3A8-84181267E7BB}"/>
              </a:ext>
            </a:extLst>
          </p:cNvPr>
          <p:cNvPicPr>
            <a:picLocks noChangeAspect="1"/>
          </p:cNvPicPr>
          <p:nvPr/>
        </p:nvPicPr>
        <p:blipFill rotWithShape="1">
          <a:blip r:embed="rId2"/>
          <a:srcRect l="15712" r="39067" b="1"/>
          <a:stretch/>
        </p:blipFill>
        <p:spPr>
          <a:xfrm>
            <a:off x="20" y="-12128"/>
            <a:ext cx="4654276"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C6B6DDC-30B3-D35B-15C9-4CF4C10AE127}"/>
              </a:ext>
            </a:extLst>
          </p:cNvPr>
          <p:cNvSpPr>
            <a:spLocks noGrp="1"/>
          </p:cNvSpPr>
          <p:nvPr>
            <p:ph idx="1"/>
          </p:nvPr>
        </p:nvSpPr>
        <p:spPr>
          <a:xfrm>
            <a:off x="4824919" y="2198913"/>
            <a:ext cx="7033098" cy="3812763"/>
          </a:xfrm>
        </p:spPr>
        <p:txBody>
          <a:bodyPr numCol="2">
            <a:normAutofit/>
          </a:bodyPr>
          <a:lstStyle/>
          <a:p>
            <a:pPr marL="0" indent="0">
              <a:buNone/>
            </a:pPr>
            <a:r>
              <a:rPr lang="en-US" sz="1600" b="1" dirty="0">
                <a:ea typeface="Cambria" panose="02040503050406030204" pitchFamily="18" charset="0"/>
              </a:rPr>
              <a:t>Encryption</a:t>
            </a:r>
            <a:endParaRPr lang="en-US" sz="1600" dirty="0">
              <a:ea typeface="Cambria" panose="02040503050406030204" pitchFamily="18" charset="0"/>
            </a:endParaRPr>
          </a:p>
          <a:p>
            <a:pPr>
              <a:buFont typeface="Wingdings" panose="05000000000000000000" pitchFamily="2" charset="2"/>
              <a:buChar char="Ø"/>
            </a:pPr>
            <a:r>
              <a:rPr lang="en-US" sz="1600" dirty="0">
                <a:ea typeface="Cambria" panose="02040503050406030204" pitchFamily="18" charset="0"/>
              </a:rPr>
              <a:t>Encryption is the process of converting plaintext (readable data) into ciphertext (unreadable data) using an algorithm and a key. </a:t>
            </a:r>
          </a:p>
          <a:p>
            <a:pPr>
              <a:buFont typeface="Wingdings" panose="05000000000000000000" pitchFamily="2" charset="2"/>
              <a:buChar char="Ø"/>
            </a:pPr>
            <a:r>
              <a:rPr lang="en-US" sz="1600" dirty="0">
                <a:ea typeface="Cambria" panose="02040503050406030204" pitchFamily="18" charset="0"/>
              </a:rPr>
              <a:t>The primary goal of encryption is to ensure confidentiality by preventing unauthorized parties from accessing sensitive information. </a:t>
            </a:r>
          </a:p>
          <a:p>
            <a:pPr>
              <a:buFont typeface="Wingdings" panose="05000000000000000000" pitchFamily="2" charset="2"/>
              <a:buChar char="Ø"/>
            </a:pPr>
            <a:r>
              <a:rPr lang="en-US" sz="1600" dirty="0">
                <a:ea typeface="Cambria" panose="02040503050406030204" pitchFamily="18" charset="0"/>
              </a:rPr>
              <a:t>Encrypted data can be decrypted back into its original form using the appropriate decryption key.</a:t>
            </a:r>
          </a:p>
          <a:p>
            <a:pPr>
              <a:buFont typeface="Wingdings" panose="05000000000000000000" pitchFamily="2" charset="2"/>
              <a:buChar char="Ø"/>
            </a:pPr>
            <a:endParaRPr lang="en-US" sz="1600" b="1" dirty="0">
              <a:ea typeface="Cambria" panose="02040503050406030204" pitchFamily="18" charset="0"/>
            </a:endParaRPr>
          </a:p>
          <a:p>
            <a:pPr marL="0" indent="0">
              <a:buNone/>
            </a:pPr>
            <a:r>
              <a:rPr lang="en-US" sz="1600" b="1" dirty="0">
                <a:ea typeface="Cambria" panose="02040503050406030204" pitchFamily="18" charset="0"/>
              </a:rPr>
              <a:t>Hashing</a:t>
            </a:r>
            <a:endParaRPr lang="en-US" sz="1600" dirty="0">
              <a:ea typeface="Cambria" panose="02040503050406030204" pitchFamily="18" charset="0"/>
            </a:endParaRPr>
          </a:p>
          <a:p>
            <a:pPr>
              <a:buFont typeface="Wingdings" panose="05000000000000000000" pitchFamily="2" charset="2"/>
              <a:buChar char="Ø"/>
            </a:pPr>
            <a:r>
              <a:rPr lang="en-US" sz="1600" dirty="0">
                <a:ea typeface="Cambria" panose="02040503050406030204" pitchFamily="18" charset="0"/>
              </a:rPr>
              <a:t>Hashing is a one-way mathematical function that converts input data (plaintext) into a fixed-size string of characters, called a hash value or hash digest. </a:t>
            </a:r>
          </a:p>
          <a:p>
            <a:pPr>
              <a:buFont typeface="Wingdings" panose="05000000000000000000" pitchFamily="2" charset="2"/>
              <a:buChar char="Ø"/>
            </a:pPr>
            <a:r>
              <a:rPr lang="en-US" sz="1600" dirty="0">
                <a:ea typeface="Cambria" panose="02040503050406030204" pitchFamily="18" charset="0"/>
              </a:rPr>
              <a:t>Unlike encryption, hashing is irreversible, meaning you cannot derive the original input from the hash value. </a:t>
            </a:r>
          </a:p>
          <a:p>
            <a:pPr>
              <a:buFont typeface="Wingdings" panose="05000000000000000000" pitchFamily="2" charset="2"/>
              <a:buChar char="Ø"/>
            </a:pPr>
            <a:r>
              <a:rPr lang="en-US" sz="1600" dirty="0">
                <a:ea typeface="Cambria" panose="02040503050406030204" pitchFamily="18" charset="0"/>
              </a:rPr>
              <a:t>Hash functions are designed to be fast and deterministic, producing the same hash value for identical inputs.</a:t>
            </a:r>
          </a:p>
          <a:p>
            <a:pPr>
              <a:buFont typeface="Wingdings" panose="05000000000000000000" pitchFamily="2" charset="2"/>
              <a:buChar char="Ø"/>
            </a:pPr>
            <a:endParaRPr lang="en-US" sz="1600" dirty="0"/>
          </a:p>
        </p:txBody>
      </p:sp>
      <p:sp>
        <p:nvSpPr>
          <p:cNvPr id="4" name="Slide Number Placeholder 3">
            <a:extLst>
              <a:ext uri="{FF2B5EF4-FFF2-40B4-BE49-F238E27FC236}">
                <a16:creationId xmlns:a16="http://schemas.microsoft.com/office/drawing/2014/main" id="{A51B087A-B4EA-50FB-E16F-35712B8BADA3}"/>
              </a:ext>
            </a:extLst>
          </p:cNvPr>
          <p:cNvSpPr>
            <a:spLocks noGrp="1"/>
          </p:cNvSpPr>
          <p:nvPr>
            <p:ph type="sldNum" sz="quarter" idx="12"/>
          </p:nvPr>
        </p:nvSpPr>
        <p:spPr/>
        <p:txBody>
          <a:bodyPr/>
          <a:lstStyle/>
          <a:p>
            <a:fld id="{73B89303-7B3A-46E2-8D31-E575A4E18A02}" type="slidenum">
              <a:rPr lang="en-US" smtClean="0"/>
              <a:t>27</a:t>
            </a:fld>
            <a:endParaRPr lang="en-US"/>
          </a:p>
        </p:txBody>
      </p:sp>
    </p:spTree>
    <p:extLst>
      <p:ext uri="{BB962C8B-B14F-4D97-AF65-F5344CB8AC3E}">
        <p14:creationId xmlns:p14="http://schemas.microsoft.com/office/powerpoint/2010/main" val="1879874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CA26-1898-05FF-95F8-D4022FCF1A53}"/>
              </a:ext>
            </a:extLst>
          </p:cNvPr>
          <p:cNvSpPr>
            <a:spLocks noGrp="1"/>
          </p:cNvSpPr>
          <p:nvPr>
            <p:ph type="title"/>
          </p:nvPr>
        </p:nvSpPr>
        <p:spPr/>
        <p:txBody>
          <a:bodyPr>
            <a:normAutofit/>
          </a:bodyPr>
          <a:lstStyle/>
          <a:p>
            <a:r>
              <a:rPr lang="en-US" dirty="0">
                <a:latin typeface="Calibri" panose="020F0502020204030204" pitchFamily="34" charset="0"/>
                <a:ea typeface="Cambria" panose="02040503050406030204" pitchFamily="18" charset="0"/>
                <a:cs typeface="Calibri" panose="020F0502020204030204" pitchFamily="34" charset="0"/>
              </a:rPr>
              <a:t>Hashing vs Encryption</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FF0757A-5AC2-D330-9F27-D0C0766EDE99}"/>
              </a:ext>
            </a:extLst>
          </p:cNvPr>
          <p:cNvSpPr>
            <a:spLocks noGrp="1"/>
          </p:cNvSpPr>
          <p:nvPr>
            <p:ph idx="1"/>
          </p:nvPr>
        </p:nvSpPr>
        <p:spPr/>
        <p:txBody>
          <a:bodyPr>
            <a:normAutofit/>
          </a:bodyPr>
          <a:lstStyle/>
          <a:p>
            <a:pPr algn="just">
              <a:lnSpc>
                <a:spcPct val="100000"/>
              </a:lnSpc>
              <a:buFont typeface="Wingdings" panose="05000000000000000000" pitchFamily="2" charset="2"/>
              <a:buChar char="q"/>
            </a:pPr>
            <a:r>
              <a:rPr lang="en-US" sz="1800" b="1" dirty="0">
                <a:ea typeface="Cambria" panose="02040503050406030204" pitchFamily="18" charset="0"/>
              </a:rPr>
              <a:t>Purpose</a:t>
            </a:r>
            <a:r>
              <a:rPr lang="en-US" sz="1800" dirty="0">
                <a:ea typeface="Cambria" panose="02040503050406030204" pitchFamily="18" charset="0"/>
              </a:rPr>
              <a:t>: Encryption is primarily used for confidentiality, while hashing is used for data integrity and verification.</a:t>
            </a:r>
          </a:p>
          <a:p>
            <a:pPr algn="just">
              <a:lnSpc>
                <a:spcPct val="100000"/>
              </a:lnSpc>
              <a:buFont typeface="Wingdings" panose="05000000000000000000" pitchFamily="2" charset="2"/>
              <a:buChar char="q"/>
            </a:pPr>
            <a:r>
              <a:rPr lang="en-US" sz="1800" b="1" dirty="0">
                <a:ea typeface="Cambria" panose="02040503050406030204" pitchFamily="18" charset="0"/>
              </a:rPr>
              <a:t>Reversibility</a:t>
            </a:r>
            <a:r>
              <a:rPr lang="en-US" sz="1800" dirty="0">
                <a:ea typeface="Cambria" panose="02040503050406030204" pitchFamily="18" charset="0"/>
              </a:rPr>
              <a:t>: Encryption is reversible (with the correct decryption key), whereas hashing is irreversible.</a:t>
            </a:r>
          </a:p>
          <a:p>
            <a:pPr algn="just">
              <a:lnSpc>
                <a:spcPct val="100000"/>
              </a:lnSpc>
              <a:buFont typeface="Wingdings" panose="05000000000000000000" pitchFamily="2" charset="2"/>
              <a:buChar char="q"/>
            </a:pPr>
            <a:r>
              <a:rPr lang="en-US" sz="1800" b="1" dirty="0">
                <a:ea typeface="Cambria" panose="02040503050406030204" pitchFamily="18" charset="0"/>
              </a:rPr>
              <a:t>Key Management</a:t>
            </a:r>
            <a:r>
              <a:rPr lang="en-US" sz="1800" dirty="0">
                <a:ea typeface="Cambria" panose="02040503050406030204" pitchFamily="18" charset="0"/>
              </a:rPr>
              <a:t>: Encryption often involves key management for secure key exchange, while hashing does not require keys.</a:t>
            </a:r>
          </a:p>
          <a:p>
            <a:pPr algn="just">
              <a:lnSpc>
                <a:spcPct val="100000"/>
              </a:lnSpc>
              <a:buFont typeface="Wingdings" panose="05000000000000000000" pitchFamily="2" charset="2"/>
              <a:buChar char="q"/>
            </a:pPr>
            <a:r>
              <a:rPr lang="en-US" sz="1800" b="1" dirty="0">
                <a:ea typeface="Cambria" panose="02040503050406030204" pitchFamily="18" charset="0"/>
              </a:rPr>
              <a:t>Output</a:t>
            </a:r>
            <a:r>
              <a:rPr lang="en-US" sz="1800" dirty="0">
                <a:ea typeface="Cambria" panose="02040503050406030204" pitchFamily="18" charset="0"/>
              </a:rPr>
              <a:t>: Encryption produces ciphertext, which can be decrypted back to plaintext. Hashing produces a fixed-size hash value, which cannot be reversed to retrieve the original input.</a:t>
            </a:r>
          </a:p>
          <a:p>
            <a:pPr algn="just">
              <a:lnSpc>
                <a:spcPct val="100000"/>
              </a:lnSpc>
              <a:buFont typeface="Wingdings" panose="05000000000000000000" pitchFamily="2" charset="2"/>
              <a:buChar char="q"/>
            </a:pPr>
            <a:r>
              <a:rPr lang="en-US" sz="1800" b="1" dirty="0">
                <a:ea typeface="Cambria" panose="02040503050406030204" pitchFamily="18" charset="0"/>
              </a:rPr>
              <a:t>Use Cases</a:t>
            </a:r>
            <a:r>
              <a:rPr lang="en-US" sz="1800" dirty="0">
                <a:ea typeface="Cambria" panose="02040503050406030204" pitchFamily="18" charset="0"/>
              </a:rPr>
              <a:t>: Encryption is used for securing communication and data storage, while hashing is used for data integrity, password storage, and digital signatures.</a:t>
            </a:r>
          </a:p>
          <a:p>
            <a:pPr algn="just">
              <a:lnSpc>
                <a:spcPct val="100000"/>
              </a:lnSpc>
            </a:pPr>
            <a:r>
              <a:rPr lang="en-US" sz="1800" dirty="0">
                <a:ea typeface="Cambria" panose="02040503050406030204" pitchFamily="18" charset="0"/>
              </a:rPr>
              <a:t>In summary, encryption and hashing are both essential cryptographic techniques with distinct purposes and applications. Encryption focuses on confidentiality and reversible transformation of data, while hashing emphasizes data integrity and irreversible transformation. Understanding the differences and appropriate use cases of each technique is crucial for implementing robust security measures.</a:t>
            </a:r>
          </a:p>
          <a:p>
            <a:pPr>
              <a:lnSpc>
                <a:spcPct val="100000"/>
              </a:lnSpc>
            </a:pPr>
            <a:endParaRPr lang="en-US" sz="1800" dirty="0"/>
          </a:p>
        </p:txBody>
      </p:sp>
      <p:sp>
        <p:nvSpPr>
          <p:cNvPr id="4" name="Slide Number Placeholder 3">
            <a:extLst>
              <a:ext uri="{FF2B5EF4-FFF2-40B4-BE49-F238E27FC236}">
                <a16:creationId xmlns:a16="http://schemas.microsoft.com/office/drawing/2014/main" id="{2221971D-5708-E1EC-304C-96CD132B53A8}"/>
              </a:ext>
            </a:extLst>
          </p:cNvPr>
          <p:cNvSpPr>
            <a:spLocks noGrp="1"/>
          </p:cNvSpPr>
          <p:nvPr>
            <p:ph type="sldNum" sz="quarter" idx="12"/>
          </p:nvPr>
        </p:nvSpPr>
        <p:spPr/>
        <p:txBody>
          <a:bodyPr/>
          <a:lstStyle/>
          <a:p>
            <a:fld id="{73B89303-7B3A-46E2-8D31-E575A4E18A02}" type="slidenum">
              <a:rPr lang="en-US" smtClean="0"/>
              <a:t>28</a:t>
            </a:fld>
            <a:endParaRPr lang="en-US"/>
          </a:p>
        </p:txBody>
      </p:sp>
    </p:spTree>
    <p:extLst>
      <p:ext uri="{BB962C8B-B14F-4D97-AF65-F5344CB8AC3E}">
        <p14:creationId xmlns:p14="http://schemas.microsoft.com/office/powerpoint/2010/main" val="1950932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5322A-6322-5CDD-AB5C-2BAF0877D9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32013E-8BAF-56D7-2B32-C1AED776BF5C}"/>
              </a:ext>
            </a:extLst>
          </p:cNvPr>
          <p:cNvSpPr>
            <a:spLocks noGrp="1"/>
          </p:cNvSpPr>
          <p:nvPr>
            <p:ph type="title"/>
          </p:nvPr>
        </p:nvSpPr>
        <p:spPr/>
        <p:txBody>
          <a:bodyPr/>
          <a:lstStyle/>
          <a:p>
            <a:r>
              <a:rPr lang="en-US" dirty="0"/>
              <a:t>Hash Cryptography</a:t>
            </a:r>
          </a:p>
        </p:txBody>
      </p:sp>
      <p:sp>
        <p:nvSpPr>
          <p:cNvPr id="3" name="Content Placeholder 2">
            <a:extLst>
              <a:ext uri="{FF2B5EF4-FFF2-40B4-BE49-F238E27FC236}">
                <a16:creationId xmlns:a16="http://schemas.microsoft.com/office/drawing/2014/main" id="{97FC6522-F05E-FFB6-755D-F877C1BD040F}"/>
              </a:ext>
            </a:extLst>
          </p:cNvPr>
          <p:cNvSpPr>
            <a:spLocks noGrp="1"/>
          </p:cNvSpPr>
          <p:nvPr>
            <p:ph idx="1"/>
          </p:nvPr>
        </p:nvSpPr>
        <p:spPr/>
        <p:txBody>
          <a:bodyPr>
            <a:normAutofit/>
          </a:bodyPr>
          <a:lstStyle/>
          <a:p>
            <a:pPr algn="just">
              <a:lnSpc>
                <a:spcPct val="100000"/>
              </a:lnSpc>
            </a:pPr>
            <a:r>
              <a:rPr lang="en-US" sz="1800" dirty="0">
                <a:ea typeface="Cambria" panose="02040503050406030204" pitchFamily="18" charset="0"/>
                <a:cs typeface="Calibri" panose="020F0502020204030204" pitchFamily="34" charset="0"/>
              </a:rPr>
              <a:t>For a hash function to be cryptographically secure, we’re going to require that it has the following three additional properties: </a:t>
            </a:r>
          </a:p>
          <a:p>
            <a:pPr marL="2134740" indent="-342900" algn="just">
              <a:lnSpc>
                <a:spcPct val="100000"/>
              </a:lnSpc>
              <a:buFont typeface="+mj-lt"/>
              <a:buAutoNum type="arabicPeriod"/>
            </a:pPr>
            <a:r>
              <a:rPr lang="en-US" b="1" dirty="0">
                <a:ea typeface="Cambria" panose="02040503050406030204" pitchFamily="18" charset="0"/>
                <a:cs typeface="Calibri" panose="020F0502020204030204" pitchFamily="34" charset="0"/>
              </a:rPr>
              <a:t>Collision‐Resistance</a:t>
            </a:r>
          </a:p>
          <a:p>
            <a:pPr marL="2134740" indent="-342900" algn="just">
              <a:lnSpc>
                <a:spcPct val="100000"/>
              </a:lnSpc>
              <a:buFont typeface="+mj-lt"/>
              <a:buAutoNum type="arabicPeriod"/>
            </a:pPr>
            <a:r>
              <a:rPr lang="en-US" b="1" dirty="0">
                <a:ea typeface="Cambria" panose="02040503050406030204" pitchFamily="18" charset="0"/>
                <a:cs typeface="Calibri" panose="020F0502020204030204" pitchFamily="34" charset="0"/>
              </a:rPr>
              <a:t>Hiding</a:t>
            </a:r>
          </a:p>
          <a:p>
            <a:pPr marL="2134740" indent="-342900" algn="just">
              <a:lnSpc>
                <a:spcPct val="100000"/>
              </a:lnSpc>
              <a:buFont typeface="+mj-lt"/>
              <a:buAutoNum type="arabicPeriod"/>
            </a:pPr>
            <a:r>
              <a:rPr lang="en-US" b="1" dirty="0">
                <a:ea typeface="Cambria" panose="02040503050406030204" pitchFamily="18" charset="0"/>
                <a:cs typeface="Calibri" panose="020F0502020204030204" pitchFamily="34" charset="0"/>
              </a:rPr>
              <a:t>Puzzle‐Friendliness</a:t>
            </a:r>
          </a:p>
          <a:p>
            <a:pPr>
              <a:lnSpc>
                <a:spcPct val="100000"/>
              </a:lnSpc>
            </a:pPr>
            <a:endParaRPr lang="en-US" dirty="0"/>
          </a:p>
        </p:txBody>
      </p:sp>
      <p:sp>
        <p:nvSpPr>
          <p:cNvPr id="4" name="Slide Number Placeholder 3">
            <a:extLst>
              <a:ext uri="{FF2B5EF4-FFF2-40B4-BE49-F238E27FC236}">
                <a16:creationId xmlns:a16="http://schemas.microsoft.com/office/drawing/2014/main" id="{16670CCB-6F76-27AD-E3AB-610C85DEBA5E}"/>
              </a:ext>
            </a:extLst>
          </p:cNvPr>
          <p:cNvSpPr>
            <a:spLocks noGrp="1"/>
          </p:cNvSpPr>
          <p:nvPr>
            <p:ph type="sldNum" sz="quarter" idx="12"/>
          </p:nvPr>
        </p:nvSpPr>
        <p:spPr/>
        <p:txBody>
          <a:bodyPr/>
          <a:lstStyle/>
          <a:p>
            <a:fld id="{73B89303-7B3A-46E2-8D31-E575A4E18A02}" type="slidenum">
              <a:rPr lang="en-US" smtClean="0"/>
              <a:t>29</a:t>
            </a:fld>
            <a:endParaRPr lang="en-US"/>
          </a:p>
        </p:txBody>
      </p:sp>
    </p:spTree>
    <p:extLst>
      <p:ext uri="{BB962C8B-B14F-4D97-AF65-F5344CB8AC3E}">
        <p14:creationId xmlns:p14="http://schemas.microsoft.com/office/powerpoint/2010/main" val="2406289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F61EC39-5F12-98D3-0A95-1FC4610C27A2}"/>
              </a:ext>
            </a:extLst>
          </p:cNvPr>
          <p:cNvSpPr>
            <a:spLocks noGrp="1"/>
          </p:cNvSpPr>
          <p:nvPr>
            <p:ph type="title"/>
          </p:nvPr>
        </p:nvSpPr>
        <p:spPr>
          <a:xfrm>
            <a:off x="492370" y="516835"/>
            <a:ext cx="3084844" cy="2103875"/>
          </a:xfrm>
        </p:spPr>
        <p:txBody>
          <a:bodyPr>
            <a:normAutofit/>
          </a:bodyPr>
          <a:lstStyle/>
          <a:p>
            <a:r>
              <a:rPr lang="en-US" sz="3600" dirty="0">
                <a:solidFill>
                  <a:srgbClr val="FFFFFF"/>
                </a:solidFill>
              </a:rPr>
              <a:t>Bitcoin Block #170</a:t>
            </a:r>
          </a:p>
        </p:txBody>
      </p:sp>
      <p:sp>
        <p:nvSpPr>
          <p:cNvPr id="23" name="Content Placeholder 2">
            <a:extLst>
              <a:ext uri="{FF2B5EF4-FFF2-40B4-BE49-F238E27FC236}">
                <a16:creationId xmlns:a16="http://schemas.microsoft.com/office/drawing/2014/main" id="{06688B44-4F46-1011-F8D0-37B418280BE7}"/>
              </a:ext>
            </a:extLst>
          </p:cNvPr>
          <p:cNvSpPr>
            <a:spLocks noGrp="1"/>
          </p:cNvSpPr>
          <p:nvPr>
            <p:ph idx="1"/>
          </p:nvPr>
        </p:nvSpPr>
        <p:spPr>
          <a:xfrm>
            <a:off x="492371" y="2653800"/>
            <a:ext cx="3084844" cy="3335519"/>
          </a:xfrm>
        </p:spPr>
        <p:txBody>
          <a:bodyPr>
            <a:normAutofit/>
          </a:bodyPr>
          <a:lstStyle/>
          <a:p>
            <a:pPr>
              <a:buClr>
                <a:schemeClr val="tx1"/>
              </a:buClr>
              <a:buFont typeface="Wingdings" panose="05000000000000000000" pitchFamily="2" charset="2"/>
              <a:buChar char="q"/>
            </a:pPr>
            <a:r>
              <a:rPr lang="en-GB" dirty="0">
                <a:solidFill>
                  <a:schemeClr val="bg1"/>
                </a:solidFill>
              </a:rPr>
              <a:t>Bitcoin block #170, which records a transaction of 10 BTC sent from Satoshi Nakamoto to developer and early blockchain pioneer Hal Finney</a:t>
            </a:r>
            <a:endParaRPr lang="en-US" dirty="0">
              <a:solidFill>
                <a:schemeClr val="bg1"/>
              </a:solidFill>
            </a:endParaRPr>
          </a:p>
        </p:txBody>
      </p:sp>
      <p:sp>
        <p:nvSpPr>
          <p:cNvPr id="14" name="Rectangle 13">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Picture 4">
            <a:extLst>
              <a:ext uri="{FF2B5EF4-FFF2-40B4-BE49-F238E27FC236}">
                <a16:creationId xmlns:a16="http://schemas.microsoft.com/office/drawing/2014/main" id="{1A017194-DC08-4F77-1073-943BF1370C69}"/>
              </a:ext>
            </a:extLst>
          </p:cNvPr>
          <p:cNvPicPr>
            <a:picLocks noChangeAspect="1"/>
          </p:cNvPicPr>
          <p:nvPr/>
        </p:nvPicPr>
        <p:blipFill>
          <a:blip r:embed="rId2"/>
          <a:stretch>
            <a:fillRect/>
          </a:stretch>
        </p:blipFill>
        <p:spPr>
          <a:xfrm>
            <a:off x="4316362" y="122365"/>
            <a:ext cx="7561006" cy="6691491"/>
          </a:xfrm>
          <a:prstGeom prst="rect">
            <a:avLst/>
          </a:prstGeom>
        </p:spPr>
      </p:pic>
      <p:sp>
        <p:nvSpPr>
          <p:cNvPr id="3" name="Slide Number Placeholder 2">
            <a:extLst>
              <a:ext uri="{FF2B5EF4-FFF2-40B4-BE49-F238E27FC236}">
                <a16:creationId xmlns:a16="http://schemas.microsoft.com/office/drawing/2014/main" id="{30511729-0F60-936E-08E8-184228E182DD}"/>
              </a:ext>
            </a:extLst>
          </p:cNvPr>
          <p:cNvSpPr>
            <a:spLocks noGrp="1"/>
          </p:cNvSpPr>
          <p:nvPr>
            <p:ph type="sldNum" sz="quarter" idx="12"/>
          </p:nvPr>
        </p:nvSpPr>
        <p:spPr/>
        <p:txBody>
          <a:bodyPr/>
          <a:lstStyle/>
          <a:p>
            <a:fld id="{73B89303-7B3A-46E2-8D31-E575A4E18A02}" type="slidenum">
              <a:rPr lang="en-US" smtClean="0"/>
              <a:t>3</a:t>
            </a:fld>
            <a:endParaRPr lang="en-US"/>
          </a:p>
        </p:txBody>
      </p:sp>
    </p:spTree>
    <p:extLst>
      <p:ext uri="{BB962C8B-B14F-4D97-AF65-F5344CB8AC3E}">
        <p14:creationId xmlns:p14="http://schemas.microsoft.com/office/powerpoint/2010/main" val="37874345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637E4-E001-D4F8-A722-AB068D4D7D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5A90EC-68F7-883A-50A4-2810BDDE5E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6240C1-6EA3-A3E7-4026-510C0CCDB72B}"/>
              </a:ext>
            </a:extLst>
          </p:cNvPr>
          <p:cNvSpPr>
            <a:spLocks noGrp="1"/>
          </p:cNvSpPr>
          <p:nvPr>
            <p:ph idx="1"/>
          </p:nvPr>
        </p:nvSpPr>
        <p:spPr/>
        <p:txBody>
          <a:bodyPr>
            <a:normAutofit fontScale="92500" lnSpcReduction="10000"/>
          </a:bodyPr>
          <a:lstStyle/>
          <a:p>
            <a:pPr algn="just">
              <a:lnSpc>
                <a:spcPct val="160000"/>
              </a:lnSpc>
            </a:pPr>
            <a:r>
              <a:rPr lang="en-US" b="1" dirty="0">
                <a:ea typeface="Cambria" panose="02040503050406030204" pitchFamily="18" charset="0"/>
              </a:rPr>
              <a:t>Property 1: Collision‐resistance</a:t>
            </a:r>
            <a:r>
              <a:rPr lang="en-US" dirty="0">
                <a:ea typeface="Cambria" panose="02040503050406030204" pitchFamily="18" charset="0"/>
              </a:rPr>
              <a:t>.​ The first property that we need from a cryptographic hash function is that it’s collision‐resistant. A collision occurs when two distinct inputs produce the same output. A hash function H(.) is collision‐resistant if nobody can find a collision. Formally: </a:t>
            </a:r>
          </a:p>
          <a:p>
            <a:pPr lvl="1" algn="just">
              <a:lnSpc>
                <a:spcPct val="160000"/>
              </a:lnSpc>
            </a:pPr>
            <a:r>
              <a:rPr lang="en-US" b="1" i="1" dirty="0">
                <a:ea typeface="Cambria" panose="02040503050406030204" pitchFamily="18" charset="0"/>
              </a:rPr>
              <a:t>Collision‐resistance</a:t>
            </a:r>
            <a:r>
              <a:rPr lang="en-US" i="1" dirty="0">
                <a:ea typeface="Cambria" panose="02040503050406030204" pitchFamily="18" charset="0"/>
              </a:rPr>
              <a:t>: ​A hash function H is said to be collision resistant if it is infeasible to find ​two values, x and y, such that x ≠ y, yet H(x)=H(y).</a:t>
            </a:r>
          </a:p>
          <a:p>
            <a:pPr lvl="1" algn="just">
              <a:lnSpc>
                <a:spcPct val="160000"/>
              </a:lnSpc>
            </a:pPr>
            <a:endParaRPr lang="en-US" sz="2400" i="1" dirty="0">
              <a:ea typeface="Cambria" panose="02040503050406030204" pitchFamily="18" charset="0"/>
            </a:endParaRPr>
          </a:p>
          <a:p>
            <a:pPr lvl="1" algn="just">
              <a:lnSpc>
                <a:spcPct val="160000"/>
              </a:lnSpc>
            </a:pPr>
            <a:endParaRPr lang="en-US" sz="2400" i="1" dirty="0">
              <a:ea typeface="Cambria" panose="02040503050406030204" pitchFamily="18" charset="0"/>
            </a:endParaRPr>
          </a:p>
          <a:p>
            <a:pPr lvl="1" algn="just">
              <a:lnSpc>
                <a:spcPct val="160000"/>
              </a:lnSpc>
            </a:pPr>
            <a:r>
              <a:rPr lang="en-US" sz="1700" dirty="0">
                <a:latin typeface="Calibri" panose="020F0502020204030204" pitchFamily="34" charset="0"/>
                <a:ea typeface="Cambria" panose="02040503050406030204" pitchFamily="18" charset="0"/>
                <a:cs typeface="Calibri" panose="020F0502020204030204" pitchFamily="34" charset="0"/>
              </a:rPr>
              <a:t>This collision‐detection algorithm works for every hash function. But, of course, the problem with it is that this takes a very, very long time to do. For a hash function with a 256‐bit output, you would have to compute the hash function 2</a:t>
            </a:r>
            <a:r>
              <a:rPr lang="en-US" sz="1700" baseline="30000" dirty="0">
                <a:latin typeface="Calibri" panose="020F0502020204030204" pitchFamily="34" charset="0"/>
                <a:ea typeface="Cambria" panose="02040503050406030204" pitchFamily="18" charset="0"/>
                <a:cs typeface="Calibri" panose="020F0502020204030204" pitchFamily="34" charset="0"/>
              </a:rPr>
              <a:t>256 + 1 </a:t>
            </a:r>
            <a:r>
              <a:rPr lang="en-US" sz="1700" dirty="0">
                <a:latin typeface="Calibri" panose="020F0502020204030204" pitchFamily="34" charset="0"/>
                <a:ea typeface="Cambria" panose="02040503050406030204" pitchFamily="18" charset="0"/>
                <a:cs typeface="Calibri" panose="020F0502020204030204" pitchFamily="34" charset="0"/>
              </a:rPr>
              <a:t>times in the worst case, and about 2</a:t>
            </a:r>
            <a:r>
              <a:rPr lang="en-US" sz="1700" baseline="30000" dirty="0">
                <a:latin typeface="Calibri" panose="020F0502020204030204" pitchFamily="34" charset="0"/>
                <a:ea typeface="Cambria" panose="02040503050406030204" pitchFamily="18" charset="0"/>
                <a:cs typeface="Calibri" panose="020F0502020204030204" pitchFamily="34" charset="0"/>
              </a:rPr>
              <a:t>128</a:t>
            </a:r>
            <a:r>
              <a:rPr lang="en-US" sz="1700" dirty="0">
                <a:latin typeface="Calibri" panose="020F0502020204030204" pitchFamily="34" charset="0"/>
                <a:ea typeface="Cambria" panose="02040503050406030204" pitchFamily="18" charset="0"/>
                <a:cs typeface="Calibri" panose="020F0502020204030204" pitchFamily="34" charset="0"/>
              </a:rPr>
              <a:t> times on average. </a:t>
            </a:r>
          </a:p>
          <a:p>
            <a:pPr lvl="1" algn="just">
              <a:lnSpc>
                <a:spcPct val="160000"/>
              </a:lnSpc>
            </a:pPr>
            <a:endParaRPr lang="en-US" sz="2400" i="1" dirty="0">
              <a:ea typeface="Cambria" panose="02040503050406030204" pitchFamily="18" charset="0"/>
            </a:endParaRPr>
          </a:p>
          <a:p>
            <a:endParaRPr lang="en-US" dirty="0"/>
          </a:p>
        </p:txBody>
      </p:sp>
      <p:pic>
        <p:nvPicPr>
          <p:cNvPr id="4" name="Picture 3">
            <a:extLst>
              <a:ext uri="{FF2B5EF4-FFF2-40B4-BE49-F238E27FC236}">
                <a16:creationId xmlns:a16="http://schemas.microsoft.com/office/drawing/2014/main" id="{775B2553-B1C8-2511-2269-4F6B120757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5057" y="2967654"/>
            <a:ext cx="4458270" cy="1428530"/>
          </a:xfrm>
          <a:prstGeom prst="rect">
            <a:avLst/>
          </a:prstGeom>
        </p:spPr>
      </p:pic>
      <p:sp>
        <p:nvSpPr>
          <p:cNvPr id="5" name="Slide Number Placeholder 4">
            <a:extLst>
              <a:ext uri="{FF2B5EF4-FFF2-40B4-BE49-F238E27FC236}">
                <a16:creationId xmlns:a16="http://schemas.microsoft.com/office/drawing/2014/main" id="{D2915551-9FCD-9EA9-90E8-15D841687854}"/>
              </a:ext>
            </a:extLst>
          </p:cNvPr>
          <p:cNvSpPr>
            <a:spLocks noGrp="1"/>
          </p:cNvSpPr>
          <p:nvPr>
            <p:ph type="sldNum" sz="quarter" idx="12"/>
          </p:nvPr>
        </p:nvSpPr>
        <p:spPr/>
        <p:txBody>
          <a:bodyPr/>
          <a:lstStyle/>
          <a:p>
            <a:fld id="{73B89303-7B3A-46E2-8D31-E575A4E18A02}" type="slidenum">
              <a:rPr lang="en-US" smtClean="0"/>
              <a:t>30</a:t>
            </a:fld>
            <a:endParaRPr lang="en-US"/>
          </a:p>
        </p:txBody>
      </p:sp>
    </p:spTree>
    <p:extLst>
      <p:ext uri="{BB962C8B-B14F-4D97-AF65-F5344CB8AC3E}">
        <p14:creationId xmlns:p14="http://schemas.microsoft.com/office/powerpoint/2010/main" val="25893962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1C805B-0758-1926-5B8C-0D58ADE1BC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43A27E-3C50-E1B9-3D77-17FD013B21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047628-1F57-9478-6BFC-D30A0E3A7827}"/>
              </a:ext>
            </a:extLst>
          </p:cNvPr>
          <p:cNvSpPr>
            <a:spLocks noGrp="1"/>
          </p:cNvSpPr>
          <p:nvPr>
            <p:ph idx="1"/>
          </p:nvPr>
        </p:nvSpPr>
        <p:spPr/>
        <p:txBody>
          <a:bodyPr>
            <a:normAutofit/>
          </a:bodyPr>
          <a:lstStyle/>
          <a:p>
            <a:pPr algn="just">
              <a:lnSpc>
                <a:spcPct val="160000"/>
              </a:lnSpc>
            </a:pPr>
            <a:r>
              <a:rPr lang="en-US" sz="1800" b="1" dirty="0">
                <a:ea typeface="Cambria" panose="02040503050406030204" pitchFamily="18" charset="0"/>
                <a:cs typeface="Calibri" panose="020F0502020204030204" pitchFamily="34" charset="0"/>
              </a:rPr>
              <a:t>Property 2: Hiding </a:t>
            </a:r>
            <a:r>
              <a:rPr lang="en-US" sz="1800" dirty="0">
                <a:ea typeface="Cambria" panose="02040503050406030204" pitchFamily="18" charset="0"/>
                <a:cs typeface="Calibri" panose="020F0502020204030204" pitchFamily="34" charset="0"/>
              </a:rPr>
              <a:t>​The second property that we want from our hash functions is that it’s hiding​. The  hiding property asserts that if we’re given the output of the hash function y = H(x), there’s no feasible way to figure out what the input, x, was. The problem is that this property can’t be true in the stated form.</a:t>
            </a:r>
          </a:p>
          <a:p>
            <a:pPr algn="just">
              <a:lnSpc>
                <a:spcPct val="160000"/>
              </a:lnSpc>
              <a:buFont typeface="Courier New" panose="02070309020205020404" pitchFamily="49" charset="0"/>
              <a:buChar char="o"/>
            </a:pPr>
            <a:r>
              <a:rPr lang="en-US" sz="1800" dirty="0">
                <a:ea typeface="Cambria" panose="02040503050406030204" pitchFamily="18" charset="0"/>
                <a:cs typeface="Calibri" panose="020F0502020204030204" pitchFamily="34" charset="0"/>
              </a:rPr>
              <a:t> </a:t>
            </a:r>
            <a:r>
              <a:rPr lang="en-US" sz="1800" b="1" i="1" dirty="0">
                <a:ea typeface="Cambria" panose="02040503050406030204" pitchFamily="18" charset="0"/>
              </a:rPr>
              <a:t>Hiding</a:t>
            </a:r>
            <a:r>
              <a:rPr lang="en-US" sz="1800" i="1" dirty="0">
                <a:ea typeface="Cambria" panose="02040503050406030204" pitchFamily="18" charset="0"/>
              </a:rPr>
              <a:t>.​A hash function H is hiding if: when a secret value r is chosen from a probability distribution that has high min‐entropy, then given H(r ‖ x) it is infeasible to find x.</a:t>
            </a:r>
          </a:p>
          <a:p>
            <a:pPr algn="just">
              <a:lnSpc>
                <a:spcPct val="160000"/>
              </a:lnSpc>
            </a:pPr>
            <a:r>
              <a:rPr lang="en-US" sz="1800" dirty="0">
                <a:ea typeface="Cambria" panose="02040503050406030204" pitchFamily="18" charset="0"/>
              </a:rPr>
              <a:t>In information‐theory, min‐entropy​​is a measure of how predictable an outcome is, and high min‐entropy captures the intuitive idea that the distribution (i.e., random variable) is very spread out. What that means specifically is that when we sample from the distribution, there’s no particular value that’s likely to occur. </a:t>
            </a:r>
            <a:endParaRPr lang="en-US" sz="1800" dirty="0">
              <a:ea typeface="Cambria" panose="02040503050406030204" pitchFamily="18" charset="0"/>
              <a:cs typeface="Calibri" panose="020F0502020204030204" pitchFamily="34" charset="0"/>
            </a:endParaRPr>
          </a:p>
          <a:p>
            <a:endParaRPr lang="en-US" sz="1800" dirty="0">
              <a:cs typeface="Calibri" panose="020F0502020204030204" pitchFamily="34" charset="0"/>
            </a:endParaRPr>
          </a:p>
        </p:txBody>
      </p:sp>
      <p:sp>
        <p:nvSpPr>
          <p:cNvPr id="4" name="Slide Number Placeholder 3">
            <a:extLst>
              <a:ext uri="{FF2B5EF4-FFF2-40B4-BE49-F238E27FC236}">
                <a16:creationId xmlns:a16="http://schemas.microsoft.com/office/drawing/2014/main" id="{368E5ECC-6CA6-9AE9-137C-F5CFD9CD114D}"/>
              </a:ext>
            </a:extLst>
          </p:cNvPr>
          <p:cNvSpPr>
            <a:spLocks noGrp="1"/>
          </p:cNvSpPr>
          <p:nvPr>
            <p:ph type="sldNum" sz="quarter" idx="12"/>
          </p:nvPr>
        </p:nvSpPr>
        <p:spPr/>
        <p:txBody>
          <a:bodyPr/>
          <a:lstStyle/>
          <a:p>
            <a:fld id="{73B89303-7B3A-46E2-8D31-E575A4E18A02}" type="slidenum">
              <a:rPr lang="en-US" smtClean="0"/>
              <a:t>31</a:t>
            </a:fld>
            <a:endParaRPr lang="en-US"/>
          </a:p>
        </p:txBody>
      </p:sp>
    </p:spTree>
    <p:extLst>
      <p:ext uri="{BB962C8B-B14F-4D97-AF65-F5344CB8AC3E}">
        <p14:creationId xmlns:p14="http://schemas.microsoft.com/office/powerpoint/2010/main" val="39131746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D12DB-90BF-86C2-CAE9-5111A8DB67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5CCAAA-E8B8-96A8-0FF6-3E9CAECB92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B5DA5D-5F46-C59D-4A23-D33CD0903265}"/>
              </a:ext>
            </a:extLst>
          </p:cNvPr>
          <p:cNvSpPr>
            <a:spLocks noGrp="1"/>
          </p:cNvSpPr>
          <p:nvPr>
            <p:ph idx="1"/>
          </p:nvPr>
        </p:nvSpPr>
        <p:spPr/>
        <p:txBody>
          <a:bodyPr/>
          <a:lstStyle/>
          <a:p>
            <a:pPr algn="just">
              <a:lnSpc>
                <a:spcPct val="160000"/>
              </a:lnSpc>
            </a:pPr>
            <a:r>
              <a:rPr lang="en-US" b="1" dirty="0">
                <a:latin typeface="Calibri" panose="020F0502020204030204" pitchFamily="34" charset="0"/>
                <a:ea typeface="Cambria" panose="02040503050406030204" pitchFamily="18" charset="0"/>
                <a:cs typeface="Calibri" panose="020F0502020204030204" pitchFamily="34" charset="0"/>
              </a:rPr>
              <a:t>Property 3: Puzzle friendliness</a:t>
            </a:r>
            <a:r>
              <a:rPr lang="en-US" dirty="0">
                <a:latin typeface="Calibri" panose="020F0502020204030204" pitchFamily="34" charset="0"/>
                <a:ea typeface="Cambria" panose="02040503050406030204" pitchFamily="18" charset="0"/>
                <a:cs typeface="Calibri" panose="020F0502020204030204" pitchFamily="34" charset="0"/>
              </a:rPr>
              <a:t>. ​The third security property we’re going to need from hash functions is that they are puzzle‐friendly. This property is a bit complicated. We will first explain what the technical requirements of this property are and then give an application that illustrates why this property is useful.</a:t>
            </a:r>
          </a:p>
          <a:p>
            <a:pPr lvl="1" algn="just">
              <a:lnSpc>
                <a:spcPct val="160000"/>
              </a:lnSpc>
            </a:pPr>
            <a:r>
              <a:rPr lang="en-US" b="1" i="1" dirty="0">
                <a:latin typeface="Calibri" panose="020F0502020204030204" pitchFamily="34" charset="0"/>
                <a:ea typeface="Cambria" panose="02040503050406030204" pitchFamily="18" charset="0"/>
                <a:cs typeface="Calibri" panose="020F0502020204030204" pitchFamily="34" charset="0"/>
              </a:rPr>
              <a:t>Puzzle friendliness</a:t>
            </a:r>
            <a:r>
              <a:rPr lang="en-US" i="1" dirty="0">
                <a:latin typeface="Calibri" panose="020F0502020204030204" pitchFamily="34" charset="0"/>
                <a:ea typeface="Cambria" panose="02040503050406030204" pitchFamily="18" charset="0"/>
                <a:cs typeface="Calibri" panose="020F0502020204030204" pitchFamily="34" charset="0"/>
              </a:rPr>
              <a:t>.​A hash function H is said to be puzzle‐friendly if for every possible n‐bit output value y, if k is chosen from a distribution with high min‐entropy, then it is infeasible to find x such that H(k ‖ x) = y in time significantly less than 2</a:t>
            </a:r>
            <a:r>
              <a:rPr lang="en-US" i="1" baseline="30000" dirty="0">
                <a:latin typeface="Calibri" panose="020F0502020204030204" pitchFamily="34" charset="0"/>
                <a:ea typeface="Cambria" panose="02040503050406030204" pitchFamily="18" charset="0"/>
                <a:cs typeface="Calibri" panose="020F0502020204030204" pitchFamily="34" charset="0"/>
              </a:rPr>
              <a:t>n</a:t>
            </a:r>
            <a:r>
              <a:rPr lang="en-US" i="1" dirty="0">
                <a:latin typeface="Calibri" panose="020F0502020204030204" pitchFamily="34" charset="0"/>
                <a:ea typeface="Cambria" panose="02040503050406030204" pitchFamily="18" charset="0"/>
                <a:cs typeface="Calibri" panose="020F0502020204030204" pitchFamily="34" charset="0"/>
              </a:rPr>
              <a:t>.</a:t>
            </a:r>
          </a:p>
          <a:p>
            <a:endParaRPr lang="en-US" dirty="0"/>
          </a:p>
        </p:txBody>
      </p:sp>
      <p:sp>
        <p:nvSpPr>
          <p:cNvPr id="4" name="Slide Number Placeholder 3">
            <a:extLst>
              <a:ext uri="{FF2B5EF4-FFF2-40B4-BE49-F238E27FC236}">
                <a16:creationId xmlns:a16="http://schemas.microsoft.com/office/drawing/2014/main" id="{B0D87595-0742-1788-8728-63F44B51B1D5}"/>
              </a:ext>
            </a:extLst>
          </p:cNvPr>
          <p:cNvSpPr>
            <a:spLocks noGrp="1"/>
          </p:cNvSpPr>
          <p:nvPr>
            <p:ph type="sldNum" sz="quarter" idx="12"/>
          </p:nvPr>
        </p:nvSpPr>
        <p:spPr/>
        <p:txBody>
          <a:bodyPr/>
          <a:lstStyle/>
          <a:p>
            <a:fld id="{73B89303-7B3A-46E2-8D31-E575A4E18A02}" type="slidenum">
              <a:rPr lang="en-US" smtClean="0"/>
              <a:t>32</a:t>
            </a:fld>
            <a:endParaRPr lang="en-US"/>
          </a:p>
        </p:txBody>
      </p:sp>
    </p:spTree>
    <p:extLst>
      <p:ext uri="{BB962C8B-B14F-4D97-AF65-F5344CB8AC3E}">
        <p14:creationId xmlns:p14="http://schemas.microsoft.com/office/powerpoint/2010/main" val="4773809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007802-CBD2-12D2-1E2E-7A0E64812D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260DE5-9827-9102-3069-71BB7EE5DCB0}"/>
              </a:ext>
            </a:extLst>
          </p:cNvPr>
          <p:cNvSpPr>
            <a:spLocks noGrp="1"/>
          </p:cNvSpPr>
          <p:nvPr>
            <p:ph type="title"/>
          </p:nvPr>
        </p:nvSpPr>
        <p:spPr/>
        <p:txBody>
          <a:bodyPr/>
          <a:lstStyle/>
          <a:p>
            <a:r>
              <a:rPr lang="en-US" dirty="0"/>
              <a:t>Cryptography</a:t>
            </a:r>
          </a:p>
        </p:txBody>
      </p:sp>
      <p:sp>
        <p:nvSpPr>
          <p:cNvPr id="3" name="Content Placeholder 2">
            <a:extLst>
              <a:ext uri="{FF2B5EF4-FFF2-40B4-BE49-F238E27FC236}">
                <a16:creationId xmlns:a16="http://schemas.microsoft.com/office/drawing/2014/main" id="{635293E9-0480-8121-51EE-B17853B4D89C}"/>
              </a:ext>
            </a:extLst>
          </p:cNvPr>
          <p:cNvSpPr>
            <a:spLocks noGrp="1"/>
          </p:cNvSpPr>
          <p:nvPr>
            <p:ph idx="1"/>
          </p:nvPr>
        </p:nvSpPr>
        <p:spPr/>
        <p:txBody>
          <a:bodyPr/>
          <a:lstStyle/>
          <a:p>
            <a:r>
              <a:rPr lang="en-GB" b="1" dirty="0"/>
              <a:t>Public/private key cryptography </a:t>
            </a:r>
          </a:p>
          <a:p>
            <a:r>
              <a:rPr lang="en-GB" dirty="0"/>
              <a:t>Bitcoin uses public/private key cryptography to prove the validity of a transaction. </a:t>
            </a:r>
          </a:p>
          <a:p>
            <a:pPr>
              <a:buFont typeface="Wingdings" panose="05000000000000000000" pitchFamily="2" charset="2"/>
              <a:buChar char="q"/>
            </a:pPr>
            <a:r>
              <a:rPr lang="en-GB" b="1" dirty="0"/>
              <a:t>Private keys </a:t>
            </a:r>
            <a:r>
              <a:rPr lang="en-GB" dirty="0"/>
              <a:t>in Bitcoin are used to digitally sign bitcoin transactions, which is the way the owner of a Bitcoin address proves to the network that they are the rightful owner of that address. Private keys authorize a transaction. They are kept secret, much like passwords. </a:t>
            </a:r>
          </a:p>
          <a:p>
            <a:pPr>
              <a:buFont typeface="Wingdings" panose="05000000000000000000" pitchFamily="2" charset="2"/>
              <a:buChar char="q"/>
            </a:pPr>
            <a:r>
              <a:rPr lang="en-GB" b="1" dirty="0"/>
              <a:t>Public keys </a:t>
            </a:r>
            <a:r>
              <a:rPr lang="en-GB" dirty="0"/>
              <a:t>in Bitcoin are only used to generate a Bitcoin address. The address is essentially a compressed version of the public key, making it somewhat easier to read. A Bitcoin address is a value that can be shared publicly with anyone, usually when asking someone to send bitcoin. In this way, it’s a bit like an email address.</a:t>
            </a:r>
          </a:p>
          <a:p>
            <a:pPr marL="0" indent="0">
              <a:buNone/>
            </a:pPr>
            <a:r>
              <a:rPr lang="en-GB" b="1" dirty="0"/>
              <a:t>Generating keys </a:t>
            </a:r>
          </a:p>
          <a:p>
            <a:pPr>
              <a:buFont typeface="Wingdings" panose="05000000000000000000" pitchFamily="2" charset="2"/>
              <a:buChar char="q"/>
            </a:pPr>
            <a:r>
              <a:rPr lang="en-GB" dirty="0"/>
              <a:t>A private key is a 256-bit number that is chosen at random. Private keys are almost always shown in hexadecimal format. The private key is generated by a computer, most programming languages have a function to randomly generate a number.</a:t>
            </a:r>
            <a:endParaRPr lang="en-US" dirty="0"/>
          </a:p>
        </p:txBody>
      </p:sp>
      <p:sp>
        <p:nvSpPr>
          <p:cNvPr id="4" name="Slide Number Placeholder 3">
            <a:extLst>
              <a:ext uri="{FF2B5EF4-FFF2-40B4-BE49-F238E27FC236}">
                <a16:creationId xmlns:a16="http://schemas.microsoft.com/office/drawing/2014/main" id="{6BA37128-5BCD-6AEB-D25E-00B0CED86AAB}"/>
              </a:ext>
            </a:extLst>
          </p:cNvPr>
          <p:cNvSpPr>
            <a:spLocks noGrp="1"/>
          </p:cNvSpPr>
          <p:nvPr>
            <p:ph type="sldNum" sz="quarter" idx="12"/>
          </p:nvPr>
        </p:nvSpPr>
        <p:spPr/>
        <p:txBody>
          <a:bodyPr/>
          <a:lstStyle/>
          <a:p>
            <a:fld id="{73B89303-7B3A-46E2-8D31-E575A4E18A02}" type="slidenum">
              <a:rPr lang="en-US" smtClean="0"/>
              <a:t>33</a:t>
            </a:fld>
            <a:endParaRPr lang="en-US"/>
          </a:p>
        </p:txBody>
      </p:sp>
    </p:spTree>
    <p:extLst>
      <p:ext uri="{BB962C8B-B14F-4D97-AF65-F5344CB8AC3E}">
        <p14:creationId xmlns:p14="http://schemas.microsoft.com/office/powerpoint/2010/main" val="42628935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7D629-0320-9E51-0DF9-69B6B55B82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38AE81-E4BA-D225-70FD-5F24E01683C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C256A4A-3B97-E971-BE0F-96E19C2184C7}"/>
              </a:ext>
            </a:extLst>
          </p:cNvPr>
          <p:cNvSpPr>
            <a:spLocks noGrp="1"/>
          </p:cNvSpPr>
          <p:nvPr>
            <p:ph idx="1"/>
          </p:nvPr>
        </p:nvSpPr>
        <p:spPr/>
        <p:txBody>
          <a:bodyPr/>
          <a:lstStyle/>
          <a:p>
            <a:r>
              <a:rPr lang="en-GB" dirty="0"/>
              <a:t>A private key can be paired with a public key to make transactions on the Bitcoin network. Without a private key it is, by design, nearly impossible to do so. </a:t>
            </a:r>
          </a:p>
          <a:p>
            <a:r>
              <a:rPr lang="en-GB" dirty="0"/>
              <a:t>In cryptography, a public key can be generated by running the private key through an Elliptic Curve Digital Signature Algorithm (ECDSA) secp256k1 function. </a:t>
            </a:r>
          </a:p>
          <a:p>
            <a:r>
              <a:rPr lang="en-GB" dirty="0"/>
              <a:t>A public key hash is then generated by running the public key through the cryptographic SHA256 and RIPEMD160 functions. </a:t>
            </a:r>
          </a:p>
          <a:p>
            <a:r>
              <a:rPr lang="en-GB" dirty="0"/>
              <a:t>The Bitcoin address is generated by first adding 00 to the public key hash and then running that value through a Base58Check function. </a:t>
            </a:r>
          </a:p>
          <a:p>
            <a:r>
              <a:rPr lang="en-GB" dirty="0"/>
              <a:t>Here is an illustration of the process of generating a Bitcoin address from a private key.</a:t>
            </a:r>
          </a:p>
          <a:p>
            <a:endParaRPr lang="en-US" dirty="0"/>
          </a:p>
        </p:txBody>
      </p:sp>
      <p:pic>
        <p:nvPicPr>
          <p:cNvPr id="5" name="Picture 4">
            <a:extLst>
              <a:ext uri="{FF2B5EF4-FFF2-40B4-BE49-F238E27FC236}">
                <a16:creationId xmlns:a16="http://schemas.microsoft.com/office/drawing/2014/main" id="{EFDAF416-9C9D-148F-07E2-CF4F665864FC}"/>
              </a:ext>
            </a:extLst>
          </p:cNvPr>
          <p:cNvPicPr>
            <a:picLocks noChangeAspect="1"/>
          </p:cNvPicPr>
          <p:nvPr/>
        </p:nvPicPr>
        <p:blipFill>
          <a:blip r:embed="rId2"/>
          <a:stretch>
            <a:fillRect/>
          </a:stretch>
        </p:blipFill>
        <p:spPr>
          <a:xfrm>
            <a:off x="1550750" y="4415300"/>
            <a:ext cx="8917995" cy="1512779"/>
          </a:xfrm>
          <a:prstGeom prst="rect">
            <a:avLst/>
          </a:prstGeom>
        </p:spPr>
      </p:pic>
      <p:sp>
        <p:nvSpPr>
          <p:cNvPr id="4" name="Slide Number Placeholder 3">
            <a:extLst>
              <a:ext uri="{FF2B5EF4-FFF2-40B4-BE49-F238E27FC236}">
                <a16:creationId xmlns:a16="http://schemas.microsoft.com/office/drawing/2014/main" id="{884DC7E6-EFC2-0275-2345-894D69EFAE9C}"/>
              </a:ext>
            </a:extLst>
          </p:cNvPr>
          <p:cNvSpPr>
            <a:spLocks noGrp="1"/>
          </p:cNvSpPr>
          <p:nvPr>
            <p:ph type="sldNum" sz="quarter" idx="12"/>
          </p:nvPr>
        </p:nvSpPr>
        <p:spPr/>
        <p:txBody>
          <a:bodyPr/>
          <a:lstStyle/>
          <a:p>
            <a:fld id="{73B89303-7B3A-46E2-8D31-E575A4E18A02}" type="slidenum">
              <a:rPr lang="en-US" smtClean="0"/>
              <a:t>34</a:t>
            </a:fld>
            <a:endParaRPr lang="en-US"/>
          </a:p>
        </p:txBody>
      </p:sp>
    </p:spTree>
    <p:extLst>
      <p:ext uri="{BB962C8B-B14F-4D97-AF65-F5344CB8AC3E}">
        <p14:creationId xmlns:p14="http://schemas.microsoft.com/office/powerpoint/2010/main" val="23011554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705FA-514D-EB92-CC5C-4E3AC3CE9D8F}"/>
              </a:ext>
            </a:extLst>
          </p:cNvPr>
          <p:cNvSpPr>
            <a:spLocks noGrp="1"/>
          </p:cNvSpPr>
          <p:nvPr>
            <p:ph type="title"/>
          </p:nvPr>
        </p:nvSpPr>
        <p:spPr/>
        <p:txBody>
          <a:bodyPr/>
          <a:lstStyle/>
          <a:p>
            <a:r>
              <a:rPr lang="en-US" dirty="0"/>
              <a:t>Digital Signatures</a:t>
            </a:r>
          </a:p>
        </p:txBody>
      </p:sp>
      <p:sp>
        <p:nvSpPr>
          <p:cNvPr id="3" name="Content Placeholder 2">
            <a:extLst>
              <a:ext uri="{FF2B5EF4-FFF2-40B4-BE49-F238E27FC236}">
                <a16:creationId xmlns:a16="http://schemas.microsoft.com/office/drawing/2014/main" id="{1FA0BA2B-E02B-4FAD-DF62-5D8DD067AB2C}"/>
              </a:ext>
            </a:extLst>
          </p:cNvPr>
          <p:cNvSpPr>
            <a:spLocks noGrp="1"/>
          </p:cNvSpPr>
          <p:nvPr>
            <p:ph idx="1"/>
          </p:nvPr>
        </p:nvSpPr>
        <p:spPr/>
        <p:txBody>
          <a:bodyPr>
            <a:normAutofit fontScale="92500" lnSpcReduction="20000"/>
          </a:bodyPr>
          <a:lstStyle/>
          <a:p>
            <a:pPr algn="just">
              <a:lnSpc>
                <a:spcPct val="160000"/>
              </a:lnSpc>
            </a:pPr>
            <a:r>
              <a:rPr lang="en-US" dirty="0">
                <a:ea typeface="Cambria" panose="02040503050406030204" pitchFamily="18" charset="0"/>
              </a:rPr>
              <a:t>A digital signature is supposed to be the digital analog to a handwritten signature on paper. </a:t>
            </a:r>
          </a:p>
          <a:p>
            <a:pPr algn="just">
              <a:lnSpc>
                <a:spcPct val="160000"/>
              </a:lnSpc>
            </a:pPr>
            <a:r>
              <a:rPr lang="en-US" dirty="0">
                <a:ea typeface="Cambria" panose="02040503050406030204" pitchFamily="18" charset="0"/>
              </a:rPr>
              <a:t>We desire two properties from digital signatures that correspond well to the handwritten signature analogy. </a:t>
            </a:r>
          </a:p>
          <a:p>
            <a:pPr algn="just">
              <a:lnSpc>
                <a:spcPct val="160000"/>
              </a:lnSpc>
              <a:buFont typeface="Wingdings" panose="05000000000000000000" pitchFamily="2" charset="2"/>
              <a:buChar char="§"/>
            </a:pPr>
            <a:r>
              <a:rPr lang="en-US" dirty="0">
                <a:ea typeface="Cambria" panose="02040503050406030204" pitchFamily="18" charset="0"/>
              </a:rPr>
              <a:t>Firstly, only you can make your signature, but anyone who sees it can verify that it’s valid. </a:t>
            </a:r>
          </a:p>
          <a:p>
            <a:pPr algn="just">
              <a:lnSpc>
                <a:spcPct val="160000"/>
              </a:lnSpc>
              <a:buFont typeface="Wingdings" panose="05000000000000000000" pitchFamily="2" charset="2"/>
              <a:buChar char="§"/>
            </a:pPr>
            <a:r>
              <a:rPr lang="en-US" dirty="0">
                <a:ea typeface="Cambria" panose="02040503050406030204" pitchFamily="18" charset="0"/>
              </a:rPr>
              <a:t>Secondly, we want the signature to be tied to a particular document so that the signature cannot be used to indicate your agreement or endorsement of a different document.</a:t>
            </a:r>
          </a:p>
          <a:p>
            <a:pPr algn="just">
              <a:lnSpc>
                <a:spcPct val="160000"/>
              </a:lnSpc>
              <a:buFont typeface="Wingdings" panose="05000000000000000000" pitchFamily="2" charset="2"/>
              <a:buChar char="§"/>
            </a:pPr>
            <a:r>
              <a:rPr lang="en-US" dirty="0">
                <a:ea typeface="Cambria" panose="02040503050406030204" pitchFamily="18" charset="0"/>
              </a:rPr>
              <a:t>For handwritten signatures, this latter property is analogous to assuring that somebody can’t take your signature and snip it off one document and glue it onto the bottom of another one. </a:t>
            </a:r>
          </a:p>
          <a:p>
            <a:pPr algn="just">
              <a:lnSpc>
                <a:spcPct val="160000"/>
              </a:lnSpc>
            </a:pPr>
            <a:r>
              <a:rPr lang="en-US" dirty="0">
                <a:ea typeface="Cambria" panose="02040503050406030204" pitchFamily="18" charset="0"/>
              </a:rPr>
              <a:t> </a:t>
            </a:r>
          </a:p>
          <a:p>
            <a:endParaRPr lang="en-US" dirty="0"/>
          </a:p>
        </p:txBody>
      </p:sp>
      <p:sp>
        <p:nvSpPr>
          <p:cNvPr id="4" name="Slide Number Placeholder 3">
            <a:extLst>
              <a:ext uri="{FF2B5EF4-FFF2-40B4-BE49-F238E27FC236}">
                <a16:creationId xmlns:a16="http://schemas.microsoft.com/office/drawing/2014/main" id="{23014D3D-B757-D3BF-A026-6AC1766E1B3D}"/>
              </a:ext>
            </a:extLst>
          </p:cNvPr>
          <p:cNvSpPr>
            <a:spLocks noGrp="1"/>
          </p:cNvSpPr>
          <p:nvPr>
            <p:ph type="sldNum" sz="quarter" idx="12"/>
          </p:nvPr>
        </p:nvSpPr>
        <p:spPr/>
        <p:txBody>
          <a:bodyPr/>
          <a:lstStyle/>
          <a:p>
            <a:fld id="{73B89303-7B3A-46E2-8D31-E575A4E18A02}" type="slidenum">
              <a:rPr lang="en-US" smtClean="0"/>
              <a:t>35</a:t>
            </a:fld>
            <a:endParaRPr lang="en-US"/>
          </a:p>
        </p:txBody>
      </p:sp>
    </p:spTree>
    <p:extLst>
      <p:ext uri="{BB962C8B-B14F-4D97-AF65-F5344CB8AC3E}">
        <p14:creationId xmlns:p14="http://schemas.microsoft.com/office/powerpoint/2010/main" val="3417230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C84F5-3E22-E112-B6B1-1067AA9E3B27}"/>
              </a:ext>
            </a:extLst>
          </p:cNvPr>
          <p:cNvSpPr>
            <a:spLocks noGrp="1"/>
          </p:cNvSpPr>
          <p:nvPr>
            <p:ph type="title"/>
          </p:nvPr>
        </p:nvSpPr>
        <p:spPr/>
        <p:txBody>
          <a:bodyPr>
            <a:normAutofit/>
          </a:bodyPr>
          <a:lstStyle/>
          <a:p>
            <a:r>
              <a:rPr lang="en-US" dirty="0">
                <a:latin typeface="Calibri" panose="020F0502020204030204" pitchFamily="34" charset="0"/>
                <a:ea typeface="Cambria" panose="02040503050406030204" pitchFamily="18" charset="0"/>
                <a:cs typeface="Calibri" panose="020F0502020204030204" pitchFamily="34" charset="0"/>
              </a:rPr>
              <a:t>Digital Signatures</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43997B3-59A8-10B1-126B-658C5FD43D60}"/>
              </a:ext>
            </a:extLst>
          </p:cNvPr>
          <p:cNvSpPr>
            <a:spLocks noGrp="1"/>
          </p:cNvSpPr>
          <p:nvPr>
            <p:ph idx="1"/>
          </p:nvPr>
        </p:nvSpPr>
        <p:spPr>
          <a:xfrm>
            <a:off x="1097280" y="1173411"/>
            <a:ext cx="10439724" cy="5178751"/>
          </a:xfrm>
        </p:spPr>
        <p:txBody>
          <a:bodyPr>
            <a:normAutofit fontScale="92500" lnSpcReduction="20000"/>
          </a:bodyPr>
          <a:lstStyle/>
          <a:p>
            <a:r>
              <a:rPr lang="en-US" sz="1700" dirty="0">
                <a:latin typeface="Calibri" panose="020F0502020204030204" pitchFamily="34" charset="0"/>
                <a:ea typeface="Cambria" panose="02040503050406030204" pitchFamily="18" charset="0"/>
                <a:cs typeface="Calibri" panose="020F0502020204030204" pitchFamily="34" charset="0"/>
              </a:rPr>
              <a:t>A digital signature scheme consists of the following three algorithms:</a:t>
            </a:r>
          </a:p>
          <a:p>
            <a:r>
              <a:rPr lang="en-US" sz="1700" b="1" dirty="0">
                <a:latin typeface="Calibri" panose="020F0502020204030204" pitchFamily="34" charset="0"/>
                <a:ea typeface="Cambria" panose="02040503050406030204" pitchFamily="18" charset="0"/>
                <a:cs typeface="Calibri" panose="020F0502020204030204" pitchFamily="34" charset="0"/>
              </a:rPr>
              <a:t>(</a:t>
            </a:r>
            <a:r>
              <a:rPr lang="en-US" sz="1700" b="1" dirty="0" err="1">
                <a:latin typeface="Calibri" panose="020F0502020204030204" pitchFamily="34" charset="0"/>
                <a:ea typeface="Cambria" panose="02040503050406030204" pitchFamily="18" charset="0"/>
                <a:cs typeface="Calibri" panose="020F0502020204030204" pitchFamily="34" charset="0"/>
              </a:rPr>
              <a:t>sk</a:t>
            </a:r>
            <a:r>
              <a:rPr lang="en-US" sz="1700" b="1" dirty="0">
                <a:latin typeface="Calibri" panose="020F0502020204030204" pitchFamily="34" charset="0"/>
                <a:ea typeface="Cambria" panose="02040503050406030204" pitchFamily="18" charset="0"/>
                <a:cs typeface="Calibri" panose="020F0502020204030204" pitchFamily="34" charset="0"/>
              </a:rPr>
              <a:t>, pk) := </a:t>
            </a:r>
            <a:r>
              <a:rPr lang="en-US" sz="1700" b="1" dirty="0" err="1">
                <a:latin typeface="Calibri" panose="020F0502020204030204" pitchFamily="34" charset="0"/>
                <a:ea typeface="Cambria" panose="02040503050406030204" pitchFamily="18" charset="0"/>
                <a:cs typeface="Calibri" panose="020F0502020204030204" pitchFamily="34" charset="0"/>
              </a:rPr>
              <a:t>generateKeys</a:t>
            </a:r>
            <a:r>
              <a:rPr lang="en-US" sz="1700" b="1" dirty="0">
                <a:latin typeface="Calibri" panose="020F0502020204030204" pitchFamily="34" charset="0"/>
                <a:ea typeface="Cambria" panose="02040503050406030204" pitchFamily="18" charset="0"/>
                <a:cs typeface="Calibri" panose="020F0502020204030204" pitchFamily="34" charset="0"/>
              </a:rPr>
              <a:t>(​</a:t>
            </a:r>
            <a:r>
              <a:rPr lang="en-US" sz="1700" b="1" dirty="0" err="1">
                <a:latin typeface="Calibri" panose="020F0502020204030204" pitchFamily="34" charset="0"/>
                <a:ea typeface="Cambria" panose="02040503050406030204" pitchFamily="18" charset="0"/>
                <a:cs typeface="Calibri" panose="020F0502020204030204" pitchFamily="34" charset="0"/>
              </a:rPr>
              <a:t>keysize</a:t>
            </a:r>
            <a:r>
              <a:rPr lang="en-US" sz="1700" b="1" dirty="0">
                <a:latin typeface="Calibri" panose="020F0502020204030204" pitchFamily="34" charset="0"/>
                <a:ea typeface="Cambria" panose="02040503050406030204" pitchFamily="18" charset="0"/>
                <a:cs typeface="Calibri" panose="020F0502020204030204" pitchFamily="34" charset="0"/>
              </a:rPr>
              <a:t>​) ​</a:t>
            </a:r>
          </a:p>
          <a:p>
            <a:pPr lvl="3" algn="just">
              <a:lnSpc>
                <a:spcPct val="160000"/>
              </a:lnSpc>
            </a:pPr>
            <a:r>
              <a:rPr lang="en-US" sz="1700" dirty="0">
                <a:latin typeface="Calibri" panose="020F0502020204030204" pitchFamily="34" charset="0"/>
                <a:ea typeface="Cambria" panose="02040503050406030204" pitchFamily="18" charset="0"/>
                <a:cs typeface="Calibri" panose="020F0502020204030204" pitchFamily="34" charset="0"/>
              </a:rPr>
              <a:t>The </a:t>
            </a:r>
            <a:r>
              <a:rPr lang="en-US" sz="1700" dirty="0" err="1">
                <a:latin typeface="Calibri" panose="020F0502020204030204" pitchFamily="34" charset="0"/>
                <a:ea typeface="Cambria" panose="02040503050406030204" pitchFamily="18" charset="0"/>
                <a:cs typeface="Calibri" panose="020F0502020204030204" pitchFamily="34" charset="0"/>
              </a:rPr>
              <a:t>generateKeys</a:t>
            </a:r>
            <a:r>
              <a:rPr lang="en-US" sz="1700" dirty="0">
                <a:latin typeface="Calibri" panose="020F0502020204030204" pitchFamily="34" charset="0"/>
                <a:ea typeface="Cambria" panose="02040503050406030204" pitchFamily="18" charset="0"/>
                <a:cs typeface="Calibri" panose="020F0502020204030204" pitchFamily="34" charset="0"/>
              </a:rPr>
              <a:t> method takes a key size and generates a key pair. The secret key </a:t>
            </a:r>
            <a:r>
              <a:rPr lang="en-US" sz="1700" dirty="0" err="1">
                <a:latin typeface="Calibri" panose="020F0502020204030204" pitchFamily="34" charset="0"/>
                <a:ea typeface="Cambria" panose="02040503050406030204" pitchFamily="18" charset="0"/>
                <a:cs typeface="Calibri" panose="020F0502020204030204" pitchFamily="34" charset="0"/>
              </a:rPr>
              <a:t>sk</a:t>
            </a:r>
            <a:r>
              <a:rPr lang="en-US" sz="1700" dirty="0">
                <a:latin typeface="Calibri" panose="020F0502020204030204" pitchFamily="34" charset="0"/>
                <a:ea typeface="Cambria" panose="02040503050406030204" pitchFamily="18" charset="0"/>
                <a:cs typeface="Calibri" panose="020F0502020204030204" pitchFamily="34" charset="0"/>
              </a:rPr>
              <a:t> is kept privately and used to sign messages. pk is the public verification key that you give to everybody. Anyone with this key can verify your signature.</a:t>
            </a:r>
          </a:p>
          <a:p>
            <a:pPr marL="201168" lvl="1" indent="0" algn="just">
              <a:lnSpc>
                <a:spcPct val="160000"/>
              </a:lnSpc>
              <a:buNone/>
            </a:pPr>
            <a:r>
              <a:rPr lang="en-US" sz="1700" b="1" dirty="0">
                <a:latin typeface="Calibri" panose="020F0502020204030204" pitchFamily="34" charset="0"/>
                <a:ea typeface="Cambria" panose="02040503050406030204" pitchFamily="18" charset="0"/>
                <a:cs typeface="Calibri" panose="020F0502020204030204" pitchFamily="34" charset="0"/>
              </a:rPr>
              <a:t>sig := sign(​</a:t>
            </a:r>
            <a:r>
              <a:rPr lang="en-US" sz="1700" b="1" dirty="0" err="1">
                <a:latin typeface="Calibri" panose="020F0502020204030204" pitchFamily="34" charset="0"/>
                <a:ea typeface="Cambria" panose="02040503050406030204" pitchFamily="18" charset="0"/>
                <a:cs typeface="Calibri" panose="020F0502020204030204" pitchFamily="34" charset="0"/>
              </a:rPr>
              <a:t>sk</a:t>
            </a:r>
            <a:r>
              <a:rPr lang="en-US" sz="1700" b="1" dirty="0">
                <a:latin typeface="Calibri" panose="020F0502020204030204" pitchFamily="34" charset="0"/>
                <a:ea typeface="Cambria" panose="02040503050406030204" pitchFamily="18" charset="0"/>
                <a:cs typeface="Calibri" panose="020F0502020204030204" pitchFamily="34" charset="0"/>
              </a:rPr>
              <a:t>​, ​message​) ​</a:t>
            </a:r>
          </a:p>
          <a:p>
            <a:pPr lvl="3" algn="just">
              <a:lnSpc>
                <a:spcPct val="160000"/>
              </a:lnSpc>
            </a:pPr>
            <a:r>
              <a:rPr lang="en-US" sz="1700" dirty="0">
                <a:latin typeface="Calibri" panose="020F0502020204030204" pitchFamily="34" charset="0"/>
                <a:ea typeface="Cambria" panose="02040503050406030204" pitchFamily="18" charset="0"/>
                <a:cs typeface="Calibri" panose="020F0502020204030204" pitchFamily="34" charset="0"/>
              </a:rPr>
              <a:t>The sign method takes a message and a secret key, </a:t>
            </a:r>
            <a:r>
              <a:rPr lang="en-US" sz="1700" dirty="0" err="1">
                <a:latin typeface="Calibri" panose="020F0502020204030204" pitchFamily="34" charset="0"/>
                <a:ea typeface="Cambria" panose="02040503050406030204" pitchFamily="18" charset="0"/>
                <a:cs typeface="Calibri" panose="020F0502020204030204" pitchFamily="34" charset="0"/>
              </a:rPr>
              <a:t>sk</a:t>
            </a:r>
            <a:r>
              <a:rPr lang="en-US" sz="1700" dirty="0">
                <a:latin typeface="Calibri" panose="020F0502020204030204" pitchFamily="34" charset="0"/>
                <a:ea typeface="Cambria" panose="02040503050406030204" pitchFamily="18" charset="0"/>
                <a:cs typeface="Calibri" panose="020F0502020204030204" pitchFamily="34" charset="0"/>
              </a:rPr>
              <a:t>, as input and outputs a signature for message under </a:t>
            </a:r>
            <a:r>
              <a:rPr lang="en-US" sz="1700" dirty="0" err="1">
                <a:latin typeface="Calibri" panose="020F0502020204030204" pitchFamily="34" charset="0"/>
                <a:ea typeface="Cambria" panose="02040503050406030204" pitchFamily="18" charset="0"/>
                <a:cs typeface="Calibri" panose="020F0502020204030204" pitchFamily="34" charset="0"/>
              </a:rPr>
              <a:t>sk</a:t>
            </a:r>
            <a:endParaRPr lang="en-US" sz="1700" dirty="0">
              <a:latin typeface="Calibri" panose="020F0502020204030204" pitchFamily="34" charset="0"/>
              <a:ea typeface="Cambria" panose="02040503050406030204" pitchFamily="18" charset="0"/>
              <a:cs typeface="Calibri" panose="020F0502020204030204" pitchFamily="34" charset="0"/>
            </a:endParaRPr>
          </a:p>
          <a:p>
            <a:pPr marL="201168" lvl="1" indent="0" algn="just">
              <a:lnSpc>
                <a:spcPct val="160000"/>
              </a:lnSpc>
              <a:buNone/>
            </a:pPr>
            <a:r>
              <a:rPr lang="en-US" sz="1700" b="1" dirty="0" err="1">
                <a:latin typeface="Calibri" panose="020F0502020204030204" pitchFamily="34" charset="0"/>
                <a:ea typeface="Cambria" panose="02040503050406030204" pitchFamily="18" charset="0"/>
                <a:cs typeface="Calibri" panose="020F0502020204030204" pitchFamily="34" charset="0"/>
              </a:rPr>
              <a:t>isValid</a:t>
            </a:r>
            <a:r>
              <a:rPr lang="en-US" sz="1700" b="1" dirty="0">
                <a:latin typeface="Calibri" panose="020F0502020204030204" pitchFamily="34" charset="0"/>
                <a:ea typeface="Cambria" panose="02040503050406030204" pitchFamily="18" charset="0"/>
                <a:cs typeface="Calibri" panose="020F0502020204030204" pitchFamily="34" charset="0"/>
              </a:rPr>
              <a:t> := verify(​pk​, ​message​, ​sig​) ​</a:t>
            </a:r>
          </a:p>
          <a:p>
            <a:pPr lvl="3" algn="just">
              <a:lnSpc>
                <a:spcPct val="160000"/>
              </a:lnSpc>
            </a:pPr>
            <a:r>
              <a:rPr lang="en-US" sz="1700" dirty="0">
                <a:latin typeface="Calibri" panose="020F0502020204030204" pitchFamily="34" charset="0"/>
                <a:ea typeface="Cambria" panose="02040503050406030204" pitchFamily="18" charset="0"/>
                <a:cs typeface="Calibri" panose="020F0502020204030204" pitchFamily="34" charset="0"/>
              </a:rPr>
              <a:t>The verify method takes a message, a signature, and a public key as input. It return a </a:t>
            </a:r>
            <a:r>
              <a:rPr lang="en-US" sz="1700" dirty="0" err="1">
                <a:latin typeface="Calibri" panose="020F0502020204030204" pitchFamily="34" charset="0"/>
                <a:ea typeface="Cambria" panose="02040503050406030204" pitchFamily="18" charset="0"/>
                <a:cs typeface="Calibri" panose="020F0502020204030204" pitchFamily="34" charset="0"/>
              </a:rPr>
              <a:t>boolean</a:t>
            </a:r>
            <a:r>
              <a:rPr lang="en-US" sz="1700" dirty="0">
                <a:latin typeface="Calibri" panose="020F0502020204030204" pitchFamily="34" charset="0"/>
                <a:ea typeface="Cambria" panose="02040503050406030204" pitchFamily="18" charset="0"/>
                <a:cs typeface="Calibri" panose="020F0502020204030204" pitchFamily="34" charset="0"/>
              </a:rPr>
              <a:t> value, </a:t>
            </a:r>
            <a:r>
              <a:rPr lang="en-US" sz="1700" dirty="0" err="1">
                <a:latin typeface="Calibri" panose="020F0502020204030204" pitchFamily="34" charset="0"/>
                <a:ea typeface="Cambria" panose="02040503050406030204" pitchFamily="18" charset="0"/>
                <a:cs typeface="Calibri" panose="020F0502020204030204" pitchFamily="34" charset="0"/>
              </a:rPr>
              <a:t>isValid</a:t>
            </a:r>
            <a:r>
              <a:rPr lang="en-US" sz="1700" dirty="0">
                <a:latin typeface="Calibri" panose="020F0502020204030204" pitchFamily="34" charset="0"/>
                <a:ea typeface="Cambria" panose="02040503050406030204" pitchFamily="18" charset="0"/>
                <a:cs typeface="Calibri" panose="020F0502020204030204" pitchFamily="34" charset="0"/>
              </a:rPr>
              <a:t>, that will be true​ if sig is a valid signature for message under public key pk, and false ​otherwise.</a:t>
            </a:r>
          </a:p>
          <a:p>
            <a:pPr algn="just">
              <a:lnSpc>
                <a:spcPct val="160000"/>
              </a:lnSpc>
            </a:pPr>
            <a:r>
              <a:rPr lang="en-US" sz="1700" dirty="0">
                <a:latin typeface="Cambria" panose="02040503050406030204" pitchFamily="18" charset="0"/>
                <a:ea typeface="Cambria" panose="02040503050406030204" pitchFamily="18" charset="0"/>
              </a:rPr>
              <a:t>We require that the following two properties hold:</a:t>
            </a:r>
          </a:p>
          <a:p>
            <a:pPr lvl="2" algn="just">
              <a:lnSpc>
                <a:spcPct val="160000"/>
              </a:lnSpc>
            </a:pPr>
            <a:r>
              <a:rPr lang="en-US" sz="1700" dirty="0">
                <a:latin typeface="Cambria" panose="02040503050406030204" pitchFamily="18" charset="0"/>
                <a:ea typeface="Cambria" panose="02040503050406030204" pitchFamily="18" charset="0"/>
              </a:rPr>
              <a:t>Valid signatures must verify - verify​(pk, message, sign​(</a:t>
            </a:r>
            <a:r>
              <a:rPr lang="en-US" sz="1700" dirty="0" err="1">
                <a:latin typeface="Cambria" panose="02040503050406030204" pitchFamily="18" charset="0"/>
                <a:ea typeface="Cambria" panose="02040503050406030204" pitchFamily="18" charset="0"/>
              </a:rPr>
              <a:t>sk</a:t>
            </a:r>
            <a:r>
              <a:rPr lang="en-US" sz="1700" dirty="0">
                <a:latin typeface="Cambria" panose="02040503050406030204" pitchFamily="18" charset="0"/>
                <a:ea typeface="Cambria" panose="02040503050406030204" pitchFamily="18" charset="0"/>
              </a:rPr>
              <a:t>, message)) == true</a:t>
            </a:r>
          </a:p>
          <a:p>
            <a:pPr lvl="2" algn="just">
              <a:lnSpc>
                <a:spcPct val="160000"/>
              </a:lnSpc>
            </a:pPr>
            <a:r>
              <a:rPr lang="en-US" sz="1700" dirty="0">
                <a:latin typeface="Cambria" panose="02040503050406030204" pitchFamily="18" charset="0"/>
                <a:ea typeface="Cambria" panose="02040503050406030204" pitchFamily="18" charset="0"/>
              </a:rPr>
              <a:t>Signatures are existentially unforgeable</a:t>
            </a:r>
          </a:p>
          <a:p>
            <a:pPr lvl="3" algn="just">
              <a:lnSpc>
                <a:spcPct val="160000"/>
              </a:lnSpc>
            </a:pPr>
            <a:endParaRPr lang="en-US" sz="1600" dirty="0">
              <a:latin typeface="Calibri" panose="020F0502020204030204" pitchFamily="34" charset="0"/>
              <a:ea typeface="Cambria" panose="02040503050406030204" pitchFamily="18"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B933B277-A6F9-45B8-CDC7-DBF756BFE060}"/>
              </a:ext>
            </a:extLst>
          </p:cNvPr>
          <p:cNvSpPr>
            <a:spLocks noGrp="1"/>
          </p:cNvSpPr>
          <p:nvPr>
            <p:ph type="sldNum" sz="quarter" idx="12"/>
          </p:nvPr>
        </p:nvSpPr>
        <p:spPr/>
        <p:txBody>
          <a:bodyPr/>
          <a:lstStyle/>
          <a:p>
            <a:fld id="{73B89303-7B3A-46E2-8D31-E575A4E18A02}" type="slidenum">
              <a:rPr lang="en-US" smtClean="0"/>
              <a:t>36</a:t>
            </a:fld>
            <a:endParaRPr lang="en-US"/>
          </a:p>
        </p:txBody>
      </p:sp>
    </p:spTree>
    <p:extLst>
      <p:ext uri="{BB962C8B-B14F-4D97-AF65-F5344CB8AC3E}">
        <p14:creationId xmlns:p14="http://schemas.microsoft.com/office/powerpoint/2010/main" val="1549716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E1AF813-2D2F-4B78-9216-388AF161E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C47181D2-95D5-4439-9BDF-14D4FDC7B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Content Placeholder 4">
            <a:extLst>
              <a:ext uri="{FF2B5EF4-FFF2-40B4-BE49-F238E27FC236}">
                <a16:creationId xmlns:a16="http://schemas.microsoft.com/office/drawing/2014/main" id="{33C47970-378B-BD63-27C8-4917FB45B115}"/>
              </a:ext>
            </a:extLst>
          </p:cNvPr>
          <p:cNvPicPr>
            <a:picLocks noGrp="1" noChangeAspect="1"/>
          </p:cNvPicPr>
          <p:nvPr>
            <p:ph idx="1"/>
          </p:nvPr>
        </p:nvPicPr>
        <p:blipFill rotWithShape="1">
          <a:blip r:embed="rId2"/>
          <a:srcRect b="1747"/>
          <a:stretch/>
        </p:blipFill>
        <p:spPr>
          <a:xfrm>
            <a:off x="20" y="10"/>
            <a:ext cx="12191980" cy="6857990"/>
          </a:xfrm>
          <a:prstGeom prst="rect">
            <a:avLst/>
          </a:prstGeom>
        </p:spPr>
      </p:pic>
      <p:sp>
        <p:nvSpPr>
          <p:cNvPr id="2" name="Slide Number Placeholder 1">
            <a:extLst>
              <a:ext uri="{FF2B5EF4-FFF2-40B4-BE49-F238E27FC236}">
                <a16:creationId xmlns:a16="http://schemas.microsoft.com/office/drawing/2014/main" id="{78CF632E-A3BD-CE8C-17D4-CB2E27CCB247}"/>
              </a:ext>
            </a:extLst>
          </p:cNvPr>
          <p:cNvSpPr>
            <a:spLocks noGrp="1"/>
          </p:cNvSpPr>
          <p:nvPr>
            <p:ph type="sldNum" sz="quarter" idx="12"/>
          </p:nvPr>
        </p:nvSpPr>
        <p:spPr/>
        <p:txBody>
          <a:bodyPr/>
          <a:lstStyle/>
          <a:p>
            <a:fld id="{73B89303-7B3A-46E2-8D31-E575A4E18A02}" type="slidenum">
              <a:rPr lang="en-US" smtClean="0"/>
              <a:t>37</a:t>
            </a:fld>
            <a:endParaRPr lang="en-US"/>
          </a:p>
        </p:txBody>
      </p:sp>
    </p:spTree>
    <p:extLst>
      <p:ext uri="{BB962C8B-B14F-4D97-AF65-F5344CB8AC3E}">
        <p14:creationId xmlns:p14="http://schemas.microsoft.com/office/powerpoint/2010/main" val="3901667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7432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9C626D2-9E98-0F2A-436C-63706B382D4A}"/>
              </a:ext>
            </a:extLst>
          </p:cNvPr>
          <p:cNvSpPr>
            <a:spLocks noGrp="1"/>
          </p:cNvSpPr>
          <p:nvPr>
            <p:ph idx="1"/>
          </p:nvPr>
        </p:nvSpPr>
        <p:spPr>
          <a:xfrm>
            <a:off x="492371" y="2736574"/>
            <a:ext cx="3084844" cy="3366047"/>
          </a:xfrm>
        </p:spPr>
        <p:txBody>
          <a:bodyPr>
            <a:normAutofit/>
          </a:bodyPr>
          <a:lstStyle/>
          <a:p>
            <a:r>
              <a:rPr lang="en-GB" sz="1800" dirty="0"/>
              <a:t>Why it would be hard to change a past transaction.</a:t>
            </a:r>
          </a:p>
          <a:p>
            <a:r>
              <a:rPr lang="en-GB" dirty="0"/>
              <a:t>Why it’s difficult to roll back bitcoin transactions</a:t>
            </a:r>
            <a:endParaRPr lang="en-US" sz="2400" dirty="0"/>
          </a:p>
        </p:txBody>
      </p:sp>
      <p:pic>
        <p:nvPicPr>
          <p:cNvPr id="5" name="Picture 4" descr="A diagram of a blockchain&#10;&#10;Description automatically generated">
            <a:extLst>
              <a:ext uri="{FF2B5EF4-FFF2-40B4-BE49-F238E27FC236}">
                <a16:creationId xmlns:a16="http://schemas.microsoft.com/office/drawing/2014/main" id="{85CE566C-74D2-0678-D1F1-4C7262FAD10A}"/>
              </a:ext>
            </a:extLst>
          </p:cNvPr>
          <p:cNvPicPr>
            <a:picLocks noChangeAspect="1"/>
          </p:cNvPicPr>
          <p:nvPr/>
        </p:nvPicPr>
        <p:blipFill rotWithShape="1">
          <a:blip r:embed="rId2"/>
          <a:srcRect r="-1" b="1686"/>
          <a:stretch/>
        </p:blipFill>
        <p:spPr>
          <a:xfrm>
            <a:off x="4075043" y="10"/>
            <a:ext cx="8111272" cy="6857990"/>
          </a:xfrm>
          <a:prstGeom prst="rect">
            <a:avLst/>
          </a:prstGeom>
        </p:spPr>
      </p:pic>
      <p:sp>
        <p:nvSpPr>
          <p:cNvPr id="2" name="Slide Number Placeholder 1">
            <a:extLst>
              <a:ext uri="{FF2B5EF4-FFF2-40B4-BE49-F238E27FC236}">
                <a16:creationId xmlns:a16="http://schemas.microsoft.com/office/drawing/2014/main" id="{0E5A51FC-3D73-B17C-196C-9B5C787B85FD}"/>
              </a:ext>
            </a:extLst>
          </p:cNvPr>
          <p:cNvSpPr>
            <a:spLocks noGrp="1"/>
          </p:cNvSpPr>
          <p:nvPr>
            <p:ph type="sldNum" sz="quarter" idx="12"/>
          </p:nvPr>
        </p:nvSpPr>
        <p:spPr/>
        <p:txBody>
          <a:bodyPr/>
          <a:lstStyle/>
          <a:p>
            <a:fld id="{73B89303-7B3A-46E2-8D31-E575A4E18A02}" type="slidenum">
              <a:rPr lang="en-US" smtClean="0"/>
              <a:t>4</a:t>
            </a:fld>
            <a:endParaRPr lang="en-US"/>
          </a:p>
        </p:txBody>
      </p:sp>
    </p:spTree>
    <p:extLst>
      <p:ext uri="{BB962C8B-B14F-4D97-AF65-F5344CB8AC3E}">
        <p14:creationId xmlns:p14="http://schemas.microsoft.com/office/powerpoint/2010/main" val="1080514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79FFE-C5F1-60FC-5184-ECA3F104FD91}"/>
              </a:ext>
            </a:extLst>
          </p:cNvPr>
          <p:cNvSpPr>
            <a:spLocks noGrp="1"/>
          </p:cNvSpPr>
          <p:nvPr>
            <p:ph type="title"/>
          </p:nvPr>
        </p:nvSpPr>
        <p:spPr/>
        <p:txBody>
          <a:bodyPr/>
          <a:lstStyle/>
          <a:p>
            <a:r>
              <a:rPr lang="en-US" dirty="0"/>
              <a:t>Hashes</a:t>
            </a:r>
          </a:p>
        </p:txBody>
      </p:sp>
      <p:sp>
        <p:nvSpPr>
          <p:cNvPr id="3" name="Content Placeholder 2">
            <a:extLst>
              <a:ext uri="{FF2B5EF4-FFF2-40B4-BE49-F238E27FC236}">
                <a16:creationId xmlns:a16="http://schemas.microsoft.com/office/drawing/2014/main" id="{1B1A5679-DDF0-25E1-3FC3-2C45A8D3CE65}"/>
              </a:ext>
            </a:extLst>
          </p:cNvPr>
          <p:cNvSpPr>
            <a:spLocks noGrp="1"/>
          </p:cNvSpPr>
          <p:nvPr>
            <p:ph idx="1"/>
          </p:nvPr>
        </p:nvSpPr>
        <p:spPr/>
        <p:txBody>
          <a:bodyPr>
            <a:normAutofit/>
          </a:bodyPr>
          <a:lstStyle/>
          <a:p>
            <a:r>
              <a:rPr lang="en-GB" dirty="0"/>
              <a:t>A cryptographic hash is a function that converts any form of data into a fixed-size string. Hashes have the following attributes that make them attractive for blockchain:</a:t>
            </a:r>
          </a:p>
          <a:p>
            <a:pPr lvl="1">
              <a:buFont typeface="Wingdings" panose="05000000000000000000" pitchFamily="2" charset="2"/>
              <a:buChar char="§"/>
            </a:pPr>
            <a:r>
              <a:rPr lang="en-GB" dirty="0"/>
              <a:t>No matter the input, the resulting hash will always be a fixed length. For example, the hash generated by SHA-256 will always be 256 bits long. </a:t>
            </a:r>
          </a:p>
          <a:p>
            <a:pPr lvl="1">
              <a:buFont typeface="Wingdings" panose="05000000000000000000" pitchFamily="2" charset="2"/>
              <a:buChar char="§"/>
            </a:pPr>
            <a:r>
              <a:rPr lang="en-GB" dirty="0"/>
              <a:t>A hash is a one-way encryption, meaning it is easy to encrypt the data. </a:t>
            </a:r>
          </a:p>
          <a:p>
            <a:pPr lvl="1">
              <a:buFont typeface="Wingdings" panose="05000000000000000000" pitchFamily="2" charset="2"/>
              <a:buChar char="§"/>
            </a:pPr>
            <a:r>
              <a:rPr lang="en-GB" dirty="0"/>
              <a:t>Conversely, it is extremely difficult, if not impossible, to decrypt the hash back to the original input data. The only way to decrypt a hash without a private key is through brute force, which basically means trying every possible combination of input data and seeing if the resulting hash matches the valid hash. </a:t>
            </a:r>
          </a:p>
          <a:p>
            <a:pPr lvl="1">
              <a:buFont typeface="Wingdings" panose="05000000000000000000" pitchFamily="2" charset="2"/>
              <a:buChar char="§"/>
            </a:pPr>
            <a:r>
              <a:rPr lang="en-GB" dirty="0"/>
              <a:t>A hash is </a:t>
            </a:r>
            <a:r>
              <a:rPr lang="en-GB" b="1" dirty="0"/>
              <a:t>deterministic</a:t>
            </a:r>
            <a:r>
              <a:rPr lang="en-GB" dirty="0"/>
              <a:t>. This means every time the same input data is entered, the resulting hash will always be the same. It is also easy to re-create a hash later using the same inputs and compare it to the original to see if any tampering or corruption of data has occurred. </a:t>
            </a:r>
          </a:p>
          <a:p>
            <a:pPr lvl="1">
              <a:buFont typeface="Wingdings" panose="05000000000000000000" pitchFamily="2" charset="2"/>
              <a:buChar char="§"/>
            </a:pPr>
            <a:r>
              <a:rPr lang="en-GB" dirty="0"/>
              <a:t>Any slight change to the input data makes the resulting hash look very different. This adds to the difficulty of decrypting a hash.</a:t>
            </a:r>
          </a:p>
          <a:p>
            <a:pPr lvl="1">
              <a:buFont typeface="Wingdings" panose="05000000000000000000" pitchFamily="2" charset="2"/>
              <a:buChar char="§"/>
            </a:pPr>
            <a:r>
              <a:rPr lang="en-GB" dirty="0"/>
              <a:t>Cryptographic hashes are </a:t>
            </a:r>
            <a:r>
              <a:rPr lang="en-GB" b="1" dirty="0"/>
              <a:t>collision resistant</a:t>
            </a:r>
            <a:r>
              <a:rPr lang="en-GB" dirty="0"/>
              <a:t>. It is extremely unlikely to find two different input values that yield the same hash value. This means every unique input will have a unique output.</a:t>
            </a:r>
            <a:endParaRPr lang="en-US" dirty="0"/>
          </a:p>
        </p:txBody>
      </p:sp>
      <p:sp>
        <p:nvSpPr>
          <p:cNvPr id="4" name="Slide Number Placeholder 3">
            <a:extLst>
              <a:ext uri="{FF2B5EF4-FFF2-40B4-BE49-F238E27FC236}">
                <a16:creationId xmlns:a16="http://schemas.microsoft.com/office/drawing/2014/main" id="{E4C603F3-2C50-A752-E7B7-262EC6394B96}"/>
              </a:ext>
            </a:extLst>
          </p:cNvPr>
          <p:cNvSpPr>
            <a:spLocks noGrp="1"/>
          </p:cNvSpPr>
          <p:nvPr>
            <p:ph type="sldNum" sz="quarter" idx="12"/>
          </p:nvPr>
        </p:nvSpPr>
        <p:spPr/>
        <p:txBody>
          <a:bodyPr/>
          <a:lstStyle/>
          <a:p>
            <a:fld id="{73B89303-7B3A-46E2-8D31-E575A4E18A02}" type="slidenum">
              <a:rPr lang="en-US" smtClean="0"/>
              <a:t>5</a:t>
            </a:fld>
            <a:endParaRPr lang="en-US"/>
          </a:p>
        </p:txBody>
      </p:sp>
    </p:spTree>
    <p:extLst>
      <p:ext uri="{BB962C8B-B14F-4D97-AF65-F5344CB8AC3E}">
        <p14:creationId xmlns:p14="http://schemas.microsoft.com/office/powerpoint/2010/main" val="3761944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0F8D0-4560-2E6B-3E90-3A4845D07F2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E72596F-AA41-DFE3-8DF6-0AB9178166D3}"/>
              </a:ext>
            </a:extLst>
          </p:cNvPr>
          <p:cNvSpPr>
            <a:spLocks noGrp="1"/>
          </p:cNvSpPr>
          <p:nvPr>
            <p:ph idx="1"/>
          </p:nvPr>
        </p:nvSpPr>
        <p:spPr>
          <a:xfrm>
            <a:off x="1097279" y="1173411"/>
            <a:ext cx="10760737" cy="4695683"/>
          </a:xfrm>
        </p:spPr>
        <p:txBody>
          <a:bodyPr>
            <a:normAutofit fontScale="92500" lnSpcReduction="10000"/>
          </a:bodyPr>
          <a:lstStyle/>
          <a:p>
            <a:pPr marL="0" indent="0">
              <a:buNone/>
            </a:pPr>
            <a:r>
              <a:rPr lang="en-GB" dirty="0"/>
              <a:t>There are many different cryptographic hash algorithms. Two of the most common are: •</a:t>
            </a:r>
          </a:p>
          <a:p>
            <a:pPr>
              <a:buFont typeface="Courier New" panose="02070309020205020404" pitchFamily="49" charset="0"/>
              <a:buChar char="o"/>
            </a:pPr>
            <a:r>
              <a:rPr lang="en-GB" dirty="0"/>
              <a:t>SHA-256, commonly used by Bitcoin </a:t>
            </a:r>
          </a:p>
          <a:p>
            <a:pPr>
              <a:buFont typeface="Courier New" panose="02070309020205020404" pitchFamily="49" charset="0"/>
              <a:buChar char="o"/>
            </a:pPr>
            <a:r>
              <a:rPr lang="en-GB" dirty="0"/>
              <a:t>Keccak-256, commonly used by Ethereum </a:t>
            </a:r>
          </a:p>
          <a:p>
            <a:pPr marL="0" indent="0">
              <a:buNone/>
            </a:pPr>
            <a:r>
              <a:rPr lang="en-GB" dirty="0"/>
              <a:t>A common use case for a hash is a secure website storing a hash of your password in its database. Let’s say your password for the website www.store.com is </a:t>
            </a:r>
            <a:r>
              <a:rPr lang="en-GB" dirty="0" err="1"/>
              <a:t>FNj</a:t>
            </a:r>
            <a:r>
              <a:rPr lang="en-GB" dirty="0"/>
              <a:t>`{:;`k#F43rQ\.</a:t>
            </a:r>
          </a:p>
          <a:p>
            <a:pPr marL="0" indent="0">
              <a:buNone/>
            </a:pPr>
            <a:r>
              <a:rPr lang="en-GB" dirty="0"/>
              <a:t>For extra protection the website’s database will store not the password, but a hash of the password. If the website uses the hash function SHA-256, the resulting string stored in the database will be:</a:t>
            </a:r>
          </a:p>
          <a:p>
            <a:pPr marL="0" indent="0">
              <a:buNone/>
            </a:pPr>
            <a:endParaRPr lang="en-GB" dirty="0"/>
          </a:p>
          <a:p>
            <a:pPr marL="0" indent="0">
              <a:buNone/>
            </a:pPr>
            <a:endParaRPr lang="en-GB" dirty="0"/>
          </a:p>
          <a:p>
            <a:pPr marL="0" indent="0">
              <a:buNone/>
            </a:pPr>
            <a:r>
              <a:rPr lang="en-GB" dirty="0"/>
              <a:t>Then, when you log in, the website only needs to verify the entered password by com‐ paring the hash of the string you typed in to the hash stored in its database. </a:t>
            </a:r>
          </a:p>
          <a:p>
            <a:pPr marL="0" indent="0">
              <a:buNone/>
            </a:pPr>
            <a:r>
              <a:rPr lang="en-GB" dirty="0"/>
              <a:t>This process makes the website more secure because if a hacker breaks into the database, they’ll only get the hashes of customer passwords. </a:t>
            </a:r>
          </a:p>
          <a:p>
            <a:pPr marL="0" indent="0">
              <a:buNone/>
            </a:pPr>
            <a:endParaRPr lang="en-US" dirty="0"/>
          </a:p>
        </p:txBody>
      </p:sp>
      <p:pic>
        <p:nvPicPr>
          <p:cNvPr id="5" name="Picture 4">
            <a:extLst>
              <a:ext uri="{FF2B5EF4-FFF2-40B4-BE49-F238E27FC236}">
                <a16:creationId xmlns:a16="http://schemas.microsoft.com/office/drawing/2014/main" id="{BB952155-9297-E828-D04E-3A0352A818E9}"/>
              </a:ext>
            </a:extLst>
          </p:cNvPr>
          <p:cNvPicPr>
            <a:picLocks noChangeAspect="1"/>
          </p:cNvPicPr>
          <p:nvPr/>
        </p:nvPicPr>
        <p:blipFill>
          <a:blip r:embed="rId2"/>
          <a:stretch>
            <a:fillRect/>
          </a:stretch>
        </p:blipFill>
        <p:spPr>
          <a:xfrm>
            <a:off x="2348814" y="3785742"/>
            <a:ext cx="6974092" cy="543065"/>
          </a:xfrm>
          <a:prstGeom prst="rect">
            <a:avLst/>
          </a:prstGeom>
        </p:spPr>
      </p:pic>
      <p:sp>
        <p:nvSpPr>
          <p:cNvPr id="4" name="Slide Number Placeholder 3">
            <a:extLst>
              <a:ext uri="{FF2B5EF4-FFF2-40B4-BE49-F238E27FC236}">
                <a16:creationId xmlns:a16="http://schemas.microsoft.com/office/drawing/2014/main" id="{E0CFF83E-58C8-C2E9-9DF5-DDED50CC5989}"/>
              </a:ext>
            </a:extLst>
          </p:cNvPr>
          <p:cNvSpPr>
            <a:spLocks noGrp="1"/>
          </p:cNvSpPr>
          <p:nvPr>
            <p:ph type="sldNum" sz="quarter" idx="12"/>
          </p:nvPr>
        </p:nvSpPr>
        <p:spPr/>
        <p:txBody>
          <a:bodyPr/>
          <a:lstStyle/>
          <a:p>
            <a:fld id="{73B89303-7B3A-46E2-8D31-E575A4E18A02}" type="slidenum">
              <a:rPr lang="en-US" smtClean="0"/>
              <a:t>6</a:t>
            </a:fld>
            <a:endParaRPr lang="en-US"/>
          </a:p>
        </p:txBody>
      </p:sp>
    </p:spTree>
    <p:extLst>
      <p:ext uri="{BB962C8B-B14F-4D97-AF65-F5344CB8AC3E}">
        <p14:creationId xmlns:p14="http://schemas.microsoft.com/office/powerpoint/2010/main" val="1436924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E58C2-12C3-36A3-F466-179EDA5E1AB2}"/>
              </a:ext>
            </a:extLst>
          </p:cNvPr>
          <p:cNvSpPr>
            <a:spLocks noGrp="1"/>
          </p:cNvSpPr>
          <p:nvPr>
            <p:ph type="title"/>
          </p:nvPr>
        </p:nvSpPr>
        <p:spPr/>
        <p:txBody>
          <a:bodyPr/>
          <a:lstStyle/>
          <a:p>
            <a:r>
              <a:rPr lang="en-US" dirty="0"/>
              <a:t>Block Hashes</a:t>
            </a:r>
          </a:p>
        </p:txBody>
      </p:sp>
      <p:sp>
        <p:nvSpPr>
          <p:cNvPr id="3" name="Content Placeholder 2">
            <a:extLst>
              <a:ext uri="{FF2B5EF4-FFF2-40B4-BE49-F238E27FC236}">
                <a16:creationId xmlns:a16="http://schemas.microsoft.com/office/drawing/2014/main" id="{0B21067B-476C-E79C-55EA-013F59BCCE97}"/>
              </a:ext>
            </a:extLst>
          </p:cNvPr>
          <p:cNvSpPr>
            <a:spLocks noGrp="1"/>
          </p:cNvSpPr>
          <p:nvPr>
            <p:ph idx="1"/>
          </p:nvPr>
        </p:nvSpPr>
        <p:spPr/>
        <p:txBody>
          <a:bodyPr/>
          <a:lstStyle/>
          <a:p>
            <a:r>
              <a:rPr lang="en-GB" dirty="0"/>
              <a:t>A block hash is a snapshot of what the entire blockchain looked like at the moment that block was created. In accounting terms, it’s like a balance sheet for the entire network. </a:t>
            </a:r>
          </a:p>
          <a:p>
            <a:r>
              <a:rPr lang="en-GB" dirty="0"/>
              <a:t>Every node in the network refers to the block hash to verify that its view of the network is the exact same as everyone else’s.</a:t>
            </a:r>
          </a:p>
          <a:p>
            <a:r>
              <a:rPr lang="en-GB" dirty="0"/>
              <a:t>If there’s even one minor difference in a node’s ledger, its hash will look significantly different.</a:t>
            </a:r>
          </a:p>
          <a:p>
            <a:pPr marL="0" indent="0">
              <a:buNone/>
            </a:pPr>
            <a:r>
              <a:rPr lang="en-GB" dirty="0"/>
              <a:t> This is what makes blockchain tamper-evident; if the content experiences tampering or corruption, the resulting hash will no longer be the same.</a:t>
            </a:r>
            <a:endParaRPr lang="en-US" dirty="0"/>
          </a:p>
        </p:txBody>
      </p:sp>
      <p:sp>
        <p:nvSpPr>
          <p:cNvPr id="4" name="Slide Number Placeholder 3">
            <a:extLst>
              <a:ext uri="{FF2B5EF4-FFF2-40B4-BE49-F238E27FC236}">
                <a16:creationId xmlns:a16="http://schemas.microsoft.com/office/drawing/2014/main" id="{789B78D0-45EC-53FA-716E-8FF7062B69F3}"/>
              </a:ext>
            </a:extLst>
          </p:cNvPr>
          <p:cNvSpPr>
            <a:spLocks noGrp="1"/>
          </p:cNvSpPr>
          <p:nvPr>
            <p:ph type="sldNum" sz="quarter" idx="12"/>
          </p:nvPr>
        </p:nvSpPr>
        <p:spPr/>
        <p:txBody>
          <a:bodyPr/>
          <a:lstStyle/>
          <a:p>
            <a:fld id="{73B89303-7B3A-46E2-8D31-E575A4E18A02}" type="slidenum">
              <a:rPr lang="en-US" smtClean="0"/>
              <a:t>7</a:t>
            </a:fld>
            <a:endParaRPr lang="en-US"/>
          </a:p>
        </p:txBody>
      </p:sp>
    </p:spTree>
    <p:extLst>
      <p:ext uri="{BB962C8B-B14F-4D97-AF65-F5344CB8AC3E}">
        <p14:creationId xmlns:p14="http://schemas.microsoft.com/office/powerpoint/2010/main" val="1835273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672F3A-1829-5724-B26F-948FF8862D09}"/>
              </a:ext>
            </a:extLst>
          </p:cNvPr>
          <p:cNvSpPr>
            <a:spLocks noGrp="1"/>
          </p:cNvSpPr>
          <p:nvPr>
            <p:ph type="title"/>
          </p:nvPr>
        </p:nvSpPr>
        <p:spPr>
          <a:xfrm>
            <a:off x="6349997" y="1051007"/>
            <a:ext cx="5127171" cy="927176"/>
          </a:xfrm>
        </p:spPr>
        <p:txBody>
          <a:bodyPr>
            <a:normAutofit fontScale="90000"/>
          </a:bodyPr>
          <a:lstStyle/>
          <a:p>
            <a:r>
              <a:rPr lang="en-US" dirty="0"/>
              <a:t>Conceptual view of the Block</a:t>
            </a:r>
          </a:p>
        </p:txBody>
      </p:sp>
      <p:pic>
        <p:nvPicPr>
          <p:cNvPr id="1028" name="Picture 4" descr="Block conceptually">
            <a:extLst>
              <a:ext uri="{FF2B5EF4-FFF2-40B4-BE49-F238E27FC236}">
                <a16:creationId xmlns:a16="http://schemas.microsoft.com/office/drawing/2014/main" id="{C7A285B5-2AFA-0B38-1B16-08728438FE47}"/>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896005" y="645106"/>
            <a:ext cx="4946000" cy="5247747"/>
          </a:xfrm>
          <a:prstGeom prst="rect">
            <a:avLst/>
          </a:prstGeom>
          <a:noFill/>
          <a:extLst>
            <a:ext uri="{909E8E84-426E-40DD-AFC4-6F175D3DCCD1}">
              <a14:hiddenFill xmlns:a14="http://schemas.microsoft.com/office/drawing/2010/main">
                <a:solidFill>
                  <a:srgbClr val="FFFFFF"/>
                </a:solidFill>
              </a14:hiddenFill>
            </a:ext>
          </a:extLst>
        </p:spPr>
      </p:pic>
      <p:cxnSp>
        <p:nvCxnSpPr>
          <p:cNvPr id="1035" name="Straight Connector 1034">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01D80A-D301-0E1F-DE49-323594E84B41}"/>
              </a:ext>
            </a:extLst>
          </p:cNvPr>
          <p:cNvSpPr>
            <a:spLocks noGrp="1"/>
          </p:cNvSpPr>
          <p:nvPr>
            <p:ph idx="1"/>
          </p:nvPr>
        </p:nvSpPr>
        <p:spPr>
          <a:xfrm>
            <a:off x="6411684" y="2198914"/>
            <a:ext cx="5127172" cy="3670180"/>
          </a:xfrm>
        </p:spPr>
        <p:txBody>
          <a:bodyPr>
            <a:normAutofit fontScale="92500" lnSpcReduction="10000"/>
          </a:bodyPr>
          <a:lstStyle/>
          <a:p>
            <a:r>
              <a:rPr lang="en-GB" dirty="0"/>
              <a:t>The Block header consists of different metadata. </a:t>
            </a:r>
          </a:p>
          <a:p>
            <a:r>
              <a:rPr lang="en-GB" dirty="0"/>
              <a:t>First, there is a reference to a previous block hash, which connects this block to the previous block in the block‐ chain. </a:t>
            </a:r>
          </a:p>
          <a:p>
            <a:r>
              <a:rPr lang="en-GB" dirty="0"/>
              <a:t>The second set of metadata, namely the difficulty, timestamp, and nonce, relate to the mining competition. </a:t>
            </a:r>
          </a:p>
          <a:p>
            <a:r>
              <a:rPr lang="en-GB" dirty="0"/>
              <a:t>The third piece of metadata is the </a:t>
            </a:r>
            <a:r>
              <a:rPr lang="en-GB" dirty="0" err="1"/>
              <a:t>merkle</a:t>
            </a:r>
            <a:r>
              <a:rPr lang="en-GB" dirty="0"/>
              <a:t> tree root, a data structure used to efficiently summarize all the transactions in the block.</a:t>
            </a:r>
          </a:p>
          <a:p>
            <a:r>
              <a:rPr lang="en-GB" dirty="0"/>
              <a:t>The Block’s body will store the transactions and their hashes.</a:t>
            </a:r>
            <a:endParaRPr lang="en-US" dirty="0"/>
          </a:p>
        </p:txBody>
      </p:sp>
      <p:sp>
        <p:nvSpPr>
          <p:cNvPr id="1037" name="Rectangle 1036">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39" name="Rectangle 1038">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AutoShape 2" descr="Block conceptually">
            <a:extLst>
              <a:ext uri="{FF2B5EF4-FFF2-40B4-BE49-F238E27FC236}">
                <a16:creationId xmlns:a16="http://schemas.microsoft.com/office/drawing/2014/main" id="{973D7B15-6E75-F2B1-0CD8-6DFD49E079D2}"/>
              </a:ext>
            </a:extLst>
          </p:cNvPr>
          <p:cNvSpPr>
            <a:spLocks noChangeAspect="1" noChangeArrowheads="1"/>
          </p:cNvSpPr>
          <p:nvPr/>
        </p:nvSpPr>
        <p:spPr bwMode="auto">
          <a:xfrm>
            <a:off x="3852863" y="1047750"/>
            <a:ext cx="4486275" cy="4762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Slide Number Placeholder 4">
            <a:extLst>
              <a:ext uri="{FF2B5EF4-FFF2-40B4-BE49-F238E27FC236}">
                <a16:creationId xmlns:a16="http://schemas.microsoft.com/office/drawing/2014/main" id="{6340F8EC-2126-D0AB-C60A-7BABB894D00E}"/>
              </a:ext>
            </a:extLst>
          </p:cNvPr>
          <p:cNvSpPr>
            <a:spLocks noGrp="1"/>
          </p:cNvSpPr>
          <p:nvPr>
            <p:ph type="sldNum" sz="quarter" idx="12"/>
          </p:nvPr>
        </p:nvSpPr>
        <p:spPr/>
        <p:txBody>
          <a:bodyPr/>
          <a:lstStyle/>
          <a:p>
            <a:fld id="{73B89303-7B3A-46E2-8D31-E575A4E18A02}" type="slidenum">
              <a:rPr lang="en-US" smtClean="0"/>
              <a:t>8</a:t>
            </a:fld>
            <a:endParaRPr lang="en-US"/>
          </a:p>
        </p:txBody>
      </p:sp>
    </p:spTree>
    <p:extLst>
      <p:ext uri="{BB962C8B-B14F-4D97-AF65-F5344CB8AC3E}">
        <p14:creationId xmlns:p14="http://schemas.microsoft.com/office/powerpoint/2010/main" val="90442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4A8443E-C5BE-7677-87A7-C4326BB444A1}"/>
              </a:ext>
            </a:extLst>
          </p:cNvPr>
          <p:cNvSpPr>
            <a:spLocks noGrp="1"/>
          </p:cNvSpPr>
          <p:nvPr>
            <p:ph type="title"/>
          </p:nvPr>
        </p:nvSpPr>
        <p:spPr>
          <a:xfrm>
            <a:off x="492370" y="516835"/>
            <a:ext cx="3084844" cy="2103875"/>
          </a:xfrm>
        </p:spPr>
        <p:txBody>
          <a:bodyPr>
            <a:normAutofit/>
          </a:bodyPr>
          <a:lstStyle/>
          <a:p>
            <a:r>
              <a:rPr lang="en-US" sz="3600" dirty="0">
                <a:solidFill>
                  <a:srgbClr val="FFFFFF"/>
                </a:solidFill>
              </a:rPr>
              <a:t>Block Header</a:t>
            </a:r>
          </a:p>
        </p:txBody>
      </p:sp>
      <p:sp>
        <p:nvSpPr>
          <p:cNvPr id="9" name="Content Placeholder 8">
            <a:extLst>
              <a:ext uri="{FF2B5EF4-FFF2-40B4-BE49-F238E27FC236}">
                <a16:creationId xmlns:a16="http://schemas.microsoft.com/office/drawing/2014/main" id="{7B1A2C7B-510C-E749-8674-2DADCE80AB21}"/>
              </a:ext>
            </a:extLst>
          </p:cNvPr>
          <p:cNvSpPr>
            <a:spLocks noGrp="1"/>
          </p:cNvSpPr>
          <p:nvPr>
            <p:ph idx="1"/>
          </p:nvPr>
        </p:nvSpPr>
        <p:spPr>
          <a:xfrm>
            <a:off x="492371" y="2653800"/>
            <a:ext cx="3084844" cy="3335519"/>
          </a:xfrm>
        </p:spPr>
        <p:txBody>
          <a:bodyPr>
            <a:normAutofit/>
          </a:bodyPr>
          <a:lstStyle/>
          <a:p>
            <a:r>
              <a:rPr lang="en-GB" sz="1800" dirty="0">
                <a:solidFill>
                  <a:schemeClr val="bg1"/>
                </a:solidFill>
              </a:rPr>
              <a:t>The two most important fields in the </a:t>
            </a:r>
            <a:r>
              <a:rPr lang="en-GB" sz="1800" dirty="0" err="1">
                <a:solidFill>
                  <a:schemeClr val="bg1"/>
                </a:solidFill>
              </a:rPr>
              <a:t>Block_Header</a:t>
            </a:r>
            <a:r>
              <a:rPr lang="en-GB" sz="1800" dirty="0">
                <a:solidFill>
                  <a:schemeClr val="bg1"/>
                </a:solidFill>
              </a:rPr>
              <a:t> are </a:t>
            </a:r>
            <a:r>
              <a:rPr lang="en-GB" sz="1800" i="1" dirty="0" err="1">
                <a:solidFill>
                  <a:schemeClr val="bg1"/>
                </a:solidFill>
              </a:rPr>
              <a:t>hashPrevBlock</a:t>
            </a:r>
            <a:r>
              <a:rPr lang="en-GB" sz="1800" i="1" dirty="0">
                <a:solidFill>
                  <a:schemeClr val="bg1"/>
                </a:solidFill>
              </a:rPr>
              <a:t>, </a:t>
            </a:r>
            <a:r>
              <a:rPr lang="en-GB" sz="1800" dirty="0">
                <a:solidFill>
                  <a:schemeClr val="bg1"/>
                </a:solidFill>
              </a:rPr>
              <a:t>which provides a snapshot of what the Bitcoin network looked like in the previous block, and </a:t>
            </a:r>
            <a:r>
              <a:rPr lang="en-GB" sz="1800" i="1" dirty="0" err="1">
                <a:solidFill>
                  <a:schemeClr val="bg1"/>
                </a:solidFill>
              </a:rPr>
              <a:t>hashMerkleRoot</a:t>
            </a:r>
            <a:r>
              <a:rPr lang="en-GB" sz="1800" dirty="0">
                <a:solidFill>
                  <a:schemeClr val="bg1"/>
                </a:solidFill>
              </a:rPr>
              <a:t>, a snapshot of all the transactions included in the current block. </a:t>
            </a:r>
            <a:endParaRPr lang="en-US" sz="1800" dirty="0">
              <a:solidFill>
                <a:schemeClr val="bg1"/>
              </a:solidFill>
            </a:endParaRPr>
          </a:p>
        </p:txBody>
      </p:sp>
      <p:sp>
        <p:nvSpPr>
          <p:cNvPr id="16" name="Rectangle 15">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Content Placeholder 4">
            <a:extLst>
              <a:ext uri="{FF2B5EF4-FFF2-40B4-BE49-F238E27FC236}">
                <a16:creationId xmlns:a16="http://schemas.microsoft.com/office/drawing/2014/main" id="{0E96570F-6728-3F86-6BF9-48B62F041A72}"/>
              </a:ext>
            </a:extLst>
          </p:cNvPr>
          <p:cNvPicPr>
            <a:picLocks noChangeAspect="1"/>
          </p:cNvPicPr>
          <p:nvPr/>
        </p:nvPicPr>
        <p:blipFill>
          <a:blip r:embed="rId2"/>
          <a:stretch>
            <a:fillRect/>
          </a:stretch>
        </p:blipFill>
        <p:spPr>
          <a:xfrm>
            <a:off x="4742017" y="2264829"/>
            <a:ext cx="6798082" cy="2328342"/>
          </a:xfrm>
          <a:prstGeom prst="rect">
            <a:avLst/>
          </a:prstGeom>
        </p:spPr>
      </p:pic>
      <p:sp>
        <p:nvSpPr>
          <p:cNvPr id="3" name="Slide Number Placeholder 2">
            <a:extLst>
              <a:ext uri="{FF2B5EF4-FFF2-40B4-BE49-F238E27FC236}">
                <a16:creationId xmlns:a16="http://schemas.microsoft.com/office/drawing/2014/main" id="{0B499A92-A0A9-26A1-CFFC-5777751799A3}"/>
              </a:ext>
            </a:extLst>
          </p:cNvPr>
          <p:cNvSpPr>
            <a:spLocks noGrp="1"/>
          </p:cNvSpPr>
          <p:nvPr>
            <p:ph type="sldNum" sz="quarter" idx="12"/>
          </p:nvPr>
        </p:nvSpPr>
        <p:spPr/>
        <p:txBody>
          <a:bodyPr/>
          <a:lstStyle/>
          <a:p>
            <a:fld id="{73B89303-7B3A-46E2-8D31-E575A4E18A02}" type="slidenum">
              <a:rPr lang="en-US" smtClean="0"/>
              <a:t>9</a:t>
            </a:fld>
            <a:endParaRPr lang="en-US"/>
          </a:p>
        </p:txBody>
      </p:sp>
    </p:spTree>
    <p:extLst>
      <p:ext uri="{BB962C8B-B14F-4D97-AF65-F5344CB8AC3E}">
        <p14:creationId xmlns:p14="http://schemas.microsoft.com/office/powerpoint/2010/main" val="699289037"/>
      </p:ext>
    </p:extLst>
  </p:cSld>
  <p:clrMapOvr>
    <a:masterClrMapping/>
  </p:clrMapOvr>
</p:sld>
</file>

<file path=ppt/theme/theme1.xml><?xml version="1.0" encoding="utf-8"?>
<a:theme xmlns:a="http://schemas.openxmlformats.org/drawingml/2006/main" name="Retrospec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517</TotalTime>
  <Words>4432</Words>
  <Application>Microsoft Office PowerPoint</Application>
  <PresentationFormat>Widescreen</PresentationFormat>
  <Paragraphs>219</Paragraphs>
  <Slides>37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Abadi</vt:lpstr>
      <vt:lpstr>Calibri</vt:lpstr>
      <vt:lpstr>Calibri Light</vt:lpstr>
      <vt:lpstr>Cambria</vt:lpstr>
      <vt:lpstr>Cambria Math</vt:lpstr>
      <vt:lpstr>Courier New</vt:lpstr>
      <vt:lpstr>Wingdings</vt:lpstr>
      <vt:lpstr>Retrospect</vt:lpstr>
      <vt:lpstr>Blockchain and Cryptocurrency</vt:lpstr>
      <vt:lpstr>Block</vt:lpstr>
      <vt:lpstr>Bitcoin Block #170</vt:lpstr>
      <vt:lpstr>PowerPoint Presentation</vt:lpstr>
      <vt:lpstr>Hashes</vt:lpstr>
      <vt:lpstr>PowerPoint Presentation</vt:lpstr>
      <vt:lpstr>Block Hashes</vt:lpstr>
      <vt:lpstr>Conceptual view of the Block</vt:lpstr>
      <vt:lpstr>Block Header</vt:lpstr>
      <vt:lpstr>Transactions</vt:lpstr>
      <vt:lpstr>UTXO Model</vt:lpstr>
      <vt:lpstr>Anatomy of Transaction</vt:lpstr>
      <vt:lpstr>Transaction Fees</vt:lpstr>
      <vt:lpstr>PowerPoint Presentation</vt:lpstr>
      <vt:lpstr>Bitcoin Address</vt:lpstr>
      <vt:lpstr>Merkle Root</vt:lpstr>
      <vt:lpstr>Structure of a Merkle Root</vt:lpstr>
      <vt:lpstr>PowerPoint Presentation</vt:lpstr>
      <vt:lpstr>Signing and Validating Transactions</vt:lpstr>
      <vt:lpstr>The Coinbase Transaction</vt:lpstr>
      <vt:lpstr>Transaction Security</vt:lpstr>
      <vt:lpstr>PowerPoint Presentation</vt:lpstr>
      <vt:lpstr>Chain of Transactions</vt:lpstr>
      <vt:lpstr>Transaction’s Lifecycle</vt:lpstr>
      <vt:lpstr>Confirmations</vt:lpstr>
      <vt:lpstr>Consensus</vt:lpstr>
      <vt:lpstr>Hashing vs Encryption</vt:lpstr>
      <vt:lpstr>Hashing vs Encryption</vt:lpstr>
      <vt:lpstr>Hash Cryptography</vt:lpstr>
      <vt:lpstr>PowerPoint Presentation</vt:lpstr>
      <vt:lpstr>PowerPoint Presentation</vt:lpstr>
      <vt:lpstr>PowerPoint Presentation</vt:lpstr>
      <vt:lpstr>Cryptography</vt:lpstr>
      <vt:lpstr>PowerPoint Presentation</vt:lpstr>
      <vt:lpstr>Digital Signatures</vt:lpstr>
      <vt:lpstr>Digital Signatures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and Cryptocurrency</dc:title>
  <dc:creator>Arefat Hyeredin</dc:creator>
  <cp:lastModifiedBy>Arefat Hyeredin</cp:lastModifiedBy>
  <cp:revision>18</cp:revision>
  <dcterms:created xsi:type="dcterms:W3CDTF">2024-03-12T08:47:16Z</dcterms:created>
  <dcterms:modified xsi:type="dcterms:W3CDTF">2024-03-30T08:21:29Z</dcterms:modified>
</cp:coreProperties>
</file>