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23"/>
  </p:notesMasterIdLst>
  <p:sldIdLst>
    <p:sldId id="318" r:id="rId3"/>
    <p:sldId id="257" r:id="rId4"/>
    <p:sldId id="340" r:id="rId5"/>
    <p:sldId id="259" r:id="rId6"/>
    <p:sldId id="342" r:id="rId7"/>
    <p:sldId id="263" r:id="rId8"/>
    <p:sldId id="265" r:id="rId9"/>
    <p:sldId id="271" r:id="rId10"/>
    <p:sldId id="273" r:id="rId11"/>
    <p:sldId id="283" r:id="rId12"/>
    <p:sldId id="284" r:id="rId13"/>
    <p:sldId id="292" r:id="rId14"/>
    <p:sldId id="278" r:id="rId15"/>
    <p:sldId id="279" r:id="rId16"/>
    <p:sldId id="303" r:id="rId17"/>
    <p:sldId id="305" r:id="rId18"/>
    <p:sldId id="309" r:id="rId19"/>
    <p:sldId id="341" r:id="rId20"/>
    <p:sldId id="313" r:id="rId21"/>
    <p:sldId id="31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29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tyanax Kanakakis" initials="" lastIdx="3" clrIdx="0"/>
  <p:cmAuthor id="1" name="Christopher Ferris" initials="" lastIdx="6" clrIdx="1"/>
  <p:cmAuthor id="2" name="Brian Behlendorf" initials="" lastIdx="4" clrIdx="2"/>
  <p:cmAuthor id="3" name="Greg Wallace" initials="" lastIdx="10" clrIdx="3"/>
  <p:cmAuthor id="4" name="Travin Keith" initials="" lastIdx="10" clrIdx="4"/>
  <p:cmAuthor id="5" name="Anonymous" initials="" lastIdx="1" clrIdx="5"/>
  <p:cmAuthor id="6" name="Dan O'Prey" initials="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DE5"/>
    <a:srgbClr val="92D050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2198"/>
        <p:guide pos="29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2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200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auto" latinLnBrk="0" hangingPunct="1"/>
            <a:r>
              <a:rPr lang="en-US" altLang="zh-CN" sz="1000" b="1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Dept.	Name.</a:t>
            </a:r>
            <a:endParaRPr lang="zh-CN" altLang="zh-CN" sz="1000" b="0" i="0" u="none" strike="noStrike" kern="1200" dirty="0" smtClean="0">
              <a:solidFill>
                <a:schemeClr val="tx1"/>
              </a:solidFill>
              <a:effectLst/>
              <a:latin typeface="Trebuchet MS" panose="020B0603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t" latinLnBrk="0" hangingPunct="1"/>
            <a:r>
              <a:rPr lang="zh-CN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电软</a:t>
            </a:r>
            <a:r>
              <a:rPr lang="en-US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胡瑞丰、潘秋菱</a:t>
            </a:r>
          </a:p>
          <a:p>
            <a:pPr rtl="0" eaLnBrk="1" fontAlgn="auto" latinLnBrk="0" hangingPunct="1"/>
            <a:r>
              <a:rPr lang="zh-CN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海思</a:t>
            </a:r>
            <a:r>
              <a:rPr lang="en-US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高庆忠</a:t>
            </a:r>
          </a:p>
          <a:p>
            <a:pPr rtl="0" eaLnBrk="1" fontAlgn="auto" latinLnBrk="0" hangingPunct="1"/>
            <a:r>
              <a:rPr lang="zh-CN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终端</a:t>
            </a:r>
            <a:r>
              <a:rPr lang="en-US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常新苗</a:t>
            </a:r>
          </a:p>
          <a:p>
            <a:pPr rtl="0" eaLnBrk="1" fontAlgn="auto" latinLnBrk="0" hangingPunct="1"/>
            <a:r>
              <a:rPr lang="zh-CN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企业</a:t>
            </a:r>
            <a:r>
              <a:rPr lang="en-US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BG	</a:t>
            </a:r>
            <a:r>
              <a:rPr lang="zh-CN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邱耀</a:t>
            </a:r>
            <a:r>
              <a:rPr lang="zh-CN" altLang="en-US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黄敏</a:t>
            </a:r>
            <a:endParaRPr lang="en-US" altLang="zh-CN" sz="1000" b="0" i="0" u="none" strike="noStrike" kern="1200" dirty="0" smtClean="0">
              <a:solidFill>
                <a:schemeClr val="tx1"/>
              </a:solidFill>
              <a:effectLst/>
              <a:latin typeface="Trebuchet MS" panose="020B0603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auto" latinLnBrk="0" hangingPunct="1"/>
            <a:r>
              <a:rPr lang="en-US" altLang="zh-CN" sz="1000" b="0" i="0" u="none" strike="noStrike" kern="1200" dirty="0" err="1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Markeing</a:t>
            </a:r>
            <a:r>
              <a:rPr lang="zh-CN" altLang="en-US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与解决方案</a:t>
            </a:r>
            <a:r>
              <a:rPr lang="en-US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刘健（</a:t>
            </a:r>
            <a:r>
              <a:rPr lang="en-US" altLang="zh-CN" dirty="0" smtClean="0">
                <a:effectLst/>
              </a:rPr>
              <a:t>00393070</a:t>
            </a:r>
            <a:r>
              <a:rPr lang="zh-CN" altLang="en-US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）、</a:t>
            </a:r>
            <a:r>
              <a:rPr lang="en-US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Ken Huang (00343984)</a:t>
            </a:r>
            <a:endParaRPr lang="zh-CN" altLang="zh-CN" sz="1000" b="0" i="0" u="none" strike="noStrike" kern="1200" dirty="0" smtClean="0">
              <a:solidFill>
                <a:schemeClr val="tx1"/>
              </a:solidFill>
              <a:effectLst/>
              <a:latin typeface="Trebuchet MS" panose="020B0603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auto" latinLnBrk="0" hangingPunct="1"/>
            <a:r>
              <a:rPr lang="zh-CN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无线</a:t>
            </a:r>
            <a:r>
              <a:rPr lang="en-US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吴义镇</a:t>
            </a:r>
            <a:r>
              <a:rPr lang="zh-CN" altLang="en-US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黄敏</a:t>
            </a:r>
            <a:r>
              <a:rPr lang="zh-CN" altLang="en-US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00300587</a:t>
            </a:r>
            <a:r>
              <a:rPr lang="zh-CN" altLang="en-US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lang="en-US" altLang="zh-CN" sz="1000" b="0" i="0" u="none" strike="noStrike" kern="1200" dirty="0" smtClean="0">
              <a:solidFill>
                <a:schemeClr val="tx1"/>
              </a:solidFill>
              <a:effectLst/>
              <a:latin typeface="Trebuchet MS" panose="020B0603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auto" latinLnBrk="0" hangingPunct="1"/>
            <a:r>
              <a:rPr lang="zh-CN" altLang="en-US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战略项目运作部</a:t>
            </a:r>
            <a:r>
              <a:rPr lang="en-US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片区联席会议）</a:t>
            </a:r>
            <a:r>
              <a:rPr lang="en-US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李涛（</a:t>
            </a:r>
            <a:r>
              <a:rPr lang="en-US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00210524</a:t>
            </a:r>
            <a:r>
              <a:rPr lang="zh-CN" altLang="en-US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lang="en-US" altLang="zh-CN" sz="1000" b="0" i="0" u="none" strike="noStrike" kern="1200" dirty="0" smtClean="0">
              <a:solidFill>
                <a:schemeClr val="tx1"/>
              </a:solidFill>
              <a:effectLst/>
              <a:latin typeface="Trebuchet MS" panose="020B0603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auto" latinLnBrk="0" hangingPunct="1"/>
            <a:r>
              <a:rPr lang="zh-CN" altLang="en-US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中软</a:t>
            </a:r>
            <a:r>
              <a:rPr lang="zh-CN" altLang="en-US" sz="1000" dirty="0" smtClean="0"/>
              <a:t>谢尔德实验室</a:t>
            </a:r>
            <a:r>
              <a:rPr lang="en-US" altLang="zh-CN" sz="1000" dirty="0" smtClean="0"/>
              <a:t>		</a:t>
            </a:r>
            <a:r>
              <a:rPr lang="zh-CN" altLang="en-US" sz="1000" dirty="0" smtClean="0"/>
              <a:t>吴双（</a:t>
            </a:r>
            <a:r>
              <a:rPr lang="en-US" altLang="zh-CN" sz="1000" dirty="0" smtClean="0"/>
              <a:t>00253831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pPr rtl="0" eaLnBrk="1" fontAlgn="auto" latinLnBrk="0" hangingPunct="1"/>
            <a:endParaRPr lang="en-US" altLang="zh-CN" sz="1000" b="0" i="0" u="none" strike="noStrike" kern="1200" dirty="0" smtClean="0">
              <a:solidFill>
                <a:schemeClr val="tx1"/>
              </a:solidFill>
              <a:effectLst/>
              <a:latin typeface="Trebuchet MS" panose="020B0603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auto" latinLnBrk="0" hangingPunct="1"/>
            <a:endParaRPr lang="en-US" altLang="zh-CN" sz="1000" b="0" i="0" u="none" strike="noStrike" kern="1200" dirty="0" smtClean="0">
              <a:solidFill>
                <a:schemeClr val="tx1"/>
              </a:solidFill>
              <a:effectLst/>
              <a:latin typeface="Trebuchet MS" panose="020B0603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auto" latinLnBrk="0" hangingPunct="1"/>
            <a:r>
              <a:rPr lang="en-US" altLang="zh-CN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IT</a:t>
            </a:r>
            <a:r>
              <a:rPr lang="zh-CN" altLang="en-US" sz="1000" b="0" i="0" u="none" strike="noStrike" kern="120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宋体" panose="02010600030101010101" pitchFamily="2" charset="-122"/>
                <a:cs typeface="+mn-cs"/>
              </a:rPr>
              <a:t>产品线：</a:t>
            </a:r>
            <a:endParaRPr lang="en-US" altLang="zh-CN" sz="1000" b="0" i="0" u="none" strike="noStrike" kern="1200" dirty="0" smtClean="0">
              <a:solidFill>
                <a:schemeClr val="tx1"/>
              </a:solidFill>
              <a:effectLst/>
              <a:latin typeface="Trebuchet MS" panose="020B0603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auto" latinLnBrk="0" hangingPunct="1"/>
            <a:r>
              <a:rPr lang="zh-CN" altLang="en-US" dirty="0" smtClean="0">
                <a:effectLst/>
              </a:rPr>
              <a:t>邱弘毅 </a:t>
            </a:r>
            <a:r>
              <a:rPr lang="en-US" altLang="zh-CN" dirty="0" smtClean="0">
                <a:effectLst/>
              </a:rPr>
              <a:t>00340643  </a:t>
            </a:r>
            <a:r>
              <a:rPr lang="zh-CN" altLang="en-US" dirty="0" smtClean="0">
                <a:effectLst/>
              </a:rPr>
              <a:t>云计算产品组合与生命周期管理部</a:t>
            </a:r>
            <a:endParaRPr lang="en-US" altLang="zh-CN" dirty="0" smtClean="0">
              <a:effectLst/>
            </a:endParaRPr>
          </a:p>
          <a:p>
            <a:pPr rtl="0" eaLnBrk="1" fontAlgn="auto" latinLnBrk="0" hangingPunct="1"/>
            <a:r>
              <a:rPr lang="zh-CN" altLang="en-US" dirty="0" smtClean="0">
                <a:effectLst/>
              </a:rPr>
              <a:t>邱   耀 </a:t>
            </a:r>
            <a:r>
              <a:rPr lang="en-US" altLang="zh-CN" dirty="0" smtClean="0">
                <a:effectLst/>
              </a:rPr>
              <a:t>00385575   </a:t>
            </a:r>
            <a:r>
              <a:rPr lang="zh-CN" altLang="en-US" dirty="0" smtClean="0">
                <a:effectLst/>
              </a:rPr>
              <a:t>企业</a:t>
            </a:r>
            <a:r>
              <a:rPr lang="en-US" altLang="zh-CN" dirty="0" smtClean="0">
                <a:effectLst/>
              </a:rPr>
              <a:t>BG</a:t>
            </a:r>
            <a:r>
              <a:rPr lang="zh-CN" altLang="en-US" dirty="0" smtClean="0">
                <a:effectLst/>
              </a:rPr>
              <a:t>行业</a:t>
            </a:r>
            <a:r>
              <a:rPr lang="en-US" altLang="zh-CN" dirty="0" smtClean="0">
                <a:effectLst/>
              </a:rPr>
              <a:t>Marketing</a:t>
            </a:r>
            <a:r>
              <a:rPr lang="zh-CN" altLang="en-US" dirty="0" smtClean="0">
                <a:effectLst/>
              </a:rPr>
              <a:t>与解决方案部</a:t>
            </a:r>
            <a:r>
              <a:rPr lang="en-US" altLang="zh-CN" dirty="0" smtClean="0">
                <a:effectLst/>
              </a:rPr>
              <a:t>-</a:t>
            </a:r>
            <a:r>
              <a:rPr lang="zh-CN" altLang="en-US" dirty="0" smtClean="0">
                <a:effectLst/>
              </a:rPr>
              <a:t>企业</a:t>
            </a:r>
            <a:r>
              <a:rPr lang="en-US" altLang="zh-CN" dirty="0" smtClean="0">
                <a:effectLst/>
              </a:rPr>
              <a:t>BG</a:t>
            </a:r>
            <a:r>
              <a:rPr lang="zh-CN" altLang="en-US" dirty="0" smtClean="0">
                <a:effectLst/>
              </a:rPr>
              <a:t>金融解决方案部</a:t>
            </a:r>
            <a:endParaRPr lang="zh-CN" altLang="zh-CN" sz="1000" b="0" i="0" u="none" strike="noStrike" kern="1200" dirty="0" smtClean="0">
              <a:solidFill>
                <a:schemeClr val="tx1"/>
              </a:solidFill>
              <a:effectLst/>
              <a:latin typeface="Trebuchet MS" panose="020B0603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03DF88-CA62-4934-9A50-4C19BE330ECD}" type="slidenum">
              <a:rPr lang="zh-CN" altLang="en-US" smtClean="0">
                <a:solidFill>
                  <a:srgbClr val="000000"/>
                </a:solidFill>
              </a:r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8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6F6F6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415607" y="593367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4265" b="0" i="0" u="none" strike="noStrike" cap="none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735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735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735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735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735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735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735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735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409049" y="6197668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43434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000" b="0" i="0" u="none" strike="noStrike" cap="none">
              <a:solidFill>
                <a:srgbClr val="43434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82695" y="6271501"/>
            <a:ext cx="5826615" cy="3661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 panose="020B0604020202020204"/>
              <a:buNone/>
              <a:defRPr sz="1335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096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9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4384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3048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6576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267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876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4868" y="1606556"/>
            <a:ext cx="11361532" cy="42427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2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096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865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92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865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865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4384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865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3048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6576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2672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8768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0328" y="6117596"/>
            <a:ext cx="2101543" cy="4170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7544" y="2263364"/>
            <a:ext cx="7584017" cy="74881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44450"/>
            <a:ext cx="10327216" cy="871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69951" y="1641475"/>
            <a:ext cx="10572750" cy="41941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1484" y="6489702"/>
            <a:ext cx="2796116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B7205A92-D9BD-4684-9D68-87FFAF322211}" type="slidenum">
              <a:rPr lang="de-DE" altLang="zh-CN">
                <a:solidFill>
                  <a:srgbClr val="000000"/>
                </a:solidFill>
              </a:r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 advTm="8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7544" y="2263364"/>
            <a:ext cx="7584017" cy="74881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1 日常工作\10 多媒体\PPT内部汇报用模板\PPT封面03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9" name="Rectangle 86"/>
          <p:cNvSpPr>
            <a:spLocks noChangeArrowheads="1"/>
          </p:cNvSpPr>
          <p:nvPr/>
        </p:nvSpPr>
        <p:spPr bwMode="auto">
          <a:xfrm>
            <a:off x="10401768" y="5527677"/>
            <a:ext cx="955427" cy="9985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82" tIns="45641" rIns="91282" bIns="45641" anchor="ctr"/>
          <a:lstStyle/>
          <a:p>
            <a:endParaRPr lang="zh-CN" altLang="en-US" sz="2400" dirty="0">
              <a:latin typeface="FrutigerNext LT Medium" pitchFamily="34" charset="0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76079" y="2636856"/>
            <a:ext cx="7581513" cy="74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4231" rIns="68462" bIns="34231" numCol="1" anchor="t" anchorCtr="0" compatLnSpc="1"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13" name="Picture 77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188" y="5379313"/>
            <a:ext cx="1025112" cy="102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18083" y="6063857"/>
            <a:ext cx="2949575" cy="346075"/>
          </a:xfrm>
          <a:prstGeom prst="rect">
            <a:avLst/>
          </a:prstGeom>
          <a:noFill/>
        </p:spPr>
        <p:txBody>
          <a:bodyPr wrap="none" lIns="121746" tIns="60880" rIns="121746" bIns="60880" rtlCol="0">
            <a:spAutoFit/>
          </a:bodyPr>
          <a:lstStyle/>
          <a:p>
            <a:r>
              <a:rPr lang="en-US" altLang="zh-CN" sz="1465" dirty="0" smtClean="0">
                <a:solidFill>
                  <a:schemeClr val="bg1">
                    <a:lumMod val="65000"/>
                  </a:schemeClr>
                </a:solidFill>
                <a:latin typeface="FrutigerNext LT Medium"/>
              </a:rPr>
              <a:t>HUAWEI TECHNOLOGIES CO., LTD.</a:t>
            </a:r>
            <a:endParaRPr lang="zh-CN" altLang="en-US" sz="1465" dirty="0">
              <a:solidFill>
                <a:schemeClr val="bg1">
                  <a:lumMod val="65000"/>
                </a:schemeClr>
              </a:solidFill>
              <a:latin typeface="FrutigerNext LT Mediu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65" b="1">
          <a:solidFill>
            <a:schemeClr val="bg1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anose="02010609060101010101" pitchFamily="18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anose="02010609060101010101" pitchFamily="18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anose="02010609060101010101" pitchFamily="18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anose="02010609060101010101" pitchFamily="18" charset="-122"/>
          <a:cs typeface="宋体" panose="02010600030101010101" pitchFamily="2" charset="-122"/>
        </a:defRPr>
      </a:lvl5pPr>
      <a:lvl6pPr marL="456565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anose="02010600040101010101" pitchFamily="2" charset="-122"/>
          <a:cs typeface="宋体" panose="02010600030101010101" pitchFamily="2" charset="-122"/>
        </a:defRPr>
      </a:lvl6pPr>
      <a:lvl7pPr marL="91313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anose="02010600040101010101" pitchFamily="2" charset="-122"/>
          <a:cs typeface="宋体" panose="02010600030101010101" pitchFamily="2" charset="-122"/>
        </a:defRPr>
      </a:lvl7pPr>
      <a:lvl8pPr marL="1369695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anose="02010600040101010101" pitchFamily="2" charset="-122"/>
          <a:cs typeface="宋体" panose="02010600030101010101" pitchFamily="2" charset="-122"/>
        </a:defRPr>
      </a:lvl8pPr>
      <a:lvl9pPr marL="182626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anose="02010600040101010101" pitchFamily="2" charset="-122"/>
          <a:cs typeface="宋体" panose="02010600030101010101" pitchFamily="2" charset="-122"/>
        </a:defRPr>
      </a:lvl9pPr>
    </p:titleStyle>
    <p:bodyStyle>
      <a:lvl1pPr marL="456565" indent="-456565" algn="l" rtl="0" eaLnBrk="1" fontAlgn="base" hangingPunct="1">
        <a:spcBef>
          <a:spcPts val="130"/>
        </a:spcBef>
        <a:spcAft>
          <a:spcPct val="0"/>
        </a:spcAft>
        <a:buClr>
          <a:srgbClr val="990000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88695" indent="-380365" algn="l" rtl="0" eaLnBrk="1" fontAlgn="base" hangingPunct="1">
        <a:spcBef>
          <a:spcPts val="130"/>
        </a:spcBef>
        <a:spcAft>
          <a:spcPct val="0"/>
        </a:spcAft>
        <a:buFont typeface="Arial" panose="020B0604020202020204" pitchFamily="34" charset="0"/>
        <a:buChar char="›"/>
        <a:defRPr sz="2665">
          <a:solidFill>
            <a:schemeClr val="tx1"/>
          </a:solidFill>
          <a:latin typeface="+mn-lt"/>
          <a:ea typeface="+mn-ea"/>
          <a:cs typeface="+mn-cs"/>
        </a:defRPr>
      </a:lvl2pPr>
      <a:lvl3pPr marL="1521460" indent="-304165" algn="l" rtl="0" eaLnBrk="1" fontAlgn="base" hangingPunct="1">
        <a:spcBef>
          <a:spcPts val="13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2130425" indent="-304165" algn="l" rtl="0" eaLnBrk="1" fontAlgn="base" hangingPunct="1">
        <a:spcBef>
          <a:spcPts val="130"/>
        </a:spcBef>
        <a:spcAft>
          <a:spcPct val="0"/>
        </a:spcAft>
        <a:buChar char="–"/>
        <a:defRPr sz="2135">
          <a:solidFill>
            <a:schemeClr val="tx1"/>
          </a:solidFill>
          <a:latin typeface="+mn-lt"/>
          <a:ea typeface="+mn-ea"/>
          <a:cs typeface="+mn-cs"/>
        </a:defRPr>
      </a:lvl4pPr>
      <a:lvl5pPr marL="2738755" indent="-304165" algn="l" rtl="0" eaLnBrk="1" fontAlgn="base" hangingPunct="1">
        <a:spcBef>
          <a:spcPts val="130"/>
        </a:spcBef>
        <a:spcAft>
          <a:spcPct val="0"/>
        </a:spcAft>
        <a:buFont typeface="Arial" panose="020B0604020202020204" pitchFamily="34" charset="0"/>
        <a:buChar char="~"/>
        <a:defRPr sz="2135">
          <a:solidFill>
            <a:schemeClr val="tx1"/>
          </a:solidFill>
          <a:latin typeface="+mn-lt"/>
          <a:ea typeface="+mn-ea"/>
          <a:cs typeface="+mn-cs"/>
        </a:defRPr>
      </a:lvl5pPr>
      <a:lvl6pPr marL="3347720" indent="-304165" algn="l" rtl="0" eaLnBrk="1" fontAlgn="base" hangingPunct="1">
        <a:spcBef>
          <a:spcPts val="130"/>
        </a:spcBef>
        <a:spcAft>
          <a:spcPct val="0"/>
        </a:spcAft>
        <a:buFont typeface="Arial" panose="020B0604020202020204" pitchFamily="34" charset="0"/>
        <a:buChar char="~"/>
        <a:defRPr sz="2135">
          <a:solidFill>
            <a:schemeClr val="tx1"/>
          </a:solidFill>
          <a:latin typeface="+mn-lt"/>
          <a:ea typeface="+mn-ea"/>
          <a:cs typeface="+mn-cs"/>
        </a:defRPr>
      </a:lvl6pPr>
      <a:lvl7pPr marL="3956685" indent="-304165" algn="l" rtl="0" eaLnBrk="1" fontAlgn="base" hangingPunct="1">
        <a:spcBef>
          <a:spcPts val="130"/>
        </a:spcBef>
        <a:spcAft>
          <a:spcPct val="0"/>
        </a:spcAft>
        <a:buFont typeface="Arial" panose="020B0604020202020204" pitchFamily="34" charset="0"/>
        <a:buChar char="~"/>
        <a:defRPr sz="2135">
          <a:solidFill>
            <a:schemeClr val="tx1"/>
          </a:solidFill>
          <a:latin typeface="+mn-lt"/>
          <a:ea typeface="+mn-ea"/>
          <a:cs typeface="+mn-cs"/>
        </a:defRPr>
      </a:lvl7pPr>
      <a:lvl8pPr marL="4565015" indent="-304165" algn="l" rtl="0" eaLnBrk="1" fontAlgn="base" hangingPunct="1">
        <a:spcBef>
          <a:spcPts val="130"/>
        </a:spcBef>
        <a:spcAft>
          <a:spcPct val="0"/>
        </a:spcAft>
        <a:buFont typeface="Arial" panose="020B0604020202020204" pitchFamily="34" charset="0"/>
        <a:buChar char="~"/>
        <a:defRPr sz="2135">
          <a:solidFill>
            <a:schemeClr val="tx1"/>
          </a:solidFill>
          <a:latin typeface="+mn-lt"/>
          <a:ea typeface="+mn-ea"/>
          <a:cs typeface="+mn-cs"/>
        </a:defRPr>
      </a:lvl8pPr>
      <a:lvl9pPr marL="5173980" indent="-304165" algn="l" rtl="0" eaLnBrk="1" fontAlgn="base" hangingPunct="1">
        <a:spcBef>
          <a:spcPts val="130"/>
        </a:spcBef>
        <a:spcAft>
          <a:spcPct val="0"/>
        </a:spcAft>
        <a:buFont typeface="Arial" panose="020B0604020202020204" pitchFamily="34" charset="0"/>
        <a:buChar char="~"/>
        <a:defRPr sz="213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29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26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22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355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252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148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981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9"/>
          <p:cNvSpPr txBox="1">
            <a:spLocks noChangeArrowheads="1"/>
          </p:cNvSpPr>
          <p:nvPr/>
        </p:nvSpPr>
        <p:spPr bwMode="auto">
          <a:xfrm>
            <a:off x="401565" y="2757151"/>
            <a:ext cx="982955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0880" rIns="121746" bIns="60880" numCol="1" anchor="t" anchorCtr="0" compatLnSpc="1">
            <a:spAutoFit/>
          </a:bodyPr>
          <a:lstStyle/>
          <a:p>
            <a:pPr eaLnBrk="0" hangingPunct="0">
              <a:defRPr/>
            </a:pPr>
            <a:r>
              <a:rPr lang="en-US" altLang="zh-CN" sz="3735" b="1" kern="0" smtClean="0">
                <a:solidFill>
                  <a:schemeClr val="bg1"/>
                </a:solidFill>
                <a:latin typeface="+mn-lt"/>
                <a:ea typeface="微软雅黑" panose="020B0503020204020204" pitchFamily="18" charset="-122"/>
                <a:cs typeface="+mj-cs"/>
              </a:rPr>
              <a:t>Day 2  Hyperledger</a:t>
            </a:r>
            <a:r>
              <a:rPr lang="en-US" altLang="zh-CN" sz="3735" b="1" kern="0" dirty="0" smtClean="0">
                <a:solidFill>
                  <a:schemeClr val="bg1"/>
                </a:solidFill>
                <a:latin typeface="+mn-lt"/>
                <a:ea typeface="微软雅黑" panose="020B0503020204020204" pitchFamily="18" charset="-122"/>
                <a:cs typeface="+mj-cs"/>
              </a:rPr>
              <a:t> </a:t>
            </a:r>
            <a:r>
              <a:rPr lang="en-US" altLang="zh-CN" sz="3735" b="1" kern="0" dirty="0" smtClean="0">
                <a:solidFill>
                  <a:schemeClr val="bg1"/>
                </a:solidFill>
                <a:latin typeface="+mn-lt"/>
                <a:ea typeface="微软雅黑" panose="020B0503020204020204" pitchFamily="18" charset="-122"/>
                <a:cs typeface="+mj-cs"/>
              </a:rPr>
              <a:t>Fabric</a:t>
            </a:r>
            <a:r>
              <a:rPr lang="zh-CN" altLang="en-US" sz="3735" b="1" kern="0" dirty="0" smtClean="0">
                <a:solidFill>
                  <a:schemeClr val="bg1"/>
                </a:solidFill>
                <a:latin typeface="+mn-lt"/>
                <a:ea typeface="微软雅黑" panose="020B0503020204020204" pitchFamily="18" charset="-122"/>
                <a:cs typeface="+mj-cs"/>
              </a:rPr>
              <a:t>技术概览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" y="276013"/>
            <a:ext cx="2980267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16"/>
    </mc:Choice>
    <mc:Fallback xmlns="">
      <p:transition advClick="0" advTm="101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6858000 h 6858000"/>
              <a:gd name="connsiteX1" fmla="*/ 12188825 w 12188825"/>
              <a:gd name="connsiteY1" fmla="*/ 6858000 h 6858000"/>
              <a:gd name="connsiteX2" fmla="*/ 12188825 w 12188825"/>
              <a:gd name="connsiteY2" fmla="*/ 0 h 6858000"/>
              <a:gd name="connsiteX3" fmla="*/ 0 w 12188825"/>
              <a:gd name="connsiteY3" fmla="*/ 0 h 6858000"/>
              <a:gd name="connsiteX4" fmla="*/ 0 w 12188825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825" h="6858000">
                <a:moveTo>
                  <a:pt x="0" y="6858000"/>
                </a:moveTo>
                <a:lnTo>
                  <a:pt x="12188825" y="6858000"/>
                </a:lnTo>
                <a:lnTo>
                  <a:pt x="12188825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5100" y="203200"/>
            <a:ext cx="2235200" cy="6858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402512"/>
            <a:ext cx="6197600" cy="1155700"/>
          </a:xfrm>
          <a:prstGeom prst="rect">
            <a:avLst/>
          </a:prstGeom>
          <a:noFill/>
        </p:spPr>
      </p:pic>
      <p:sp>
        <p:nvSpPr>
          <p:cNvPr id="3" name="TextBox 1"/>
          <p:cNvSpPr/>
          <p:nvPr/>
        </p:nvSpPr>
        <p:spPr>
          <a:xfrm>
            <a:off x="469900" y="273685"/>
            <a:ext cx="3759200" cy="430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en-US" altLang="zh-CN" sz="2400" b="1" dirty="0" smtClean="0">
                <a:solidFill>
                  <a:srgbClr val="DA25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Fabric 中的智能合约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7500" y="1104900"/>
            <a:ext cx="7327840" cy="4175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智能合约在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Fabric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中称为“链码”（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Chaincode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）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4700" y="1739900"/>
            <a:ext cx="9421810" cy="9310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链码会对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Fabric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应用程序发送的交易做出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响应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，执行代码逻辑，与账本进行交互</a:t>
            </a:r>
          </a:p>
          <a:p>
            <a:pPr>
              <a:lnSpc>
                <a:spcPts val="1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链码会创建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修改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删除一些状态（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state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）并记录入账本中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819400"/>
            <a:ext cx="10221003" cy="915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链码在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Fabric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节点上的隔离沙盒（目前为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容器）中执行，通过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gRPC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协议与节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点进行交互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。必要的交互包括调用链码、读写账本、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返回响应结果等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74700" y="3937000"/>
            <a:ext cx="9026189" cy="9310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Fabric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支持多种计算机语言实现的链码，包括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Golang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等</a:t>
            </a:r>
          </a:p>
          <a:p>
            <a:pPr>
              <a:lnSpc>
                <a:spcPts val="1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每个链码都需要实现的接口：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5600700"/>
            <a:ext cx="8012899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分为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用户链码（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chaincode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系统链码（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system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chaincode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6858000 h 6858000"/>
              <a:gd name="connsiteX1" fmla="*/ 12188825 w 12188825"/>
              <a:gd name="connsiteY1" fmla="*/ 6858000 h 6858000"/>
              <a:gd name="connsiteX2" fmla="*/ 12188825 w 12188825"/>
              <a:gd name="connsiteY2" fmla="*/ 0 h 6858000"/>
              <a:gd name="connsiteX3" fmla="*/ 0 w 12188825"/>
              <a:gd name="connsiteY3" fmla="*/ 0 h 6858000"/>
              <a:gd name="connsiteX4" fmla="*/ 0 w 12188825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825" h="6858000">
                <a:moveTo>
                  <a:pt x="0" y="6858000"/>
                </a:moveTo>
                <a:lnTo>
                  <a:pt x="12188825" y="6858000"/>
                </a:lnTo>
                <a:lnTo>
                  <a:pt x="12188825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5100" y="203200"/>
            <a:ext cx="2235200" cy="685800"/>
          </a:xfrm>
          <a:prstGeom prst="rect">
            <a:avLst/>
          </a:prstGeom>
          <a:noFill/>
        </p:spPr>
      </p:pic>
      <p:sp>
        <p:nvSpPr>
          <p:cNvPr id="3" name="TextBox 1"/>
          <p:cNvSpPr/>
          <p:nvPr/>
        </p:nvSpPr>
        <p:spPr>
          <a:xfrm>
            <a:off x="469900" y="273685"/>
            <a:ext cx="3390900" cy="430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en-US" altLang="zh-CN" sz="28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Fabric系统链码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85800" y="959630"/>
            <a:ext cx="6985887" cy="10074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负责区块链系统自身的处理逻辑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，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支持可编程和第三方实现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运行在节点主进程内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18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9"/>
              </p:ext>
            </p:extLst>
          </p:nvPr>
        </p:nvGraphicFramePr>
        <p:xfrm>
          <a:off x="479582" y="2222500"/>
          <a:ext cx="105918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44958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系统链码名称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功能介绍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是否支持链外调用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Configuration System 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Chaincode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(CSCC)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负责账本和链的配置管理</a:t>
                      </a:r>
                      <a:endParaRPr lang="en-US" altLang="zh-CN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是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Endorsement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System 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Chaincode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(ESCC)</a:t>
                      </a:r>
                      <a:endParaRPr lang="en-US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负责背书签名过程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否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Lifecycle System 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Chaincode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(LSCC)</a:t>
                      </a:r>
                      <a:endParaRPr lang="en-US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负责管理用户链码的生命周期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是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Query System 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Chaincode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(QSCC)</a:t>
                      </a:r>
                      <a:endParaRPr lang="en-US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负责提供账本和链的信息查询功能，包括区块和交易等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是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Verification System 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Chaincode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(VSCC)</a:t>
                      </a:r>
                      <a:endParaRPr lang="en-US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交易提交前根据背书策略进行检查，并对读写集合的版本进行验证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否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6858000 h 6858000"/>
              <a:gd name="connsiteX1" fmla="*/ 12188825 w 12188825"/>
              <a:gd name="connsiteY1" fmla="*/ 6858000 h 6858000"/>
              <a:gd name="connsiteX2" fmla="*/ 12188825 w 12188825"/>
              <a:gd name="connsiteY2" fmla="*/ 0 h 6858000"/>
              <a:gd name="connsiteX3" fmla="*/ 0 w 12188825"/>
              <a:gd name="connsiteY3" fmla="*/ 0 h 6858000"/>
              <a:gd name="connsiteX4" fmla="*/ 0 w 12188825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825" h="6858000">
                <a:moveTo>
                  <a:pt x="0" y="6858000"/>
                </a:moveTo>
                <a:lnTo>
                  <a:pt x="12188825" y="6858000"/>
                </a:lnTo>
                <a:lnTo>
                  <a:pt x="12188825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5100" y="203200"/>
            <a:ext cx="2235200" cy="685800"/>
          </a:xfrm>
          <a:prstGeom prst="rect">
            <a:avLst/>
          </a:prstGeom>
          <a:noFill/>
        </p:spPr>
      </p:pic>
      <p:sp>
        <p:nvSpPr>
          <p:cNvPr id="3" name="TextBox 1"/>
          <p:cNvSpPr/>
          <p:nvPr/>
        </p:nvSpPr>
        <p:spPr>
          <a:xfrm>
            <a:off x="241300" y="-42545"/>
            <a:ext cx="3498215" cy="1292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en-US" altLang="zh-CN" sz="28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应用链码</a:t>
            </a:r>
          </a:p>
          <a:p>
            <a:pPr lvl="0" algn="l"/>
            <a:endParaRPr lang="en-US" altLang="zh-CN" sz="2800" b="1" dirty="0" smtClean="0">
              <a:solidFill>
                <a:srgbClr val="DA251C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67665" y="1007110"/>
            <a:ext cx="10348987" cy="18384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  <a:sym typeface="+mn-ea"/>
              </a:rPr>
              <a:t>智能合约封装了与区块链账本直接交互的相关过程，被应用程序调用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18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无状态的、事件驱动的代码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，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被调用时链码会自动执行合约逻辑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链码可操作账本中的状态，状态往往记录着与业务相关的重要数据（如资产的拥有者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同一个区块链上可部署多个链码，应用程序通过指定名称、版本号、参数来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调用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发起交易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978785"/>
            <a:ext cx="7806055" cy="3357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5772554" y="1104900"/>
            <a:ext cx="5517746" cy="4249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55100" y="203200"/>
            <a:ext cx="2235200" cy="685800"/>
          </a:xfrm>
          <a:prstGeom prst="rect">
            <a:avLst/>
          </a:prstGeom>
          <a:noFill/>
        </p:spPr>
      </p:pic>
      <p:sp>
        <p:nvSpPr>
          <p:cNvPr id="3" name="TextBox 1"/>
          <p:cNvSpPr/>
          <p:nvPr/>
        </p:nvSpPr>
        <p:spPr>
          <a:xfrm>
            <a:off x="469900" y="298450"/>
            <a:ext cx="3962400" cy="430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en-US" altLang="zh-CN" sz="28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安全之多通道账本隔离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1676400"/>
            <a:ext cx="5236177" cy="27617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链=Peers + Ledger +  Ordering Channel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通道将参与者和数据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（包含chaincode）进</a:t>
            </a: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    行隔离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，提高隔离安全性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节点可加入不同的通道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一个Peer节点可以参与多个链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6244753" y="5410200"/>
            <a:ext cx="2819400" cy="1332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5209" y="-152400"/>
            <a:ext cx="12188825" cy="6858000"/>
          </a:xfrm>
          <a:custGeom>
            <a:avLst/>
            <a:gdLst>
              <a:gd name="connsiteX0" fmla="*/ 0 w 12188825"/>
              <a:gd name="connsiteY0" fmla="*/ 6858000 h 6858000"/>
              <a:gd name="connsiteX1" fmla="*/ 12188825 w 12188825"/>
              <a:gd name="connsiteY1" fmla="*/ 6858000 h 6858000"/>
              <a:gd name="connsiteX2" fmla="*/ 12188825 w 12188825"/>
              <a:gd name="connsiteY2" fmla="*/ 0 h 6858000"/>
              <a:gd name="connsiteX3" fmla="*/ 0 w 12188825"/>
              <a:gd name="connsiteY3" fmla="*/ 0 h 6858000"/>
              <a:gd name="connsiteX4" fmla="*/ 0 w 12188825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825" h="6858000">
                <a:moveTo>
                  <a:pt x="0" y="6858000"/>
                </a:moveTo>
                <a:lnTo>
                  <a:pt x="12188825" y="6858000"/>
                </a:lnTo>
                <a:lnTo>
                  <a:pt x="12188825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5100" y="203200"/>
            <a:ext cx="2235200" cy="6858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7550" y="1181100"/>
            <a:ext cx="6286500" cy="3467100"/>
          </a:xfrm>
          <a:prstGeom prst="rect">
            <a:avLst/>
          </a:prstGeom>
          <a:noFill/>
        </p:spPr>
      </p:pic>
      <p:sp>
        <p:nvSpPr>
          <p:cNvPr id="3" name="TextBox 1"/>
          <p:cNvSpPr/>
          <p:nvPr/>
        </p:nvSpPr>
        <p:spPr>
          <a:xfrm>
            <a:off x="469900" y="298450"/>
            <a:ext cx="3169920" cy="430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en-US" altLang="zh-CN" sz="2800" b="1" dirty="0" smtClean="0">
                <a:solidFill>
                  <a:srgbClr val="DA25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安全之权限和隐私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7500" y="1104900"/>
            <a:ext cx="2870979" cy="4175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各层面的权限控制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46491" y="1497833"/>
            <a:ext cx="2341988" cy="4127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•   网络、通道、交易…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2208236"/>
            <a:ext cx="3794308" cy="4175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面向商业活动的隐私保护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46491" y="2641222"/>
            <a:ext cx="3864841" cy="14209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•   数据隐私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Hash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，对称，非对称，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    同态，零知识证明等）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•   审计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4279546"/>
            <a:ext cx="2881110" cy="4175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Fabric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PKI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）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46491" y="4700884"/>
            <a:ext cx="8000588" cy="16592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身份注册管理</a:t>
            </a: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Fabric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网络中的每个参与实体，通常用一个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X.509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证书确定身份</a:t>
            </a: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MSP（Membership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Service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Provider）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用于抽象化组织中的身份规则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，</a:t>
            </a:r>
            <a:r>
              <a:rPr lang="en-US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MSP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使可验证身份成为了区块链网络的成员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6858000 h 6858000"/>
              <a:gd name="connsiteX1" fmla="*/ 12188825 w 12188825"/>
              <a:gd name="connsiteY1" fmla="*/ 6858000 h 6858000"/>
              <a:gd name="connsiteX2" fmla="*/ 12188825 w 12188825"/>
              <a:gd name="connsiteY2" fmla="*/ 0 h 6858000"/>
              <a:gd name="connsiteX3" fmla="*/ 0 w 12188825"/>
              <a:gd name="connsiteY3" fmla="*/ 0 h 6858000"/>
              <a:gd name="connsiteX4" fmla="*/ 0 w 12188825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825" h="6858000">
                <a:moveTo>
                  <a:pt x="0" y="6858000"/>
                </a:moveTo>
                <a:lnTo>
                  <a:pt x="12188825" y="6858000"/>
                </a:lnTo>
                <a:lnTo>
                  <a:pt x="12188825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900" y="977900"/>
            <a:ext cx="7962900" cy="5194300"/>
          </a:xfrm>
          <a:prstGeom prst="rect">
            <a:avLst/>
          </a:prstGeom>
          <a:noFill/>
        </p:spPr>
      </p:pic>
      <p:sp>
        <p:nvSpPr>
          <p:cNvPr id="2" name="TextBox 1"/>
          <p:cNvSpPr/>
          <p:nvPr/>
        </p:nvSpPr>
        <p:spPr>
          <a:xfrm>
            <a:off x="469900" y="69850"/>
            <a:ext cx="4251960" cy="861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典型</a:t>
            </a:r>
            <a:r>
              <a:rPr lang="en-US" altLang="zh-CN" sz="28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区块链参考应用架构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508500" y="6210300"/>
            <a:ext cx="2133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图片来源：IBM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开源技术微讲堂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12776" y="1475331"/>
            <a:ext cx="1204562" cy="684998"/>
          </a:xfrm>
          <a:custGeom>
            <a:avLst/>
            <a:gdLst>
              <a:gd name="connsiteX0" fmla="*/ 14287 w 1204562"/>
              <a:gd name="connsiteY0" fmla="*/ 49189 h 684998"/>
              <a:gd name="connsiteX1" fmla="*/ 49189 w 1204562"/>
              <a:gd name="connsiteY1" fmla="*/ 14287 h 684998"/>
              <a:gd name="connsiteX2" fmla="*/ 1155372 w 1204562"/>
              <a:gd name="connsiteY2" fmla="*/ 14287 h 684998"/>
              <a:gd name="connsiteX3" fmla="*/ 1190274 w 1204562"/>
              <a:gd name="connsiteY3" fmla="*/ 49189 h 684998"/>
              <a:gd name="connsiteX4" fmla="*/ 1190274 w 1204562"/>
              <a:gd name="connsiteY4" fmla="*/ 635809 h 684998"/>
              <a:gd name="connsiteX5" fmla="*/ 1155372 w 1204562"/>
              <a:gd name="connsiteY5" fmla="*/ 670710 h 684998"/>
              <a:gd name="connsiteX6" fmla="*/ 49189 w 1204562"/>
              <a:gd name="connsiteY6" fmla="*/ 670710 h 684998"/>
              <a:gd name="connsiteX7" fmla="*/ 14287 w 1204562"/>
              <a:gd name="connsiteY7" fmla="*/ 635809 h 684998"/>
              <a:gd name="connsiteX8" fmla="*/ 14287 w 1204562"/>
              <a:gd name="connsiteY8" fmla="*/ 49189 h 68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04562" h="684998">
                <a:moveTo>
                  <a:pt x="14287" y="49189"/>
                </a:moveTo>
                <a:cubicBezTo>
                  <a:pt x="14287" y="29913"/>
                  <a:pt x="29913" y="14287"/>
                  <a:pt x="49189" y="14287"/>
                </a:cubicBezTo>
                <a:lnTo>
                  <a:pt x="1155372" y="14287"/>
                </a:lnTo>
                <a:cubicBezTo>
                  <a:pt x="1174648" y="14287"/>
                  <a:pt x="1190274" y="29913"/>
                  <a:pt x="1190274" y="49189"/>
                </a:cubicBezTo>
                <a:lnTo>
                  <a:pt x="1190274" y="635809"/>
                </a:lnTo>
                <a:cubicBezTo>
                  <a:pt x="1190274" y="655084"/>
                  <a:pt x="1174648" y="670710"/>
                  <a:pt x="1155372" y="670710"/>
                </a:cubicBezTo>
                <a:lnTo>
                  <a:pt x="49189" y="670710"/>
                </a:lnTo>
                <a:cubicBezTo>
                  <a:pt x="29913" y="670710"/>
                  <a:pt x="14287" y="655084"/>
                  <a:pt x="14287" y="635809"/>
                </a:cubicBezTo>
                <a:lnTo>
                  <a:pt x="14287" y="4918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DA414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37416" y="1472156"/>
            <a:ext cx="1204562" cy="684998"/>
          </a:xfrm>
          <a:custGeom>
            <a:avLst/>
            <a:gdLst>
              <a:gd name="connsiteX0" fmla="*/ 14287 w 1204562"/>
              <a:gd name="connsiteY0" fmla="*/ 49189 h 684998"/>
              <a:gd name="connsiteX1" fmla="*/ 49189 w 1204562"/>
              <a:gd name="connsiteY1" fmla="*/ 14287 h 684998"/>
              <a:gd name="connsiteX2" fmla="*/ 1155372 w 1204562"/>
              <a:gd name="connsiteY2" fmla="*/ 14287 h 684998"/>
              <a:gd name="connsiteX3" fmla="*/ 1190274 w 1204562"/>
              <a:gd name="connsiteY3" fmla="*/ 49189 h 684998"/>
              <a:gd name="connsiteX4" fmla="*/ 1190274 w 1204562"/>
              <a:gd name="connsiteY4" fmla="*/ 635809 h 684998"/>
              <a:gd name="connsiteX5" fmla="*/ 1155372 w 1204562"/>
              <a:gd name="connsiteY5" fmla="*/ 670710 h 684998"/>
              <a:gd name="connsiteX6" fmla="*/ 49189 w 1204562"/>
              <a:gd name="connsiteY6" fmla="*/ 670710 h 684998"/>
              <a:gd name="connsiteX7" fmla="*/ 14287 w 1204562"/>
              <a:gd name="connsiteY7" fmla="*/ 635809 h 684998"/>
              <a:gd name="connsiteX8" fmla="*/ 14287 w 1204562"/>
              <a:gd name="connsiteY8" fmla="*/ 49189 h 68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04562" h="684998">
                <a:moveTo>
                  <a:pt x="14287" y="49189"/>
                </a:moveTo>
                <a:cubicBezTo>
                  <a:pt x="14287" y="29913"/>
                  <a:pt x="29913" y="14287"/>
                  <a:pt x="49189" y="14287"/>
                </a:cubicBezTo>
                <a:lnTo>
                  <a:pt x="1155372" y="14287"/>
                </a:lnTo>
                <a:cubicBezTo>
                  <a:pt x="1174648" y="14287"/>
                  <a:pt x="1190274" y="29913"/>
                  <a:pt x="1190274" y="49189"/>
                </a:cubicBezTo>
                <a:lnTo>
                  <a:pt x="1190274" y="635809"/>
                </a:lnTo>
                <a:cubicBezTo>
                  <a:pt x="1190274" y="655084"/>
                  <a:pt x="1174648" y="670710"/>
                  <a:pt x="1155372" y="670710"/>
                </a:cubicBezTo>
                <a:lnTo>
                  <a:pt x="49189" y="670710"/>
                </a:lnTo>
                <a:cubicBezTo>
                  <a:pt x="29913" y="670710"/>
                  <a:pt x="14287" y="655084"/>
                  <a:pt x="14287" y="635809"/>
                </a:cubicBezTo>
                <a:lnTo>
                  <a:pt x="14287" y="4918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DA414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62057" y="1459740"/>
            <a:ext cx="1204562" cy="684999"/>
          </a:xfrm>
          <a:custGeom>
            <a:avLst/>
            <a:gdLst>
              <a:gd name="connsiteX0" fmla="*/ 14287 w 1204562"/>
              <a:gd name="connsiteY0" fmla="*/ 49189 h 684999"/>
              <a:gd name="connsiteX1" fmla="*/ 49188 w 1204562"/>
              <a:gd name="connsiteY1" fmla="*/ 14287 h 684999"/>
              <a:gd name="connsiteX2" fmla="*/ 1155373 w 1204562"/>
              <a:gd name="connsiteY2" fmla="*/ 14287 h 684999"/>
              <a:gd name="connsiteX3" fmla="*/ 1190275 w 1204562"/>
              <a:gd name="connsiteY3" fmla="*/ 49189 h 684999"/>
              <a:gd name="connsiteX4" fmla="*/ 1190275 w 1204562"/>
              <a:gd name="connsiteY4" fmla="*/ 635809 h 684999"/>
              <a:gd name="connsiteX5" fmla="*/ 1155373 w 1204562"/>
              <a:gd name="connsiteY5" fmla="*/ 670711 h 684999"/>
              <a:gd name="connsiteX6" fmla="*/ 49188 w 1204562"/>
              <a:gd name="connsiteY6" fmla="*/ 670711 h 684999"/>
              <a:gd name="connsiteX7" fmla="*/ 14287 w 1204562"/>
              <a:gd name="connsiteY7" fmla="*/ 635809 h 684999"/>
              <a:gd name="connsiteX8" fmla="*/ 14287 w 1204562"/>
              <a:gd name="connsiteY8" fmla="*/ 49189 h 684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04562" h="684999">
                <a:moveTo>
                  <a:pt x="14287" y="49189"/>
                </a:moveTo>
                <a:cubicBezTo>
                  <a:pt x="14287" y="29913"/>
                  <a:pt x="29913" y="14287"/>
                  <a:pt x="49188" y="14287"/>
                </a:cubicBezTo>
                <a:lnTo>
                  <a:pt x="1155373" y="14287"/>
                </a:lnTo>
                <a:cubicBezTo>
                  <a:pt x="1174649" y="14287"/>
                  <a:pt x="1190275" y="29913"/>
                  <a:pt x="1190275" y="49189"/>
                </a:cubicBezTo>
                <a:lnTo>
                  <a:pt x="1190275" y="635809"/>
                </a:lnTo>
                <a:cubicBezTo>
                  <a:pt x="1190275" y="655085"/>
                  <a:pt x="1174649" y="670711"/>
                  <a:pt x="1155373" y="670711"/>
                </a:cubicBezTo>
                <a:lnTo>
                  <a:pt x="49188" y="670711"/>
                </a:lnTo>
                <a:cubicBezTo>
                  <a:pt x="29913" y="670711"/>
                  <a:pt x="14287" y="655085"/>
                  <a:pt x="14287" y="635809"/>
                </a:cubicBezTo>
                <a:lnTo>
                  <a:pt x="14287" y="4918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DA414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17359" y="1777968"/>
            <a:ext cx="320064" cy="76200"/>
          </a:xfrm>
          <a:custGeom>
            <a:avLst/>
            <a:gdLst>
              <a:gd name="connsiteX0" fmla="*/ 243944 w 320064"/>
              <a:gd name="connsiteY0" fmla="*/ 76200 h 76200"/>
              <a:gd name="connsiteX1" fmla="*/ 320064 w 320064"/>
              <a:gd name="connsiteY1" fmla="*/ 37941 h 76200"/>
              <a:gd name="connsiteX2" fmla="*/ 243784 w 320064"/>
              <a:gd name="connsiteY2" fmla="*/ 0 h 76200"/>
              <a:gd name="connsiteX3" fmla="*/ 243843 w 320064"/>
              <a:gd name="connsiteY3" fmla="*/ 28575 h 76200"/>
              <a:gd name="connsiteX4" fmla="*/ 0 w 320064"/>
              <a:gd name="connsiteY4" fmla="*/ 29084 h 76200"/>
              <a:gd name="connsiteX5" fmla="*/ 39 w 320064"/>
              <a:gd name="connsiteY5" fmla="*/ 48134 h 76200"/>
              <a:gd name="connsiteX6" fmla="*/ 243884 w 320064"/>
              <a:gd name="connsiteY6" fmla="*/ 47625 h 76200"/>
              <a:gd name="connsiteX7" fmla="*/ 243944 w 320064"/>
              <a:gd name="connsiteY7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20064" h="76200">
                <a:moveTo>
                  <a:pt x="243944" y="76200"/>
                </a:moveTo>
                <a:lnTo>
                  <a:pt x="320064" y="37941"/>
                </a:lnTo>
                <a:lnTo>
                  <a:pt x="243784" y="0"/>
                </a:lnTo>
                <a:lnTo>
                  <a:pt x="243843" y="28575"/>
                </a:lnTo>
                <a:lnTo>
                  <a:pt x="0" y="29084"/>
                </a:lnTo>
                <a:lnTo>
                  <a:pt x="39" y="48134"/>
                </a:lnTo>
                <a:lnTo>
                  <a:pt x="243884" y="47625"/>
                </a:lnTo>
                <a:lnTo>
                  <a:pt x="243944" y="76200"/>
                </a:lnTo>
              </a:path>
            </a:pathLst>
          </a:custGeom>
          <a:solidFill>
            <a:srgbClr val="DA414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064915" y="1784411"/>
            <a:ext cx="348744" cy="76197"/>
          </a:xfrm>
          <a:custGeom>
            <a:avLst/>
            <a:gdLst>
              <a:gd name="connsiteX0" fmla="*/ 272894 w 348744"/>
              <a:gd name="connsiteY0" fmla="*/ 76197 h 76197"/>
              <a:gd name="connsiteX1" fmla="*/ 348744 w 348744"/>
              <a:gd name="connsiteY1" fmla="*/ 37405 h 76197"/>
              <a:gd name="connsiteX2" fmla="*/ 272201 w 348744"/>
              <a:gd name="connsiteY2" fmla="*/ 0 h 76197"/>
              <a:gd name="connsiteX3" fmla="*/ 272462 w 348744"/>
              <a:gd name="connsiteY3" fmla="*/ 28573 h 76197"/>
              <a:gd name="connsiteX4" fmla="*/ 0 w 348744"/>
              <a:gd name="connsiteY4" fmla="*/ 31055 h 76197"/>
              <a:gd name="connsiteX5" fmla="*/ 174 w 348744"/>
              <a:gd name="connsiteY5" fmla="*/ 50103 h 76197"/>
              <a:gd name="connsiteX6" fmla="*/ 272634 w 348744"/>
              <a:gd name="connsiteY6" fmla="*/ 47623 h 76197"/>
              <a:gd name="connsiteX7" fmla="*/ 272894 w 348744"/>
              <a:gd name="connsiteY7" fmla="*/ 76197 h 76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48744" h="76197">
                <a:moveTo>
                  <a:pt x="272894" y="76197"/>
                </a:moveTo>
                <a:lnTo>
                  <a:pt x="348744" y="37405"/>
                </a:lnTo>
                <a:lnTo>
                  <a:pt x="272201" y="0"/>
                </a:lnTo>
                <a:lnTo>
                  <a:pt x="272462" y="28573"/>
                </a:lnTo>
                <a:lnTo>
                  <a:pt x="0" y="31055"/>
                </a:lnTo>
                <a:lnTo>
                  <a:pt x="174" y="50103"/>
                </a:lnTo>
                <a:lnTo>
                  <a:pt x="272634" y="47623"/>
                </a:lnTo>
                <a:lnTo>
                  <a:pt x="272894" y="76197"/>
                </a:lnTo>
              </a:path>
            </a:pathLst>
          </a:custGeom>
          <a:solidFill>
            <a:srgbClr val="DA414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886695" y="1459740"/>
            <a:ext cx="1204563" cy="684999"/>
          </a:xfrm>
          <a:custGeom>
            <a:avLst/>
            <a:gdLst>
              <a:gd name="connsiteX0" fmla="*/ 14287 w 1204563"/>
              <a:gd name="connsiteY0" fmla="*/ 49189 h 684999"/>
              <a:gd name="connsiteX1" fmla="*/ 49188 w 1204563"/>
              <a:gd name="connsiteY1" fmla="*/ 14287 h 684999"/>
              <a:gd name="connsiteX2" fmla="*/ 1155373 w 1204563"/>
              <a:gd name="connsiteY2" fmla="*/ 14287 h 684999"/>
              <a:gd name="connsiteX3" fmla="*/ 1190275 w 1204563"/>
              <a:gd name="connsiteY3" fmla="*/ 49189 h 684999"/>
              <a:gd name="connsiteX4" fmla="*/ 1190275 w 1204563"/>
              <a:gd name="connsiteY4" fmla="*/ 635809 h 684999"/>
              <a:gd name="connsiteX5" fmla="*/ 1155373 w 1204563"/>
              <a:gd name="connsiteY5" fmla="*/ 670711 h 684999"/>
              <a:gd name="connsiteX6" fmla="*/ 49188 w 1204563"/>
              <a:gd name="connsiteY6" fmla="*/ 670711 h 684999"/>
              <a:gd name="connsiteX7" fmla="*/ 14287 w 1204563"/>
              <a:gd name="connsiteY7" fmla="*/ 635809 h 684999"/>
              <a:gd name="connsiteX8" fmla="*/ 14287 w 1204563"/>
              <a:gd name="connsiteY8" fmla="*/ 49189 h 684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04563" h="684999">
                <a:moveTo>
                  <a:pt x="14287" y="49189"/>
                </a:moveTo>
                <a:cubicBezTo>
                  <a:pt x="14287" y="29913"/>
                  <a:pt x="29913" y="14287"/>
                  <a:pt x="49188" y="14287"/>
                </a:cubicBezTo>
                <a:lnTo>
                  <a:pt x="1155373" y="14287"/>
                </a:lnTo>
                <a:cubicBezTo>
                  <a:pt x="1174649" y="14287"/>
                  <a:pt x="1190275" y="29913"/>
                  <a:pt x="1190275" y="49189"/>
                </a:cubicBezTo>
                <a:lnTo>
                  <a:pt x="1190275" y="635809"/>
                </a:lnTo>
                <a:cubicBezTo>
                  <a:pt x="1190275" y="655085"/>
                  <a:pt x="1174649" y="670711"/>
                  <a:pt x="1155373" y="670711"/>
                </a:cubicBezTo>
                <a:lnTo>
                  <a:pt x="49188" y="670711"/>
                </a:lnTo>
                <a:cubicBezTo>
                  <a:pt x="29913" y="670711"/>
                  <a:pt x="14287" y="655085"/>
                  <a:pt x="14287" y="635809"/>
                </a:cubicBezTo>
                <a:lnTo>
                  <a:pt x="14287" y="4918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DA414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544117" y="1780424"/>
            <a:ext cx="348744" cy="76197"/>
          </a:xfrm>
          <a:custGeom>
            <a:avLst/>
            <a:gdLst>
              <a:gd name="connsiteX0" fmla="*/ 272894 w 348744"/>
              <a:gd name="connsiteY0" fmla="*/ 76197 h 76197"/>
              <a:gd name="connsiteX1" fmla="*/ 348744 w 348744"/>
              <a:gd name="connsiteY1" fmla="*/ 37403 h 76197"/>
              <a:gd name="connsiteX2" fmla="*/ 272200 w 348744"/>
              <a:gd name="connsiteY2" fmla="*/ 0 h 76197"/>
              <a:gd name="connsiteX3" fmla="*/ 272460 w 348744"/>
              <a:gd name="connsiteY3" fmla="*/ 28573 h 76197"/>
              <a:gd name="connsiteX4" fmla="*/ 0 w 348744"/>
              <a:gd name="connsiteY4" fmla="*/ 31055 h 76197"/>
              <a:gd name="connsiteX5" fmla="*/ 172 w 348744"/>
              <a:gd name="connsiteY5" fmla="*/ 50103 h 76197"/>
              <a:gd name="connsiteX6" fmla="*/ 272634 w 348744"/>
              <a:gd name="connsiteY6" fmla="*/ 47623 h 76197"/>
              <a:gd name="connsiteX7" fmla="*/ 272894 w 348744"/>
              <a:gd name="connsiteY7" fmla="*/ 76197 h 76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48744" h="76197">
                <a:moveTo>
                  <a:pt x="272894" y="76197"/>
                </a:moveTo>
                <a:lnTo>
                  <a:pt x="348744" y="37403"/>
                </a:lnTo>
                <a:lnTo>
                  <a:pt x="272200" y="0"/>
                </a:lnTo>
                <a:lnTo>
                  <a:pt x="272460" y="28573"/>
                </a:lnTo>
                <a:lnTo>
                  <a:pt x="0" y="31055"/>
                </a:lnTo>
                <a:lnTo>
                  <a:pt x="172" y="50103"/>
                </a:lnTo>
                <a:lnTo>
                  <a:pt x="272634" y="47623"/>
                </a:lnTo>
                <a:lnTo>
                  <a:pt x="272894" y="76197"/>
                </a:lnTo>
              </a:path>
            </a:pathLst>
          </a:custGeom>
          <a:solidFill>
            <a:srgbClr val="DA414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408160" y="1461359"/>
            <a:ext cx="1204562" cy="684999"/>
          </a:xfrm>
          <a:custGeom>
            <a:avLst/>
            <a:gdLst>
              <a:gd name="connsiteX0" fmla="*/ 14287 w 1204562"/>
              <a:gd name="connsiteY0" fmla="*/ 49189 h 684999"/>
              <a:gd name="connsiteX1" fmla="*/ 49188 w 1204562"/>
              <a:gd name="connsiteY1" fmla="*/ 14287 h 684999"/>
              <a:gd name="connsiteX2" fmla="*/ 1155372 w 1204562"/>
              <a:gd name="connsiteY2" fmla="*/ 14287 h 684999"/>
              <a:gd name="connsiteX3" fmla="*/ 1190275 w 1204562"/>
              <a:gd name="connsiteY3" fmla="*/ 49189 h 684999"/>
              <a:gd name="connsiteX4" fmla="*/ 1190275 w 1204562"/>
              <a:gd name="connsiteY4" fmla="*/ 635810 h 684999"/>
              <a:gd name="connsiteX5" fmla="*/ 1155372 w 1204562"/>
              <a:gd name="connsiteY5" fmla="*/ 670711 h 684999"/>
              <a:gd name="connsiteX6" fmla="*/ 49188 w 1204562"/>
              <a:gd name="connsiteY6" fmla="*/ 670711 h 684999"/>
              <a:gd name="connsiteX7" fmla="*/ 14287 w 1204562"/>
              <a:gd name="connsiteY7" fmla="*/ 635810 h 684999"/>
              <a:gd name="connsiteX8" fmla="*/ 14287 w 1204562"/>
              <a:gd name="connsiteY8" fmla="*/ 49189 h 684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04562" h="684999">
                <a:moveTo>
                  <a:pt x="14287" y="49189"/>
                </a:moveTo>
                <a:cubicBezTo>
                  <a:pt x="14287" y="29913"/>
                  <a:pt x="29912" y="14287"/>
                  <a:pt x="49188" y="14287"/>
                </a:cubicBezTo>
                <a:lnTo>
                  <a:pt x="1155372" y="14287"/>
                </a:lnTo>
                <a:cubicBezTo>
                  <a:pt x="1174649" y="14287"/>
                  <a:pt x="1190275" y="29913"/>
                  <a:pt x="1190275" y="49189"/>
                </a:cubicBezTo>
                <a:lnTo>
                  <a:pt x="1190275" y="635810"/>
                </a:lnTo>
                <a:cubicBezTo>
                  <a:pt x="1190275" y="655085"/>
                  <a:pt x="1174649" y="670711"/>
                  <a:pt x="1155372" y="670711"/>
                </a:cubicBezTo>
                <a:lnTo>
                  <a:pt x="49188" y="670711"/>
                </a:lnTo>
                <a:cubicBezTo>
                  <a:pt x="29912" y="670711"/>
                  <a:pt x="14287" y="655085"/>
                  <a:pt x="14287" y="635810"/>
                </a:cubicBezTo>
                <a:lnTo>
                  <a:pt x="14287" y="4918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DA414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076880" y="1764831"/>
            <a:ext cx="348744" cy="76197"/>
          </a:xfrm>
          <a:custGeom>
            <a:avLst/>
            <a:gdLst>
              <a:gd name="connsiteX0" fmla="*/ 272894 w 348744"/>
              <a:gd name="connsiteY0" fmla="*/ 76197 h 76197"/>
              <a:gd name="connsiteX1" fmla="*/ 348744 w 348744"/>
              <a:gd name="connsiteY1" fmla="*/ 37403 h 76197"/>
              <a:gd name="connsiteX2" fmla="*/ 272201 w 348744"/>
              <a:gd name="connsiteY2" fmla="*/ 0 h 76197"/>
              <a:gd name="connsiteX3" fmla="*/ 272460 w 348744"/>
              <a:gd name="connsiteY3" fmla="*/ 28573 h 76197"/>
              <a:gd name="connsiteX4" fmla="*/ 0 w 348744"/>
              <a:gd name="connsiteY4" fmla="*/ 31055 h 76197"/>
              <a:gd name="connsiteX5" fmla="*/ 173 w 348744"/>
              <a:gd name="connsiteY5" fmla="*/ 50103 h 76197"/>
              <a:gd name="connsiteX6" fmla="*/ 272634 w 348744"/>
              <a:gd name="connsiteY6" fmla="*/ 47623 h 76197"/>
              <a:gd name="connsiteX7" fmla="*/ 272894 w 348744"/>
              <a:gd name="connsiteY7" fmla="*/ 76197 h 76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48744" h="76197">
                <a:moveTo>
                  <a:pt x="272894" y="76197"/>
                </a:moveTo>
                <a:lnTo>
                  <a:pt x="348744" y="37403"/>
                </a:lnTo>
                <a:lnTo>
                  <a:pt x="272201" y="0"/>
                </a:lnTo>
                <a:lnTo>
                  <a:pt x="272460" y="28573"/>
                </a:lnTo>
                <a:lnTo>
                  <a:pt x="0" y="31055"/>
                </a:lnTo>
                <a:lnTo>
                  <a:pt x="173" y="50103"/>
                </a:lnTo>
                <a:lnTo>
                  <a:pt x="272634" y="47623"/>
                </a:lnTo>
                <a:lnTo>
                  <a:pt x="272894" y="76197"/>
                </a:lnTo>
              </a:path>
            </a:pathLst>
          </a:custGeom>
          <a:solidFill>
            <a:srgbClr val="DA414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"/>
          <p:cNvSpPr txBox="1"/>
          <p:nvPr/>
        </p:nvSpPr>
        <p:spPr>
          <a:xfrm>
            <a:off x="1003300" y="3873500"/>
            <a:ext cx="50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54000" y="929640"/>
            <a:ext cx="1786890" cy="4171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6731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开发者开发流程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58800" y="1638300"/>
            <a:ext cx="698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136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选择底层</a:t>
            </a:r>
          </a:p>
          <a:p>
            <a:pPr>
              <a:lnSpc>
                <a:spcPts val="17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36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区块链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082800" y="1625600"/>
            <a:ext cx="711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36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本地部署</a:t>
            </a:r>
          </a:p>
          <a:p>
            <a:pPr>
              <a:lnSpc>
                <a:spcPts val="1700"/>
              </a:lnSpc>
            </a:pPr>
            <a:r>
              <a:rPr lang="en-US" altLang="zh-CN" sz="136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底层环境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606800" y="1612900"/>
            <a:ext cx="863600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136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监控、运维</a:t>
            </a:r>
          </a:p>
          <a:p>
            <a:pPr>
              <a:lnSpc>
                <a:spcPts val="1300"/>
              </a:lnSpc>
            </a:pPr>
            <a:r>
              <a:rPr lang="zh-CN" altLang="en-US" sz="136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管理区块链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130800" y="1612900"/>
            <a:ext cx="690880" cy="4298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136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开发和</a:t>
            </a:r>
            <a:endParaRPr lang="en-US" altLang="zh-CN" sz="136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</a:pPr>
            <a:r>
              <a:rPr lang="en-US" altLang="zh-CN" sz="136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调试合约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565900" y="1651000"/>
            <a:ext cx="889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36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开发并部署</a:t>
            </a:r>
          </a:p>
          <a:p>
            <a:pPr>
              <a:lnSpc>
                <a:spcPts val="16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36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</a:p>
        </p:txBody>
      </p:sp>
      <p:sp>
        <p:nvSpPr>
          <p:cNvPr id="22" name="TextBox 1"/>
          <p:cNvSpPr/>
          <p:nvPr/>
        </p:nvSpPr>
        <p:spPr>
          <a:xfrm>
            <a:off x="102870" y="283210"/>
            <a:ext cx="4914265" cy="430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zh-CN" altLang="zh-CN" sz="28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区块链开发演变和</a:t>
            </a:r>
            <a:r>
              <a:rPr lang="en-US" altLang="zh-CN" sz="28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BaaS</a:t>
            </a:r>
            <a:r>
              <a:rPr lang="zh-CN" altLang="en-US" sz="28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发展</a:t>
            </a:r>
          </a:p>
        </p:txBody>
      </p:sp>
      <p:sp>
        <p:nvSpPr>
          <p:cNvPr id="23" name="右箭头 22"/>
          <p:cNvSpPr/>
          <p:nvPr/>
        </p:nvSpPr>
        <p:spPr>
          <a:xfrm>
            <a:off x="558800" y="2545080"/>
            <a:ext cx="7175500" cy="3048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55280" y="1459865"/>
            <a:ext cx="325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18" charset="-122"/>
                <a:ea typeface="微软雅黑" panose="020B0503020204020204" pitchFamily="18" charset="-122"/>
              </a:rPr>
              <a:t>开发特点和痛点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55280" y="2042795"/>
            <a:ext cx="4129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开发者需要将技术选型、平台搭建、开发测试、运维管理和应用开发全部搞定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学习门槛高，迁移困难，接入流程复杂，缺乏配套工具和服务</a:t>
            </a:r>
            <a:endParaRPr lang="en-US" altLang="zh-CN" sz="1400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3954780" y="3656972"/>
            <a:ext cx="377571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955278" y="3556625"/>
            <a:ext cx="4129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2015</a:t>
            </a: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年</a:t>
            </a:r>
            <a:r>
              <a:rPr lang="en-US" alt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IBM</a:t>
            </a: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和微软分别提供</a:t>
            </a: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Hyperledger</a:t>
            </a: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和以太坊平台，帮助开发者在云端快速搭建区块链环境</a:t>
            </a:r>
          </a:p>
        </p:txBody>
      </p:sp>
      <p:sp>
        <p:nvSpPr>
          <p:cNvPr id="28" name="右箭头 27"/>
          <p:cNvSpPr/>
          <p:nvPr/>
        </p:nvSpPr>
        <p:spPr>
          <a:xfrm>
            <a:off x="5365115" y="4650105"/>
            <a:ext cx="2369185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955280" y="4555490"/>
            <a:ext cx="41294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多</a:t>
            </a:r>
            <a:r>
              <a:rPr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底层环境：Corda、EEA、Qtum、EOS</a:t>
            </a:r>
            <a:r>
              <a:rPr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丰富</a:t>
            </a:r>
            <a:r>
              <a:rPr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开发工具：浏览器、钱包、IDE</a:t>
            </a:r>
            <a:r>
              <a:rPr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服务范围</a:t>
            </a:r>
            <a:r>
              <a:rPr 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扩大</a:t>
            </a:r>
            <a:r>
              <a:rPr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：</a:t>
            </a:r>
            <a:r>
              <a:rPr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PaaS、SaaS</a:t>
            </a:r>
            <a:r>
              <a:rPr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…</a:t>
            </a:r>
          </a:p>
        </p:txBody>
      </p:sp>
      <p:sp>
        <p:nvSpPr>
          <p:cNvPr id="30" name="右箭头 29"/>
          <p:cNvSpPr/>
          <p:nvPr/>
        </p:nvSpPr>
        <p:spPr>
          <a:xfrm>
            <a:off x="6424930" y="5862955"/>
            <a:ext cx="1309370" cy="30480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955279" y="5798423"/>
            <a:ext cx="4129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区块链各行业解决方案推出</a:t>
            </a:r>
          </a:p>
          <a:p>
            <a:pPr>
              <a:lnSpc>
                <a:spcPct val="150000"/>
              </a:lnSpc>
            </a:pPr>
            <a:r>
              <a:rPr 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开发只需要适合自己的应用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506085" y="2863215"/>
            <a:ext cx="1397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无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BaaS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开发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553075" y="4011295"/>
            <a:ext cx="1034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BaaS1.0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79110" y="4970780"/>
            <a:ext cx="1034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BaaS2.0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562090" y="6275705"/>
            <a:ext cx="1168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行业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BaaS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0200" y="266700"/>
            <a:ext cx="1790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22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BaaS含义扩展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03300" y="1371600"/>
            <a:ext cx="1786890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开发区块链应用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953500" y="2374900"/>
            <a:ext cx="1783080" cy="33413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863600" algn="l"/>
                <a:tab pos="977900" algn="l"/>
                <a:tab pos="1092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应用</a:t>
            </a:r>
          </a:p>
          <a:p>
            <a:pPr>
              <a:lnSpc>
                <a:spcPts val="3100"/>
              </a:lnSpc>
              <a:tabLst>
                <a:tab pos="863600" algn="l"/>
                <a:tab pos="977900" algn="l"/>
                <a:tab pos="1092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服务</a:t>
            </a:r>
          </a:p>
          <a:p>
            <a:pPr>
              <a:lnSpc>
                <a:spcPts val="3100"/>
              </a:lnSpc>
              <a:tabLst>
                <a:tab pos="863600" algn="l"/>
                <a:tab pos="9779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智能合约</a:t>
            </a:r>
          </a:p>
          <a:p>
            <a:pPr>
              <a:lnSpc>
                <a:spcPts val="3100"/>
              </a:lnSpc>
              <a:tabLst>
                <a:tab pos="863600" algn="l"/>
                <a:tab pos="977900" algn="l"/>
                <a:tab pos="1092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区块链</a:t>
            </a:r>
          </a:p>
          <a:p>
            <a:pPr>
              <a:lnSpc>
                <a:spcPts val="3100"/>
              </a:lnSpc>
              <a:tabLst>
                <a:tab pos="863600" algn="l"/>
                <a:tab pos="9779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容器服务</a:t>
            </a:r>
          </a:p>
          <a:p>
            <a:pPr>
              <a:lnSpc>
                <a:spcPts val="3100"/>
              </a:lnSpc>
              <a:tabLst>
                <a:tab pos="863600" algn="l"/>
                <a:tab pos="9779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虚拟主机</a:t>
            </a:r>
          </a:p>
          <a:p>
            <a:pPr>
              <a:lnSpc>
                <a:spcPts val="3100"/>
              </a:lnSpc>
              <a:tabLst>
                <a:tab pos="863600" algn="l"/>
                <a:tab pos="9779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物理主机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863600" algn="l"/>
                <a:tab pos="977900" algn="l"/>
                <a:tab pos="10922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         ABaaS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0" y="2374900"/>
            <a:ext cx="1351280" cy="33413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431800" algn="l"/>
                <a:tab pos="546100" algn="l"/>
                <a:tab pos="660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应用</a:t>
            </a:r>
          </a:p>
          <a:p>
            <a:pPr>
              <a:lnSpc>
                <a:spcPts val="3100"/>
              </a:lnSpc>
              <a:tabLst>
                <a:tab pos="431800" algn="l"/>
                <a:tab pos="546100" algn="l"/>
                <a:tab pos="660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服务</a:t>
            </a:r>
          </a:p>
          <a:p>
            <a:pPr>
              <a:lnSpc>
                <a:spcPts val="3100"/>
              </a:lnSpc>
              <a:tabLst>
                <a:tab pos="431800" algn="l"/>
                <a:tab pos="546100" algn="l"/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智能合约</a:t>
            </a:r>
          </a:p>
          <a:p>
            <a:pPr>
              <a:lnSpc>
                <a:spcPts val="3100"/>
              </a:lnSpc>
              <a:tabLst>
                <a:tab pos="431800" algn="l"/>
                <a:tab pos="546100" algn="l"/>
                <a:tab pos="660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区块链</a:t>
            </a:r>
          </a:p>
          <a:p>
            <a:pPr>
              <a:lnSpc>
                <a:spcPts val="3100"/>
              </a:lnSpc>
              <a:tabLst>
                <a:tab pos="431800" algn="l"/>
                <a:tab pos="546100" algn="l"/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容器服务</a:t>
            </a:r>
          </a:p>
          <a:p>
            <a:pPr>
              <a:lnSpc>
                <a:spcPts val="3100"/>
              </a:lnSpc>
              <a:tabLst>
                <a:tab pos="431800" algn="l"/>
                <a:tab pos="546100" algn="l"/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虚拟主机</a:t>
            </a:r>
          </a:p>
          <a:p>
            <a:pPr>
              <a:lnSpc>
                <a:spcPts val="3100"/>
              </a:lnSpc>
              <a:tabLst>
                <a:tab pos="431800" algn="l"/>
                <a:tab pos="546100" algn="l"/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物理主机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31800" algn="l"/>
                <a:tab pos="546100" algn="l"/>
                <a:tab pos="6604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      GBaaS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35400" y="2362200"/>
            <a:ext cx="1778000" cy="335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93700" algn="l"/>
                <a:tab pos="508000" algn="l"/>
                <a:tab pos="622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应用</a:t>
            </a:r>
          </a:p>
          <a:p>
            <a:pPr>
              <a:lnSpc>
                <a:spcPts val="3100"/>
              </a:lnSpc>
              <a:tabLst>
                <a:tab pos="393700" algn="l"/>
                <a:tab pos="508000" algn="l"/>
                <a:tab pos="622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服务</a:t>
            </a:r>
          </a:p>
          <a:p>
            <a:pPr>
              <a:lnSpc>
                <a:spcPts val="3100"/>
              </a:lnSpc>
              <a:tabLst>
                <a:tab pos="393700" algn="l"/>
                <a:tab pos="5080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智能合约</a:t>
            </a:r>
          </a:p>
          <a:p>
            <a:pPr>
              <a:lnSpc>
                <a:spcPts val="3100"/>
              </a:lnSpc>
              <a:tabLst>
                <a:tab pos="393700" algn="l"/>
                <a:tab pos="5080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区块链</a:t>
            </a:r>
          </a:p>
          <a:p>
            <a:pPr>
              <a:lnSpc>
                <a:spcPts val="3100"/>
              </a:lnSpc>
              <a:tabLst>
                <a:tab pos="393700" algn="l"/>
                <a:tab pos="5080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容器服务</a:t>
            </a:r>
          </a:p>
          <a:p>
            <a:pPr>
              <a:lnSpc>
                <a:spcPts val="3100"/>
              </a:lnSpc>
              <a:tabLst>
                <a:tab pos="393700" algn="l"/>
                <a:tab pos="5080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虚拟主机</a:t>
            </a:r>
          </a:p>
          <a:p>
            <a:pPr>
              <a:lnSpc>
                <a:spcPts val="3100"/>
              </a:lnSpc>
              <a:tabLst>
                <a:tab pos="393700" algn="l"/>
                <a:tab pos="5080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物理主机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93700" algn="l"/>
                <a:tab pos="508000" algn="l"/>
                <a:tab pos="6223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云端构建私有链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09700" y="2362200"/>
            <a:ext cx="1016000" cy="335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8100" algn="l"/>
                <a:tab pos="152400" algn="l"/>
                <a:tab pos="2667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应用</a:t>
            </a:r>
          </a:p>
          <a:p>
            <a:pPr>
              <a:lnSpc>
                <a:spcPts val="3100"/>
              </a:lnSpc>
              <a:tabLst>
                <a:tab pos="38100" algn="l"/>
                <a:tab pos="152400" algn="l"/>
                <a:tab pos="2667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服务</a:t>
            </a:r>
          </a:p>
          <a:p>
            <a:pPr>
              <a:lnSpc>
                <a:spcPts val="3100"/>
              </a:lnSpc>
              <a:tabLst>
                <a:tab pos="38100" algn="l"/>
                <a:tab pos="1524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智能合约</a:t>
            </a:r>
          </a:p>
          <a:p>
            <a:pPr>
              <a:lnSpc>
                <a:spcPts val="3100"/>
              </a:lnSpc>
              <a:tabLst>
                <a:tab pos="38100" algn="l"/>
                <a:tab pos="1524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区块链</a:t>
            </a:r>
          </a:p>
          <a:p>
            <a:pPr>
              <a:lnSpc>
                <a:spcPts val="3100"/>
              </a:lnSpc>
              <a:tabLst>
                <a:tab pos="38100" algn="l"/>
                <a:tab pos="1524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容器服务</a:t>
            </a:r>
          </a:p>
          <a:p>
            <a:pPr>
              <a:lnSpc>
                <a:spcPts val="3100"/>
              </a:lnSpc>
              <a:tabLst>
                <a:tab pos="38100" algn="l"/>
                <a:tab pos="1524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虚拟主机</a:t>
            </a:r>
          </a:p>
          <a:p>
            <a:pPr>
              <a:lnSpc>
                <a:spcPts val="3100"/>
              </a:lnSpc>
              <a:tabLst>
                <a:tab pos="38100" algn="l"/>
                <a:tab pos="1524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物理主机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8100" algn="l"/>
                <a:tab pos="152400" algn="l"/>
                <a:tab pos="2667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本地部署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613400" y="1041400"/>
            <a:ext cx="391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广义BaaS范围：区块链云服务平台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22600" y="6375400"/>
            <a:ext cx="3657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狭义BaaS范围：区块链构建服务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027035" y="5843270"/>
            <a:ext cx="3851910" cy="2120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图片来源：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纸贵陈贵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Hyperledger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技术详解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532" y="201725"/>
            <a:ext cx="11752457" cy="584535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zh-CN" altLang="zh-CN" sz="28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华为云区块链服务：最易用、最安全的企业级联盟区块链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1345" y="106045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简单易用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00505" y="1428750"/>
            <a:ext cx="352532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18" charset="-122"/>
                <a:ea typeface="微软雅黑" panose="020B0503020204020204" pitchFamily="18" charset="-122"/>
              </a:rPr>
              <a:t>5</a:t>
            </a:r>
            <a:r>
              <a:rPr lang="zh-CN" altLang="en-US" sz="1400" b="1" dirty="0">
                <a:latin typeface="微软雅黑" panose="020B0503020204020204" pitchFamily="18" charset="-122"/>
                <a:ea typeface="微软雅黑" panose="020B0503020204020204" pitchFamily="18" charset="-122"/>
              </a:rPr>
              <a:t>分钟</a:t>
            </a: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完成区块链配置、部署，相对于</a:t>
            </a:r>
          </a:p>
          <a:p>
            <a:pPr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      自建节约</a:t>
            </a:r>
            <a:r>
              <a:rPr lang="en-US" altLang="zh-CN" sz="1400" b="1" dirty="0">
                <a:latin typeface="微软雅黑" panose="020B0503020204020204" pitchFamily="18" charset="-122"/>
                <a:ea typeface="微软雅黑" panose="020B0503020204020204" pitchFamily="18" charset="-122"/>
              </a:rPr>
              <a:t>80%</a:t>
            </a: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开发部署时间和成本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开发、测试、部署、管理和监控全覆盖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同时支持联盟链和私有链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和华为云其他服务打通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1755" y="3068955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sym typeface="+mn-ea"/>
              </a:rPr>
              <a:t>高性能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65215" y="3375660"/>
            <a:ext cx="32067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秒级共识</a:t>
            </a:r>
            <a:r>
              <a:rPr lang="en-US" alt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多种</a:t>
            </a: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高效共识算法可选</a:t>
            </a:r>
            <a:endParaRPr lang="en-US" altLang="zh-CN" sz="1400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    （</a:t>
            </a: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kafka</a:t>
            </a: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，</a:t>
            </a:r>
            <a:r>
              <a:rPr lang="en-US" alt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FBFT</a:t>
            </a: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）</a:t>
            </a:r>
          </a:p>
          <a:p>
            <a:pPr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     交易性能</a:t>
            </a:r>
            <a:r>
              <a:rPr lang="en-US" altLang="zh-CN" sz="1400" b="1" dirty="0">
                <a:latin typeface="微软雅黑" panose="020B0503020204020204" pitchFamily="18" charset="-122"/>
                <a:ea typeface="微软雅黑" panose="020B0503020204020204" pitchFamily="18" charset="-122"/>
              </a:rPr>
              <a:t>5000+</a:t>
            </a:r>
            <a:r>
              <a:rPr lang="en-US" alt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 TPS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电信级网络，系统延时小于300</a:t>
            </a:r>
          </a:p>
          <a:p>
            <a:pPr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     </a:t>
            </a: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毫秒</a:t>
            </a:r>
            <a:endParaRPr lang="en-US" altLang="zh-CN" sz="1400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83870" y="3067685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sym typeface="+mn-ea"/>
              </a:rPr>
              <a:t>高可用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500505" y="3490813"/>
            <a:ext cx="370486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动态邀请联盟成员，快速</a:t>
            </a: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组建</a:t>
            </a: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联盟链</a:t>
            </a:r>
            <a:endParaRPr lang="en-US" altLang="zh-CN" sz="1400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按需付费</a:t>
            </a: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、</a:t>
            </a: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节点弹性伸缩，故障自动恢复</a:t>
            </a:r>
            <a:endParaRPr lang="en-US" altLang="zh-CN" sz="1400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可扩展、海量弹性文件存储共享账本</a:t>
            </a:r>
            <a:r>
              <a:rPr lang="en-US" alt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。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支持SQL访问和存储共享账本</a:t>
            </a:r>
            <a:endParaRPr lang="en-US" altLang="zh-CN" sz="1400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支持Go，Java等多语言智能合约</a:t>
            </a:r>
            <a:endParaRPr lang="zh-CN" altLang="en-US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265" y="5071110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sym typeface="+mn-ea"/>
              </a:rPr>
              <a:t>高安全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991735" y="507111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sym typeface="+mn-ea"/>
              </a:rPr>
              <a:t>全球部署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107430" y="5379111"/>
            <a:ext cx="3135630" cy="150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支持华为云大陆和香港站点部署</a:t>
            </a:r>
            <a:endParaRPr lang="en-US" altLang="zh-CN" sz="1400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规划和合营云全球</a:t>
            </a: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公有云</a:t>
            </a: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部署区块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      链（</a:t>
            </a:r>
            <a:r>
              <a:rPr lang="zh-CN" altLang="en-US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天翼云，</a:t>
            </a:r>
            <a:r>
              <a:rPr lang="en-US" altLang="zh-CN" sz="14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德电、法电等</a:t>
            </a:r>
            <a:r>
              <a:rPr lang="en-US" altLang="zh-CN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）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1400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</p:txBody>
      </p:sp>
      <p:sp>
        <p:nvSpPr>
          <p:cNvPr id="22" name="Freeform 25"/>
          <p:cNvSpPr>
            <a:spLocks noChangeAspect="1" noEditPoints="1"/>
          </p:cNvSpPr>
          <p:nvPr/>
        </p:nvSpPr>
        <p:spPr bwMode="auto">
          <a:xfrm>
            <a:off x="535940" y="1742239"/>
            <a:ext cx="769707" cy="720000"/>
          </a:xfrm>
          <a:custGeom>
            <a:avLst/>
            <a:gdLst>
              <a:gd name="T0" fmla="*/ 40 w 128"/>
              <a:gd name="T1" fmla="*/ 32 h 120"/>
              <a:gd name="T2" fmla="*/ 30 w 128"/>
              <a:gd name="T3" fmla="*/ 0 h 120"/>
              <a:gd name="T4" fmla="*/ 4 w 128"/>
              <a:gd name="T5" fmla="*/ 0 h 120"/>
              <a:gd name="T6" fmla="*/ 0 w 128"/>
              <a:gd name="T7" fmla="*/ 4 h 120"/>
              <a:gd name="T8" fmla="*/ 4 w 128"/>
              <a:gd name="T9" fmla="*/ 8 h 120"/>
              <a:gd name="T10" fmla="*/ 24 w 128"/>
              <a:gd name="T11" fmla="*/ 8 h 120"/>
              <a:gd name="T12" fmla="*/ 32 w 128"/>
              <a:gd name="T13" fmla="*/ 32 h 120"/>
              <a:gd name="T14" fmla="*/ 32 w 128"/>
              <a:gd name="T15" fmla="*/ 32 h 120"/>
              <a:gd name="T16" fmla="*/ 40 w 128"/>
              <a:gd name="T17" fmla="*/ 80 h 120"/>
              <a:gd name="T18" fmla="*/ 56 w 128"/>
              <a:gd name="T19" fmla="*/ 96 h 120"/>
              <a:gd name="T20" fmla="*/ 100 w 128"/>
              <a:gd name="T21" fmla="*/ 96 h 120"/>
              <a:gd name="T22" fmla="*/ 116 w 128"/>
              <a:gd name="T23" fmla="*/ 80 h 120"/>
              <a:gd name="T24" fmla="*/ 128 w 128"/>
              <a:gd name="T25" fmla="*/ 32 h 120"/>
              <a:gd name="T26" fmla="*/ 40 w 128"/>
              <a:gd name="T27" fmla="*/ 32 h 120"/>
              <a:gd name="T28" fmla="*/ 108 w 128"/>
              <a:gd name="T29" fmla="*/ 80 h 120"/>
              <a:gd name="T30" fmla="*/ 100 w 128"/>
              <a:gd name="T31" fmla="*/ 88 h 120"/>
              <a:gd name="T32" fmla="*/ 56 w 128"/>
              <a:gd name="T33" fmla="*/ 88 h 120"/>
              <a:gd name="T34" fmla="*/ 48 w 128"/>
              <a:gd name="T35" fmla="*/ 80 h 120"/>
              <a:gd name="T36" fmla="*/ 41 w 128"/>
              <a:gd name="T37" fmla="*/ 40 h 120"/>
              <a:gd name="T38" fmla="*/ 118 w 128"/>
              <a:gd name="T39" fmla="*/ 40 h 120"/>
              <a:gd name="T40" fmla="*/ 108 w 128"/>
              <a:gd name="T41" fmla="*/ 80 h 120"/>
              <a:gd name="T42" fmla="*/ 56 w 128"/>
              <a:gd name="T43" fmla="*/ 104 h 120"/>
              <a:gd name="T44" fmla="*/ 48 w 128"/>
              <a:gd name="T45" fmla="*/ 112 h 120"/>
              <a:gd name="T46" fmla="*/ 56 w 128"/>
              <a:gd name="T47" fmla="*/ 120 h 120"/>
              <a:gd name="T48" fmla="*/ 64 w 128"/>
              <a:gd name="T49" fmla="*/ 112 h 120"/>
              <a:gd name="T50" fmla="*/ 56 w 128"/>
              <a:gd name="T51" fmla="*/ 104 h 120"/>
              <a:gd name="T52" fmla="*/ 96 w 128"/>
              <a:gd name="T53" fmla="*/ 104 h 120"/>
              <a:gd name="T54" fmla="*/ 88 w 128"/>
              <a:gd name="T55" fmla="*/ 112 h 120"/>
              <a:gd name="T56" fmla="*/ 96 w 128"/>
              <a:gd name="T57" fmla="*/ 120 h 120"/>
              <a:gd name="T58" fmla="*/ 104 w 128"/>
              <a:gd name="T59" fmla="*/ 112 h 120"/>
              <a:gd name="T60" fmla="*/ 96 w 128"/>
              <a:gd name="T61" fmla="*/ 10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8" h="120">
                <a:moveTo>
                  <a:pt x="40" y="32"/>
                </a:moveTo>
                <a:cubicBezTo>
                  <a:pt x="30" y="0"/>
                  <a:pt x="30" y="0"/>
                  <a:pt x="30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40" y="80"/>
                  <a:pt x="40" y="80"/>
                  <a:pt x="40" y="80"/>
                </a:cubicBezTo>
                <a:cubicBezTo>
                  <a:pt x="40" y="89"/>
                  <a:pt x="47" y="96"/>
                  <a:pt x="56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109" y="96"/>
                  <a:pt x="116" y="89"/>
                  <a:pt x="116" y="80"/>
                </a:cubicBezTo>
                <a:cubicBezTo>
                  <a:pt x="128" y="32"/>
                  <a:pt x="128" y="32"/>
                  <a:pt x="128" y="32"/>
                </a:cubicBezTo>
                <a:lnTo>
                  <a:pt x="40" y="32"/>
                </a:lnTo>
                <a:close/>
                <a:moveTo>
                  <a:pt x="108" y="80"/>
                </a:moveTo>
                <a:cubicBezTo>
                  <a:pt x="108" y="84"/>
                  <a:pt x="104" y="88"/>
                  <a:pt x="10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2" y="88"/>
                  <a:pt x="48" y="84"/>
                  <a:pt x="48" y="80"/>
                </a:cubicBezTo>
                <a:cubicBezTo>
                  <a:pt x="41" y="40"/>
                  <a:pt x="41" y="40"/>
                  <a:pt x="41" y="40"/>
                </a:cubicBezTo>
                <a:cubicBezTo>
                  <a:pt x="118" y="40"/>
                  <a:pt x="118" y="40"/>
                  <a:pt x="118" y="40"/>
                </a:cubicBezTo>
                <a:lnTo>
                  <a:pt x="108" y="80"/>
                </a:lnTo>
                <a:close/>
                <a:moveTo>
                  <a:pt x="56" y="104"/>
                </a:moveTo>
                <a:cubicBezTo>
                  <a:pt x="52" y="104"/>
                  <a:pt x="48" y="108"/>
                  <a:pt x="48" y="112"/>
                </a:cubicBezTo>
                <a:cubicBezTo>
                  <a:pt x="48" y="116"/>
                  <a:pt x="52" y="120"/>
                  <a:pt x="56" y="120"/>
                </a:cubicBezTo>
                <a:cubicBezTo>
                  <a:pt x="60" y="120"/>
                  <a:pt x="64" y="116"/>
                  <a:pt x="64" y="112"/>
                </a:cubicBezTo>
                <a:cubicBezTo>
                  <a:pt x="64" y="108"/>
                  <a:pt x="60" y="104"/>
                  <a:pt x="56" y="104"/>
                </a:cubicBezTo>
                <a:close/>
                <a:moveTo>
                  <a:pt x="96" y="104"/>
                </a:moveTo>
                <a:cubicBezTo>
                  <a:pt x="92" y="104"/>
                  <a:pt x="88" y="108"/>
                  <a:pt x="88" y="112"/>
                </a:cubicBezTo>
                <a:cubicBezTo>
                  <a:pt x="88" y="116"/>
                  <a:pt x="92" y="120"/>
                  <a:pt x="96" y="120"/>
                </a:cubicBezTo>
                <a:cubicBezTo>
                  <a:pt x="100" y="120"/>
                  <a:pt x="104" y="116"/>
                  <a:pt x="104" y="112"/>
                </a:cubicBezTo>
                <a:cubicBezTo>
                  <a:pt x="104" y="108"/>
                  <a:pt x="100" y="104"/>
                  <a:pt x="96" y="10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53899" y="5484538"/>
            <a:ext cx="487713" cy="648000"/>
            <a:chOff x="9307513" y="3962400"/>
            <a:chExt cx="1468437" cy="1951038"/>
          </a:xfrm>
        </p:grpSpPr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9551989" y="3962400"/>
              <a:ext cx="979485" cy="893765"/>
            </a:xfrm>
            <a:custGeom>
              <a:avLst/>
              <a:gdLst>
                <a:gd name="T0" fmla="*/ 273 w 1638"/>
                <a:gd name="T1" fmla="*/ 1502 h 1502"/>
                <a:gd name="T2" fmla="*/ 273 w 1638"/>
                <a:gd name="T3" fmla="*/ 819 h 1502"/>
                <a:gd name="T4" fmla="*/ 819 w 1638"/>
                <a:gd name="T5" fmla="*/ 273 h 1502"/>
                <a:gd name="T6" fmla="*/ 1365 w 1638"/>
                <a:gd name="T7" fmla="*/ 819 h 1502"/>
                <a:gd name="T8" fmla="*/ 1365 w 1638"/>
                <a:gd name="T9" fmla="*/ 1502 h 1502"/>
                <a:gd name="T10" fmla="*/ 1638 w 1638"/>
                <a:gd name="T11" fmla="*/ 1502 h 1502"/>
                <a:gd name="T12" fmla="*/ 1638 w 1638"/>
                <a:gd name="T13" fmla="*/ 819 h 1502"/>
                <a:gd name="T14" fmla="*/ 819 w 1638"/>
                <a:gd name="T15" fmla="*/ 0 h 1502"/>
                <a:gd name="T16" fmla="*/ 0 w 1638"/>
                <a:gd name="T17" fmla="*/ 819 h 1502"/>
                <a:gd name="T18" fmla="*/ 0 w 1638"/>
                <a:gd name="T19" fmla="*/ 1502 h 1502"/>
                <a:gd name="T20" fmla="*/ 273 w 1638"/>
                <a:gd name="T21" fmla="*/ 1502 h 1502"/>
                <a:gd name="T22" fmla="*/ 273 w 1638"/>
                <a:gd name="T23" fmla="*/ 1502 h 1502"/>
                <a:gd name="T24" fmla="*/ 273 w 1638"/>
                <a:gd name="T25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8" h="1502">
                  <a:moveTo>
                    <a:pt x="273" y="1502"/>
                  </a:moveTo>
                  <a:cubicBezTo>
                    <a:pt x="273" y="819"/>
                    <a:pt x="273" y="819"/>
                    <a:pt x="273" y="819"/>
                  </a:cubicBezTo>
                  <a:cubicBezTo>
                    <a:pt x="273" y="518"/>
                    <a:pt x="518" y="273"/>
                    <a:pt x="819" y="273"/>
                  </a:cubicBezTo>
                  <a:cubicBezTo>
                    <a:pt x="1120" y="273"/>
                    <a:pt x="1365" y="518"/>
                    <a:pt x="1365" y="819"/>
                  </a:cubicBezTo>
                  <a:cubicBezTo>
                    <a:pt x="1365" y="1502"/>
                    <a:pt x="1365" y="1502"/>
                    <a:pt x="1365" y="1502"/>
                  </a:cubicBezTo>
                  <a:cubicBezTo>
                    <a:pt x="1638" y="1502"/>
                    <a:pt x="1638" y="1502"/>
                    <a:pt x="1638" y="1502"/>
                  </a:cubicBezTo>
                  <a:cubicBezTo>
                    <a:pt x="1638" y="819"/>
                    <a:pt x="1638" y="819"/>
                    <a:pt x="1638" y="819"/>
                  </a:cubicBezTo>
                  <a:cubicBezTo>
                    <a:pt x="1638" y="367"/>
                    <a:pt x="1271" y="0"/>
                    <a:pt x="819" y="0"/>
                  </a:cubicBezTo>
                  <a:cubicBezTo>
                    <a:pt x="366" y="0"/>
                    <a:pt x="0" y="367"/>
                    <a:pt x="0" y="819"/>
                  </a:cubicBezTo>
                  <a:cubicBezTo>
                    <a:pt x="0" y="1502"/>
                    <a:pt x="0" y="1502"/>
                    <a:pt x="0" y="1502"/>
                  </a:cubicBezTo>
                  <a:cubicBezTo>
                    <a:pt x="273" y="1502"/>
                    <a:pt x="273" y="1502"/>
                    <a:pt x="273" y="1502"/>
                  </a:cubicBezTo>
                  <a:close/>
                  <a:moveTo>
                    <a:pt x="273" y="1502"/>
                  </a:moveTo>
                  <a:cubicBezTo>
                    <a:pt x="273" y="1502"/>
                    <a:pt x="273" y="1502"/>
                    <a:pt x="273" y="1502"/>
                  </a:cubicBezTo>
                </a:path>
              </a:pathLst>
            </a:custGeom>
            <a:solidFill>
              <a:srgbClr val="272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9"/>
            <p:cNvSpPr>
              <a:spLocks noEditPoints="1"/>
            </p:cNvSpPr>
            <p:nvPr/>
          </p:nvSpPr>
          <p:spPr bwMode="auto">
            <a:xfrm>
              <a:off x="9307513" y="4694238"/>
              <a:ext cx="1468437" cy="1219200"/>
            </a:xfrm>
            <a:custGeom>
              <a:avLst/>
              <a:gdLst>
                <a:gd name="T0" fmla="*/ 2185 w 2458"/>
                <a:gd name="T1" fmla="*/ 273 h 2048"/>
                <a:gd name="T2" fmla="*/ 2185 w 2458"/>
                <a:gd name="T3" fmla="*/ 1365 h 2048"/>
                <a:gd name="T4" fmla="*/ 1775 w 2458"/>
                <a:gd name="T5" fmla="*/ 1775 h 2048"/>
                <a:gd name="T6" fmla="*/ 683 w 2458"/>
                <a:gd name="T7" fmla="*/ 1775 h 2048"/>
                <a:gd name="T8" fmla="*/ 273 w 2458"/>
                <a:gd name="T9" fmla="*/ 1365 h 2048"/>
                <a:gd name="T10" fmla="*/ 273 w 2458"/>
                <a:gd name="T11" fmla="*/ 273 h 2048"/>
                <a:gd name="T12" fmla="*/ 2185 w 2458"/>
                <a:gd name="T13" fmla="*/ 273 h 2048"/>
                <a:gd name="T14" fmla="*/ 2185 w 2458"/>
                <a:gd name="T15" fmla="*/ 0 h 2048"/>
                <a:gd name="T16" fmla="*/ 273 w 2458"/>
                <a:gd name="T17" fmla="*/ 0 h 2048"/>
                <a:gd name="T18" fmla="*/ 0 w 2458"/>
                <a:gd name="T19" fmla="*/ 273 h 2048"/>
                <a:gd name="T20" fmla="*/ 0 w 2458"/>
                <a:gd name="T21" fmla="*/ 1365 h 2048"/>
                <a:gd name="T22" fmla="*/ 683 w 2458"/>
                <a:gd name="T23" fmla="*/ 2048 h 2048"/>
                <a:gd name="T24" fmla="*/ 1775 w 2458"/>
                <a:gd name="T25" fmla="*/ 2048 h 2048"/>
                <a:gd name="T26" fmla="*/ 2458 w 2458"/>
                <a:gd name="T27" fmla="*/ 1365 h 2048"/>
                <a:gd name="T28" fmla="*/ 2458 w 2458"/>
                <a:gd name="T29" fmla="*/ 273 h 2048"/>
                <a:gd name="T30" fmla="*/ 2185 w 2458"/>
                <a:gd name="T31" fmla="*/ 0 h 2048"/>
                <a:gd name="T32" fmla="*/ 2185 w 2458"/>
                <a:gd name="T33" fmla="*/ 0 h 2048"/>
                <a:gd name="T34" fmla="*/ 2185 w 2458"/>
                <a:gd name="T35" fmla="*/ 0 h 2048"/>
                <a:gd name="T36" fmla="*/ 2185 w 2458"/>
                <a:gd name="T37" fmla="*/ 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8" h="2048">
                  <a:moveTo>
                    <a:pt x="2185" y="273"/>
                  </a:moveTo>
                  <a:cubicBezTo>
                    <a:pt x="2185" y="1365"/>
                    <a:pt x="2185" y="1365"/>
                    <a:pt x="2185" y="1365"/>
                  </a:cubicBezTo>
                  <a:cubicBezTo>
                    <a:pt x="2185" y="1620"/>
                    <a:pt x="1900" y="1775"/>
                    <a:pt x="1775" y="1775"/>
                  </a:cubicBezTo>
                  <a:cubicBezTo>
                    <a:pt x="683" y="1775"/>
                    <a:pt x="683" y="1775"/>
                    <a:pt x="683" y="1775"/>
                  </a:cubicBezTo>
                  <a:cubicBezTo>
                    <a:pt x="422" y="1775"/>
                    <a:pt x="273" y="1625"/>
                    <a:pt x="273" y="1365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185" y="273"/>
                    <a:pt x="2185" y="273"/>
                    <a:pt x="2185" y="273"/>
                  </a:cubicBezTo>
                  <a:moveTo>
                    <a:pt x="2185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122" y="0"/>
                    <a:pt x="0" y="122"/>
                    <a:pt x="0" y="273"/>
                  </a:cubicBezTo>
                  <a:cubicBezTo>
                    <a:pt x="0" y="1365"/>
                    <a:pt x="0" y="1365"/>
                    <a:pt x="0" y="1365"/>
                  </a:cubicBezTo>
                  <a:cubicBezTo>
                    <a:pt x="0" y="1775"/>
                    <a:pt x="273" y="2048"/>
                    <a:pt x="683" y="2048"/>
                  </a:cubicBezTo>
                  <a:cubicBezTo>
                    <a:pt x="1775" y="2048"/>
                    <a:pt x="1775" y="2048"/>
                    <a:pt x="1775" y="2048"/>
                  </a:cubicBezTo>
                  <a:cubicBezTo>
                    <a:pt x="2048" y="2048"/>
                    <a:pt x="2458" y="1775"/>
                    <a:pt x="2458" y="1365"/>
                  </a:cubicBezTo>
                  <a:cubicBezTo>
                    <a:pt x="2458" y="273"/>
                    <a:pt x="2458" y="273"/>
                    <a:pt x="2458" y="273"/>
                  </a:cubicBezTo>
                  <a:cubicBezTo>
                    <a:pt x="2458" y="122"/>
                    <a:pt x="2335" y="0"/>
                    <a:pt x="2185" y="0"/>
                  </a:cubicBezTo>
                  <a:cubicBezTo>
                    <a:pt x="2185" y="0"/>
                    <a:pt x="2185" y="0"/>
                    <a:pt x="2185" y="0"/>
                  </a:cubicBezTo>
                  <a:close/>
                  <a:moveTo>
                    <a:pt x="2185" y="0"/>
                  </a:moveTo>
                  <a:cubicBezTo>
                    <a:pt x="2185" y="0"/>
                    <a:pt x="2185" y="0"/>
                    <a:pt x="2185" y="0"/>
                  </a:cubicBezTo>
                </a:path>
              </a:pathLst>
            </a:custGeom>
            <a:solidFill>
              <a:srgbClr val="272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0"/>
            <p:cNvSpPr>
              <a:spLocks noEditPoints="1"/>
            </p:cNvSpPr>
            <p:nvPr/>
          </p:nvSpPr>
          <p:spPr bwMode="auto">
            <a:xfrm>
              <a:off x="9879013" y="5019675"/>
              <a:ext cx="325437" cy="568325"/>
            </a:xfrm>
            <a:custGeom>
              <a:avLst/>
              <a:gdLst>
                <a:gd name="T0" fmla="*/ 546 w 546"/>
                <a:gd name="T1" fmla="*/ 273 h 956"/>
                <a:gd name="T2" fmla="*/ 273 w 546"/>
                <a:gd name="T3" fmla="*/ 0 h 956"/>
                <a:gd name="T4" fmla="*/ 0 w 546"/>
                <a:gd name="T5" fmla="*/ 273 h 956"/>
                <a:gd name="T6" fmla="*/ 136 w 546"/>
                <a:gd name="T7" fmla="*/ 546 h 956"/>
                <a:gd name="T8" fmla="*/ 136 w 546"/>
                <a:gd name="T9" fmla="*/ 956 h 956"/>
                <a:gd name="T10" fmla="*/ 409 w 546"/>
                <a:gd name="T11" fmla="*/ 956 h 956"/>
                <a:gd name="T12" fmla="*/ 409 w 546"/>
                <a:gd name="T13" fmla="*/ 546 h 956"/>
                <a:gd name="T14" fmla="*/ 546 w 546"/>
                <a:gd name="T15" fmla="*/ 273 h 956"/>
                <a:gd name="T16" fmla="*/ 546 w 546"/>
                <a:gd name="T17" fmla="*/ 273 h 956"/>
                <a:gd name="T18" fmla="*/ 546 w 546"/>
                <a:gd name="T19" fmla="*/ 273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6" h="956">
                  <a:moveTo>
                    <a:pt x="546" y="273"/>
                  </a:moveTo>
                  <a:cubicBezTo>
                    <a:pt x="546" y="122"/>
                    <a:pt x="424" y="0"/>
                    <a:pt x="273" y="0"/>
                  </a:cubicBezTo>
                  <a:cubicBezTo>
                    <a:pt x="122" y="0"/>
                    <a:pt x="0" y="122"/>
                    <a:pt x="0" y="273"/>
                  </a:cubicBezTo>
                  <a:cubicBezTo>
                    <a:pt x="0" y="402"/>
                    <a:pt x="136" y="546"/>
                    <a:pt x="136" y="546"/>
                  </a:cubicBezTo>
                  <a:cubicBezTo>
                    <a:pt x="136" y="956"/>
                    <a:pt x="136" y="956"/>
                    <a:pt x="136" y="956"/>
                  </a:cubicBezTo>
                  <a:cubicBezTo>
                    <a:pt x="409" y="956"/>
                    <a:pt x="409" y="956"/>
                    <a:pt x="409" y="956"/>
                  </a:cubicBezTo>
                  <a:cubicBezTo>
                    <a:pt x="409" y="546"/>
                    <a:pt x="409" y="546"/>
                    <a:pt x="409" y="546"/>
                  </a:cubicBezTo>
                  <a:cubicBezTo>
                    <a:pt x="409" y="546"/>
                    <a:pt x="546" y="402"/>
                    <a:pt x="546" y="273"/>
                  </a:cubicBezTo>
                  <a:close/>
                  <a:moveTo>
                    <a:pt x="546" y="273"/>
                  </a:moveTo>
                  <a:cubicBezTo>
                    <a:pt x="546" y="273"/>
                    <a:pt x="546" y="273"/>
                    <a:pt x="546" y="273"/>
                  </a:cubicBezTo>
                </a:path>
              </a:pathLst>
            </a:custGeom>
            <a:solidFill>
              <a:srgbClr val="272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Freeform 5"/>
          <p:cNvSpPr>
            <a:spLocks noChangeAspect="1" noEditPoints="1"/>
          </p:cNvSpPr>
          <p:nvPr/>
        </p:nvSpPr>
        <p:spPr bwMode="auto">
          <a:xfrm>
            <a:off x="5370211" y="5592538"/>
            <a:ext cx="542491" cy="540000"/>
          </a:xfrm>
          <a:custGeom>
            <a:avLst/>
            <a:gdLst>
              <a:gd name="T0" fmla="*/ 0 w 3968"/>
              <a:gd name="T1" fmla="*/ 1984 h 3968"/>
              <a:gd name="T2" fmla="*/ 3968 w 3968"/>
              <a:gd name="T3" fmla="*/ 1984 h 3968"/>
              <a:gd name="T4" fmla="*/ 3709 w 3968"/>
              <a:gd name="T5" fmla="*/ 1920 h 3968"/>
              <a:gd name="T6" fmla="*/ 2794 w 3968"/>
              <a:gd name="T7" fmla="*/ 1118 h 3968"/>
              <a:gd name="T8" fmla="*/ 3709 w 3968"/>
              <a:gd name="T9" fmla="*/ 1920 h 3968"/>
              <a:gd name="T10" fmla="*/ 1391 w 3968"/>
              <a:gd name="T11" fmla="*/ 3034 h 3968"/>
              <a:gd name="T12" fmla="*/ 1920 w 3968"/>
              <a:gd name="T13" fmla="*/ 3709 h 3968"/>
              <a:gd name="T14" fmla="*/ 2055 w 3968"/>
              <a:gd name="T15" fmla="*/ 260 h 3968"/>
              <a:gd name="T16" fmla="*/ 2048 w 3968"/>
              <a:gd name="T17" fmla="*/ 1149 h 3968"/>
              <a:gd name="T18" fmla="*/ 2055 w 3968"/>
              <a:gd name="T19" fmla="*/ 260 h 3968"/>
              <a:gd name="T20" fmla="*/ 3185 w 3968"/>
              <a:gd name="T21" fmla="*/ 744 h 3968"/>
              <a:gd name="T22" fmla="*/ 2268 w 3968"/>
              <a:gd name="T23" fmla="*/ 281 h 3968"/>
              <a:gd name="T24" fmla="*/ 1920 w 3968"/>
              <a:gd name="T25" fmla="*/ 1149 h 3968"/>
              <a:gd name="T26" fmla="*/ 1913 w 3968"/>
              <a:gd name="T27" fmla="*/ 260 h 3968"/>
              <a:gd name="T28" fmla="*/ 1222 w 3968"/>
              <a:gd name="T29" fmla="*/ 1000 h 3968"/>
              <a:gd name="T30" fmla="*/ 1700 w 3968"/>
              <a:gd name="T31" fmla="*/ 281 h 3968"/>
              <a:gd name="T32" fmla="*/ 1293 w 3968"/>
              <a:gd name="T33" fmla="*/ 1162 h 3968"/>
              <a:gd name="T34" fmla="*/ 1920 w 3968"/>
              <a:gd name="T35" fmla="*/ 1920 h 3968"/>
              <a:gd name="T36" fmla="*/ 1293 w 3968"/>
              <a:gd name="T37" fmla="*/ 1162 h 3968"/>
              <a:gd name="T38" fmla="*/ 1920 w 3968"/>
              <a:gd name="T39" fmla="*/ 2819 h 3968"/>
              <a:gd name="T40" fmla="*/ 1155 w 3968"/>
              <a:gd name="T41" fmla="*/ 2048 h 3968"/>
              <a:gd name="T42" fmla="*/ 1700 w 3968"/>
              <a:gd name="T43" fmla="*/ 3687 h 3968"/>
              <a:gd name="T44" fmla="*/ 1271 w 3968"/>
              <a:gd name="T45" fmla="*/ 3078 h 3968"/>
              <a:gd name="T46" fmla="*/ 2048 w 3968"/>
              <a:gd name="T47" fmla="*/ 3709 h 3968"/>
              <a:gd name="T48" fmla="*/ 2577 w 3968"/>
              <a:gd name="T49" fmla="*/ 3034 h 3968"/>
              <a:gd name="T50" fmla="*/ 2048 w 3968"/>
              <a:gd name="T51" fmla="*/ 3709 h 3968"/>
              <a:gd name="T52" fmla="*/ 3106 w 3968"/>
              <a:gd name="T53" fmla="*/ 3296 h 3968"/>
              <a:gd name="T54" fmla="*/ 2697 w 3968"/>
              <a:gd name="T55" fmla="*/ 3078 h 3968"/>
              <a:gd name="T56" fmla="*/ 2048 w 3968"/>
              <a:gd name="T57" fmla="*/ 2819 h 3968"/>
              <a:gd name="T58" fmla="*/ 2813 w 3968"/>
              <a:gd name="T59" fmla="*/ 2048 h 3968"/>
              <a:gd name="T60" fmla="*/ 2048 w 3968"/>
              <a:gd name="T61" fmla="*/ 1920 h 3968"/>
              <a:gd name="T62" fmla="*/ 2675 w 3968"/>
              <a:gd name="T63" fmla="*/ 1162 h 3968"/>
              <a:gd name="T64" fmla="*/ 2048 w 3968"/>
              <a:gd name="T65" fmla="*/ 1920 h 3968"/>
              <a:gd name="T66" fmla="*/ 1174 w 3968"/>
              <a:gd name="T67" fmla="*/ 1118 h 3968"/>
              <a:gd name="T68" fmla="*/ 259 w 3968"/>
              <a:gd name="T69" fmla="*/ 1920 h 3968"/>
              <a:gd name="T70" fmla="*/ 259 w 3968"/>
              <a:gd name="T71" fmla="*/ 2048 h 3968"/>
              <a:gd name="T72" fmla="*/ 1219 w 3968"/>
              <a:gd name="T73" fmla="*/ 2962 h 3968"/>
              <a:gd name="T74" fmla="*/ 259 w 3968"/>
              <a:gd name="T75" fmla="*/ 2048 h 3968"/>
              <a:gd name="T76" fmla="*/ 2749 w 3968"/>
              <a:gd name="T77" fmla="*/ 2961 h 3968"/>
              <a:gd name="T78" fmla="*/ 3709 w 3968"/>
              <a:gd name="T79" fmla="*/ 2048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68" h="3968">
                <a:moveTo>
                  <a:pt x="1984" y="0"/>
                </a:moveTo>
                <a:cubicBezTo>
                  <a:pt x="888" y="0"/>
                  <a:pt x="0" y="888"/>
                  <a:pt x="0" y="1984"/>
                </a:cubicBezTo>
                <a:cubicBezTo>
                  <a:pt x="0" y="3080"/>
                  <a:pt x="888" y="3968"/>
                  <a:pt x="1984" y="3968"/>
                </a:cubicBezTo>
                <a:cubicBezTo>
                  <a:pt x="3080" y="3968"/>
                  <a:pt x="3968" y="3080"/>
                  <a:pt x="3968" y="1984"/>
                </a:cubicBezTo>
                <a:cubicBezTo>
                  <a:pt x="3968" y="888"/>
                  <a:pt x="3080" y="0"/>
                  <a:pt x="1984" y="0"/>
                </a:cubicBezTo>
                <a:close/>
                <a:moveTo>
                  <a:pt x="3709" y="1920"/>
                </a:moveTo>
                <a:cubicBezTo>
                  <a:pt x="2941" y="1920"/>
                  <a:pt x="2941" y="1920"/>
                  <a:pt x="2941" y="1920"/>
                </a:cubicBezTo>
                <a:cubicBezTo>
                  <a:pt x="2934" y="1636"/>
                  <a:pt x="2884" y="1366"/>
                  <a:pt x="2794" y="1118"/>
                </a:cubicBezTo>
                <a:cubicBezTo>
                  <a:pt x="2967" y="1046"/>
                  <a:pt x="3127" y="950"/>
                  <a:pt x="3273" y="836"/>
                </a:cubicBezTo>
                <a:cubicBezTo>
                  <a:pt x="3532" y="1127"/>
                  <a:pt x="3693" y="1505"/>
                  <a:pt x="3709" y="1920"/>
                </a:cubicBezTo>
                <a:close/>
                <a:moveTo>
                  <a:pt x="1913" y="3708"/>
                </a:moveTo>
                <a:cubicBezTo>
                  <a:pt x="1700" y="3531"/>
                  <a:pt x="1522" y="3301"/>
                  <a:pt x="1391" y="3034"/>
                </a:cubicBezTo>
                <a:cubicBezTo>
                  <a:pt x="1559" y="2982"/>
                  <a:pt x="1737" y="2953"/>
                  <a:pt x="1920" y="2947"/>
                </a:cubicBezTo>
                <a:cubicBezTo>
                  <a:pt x="1920" y="3709"/>
                  <a:pt x="1920" y="3709"/>
                  <a:pt x="1920" y="3709"/>
                </a:cubicBezTo>
                <a:cubicBezTo>
                  <a:pt x="1918" y="3709"/>
                  <a:pt x="1916" y="3709"/>
                  <a:pt x="1913" y="3708"/>
                </a:cubicBezTo>
                <a:close/>
                <a:moveTo>
                  <a:pt x="2055" y="260"/>
                </a:moveTo>
                <a:cubicBezTo>
                  <a:pt x="2296" y="461"/>
                  <a:pt x="2493" y="730"/>
                  <a:pt x="2626" y="1044"/>
                </a:cubicBezTo>
                <a:cubicBezTo>
                  <a:pt x="2444" y="1106"/>
                  <a:pt x="2250" y="1142"/>
                  <a:pt x="2048" y="1149"/>
                </a:cubicBezTo>
                <a:cubicBezTo>
                  <a:pt x="2048" y="259"/>
                  <a:pt x="2048" y="259"/>
                  <a:pt x="2048" y="259"/>
                </a:cubicBezTo>
                <a:cubicBezTo>
                  <a:pt x="2050" y="259"/>
                  <a:pt x="2052" y="259"/>
                  <a:pt x="2055" y="260"/>
                </a:cubicBezTo>
                <a:close/>
                <a:moveTo>
                  <a:pt x="2268" y="281"/>
                </a:moveTo>
                <a:cubicBezTo>
                  <a:pt x="2621" y="340"/>
                  <a:pt x="2938" y="505"/>
                  <a:pt x="3185" y="744"/>
                </a:cubicBezTo>
                <a:cubicBezTo>
                  <a:pt x="3051" y="847"/>
                  <a:pt x="2904" y="934"/>
                  <a:pt x="2746" y="1000"/>
                </a:cubicBezTo>
                <a:cubicBezTo>
                  <a:pt x="2630" y="724"/>
                  <a:pt x="2466" y="479"/>
                  <a:pt x="2268" y="281"/>
                </a:cubicBezTo>
                <a:close/>
                <a:moveTo>
                  <a:pt x="1920" y="259"/>
                </a:moveTo>
                <a:cubicBezTo>
                  <a:pt x="1920" y="1149"/>
                  <a:pt x="1920" y="1149"/>
                  <a:pt x="1920" y="1149"/>
                </a:cubicBezTo>
                <a:cubicBezTo>
                  <a:pt x="1718" y="1142"/>
                  <a:pt x="1524" y="1106"/>
                  <a:pt x="1342" y="1044"/>
                </a:cubicBezTo>
                <a:cubicBezTo>
                  <a:pt x="1475" y="730"/>
                  <a:pt x="1672" y="461"/>
                  <a:pt x="1913" y="260"/>
                </a:cubicBezTo>
                <a:cubicBezTo>
                  <a:pt x="1916" y="259"/>
                  <a:pt x="1918" y="259"/>
                  <a:pt x="1920" y="259"/>
                </a:cubicBezTo>
                <a:close/>
                <a:moveTo>
                  <a:pt x="1222" y="1000"/>
                </a:moveTo>
                <a:cubicBezTo>
                  <a:pt x="1064" y="934"/>
                  <a:pt x="917" y="847"/>
                  <a:pt x="783" y="744"/>
                </a:cubicBezTo>
                <a:cubicBezTo>
                  <a:pt x="1030" y="505"/>
                  <a:pt x="1347" y="340"/>
                  <a:pt x="1700" y="281"/>
                </a:cubicBezTo>
                <a:cubicBezTo>
                  <a:pt x="1502" y="479"/>
                  <a:pt x="1338" y="724"/>
                  <a:pt x="1222" y="1000"/>
                </a:cubicBezTo>
                <a:close/>
                <a:moveTo>
                  <a:pt x="1293" y="1162"/>
                </a:moveTo>
                <a:cubicBezTo>
                  <a:pt x="1491" y="1230"/>
                  <a:pt x="1701" y="1270"/>
                  <a:pt x="1920" y="1277"/>
                </a:cubicBezTo>
                <a:cubicBezTo>
                  <a:pt x="1920" y="1920"/>
                  <a:pt x="1920" y="1920"/>
                  <a:pt x="1920" y="1920"/>
                </a:cubicBezTo>
                <a:cubicBezTo>
                  <a:pt x="1155" y="1920"/>
                  <a:pt x="1155" y="1920"/>
                  <a:pt x="1155" y="1920"/>
                </a:cubicBezTo>
                <a:cubicBezTo>
                  <a:pt x="1162" y="1652"/>
                  <a:pt x="1209" y="1396"/>
                  <a:pt x="1293" y="1162"/>
                </a:cubicBezTo>
                <a:close/>
                <a:moveTo>
                  <a:pt x="1920" y="2048"/>
                </a:moveTo>
                <a:cubicBezTo>
                  <a:pt x="1920" y="2819"/>
                  <a:pt x="1920" y="2819"/>
                  <a:pt x="1920" y="2819"/>
                </a:cubicBezTo>
                <a:cubicBezTo>
                  <a:pt x="1718" y="2825"/>
                  <a:pt x="1523" y="2858"/>
                  <a:pt x="1339" y="2918"/>
                </a:cubicBezTo>
                <a:cubicBezTo>
                  <a:pt x="1228" y="2654"/>
                  <a:pt x="1163" y="2360"/>
                  <a:pt x="1155" y="2048"/>
                </a:cubicBezTo>
                <a:cubicBezTo>
                  <a:pt x="1920" y="2048"/>
                  <a:pt x="1920" y="2048"/>
                  <a:pt x="1920" y="2048"/>
                </a:cubicBezTo>
                <a:close/>
                <a:moveTo>
                  <a:pt x="1700" y="3687"/>
                </a:moveTo>
                <a:cubicBezTo>
                  <a:pt x="1384" y="3634"/>
                  <a:pt x="1096" y="3496"/>
                  <a:pt x="862" y="3296"/>
                </a:cubicBezTo>
                <a:cubicBezTo>
                  <a:pt x="989" y="3209"/>
                  <a:pt x="1125" y="3135"/>
                  <a:pt x="1271" y="3078"/>
                </a:cubicBezTo>
                <a:cubicBezTo>
                  <a:pt x="1382" y="3310"/>
                  <a:pt x="1528" y="3515"/>
                  <a:pt x="1700" y="3687"/>
                </a:cubicBezTo>
                <a:close/>
                <a:moveTo>
                  <a:pt x="2048" y="3709"/>
                </a:moveTo>
                <a:cubicBezTo>
                  <a:pt x="2048" y="2947"/>
                  <a:pt x="2048" y="2947"/>
                  <a:pt x="2048" y="2947"/>
                </a:cubicBezTo>
                <a:cubicBezTo>
                  <a:pt x="2231" y="2953"/>
                  <a:pt x="2409" y="2982"/>
                  <a:pt x="2577" y="3034"/>
                </a:cubicBezTo>
                <a:cubicBezTo>
                  <a:pt x="2446" y="3301"/>
                  <a:pt x="2268" y="3531"/>
                  <a:pt x="2055" y="3709"/>
                </a:cubicBezTo>
                <a:cubicBezTo>
                  <a:pt x="2053" y="3709"/>
                  <a:pt x="2050" y="3709"/>
                  <a:pt x="2048" y="3709"/>
                </a:cubicBezTo>
                <a:close/>
                <a:moveTo>
                  <a:pt x="2697" y="3078"/>
                </a:moveTo>
                <a:cubicBezTo>
                  <a:pt x="2843" y="3135"/>
                  <a:pt x="2979" y="3209"/>
                  <a:pt x="3106" y="3296"/>
                </a:cubicBezTo>
                <a:cubicBezTo>
                  <a:pt x="2872" y="3496"/>
                  <a:pt x="2584" y="3634"/>
                  <a:pt x="2268" y="3687"/>
                </a:cubicBezTo>
                <a:cubicBezTo>
                  <a:pt x="2440" y="3515"/>
                  <a:pt x="2586" y="3310"/>
                  <a:pt x="2697" y="3078"/>
                </a:cubicBezTo>
                <a:close/>
                <a:moveTo>
                  <a:pt x="2629" y="2918"/>
                </a:moveTo>
                <a:cubicBezTo>
                  <a:pt x="2445" y="2858"/>
                  <a:pt x="2250" y="2825"/>
                  <a:pt x="2048" y="2819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813" y="2048"/>
                  <a:pt x="2813" y="2048"/>
                  <a:pt x="2813" y="2048"/>
                </a:cubicBezTo>
                <a:cubicBezTo>
                  <a:pt x="2805" y="2360"/>
                  <a:pt x="2740" y="2654"/>
                  <a:pt x="2629" y="2918"/>
                </a:cubicBezTo>
                <a:close/>
                <a:moveTo>
                  <a:pt x="2048" y="1920"/>
                </a:moveTo>
                <a:cubicBezTo>
                  <a:pt x="2048" y="1277"/>
                  <a:pt x="2048" y="1277"/>
                  <a:pt x="2048" y="1277"/>
                </a:cubicBezTo>
                <a:cubicBezTo>
                  <a:pt x="2267" y="1270"/>
                  <a:pt x="2477" y="1230"/>
                  <a:pt x="2675" y="1162"/>
                </a:cubicBezTo>
                <a:cubicBezTo>
                  <a:pt x="2759" y="1396"/>
                  <a:pt x="2806" y="1652"/>
                  <a:pt x="2813" y="1920"/>
                </a:cubicBezTo>
                <a:cubicBezTo>
                  <a:pt x="2048" y="1920"/>
                  <a:pt x="2048" y="1920"/>
                  <a:pt x="2048" y="1920"/>
                </a:cubicBezTo>
                <a:close/>
                <a:moveTo>
                  <a:pt x="696" y="836"/>
                </a:moveTo>
                <a:cubicBezTo>
                  <a:pt x="841" y="950"/>
                  <a:pt x="1001" y="1046"/>
                  <a:pt x="1174" y="1118"/>
                </a:cubicBezTo>
                <a:cubicBezTo>
                  <a:pt x="1084" y="1366"/>
                  <a:pt x="1034" y="1636"/>
                  <a:pt x="1027" y="1920"/>
                </a:cubicBezTo>
                <a:cubicBezTo>
                  <a:pt x="259" y="1920"/>
                  <a:pt x="259" y="1920"/>
                  <a:pt x="259" y="1920"/>
                </a:cubicBezTo>
                <a:cubicBezTo>
                  <a:pt x="275" y="1505"/>
                  <a:pt x="436" y="1127"/>
                  <a:pt x="696" y="836"/>
                </a:cubicBezTo>
                <a:close/>
                <a:moveTo>
                  <a:pt x="259" y="2048"/>
                </a:moveTo>
                <a:cubicBezTo>
                  <a:pt x="1027" y="2048"/>
                  <a:pt x="1027" y="2048"/>
                  <a:pt x="1027" y="2048"/>
                </a:cubicBezTo>
                <a:cubicBezTo>
                  <a:pt x="1035" y="2375"/>
                  <a:pt x="1103" y="2684"/>
                  <a:pt x="1219" y="2962"/>
                </a:cubicBezTo>
                <a:cubicBezTo>
                  <a:pt x="1057" y="3025"/>
                  <a:pt x="906" y="3109"/>
                  <a:pt x="766" y="3209"/>
                </a:cubicBezTo>
                <a:cubicBezTo>
                  <a:pt x="466" y="2910"/>
                  <a:pt x="276" y="2501"/>
                  <a:pt x="259" y="2048"/>
                </a:cubicBezTo>
                <a:close/>
                <a:moveTo>
                  <a:pt x="3202" y="3209"/>
                </a:moveTo>
                <a:cubicBezTo>
                  <a:pt x="3062" y="3109"/>
                  <a:pt x="2911" y="3025"/>
                  <a:pt x="2749" y="2961"/>
                </a:cubicBezTo>
                <a:cubicBezTo>
                  <a:pt x="2865" y="2684"/>
                  <a:pt x="2933" y="2375"/>
                  <a:pt x="2941" y="2048"/>
                </a:cubicBezTo>
                <a:cubicBezTo>
                  <a:pt x="3709" y="2048"/>
                  <a:pt x="3709" y="2048"/>
                  <a:pt x="3709" y="2048"/>
                </a:cubicBezTo>
                <a:cubicBezTo>
                  <a:pt x="3692" y="2501"/>
                  <a:pt x="3502" y="2910"/>
                  <a:pt x="3202" y="320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5292252" y="3811554"/>
            <a:ext cx="606541" cy="612000"/>
            <a:chOff x="7245351" y="2789238"/>
            <a:chExt cx="176213" cy="177800"/>
          </a:xfrm>
        </p:grpSpPr>
        <p:sp>
          <p:nvSpPr>
            <p:cNvPr id="31" name="Freeform 284"/>
            <p:cNvSpPr>
              <a:spLocks noEditPoints="1"/>
            </p:cNvSpPr>
            <p:nvPr/>
          </p:nvSpPr>
          <p:spPr bwMode="auto">
            <a:xfrm>
              <a:off x="7245351" y="2789238"/>
              <a:ext cx="176213" cy="1778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6 w 288"/>
                <a:gd name="T5" fmla="*/ 212 h 288"/>
                <a:gd name="T6" fmla="*/ 77 w 288"/>
                <a:gd name="T7" fmla="*/ 272 h 288"/>
                <a:gd name="T8" fmla="*/ 144 w 288"/>
                <a:gd name="T9" fmla="*/ 288 h 288"/>
                <a:gd name="T10" fmla="*/ 212 w 288"/>
                <a:gd name="T11" fmla="*/ 271 h 288"/>
                <a:gd name="T12" fmla="*/ 272 w 288"/>
                <a:gd name="T13" fmla="*/ 210 h 288"/>
                <a:gd name="T14" fmla="*/ 288 w 288"/>
                <a:gd name="T15" fmla="*/ 144 h 288"/>
                <a:gd name="T16" fmla="*/ 144 w 288"/>
                <a:gd name="T17" fmla="*/ 0 h 288"/>
                <a:gd name="T18" fmla="*/ 248 w 288"/>
                <a:gd name="T19" fmla="*/ 172 h 288"/>
                <a:gd name="T20" fmla="*/ 245 w 288"/>
                <a:gd name="T21" fmla="*/ 181 h 288"/>
                <a:gd name="T22" fmla="*/ 230 w 288"/>
                <a:gd name="T23" fmla="*/ 179 h 288"/>
                <a:gd name="T24" fmla="*/ 176 w 288"/>
                <a:gd name="T25" fmla="*/ 233 h 288"/>
                <a:gd name="T26" fmla="*/ 178 w 288"/>
                <a:gd name="T27" fmla="*/ 247 h 288"/>
                <a:gd name="T28" fmla="*/ 174 w 288"/>
                <a:gd name="T29" fmla="*/ 248 h 288"/>
                <a:gd name="T30" fmla="*/ 144 w 288"/>
                <a:gd name="T31" fmla="*/ 252 h 288"/>
                <a:gd name="T32" fmla="*/ 115 w 288"/>
                <a:gd name="T33" fmla="*/ 249 h 288"/>
                <a:gd name="T34" fmla="*/ 111 w 288"/>
                <a:gd name="T35" fmla="*/ 247 h 288"/>
                <a:gd name="T36" fmla="*/ 112 w 288"/>
                <a:gd name="T37" fmla="*/ 234 h 288"/>
                <a:gd name="T38" fmla="*/ 58 w 288"/>
                <a:gd name="T39" fmla="*/ 180 h 288"/>
                <a:gd name="T40" fmla="*/ 43 w 288"/>
                <a:gd name="T41" fmla="*/ 182 h 288"/>
                <a:gd name="T42" fmla="*/ 40 w 288"/>
                <a:gd name="T43" fmla="*/ 174 h 288"/>
                <a:gd name="T44" fmla="*/ 36 w 288"/>
                <a:gd name="T45" fmla="*/ 144 h 288"/>
                <a:gd name="T46" fmla="*/ 144 w 288"/>
                <a:gd name="T47" fmla="*/ 36 h 288"/>
                <a:gd name="T48" fmla="*/ 252 w 288"/>
                <a:gd name="T49" fmla="*/ 144 h 288"/>
                <a:gd name="T50" fmla="*/ 248 w 288"/>
                <a:gd name="T51" fmla="*/ 1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169"/>
                    <a:pt x="6" y="192"/>
                    <a:pt x="16" y="212"/>
                  </a:cubicBezTo>
                  <a:cubicBezTo>
                    <a:pt x="30" y="238"/>
                    <a:pt x="51" y="259"/>
                    <a:pt x="77" y="272"/>
                  </a:cubicBezTo>
                  <a:cubicBezTo>
                    <a:pt x="97" y="282"/>
                    <a:pt x="119" y="288"/>
                    <a:pt x="144" y="288"/>
                  </a:cubicBezTo>
                  <a:cubicBezTo>
                    <a:pt x="168" y="288"/>
                    <a:pt x="192" y="282"/>
                    <a:pt x="212" y="271"/>
                  </a:cubicBezTo>
                  <a:cubicBezTo>
                    <a:pt x="238" y="257"/>
                    <a:pt x="258" y="236"/>
                    <a:pt x="272" y="210"/>
                  </a:cubicBezTo>
                  <a:cubicBezTo>
                    <a:pt x="282" y="190"/>
                    <a:pt x="288" y="168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  <a:moveTo>
                    <a:pt x="248" y="172"/>
                  </a:moveTo>
                  <a:cubicBezTo>
                    <a:pt x="247" y="175"/>
                    <a:pt x="246" y="178"/>
                    <a:pt x="245" y="181"/>
                  </a:cubicBezTo>
                  <a:cubicBezTo>
                    <a:pt x="240" y="180"/>
                    <a:pt x="235" y="179"/>
                    <a:pt x="230" y="179"/>
                  </a:cubicBezTo>
                  <a:cubicBezTo>
                    <a:pt x="200" y="179"/>
                    <a:pt x="176" y="203"/>
                    <a:pt x="176" y="233"/>
                  </a:cubicBezTo>
                  <a:cubicBezTo>
                    <a:pt x="176" y="238"/>
                    <a:pt x="176" y="242"/>
                    <a:pt x="178" y="247"/>
                  </a:cubicBezTo>
                  <a:cubicBezTo>
                    <a:pt x="176" y="247"/>
                    <a:pt x="175" y="248"/>
                    <a:pt x="174" y="248"/>
                  </a:cubicBezTo>
                  <a:cubicBezTo>
                    <a:pt x="164" y="251"/>
                    <a:pt x="154" y="252"/>
                    <a:pt x="144" y="252"/>
                  </a:cubicBezTo>
                  <a:cubicBezTo>
                    <a:pt x="134" y="252"/>
                    <a:pt x="124" y="251"/>
                    <a:pt x="115" y="249"/>
                  </a:cubicBezTo>
                  <a:cubicBezTo>
                    <a:pt x="114" y="248"/>
                    <a:pt x="112" y="248"/>
                    <a:pt x="111" y="247"/>
                  </a:cubicBezTo>
                  <a:cubicBezTo>
                    <a:pt x="112" y="243"/>
                    <a:pt x="112" y="239"/>
                    <a:pt x="112" y="234"/>
                  </a:cubicBezTo>
                  <a:cubicBezTo>
                    <a:pt x="112" y="204"/>
                    <a:pt x="88" y="180"/>
                    <a:pt x="58" y="180"/>
                  </a:cubicBezTo>
                  <a:cubicBezTo>
                    <a:pt x="53" y="180"/>
                    <a:pt x="48" y="181"/>
                    <a:pt x="43" y="182"/>
                  </a:cubicBezTo>
                  <a:cubicBezTo>
                    <a:pt x="41" y="180"/>
                    <a:pt x="40" y="177"/>
                    <a:pt x="40" y="174"/>
                  </a:cubicBezTo>
                  <a:cubicBezTo>
                    <a:pt x="37" y="164"/>
                    <a:pt x="36" y="154"/>
                    <a:pt x="36" y="144"/>
                  </a:cubicBezTo>
                  <a:cubicBezTo>
                    <a:pt x="36" y="85"/>
                    <a:pt x="84" y="36"/>
                    <a:pt x="144" y="36"/>
                  </a:cubicBezTo>
                  <a:cubicBezTo>
                    <a:pt x="203" y="36"/>
                    <a:pt x="252" y="85"/>
                    <a:pt x="252" y="144"/>
                  </a:cubicBezTo>
                  <a:cubicBezTo>
                    <a:pt x="252" y="154"/>
                    <a:pt x="250" y="163"/>
                    <a:pt x="248" y="17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85"/>
            <p:cNvSpPr/>
            <p:nvPr/>
          </p:nvSpPr>
          <p:spPr bwMode="auto">
            <a:xfrm>
              <a:off x="7308851" y="2822576"/>
              <a:ext cx="38100" cy="69850"/>
            </a:xfrm>
            <a:custGeom>
              <a:avLst/>
              <a:gdLst>
                <a:gd name="T0" fmla="*/ 53 w 62"/>
                <a:gd name="T1" fmla="*/ 73 h 112"/>
                <a:gd name="T2" fmla="*/ 7 w 62"/>
                <a:gd name="T3" fmla="*/ 0 h 112"/>
                <a:gd name="T4" fmla="*/ 0 w 62"/>
                <a:gd name="T5" fmla="*/ 3 h 112"/>
                <a:gd name="T6" fmla="*/ 19 w 62"/>
                <a:gd name="T7" fmla="*/ 87 h 112"/>
                <a:gd name="T8" fmla="*/ 19 w 62"/>
                <a:gd name="T9" fmla="*/ 90 h 112"/>
                <a:gd name="T10" fmla="*/ 32 w 62"/>
                <a:gd name="T11" fmla="*/ 110 h 112"/>
                <a:gd name="T12" fmla="*/ 40 w 62"/>
                <a:gd name="T13" fmla="*/ 112 h 112"/>
                <a:gd name="T14" fmla="*/ 60 w 62"/>
                <a:gd name="T15" fmla="*/ 99 h 112"/>
                <a:gd name="T16" fmla="*/ 62 w 62"/>
                <a:gd name="T17" fmla="*/ 90 h 112"/>
                <a:gd name="T18" fmla="*/ 53 w 62"/>
                <a:gd name="T19" fmla="*/ 7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12">
                  <a:moveTo>
                    <a:pt x="53" y="73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8"/>
                    <a:pt x="19" y="89"/>
                    <a:pt x="19" y="90"/>
                  </a:cubicBezTo>
                  <a:cubicBezTo>
                    <a:pt x="19" y="99"/>
                    <a:pt x="24" y="107"/>
                    <a:pt x="32" y="110"/>
                  </a:cubicBezTo>
                  <a:cubicBezTo>
                    <a:pt x="35" y="112"/>
                    <a:pt x="38" y="112"/>
                    <a:pt x="40" y="112"/>
                  </a:cubicBezTo>
                  <a:cubicBezTo>
                    <a:pt x="49" y="112"/>
                    <a:pt x="57" y="107"/>
                    <a:pt x="60" y="99"/>
                  </a:cubicBezTo>
                  <a:cubicBezTo>
                    <a:pt x="62" y="96"/>
                    <a:pt x="62" y="93"/>
                    <a:pt x="62" y="90"/>
                  </a:cubicBezTo>
                  <a:cubicBezTo>
                    <a:pt x="62" y="84"/>
                    <a:pt x="59" y="77"/>
                    <a:pt x="53" y="7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86"/>
            <p:cNvSpPr>
              <a:spLocks noChangeArrowheads="1"/>
            </p:cNvSpPr>
            <p:nvPr/>
          </p:nvSpPr>
          <p:spPr bwMode="auto">
            <a:xfrm>
              <a:off x="7327901" y="2819401"/>
              <a:ext cx="7938" cy="19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7"/>
            <p:cNvSpPr/>
            <p:nvPr/>
          </p:nvSpPr>
          <p:spPr bwMode="auto">
            <a:xfrm>
              <a:off x="7354888" y="2835276"/>
              <a:ext cx="20638" cy="19050"/>
            </a:xfrm>
            <a:custGeom>
              <a:avLst/>
              <a:gdLst>
                <a:gd name="T0" fmla="*/ 9 w 13"/>
                <a:gd name="T1" fmla="*/ 0 h 12"/>
                <a:gd name="T2" fmla="*/ 0 w 13"/>
                <a:gd name="T3" fmla="*/ 8 h 12"/>
                <a:gd name="T4" fmla="*/ 4 w 13"/>
                <a:gd name="T5" fmla="*/ 12 h 12"/>
                <a:gd name="T6" fmla="*/ 13 w 13"/>
                <a:gd name="T7" fmla="*/ 3 h 12"/>
                <a:gd name="T8" fmla="*/ 9 w 1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288"/>
            <p:cNvSpPr>
              <a:spLocks noChangeArrowheads="1"/>
            </p:cNvSpPr>
            <p:nvPr/>
          </p:nvSpPr>
          <p:spPr bwMode="auto">
            <a:xfrm>
              <a:off x="7369176" y="2867026"/>
              <a:ext cx="20638" cy="79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89"/>
            <p:cNvSpPr>
              <a:spLocks noChangeArrowheads="1"/>
            </p:cNvSpPr>
            <p:nvPr/>
          </p:nvSpPr>
          <p:spPr bwMode="auto">
            <a:xfrm>
              <a:off x="7277101" y="2867026"/>
              <a:ext cx="19050" cy="79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90"/>
            <p:cNvSpPr/>
            <p:nvPr/>
          </p:nvSpPr>
          <p:spPr bwMode="auto">
            <a:xfrm>
              <a:off x="7288213" y="2835276"/>
              <a:ext cx="19050" cy="19050"/>
            </a:xfrm>
            <a:custGeom>
              <a:avLst/>
              <a:gdLst>
                <a:gd name="T0" fmla="*/ 0 w 12"/>
                <a:gd name="T1" fmla="*/ 3 h 12"/>
                <a:gd name="T2" fmla="*/ 8 w 12"/>
                <a:gd name="T3" fmla="*/ 12 h 12"/>
                <a:gd name="T4" fmla="*/ 12 w 12"/>
                <a:gd name="T5" fmla="*/ 8 h 12"/>
                <a:gd name="T6" fmla="*/ 3 w 12"/>
                <a:gd name="T7" fmla="*/ 0 h 12"/>
                <a:gd name="T8" fmla="*/ 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3"/>
                  </a:moveTo>
                  <a:lnTo>
                    <a:pt x="8" y="12"/>
                  </a:lnTo>
                  <a:lnTo>
                    <a:pt x="12" y="8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Freeform 695"/>
          <p:cNvSpPr>
            <a:spLocks noChangeAspect="1" noEditPoints="1"/>
          </p:cNvSpPr>
          <p:nvPr/>
        </p:nvSpPr>
        <p:spPr bwMode="auto">
          <a:xfrm>
            <a:off x="707422" y="3901758"/>
            <a:ext cx="588883" cy="504000"/>
          </a:xfrm>
          <a:custGeom>
            <a:avLst/>
            <a:gdLst>
              <a:gd name="T0" fmla="*/ 93 w 111"/>
              <a:gd name="T1" fmla="*/ 17 h 95"/>
              <a:gd name="T2" fmla="*/ 75 w 111"/>
              <a:gd name="T3" fmla="*/ 17 h 95"/>
              <a:gd name="T4" fmla="*/ 71 w 111"/>
              <a:gd name="T5" fmla="*/ 17 h 95"/>
              <a:gd name="T6" fmla="*/ 57 w 111"/>
              <a:gd name="T7" fmla="*/ 17 h 95"/>
              <a:gd name="T8" fmla="*/ 57 w 111"/>
              <a:gd name="T9" fmla="*/ 0 h 95"/>
              <a:gd name="T10" fmla="*/ 17 w 111"/>
              <a:gd name="T11" fmla="*/ 0 h 95"/>
              <a:gd name="T12" fmla="*/ 17 w 111"/>
              <a:gd name="T13" fmla="*/ 0 h 95"/>
              <a:gd name="T14" fmla="*/ 0 w 111"/>
              <a:gd name="T15" fmla="*/ 17 h 95"/>
              <a:gd name="T16" fmla="*/ 0 w 111"/>
              <a:gd name="T17" fmla="*/ 79 h 95"/>
              <a:gd name="T18" fmla="*/ 18 w 111"/>
              <a:gd name="T19" fmla="*/ 79 h 95"/>
              <a:gd name="T20" fmla="*/ 18 w 111"/>
              <a:gd name="T21" fmla="*/ 95 h 95"/>
              <a:gd name="T22" fmla="*/ 36 w 111"/>
              <a:gd name="T23" fmla="*/ 95 h 95"/>
              <a:gd name="T24" fmla="*/ 55 w 111"/>
              <a:gd name="T25" fmla="*/ 95 h 95"/>
              <a:gd name="T26" fmla="*/ 75 w 111"/>
              <a:gd name="T27" fmla="*/ 95 h 95"/>
              <a:gd name="T28" fmla="*/ 93 w 111"/>
              <a:gd name="T29" fmla="*/ 95 h 95"/>
              <a:gd name="T30" fmla="*/ 111 w 111"/>
              <a:gd name="T31" fmla="*/ 95 h 95"/>
              <a:gd name="T32" fmla="*/ 111 w 111"/>
              <a:gd name="T33" fmla="*/ 17 h 95"/>
              <a:gd name="T34" fmla="*/ 93 w 111"/>
              <a:gd name="T35" fmla="*/ 17 h 95"/>
              <a:gd name="T36" fmla="*/ 7 w 111"/>
              <a:gd name="T37" fmla="*/ 72 h 95"/>
              <a:gd name="T38" fmla="*/ 7 w 111"/>
              <a:gd name="T39" fmla="*/ 23 h 95"/>
              <a:gd name="T40" fmla="*/ 23 w 111"/>
              <a:gd name="T41" fmla="*/ 23 h 95"/>
              <a:gd name="T42" fmla="*/ 23 w 111"/>
              <a:gd name="T43" fmla="*/ 7 h 95"/>
              <a:gd name="T44" fmla="*/ 51 w 111"/>
              <a:gd name="T45" fmla="*/ 7 h 95"/>
              <a:gd name="T46" fmla="*/ 51 w 111"/>
              <a:gd name="T47" fmla="*/ 72 h 95"/>
              <a:gd name="T48" fmla="*/ 7 w 111"/>
              <a:gd name="T49" fmla="*/ 72 h 95"/>
              <a:gd name="T50" fmla="*/ 61 w 111"/>
              <a:gd name="T51" fmla="*/ 89 h 95"/>
              <a:gd name="T52" fmla="*/ 43 w 111"/>
              <a:gd name="T53" fmla="*/ 89 h 95"/>
              <a:gd name="T54" fmla="*/ 25 w 111"/>
              <a:gd name="T55" fmla="*/ 89 h 95"/>
              <a:gd name="T56" fmla="*/ 25 w 111"/>
              <a:gd name="T57" fmla="*/ 79 h 95"/>
              <a:gd name="T58" fmla="*/ 57 w 111"/>
              <a:gd name="T59" fmla="*/ 79 h 95"/>
              <a:gd name="T60" fmla="*/ 57 w 111"/>
              <a:gd name="T61" fmla="*/ 23 h 95"/>
              <a:gd name="T62" fmla="*/ 59 w 111"/>
              <a:gd name="T63" fmla="*/ 23 h 95"/>
              <a:gd name="T64" fmla="*/ 69 w 111"/>
              <a:gd name="T65" fmla="*/ 23 h 95"/>
              <a:gd name="T66" fmla="*/ 69 w 111"/>
              <a:gd name="T67" fmla="*/ 89 h 95"/>
              <a:gd name="T68" fmla="*/ 61 w 111"/>
              <a:gd name="T69" fmla="*/ 89 h 95"/>
              <a:gd name="T70" fmla="*/ 75 w 111"/>
              <a:gd name="T71" fmla="*/ 89 h 95"/>
              <a:gd name="T72" fmla="*/ 75 w 111"/>
              <a:gd name="T73" fmla="*/ 23 h 95"/>
              <a:gd name="T74" fmla="*/ 77 w 111"/>
              <a:gd name="T75" fmla="*/ 23 h 95"/>
              <a:gd name="T76" fmla="*/ 87 w 111"/>
              <a:gd name="T77" fmla="*/ 23 h 95"/>
              <a:gd name="T78" fmla="*/ 87 w 111"/>
              <a:gd name="T79" fmla="*/ 89 h 95"/>
              <a:gd name="T80" fmla="*/ 75 w 111"/>
              <a:gd name="T81" fmla="*/ 89 h 95"/>
              <a:gd name="T82" fmla="*/ 105 w 111"/>
              <a:gd name="T83" fmla="*/ 89 h 95"/>
              <a:gd name="T84" fmla="*/ 93 w 111"/>
              <a:gd name="T85" fmla="*/ 89 h 95"/>
              <a:gd name="T86" fmla="*/ 93 w 111"/>
              <a:gd name="T87" fmla="*/ 23 h 95"/>
              <a:gd name="T88" fmla="*/ 105 w 111"/>
              <a:gd name="T89" fmla="*/ 23 h 95"/>
              <a:gd name="T90" fmla="*/ 105 w 111"/>
              <a:gd name="T91" fmla="*/ 8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1" h="95">
                <a:moveTo>
                  <a:pt x="93" y="17"/>
                </a:moveTo>
                <a:lnTo>
                  <a:pt x="75" y="17"/>
                </a:lnTo>
                <a:lnTo>
                  <a:pt x="71" y="17"/>
                </a:lnTo>
                <a:lnTo>
                  <a:pt x="57" y="17"/>
                </a:lnTo>
                <a:lnTo>
                  <a:pt x="57" y="0"/>
                </a:lnTo>
                <a:lnTo>
                  <a:pt x="17" y="0"/>
                </a:lnTo>
                <a:lnTo>
                  <a:pt x="17" y="0"/>
                </a:lnTo>
                <a:lnTo>
                  <a:pt x="0" y="17"/>
                </a:lnTo>
                <a:lnTo>
                  <a:pt x="0" y="79"/>
                </a:lnTo>
                <a:lnTo>
                  <a:pt x="18" y="79"/>
                </a:lnTo>
                <a:lnTo>
                  <a:pt x="18" y="95"/>
                </a:lnTo>
                <a:lnTo>
                  <a:pt x="36" y="95"/>
                </a:lnTo>
                <a:lnTo>
                  <a:pt x="55" y="95"/>
                </a:lnTo>
                <a:lnTo>
                  <a:pt x="75" y="95"/>
                </a:lnTo>
                <a:lnTo>
                  <a:pt x="93" y="95"/>
                </a:lnTo>
                <a:lnTo>
                  <a:pt x="111" y="95"/>
                </a:lnTo>
                <a:lnTo>
                  <a:pt x="111" y="17"/>
                </a:lnTo>
                <a:lnTo>
                  <a:pt x="93" y="17"/>
                </a:lnTo>
                <a:close/>
                <a:moveTo>
                  <a:pt x="7" y="72"/>
                </a:moveTo>
                <a:lnTo>
                  <a:pt x="7" y="23"/>
                </a:lnTo>
                <a:lnTo>
                  <a:pt x="23" y="23"/>
                </a:lnTo>
                <a:lnTo>
                  <a:pt x="23" y="7"/>
                </a:lnTo>
                <a:lnTo>
                  <a:pt x="51" y="7"/>
                </a:lnTo>
                <a:lnTo>
                  <a:pt x="51" y="72"/>
                </a:lnTo>
                <a:lnTo>
                  <a:pt x="7" y="72"/>
                </a:lnTo>
                <a:close/>
                <a:moveTo>
                  <a:pt x="61" y="89"/>
                </a:moveTo>
                <a:lnTo>
                  <a:pt x="43" y="89"/>
                </a:lnTo>
                <a:lnTo>
                  <a:pt x="25" y="89"/>
                </a:lnTo>
                <a:lnTo>
                  <a:pt x="25" y="79"/>
                </a:lnTo>
                <a:lnTo>
                  <a:pt x="57" y="79"/>
                </a:lnTo>
                <a:lnTo>
                  <a:pt x="57" y="23"/>
                </a:lnTo>
                <a:lnTo>
                  <a:pt x="59" y="23"/>
                </a:lnTo>
                <a:lnTo>
                  <a:pt x="69" y="23"/>
                </a:lnTo>
                <a:lnTo>
                  <a:pt x="69" y="89"/>
                </a:lnTo>
                <a:lnTo>
                  <a:pt x="61" y="89"/>
                </a:lnTo>
                <a:close/>
                <a:moveTo>
                  <a:pt x="75" y="89"/>
                </a:moveTo>
                <a:lnTo>
                  <a:pt x="75" y="23"/>
                </a:lnTo>
                <a:lnTo>
                  <a:pt x="77" y="23"/>
                </a:lnTo>
                <a:lnTo>
                  <a:pt x="87" y="23"/>
                </a:lnTo>
                <a:lnTo>
                  <a:pt x="87" y="89"/>
                </a:lnTo>
                <a:lnTo>
                  <a:pt x="75" y="89"/>
                </a:lnTo>
                <a:close/>
                <a:moveTo>
                  <a:pt x="105" y="89"/>
                </a:moveTo>
                <a:lnTo>
                  <a:pt x="93" y="89"/>
                </a:lnTo>
                <a:lnTo>
                  <a:pt x="93" y="23"/>
                </a:lnTo>
                <a:lnTo>
                  <a:pt x="105" y="23"/>
                </a:lnTo>
                <a:lnTo>
                  <a:pt x="105" y="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504315" y="5109210"/>
            <a:ext cx="3166251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华为云安全立体安全防护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多级加密：签名、通道、内容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支持国密、加法同态保护数据隐私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零知识证明保护用户隐私</a:t>
            </a:r>
            <a:endParaRPr lang="zh-CN" altLang="zh-CN" sz="1400" b="1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zh-CN" sz="1400" b="1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4755" y="1397635"/>
            <a:ext cx="52774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华为云区块链服务平台：</a:t>
            </a:r>
          </a:p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https://www.huaweicloud.com/product/bcs.html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0971" y="-12071"/>
            <a:ext cx="12051029" cy="6858000"/>
          </a:xfrm>
          <a:custGeom>
            <a:avLst/>
            <a:gdLst>
              <a:gd name="connsiteX0" fmla="*/ 0 w 12188825"/>
              <a:gd name="connsiteY0" fmla="*/ 6858000 h 6858000"/>
              <a:gd name="connsiteX1" fmla="*/ 12188825 w 12188825"/>
              <a:gd name="connsiteY1" fmla="*/ 6858000 h 6858000"/>
              <a:gd name="connsiteX2" fmla="*/ 12188825 w 12188825"/>
              <a:gd name="connsiteY2" fmla="*/ 0 h 6858000"/>
              <a:gd name="connsiteX3" fmla="*/ 0 w 12188825"/>
              <a:gd name="connsiteY3" fmla="*/ 0 h 6858000"/>
              <a:gd name="connsiteX4" fmla="*/ 0 w 12188825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825" h="6858000">
                <a:moveTo>
                  <a:pt x="0" y="6858000"/>
                </a:moveTo>
                <a:lnTo>
                  <a:pt x="12188825" y="6858000"/>
                </a:lnTo>
                <a:lnTo>
                  <a:pt x="12188825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Freeform 3"/>
          <p:cNvSpPr/>
          <p:nvPr/>
        </p:nvSpPr>
        <p:spPr>
          <a:xfrm>
            <a:off x="7183799" y="1037580"/>
            <a:ext cx="3851275" cy="5112339"/>
          </a:xfrm>
          <a:custGeom>
            <a:avLst/>
            <a:gdLst>
              <a:gd name="connsiteX0" fmla="*/ 6350 w 3851275"/>
              <a:gd name="connsiteY0" fmla="*/ 6350 h 5112339"/>
              <a:gd name="connsiteX1" fmla="*/ 3844925 w 3851275"/>
              <a:gd name="connsiteY1" fmla="*/ 6350 h 5112339"/>
              <a:gd name="connsiteX2" fmla="*/ 3844925 w 3851275"/>
              <a:gd name="connsiteY2" fmla="*/ 5105989 h 5112339"/>
              <a:gd name="connsiteX3" fmla="*/ 6350 w 3851275"/>
              <a:gd name="connsiteY3" fmla="*/ 5105989 h 5112339"/>
              <a:gd name="connsiteX4" fmla="*/ 6350 w 3851275"/>
              <a:gd name="connsiteY4" fmla="*/ 6350 h 51123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51275" h="5112339">
                <a:moveTo>
                  <a:pt x="6350" y="6350"/>
                </a:moveTo>
                <a:lnTo>
                  <a:pt x="3844925" y="6350"/>
                </a:lnTo>
                <a:lnTo>
                  <a:pt x="3844925" y="5105989"/>
                </a:lnTo>
                <a:lnTo>
                  <a:pt x="6350" y="510598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889F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6974" y="1028047"/>
            <a:ext cx="3848100" cy="5118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09600" y="330829"/>
            <a:ext cx="4103643" cy="168764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76200" algn="l"/>
              </a:tabLst>
            </a:pPr>
            <a:r>
              <a:rPr lang="en-US" altLang="zh-CN" sz="2000" dirty="0" smtClean="0">
                <a:solidFill>
                  <a:srgbClr val="7889FB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参考资料</a:t>
            </a:r>
          </a:p>
          <a:p>
            <a:pPr>
              <a:lnSpc>
                <a:spcPts val="1000"/>
              </a:lnSpc>
            </a:pPr>
            <a:endParaRPr lang="en-US" altLang="zh-CN" sz="1200" dirty="0" smtClean="0"/>
          </a:p>
          <a:p>
            <a:pPr>
              <a:lnSpc>
                <a:spcPts val="1000"/>
              </a:lnSpc>
            </a:pPr>
            <a:endParaRPr lang="en-US" altLang="zh-CN" sz="1200" dirty="0" smtClean="0"/>
          </a:p>
          <a:p>
            <a:pPr>
              <a:lnSpc>
                <a:spcPts val="1000"/>
              </a:lnSpc>
            </a:pPr>
            <a:endParaRPr lang="en-US" altLang="zh-CN" sz="1200" dirty="0" smtClean="0"/>
          </a:p>
          <a:p>
            <a:pPr>
              <a:lnSpc>
                <a:spcPts val="1000"/>
              </a:lnSpc>
            </a:pPr>
            <a:endParaRPr lang="en-US" altLang="zh-CN" sz="1200" dirty="0" smtClean="0"/>
          </a:p>
          <a:p>
            <a:pPr>
              <a:lnSpc>
                <a:spcPts val="1000"/>
              </a:lnSpc>
            </a:pPr>
            <a:endParaRPr lang="en-US" altLang="zh-CN" sz="1200" dirty="0" smtClean="0"/>
          </a:p>
          <a:p>
            <a:pPr>
              <a:lnSpc>
                <a:spcPts val="1000"/>
              </a:lnSpc>
            </a:pPr>
            <a:endParaRPr lang="en-US" altLang="zh-CN" sz="1200" dirty="0" smtClean="0"/>
          </a:p>
          <a:p>
            <a:pPr>
              <a:lnSpc>
                <a:spcPts val="1000"/>
              </a:lnSpc>
            </a:pPr>
            <a:endParaRPr lang="en-US" altLang="zh-CN" sz="1200" dirty="0" smtClean="0"/>
          </a:p>
          <a:p>
            <a:pPr>
              <a:lnSpc>
                <a:spcPts val="2700"/>
              </a:lnSpc>
              <a:tabLst>
                <a:tab pos="76200" algn="l"/>
              </a:tabLst>
            </a:pPr>
            <a:r>
              <a:rPr lang="en-US" altLang="zh-CN" sz="1200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Hyperledger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42999" y="2121529"/>
            <a:ext cx="77445" cy="7899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sz="1200" dirty="0" smtClean="0"/>
          </a:p>
          <a:p>
            <a:pPr>
              <a:lnSpc>
                <a:spcPts val="2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85899" y="2121529"/>
            <a:ext cx="3615549" cy="7899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rgbClr val="788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https://hyperledger-fabric.readthedocs.io</a:t>
            </a:r>
          </a:p>
          <a:p>
            <a:pPr>
              <a:lnSpc>
                <a:spcPts val="1000"/>
              </a:lnSpc>
            </a:pPr>
            <a:endParaRPr lang="en-US" altLang="zh-CN" sz="1200" dirty="0" smtClean="0"/>
          </a:p>
          <a:p>
            <a:pPr>
              <a:lnSpc>
                <a:spcPts val="2600"/>
              </a:lnSpc>
            </a:pPr>
            <a:r>
              <a:rPr lang="en-US" altLang="zh-CN" sz="1400" dirty="0" smtClean="0">
                <a:solidFill>
                  <a:srgbClr val="788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https://github.com/yeasy/seminar-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85800" y="3074029"/>
            <a:ext cx="6019800" cy="144398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  <a:tab pos="800100" algn="l"/>
              </a:tabLst>
            </a:pPr>
            <a:r>
              <a:rPr lang="en-US" altLang="zh-CN" sz="1200" dirty="0" smtClean="0"/>
              <a:t>		</a:t>
            </a:r>
            <a:r>
              <a:rPr lang="en-US" altLang="zh-CN" sz="1400" dirty="0" smtClean="0">
                <a:solidFill>
                  <a:srgbClr val="788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talk/tree/master/hyperledger-tech-notes</a:t>
            </a:r>
          </a:p>
          <a:p>
            <a:pPr>
              <a:lnSpc>
                <a:spcPts val="1000"/>
              </a:lnSpc>
            </a:pPr>
            <a:endParaRPr lang="en-US" altLang="zh-CN" sz="1200" dirty="0" smtClean="0"/>
          </a:p>
          <a:p>
            <a:pPr>
              <a:lnSpc>
                <a:spcPts val="3200"/>
              </a:lnSpc>
              <a:tabLst>
                <a:tab pos="342900" algn="l"/>
                <a:tab pos="8001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杨保华，陈昌，《区块链原理、设计与应用》，</a:t>
            </a:r>
            <a:r>
              <a:rPr lang="en-US" altLang="zh-CN" sz="1600" dirty="0" err="1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机械工业出版社</a:t>
            </a:r>
            <a:endParaRPr lang="en-US" altLang="zh-CN" sz="16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sz="1200" dirty="0" smtClean="0"/>
          </a:p>
          <a:p>
            <a:pPr>
              <a:lnSpc>
                <a:spcPts val="3500"/>
              </a:lnSpc>
              <a:tabLst>
                <a:tab pos="342900" algn="l"/>
                <a:tab pos="8001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陈昌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技术详解</a:t>
            </a:r>
            <a:endParaRPr lang="zh-CN" alt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6858000 h 6858000"/>
              <a:gd name="connsiteX1" fmla="*/ 12188825 w 12188825"/>
              <a:gd name="connsiteY1" fmla="*/ 6858000 h 6858000"/>
              <a:gd name="connsiteX2" fmla="*/ 12188825 w 12188825"/>
              <a:gd name="connsiteY2" fmla="*/ 0 h 6858000"/>
              <a:gd name="connsiteX3" fmla="*/ 0 w 12188825"/>
              <a:gd name="connsiteY3" fmla="*/ 0 h 6858000"/>
              <a:gd name="connsiteX4" fmla="*/ 0 w 12188825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825" h="6858000">
                <a:moveTo>
                  <a:pt x="0" y="6858000"/>
                </a:moveTo>
                <a:lnTo>
                  <a:pt x="12188825" y="6858000"/>
                </a:lnTo>
                <a:lnTo>
                  <a:pt x="12188825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6F6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108700"/>
            <a:ext cx="2133600" cy="4445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53900" cy="58420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1493500" y="63754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300" dirty="0" smtClean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8290" y="427926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华为贡献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6858000 h 6858000"/>
              <a:gd name="connsiteX1" fmla="*/ 12188825 w 12188825"/>
              <a:gd name="connsiteY1" fmla="*/ 6858000 h 6858000"/>
              <a:gd name="connsiteX2" fmla="*/ 12188825 w 12188825"/>
              <a:gd name="connsiteY2" fmla="*/ 0 h 6858000"/>
              <a:gd name="connsiteX3" fmla="*/ 0 w 12188825"/>
              <a:gd name="connsiteY3" fmla="*/ 0 h 6858000"/>
              <a:gd name="connsiteX4" fmla="*/ 0 w 12188825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825" h="6858000">
                <a:moveTo>
                  <a:pt x="0" y="6858000"/>
                </a:moveTo>
                <a:lnTo>
                  <a:pt x="12188825" y="6858000"/>
                </a:lnTo>
                <a:lnTo>
                  <a:pt x="12188825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266700"/>
            <a:ext cx="2235200" cy="6858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4349750" y="2910205"/>
            <a:ext cx="2330766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US" altLang="zh-CN" sz="5400" dirty="0" smtClean="0">
                <a:solidFill>
                  <a:srgbClr val="7889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9380"/>
            <a:ext cx="10327216" cy="871538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华为Hyperledger开源贡献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83187" y="177281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2017.1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234361" y="371069"/>
            <a:ext cx="65257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2018</a:t>
            </a:r>
          </a:p>
        </p:txBody>
      </p: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3264736" y="2712948"/>
            <a:ext cx="1632998" cy="1800001"/>
            <a:chOff x="4371276" y="1714291"/>
            <a:chExt cx="2878640" cy="2605126"/>
          </a:xfrm>
        </p:grpSpPr>
        <p:sp>
          <p:nvSpPr>
            <p:cNvPr id="49" name="Freeform 17"/>
            <p:cNvSpPr/>
            <p:nvPr/>
          </p:nvSpPr>
          <p:spPr bwMode="auto">
            <a:xfrm>
              <a:off x="4371276" y="1714291"/>
              <a:ext cx="2878640" cy="2605126"/>
            </a:xfrm>
            <a:prstGeom prst="roundRect">
              <a:avLst>
                <a:gd name="adj" fmla="val 4838"/>
              </a:avLst>
            </a:prstGeom>
            <a:gradFill flip="none" rotWithShape="1">
              <a:gsLst>
                <a:gs pos="0">
                  <a:srgbClr val="008BBC">
                    <a:alpha val="49000"/>
                  </a:srgbClr>
                </a:gs>
                <a:gs pos="100000">
                  <a:srgbClr val="0070C0">
                    <a:alpha val="11000"/>
                  </a:srgbClr>
                </a:gs>
              </a:gsLst>
              <a:lin ang="10800000" scaled="1"/>
              <a:tileRect/>
            </a:gradFill>
            <a:ln w="19050">
              <a:gradFill>
                <a:gsLst>
                  <a:gs pos="0">
                    <a:srgbClr val="002060">
                      <a:alpha val="74000"/>
                    </a:srgbClr>
                  </a:gs>
                  <a:gs pos="50000">
                    <a:srgbClr val="66FFFF"/>
                  </a:gs>
                  <a:gs pos="100000">
                    <a:srgbClr val="002060">
                      <a:alpha val="37000"/>
                    </a:srgbClr>
                  </a:gs>
                </a:gsLst>
                <a:lin ang="5400000" scaled="0"/>
              </a:gra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indent="-179705">
                <a:lnSpc>
                  <a:spcPts val="2800"/>
                </a:lnSpc>
                <a:buSzPct val="60000"/>
                <a:buFont typeface="Arial" panose="020B0604020202020204" pitchFamily="34" charset="0"/>
                <a:buChar char="•"/>
                <a:defRPr/>
              </a:pPr>
              <a:endParaRPr lang="zh-CN" altLang="en-US" sz="1200" dirty="0">
                <a:latin typeface="微软雅黑" panose="020B0503020204020204" pitchFamily="18" charset="-122"/>
                <a:ea typeface="微软雅黑" panose="020B0503020204020204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667641" y="2651952"/>
              <a:ext cx="2344771" cy="6236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 defTabSz="914400">
                <a:lnSpc>
                  <a:spcPct val="90000"/>
                </a:lnSpc>
                <a:defRPr sz="1200">
                  <a:solidFill>
                    <a:srgbClr val="808080">
                      <a:alpha val="23145"/>
                    </a:srgbClr>
                  </a:solidFill>
                  <a:latin typeface="Akkurat Pro"/>
                  <a:ea typeface="Akkurat Pro"/>
                  <a:cs typeface="Akkurat Pro"/>
                  <a:sym typeface="Akkurat Pro"/>
                </a:defRPr>
              </a:lvl1pPr>
            </a:lstStyle>
            <a:p>
              <a:pPr font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</a:rPr>
                <a:t>中国技术工作组主席职位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09" y="4008893"/>
            <a:ext cx="1145065" cy="34824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3216834" y="2784757"/>
            <a:ext cx="1224136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ctr" defTabSz="914400">
              <a:lnSpc>
                <a:spcPct val="90000"/>
              </a:lnSpc>
              <a:defRPr sz="1200">
                <a:solidFill>
                  <a:srgbClr val="808080">
                    <a:alpha val="23145"/>
                  </a:srgbClr>
                </a:solidFill>
                <a:latin typeface="Akkurat Pro"/>
                <a:ea typeface="Akkurat Pro"/>
                <a:cs typeface="Akkurat Pro"/>
                <a:sym typeface="Akkurat Pro"/>
              </a:defRPr>
            </a:lvl1pPr>
          </a:lstStyle>
          <a:p>
            <a:pPr fontAlgn="ctr">
              <a:lnSpc>
                <a:spcPct val="100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2017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年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月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微软雅黑" panose="020B0503020204020204" pitchFamily="18" charset="-122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334" y="2792480"/>
            <a:ext cx="283648" cy="31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7" name="组合 76"/>
          <p:cNvGrpSpPr>
            <a:grpSpLocks noChangeAspect="1"/>
          </p:cNvGrpSpPr>
          <p:nvPr/>
        </p:nvGrpSpPr>
        <p:grpSpPr>
          <a:xfrm>
            <a:off x="5518406" y="2712948"/>
            <a:ext cx="1632998" cy="1800001"/>
            <a:chOff x="4371276" y="1714291"/>
            <a:chExt cx="2878640" cy="2605126"/>
          </a:xfrm>
        </p:grpSpPr>
        <p:sp>
          <p:nvSpPr>
            <p:cNvPr id="78" name="Freeform 17"/>
            <p:cNvSpPr/>
            <p:nvPr/>
          </p:nvSpPr>
          <p:spPr bwMode="auto">
            <a:xfrm>
              <a:off x="4371276" y="1714291"/>
              <a:ext cx="2878640" cy="2605126"/>
            </a:xfrm>
            <a:prstGeom prst="roundRect">
              <a:avLst>
                <a:gd name="adj" fmla="val 4838"/>
              </a:avLst>
            </a:prstGeom>
            <a:gradFill flip="none" rotWithShape="1">
              <a:gsLst>
                <a:gs pos="0">
                  <a:srgbClr val="008BBC">
                    <a:alpha val="49000"/>
                  </a:srgbClr>
                </a:gs>
                <a:gs pos="100000">
                  <a:srgbClr val="0070C0">
                    <a:alpha val="11000"/>
                  </a:srgbClr>
                </a:gs>
              </a:gsLst>
              <a:lin ang="10800000" scaled="1"/>
              <a:tileRect/>
            </a:gradFill>
            <a:ln w="19050">
              <a:gradFill>
                <a:gsLst>
                  <a:gs pos="0">
                    <a:srgbClr val="002060">
                      <a:alpha val="74000"/>
                    </a:srgbClr>
                  </a:gs>
                  <a:gs pos="50000">
                    <a:srgbClr val="66FFFF"/>
                  </a:gs>
                  <a:gs pos="100000">
                    <a:srgbClr val="002060">
                      <a:alpha val="37000"/>
                    </a:srgbClr>
                  </a:gs>
                </a:gsLst>
                <a:lin ang="5400000" scaled="0"/>
              </a:gra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indent="-179705">
                <a:lnSpc>
                  <a:spcPts val="2800"/>
                </a:lnSpc>
                <a:buSzPct val="60000"/>
                <a:buFont typeface="Arial" panose="020B0604020202020204" pitchFamily="34" charset="0"/>
                <a:buChar char="•"/>
                <a:defRPr/>
              </a:pPr>
              <a:endParaRPr lang="zh-CN" altLang="en-US" sz="1200" dirty="0">
                <a:latin typeface="微软雅黑" panose="020B0503020204020204" pitchFamily="18" charset="-122"/>
                <a:ea typeface="微软雅黑" panose="020B0503020204020204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667641" y="2651952"/>
              <a:ext cx="2344771" cy="6236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 defTabSz="914400">
                <a:lnSpc>
                  <a:spcPct val="90000"/>
                </a:lnSpc>
                <a:defRPr sz="1200">
                  <a:solidFill>
                    <a:srgbClr val="808080">
                      <a:alpha val="23145"/>
                    </a:srgbClr>
                  </a:solidFill>
                  <a:latin typeface="Akkurat Pro"/>
                  <a:ea typeface="Akkurat Pro"/>
                  <a:cs typeface="Akkurat Pro"/>
                  <a:sym typeface="Akkurat Pro"/>
                </a:defRPr>
              </a:lvl1pPr>
            </a:lstStyle>
            <a:p>
              <a:pPr fontAlgn="ctr">
                <a:lnSpc>
                  <a:spcPct val="100000"/>
                </a:lnSpc>
              </a:pPr>
              <a:r>
                <a:rPr lang="en-US" altLang="zh-CN" sz="1400" dirty="0" err="1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Sawtooth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项目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 Maintainer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职位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微软雅黑" panose="020B0503020204020204" pitchFamily="18" charset="-122"/>
              </a:endParaRPr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81" y="3971278"/>
            <a:ext cx="1145065" cy="348240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5470504" y="2784757"/>
            <a:ext cx="1224136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ctr" defTabSz="914400">
              <a:lnSpc>
                <a:spcPct val="90000"/>
              </a:lnSpc>
              <a:defRPr sz="1200">
                <a:solidFill>
                  <a:srgbClr val="808080">
                    <a:alpha val="23145"/>
                  </a:srgbClr>
                </a:solidFill>
                <a:latin typeface="Akkurat Pro"/>
                <a:ea typeface="Akkurat Pro"/>
                <a:cs typeface="Akkurat Pro"/>
                <a:sym typeface="Akkurat Pro"/>
              </a:defRPr>
            </a:lvl1pPr>
          </a:lstStyle>
          <a:p>
            <a:pPr fontAlgn="ctr">
              <a:lnSpc>
                <a:spcPct val="100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2017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年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6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月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微软雅黑" panose="020B0503020204020204" pitchFamily="18" charset="-122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5004" y="2792480"/>
            <a:ext cx="283648" cy="31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3" name="组合 82"/>
          <p:cNvGrpSpPr>
            <a:grpSpLocks noChangeAspect="1"/>
          </p:cNvGrpSpPr>
          <p:nvPr/>
        </p:nvGrpSpPr>
        <p:grpSpPr>
          <a:xfrm>
            <a:off x="7775370" y="2683075"/>
            <a:ext cx="1632998" cy="1800001"/>
            <a:chOff x="4371276" y="1714291"/>
            <a:chExt cx="2878640" cy="2605126"/>
          </a:xfrm>
        </p:grpSpPr>
        <p:sp>
          <p:nvSpPr>
            <p:cNvPr id="84" name="Freeform 17"/>
            <p:cNvSpPr/>
            <p:nvPr/>
          </p:nvSpPr>
          <p:spPr bwMode="auto">
            <a:xfrm>
              <a:off x="4371276" y="1714291"/>
              <a:ext cx="2878640" cy="2605126"/>
            </a:xfrm>
            <a:prstGeom prst="roundRect">
              <a:avLst>
                <a:gd name="adj" fmla="val 4838"/>
              </a:avLst>
            </a:prstGeom>
            <a:gradFill flip="none" rotWithShape="1">
              <a:gsLst>
                <a:gs pos="0">
                  <a:srgbClr val="008BBC">
                    <a:alpha val="49000"/>
                  </a:srgbClr>
                </a:gs>
                <a:gs pos="100000">
                  <a:srgbClr val="0070C0">
                    <a:alpha val="11000"/>
                  </a:srgbClr>
                </a:gs>
              </a:gsLst>
              <a:lin ang="10800000" scaled="1"/>
              <a:tileRect/>
            </a:gradFill>
            <a:ln w="19050">
              <a:gradFill>
                <a:gsLst>
                  <a:gs pos="0">
                    <a:srgbClr val="002060">
                      <a:alpha val="74000"/>
                    </a:srgbClr>
                  </a:gs>
                  <a:gs pos="50000">
                    <a:srgbClr val="66FFFF"/>
                  </a:gs>
                  <a:gs pos="100000">
                    <a:srgbClr val="002060">
                      <a:alpha val="37000"/>
                    </a:srgbClr>
                  </a:gs>
                </a:gsLst>
                <a:lin ang="5400000" scaled="0"/>
              </a:gra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indent="-179705">
                <a:lnSpc>
                  <a:spcPts val="2800"/>
                </a:lnSpc>
                <a:buSzPct val="60000"/>
                <a:buFont typeface="Arial" panose="020B0604020202020204" pitchFamily="34" charset="0"/>
                <a:buChar char="•"/>
                <a:defRPr/>
              </a:pPr>
              <a:endParaRPr lang="zh-CN" altLang="en-US" sz="1200" dirty="0">
                <a:latin typeface="微软雅黑" panose="020B0503020204020204" pitchFamily="18" charset="-122"/>
                <a:ea typeface="微软雅黑" panose="020B0503020204020204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667641" y="2651952"/>
              <a:ext cx="2344771" cy="6236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 defTabSz="914400">
                <a:lnSpc>
                  <a:spcPct val="90000"/>
                </a:lnSpc>
                <a:defRPr sz="1200">
                  <a:solidFill>
                    <a:srgbClr val="808080">
                      <a:alpha val="23145"/>
                    </a:srgbClr>
                  </a:solidFill>
                  <a:latin typeface="Akkurat Pro"/>
                  <a:ea typeface="Akkurat Pro"/>
                  <a:cs typeface="Akkurat Pro"/>
                  <a:sym typeface="Akkurat Pro"/>
                </a:defRPr>
              </a:lvl1pPr>
            </a:lstStyle>
            <a:p>
              <a:pPr fontAlgn="ctr">
                <a:lnSpc>
                  <a:spcPct val="100000"/>
                </a:lnSpc>
              </a:pPr>
              <a:r>
                <a:rPr lang="en-US" altLang="zh-CN" sz="1400" dirty="0" smtClean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Fabric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项目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 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Maintainer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职位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微软雅黑" panose="020B0503020204020204" pitchFamily="18" charset="-122"/>
              </a:endParaRPr>
            </a:p>
          </p:txBody>
        </p:sp>
      </p:grpSp>
      <p:pic>
        <p:nvPicPr>
          <p:cNvPr id="86" name="图片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5" y="3941405"/>
            <a:ext cx="1145065" cy="348240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7727468" y="2754884"/>
            <a:ext cx="1224136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ctr" defTabSz="914400">
              <a:lnSpc>
                <a:spcPct val="90000"/>
              </a:lnSpc>
              <a:defRPr sz="1200">
                <a:solidFill>
                  <a:srgbClr val="808080">
                    <a:alpha val="23145"/>
                  </a:srgbClr>
                </a:solidFill>
                <a:latin typeface="Akkurat Pro"/>
                <a:ea typeface="Akkurat Pro"/>
                <a:cs typeface="Akkurat Pro"/>
                <a:sym typeface="Akkurat Pro"/>
              </a:defRPr>
            </a:lvl1pPr>
          </a:lstStyle>
          <a:p>
            <a:pPr fontAlgn="ctr">
              <a:lnSpc>
                <a:spcPct val="100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2017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年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6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月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微软雅黑" panose="020B0503020204020204" pitchFamily="18" charset="-122"/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1968" y="2762607"/>
            <a:ext cx="283648" cy="31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2" name="组合 91"/>
          <p:cNvGrpSpPr>
            <a:grpSpLocks noChangeAspect="1"/>
          </p:cNvGrpSpPr>
          <p:nvPr/>
        </p:nvGrpSpPr>
        <p:grpSpPr>
          <a:xfrm>
            <a:off x="10007618" y="2695635"/>
            <a:ext cx="1632998" cy="1800001"/>
            <a:chOff x="4371276" y="1714291"/>
            <a:chExt cx="2878640" cy="2605126"/>
          </a:xfrm>
        </p:grpSpPr>
        <p:sp>
          <p:nvSpPr>
            <p:cNvPr id="93" name="Freeform 17"/>
            <p:cNvSpPr/>
            <p:nvPr/>
          </p:nvSpPr>
          <p:spPr bwMode="auto">
            <a:xfrm>
              <a:off x="4371276" y="1714291"/>
              <a:ext cx="2878640" cy="2605126"/>
            </a:xfrm>
            <a:prstGeom prst="roundRect">
              <a:avLst>
                <a:gd name="adj" fmla="val 4838"/>
              </a:avLst>
            </a:prstGeom>
            <a:gradFill flip="none" rotWithShape="1">
              <a:gsLst>
                <a:gs pos="0">
                  <a:srgbClr val="008BBC">
                    <a:alpha val="49000"/>
                  </a:srgbClr>
                </a:gs>
                <a:gs pos="100000">
                  <a:srgbClr val="0070C0">
                    <a:alpha val="11000"/>
                  </a:srgbClr>
                </a:gs>
              </a:gsLst>
              <a:lin ang="10800000" scaled="1"/>
              <a:tileRect/>
            </a:gradFill>
            <a:ln w="19050">
              <a:gradFill>
                <a:gsLst>
                  <a:gs pos="0">
                    <a:srgbClr val="002060">
                      <a:alpha val="74000"/>
                    </a:srgbClr>
                  </a:gs>
                  <a:gs pos="50000">
                    <a:srgbClr val="66FFFF"/>
                  </a:gs>
                  <a:gs pos="100000">
                    <a:srgbClr val="002060">
                      <a:alpha val="37000"/>
                    </a:srgbClr>
                  </a:gs>
                </a:gsLst>
                <a:lin ang="5400000" scaled="0"/>
              </a:gra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indent="-179705">
                <a:lnSpc>
                  <a:spcPts val="2800"/>
                </a:lnSpc>
                <a:buSzPct val="60000"/>
                <a:buFont typeface="Arial" panose="020B0604020202020204" pitchFamily="34" charset="0"/>
                <a:buChar char="•"/>
                <a:defRPr/>
              </a:pPr>
              <a:endParaRPr lang="zh-CN" altLang="en-US" sz="1200" dirty="0">
                <a:latin typeface="微软雅黑" panose="020B0503020204020204" pitchFamily="18" charset="-122"/>
                <a:ea typeface="微软雅黑" panose="020B0503020204020204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4667641" y="2651952"/>
              <a:ext cx="2344771" cy="6236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 defTabSz="914400">
                <a:lnSpc>
                  <a:spcPct val="90000"/>
                </a:lnSpc>
                <a:defRPr sz="1200">
                  <a:solidFill>
                    <a:srgbClr val="808080">
                      <a:alpha val="23145"/>
                    </a:srgbClr>
                  </a:solidFill>
                  <a:latin typeface="Akkurat Pro"/>
                  <a:ea typeface="Akkurat Pro"/>
                  <a:cs typeface="Akkurat Pro"/>
                  <a:sym typeface="Akkurat Pro"/>
                </a:defRPr>
              </a:lvl1pPr>
            </a:lstStyle>
            <a:p>
              <a:pPr fontAlgn="ctr">
                <a:lnSpc>
                  <a:spcPct val="100000"/>
                </a:lnSpc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Caliper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项目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endParaRPr>
            </a:p>
            <a:p>
              <a:pPr fontAlgn="ctr">
                <a:lnSpc>
                  <a:spcPct val="10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立项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成功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微软雅黑" panose="020B0503020204020204" pitchFamily="18" charset="-122"/>
              </a:endParaRPr>
            </a:p>
          </p:txBody>
        </p: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93" y="3953965"/>
            <a:ext cx="1145065" cy="34824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9959716" y="2767444"/>
            <a:ext cx="1224136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ctr" defTabSz="914400">
              <a:lnSpc>
                <a:spcPct val="90000"/>
              </a:lnSpc>
              <a:defRPr sz="1200">
                <a:solidFill>
                  <a:srgbClr val="808080">
                    <a:alpha val="23145"/>
                  </a:srgbClr>
                </a:solidFill>
                <a:latin typeface="Akkurat Pro"/>
                <a:ea typeface="Akkurat Pro"/>
                <a:cs typeface="Akkurat Pro"/>
                <a:sym typeface="Akkurat Pro"/>
              </a:defRPr>
            </a:lvl1pPr>
          </a:lstStyle>
          <a:p>
            <a:pPr fontAlgn="ctr">
              <a:lnSpc>
                <a:spcPct val="100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2018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年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3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月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微软雅黑" panose="020B0503020204020204" pitchFamily="18" charset="-122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54216" y="2775167"/>
            <a:ext cx="283648" cy="31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8" name="组合 97"/>
          <p:cNvGrpSpPr>
            <a:grpSpLocks noChangeAspect="1"/>
          </p:cNvGrpSpPr>
          <p:nvPr/>
        </p:nvGrpSpPr>
        <p:grpSpPr>
          <a:xfrm>
            <a:off x="1006618" y="2713147"/>
            <a:ext cx="1632998" cy="1800001"/>
            <a:chOff x="4371276" y="1714291"/>
            <a:chExt cx="2878640" cy="2605126"/>
          </a:xfrm>
        </p:grpSpPr>
        <p:sp>
          <p:nvSpPr>
            <p:cNvPr id="99" name="Freeform 17"/>
            <p:cNvSpPr/>
            <p:nvPr/>
          </p:nvSpPr>
          <p:spPr bwMode="auto">
            <a:xfrm>
              <a:off x="4371276" y="1714291"/>
              <a:ext cx="2878640" cy="2605126"/>
            </a:xfrm>
            <a:prstGeom prst="roundRect">
              <a:avLst>
                <a:gd name="adj" fmla="val 4838"/>
              </a:avLst>
            </a:prstGeom>
            <a:gradFill flip="none" rotWithShape="1">
              <a:gsLst>
                <a:gs pos="0">
                  <a:srgbClr val="008BBC">
                    <a:alpha val="49000"/>
                  </a:srgbClr>
                </a:gs>
                <a:gs pos="100000">
                  <a:srgbClr val="0070C0">
                    <a:alpha val="11000"/>
                  </a:srgbClr>
                </a:gs>
              </a:gsLst>
              <a:lin ang="10800000" scaled="1"/>
              <a:tileRect/>
            </a:gradFill>
            <a:ln w="19050">
              <a:gradFill>
                <a:gsLst>
                  <a:gs pos="0">
                    <a:srgbClr val="002060">
                      <a:alpha val="74000"/>
                    </a:srgbClr>
                  </a:gs>
                  <a:gs pos="50000">
                    <a:srgbClr val="66FFFF"/>
                  </a:gs>
                  <a:gs pos="100000">
                    <a:srgbClr val="002060">
                      <a:alpha val="37000"/>
                    </a:srgbClr>
                  </a:gs>
                </a:gsLst>
                <a:lin ang="5400000" scaled="0"/>
              </a:gra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indent="-179705">
                <a:lnSpc>
                  <a:spcPts val="2800"/>
                </a:lnSpc>
                <a:buSzPct val="60000"/>
                <a:buFont typeface="Arial" panose="020B0604020202020204" pitchFamily="34" charset="0"/>
                <a:buChar char="•"/>
                <a:defRPr/>
              </a:pPr>
              <a:endParaRPr lang="zh-CN" altLang="en-US" sz="1200" dirty="0">
                <a:latin typeface="微软雅黑" panose="020B0503020204020204" pitchFamily="18" charset="-122"/>
                <a:ea typeface="微软雅黑" panose="020B0503020204020204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4767566" y="2559967"/>
              <a:ext cx="2184910" cy="80179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 defTabSz="914400">
                <a:lnSpc>
                  <a:spcPct val="90000"/>
                </a:lnSpc>
                <a:defRPr sz="1200">
                  <a:solidFill>
                    <a:srgbClr val="808080">
                      <a:alpha val="23145"/>
                    </a:srgbClr>
                  </a:solidFill>
                  <a:latin typeface="Akkurat Pro"/>
                  <a:ea typeface="Akkurat Pro"/>
                  <a:cs typeface="Akkurat Pro"/>
                  <a:sym typeface="Akkurat Pro"/>
                </a:defRPr>
              </a:lvl1pPr>
            </a:lstStyle>
            <a:p>
              <a:pPr fontAlgn="ctr">
                <a:lnSpc>
                  <a:spcPct val="100000"/>
                </a:lnSpc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华为加入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Hyperledger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endParaRPr>
            </a:p>
            <a:p>
              <a:pPr fontAlgn="ctr">
                <a:lnSpc>
                  <a:spcPct val="100000"/>
                </a:lnSpc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超级账本联盟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微软雅黑" panose="020B0503020204020204" pitchFamily="18" charset="-122"/>
              </a:endParaRPr>
            </a:p>
          </p:txBody>
        </p:sp>
      </p:grpSp>
      <p:pic>
        <p:nvPicPr>
          <p:cNvPr id="101" name="图片 1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91" y="4009092"/>
            <a:ext cx="1145065" cy="348240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958716" y="2784956"/>
            <a:ext cx="1224136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ctr" defTabSz="914400">
              <a:lnSpc>
                <a:spcPct val="90000"/>
              </a:lnSpc>
              <a:defRPr sz="1200">
                <a:solidFill>
                  <a:srgbClr val="808080">
                    <a:alpha val="23145"/>
                  </a:srgbClr>
                </a:solidFill>
                <a:latin typeface="Akkurat Pro"/>
                <a:ea typeface="Akkurat Pro"/>
                <a:cs typeface="Akkurat Pro"/>
                <a:sym typeface="Akkurat Pro"/>
              </a:defRPr>
            </a:lvl1pPr>
          </a:lstStyle>
          <a:p>
            <a:pPr fontAlgn="ctr">
              <a:lnSpc>
                <a:spcPct val="100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2016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年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10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月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微软雅黑" panose="020B0503020204020204" pitchFamily="18" charset="-122"/>
            </a:endParaRPr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3216" y="2792679"/>
            <a:ext cx="283648" cy="31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4" name="肘形连接符 103"/>
          <p:cNvCxnSpPr/>
          <p:nvPr/>
        </p:nvCxnSpPr>
        <p:spPr bwMode="auto">
          <a:xfrm flipV="1">
            <a:off x="2640265" y="3634807"/>
            <a:ext cx="648072" cy="702078"/>
          </a:xfrm>
          <a:prstGeom prst="bentConnector3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ounded Rectangle 77"/>
          <p:cNvSpPr>
            <a:spLocks noChangeAspect="1"/>
          </p:cNvSpPr>
          <p:nvPr/>
        </p:nvSpPr>
        <p:spPr bwMode="auto">
          <a:xfrm>
            <a:off x="695400" y="5137367"/>
            <a:ext cx="10705698" cy="307457"/>
          </a:xfrm>
          <a:prstGeom prst="trapezoid">
            <a:avLst>
              <a:gd name="adj" fmla="val 166972"/>
            </a:avLst>
          </a:prstGeom>
          <a:gradFill flip="none" rotWithShape="1">
            <a:gsLst>
              <a:gs pos="68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rect">
              <a:fillToRect l="50000" t="50000" r="50000" b="50000"/>
            </a:path>
            <a:tileRect/>
          </a:gradFill>
          <a:ln w="9525">
            <a:gradFill>
              <a:gsLst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/>
          <a:lstStyle/>
          <a:p>
            <a:pPr algn="ctr" defTabSz="914400" fontAlgn="auto"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60000"/>
              <a:defRPr/>
            </a:pPr>
            <a:endParaRPr lang="en-US" altLang="zh-CN" sz="1200" dirty="0">
              <a:gradFill>
                <a:gsLst>
                  <a:gs pos="0">
                    <a:schemeClr val="bg1"/>
                  </a:gs>
                  <a:gs pos="100000">
                    <a:srgbClr val="4FEE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18" charset="-122"/>
              <a:ea typeface="微软雅黑" panose="020B0503020204020204" pitchFamily="18" charset="-122"/>
              <a:sym typeface="Wingdings" panose="05000000000000000000" pitchFamily="2" charset="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356609" y="4944099"/>
            <a:ext cx="3383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C0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18" charset="-122"/>
                <a:ea typeface="微软雅黑" panose="020B0503020204020204" pitchFamily="18" charset="-122"/>
              </a:rPr>
              <a:t>来源开源、优于开源、回馈开源</a:t>
            </a:r>
          </a:p>
        </p:txBody>
      </p:sp>
      <p:cxnSp>
        <p:nvCxnSpPr>
          <p:cNvPr id="107" name="肘形连接符 106"/>
          <p:cNvCxnSpPr/>
          <p:nvPr/>
        </p:nvCxnSpPr>
        <p:spPr bwMode="auto">
          <a:xfrm flipV="1">
            <a:off x="4891540" y="3594737"/>
            <a:ext cx="648072" cy="702078"/>
          </a:xfrm>
          <a:prstGeom prst="bentConnector3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肘形连接符 107"/>
          <p:cNvCxnSpPr/>
          <p:nvPr/>
        </p:nvCxnSpPr>
        <p:spPr bwMode="auto">
          <a:xfrm flipV="1">
            <a:off x="7135950" y="3594737"/>
            <a:ext cx="648072" cy="702078"/>
          </a:xfrm>
          <a:prstGeom prst="bentConnector3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肘形连接符 108"/>
          <p:cNvCxnSpPr/>
          <p:nvPr/>
        </p:nvCxnSpPr>
        <p:spPr bwMode="auto">
          <a:xfrm flipV="1">
            <a:off x="9405706" y="3481263"/>
            <a:ext cx="648072" cy="702078"/>
          </a:xfrm>
          <a:prstGeom prst="bentConnector3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reeform 139"/>
          <p:cNvSpPr/>
          <p:nvPr/>
        </p:nvSpPr>
        <p:spPr bwMode="auto">
          <a:xfrm rot="20597065">
            <a:off x="1379103" y="994873"/>
            <a:ext cx="10323442" cy="1434812"/>
          </a:xfrm>
          <a:custGeom>
            <a:avLst/>
            <a:gdLst>
              <a:gd name="T0" fmla="*/ 2147483646 w 947"/>
              <a:gd name="T1" fmla="*/ 2147483646 h 767"/>
              <a:gd name="T2" fmla="*/ 2147483646 w 947"/>
              <a:gd name="T3" fmla="*/ 2147483646 h 767"/>
              <a:gd name="T4" fmla="*/ 2147483646 w 947"/>
              <a:gd name="T5" fmla="*/ 2147483646 h 767"/>
              <a:gd name="T6" fmla="*/ 2147483646 w 947"/>
              <a:gd name="T7" fmla="*/ 2147483646 h 767"/>
              <a:gd name="T8" fmla="*/ 2147483646 w 947"/>
              <a:gd name="T9" fmla="*/ 2147483646 h 767"/>
              <a:gd name="T10" fmla="*/ 2147483646 w 947"/>
              <a:gd name="T11" fmla="*/ 2147483646 h 767"/>
              <a:gd name="T12" fmla="*/ 2147483646 w 947"/>
              <a:gd name="T13" fmla="*/ 2147483646 h 767"/>
              <a:gd name="T14" fmla="*/ 2147483646 w 947"/>
              <a:gd name="T15" fmla="*/ 2147483646 h 767"/>
              <a:gd name="T16" fmla="*/ 2147483646 w 947"/>
              <a:gd name="T17" fmla="*/ 2147483646 h 767"/>
              <a:gd name="T18" fmla="*/ 2147483646 w 947"/>
              <a:gd name="T19" fmla="*/ 2147483646 h 767"/>
              <a:gd name="T20" fmla="*/ 2147483646 w 947"/>
              <a:gd name="T21" fmla="*/ 2147483646 h 767"/>
              <a:gd name="T22" fmla="*/ 2147483646 w 947"/>
              <a:gd name="T23" fmla="*/ 2147483646 h 767"/>
              <a:gd name="T24" fmla="*/ 2147483646 w 947"/>
              <a:gd name="T25" fmla="*/ 2147483646 h 767"/>
              <a:gd name="T26" fmla="*/ 2147483646 w 947"/>
              <a:gd name="T27" fmla="*/ 2147483646 h 767"/>
              <a:gd name="T28" fmla="*/ 2147483646 w 947"/>
              <a:gd name="T29" fmla="*/ 2147483646 h 767"/>
              <a:gd name="T30" fmla="*/ 2147483646 w 947"/>
              <a:gd name="T31" fmla="*/ 2147483646 h 767"/>
              <a:gd name="T32" fmla="*/ 2147483646 w 947"/>
              <a:gd name="T33" fmla="*/ 2147483646 h 767"/>
              <a:gd name="T34" fmla="*/ 2147483646 w 947"/>
              <a:gd name="T35" fmla="*/ 2147483646 h 767"/>
              <a:gd name="T36" fmla="*/ 2147483646 w 947"/>
              <a:gd name="T37" fmla="*/ 2147483646 h 767"/>
              <a:gd name="T38" fmla="*/ 2147483646 w 947"/>
              <a:gd name="T39" fmla="*/ 2147483646 h 767"/>
              <a:gd name="T40" fmla="*/ 2147483646 w 947"/>
              <a:gd name="T41" fmla="*/ 2147483646 h 767"/>
              <a:gd name="T42" fmla="*/ 2147483646 w 947"/>
              <a:gd name="T43" fmla="*/ 2147483646 h 767"/>
              <a:gd name="T44" fmla="*/ 2147483646 w 947"/>
              <a:gd name="T45" fmla="*/ 2147483646 h 767"/>
              <a:gd name="T46" fmla="*/ 2147483646 w 947"/>
              <a:gd name="T47" fmla="*/ 2147483646 h 767"/>
              <a:gd name="T48" fmla="*/ 0 w 947"/>
              <a:gd name="T49" fmla="*/ 0 h 767"/>
              <a:gd name="T50" fmla="*/ 2147483646 w 947"/>
              <a:gd name="T51" fmla="*/ 2147483646 h 767"/>
              <a:gd name="T52" fmla="*/ 2147483646 w 947"/>
              <a:gd name="T53" fmla="*/ 2147483646 h 767"/>
              <a:gd name="T54" fmla="*/ 2147483646 w 947"/>
              <a:gd name="T55" fmla="*/ 2147483646 h 767"/>
              <a:gd name="T56" fmla="*/ 2147483646 w 947"/>
              <a:gd name="T57" fmla="*/ 2147483646 h 767"/>
              <a:gd name="T58" fmla="*/ 2147483646 w 947"/>
              <a:gd name="T59" fmla="*/ 2147483646 h 767"/>
              <a:gd name="T60" fmla="*/ 2147483646 w 947"/>
              <a:gd name="T61" fmla="*/ 2147483646 h 767"/>
              <a:gd name="T62" fmla="*/ 2147483646 w 947"/>
              <a:gd name="T63" fmla="*/ 2147483646 h 767"/>
              <a:gd name="T64" fmla="*/ 2147483646 w 947"/>
              <a:gd name="T65" fmla="*/ 2147483646 h 767"/>
              <a:gd name="T66" fmla="*/ 2147483646 w 947"/>
              <a:gd name="T67" fmla="*/ 2147483646 h 767"/>
              <a:gd name="T68" fmla="*/ 2147483646 w 947"/>
              <a:gd name="T69" fmla="*/ 2147483646 h 767"/>
              <a:gd name="T70" fmla="*/ 2147483646 w 947"/>
              <a:gd name="T71" fmla="*/ 2147483646 h 767"/>
              <a:gd name="T72" fmla="*/ 2147483646 w 947"/>
              <a:gd name="T73" fmla="*/ 2147483646 h 767"/>
              <a:gd name="T74" fmla="*/ 2147483646 w 947"/>
              <a:gd name="T75" fmla="*/ 2147483646 h 767"/>
              <a:gd name="T76" fmla="*/ 2147483646 w 947"/>
              <a:gd name="T77" fmla="*/ 2147483646 h 767"/>
              <a:gd name="T78" fmla="*/ 2147483646 w 947"/>
              <a:gd name="T79" fmla="*/ 2147483646 h 767"/>
              <a:gd name="T80" fmla="*/ 2147483646 w 947"/>
              <a:gd name="T81" fmla="*/ 2147483646 h 767"/>
              <a:gd name="T82" fmla="*/ 2147483646 w 947"/>
              <a:gd name="T83" fmla="*/ 2147483646 h 767"/>
              <a:gd name="T84" fmla="*/ 2147483646 w 947"/>
              <a:gd name="T85" fmla="*/ 2147483646 h 767"/>
              <a:gd name="T86" fmla="*/ 2147483646 w 947"/>
              <a:gd name="T87" fmla="*/ 2147483646 h 767"/>
              <a:gd name="T88" fmla="*/ 2147483646 w 947"/>
              <a:gd name="T89" fmla="*/ 2147483646 h 767"/>
              <a:gd name="T90" fmla="*/ 2147483646 w 947"/>
              <a:gd name="T91" fmla="*/ 2147483646 h 767"/>
              <a:gd name="T92" fmla="*/ 2147483646 w 947"/>
              <a:gd name="T93" fmla="*/ 2147483646 h 767"/>
              <a:gd name="T94" fmla="*/ 2147483646 w 947"/>
              <a:gd name="T95" fmla="*/ 2147483646 h 767"/>
              <a:gd name="T96" fmla="*/ 2147483646 w 947"/>
              <a:gd name="T97" fmla="*/ 2147483646 h 76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947"/>
              <a:gd name="T148" fmla="*/ 0 h 767"/>
              <a:gd name="T149" fmla="*/ 947 w 947"/>
              <a:gd name="T150" fmla="*/ 767 h 767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947" h="767">
                <a:moveTo>
                  <a:pt x="724" y="654"/>
                </a:moveTo>
                <a:lnTo>
                  <a:pt x="666" y="646"/>
                </a:lnTo>
                <a:lnTo>
                  <a:pt x="609" y="631"/>
                </a:lnTo>
                <a:lnTo>
                  <a:pt x="554" y="610"/>
                </a:lnTo>
                <a:lnTo>
                  <a:pt x="501" y="582"/>
                </a:lnTo>
                <a:lnTo>
                  <a:pt x="449" y="550"/>
                </a:lnTo>
                <a:lnTo>
                  <a:pt x="400" y="515"/>
                </a:lnTo>
                <a:lnTo>
                  <a:pt x="352" y="475"/>
                </a:lnTo>
                <a:lnTo>
                  <a:pt x="307" y="432"/>
                </a:lnTo>
                <a:lnTo>
                  <a:pt x="264" y="387"/>
                </a:lnTo>
                <a:lnTo>
                  <a:pt x="223" y="341"/>
                </a:lnTo>
                <a:lnTo>
                  <a:pt x="184" y="293"/>
                </a:lnTo>
                <a:lnTo>
                  <a:pt x="147" y="246"/>
                </a:lnTo>
                <a:lnTo>
                  <a:pt x="113" y="200"/>
                </a:lnTo>
                <a:lnTo>
                  <a:pt x="100" y="180"/>
                </a:lnTo>
                <a:lnTo>
                  <a:pt x="86" y="158"/>
                </a:lnTo>
                <a:lnTo>
                  <a:pt x="73" y="135"/>
                </a:lnTo>
                <a:lnTo>
                  <a:pt x="59" y="111"/>
                </a:lnTo>
                <a:lnTo>
                  <a:pt x="45" y="87"/>
                </a:lnTo>
                <a:lnTo>
                  <a:pt x="33" y="65"/>
                </a:lnTo>
                <a:lnTo>
                  <a:pt x="23" y="43"/>
                </a:lnTo>
                <a:lnTo>
                  <a:pt x="14" y="26"/>
                </a:lnTo>
                <a:lnTo>
                  <a:pt x="7" y="12"/>
                </a:lnTo>
                <a:lnTo>
                  <a:pt x="3" y="2"/>
                </a:lnTo>
                <a:lnTo>
                  <a:pt x="0" y="0"/>
                </a:lnTo>
                <a:lnTo>
                  <a:pt x="3" y="2"/>
                </a:lnTo>
                <a:lnTo>
                  <a:pt x="8" y="8"/>
                </a:lnTo>
                <a:lnTo>
                  <a:pt x="16" y="17"/>
                </a:lnTo>
                <a:lnTo>
                  <a:pt x="25" y="29"/>
                </a:lnTo>
                <a:lnTo>
                  <a:pt x="36" y="42"/>
                </a:lnTo>
                <a:lnTo>
                  <a:pt x="48" y="57"/>
                </a:lnTo>
                <a:lnTo>
                  <a:pt x="60" y="70"/>
                </a:lnTo>
                <a:lnTo>
                  <a:pt x="72" y="83"/>
                </a:lnTo>
                <a:lnTo>
                  <a:pt x="81" y="95"/>
                </a:lnTo>
                <a:lnTo>
                  <a:pt x="123" y="143"/>
                </a:lnTo>
                <a:lnTo>
                  <a:pt x="170" y="189"/>
                </a:lnTo>
                <a:lnTo>
                  <a:pt x="220" y="234"/>
                </a:lnTo>
                <a:lnTo>
                  <a:pt x="273" y="275"/>
                </a:lnTo>
                <a:lnTo>
                  <a:pt x="331" y="315"/>
                </a:lnTo>
                <a:lnTo>
                  <a:pt x="392" y="349"/>
                </a:lnTo>
                <a:lnTo>
                  <a:pt x="454" y="380"/>
                </a:lnTo>
                <a:lnTo>
                  <a:pt x="519" y="403"/>
                </a:lnTo>
                <a:lnTo>
                  <a:pt x="587" y="422"/>
                </a:lnTo>
                <a:lnTo>
                  <a:pt x="656" y="434"/>
                </a:lnTo>
                <a:lnTo>
                  <a:pt x="724" y="438"/>
                </a:lnTo>
                <a:lnTo>
                  <a:pt x="724" y="324"/>
                </a:lnTo>
                <a:lnTo>
                  <a:pt x="947" y="544"/>
                </a:lnTo>
                <a:lnTo>
                  <a:pt x="724" y="767"/>
                </a:lnTo>
                <a:lnTo>
                  <a:pt x="724" y="654"/>
                </a:lnTo>
                <a:close/>
              </a:path>
            </a:pathLst>
          </a:custGeom>
          <a:gradFill>
            <a:gsLst>
              <a:gs pos="100000">
                <a:srgbClr val="0C1A34"/>
              </a:gs>
              <a:gs pos="100000">
                <a:srgbClr val="0070C0"/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endParaRPr lang="en-US" sz="6000">
              <a:latin typeface="微软雅黑" panose="020B0503020204020204" pitchFamily="18" charset="-122"/>
              <a:ea typeface="微软雅黑" panose="020B0503020204020204" pitchFamily="18" charset="-122"/>
            </a:endParaRPr>
          </a:p>
        </p:txBody>
      </p:sp>
      <p:sp>
        <p:nvSpPr>
          <p:cNvPr id="112" name="TextBox 51"/>
          <p:cNvSpPr txBox="1"/>
          <p:nvPr/>
        </p:nvSpPr>
        <p:spPr>
          <a:xfrm>
            <a:off x="1260242" y="19795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2016</a:t>
            </a:r>
          </a:p>
        </p:txBody>
      </p:sp>
      <p:sp>
        <p:nvSpPr>
          <p:cNvPr id="113" name="TextBox 51"/>
          <p:cNvSpPr txBox="1"/>
          <p:nvPr/>
        </p:nvSpPr>
        <p:spPr>
          <a:xfrm>
            <a:off x="5391445" y="14383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2017.6</a:t>
            </a:r>
          </a:p>
        </p:txBody>
      </p:sp>
    </p:spTree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6858000 h 6858000"/>
              <a:gd name="connsiteX1" fmla="*/ 12188825 w 12188825"/>
              <a:gd name="connsiteY1" fmla="*/ 6858000 h 6858000"/>
              <a:gd name="connsiteX2" fmla="*/ 12188825 w 12188825"/>
              <a:gd name="connsiteY2" fmla="*/ 0 h 6858000"/>
              <a:gd name="connsiteX3" fmla="*/ 0 w 12188825"/>
              <a:gd name="connsiteY3" fmla="*/ 0 h 6858000"/>
              <a:gd name="connsiteX4" fmla="*/ 0 w 12188825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825" h="6858000">
                <a:moveTo>
                  <a:pt x="0" y="6858000"/>
                </a:moveTo>
                <a:lnTo>
                  <a:pt x="12188825" y="6858000"/>
                </a:lnTo>
                <a:lnTo>
                  <a:pt x="12188825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/>
          <p:nvPr/>
        </p:nvSpPr>
        <p:spPr>
          <a:xfrm>
            <a:off x="457200" y="-40005"/>
            <a:ext cx="5702935" cy="1107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DA25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Hyperledger Fabric 介绍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1300" y="1257300"/>
            <a:ext cx="7312323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由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IBM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DAH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等企业于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2015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月提交到社区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1300" y="1803400"/>
            <a:ext cx="11796499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定位：面向企业的分布式账本平台，创新地引入权限管理支持，设计上支持可插拔、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" y="2362200"/>
            <a:ext cx="5847755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可扩展，是首个面向联盟链场景的开源项目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1300" y="2933700"/>
            <a:ext cx="11254106" cy="14696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基于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Golang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语言实现，同时包括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Fabric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Fabric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SDK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等多个相关的子项目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120+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开发者，目前提交次数超过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7000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次，核心代码超过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万行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目前处于活跃状态，已于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月发布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18" charset="-122"/>
              </a:rPr>
              <a:t>版本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41300" y="4800600"/>
            <a:ext cx="6060955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https://github.com/hyperledger/fabric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1520" y="414020"/>
            <a:ext cx="3510280" cy="997585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3361460" y="5857413"/>
            <a:ext cx="8500340" cy="789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Enterprise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grade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permissioned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distributed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ledger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platform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offers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modularity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versatility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broad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industry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>
            <a:spLocks noGrp="1"/>
          </p:cNvSpPr>
          <p:nvPr>
            <p:ph type="title"/>
          </p:nvPr>
        </p:nvSpPr>
        <p:spPr>
          <a:xfrm>
            <a:off x="431799" y="249402"/>
            <a:ext cx="8100059" cy="430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zh-CN" altLang="en-US" sz="2400" b="1" dirty="0" smtClean="0">
                <a:solidFill>
                  <a:srgbClr val="DA25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Hyerledger Fabric 1.</a:t>
            </a:r>
            <a:r>
              <a:rPr lang="en-US" altLang="zh-CN" sz="2400" b="1" dirty="0" smtClean="0">
                <a:solidFill>
                  <a:srgbClr val="DA25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X</a:t>
            </a:r>
            <a:r>
              <a:rPr lang="zh-CN" altLang="en-US" sz="2400" b="1" dirty="0" smtClean="0">
                <a:solidFill>
                  <a:srgbClr val="DA25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逻辑架构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0999" y="2432424"/>
            <a:ext cx="2664461" cy="1405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59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00B2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成员管理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Droid Sans Fallback"/>
            </a:endParaRPr>
          </a:p>
          <a:p>
            <a:pPr marL="241300" marR="5080">
              <a:lnSpc>
                <a:spcPct val="80000"/>
              </a:lnSpc>
              <a:spcBef>
                <a:spcPts val="285"/>
              </a:spcBef>
            </a:pPr>
            <a:r>
              <a:rPr sz="2000" dirty="0">
                <a:solidFill>
                  <a:srgbClr val="00B2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（</a:t>
            </a:r>
            <a:r>
              <a:rPr sz="2000" dirty="0">
                <a:solidFill>
                  <a:srgbClr val="00B2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Membershi  p</a:t>
            </a:r>
            <a:r>
              <a:rPr sz="2000" dirty="0">
                <a:solidFill>
                  <a:srgbClr val="00C0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）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Droid Sans Fallback"/>
            </a:endParaRPr>
          </a:p>
          <a:p>
            <a:pPr marL="12700" marR="13970" algn="just">
              <a:spcBef>
                <a:spcPts val="1045"/>
              </a:spcBef>
            </a:pPr>
            <a:r>
              <a:rPr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会员注册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、</a:t>
            </a:r>
            <a:r>
              <a:rPr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身份保护、内容保密</a:t>
            </a: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、</a:t>
            </a:r>
            <a:r>
              <a:rPr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交易审计功能</a:t>
            </a: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，</a:t>
            </a:r>
            <a:r>
              <a:rPr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以保证平台访问的安全性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。</a:t>
            </a:r>
          </a:p>
        </p:txBody>
      </p:sp>
      <p:sp>
        <p:nvSpPr>
          <p:cNvPr id="6" name="object 6"/>
          <p:cNvSpPr/>
          <p:nvPr/>
        </p:nvSpPr>
        <p:spPr>
          <a:xfrm>
            <a:off x="3045461" y="3197243"/>
            <a:ext cx="5486400" cy="3087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41334" y="3854481"/>
            <a:ext cx="1049020" cy="505459"/>
          </a:xfrm>
          <a:custGeom>
            <a:avLst/>
            <a:gdLst/>
            <a:ahLst/>
            <a:cxnLst/>
            <a:rect l="l" t="t" r="r" b="b"/>
            <a:pathLst>
              <a:path w="1049020" h="505460">
                <a:moveTo>
                  <a:pt x="58559" y="0"/>
                </a:moveTo>
                <a:lnTo>
                  <a:pt x="0" y="136575"/>
                </a:lnTo>
                <a:lnTo>
                  <a:pt x="448779" y="328980"/>
                </a:lnTo>
                <a:lnTo>
                  <a:pt x="419506" y="397268"/>
                </a:lnTo>
                <a:lnTo>
                  <a:pt x="1048956" y="505459"/>
                </a:lnTo>
                <a:lnTo>
                  <a:pt x="628359" y="192404"/>
                </a:lnTo>
                <a:lnTo>
                  <a:pt x="507326" y="192404"/>
                </a:lnTo>
                <a:lnTo>
                  <a:pt x="58559" y="0"/>
                </a:lnTo>
                <a:close/>
              </a:path>
              <a:path w="1049020" h="505460">
                <a:moveTo>
                  <a:pt x="536613" y="124117"/>
                </a:moveTo>
                <a:lnTo>
                  <a:pt x="507326" y="192404"/>
                </a:lnTo>
                <a:lnTo>
                  <a:pt x="628359" y="192404"/>
                </a:lnTo>
                <a:lnTo>
                  <a:pt x="536613" y="124117"/>
                </a:lnTo>
                <a:close/>
              </a:path>
            </a:pathLst>
          </a:custGeom>
          <a:solidFill>
            <a:srgbClr val="FFDA00"/>
          </a:solidFill>
        </p:spPr>
        <p:txBody>
          <a:bodyPr wrap="square" lIns="0" tIns="0" rIns="0" bIns="0" rtlCol="0"/>
          <a:lstStyle/>
          <a:p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600" y="1219200"/>
            <a:ext cx="4038600" cy="1575431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00B2EF"/>
              </a:buClr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C0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区块服务</a:t>
            </a:r>
            <a:r>
              <a:rPr sz="2400" spc="-5" dirty="0">
                <a:solidFill>
                  <a:srgbClr val="00C0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（</a:t>
            </a:r>
            <a:r>
              <a:rPr sz="2400" spc="-5" dirty="0">
                <a:solidFill>
                  <a:srgbClr val="00B2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BlockChain</a:t>
            </a:r>
            <a:r>
              <a:rPr sz="2400" spc="-5" dirty="0">
                <a:solidFill>
                  <a:srgbClr val="00B2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Droid Sans Fallback"/>
            </a:endParaRPr>
          </a:p>
          <a:p>
            <a:pPr marL="12700" marR="227330" algn="just">
              <a:spcBef>
                <a:spcPts val="1125"/>
              </a:spcBef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负责节点间的共识管理、</a:t>
            </a:r>
            <a:r>
              <a:rPr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账本的分布式计算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、账本的存储以及节点间的P2P</a:t>
            </a:r>
            <a:r>
              <a:rPr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协议功能的实现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，</a:t>
            </a:r>
            <a:r>
              <a:rPr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是区块链的核心组成部分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，</a:t>
            </a:r>
            <a:r>
              <a:rPr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为区块链的主体功能提供了底层支撑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。</a:t>
            </a:r>
          </a:p>
        </p:txBody>
      </p:sp>
      <p:sp>
        <p:nvSpPr>
          <p:cNvPr id="9" name="object 9"/>
          <p:cNvSpPr/>
          <p:nvPr/>
        </p:nvSpPr>
        <p:spPr>
          <a:xfrm>
            <a:off x="4911637" y="3084569"/>
            <a:ext cx="713740" cy="1289685"/>
          </a:xfrm>
          <a:custGeom>
            <a:avLst/>
            <a:gdLst/>
            <a:ahLst/>
            <a:cxnLst/>
            <a:rect l="l" t="t" r="r" b="b"/>
            <a:pathLst>
              <a:path w="713739" h="1289685">
                <a:moveTo>
                  <a:pt x="131457" y="0"/>
                </a:moveTo>
                <a:lnTo>
                  <a:pt x="0" y="67818"/>
                </a:lnTo>
                <a:lnTo>
                  <a:pt x="364096" y="773582"/>
                </a:lnTo>
                <a:lnTo>
                  <a:pt x="298361" y="807491"/>
                </a:lnTo>
                <a:lnTo>
                  <a:pt x="713320" y="1289177"/>
                </a:lnTo>
                <a:lnTo>
                  <a:pt x="569631" y="705764"/>
                </a:lnTo>
                <a:lnTo>
                  <a:pt x="495554" y="705764"/>
                </a:lnTo>
                <a:lnTo>
                  <a:pt x="131457" y="0"/>
                </a:lnTo>
                <a:close/>
              </a:path>
              <a:path w="713739" h="1289685">
                <a:moveTo>
                  <a:pt x="561276" y="671842"/>
                </a:moveTo>
                <a:lnTo>
                  <a:pt x="495554" y="705764"/>
                </a:lnTo>
                <a:lnTo>
                  <a:pt x="569631" y="705764"/>
                </a:lnTo>
                <a:lnTo>
                  <a:pt x="561276" y="671842"/>
                </a:lnTo>
                <a:close/>
              </a:path>
            </a:pathLst>
          </a:custGeom>
          <a:solidFill>
            <a:srgbClr val="FFDA00"/>
          </a:solidFill>
        </p:spPr>
        <p:txBody>
          <a:bodyPr wrap="square" lIns="0" tIns="0" rIns="0" bIns="0" rtlCol="0"/>
          <a:lstStyle/>
          <a:p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72348" y="1495913"/>
            <a:ext cx="2261870" cy="122790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35"/>
              </a:spcBef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00B2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ChainCode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12700" marR="5080" algn="just">
              <a:spcBef>
                <a:spcPts val="905"/>
              </a:spcBef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ChainCode的集成平台， 为ChainCode提供部署、 </a:t>
            </a: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运行的环境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。</a:t>
            </a:r>
          </a:p>
        </p:txBody>
      </p:sp>
      <p:sp>
        <p:nvSpPr>
          <p:cNvPr id="11" name="object 11"/>
          <p:cNvSpPr/>
          <p:nvPr/>
        </p:nvSpPr>
        <p:spPr>
          <a:xfrm>
            <a:off x="8071257" y="2717805"/>
            <a:ext cx="817244" cy="1714500"/>
          </a:xfrm>
          <a:custGeom>
            <a:avLst/>
            <a:gdLst/>
            <a:ahLst/>
            <a:cxnLst/>
            <a:rect l="l" t="t" r="r" b="b"/>
            <a:pathLst>
              <a:path w="817245" h="1714500">
                <a:moveTo>
                  <a:pt x="141820" y="974851"/>
                </a:moveTo>
                <a:lnTo>
                  <a:pt x="0" y="1714195"/>
                </a:lnTo>
                <a:lnTo>
                  <a:pt x="461060" y="1119085"/>
                </a:lnTo>
                <a:lnTo>
                  <a:pt x="355244" y="1071283"/>
                </a:lnTo>
                <a:lnTo>
                  <a:pt x="377213" y="1022654"/>
                </a:lnTo>
                <a:lnTo>
                  <a:pt x="247624" y="1022654"/>
                </a:lnTo>
                <a:lnTo>
                  <a:pt x="141820" y="974851"/>
                </a:lnTo>
                <a:close/>
              </a:path>
              <a:path w="817245" h="1714500">
                <a:moveTo>
                  <a:pt x="709637" y="0"/>
                </a:moveTo>
                <a:lnTo>
                  <a:pt x="247624" y="1022654"/>
                </a:lnTo>
                <a:lnTo>
                  <a:pt x="377213" y="1022654"/>
                </a:lnTo>
                <a:lnTo>
                  <a:pt x="817245" y="48628"/>
                </a:lnTo>
                <a:lnTo>
                  <a:pt x="709637" y="0"/>
                </a:lnTo>
                <a:close/>
              </a:path>
            </a:pathLst>
          </a:custGeom>
          <a:solidFill>
            <a:srgbClr val="FFDA00"/>
          </a:solidFill>
        </p:spPr>
        <p:txBody>
          <a:bodyPr wrap="square" lIns="0" tIns="0" rIns="0" bIns="0" rtlCol="0"/>
          <a:lstStyle/>
          <a:p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03919" y="3776680"/>
            <a:ext cx="2057400" cy="122790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35"/>
              </a:spcBef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00B2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Event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12700" marR="5080" algn="just">
              <a:spcBef>
                <a:spcPts val="905"/>
              </a:spcBef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Droid Sans Fallback"/>
              </a:rPr>
              <a:t>贯穿于其他各个组件中 间，为各个组件间的异 步通信提供了技术实现</a:t>
            </a:r>
          </a:p>
        </p:txBody>
      </p:sp>
      <p:sp>
        <p:nvSpPr>
          <p:cNvPr id="13" name="object 13"/>
          <p:cNvSpPr/>
          <p:nvPr/>
        </p:nvSpPr>
        <p:spPr>
          <a:xfrm>
            <a:off x="7690015" y="4648200"/>
            <a:ext cx="1306195" cy="1136650"/>
          </a:xfrm>
          <a:custGeom>
            <a:avLst/>
            <a:gdLst/>
            <a:ahLst/>
            <a:cxnLst/>
            <a:rect l="l" t="t" r="r" b="b"/>
            <a:pathLst>
              <a:path w="1306195" h="1136650">
                <a:moveTo>
                  <a:pt x="440385" y="525856"/>
                </a:moveTo>
                <a:lnTo>
                  <a:pt x="0" y="1136430"/>
                </a:lnTo>
                <a:lnTo>
                  <a:pt x="669023" y="791251"/>
                </a:lnTo>
                <a:lnTo>
                  <a:pt x="593242" y="703286"/>
                </a:lnTo>
                <a:lnTo>
                  <a:pt x="697094" y="613817"/>
                </a:lnTo>
                <a:lnTo>
                  <a:pt x="516166" y="613817"/>
                </a:lnTo>
                <a:lnTo>
                  <a:pt x="440385" y="525856"/>
                </a:lnTo>
                <a:close/>
              </a:path>
              <a:path w="1306195" h="1136650">
                <a:moveTo>
                  <a:pt x="1228674" y="0"/>
                </a:moveTo>
                <a:lnTo>
                  <a:pt x="516166" y="613817"/>
                </a:lnTo>
                <a:lnTo>
                  <a:pt x="697094" y="613817"/>
                </a:lnTo>
                <a:lnTo>
                  <a:pt x="1305750" y="89458"/>
                </a:lnTo>
                <a:lnTo>
                  <a:pt x="1228674" y="0"/>
                </a:lnTo>
                <a:close/>
              </a:path>
            </a:pathLst>
          </a:custGeom>
          <a:solidFill>
            <a:srgbClr val="FFDA00"/>
          </a:solidFill>
        </p:spPr>
        <p:txBody>
          <a:bodyPr wrap="square" lIns="0" tIns="0" rIns="0" bIns="0" rtlCol="0"/>
          <a:lstStyle/>
          <a:p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25135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600"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sz="1600"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5806440" y="929005"/>
            <a:ext cx="6248400" cy="51669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18" charset="-122"/>
              <a:ea typeface="微软雅黑" panose="020B0503020204020204" pitchFamily="18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51340" y="140970"/>
            <a:ext cx="2235200" cy="685800"/>
          </a:xfrm>
          <a:prstGeom prst="rect">
            <a:avLst/>
          </a:prstGeom>
          <a:noFill/>
        </p:spPr>
      </p:pic>
      <p:sp>
        <p:nvSpPr>
          <p:cNvPr id="16" name="TextBox 1"/>
          <p:cNvSpPr/>
          <p:nvPr/>
        </p:nvSpPr>
        <p:spPr>
          <a:xfrm>
            <a:off x="241300" y="-223520"/>
            <a:ext cx="5786755" cy="1311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zh-CN" altLang="en-US" sz="24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Fabric区块链的主要概念和组件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98500" y="1536700"/>
            <a:ext cx="100990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41400" y="1536700"/>
            <a:ext cx="4468495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Append-only</a:t>
            </a:r>
            <a:r>
              <a:rPr lang="en-US" altLang="zh-CN" dirty="0" smtClean="0"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 </a:t>
            </a:r>
            <a:r>
              <a:rPr lang="zh-CN" altLang="en-US" dirty="0" smtClean="0"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账本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区块链</a:t>
            </a:r>
            <a:r>
              <a:rPr lang="en-US" altLang="zh-CN" dirty="0" smtClean="0"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+</a:t>
            </a:r>
            <a:r>
              <a:rPr lang="en-US" altLang="zh-CN" dirty="0" smtClean="0"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世界状态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）</a:t>
            </a:r>
          </a:p>
          <a:p>
            <a:pPr algn="l">
              <a:lnSpc>
                <a:spcPts val="2200"/>
              </a:lnSpc>
            </a:pPr>
            <a:endParaRPr lang="zh-CN" altLang="en-US" dirty="0" smtClean="0">
              <a:solidFill>
                <a:srgbClr val="000000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241300" y="2620645"/>
            <a:ext cx="3189976" cy="328295"/>
          </a:xfrm>
          <a:prstGeom prst="rect">
            <a:avLst/>
          </a:prstGeom>
          <a:noFill/>
        </p:spPr>
        <p:txBody>
          <a:bodyPr wrap="none" lIns="0" tIns="0" rIns="0" rtlCol="0" anchor="t">
            <a:spAutoFit/>
          </a:bodyPr>
          <a:lstStyle/>
          <a:p>
            <a:pPr lvl="0" algn="l">
              <a:lnSpc>
                <a:spcPts val="2200"/>
              </a:lnSpc>
              <a:tabLst>
                <a:tab pos="4572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•   共识机制（Consensus）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98500" y="3098800"/>
            <a:ext cx="100990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41400" y="3072765"/>
            <a:ext cx="3417602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交易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执行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--&gt;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排序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--&gt;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校验及确认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41300" y="3606800"/>
            <a:ext cx="3177152" cy="328295"/>
          </a:xfrm>
          <a:prstGeom prst="rect">
            <a:avLst/>
          </a:prstGeom>
          <a:noFill/>
        </p:spPr>
        <p:txBody>
          <a:bodyPr wrap="none" lIns="0" tIns="0" rIns="0" rtlCol="0" anchor="t">
            <a:spAutoFit/>
          </a:bodyPr>
          <a:lstStyle/>
          <a:p>
            <a:pPr lvl="0" algn="l">
              <a:lnSpc>
                <a:spcPts val="2200"/>
              </a:lnSpc>
              <a:tabLst>
                <a:tab pos="4572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•   智能合约（Chaincode）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98500" y="4191000"/>
            <a:ext cx="100990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41400" y="4203700"/>
            <a:ext cx="923330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黑体" panose="02010609060101010101" pitchFamily="18" charset="-122"/>
              </a:rPr>
              <a:t>业务逻辑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98500" y="4648200"/>
            <a:ext cx="100990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041400" y="4660900"/>
            <a:ext cx="1615827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黑体" panose="02010609060101010101" pitchFamily="18" charset="-122"/>
              </a:rPr>
              <a:t>无状态、确定性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41300" y="5156200"/>
            <a:ext cx="2343590" cy="328295"/>
          </a:xfrm>
          <a:prstGeom prst="rect">
            <a:avLst/>
          </a:prstGeom>
          <a:noFill/>
        </p:spPr>
        <p:txBody>
          <a:bodyPr wrap="none" lIns="0" tIns="0" rIns="0" rtlCol="0" anchor="t">
            <a:spAutoFit/>
          </a:bodyPr>
          <a:lstStyle/>
          <a:p>
            <a:pPr lvl="0" algn="l">
              <a:lnSpc>
                <a:spcPts val="2200"/>
              </a:lnSpc>
              <a:tabLst>
                <a:tab pos="4572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•   安全（Security）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98500" y="5753100"/>
            <a:ext cx="100990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041400" y="5765800"/>
            <a:ext cx="4385816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黑体" panose="02010609060101010101" pitchFamily="18" charset="-122"/>
              </a:rPr>
              <a:t>身份管理、访问控制、隐私保护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黑体" panose="02010609060101010101" pitchFamily="18" charset="-122"/>
              </a:rPr>
              <a:t>和通道隔离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7004050" y="2324735"/>
            <a:ext cx="3942715" cy="2844800"/>
          </a:xfrm>
          <a:custGeom>
            <a:avLst/>
            <a:gdLst>
              <a:gd name="connisteX0" fmla="*/ 1407335 w 3942497"/>
              <a:gd name="connsiteY0" fmla="*/ 259361 h 3156137"/>
              <a:gd name="connisteX1" fmla="*/ 175 w 3942497"/>
              <a:gd name="connsiteY1" fmla="*/ 1605561 h 3156137"/>
              <a:gd name="connisteX2" fmla="*/ 1484170 w 3942497"/>
              <a:gd name="connsiteY2" fmla="*/ 3150516 h 3156137"/>
              <a:gd name="connisteX3" fmla="*/ 3931460 w 3942497"/>
              <a:gd name="connsiteY3" fmla="*/ 1972591 h 3156137"/>
              <a:gd name="connisteX4" fmla="*/ 2218230 w 3942497"/>
              <a:gd name="connsiteY4" fmla="*/ 213641 h 3156137"/>
              <a:gd name="connisteX5" fmla="*/ 1407335 w 3942497"/>
              <a:gd name="connsiteY5" fmla="*/ 259361 h 315613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942498" h="3156137">
                <a:moveTo>
                  <a:pt x="1407336" y="259362"/>
                </a:moveTo>
                <a:cubicBezTo>
                  <a:pt x="963471" y="537492"/>
                  <a:pt x="-15064" y="1027077"/>
                  <a:pt x="176" y="1605562"/>
                </a:cubicBezTo>
                <a:cubicBezTo>
                  <a:pt x="15416" y="2184047"/>
                  <a:pt x="698041" y="3076857"/>
                  <a:pt x="1484171" y="3150517"/>
                </a:cubicBezTo>
                <a:cubicBezTo>
                  <a:pt x="2270301" y="3224177"/>
                  <a:pt x="3784776" y="2559967"/>
                  <a:pt x="3931461" y="1972592"/>
                </a:cubicBezTo>
                <a:cubicBezTo>
                  <a:pt x="4078146" y="1385217"/>
                  <a:pt x="2723056" y="556542"/>
                  <a:pt x="2218231" y="213642"/>
                </a:cubicBezTo>
                <a:cubicBezTo>
                  <a:pt x="1713406" y="-129258"/>
                  <a:pt x="1851201" y="-18768"/>
                  <a:pt x="1407336" y="259362"/>
                </a:cubicBezTo>
                <a:close/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18" charset="-122"/>
              <a:ea typeface="微软雅黑" panose="020B0503020204020204" pitchFamily="18" charset="-122"/>
            </a:endParaRPr>
          </a:p>
        </p:txBody>
      </p:sp>
      <p:cxnSp>
        <p:nvCxnSpPr>
          <p:cNvPr id="42" name="直接连接符 41"/>
          <p:cNvCxnSpPr>
            <a:stCxn id="36" idx="4"/>
            <a:endCxn id="37" idx="0"/>
          </p:cNvCxnSpPr>
          <p:nvPr/>
        </p:nvCxnSpPr>
        <p:spPr>
          <a:xfrm>
            <a:off x="8786495" y="2762250"/>
            <a:ext cx="55245" cy="17970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9" idx="6"/>
            <a:endCxn id="38" idx="2"/>
          </p:cNvCxnSpPr>
          <p:nvPr/>
        </p:nvCxnSpPr>
        <p:spPr>
          <a:xfrm>
            <a:off x="7327900" y="3771900"/>
            <a:ext cx="302831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8041640" y="3378200"/>
            <a:ext cx="1600200" cy="78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18" charset="-122"/>
                <a:ea typeface="微软雅黑" panose="020B0503020204020204" pitchFamily="18" charset="-122"/>
              </a:rPr>
              <a:t>共识机制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9959975" y="2085340"/>
            <a:ext cx="1297940" cy="5353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18" charset="-122"/>
                <a:ea typeface="微软雅黑" panose="020B0503020204020204" pitchFamily="18" charset="-122"/>
              </a:rPr>
              <a:t>智能合约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9959975" y="1333500"/>
            <a:ext cx="1297940" cy="581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18" charset="-122"/>
                <a:ea typeface="微软雅黑" panose="020B0503020204020204" pitchFamily="18" charset="-122"/>
              </a:rPr>
              <a:t>共享账本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196330" y="1545590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安全（</a:t>
            </a:r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Security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）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98500" y="1913890"/>
            <a:ext cx="279595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•    P2P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节点组成分布式系统</a:t>
            </a:r>
            <a:endParaRPr lang="zh-CN" altLang="en-US" sz="1600"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8041640" y="1333500"/>
            <a:ext cx="1489710" cy="1428750"/>
            <a:chOff x="12664" y="2100"/>
            <a:chExt cx="2346" cy="2250"/>
          </a:xfrm>
        </p:grpSpPr>
        <p:sp>
          <p:nvSpPr>
            <p:cNvPr id="36" name="椭圆 35"/>
            <p:cNvSpPr/>
            <p:nvPr/>
          </p:nvSpPr>
          <p:spPr>
            <a:xfrm>
              <a:off x="12664" y="2100"/>
              <a:ext cx="2346" cy="225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节点</a:t>
              </a:r>
              <a:r>
                <a:rPr lang="en-US" altLang="zh-CN" sz="2000"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1</a:t>
              </a: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3549" y="2228"/>
              <a:ext cx="576" cy="4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18" charset="-122"/>
                <a:ea typeface="微软雅黑" panose="020B0503020204020204" pitchFamily="18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3530" y="3661"/>
              <a:ext cx="595" cy="480"/>
            </a:xfrm>
            <a:prstGeom prst="round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18" charset="-122"/>
                <a:ea typeface="微软雅黑" panose="020B0503020204020204" pitchFamily="18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196330" y="3014345"/>
            <a:ext cx="1489710" cy="1428750"/>
            <a:chOff x="12664" y="2100"/>
            <a:chExt cx="2346" cy="2250"/>
          </a:xfrm>
        </p:grpSpPr>
        <p:sp>
          <p:nvSpPr>
            <p:cNvPr id="57" name="椭圆 56"/>
            <p:cNvSpPr/>
            <p:nvPr/>
          </p:nvSpPr>
          <p:spPr>
            <a:xfrm>
              <a:off x="12664" y="2100"/>
              <a:ext cx="2346" cy="225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节点</a:t>
              </a:r>
              <a:r>
                <a:rPr lang="en-US" altLang="zh-CN" sz="2000"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2</a:t>
              </a: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3549" y="2228"/>
              <a:ext cx="576" cy="4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18" charset="-122"/>
                <a:ea typeface="微软雅黑" panose="020B0503020204020204" pitchFamily="18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3530" y="3661"/>
              <a:ext cx="595" cy="480"/>
            </a:xfrm>
            <a:prstGeom prst="round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18" charset="-122"/>
                <a:ea typeface="微软雅黑" panose="020B0503020204020204" pitchFamily="18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0070465" y="3098800"/>
            <a:ext cx="1489710" cy="1428750"/>
            <a:chOff x="12664" y="2100"/>
            <a:chExt cx="2346" cy="2250"/>
          </a:xfrm>
        </p:grpSpPr>
        <p:sp>
          <p:nvSpPr>
            <p:cNvPr id="61" name="椭圆 60"/>
            <p:cNvSpPr/>
            <p:nvPr/>
          </p:nvSpPr>
          <p:spPr>
            <a:xfrm>
              <a:off x="12664" y="2100"/>
              <a:ext cx="2346" cy="225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节点</a:t>
              </a:r>
              <a:r>
                <a:rPr lang="en-US" altLang="zh-CN" sz="2000"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3</a:t>
              </a: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3549" y="2228"/>
              <a:ext cx="576" cy="4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18" charset="-122"/>
                <a:ea typeface="微软雅黑" panose="020B0503020204020204" pitchFamily="18" charset="-122"/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3530" y="3661"/>
              <a:ext cx="595" cy="480"/>
            </a:xfrm>
            <a:prstGeom prst="round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18" charset="-122"/>
                <a:ea typeface="微软雅黑" panose="020B0503020204020204" pitchFamily="18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096885" y="4470400"/>
            <a:ext cx="1489710" cy="1428750"/>
            <a:chOff x="12664" y="2100"/>
            <a:chExt cx="2346" cy="2250"/>
          </a:xfrm>
        </p:grpSpPr>
        <p:sp>
          <p:nvSpPr>
            <p:cNvPr id="65" name="椭圆 64"/>
            <p:cNvSpPr/>
            <p:nvPr/>
          </p:nvSpPr>
          <p:spPr>
            <a:xfrm>
              <a:off x="12664" y="2100"/>
              <a:ext cx="2346" cy="225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节点</a:t>
              </a:r>
              <a:r>
                <a:rPr lang="en-US" altLang="zh-CN" sz="2000"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rPr>
                <a:t>4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3549" y="2228"/>
              <a:ext cx="576" cy="4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18" charset="-122"/>
                <a:ea typeface="微软雅黑" panose="020B0503020204020204" pitchFamily="18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3530" y="3661"/>
              <a:ext cx="595" cy="480"/>
            </a:xfrm>
            <a:prstGeom prst="round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18" charset="-122"/>
                <a:ea typeface="微软雅黑" panose="020B0503020204020204" pitchFamily="18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7506970" y="258000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panose="020B0503020204020204" pitchFamily="18" charset="-122"/>
                <a:ea typeface="微软雅黑" panose="020B0503020204020204" pitchFamily="18" charset="-122"/>
              </a:rPr>
              <a:t>P2P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3195" y="1046480"/>
            <a:ext cx="4420634" cy="328295"/>
          </a:xfrm>
          <a:prstGeom prst="rect">
            <a:avLst/>
          </a:prstGeom>
          <a:noFill/>
        </p:spPr>
        <p:txBody>
          <a:bodyPr wrap="none" lIns="0" tIns="0" rIns="0" rtlCol="0" anchor="t">
            <a:spAutoFit/>
          </a:bodyPr>
          <a:lstStyle/>
          <a:p>
            <a:pPr lvl="0" algn="l">
              <a:lnSpc>
                <a:spcPts val="2200"/>
              </a:lnSpc>
              <a:tabLst>
                <a:tab pos="4572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•   分布式共享账本（Shared Ledger）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70" y="0"/>
            <a:ext cx="12188825" cy="6858000"/>
          </a:xfrm>
          <a:custGeom>
            <a:avLst/>
            <a:gdLst>
              <a:gd name="connsiteX0" fmla="*/ 0 w 12188825"/>
              <a:gd name="connsiteY0" fmla="*/ 6858000 h 6858000"/>
              <a:gd name="connsiteX1" fmla="*/ 12188825 w 12188825"/>
              <a:gd name="connsiteY1" fmla="*/ 6858000 h 6858000"/>
              <a:gd name="connsiteX2" fmla="*/ 12188825 w 12188825"/>
              <a:gd name="connsiteY2" fmla="*/ 0 h 6858000"/>
              <a:gd name="connsiteX3" fmla="*/ 0 w 12188825"/>
              <a:gd name="connsiteY3" fmla="*/ 0 h 6858000"/>
              <a:gd name="connsiteX4" fmla="*/ 0 w 12188825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825" h="6858000">
                <a:moveTo>
                  <a:pt x="0" y="6858000"/>
                </a:moveTo>
                <a:lnTo>
                  <a:pt x="12188825" y="6858000"/>
                </a:lnTo>
                <a:lnTo>
                  <a:pt x="12188825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/>
          <p:nvPr/>
        </p:nvSpPr>
        <p:spPr>
          <a:xfrm>
            <a:off x="469900" y="286703"/>
            <a:ext cx="3390900" cy="861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共享账本（Ledger）</a:t>
            </a:r>
          </a:p>
          <a:p>
            <a:pPr lvl="0" algn="l"/>
            <a:endParaRPr lang="zh-CN" altLang="en-US" sz="2800" b="1" dirty="0" smtClean="0">
              <a:solidFill>
                <a:srgbClr val="DA251C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5482642" y="1179360"/>
            <a:ext cx="6442335" cy="4175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文本框 8"/>
          <p:cNvSpPr txBox="1"/>
          <p:nvPr/>
        </p:nvSpPr>
        <p:spPr>
          <a:xfrm>
            <a:off x="228600" y="1435101"/>
            <a:ext cx="6186630" cy="5888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•</a:t>
            </a:r>
            <a:r>
              <a:rPr lang="en-US" altLang="zh-CN" sz="2000" dirty="0" smtClean="0"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账本由两部分组成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  <a:p>
            <a:pPr algn="l"/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世界状态：所有状态（state）的最新值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区块链：记录所有的交易历史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  <a:p>
            <a:pPr lvl="0" indent="0" algn="l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按顺序执行所有的历史交易可推演出最新状态值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  <a:p>
            <a:pPr lv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  <a:p>
            <a:pPr marL="241300" marR="10160" indent="-228600">
              <a:lnSpc>
                <a:spcPct val="15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Block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结构：</a:t>
            </a:r>
          </a:p>
          <a:p>
            <a:pPr marL="12700" marR="10160" indent="0">
              <a:lnSpc>
                <a:spcPct val="150000"/>
              </a:lnSpc>
              <a:spcBef>
                <a:spcPts val="360"/>
              </a:spcBef>
              <a:buFont typeface="Arial" panose="020B0604020202020204"/>
              <a:buNone/>
              <a:tabLst>
                <a:tab pos="241300" algn="l"/>
              </a:tab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 文件系统方式存储</a:t>
            </a:r>
          </a:p>
          <a:p>
            <a:pPr marL="241300" marR="5080" indent="-228600">
              <a:lnSpc>
                <a:spcPct val="150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State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状态：</a:t>
            </a:r>
          </a:p>
          <a:p>
            <a:pPr marL="12700" marR="5080" indent="0">
              <a:lnSpc>
                <a:spcPct val="150000"/>
              </a:lnSpc>
              <a:buFont typeface="Arial" panose="020B0604020202020204"/>
              <a:buNone/>
              <a:tabLst>
                <a:tab pos="241300" algn="l"/>
              </a:tab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KV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数据库维护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支持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LevelDB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、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CouchDB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 两种实现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  <a:p>
            <a:pPr lvl="0" algn="l"/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l"/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  <a:p>
            <a:pPr algn="l"/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  <a:p>
            <a:endParaRPr lang="zh-CN" altLang="en-US" sz="2000" dirty="0"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30770" y="5637530"/>
            <a:ext cx="2133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图片来源：IBM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开源技术微讲堂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70" y="63500"/>
            <a:ext cx="6795770" cy="3475990"/>
          </a:xfrm>
          <a:prstGeom prst="rect">
            <a:avLst/>
          </a:prstGeom>
        </p:spPr>
      </p:pic>
      <p:sp>
        <p:nvSpPr>
          <p:cNvPr id="95" name="TextBox 1"/>
          <p:cNvSpPr/>
          <p:nvPr/>
        </p:nvSpPr>
        <p:spPr>
          <a:xfrm>
            <a:off x="107315" y="35878"/>
            <a:ext cx="5349240" cy="1292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Hyperledger Fabric 网络组成</a:t>
            </a:r>
          </a:p>
          <a:p>
            <a:pPr lvl="0" algn="l"/>
            <a:endParaRPr lang="zh-CN" altLang="en-US" sz="2800" b="1" dirty="0" smtClean="0">
              <a:solidFill>
                <a:srgbClr val="DA251C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  <a:p>
            <a:pPr lvl="0" algn="l"/>
            <a:endParaRPr lang="zh-CN" altLang="en-US" sz="2800" b="1" dirty="0" smtClean="0">
              <a:solidFill>
                <a:srgbClr val="DA251C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96" name="TextBox 1"/>
          <p:cNvSpPr txBox="1"/>
          <p:nvPr/>
        </p:nvSpPr>
        <p:spPr>
          <a:xfrm>
            <a:off x="344409" y="681990"/>
            <a:ext cx="6823710" cy="59093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Peer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</a:rPr>
              <a:t>节点</a:t>
            </a:r>
          </a:p>
          <a:p>
            <a:pPr lvl="1" algn="l">
              <a:lnSpc>
                <a:spcPct val="150000"/>
              </a:lnSpc>
              <a:tabLst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背书功能（Endorser）：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18" charset="-122"/>
            </a:endParaRPr>
          </a:p>
          <a:p>
            <a:pPr lvl="1" algn="l">
              <a:lnSpc>
                <a:spcPct val="150000"/>
              </a:lnSpc>
              <a:tabLst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执行交易提案并背书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18" charset="-122"/>
            </a:endParaRPr>
          </a:p>
          <a:p>
            <a:pPr lvl="1" algn="l">
              <a:lnSpc>
                <a:spcPct val="150000"/>
              </a:lnSpc>
              <a:tabLst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提交功能（Committer）：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18" charset="-122"/>
            </a:endParaRPr>
          </a:p>
          <a:p>
            <a:pPr lvl="1" algn="l">
              <a:lnSpc>
                <a:spcPct val="150000"/>
              </a:lnSpc>
              <a:tabLst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   交易最终检查和落盘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领导节点（Leader Peer）：拉取区块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锚节点（Anchor Peer）：其他组织通信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18" charset="-122"/>
            </a:endParaRPr>
          </a:p>
          <a:p>
            <a:pPr algn="l">
              <a:lnSpc>
                <a:spcPct val="150000"/>
              </a:lnSpc>
              <a:tabLst>
                <a:tab pos="457200" algn="l"/>
                <a:tab pos="8001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 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Orderer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节点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为交易进行全局排序，并生成区块</a:t>
            </a:r>
          </a:p>
          <a:p>
            <a:pPr algn="l">
              <a:lnSpc>
                <a:spcPct val="150000"/>
              </a:lnSpc>
              <a:tabLst>
                <a:tab pos="228600" algn="l"/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 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客户端：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连接到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Peer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节点或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Orderer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节点，交易提案发送者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18" charset="-122"/>
              <a:sym typeface="+mn-ea"/>
            </a:endParaRPr>
          </a:p>
          <a:p>
            <a:pPr algn="l">
              <a:lnSpc>
                <a:spcPct val="150000"/>
              </a:lnSpc>
              <a:tabLst>
                <a:tab pos="228600" algn="l"/>
                <a:tab pos="342900" algn="l"/>
              </a:tabLs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CA：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负责向区块链网络的参与实体签发证书</a:t>
            </a:r>
          </a:p>
          <a:p>
            <a:pPr algn="l">
              <a:lnSpc>
                <a:spcPct val="150000"/>
              </a:lnSpc>
              <a:tabLst>
                <a:tab pos="228600" algn="l"/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•  </a:t>
            </a:r>
            <a:r>
              <a:rPr lang="en-US" altLang="zh-CN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通道：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提供一种通讯机制，将peer和orderer连接在⼀起，形成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⼀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个具有保密性的通讯链路（虚拟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）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；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网络缺省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需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包含⼀个账本（称为系统账本）和⼀个通道；子账本可以被创建，并绑定到⼀个通道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8293100" y="465455"/>
            <a:ext cx="2273935" cy="1374140"/>
          </a:xfrm>
          <a:custGeom>
            <a:avLst/>
            <a:gdLst>
              <a:gd name="connsiteX0" fmla="*/ 12700 w 3527871"/>
              <a:gd name="connsiteY0" fmla="*/ 125174 h 2071854"/>
              <a:gd name="connsiteX1" fmla="*/ 125174 w 3527871"/>
              <a:gd name="connsiteY1" fmla="*/ 12700 h 2071854"/>
              <a:gd name="connsiteX2" fmla="*/ 3402696 w 3527871"/>
              <a:gd name="connsiteY2" fmla="*/ 12700 h 2071854"/>
              <a:gd name="connsiteX3" fmla="*/ 3515171 w 3527871"/>
              <a:gd name="connsiteY3" fmla="*/ 125174 h 2071854"/>
              <a:gd name="connsiteX4" fmla="*/ 3515171 w 3527871"/>
              <a:gd name="connsiteY4" fmla="*/ 1946680 h 2071854"/>
              <a:gd name="connsiteX5" fmla="*/ 3402696 w 3527871"/>
              <a:gd name="connsiteY5" fmla="*/ 2059154 h 2071854"/>
              <a:gd name="connsiteX6" fmla="*/ 125174 w 3527871"/>
              <a:gd name="connsiteY6" fmla="*/ 2059154 h 2071854"/>
              <a:gd name="connsiteX7" fmla="*/ 12700 w 3527871"/>
              <a:gd name="connsiteY7" fmla="*/ 1946680 h 2071854"/>
              <a:gd name="connsiteX8" fmla="*/ 12700 w 3527871"/>
              <a:gd name="connsiteY8" fmla="*/ 125174 h 20718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527871" h="2071854">
                <a:moveTo>
                  <a:pt x="12700" y="125174"/>
                </a:moveTo>
                <a:cubicBezTo>
                  <a:pt x="12700" y="63056"/>
                  <a:pt x="63056" y="12700"/>
                  <a:pt x="125174" y="12700"/>
                </a:cubicBezTo>
                <a:lnTo>
                  <a:pt x="3402696" y="12700"/>
                </a:lnTo>
                <a:cubicBezTo>
                  <a:pt x="3464814" y="12700"/>
                  <a:pt x="3515171" y="63056"/>
                  <a:pt x="3515171" y="125174"/>
                </a:cubicBezTo>
                <a:lnTo>
                  <a:pt x="3515171" y="1946680"/>
                </a:lnTo>
                <a:cubicBezTo>
                  <a:pt x="3515171" y="2008797"/>
                  <a:pt x="3464814" y="2059154"/>
                  <a:pt x="3402696" y="2059154"/>
                </a:cubicBezTo>
                <a:lnTo>
                  <a:pt x="125174" y="2059154"/>
                </a:lnTo>
                <a:cubicBezTo>
                  <a:pt x="63056" y="2059154"/>
                  <a:pt x="12700" y="2008797"/>
                  <a:pt x="12700" y="1946680"/>
                </a:cubicBezTo>
                <a:lnTo>
                  <a:pt x="12700" y="12517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397115" y="1973580"/>
            <a:ext cx="1785620" cy="1566545"/>
          </a:xfrm>
          <a:custGeom>
            <a:avLst/>
            <a:gdLst>
              <a:gd name="connsiteX0" fmla="*/ 12700 w 3527871"/>
              <a:gd name="connsiteY0" fmla="*/ 125174 h 2071854"/>
              <a:gd name="connsiteX1" fmla="*/ 125174 w 3527871"/>
              <a:gd name="connsiteY1" fmla="*/ 12700 h 2071854"/>
              <a:gd name="connsiteX2" fmla="*/ 3402696 w 3527871"/>
              <a:gd name="connsiteY2" fmla="*/ 12700 h 2071854"/>
              <a:gd name="connsiteX3" fmla="*/ 3515171 w 3527871"/>
              <a:gd name="connsiteY3" fmla="*/ 125174 h 2071854"/>
              <a:gd name="connsiteX4" fmla="*/ 3515171 w 3527871"/>
              <a:gd name="connsiteY4" fmla="*/ 1946680 h 2071854"/>
              <a:gd name="connsiteX5" fmla="*/ 3402696 w 3527871"/>
              <a:gd name="connsiteY5" fmla="*/ 2059154 h 2071854"/>
              <a:gd name="connsiteX6" fmla="*/ 125174 w 3527871"/>
              <a:gd name="connsiteY6" fmla="*/ 2059154 h 2071854"/>
              <a:gd name="connsiteX7" fmla="*/ 12700 w 3527871"/>
              <a:gd name="connsiteY7" fmla="*/ 1946680 h 2071854"/>
              <a:gd name="connsiteX8" fmla="*/ 12700 w 3527871"/>
              <a:gd name="connsiteY8" fmla="*/ 125174 h 20718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527871" h="2071854">
                <a:moveTo>
                  <a:pt x="12700" y="125174"/>
                </a:moveTo>
                <a:cubicBezTo>
                  <a:pt x="12700" y="63056"/>
                  <a:pt x="63056" y="12700"/>
                  <a:pt x="125174" y="12700"/>
                </a:cubicBezTo>
                <a:lnTo>
                  <a:pt x="3402696" y="12700"/>
                </a:lnTo>
                <a:cubicBezTo>
                  <a:pt x="3464814" y="12700"/>
                  <a:pt x="3515171" y="63056"/>
                  <a:pt x="3515171" y="125174"/>
                </a:cubicBezTo>
                <a:lnTo>
                  <a:pt x="3515171" y="1946680"/>
                </a:lnTo>
                <a:cubicBezTo>
                  <a:pt x="3515171" y="2008797"/>
                  <a:pt x="3464814" y="2059154"/>
                  <a:pt x="3402696" y="2059154"/>
                </a:cubicBezTo>
                <a:lnTo>
                  <a:pt x="125174" y="2059154"/>
                </a:lnTo>
                <a:cubicBezTo>
                  <a:pt x="63056" y="2059154"/>
                  <a:pt x="12700" y="2008797"/>
                  <a:pt x="12700" y="1946680"/>
                </a:cubicBezTo>
                <a:lnTo>
                  <a:pt x="12700" y="12517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791700" y="1973580"/>
            <a:ext cx="1785620" cy="1566545"/>
          </a:xfrm>
          <a:custGeom>
            <a:avLst/>
            <a:gdLst>
              <a:gd name="connsiteX0" fmla="*/ 12700 w 3527871"/>
              <a:gd name="connsiteY0" fmla="*/ 125174 h 2071854"/>
              <a:gd name="connsiteX1" fmla="*/ 125174 w 3527871"/>
              <a:gd name="connsiteY1" fmla="*/ 12700 h 2071854"/>
              <a:gd name="connsiteX2" fmla="*/ 3402696 w 3527871"/>
              <a:gd name="connsiteY2" fmla="*/ 12700 h 2071854"/>
              <a:gd name="connsiteX3" fmla="*/ 3515171 w 3527871"/>
              <a:gd name="connsiteY3" fmla="*/ 125174 h 2071854"/>
              <a:gd name="connsiteX4" fmla="*/ 3515171 w 3527871"/>
              <a:gd name="connsiteY4" fmla="*/ 1946680 h 2071854"/>
              <a:gd name="connsiteX5" fmla="*/ 3402696 w 3527871"/>
              <a:gd name="connsiteY5" fmla="*/ 2059154 h 2071854"/>
              <a:gd name="connsiteX6" fmla="*/ 125174 w 3527871"/>
              <a:gd name="connsiteY6" fmla="*/ 2059154 h 2071854"/>
              <a:gd name="connsiteX7" fmla="*/ 12700 w 3527871"/>
              <a:gd name="connsiteY7" fmla="*/ 1946680 h 2071854"/>
              <a:gd name="connsiteX8" fmla="*/ 12700 w 3527871"/>
              <a:gd name="connsiteY8" fmla="*/ 125174 h 20718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527871" h="2071854">
                <a:moveTo>
                  <a:pt x="12700" y="125174"/>
                </a:moveTo>
                <a:cubicBezTo>
                  <a:pt x="12700" y="63056"/>
                  <a:pt x="63056" y="12700"/>
                  <a:pt x="125174" y="12700"/>
                </a:cubicBezTo>
                <a:lnTo>
                  <a:pt x="3402696" y="12700"/>
                </a:lnTo>
                <a:cubicBezTo>
                  <a:pt x="3464814" y="12700"/>
                  <a:pt x="3515171" y="63056"/>
                  <a:pt x="3515171" y="125174"/>
                </a:cubicBezTo>
                <a:lnTo>
                  <a:pt x="3515171" y="1946680"/>
                </a:lnTo>
                <a:cubicBezTo>
                  <a:pt x="3515171" y="2008797"/>
                  <a:pt x="3464814" y="2059154"/>
                  <a:pt x="3402696" y="2059154"/>
                </a:cubicBezTo>
                <a:lnTo>
                  <a:pt x="125174" y="2059154"/>
                </a:lnTo>
                <a:cubicBezTo>
                  <a:pt x="63056" y="2059154"/>
                  <a:pt x="12700" y="2008797"/>
                  <a:pt x="12700" y="1946680"/>
                </a:cubicBezTo>
                <a:lnTo>
                  <a:pt x="12700" y="12517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TextBox 1"/>
          <p:cNvSpPr txBox="1"/>
          <p:nvPr/>
        </p:nvSpPr>
        <p:spPr>
          <a:xfrm>
            <a:off x="7489825" y="3540125"/>
            <a:ext cx="1600200" cy="3530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2400"/>
              </a:lnSpc>
              <a:tabLst>
                <a:tab pos="190500" algn="l"/>
                <a:tab pos="584200" algn="l"/>
                <a:tab pos="927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组织1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884410" y="3540125"/>
            <a:ext cx="1600200" cy="3530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2400"/>
              </a:lnSpc>
              <a:tabLst>
                <a:tab pos="190500" algn="l"/>
                <a:tab pos="584200" algn="l"/>
                <a:tab pos="927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组织2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020679" y="464820"/>
            <a:ext cx="1600200" cy="3530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400"/>
              </a:lnSpc>
              <a:tabLst>
                <a:tab pos="190500" algn="l"/>
                <a:tab pos="584200" algn="l"/>
                <a:tab pos="927100" algn="l"/>
              </a:tabLst>
            </a:pP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排序组织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815" y="3893185"/>
            <a:ext cx="2395220" cy="2789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6858000 h 6858000"/>
              <a:gd name="connsiteX1" fmla="*/ 12188825 w 12188825"/>
              <a:gd name="connsiteY1" fmla="*/ 6858000 h 6858000"/>
              <a:gd name="connsiteX2" fmla="*/ 12188825 w 12188825"/>
              <a:gd name="connsiteY2" fmla="*/ 0 h 6858000"/>
              <a:gd name="connsiteX3" fmla="*/ 0 w 12188825"/>
              <a:gd name="connsiteY3" fmla="*/ 0 h 6858000"/>
              <a:gd name="connsiteX4" fmla="*/ 0 w 12188825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825" h="6858000">
                <a:moveTo>
                  <a:pt x="0" y="6858000"/>
                </a:moveTo>
                <a:lnTo>
                  <a:pt x="12188825" y="6858000"/>
                </a:lnTo>
                <a:lnTo>
                  <a:pt x="12188825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5100" y="203200"/>
            <a:ext cx="2235200" cy="6858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" y="550545"/>
            <a:ext cx="11061700" cy="6184900"/>
          </a:xfrm>
          <a:prstGeom prst="rect">
            <a:avLst/>
          </a:prstGeom>
          <a:noFill/>
        </p:spPr>
      </p:pic>
      <p:sp>
        <p:nvSpPr>
          <p:cNvPr id="3" name="TextBox 1"/>
          <p:cNvSpPr/>
          <p:nvPr/>
        </p:nvSpPr>
        <p:spPr>
          <a:xfrm>
            <a:off x="469900" y="273685"/>
            <a:ext cx="3644900" cy="430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/>
            <a:r>
              <a:rPr lang="en-US" altLang="zh-CN" sz="28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Fabric</a:t>
            </a:r>
            <a:r>
              <a:rPr lang="zh-CN" altLang="en-US" sz="2800" b="1" dirty="0" smtClean="0">
                <a:solidFill>
                  <a:srgbClr val="DA251C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交易处理过程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8350" y="4033520"/>
            <a:ext cx="268374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可插拔的排序服务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18" charset="-122"/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     Solo，Kafka，BFT…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账本类型：ram、file、json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18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Orderer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维护区块链结构，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18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不维护状态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数据库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153400" y="3039755"/>
            <a:ext cx="2443298" cy="307777"/>
          </a:xfrm>
          <a:prstGeom prst="rect">
            <a:avLst/>
          </a:prstGeom>
          <a:noFill/>
        </p:spPr>
        <p:txBody>
          <a:bodyPr wrap="none" lIns="91440" tIns="45720" rIns="91440" rtlCol="0">
            <a:spAutoFit/>
          </a:bodyPr>
          <a:lstStyle/>
          <a:p>
            <a:pPr lvl="0" algn="l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18" charset="-122"/>
                <a:sym typeface="+mn-ea"/>
              </a:rPr>
              <a:t>gRPC协议对外提供服务接口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 Template - IT Product Line 16_9 z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1077</Words>
  <Application>Microsoft Office PowerPoint</Application>
  <PresentationFormat>宽屏</PresentationFormat>
  <Paragraphs>312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Akkurat Pro</vt:lpstr>
      <vt:lpstr>Droid Sans Fallback</vt:lpstr>
      <vt:lpstr>FrutigerNext LT Medium</vt:lpstr>
      <vt:lpstr>黑体</vt:lpstr>
      <vt:lpstr>华文细黑</vt:lpstr>
      <vt:lpstr>宋体</vt:lpstr>
      <vt:lpstr>微软雅黑</vt:lpstr>
      <vt:lpstr>Arial</vt:lpstr>
      <vt:lpstr>Calibri</vt:lpstr>
      <vt:lpstr>Times New Roman</vt:lpstr>
      <vt:lpstr>Trebuchet MS</vt:lpstr>
      <vt:lpstr>Verdana</vt:lpstr>
      <vt:lpstr>Wingdings</vt:lpstr>
      <vt:lpstr>Office Theme</vt:lpstr>
      <vt:lpstr>PPT Template - IT Product Line 16_9 zh</vt:lpstr>
      <vt:lpstr>PowerPoint 演示文稿</vt:lpstr>
      <vt:lpstr>PowerPoint 演示文稿</vt:lpstr>
      <vt:lpstr>华为Hyperledger开源贡献</vt:lpstr>
      <vt:lpstr>PowerPoint 演示文稿</vt:lpstr>
      <vt:lpstr>Hyerledger Fabric 1.X 逻辑架构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华为云区块链服务：最易用、最安全的企业级联盟区块链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huifangyuan (A)</cp:lastModifiedBy>
  <cp:revision>35</cp:revision>
  <dcterms:created xsi:type="dcterms:W3CDTF">2006-08-16T00:00:00Z</dcterms:created>
  <dcterms:modified xsi:type="dcterms:W3CDTF">2018-08-13T10:19:52Z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  <property fmtid="{D5CDD505-2E9C-101B-9397-08002B2CF9AE}" pid="3" name="_2015_ms_pID_725343">
    <vt:lpwstr>(2)gMLFdt2jBRxgJin5birG81Oew9Jchw4ELLxlNSPf+Ci4s+iDaUPit/CXJwnyVsm1XvW9PYfm
a6YsLnYKLU/aaMwkaQe6kv9hdQ3Ixi9TnyLO2wKrjSNTQAqQL4zQebQI1QgDsmdi8q+LaQWP
ZE1Zsj6H97TQ+E2tiCc2iCvA+oE0hyDx0c1ATL5Rw6n3x7gsLwRfLZu/0HU+f+c8V2esxHN+
8/OJzljMcw5M9fyM2d</vt:lpwstr>
  </property>
  <property fmtid="{D5CDD505-2E9C-101B-9397-08002B2CF9AE}" pid="4" name="_2015_ms_pID_7253431">
    <vt:lpwstr>y7JbCCyvBhlhSZ3CqNYkGSDUcJWgciO13+T9u/6IHrlfc2bNUkfblc
6Alv+1HG8H/FoDz8bxH3Mbm13znlOrMDU4HnxExBLBHRxaJyTsX8EvmuCY+du5oOCTCLEad6
jyivCAAIs3oU8SzOCBGDPaXSOOtB9f+PpgaTNGSTxcb5E5/70ZP0xUyYwqY0xaBlVi1pZEwY
E5r8e1HHBnJxH+j7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1534155583</vt:lpwstr>
  </property>
</Properties>
</file>