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7"/>
  </p:handoutMasterIdLst>
  <p:sldIdLst>
    <p:sldId id="262" r:id="rId10"/>
    <p:sldId id="259" r:id="rId11"/>
    <p:sldId id="263" r:id="rId12"/>
    <p:sldId id="264" r:id="rId13"/>
    <p:sldId id="273" r:id="rId14"/>
    <p:sldId id="276" r:id="rId15"/>
    <p:sldId id="274" r:id="rId16"/>
    <p:sldId id="277" r:id="rId17"/>
    <p:sldId id="265" r:id="rId18"/>
    <p:sldId id="267" r:id="rId19"/>
    <p:sldId id="268" r:id="rId20"/>
    <p:sldId id="269" r:id="rId21"/>
    <p:sldId id="272" r:id="rId22"/>
    <p:sldId id="270" r:id="rId23"/>
    <p:sldId id="275" r:id="rId24"/>
    <p:sldId id="271" r:id="rId25"/>
    <p:sldId id="2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16" d="100"/>
          <a:sy n="116" d="100"/>
        </p:scale>
        <p:origin x="2184" y="10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2018/8/13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6361113" y="6480629"/>
            <a:ext cx="2097087"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755650" y="2175084"/>
            <a:ext cx="5616575" cy="586957"/>
          </a:xfrm>
        </p:spPr>
        <p:txBody>
          <a:bodyPr/>
          <a:lstStyle/>
          <a:p>
            <a:r>
              <a:rPr lang="en-US" altLang="zh-CN" smtClean="0"/>
              <a:t>Day 3 </a:t>
            </a:r>
            <a:r>
              <a:rPr lang="zh-CN" altLang="en-US" smtClean="0"/>
              <a:t>区</a:t>
            </a:r>
            <a:r>
              <a:rPr lang="zh-CN" altLang="en-US" dirty="0"/>
              <a:t>块</a:t>
            </a:r>
            <a:r>
              <a:rPr lang="zh-CN" altLang="en-US" dirty="0" smtClean="0"/>
              <a:t>链</a:t>
            </a:r>
            <a:r>
              <a:rPr lang="zh-CN" altLang="en-US" dirty="0"/>
              <a:t>核</a:t>
            </a:r>
            <a:r>
              <a:rPr lang="zh-CN" altLang="en-US" dirty="0" smtClean="0"/>
              <a:t>心</a:t>
            </a:r>
            <a:r>
              <a:rPr lang="zh-CN" altLang="en-US" dirty="0"/>
              <a:t>技术</a:t>
            </a:r>
          </a:p>
        </p:txBody>
      </p:sp>
      <p:sp>
        <p:nvSpPr>
          <p:cNvPr id="15" name="副标题 14"/>
          <p:cNvSpPr>
            <a:spLocks noGrp="1"/>
          </p:cNvSpPr>
          <p:nvPr>
            <p:ph type="subTitle" idx="11"/>
          </p:nvPr>
        </p:nvSpPr>
        <p:spPr>
          <a:xfrm>
            <a:off x="755650" y="3068638"/>
            <a:ext cx="6400800" cy="461665"/>
          </a:xfrm>
        </p:spPr>
        <p:txBody>
          <a:bodyPr/>
          <a:lstStyle/>
          <a:p>
            <a:r>
              <a:rPr lang="zh-CN" altLang="en-US" dirty="0"/>
              <a:t>分布</a:t>
            </a:r>
            <a:r>
              <a:rPr lang="zh-CN" altLang="en-US" dirty="0" smtClean="0"/>
              <a:t>式账本</a:t>
            </a:r>
            <a:endParaRPr lang="zh-CN" altLang="en-US" dirty="0"/>
          </a:p>
        </p:txBody>
      </p:sp>
      <p:sp>
        <p:nvSpPr>
          <p:cNvPr id="5" name="TextBox 4"/>
          <p:cNvSpPr txBox="1"/>
          <p:nvPr/>
        </p:nvSpPr>
        <p:spPr>
          <a:xfrm>
            <a:off x="755576" y="5589240"/>
            <a:ext cx="4464496"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Zhang Ziyi/zhangziyi@huawei.com</a:t>
            </a: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V1.0(20180804)</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67544" y="1196975"/>
            <a:ext cx="8122968" cy="4504606"/>
          </a:xfrm>
          <a:prstGeom prst="rect">
            <a:avLst/>
          </a:prstGeom>
        </p:spPr>
      </p:pic>
      <p:sp>
        <p:nvSpPr>
          <p:cNvPr id="10" name="Title 1"/>
          <p:cNvSpPr>
            <a:spLocks noGrp="1"/>
          </p:cNvSpPr>
          <p:nvPr>
            <p:ph type="title"/>
          </p:nvPr>
        </p:nvSpPr>
        <p:spPr>
          <a:xfrm>
            <a:off x="755650" y="325438"/>
            <a:ext cx="7632700" cy="871537"/>
          </a:xfrm>
        </p:spPr>
        <p:txBody>
          <a:bodyPr/>
          <a:lstStyle/>
          <a:p>
            <a:r>
              <a:rPr lang="en-US" altLang="zh-CN" dirty="0" smtClean="0"/>
              <a:t>Fabric</a:t>
            </a:r>
            <a:r>
              <a:rPr lang="zh-CN" altLang="en-US" dirty="0" smtClean="0"/>
              <a:t>上使用的账本</a:t>
            </a:r>
            <a:endParaRPr lang="en-US" dirty="0"/>
          </a:p>
        </p:txBody>
      </p:sp>
    </p:spTree>
    <p:extLst>
      <p:ext uri="{BB962C8B-B14F-4D97-AF65-F5344CB8AC3E}">
        <p14:creationId xmlns:p14="http://schemas.microsoft.com/office/powerpoint/2010/main" val="192492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714" y="1628800"/>
            <a:ext cx="8798110" cy="4055026"/>
          </a:xfrm>
          <a:prstGeom prst="rect">
            <a:avLst/>
          </a:prstGeom>
        </p:spPr>
      </p:pic>
      <p:sp>
        <p:nvSpPr>
          <p:cNvPr id="5" name="Rectangle 4"/>
          <p:cNvSpPr/>
          <p:nvPr/>
        </p:nvSpPr>
        <p:spPr bwMode="auto">
          <a:xfrm>
            <a:off x="3131840" y="5683826"/>
            <a:ext cx="429294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a:latin typeface="Arial" charset="0"/>
              </a:rPr>
              <a:t>交</a:t>
            </a:r>
            <a:r>
              <a:rPr lang="zh-CN" altLang="en-US" dirty="0" smtClean="0">
                <a:latin typeface="Arial" charset="0"/>
              </a:rPr>
              <a:t>易生命周期以及和账本的交互</a:t>
            </a: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6" name="Title 1"/>
          <p:cNvSpPr>
            <a:spLocks noGrp="1"/>
          </p:cNvSpPr>
          <p:nvPr>
            <p:ph type="title"/>
          </p:nvPr>
        </p:nvSpPr>
        <p:spPr>
          <a:xfrm>
            <a:off x="755650" y="325438"/>
            <a:ext cx="7632700" cy="871537"/>
          </a:xfrm>
        </p:spPr>
        <p:txBody>
          <a:bodyPr/>
          <a:lstStyle/>
          <a:p>
            <a:r>
              <a:rPr lang="en-US" altLang="zh-CN" dirty="0" smtClean="0"/>
              <a:t>Fabric</a:t>
            </a:r>
            <a:r>
              <a:rPr lang="zh-CN" altLang="en-US" dirty="0" smtClean="0"/>
              <a:t>上使用的账本</a:t>
            </a:r>
            <a:endParaRPr lang="en-US" dirty="0"/>
          </a:p>
        </p:txBody>
      </p:sp>
    </p:spTree>
    <p:extLst>
      <p:ext uri="{BB962C8B-B14F-4D97-AF65-F5344CB8AC3E}">
        <p14:creationId xmlns:p14="http://schemas.microsoft.com/office/powerpoint/2010/main" val="330000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1628775"/>
            <a:ext cx="7632700" cy="576089"/>
          </a:xfrm>
        </p:spPr>
        <p:txBody>
          <a:bodyPr/>
          <a:lstStyle/>
          <a:p>
            <a:r>
              <a:rPr lang="zh-CN" altLang="en-US" dirty="0" smtClean="0"/>
              <a:t>读写集逻辑结构</a:t>
            </a:r>
            <a:endParaRPr lang="en-US" altLang="zh-CN" dirty="0" smtClean="0"/>
          </a:p>
          <a:p>
            <a:endParaRPr lang="en-US" dirty="0"/>
          </a:p>
        </p:txBody>
      </p:sp>
      <p:sp>
        <p:nvSpPr>
          <p:cNvPr id="4" name="Title 1"/>
          <p:cNvSpPr>
            <a:spLocks noGrp="1"/>
          </p:cNvSpPr>
          <p:nvPr>
            <p:ph type="title"/>
          </p:nvPr>
        </p:nvSpPr>
        <p:spPr>
          <a:xfrm>
            <a:off x="755650" y="325438"/>
            <a:ext cx="7632700" cy="871537"/>
          </a:xfrm>
        </p:spPr>
        <p:txBody>
          <a:bodyPr/>
          <a:lstStyle/>
          <a:p>
            <a:r>
              <a:rPr lang="en-US" altLang="zh-CN" dirty="0" smtClean="0"/>
              <a:t>Fabric</a:t>
            </a:r>
            <a:r>
              <a:rPr lang="zh-CN" altLang="en-US" dirty="0" smtClean="0"/>
              <a:t>上使用的账本</a:t>
            </a:r>
            <a:endParaRPr lang="en-US" dirty="0"/>
          </a:p>
        </p:txBody>
      </p:sp>
      <p:pic>
        <p:nvPicPr>
          <p:cNvPr id="5" name="Picture 4"/>
          <p:cNvPicPr>
            <a:picLocks noChangeAspect="1"/>
          </p:cNvPicPr>
          <p:nvPr/>
        </p:nvPicPr>
        <p:blipFill>
          <a:blip r:embed="rId2"/>
          <a:stretch>
            <a:fillRect/>
          </a:stretch>
        </p:blipFill>
        <p:spPr>
          <a:xfrm>
            <a:off x="827584" y="2060848"/>
            <a:ext cx="4608512" cy="2568211"/>
          </a:xfrm>
          <a:prstGeom prst="rect">
            <a:avLst/>
          </a:prstGeom>
        </p:spPr>
      </p:pic>
      <p:sp>
        <p:nvSpPr>
          <p:cNvPr id="7" name="Content Placeholder 2"/>
          <p:cNvSpPr txBox="1">
            <a:spLocks/>
          </p:cNvSpPr>
          <p:nvPr/>
        </p:nvSpPr>
        <p:spPr bwMode="auto">
          <a:xfrm>
            <a:off x="827584" y="4620633"/>
            <a:ext cx="7632700" cy="140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zh-CN" altLang="en-US" sz="1600" kern="0" dirty="0" smtClean="0"/>
              <a:t>背书节点 </a:t>
            </a:r>
            <a:r>
              <a:rPr lang="en-US" altLang="zh-CN" sz="1600" kern="0" dirty="0" smtClean="0"/>
              <a:t>– </a:t>
            </a:r>
            <a:r>
              <a:rPr lang="zh-CN" altLang="en-US" sz="1600" kern="0" dirty="0" smtClean="0"/>
              <a:t>模拟交易执行并产生读写集</a:t>
            </a:r>
            <a:endParaRPr lang="en-US" altLang="zh-CN" sz="1600" kern="0" dirty="0" smtClean="0"/>
          </a:p>
          <a:p>
            <a:r>
              <a:rPr lang="zh-CN" altLang="en-US" sz="1600" kern="0" dirty="0"/>
              <a:t>提</a:t>
            </a:r>
            <a:r>
              <a:rPr lang="zh-CN" altLang="en-US" sz="1600" kern="0" dirty="0" smtClean="0"/>
              <a:t>交节点</a:t>
            </a:r>
            <a:r>
              <a:rPr lang="en-US" altLang="zh-CN" sz="1600" kern="0" dirty="0"/>
              <a:t> </a:t>
            </a:r>
            <a:r>
              <a:rPr lang="en-US" altLang="zh-CN" sz="1600" kern="0" dirty="0" smtClean="0"/>
              <a:t>– MVCC</a:t>
            </a:r>
            <a:r>
              <a:rPr lang="zh-CN" altLang="en-US" sz="1600" kern="0" dirty="0" smtClean="0"/>
              <a:t>验证检查保证读集在整个过程中没有被修改；区块被添加到链上同时每个有效的交易的写集被更新到状态数据库；</a:t>
            </a:r>
            <a:endParaRPr lang="en-US" sz="1600" kern="0" dirty="0"/>
          </a:p>
        </p:txBody>
      </p:sp>
    </p:spTree>
    <p:extLst>
      <p:ext uri="{BB962C8B-B14F-4D97-AF65-F5344CB8AC3E}">
        <p14:creationId xmlns:p14="http://schemas.microsoft.com/office/powerpoint/2010/main" val="156692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多通道下的账本隐私</a:t>
            </a:r>
            <a:endParaRPr lang="en-US" dirty="0"/>
          </a:p>
        </p:txBody>
      </p:sp>
      <p:sp>
        <p:nvSpPr>
          <p:cNvPr id="3" name="Content Placeholder 2"/>
          <p:cNvSpPr>
            <a:spLocks noGrp="1"/>
          </p:cNvSpPr>
          <p:nvPr>
            <p:ph idx="1"/>
          </p:nvPr>
        </p:nvSpPr>
        <p:spPr/>
        <p:txBody>
          <a:bodyPr/>
          <a:lstStyle/>
          <a:p>
            <a:r>
              <a:rPr lang="zh-CN" altLang="en-US" dirty="0"/>
              <a:t>创</a:t>
            </a:r>
            <a:r>
              <a:rPr lang="zh-CN" altLang="en-US" dirty="0" smtClean="0"/>
              <a:t>建三条通道</a:t>
            </a:r>
            <a:endParaRPr lang="en-US" altLang="zh-CN" dirty="0" smtClean="0"/>
          </a:p>
          <a:p>
            <a:pPr lvl="1"/>
            <a:r>
              <a:rPr lang="zh-CN" altLang="en-US" dirty="0"/>
              <a:t>组</a:t>
            </a:r>
            <a:r>
              <a:rPr lang="zh-CN" altLang="en-US" dirty="0" smtClean="0"/>
              <a:t>织</a:t>
            </a:r>
            <a:r>
              <a:rPr lang="en-US" altLang="zh-CN" dirty="0" smtClean="0"/>
              <a:t>A</a:t>
            </a:r>
            <a:r>
              <a:rPr lang="zh-CN" altLang="en-US" dirty="0" smtClean="0"/>
              <a:t>和组织</a:t>
            </a:r>
            <a:r>
              <a:rPr lang="en-US" altLang="zh-CN" dirty="0" smtClean="0"/>
              <a:t>B</a:t>
            </a:r>
            <a:r>
              <a:rPr lang="zh-CN" altLang="en-US" dirty="0" smtClean="0"/>
              <a:t>在一个通道</a:t>
            </a:r>
            <a:endParaRPr lang="en-US" altLang="zh-CN" dirty="0" smtClean="0"/>
          </a:p>
          <a:p>
            <a:pPr lvl="1"/>
            <a:r>
              <a:rPr lang="zh-CN" altLang="en-US" dirty="0"/>
              <a:t>组</a:t>
            </a:r>
            <a:r>
              <a:rPr lang="zh-CN" altLang="en-US" dirty="0" smtClean="0"/>
              <a:t>织</a:t>
            </a:r>
            <a:r>
              <a:rPr lang="en-US" altLang="zh-CN" dirty="0" smtClean="0"/>
              <a:t>A</a:t>
            </a:r>
            <a:r>
              <a:rPr lang="zh-CN" altLang="en-US" dirty="0" smtClean="0"/>
              <a:t>和组织</a:t>
            </a:r>
            <a:r>
              <a:rPr lang="en-US" altLang="zh-CN" dirty="0" smtClean="0"/>
              <a:t>C</a:t>
            </a:r>
            <a:r>
              <a:rPr lang="zh-CN" altLang="en-US" dirty="0" smtClean="0"/>
              <a:t>在一个通道</a:t>
            </a:r>
            <a:endParaRPr lang="en-US" altLang="zh-CN" dirty="0" smtClean="0"/>
          </a:p>
          <a:p>
            <a:pPr lvl="1"/>
            <a:r>
              <a:rPr lang="zh-CN" altLang="en-US" dirty="0"/>
              <a:t>组</a:t>
            </a:r>
            <a:r>
              <a:rPr lang="zh-CN" altLang="en-US" dirty="0" smtClean="0"/>
              <a:t>织</a:t>
            </a:r>
            <a:r>
              <a:rPr lang="en-US" altLang="zh-CN" dirty="0" smtClean="0"/>
              <a:t>B</a:t>
            </a:r>
            <a:r>
              <a:rPr lang="zh-CN" altLang="en-US" dirty="0" smtClean="0"/>
              <a:t>和组织</a:t>
            </a:r>
            <a:r>
              <a:rPr lang="en-US" altLang="zh-CN" dirty="0" smtClean="0"/>
              <a:t>C</a:t>
            </a:r>
            <a:r>
              <a:rPr lang="zh-CN" altLang="en-US" dirty="0" smtClean="0"/>
              <a:t>在一个通道</a:t>
            </a:r>
            <a:endParaRPr lang="en-US" altLang="zh-CN" dirty="0" smtClean="0"/>
          </a:p>
          <a:p>
            <a:pPr lvl="1"/>
            <a:r>
              <a:rPr lang="zh-CN" altLang="en-US" dirty="0"/>
              <a:t>审</a:t>
            </a:r>
            <a:r>
              <a:rPr lang="zh-CN" altLang="en-US" dirty="0" smtClean="0"/>
              <a:t>计组织加入每一条通道</a:t>
            </a:r>
            <a:endParaRPr lang="en-US" dirty="0"/>
          </a:p>
        </p:txBody>
      </p:sp>
      <p:pic>
        <p:nvPicPr>
          <p:cNvPr id="4" name="Picture 3"/>
          <p:cNvPicPr>
            <a:picLocks noChangeAspect="1"/>
          </p:cNvPicPr>
          <p:nvPr/>
        </p:nvPicPr>
        <p:blipFill>
          <a:blip r:embed="rId2"/>
          <a:stretch>
            <a:fillRect/>
          </a:stretch>
        </p:blipFill>
        <p:spPr>
          <a:xfrm>
            <a:off x="767502" y="3725862"/>
            <a:ext cx="4896544" cy="1463252"/>
          </a:xfrm>
          <a:prstGeom prst="rect">
            <a:avLst/>
          </a:prstGeom>
        </p:spPr>
      </p:pic>
    </p:spTree>
    <p:extLst>
      <p:ext uri="{BB962C8B-B14F-4D97-AF65-F5344CB8AC3E}">
        <p14:creationId xmlns:p14="http://schemas.microsoft.com/office/powerpoint/2010/main" val="156605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多通道下的账本隐私</a:t>
            </a:r>
            <a:endParaRPr lang="en-US" dirty="0"/>
          </a:p>
        </p:txBody>
      </p:sp>
      <p:pic>
        <p:nvPicPr>
          <p:cNvPr id="4" name="Content Placeholder 3"/>
          <p:cNvPicPr>
            <a:picLocks noGrp="1" noChangeAspect="1"/>
          </p:cNvPicPr>
          <p:nvPr>
            <p:ph idx="1"/>
          </p:nvPr>
        </p:nvPicPr>
        <p:blipFill>
          <a:blip r:embed="rId2"/>
          <a:stretch>
            <a:fillRect/>
          </a:stretch>
        </p:blipFill>
        <p:spPr>
          <a:xfrm>
            <a:off x="467544" y="3068960"/>
            <a:ext cx="7632700" cy="2791061"/>
          </a:xfrm>
          <a:prstGeom prst="rect">
            <a:avLst/>
          </a:prstGeom>
        </p:spPr>
      </p:pic>
      <p:sp>
        <p:nvSpPr>
          <p:cNvPr id="6" name="Content Placeholder 2"/>
          <p:cNvSpPr txBox="1">
            <a:spLocks/>
          </p:cNvSpPr>
          <p:nvPr/>
        </p:nvSpPr>
        <p:spPr bwMode="auto">
          <a:xfrm>
            <a:off x="755650" y="1556792"/>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zh-CN" altLang="en-US" sz="1400" kern="0" dirty="0" smtClean="0"/>
              <a:t>链代码</a:t>
            </a:r>
            <a:r>
              <a:rPr lang="en-US" altLang="zh-CN" sz="1400" kern="0" dirty="0" smtClean="0"/>
              <a:t>CC1</a:t>
            </a:r>
            <a:r>
              <a:rPr lang="zh-CN" altLang="en-US" sz="1400" kern="0" dirty="0" smtClean="0"/>
              <a:t>安装在各个通道</a:t>
            </a:r>
            <a:endParaRPr lang="en-US" altLang="zh-CN" sz="1400" kern="0" dirty="0" smtClean="0"/>
          </a:p>
          <a:p>
            <a:r>
              <a:rPr lang="zh-CN" altLang="en-US" sz="1400" kern="0" dirty="0"/>
              <a:t>组</a:t>
            </a:r>
            <a:r>
              <a:rPr lang="zh-CN" altLang="en-US" sz="1400" kern="0" dirty="0" smtClean="0"/>
              <a:t>织</a:t>
            </a:r>
            <a:r>
              <a:rPr lang="en-US" altLang="zh-CN" sz="1400" kern="0" dirty="0" smtClean="0"/>
              <a:t>A</a:t>
            </a:r>
            <a:r>
              <a:rPr lang="zh-CN" altLang="en-US" sz="1400" kern="0" dirty="0" smtClean="0"/>
              <a:t>节点可以看到</a:t>
            </a:r>
            <a:r>
              <a:rPr lang="en-US" altLang="zh-CN" sz="1400" kern="0" dirty="0" smtClean="0"/>
              <a:t>A-B</a:t>
            </a:r>
            <a:r>
              <a:rPr lang="zh-CN" altLang="en-US" sz="1400" kern="0" dirty="0" smtClean="0"/>
              <a:t>和 </a:t>
            </a:r>
            <a:r>
              <a:rPr lang="en-US" altLang="zh-CN" sz="1400" kern="0" dirty="0" smtClean="0"/>
              <a:t>A-C</a:t>
            </a:r>
            <a:r>
              <a:rPr lang="zh-CN" altLang="en-US" sz="1400" kern="0" dirty="0" smtClean="0"/>
              <a:t>的数据</a:t>
            </a:r>
            <a:endParaRPr lang="en-US" altLang="zh-CN" sz="1400" kern="0" dirty="0" smtClean="0"/>
          </a:p>
          <a:p>
            <a:r>
              <a:rPr lang="zh-CN" altLang="en-US" sz="1400" kern="0" dirty="0"/>
              <a:t>组</a:t>
            </a:r>
            <a:r>
              <a:rPr lang="zh-CN" altLang="en-US" sz="1400" kern="0" dirty="0" smtClean="0"/>
              <a:t>织</a:t>
            </a:r>
            <a:r>
              <a:rPr lang="en-US" altLang="zh-CN" sz="1400" kern="0" dirty="0" smtClean="0"/>
              <a:t>B</a:t>
            </a:r>
            <a:r>
              <a:rPr lang="zh-CN" altLang="en-US" sz="1400" kern="0" dirty="0"/>
              <a:t>节</a:t>
            </a:r>
            <a:r>
              <a:rPr lang="zh-CN" altLang="en-US" sz="1400" kern="0" dirty="0" smtClean="0"/>
              <a:t>点可以看到</a:t>
            </a:r>
            <a:r>
              <a:rPr lang="en-US" altLang="zh-CN" sz="1400" kern="0" dirty="0" smtClean="0"/>
              <a:t>A-B</a:t>
            </a:r>
            <a:r>
              <a:rPr lang="zh-CN" altLang="en-US" sz="1400" kern="0" dirty="0" smtClean="0"/>
              <a:t>和</a:t>
            </a:r>
            <a:r>
              <a:rPr lang="en-US" altLang="zh-CN" sz="1400" kern="0" dirty="0" smtClean="0"/>
              <a:t>B-C</a:t>
            </a:r>
            <a:r>
              <a:rPr lang="zh-CN" altLang="en-US" sz="1400" kern="0" dirty="0" smtClean="0"/>
              <a:t>的数据</a:t>
            </a:r>
            <a:endParaRPr lang="en-US" altLang="zh-CN" sz="1400" kern="0" dirty="0" smtClean="0"/>
          </a:p>
          <a:p>
            <a:r>
              <a:rPr lang="zh-CN" altLang="en-US" sz="1400" kern="0" dirty="0" smtClean="0"/>
              <a:t>组织</a:t>
            </a:r>
            <a:r>
              <a:rPr lang="en-US" altLang="zh-CN" sz="1400" kern="0" dirty="0" smtClean="0"/>
              <a:t>C</a:t>
            </a:r>
            <a:r>
              <a:rPr lang="zh-CN" altLang="en-US" sz="1400" kern="0" dirty="0"/>
              <a:t>节</a:t>
            </a:r>
            <a:r>
              <a:rPr lang="zh-CN" altLang="en-US" sz="1400" kern="0" dirty="0" smtClean="0"/>
              <a:t>点可以看到</a:t>
            </a:r>
            <a:r>
              <a:rPr lang="en-US" altLang="zh-CN" sz="1400" kern="0" dirty="0" smtClean="0"/>
              <a:t>A-C</a:t>
            </a:r>
            <a:r>
              <a:rPr lang="zh-CN" altLang="en-US" sz="1400" kern="0" dirty="0" smtClean="0"/>
              <a:t>和</a:t>
            </a:r>
            <a:r>
              <a:rPr lang="en-US" altLang="zh-CN" sz="1400" kern="0" dirty="0" smtClean="0"/>
              <a:t>B-C</a:t>
            </a:r>
            <a:r>
              <a:rPr lang="zh-CN" altLang="en-US" sz="1400" kern="0" dirty="0" smtClean="0"/>
              <a:t>的数据</a:t>
            </a:r>
            <a:endParaRPr lang="en-US" altLang="zh-CN" sz="1400" kern="0" dirty="0" smtClean="0"/>
          </a:p>
          <a:p>
            <a:r>
              <a:rPr lang="zh-CN" altLang="en-US" sz="1400" kern="0" dirty="0"/>
              <a:t>审</a:t>
            </a:r>
            <a:r>
              <a:rPr lang="zh-CN" altLang="en-US" sz="1400" kern="0" dirty="0" smtClean="0"/>
              <a:t>计组织可以看到每条通道的数据</a:t>
            </a:r>
            <a:endParaRPr lang="en-US" sz="1400" kern="0" dirty="0"/>
          </a:p>
        </p:txBody>
      </p:sp>
    </p:spTree>
    <p:extLst>
      <p:ext uri="{BB962C8B-B14F-4D97-AF65-F5344CB8AC3E}">
        <p14:creationId xmlns:p14="http://schemas.microsoft.com/office/powerpoint/2010/main" val="80645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账本和链码</a:t>
            </a:r>
            <a:endParaRPr lang="en-US" dirty="0"/>
          </a:p>
        </p:txBody>
      </p:sp>
      <p:sp>
        <p:nvSpPr>
          <p:cNvPr id="4" name="Rectangle 1"/>
          <p:cNvSpPr>
            <a:spLocks noGrp="1" noChangeArrowheads="1"/>
          </p:cNvSpPr>
          <p:nvPr>
            <p:ph idx="1"/>
          </p:nvPr>
        </p:nvSpPr>
        <p:spPr bwMode="auto">
          <a:xfrm>
            <a:off x="755650" y="1418873"/>
            <a:ext cx="489647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Init</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(stub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ChaincodeStubInterface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pb.Response</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Invoke(stub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ChaincodeStubInterface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pb.Response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41588" y="2117825"/>
            <a:ext cx="678903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ChaincodeStubInterface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endParaRPr lang="en-US" altLang="en-US" sz="10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dirty="0" smtClean="0">
                <a:ln>
                  <a:noFill/>
                </a:ln>
                <a:solidFill>
                  <a:srgbClr val="000000"/>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GetState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(key string) ([]byte,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PutState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(key string, value []byte) error</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DelState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(key string)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GetStateByRange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startKey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endKey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StateQueryIteratorInterface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GetStateByPartialCompositeKey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objectType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keys []string)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StateQueryIteratorInterface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CreateCompositeKey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objectType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attributes []string) (string,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SplitCompositeKey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compositeKey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(string, []string, error)</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GetQueryResult</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(query string)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StateQueryIteratorInterface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error)</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GetHistoryForKey</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(key string)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HistoryQueryIteratorInterface</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error)</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endParaRPr lang="en-US" altLang="en-US" sz="10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dirty="0" smtClean="0">
                <a:ln>
                  <a:noFill/>
                </a:ln>
                <a:solidFill>
                  <a:srgbClr val="000000"/>
                </a:solidFill>
                <a:effectLst/>
                <a:latin typeface="宋体" panose="02010600030101010101" pitchFamily="2" charset="-122"/>
                <a:ea typeface="宋体" panose="02010600030101010101" pitchFamily="2" charset="-122"/>
              </a:rPr>
              <a:t>   ……………</a:t>
            </a:r>
            <a:endParaRPr kumimoji="0" lang="en-US" altLang="zh-CN"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41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账本和链码</a:t>
            </a:r>
            <a:endParaRPr lang="en-US" dirty="0"/>
          </a:p>
        </p:txBody>
      </p:sp>
      <p:sp>
        <p:nvSpPr>
          <p:cNvPr id="3" name="Content Placeholder 2"/>
          <p:cNvSpPr>
            <a:spLocks noGrp="1"/>
          </p:cNvSpPr>
          <p:nvPr>
            <p:ph idx="1"/>
          </p:nvPr>
        </p:nvSpPr>
        <p:spPr/>
        <p:txBody>
          <a:bodyPr/>
          <a:lstStyle/>
          <a:p>
            <a:r>
              <a:rPr lang="en-US" altLang="zh-CN" dirty="0" smtClean="0"/>
              <a:t>QSCC – </a:t>
            </a:r>
            <a:r>
              <a:rPr lang="zh-CN" altLang="en-US" dirty="0" smtClean="0"/>
              <a:t>查询系统链码</a:t>
            </a:r>
            <a:endParaRPr lang="en-US" altLang="zh-CN" dirty="0"/>
          </a:p>
          <a:p>
            <a:r>
              <a:rPr lang="zh-CN" altLang="en-US" dirty="0"/>
              <a:t>系</a:t>
            </a:r>
            <a:r>
              <a:rPr lang="zh-CN" altLang="en-US" dirty="0" smtClean="0"/>
              <a:t>统链码默认就已经被部署可以用来查询区块链</a:t>
            </a:r>
            <a:endParaRPr lang="en-US" altLang="zh-CN" dirty="0" smtClean="0"/>
          </a:p>
          <a:p>
            <a:r>
              <a:rPr lang="en-US" altLang="zh-CN" dirty="0" smtClean="0"/>
              <a:t>QSCC API</a:t>
            </a:r>
          </a:p>
          <a:p>
            <a:pPr lvl="1"/>
            <a:r>
              <a:rPr lang="en-US" altLang="zh-CN" dirty="0" err="1" smtClean="0"/>
              <a:t>GetChainInfo</a:t>
            </a:r>
            <a:endParaRPr lang="en-US" altLang="zh-CN" dirty="0" smtClean="0"/>
          </a:p>
          <a:p>
            <a:pPr lvl="1"/>
            <a:r>
              <a:rPr lang="en-US" altLang="zh-CN" dirty="0" err="1" smtClean="0"/>
              <a:t>GetBlockByNumber</a:t>
            </a:r>
            <a:endParaRPr lang="en-US" altLang="zh-CN" dirty="0" smtClean="0"/>
          </a:p>
          <a:p>
            <a:pPr lvl="1"/>
            <a:r>
              <a:rPr lang="en-US" altLang="zh-CN" dirty="0" err="1" smtClean="0"/>
              <a:t>GetBlockByHash</a:t>
            </a:r>
            <a:endParaRPr lang="en-US" altLang="zh-CN" dirty="0" smtClean="0"/>
          </a:p>
          <a:p>
            <a:pPr lvl="1"/>
            <a:r>
              <a:rPr lang="en-US" altLang="zh-CN" dirty="0" err="1" smtClean="0"/>
              <a:t>GetTransactionByID</a:t>
            </a:r>
            <a:endParaRPr lang="en-US" altLang="zh-CN" dirty="0" smtClean="0"/>
          </a:p>
        </p:txBody>
      </p:sp>
    </p:spTree>
    <p:extLst>
      <p:ext uri="{BB962C8B-B14F-4D97-AF65-F5344CB8AC3E}">
        <p14:creationId xmlns:p14="http://schemas.microsoft.com/office/powerpoint/2010/main" val="283500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zh-CN" altLang="en-US" dirty="0" smtClean="0"/>
              <a:t>什么是分布式存储</a:t>
            </a:r>
            <a:endParaRPr lang="en-US" altLang="zh-CN" dirty="0" smtClean="0"/>
          </a:p>
          <a:p>
            <a:pPr eaLnBrk="1" hangingPunct="1"/>
            <a:r>
              <a:rPr lang="zh-CN" altLang="en-US" dirty="0"/>
              <a:t>什</a:t>
            </a:r>
            <a:r>
              <a:rPr lang="zh-CN" altLang="en-US" dirty="0" smtClean="0"/>
              <a:t>么是共享账本</a:t>
            </a:r>
            <a:endParaRPr lang="en-US" altLang="zh-CN" dirty="0" smtClean="0"/>
          </a:p>
          <a:p>
            <a:pPr eaLnBrk="1" hangingPunct="1"/>
            <a:r>
              <a:rPr lang="en-US" altLang="zh-CN" dirty="0" smtClean="0"/>
              <a:t>Fabric</a:t>
            </a:r>
            <a:r>
              <a:rPr lang="zh-CN" altLang="en-US" dirty="0" smtClean="0"/>
              <a:t>中使用的账本</a:t>
            </a:r>
            <a:endParaRPr lang="en-US" altLang="zh-CN" dirty="0" smtClean="0"/>
          </a:p>
          <a:p>
            <a:pPr eaLnBrk="1" hangingPunct="1"/>
            <a:r>
              <a:rPr lang="zh-CN" altLang="en-US" dirty="0"/>
              <a:t>多通</a:t>
            </a:r>
            <a:r>
              <a:rPr lang="zh-CN" altLang="en-US" dirty="0" smtClean="0"/>
              <a:t>道账本隐私</a:t>
            </a:r>
            <a:endParaRPr lang="en-US" altLang="zh-CN" dirty="0" smtClean="0"/>
          </a:p>
          <a:p>
            <a:pPr eaLnBrk="1" hangingPunct="1"/>
            <a:r>
              <a:rPr lang="zh-CN" altLang="en-US" dirty="0"/>
              <a:t>账</a:t>
            </a:r>
            <a:r>
              <a:rPr lang="zh-CN" altLang="en-US" dirty="0" smtClean="0"/>
              <a:t>本和链码</a:t>
            </a:r>
          </a:p>
        </p:txBody>
      </p:sp>
      <p:sp>
        <p:nvSpPr>
          <p:cNvPr id="13315" name="矩形 23"/>
          <p:cNvSpPr txBox="1">
            <a:spLocks noChangeArrowheads="1"/>
          </p:cNvSpPr>
          <p:nvPr/>
        </p:nvSpPr>
        <p:spPr bwMode="auto">
          <a:xfrm>
            <a:off x="755650" y="730250"/>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charset="-122"/>
              </a:defRPr>
            </a:lvl1pPr>
            <a:lvl2pPr marL="742950" indent="-285750" defTabSz="801688" eaLnBrk="0" hangingPunct="0">
              <a:defRPr>
                <a:solidFill>
                  <a:schemeClr val="tx1"/>
                </a:solidFill>
                <a:latin typeface="Calibri" pitchFamily="34" charset="0"/>
                <a:ea typeface="宋体" charset="-122"/>
              </a:defRPr>
            </a:lvl2pPr>
            <a:lvl3pPr marL="1143000" indent="-228600" defTabSz="801688" eaLnBrk="0" hangingPunct="0">
              <a:defRPr>
                <a:solidFill>
                  <a:schemeClr val="tx1"/>
                </a:solidFill>
                <a:latin typeface="Calibri" pitchFamily="34" charset="0"/>
                <a:ea typeface="宋体" charset="-122"/>
              </a:defRPr>
            </a:lvl3pPr>
            <a:lvl4pPr marL="1600200" indent="-228600" defTabSz="801688" eaLnBrk="0" hangingPunct="0">
              <a:defRPr>
                <a:solidFill>
                  <a:schemeClr val="tx1"/>
                </a:solidFill>
                <a:latin typeface="Calibri" pitchFamily="34" charset="0"/>
                <a:ea typeface="宋体" charset="-122"/>
              </a:defRPr>
            </a:lvl4pPr>
            <a:lvl5pPr marL="2057400" indent="-228600" defTabSz="801688" eaLnBrk="0" hangingPunct="0">
              <a:defRPr>
                <a:solidFill>
                  <a:schemeClr val="tx1"/>
                </a:solidFill>
                <a:latin typeface="Calibri" pitchFamily="34" charset="0"/>
                <a:ea typeface="宋体"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4500" b="1" dirty="0">
                <a:solidFill>
                  <a:srgbClr val="990000"/>
                </a:solidFill>
                <a:latin typeface="FrutigerNext LT Medium" pitchFamily="34" charset="0"/>
                <a:ea typeface="黑体" pitchFamily="49" charset="-122"/>
              </a:rPr>
              <a:t>议</a:t>
            </a:r>
            <a:r>
              <a:rPr lang="zh-CN" altLang="en-US" sz="4500" b="1" dirty="0" smtClean="0">
                <a:solidFill>
                  <a:srgbClr val="990000"/>
                </a:solidFill>
                <a:latin typeface="FrutigerNext LT Medium" pitchFamily="34" charset="0"/>
                <a:ea typeface="黑体" pitchFamily="49" charset="-122"/>
              </a:rPr>
              <a:t>程</a:t>
            </a:r>
            <a:endParaRPr lang="en-US" altLang="zh-CN" sz="4500" b="1" dirty="0">
              <a:solidFill>
                <a:srgbClr val="990000"/>
              </a:solidFill>
              <a:latin typeface="FrutigerNext LT Medium" pitchFamily="34" charset="0"/>
              <a:ea typeface="黑体"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什么是分布式存</a:t>
            </a:r>
            <a:r>
              <a:rPr lang="zh-CN" altLang="en-US" dirty="0" smtClean="0"/>
              <a:t>储</a:t>
            </a:r>
            <a:endParaRPr lang="zh-CN" altLang="en-US" dirty="0"/>
          </a:p>
        </p:txBody>
      </p:sp>
      <p:sp>
        <p:nvSpPr>
          <p:cNvPr id="3" name="内容占位符 2"/>
          <p:cNvSpPr>
            <a:spLocks noGrp="1"/>
          </p:cNvSpPr>
          <p:nvPr>
            <p:ph idx="1"/>
          </p:nvPr>
        </p:nvSpPr>
        <p:spPr/>
        <p:txBody>
          <a:bodyPr/>
          <a:lstStyle/>
          <a:p>
            <a:r>
              <a:rPr lang="zh-CN" altLang="en-US" i="1" dirty="0"/>
              <a:t>分布式存储</a:t>
            </a:r>
            <a:r>
              <a:rPr lang="zh-CN" altLang="en-US" b="0" dirty="0"/>
              <a:t>是一种数据存储技术，通过网络使用企业中的每台机器上的磁盘空间，并将这些分散的存储资源构成一个虚拟的存储设备，数据分散的存储在企业的各个角落</a:t>
            </a:r>
            <a:r>
              <a:rPr lang="zh-CN" altLang="en-US" b="0" dirty="0" smtClean="0"/>
              <a:t>。</a:t>
            </a:r>
            <a:endParaRPr lang="en-US" altLang="zh-CN" b="0" dirty="0" smtClean="0"/>
          </a:p>
          <a:p>
            <a:endParaRPr lang="en-US" altLang="zh-CN" b="0" dirty="0" smtClean="0"/>
          </a:p>
          <a:p>
            <a:r>
              <a:rPr lang="zh-CN" altLang="en-US" sz="1800" i="1" dirty="0"/>
              <a:t>分布式账本</a:t>
            </a:r>
            <a:r>
              <a:rPr lang="zh-CN" altLang="en-US" sz="1800" b="0" dirty="0"/>
              <a:t>是一种在网络成员之间共享、复制和同步的数据库。分布式账本记录网络参与者之间的交易，比如资产或数据的交换。</a:t>
            </a:r>
          </a:p>
          <a:p>
            <a:pPr lvl="1"/>
            <a:r>
              <a:rPr lang="zh-CN" altLang="en-US" sz="1600" b="0" dirty="0"/>
              <a:t>网络中的参与者根据共识原则来制约和协商对账本中的记录的更新。没有中间的第三方仲裁机构（比如金融机构或票据交换所）的参与。</a:t>
            </a:r>
          </a:p>
          <a:p>
            <a:pPr lvl="1"/>
            <a:r>
              <a:rPr lang="zh-CN" altLang="en-US" sz="1600" b="0" dirty="0"/>
              <a:t>分布式账本中的每条记录都有一个时间戳和唯一的密码签名，这使得账本成为网络中所有交易的可审计历史记录。分布式账本技术的一种实现是开源 </a:t>
            </a:r>
            <a:r>
              <a:rPr lang="en-US" altLang="zh-CN" sz="1600" b="0" dirty="0" err="1"/>
              <a:t>Hyperledger</a:t>
            </a:r>
            <a:r>
              <a:rPr lang="en-US" altLang="zh-CN" sz="1600" b="0" dirty="0"/>
              <a:t> Fabric </a:t>
            </a:r>
            <a:r>
              <a:rPr lang="zh-CN" altLang="en-US" sz="1600" b="0" dirty="0"/>
              <a:t>区块链</a:t>
            </a:r>
          </a:p>
          <a:p>
            <a:endParaRPr lang="zh-CN" altLang="en-US" dirty="0"/>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共享账本</a:t>
            </a:r>
            <a:endParaRPr lang="en-US" dirty="0"/>
          </a:p>
        </p:txBody>
      </p:sp>
      <p:sp>
        <p:nvSpPr>
          <p:cNvPr id="3" name="Content Placeholder 2"/>
          <p:cNvSpPr>
            <a:spLocks noGrp="1"/>
          </p:cNvSpPr>
          <p:nvPr>
            <p:ph idx="1"/>
          </p:nvPr>
        </p:nvSpPr>
        <p:spPr/>
        <p:txBody>
          <a:bodyPr/>
          <a:lstStyle/>
          <a:p>
            <a:r>
              <a:rPr lang="zh-CN" altLang="en-US" dirty="0" smtClean="0"/>
              <a:t>区块链是一种共享账本技术允许业务网络中的各个参与方都可以看到账本内容</a:t>
            </a:r>
            <a:endParaRPr lang="en-US" altLang="zh-CN" dirty="0" smtClean="0"/>
          </a:p>
          <a:p>
            <a:r>
              <a:rPr lang="zh-CN" altLang="en-US" dirty="0" smtClean="0"/>
              <a:t>账本提供了一种对所有成功状态变化的可验证的历史。账本有</a:t>
            </a:r>
            <a:r>
              <a:rPr lang="en-US" altLang="zh-CN" dirty="0" smtClean="0"/>
              <a:t>SHARED</a:t>
            </a:r>
            <a:r>
              <a:rPr lang="zh-CN" altLang="en-US" dirty="0" smtClean="0"/>
              <a:t>，</a:t>
            </a:r>
            <a:r>
              <a:rPr lang="en-US" altLang="zh-CN" dirty="0" smtClean="0"/>
              <a:t>REPLICATED </a:t>
            </a:r>
            <a:r>
              <a:rPr lang="zh-CN" altLang="en-US" dirty="0" smtClean="0"/>
              <a:t>和 </a:t>
            </a:r>
            <a:r>
              <a:rPr lang="en-US" altLang="zh-CN" dirty="0" smtClean="0"/>
              <a:t>PERMISSIONED</a:t>
            </a:r>
            <a:r>
              <a:rPr lang="zh-CN" altLang="en-US" dirty="0" smtClean="0"/>
              <a:t>。多个账本对应多个加入的业务网络。</a:t>
            </a:r>
            <a:endParaRPr lang="en-US" altLang="zh-CN" dirty="0" smtClean="0"/>
          </a:p>
          <a:p>
            <a:r>
              <a:rPr lang="en-US" altLang="zh-CN" dirty="0" smtClean="0"/>
              <a:t>Transactions – </a:t>
            </a:r>
            <a:r>
              <a:rPr lang="zh-CN" altLang="en-US" dirty="0" smtClean="0"/>
              <a:t>一种资产转移在账本上或是下了账本，例如</a:t>
            </a:r>
            <a:r>
              <a:rPr lang="zh-CN" altLang="en-US" dirty="0"/>
              <a:t>小</a:t>
            </a:r>
            <a:r>
              <a:rPr lang="zh-CN" altLang="en-US" dirty="0" smtClean="0"/>
              <a:t>王给小张一辆车</a:t>
            </a:r>
            <a:endParaRPr lang="en-US" altLang="zh-CN" dirty="0" smtClean="0"/>
          </a:p>
          <a:p>
            <a:r>
              <a:rPr lang="zh-CN" altLang="en-US" dirty="0"/>
              <a:t>合</a:t>
            </a:r>
            <a:r>
              <a:rPr lang="zh-CN" altLang="en-US" dirty="0" smtClean="0"/>
              <a:t>约</a:t>
            </a:r>
            <a:r>
              <a:rPr lang="en-US" altLang="zh-CN" dirty="0"/>
              <a:t> </a:t>
            </a:r>
            <a:r>
              <a:rPr lang="en-US" altLang="zh-CN" dirty="0" smtClean="0"/>
              <a:t>– Transactions</a:t>
            </a:r>
            <a:r>
              <a:rPr lang="zh-CN" altLang="en-US" dirty="0" smtClean="0"/>
              <a:t>发生的的条件，例如， 如果小张给小王钱，然后这个车就应该从小王那给小张。如果车不能用，钱不会到小王账上</a:t>
            </a:r>
            <a:endParaRPr lang="en-US" altLang="zh-CN" dirty="0" smtClean="0"/>
          </a:p>
        </p:txBody>
      </p:sp>
    </p:spTree>
    <p:extLst>
      <p:ext uri="{BB962C8B-B14F-4D97-AF65-F5344CB8AC3E}">
        <p14:creationId xmlns:p14="http://schemas.microsoft.com/office/powerpoint/2010/main" val="394520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Fabric</a:t>
            </a:r>
            <a:r>
              <a:rPr lang="zh-CN" altLang="en-US" dirty="0" smtClean="0"/>
              <a:t>区块</a:t>
            </a:r>
            <a:endParaRPr lang="en-US" dirty="0"/>
          </a:p>
        </p:txBody>
      </p:sp>
      <p:sp>
        <p:nvSpPr>
          <p:cNvPr id="3" name="Content Placeholder 2"/>
          <p:cNvSpPr>
            <a:spLocks noGrp="1"/>
          </p:cNvSpPr>
          <p:nvPr>
            <p:ph idx="1"/>
          </p:nvPr>
        </p:nvSpPr>
        <p:spPr/>
        <p:txBody>
          <a:bodyPr/>
          <a:lstStyle/>
          <a:p>
            <a:r>
              <a:rPr lang="zh-CN" altLang="en-US" dirty="0" smtClean="0"/>
              <a:t>区块头</a:t>
            </a:r>
            <a:endParaRPr lang="en-US" altLang="zh-CN" dirty="0" smtClean="0"/>
          </a:p>
          <a:p>
            <a:pPr lvl="1"/>
            <a:r>
              <a:rPr lang="zh-CN" altLang="en-US" dirty="0"/>
              <a:t>区</a:t>
            </a:r>
            <a:r>
              <a:rPr lang="zh-CN" altLang="en-US" dirty="0" smtClean="0"/>
              <a:t>块号，当前块的</a:t>
            </a:r>
            <a:r>
              <a:rPr lang="en-US" altLang="zh-CN" dirty="0" smtClean="0"/>
              <a:t>hash</a:t>
            </a:r>
            <a:r>
              <a:rPr lang="zh-CN" altLang="en-US" dirty="0" smtClean="0"/>
              <a:t>，前一块的</a:t>
            </a:r>
            <a:r>
              <a:rPr lang="en-US" altLang="zh-CN" dirty="0" smtClean="0"/>
              <a:t>hash</a:t>
            </a:r>
          </a:p>
          <a:p>
            <a:r>
              <a:rPr lang="zh-CN" altLang="en-US" dirty="0"/>
              <a:t>区</a:t>
            </a:r>
            <a:r>
              <a:rPr lang="zh-CN" altLang="en-US" dirty="0" smtClean="0"/>
              <a:t>块数据</a:t>
            </a:r>
            <a:endParaRPr lang="en-US" altLang="zh-CN" dirty="0" smtClean="0"/>
          </a:p>
          <a:p>
            <a:pPr lvl="1"/>
            <a:r>
              <a:rPr lang="zh-CN" altLang="en-US" dirty="0"/>
              <a:t>交</a:t>
            </a:r>
            <a:r>
              <a:rPr lang="zh-CN" altLang="en-US" dirty="0" smtClean="0"/>
              <a:t>易列表</a:t>
            </a:r>
            <a:endParaRPr lang="en-US" altLang="zh-CN" dirty="0" smtClean="0"/>
          </a:p>
          <a:p>
            <a:r>
              <a:rPr lang="zh-CN" altLang="en-US" dirty="0"/>
              <a:t>区</a:t>
            </a:r>
            <a:r>
              <a:rPr lang="zh-CN" altLang="en-US" dirty="0" smtClean="0"/>
              <a:t>块元数据</a:t>
            </a:r>
            <a:endParaRPr lang="en-US" altLang="zh-CN" dirty="0" smtClean="0"/>
          </a:p>
          <a:p>
            <a:pPr lvl="1"/>
            <a:r>
              <a:rPr lang="zh-CN" altLang="en-US" dirty="0"/>
              <a:t>写</a:t>
            </a:r>
            <a:r>
              <a:rPr lang="zh-CN" altLang="en-US" dirty="0" smtClean="0"/>
              <a:t>块时间，证书，公钥，写块人的签名</a:t>
            </a:r>
            <a:endParaRPr lang="en-US" dirty="0"/>
          </a:p>
        </p:txBody>
      </p:sp>
      <p:pic>
        <p:nvPicPr>
          <p:cNvPr id="4" name="Picture 3"/>
          <p:cNvPicPr>
            <a:picLocks noChangeAspect="1"/>
          </p:cNvPicPr>
          <p:nvPr/>
        </p:nvPicPr>
        <p:blipFill>
          <a:blip r:embed="rId2"/>
          <a:stretch>
            <a:fillRect/>
          </a:stretch>
        </p:blipFill>
        <p:spPr>
          <a:xfrm>
            <a:off x="1043608" y="4077072"/>
            <a:ext cx="6524625" cy="1943100"/>
          </a:xfrm>
          <a:prstGeom prst="rect">
            <a:avLst/>
          </a:prstGeom>
        </p:spPr>
      </p:pic>
    </p:spTree>
    <p:extLst>
      <p:ext uri="{BB962C8B-B14F-4D97-AF65-F5344CB8AC3E}">
        <p14:creationId xmlns:p14="http://schemas.microsoft.com/office/powerpoint/2010/main" val="382973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a:t>
            </a:r>
            <a:r>
              <a:rPr lang="zh-CN" altLang="en-US" dirty="0" smtClean="0"/>
              <a:t>块数据结构</a:t>
            </a:r>
            <a:endParaRPr lang="en-US" dirty="0"/>
          </a:p>
        </p:txBody>
      </p:sp>
      <p:sp>
        <p:nvSpPr>
          <p:cNvPr id="7" name="Rectangle 3"/>
          <p:cNvSpPr>
            <a:spLocks noChangeArrowheads="1"/>
          </p:cNvSpPr>
          <p:nvPr/>
        </p:nvSpPr>
        <p:spPr bwMode="auto">
          <a:xfrm>
            <a:off x="539552" y="1340768"/>
            <a:ext cx="6624736"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Block </a:t>
            </a:r>
            <a:r>
              <a:rPr kumimoji="0" lang="en-US" altLang="en-US" sz="1000" b="1" i="0" u="none" strike="noStrike" cap="none" normalizeH="0" baseline="0" smtClean="0">
                <a:ln>
                  <a:noFill/>
                </a:ln>
                <a:solidFill>
                  <a:srgbClr val="000080"/>
                </a:solidFill>
                <a:effectLst/>
                <a:latin typeface="宋体" panose="02010600030101010101" pitchFamily="2" charset="-122"/>
                <a:ea typeface="宋体" panose="02010600030101010101" pitchFamily="2" charset="-122"/>
              </a:rPr>
              <a:t>struct </a:t>
            </a: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t>
            </a:r>
            <a:b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Header   *BlockHeader   </a:t>
            </a:r>
            <a: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`protobuf:"bytes,1,opt,name=header" json:"header,omitempty"`</a:t>
            </a:r>
            <a:b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br>
            <a: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Data     *BlockData     </a:t>
            </a:r>
            <a: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`protobuf:"bytes,2,opt,name=data" json:"data,omitempty"`</a:t>
            </a:r>
            <a:b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br>
            <a: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Metadata *BlockMetadata </a:t>
            </a:r>
            <a: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`protobuf:"bytes,3,opt,name=metadata" json:"metadata,omitempty"`</a:t>
            </a:r>
            <a:br>
              <a:rPr kumimoji="0" lang="en-US" altLang="en-US" sz="1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539552" y="2482380"/>
            <a:ext cx="8064896"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BlockHeader</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Number       uint64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`protobuf:"varint,1,opt,name=number"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number,omitempty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PreviousHash</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`protobuf:"bytes,2,opt,name=</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previous_hash,json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=previousHash,proto3"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previous_hash,omitempty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DataHash</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`protobuf:"bytes,3,opt,name=</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data_hash,json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=dataHash,proto3"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data_hash,omitempty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539552" y="3623992"/>
            <a:ext cx="828092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BlockData</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Data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`protobuf:"bytes,1,rep,name=data,proto3"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data,omitempty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39552" y="4509120"/>
            <a:ext cx="813690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BlockMetadata</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Metadata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`protobuf:"bytes,1,rep,name=metadata,proto3"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metadata,omitempty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757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Fabric </a:t>
            </a:r>
            <a:r>
              <a:rPr lang="en-US" altLang="zh-CN" dirty="0" smtClean="0"/>
              <a:t>Transaction</a:t>
            </a:r>
            <a:endParaRPr lang="en-US" dirty="0"/>
          </a:p>
        </p:txBody>
      </p:sp>
      <p:pic>
        <p:nvPicPr>
          <p:cNvPr id="4" name="Picture 3"/>
          <p:cNvPicPr>
            <a:picLocks noChangeAspect="1"/>
          </p:cNvPicPr>
          <p:nvPr/>
        </p:nvPicPr>
        <p:blipFill>
          <a:blip r:embed="rId2"/>
          <a:stretch>
            <a:fillRect/>
          </a:stretch>
        </p:blipFill>
        <p:spPr>
          <a:xfrm>
            <a:off x="611560" y="1124744"/>
            <a:ext cx="4896544" cy="2352530"/>
          </a:xfrm>
          <a:prstGeom prst="rect">
            <a:avLst/>
          </a:prstGeom>
        </p:spPr>
      </p:pic>
      <p:sp>
        <p:nvSpPr>
          <p:cNvPr id="5" name="Content Placeholder 2"/>
          <p:cNvSpPr>
            <a:spLocks noGrp="1"/>
          </p:cNvSpPr>
          <p:nvPr>
            <p:ph idx="1"/>
          </p:nvPr>
        </p:nvSpPr>
        <p:spPr>
          <a:xfrm>
            <a:off x="755650" y="3429000"/>
            <a:ext cx="7632700" cy="2808312"/>
          </a:xfrm>
        </p:spPr>
        <p:txBody>
          <a:bodyPr/>
          <a:lstStyle/>
          <a:p>
            <a:r>
              <a:rPr lang="zh-CN" altLang="en-US" sz="1000" dirty="0"/>
              <a:t>交</a:t>
            </a:r>
            <a:r>
              <a:rPr lang="zh-CN" altLang="en-US" sz="1000" dirty="0" smtClean="0"/>
              <a:t>易头</a:t>
            </a:r>
            <a:endParaRPr lang="en-US" altLang="zh-CN" sz="1000" dirty="0" smtClean="0"/>
          </a:p>
          <a:p>
            <a:pPr lvl="1"/>
            <a:r>
              <a:rPr lang="zh-CN" altLang="en-US" sz="800" dirty="0"/>
              <a:t>包</a:t>
            </a:r>
            <a:r>
              <a:rPr lang="zh-CN" altLang="en-US" sz="800" dirty="0" smtClean="0"/>
              <a:t>含交易实质的元数据，例如相关链代码和它的版本</a:t>
            </a:r>
            <a:endParaRPr lang="en-US" altLang="zh-CN" sz="800" dirty="0" smtClean="0"/>
          </a:p>
          <a:p>
            <a:r>
              <a:rPr lang="zh-CN" altLang="en-US" sz="1000" dirty="0" smtClean="0"/>
              <a:t>签名</a:t>
            </a:r>
            <a:endParaRPr lang="en-US" altLang="zh-CN" sz="1000" dirty="0" smtClean="0"/>
          </a:p>
          <a:p>
            <a:pPr lvl="1"/>
            <a:r>
              <a:rPr lang="zh-CN" altLang="en-US" sz="800" dirty="0"/>
              <a:t>包</a:t>
            </a:r>
            <a:r>
              <a:rPr lang="zh-CN" altLang="en-US" sz="800" dirty="0" smtClean="0"/>
              <a:t>含客户端创建的加密签名，用来检查交易是否被篡改</a:t>
            </a:r>
            <a:endParaRPr lang="en-US" altLang="zh-CN" sz="800" dirty="0" smtClean="0"/>
          </a:p>
          <a:p>
            <a:r>
              <a:rPr lang="zh-CN" altLang="en-US" sz="1000" dirty="0"/>
              <a:t>请</a:t>
            </a:r>
            <a:r>
              <a:rPr lang="zh-CN" altLang="en-US" sz="1000" dirty="0" smtClean="0"/>
              <a:t>求</a:t>
            </a:r>
            <a:endParaRPr lang="en-US" altLang="zh-CN" sz="1000" dirty="0" smtClean="0"/>
          </a:p>
          <a:p>
            <a:pPr lvl="1"/>
            <a:r>
              <a:rPr lang="zh-CN" altLang="en-US" sz="800" dirty="0" smtClean="0"/>
              <a:t>加密应用提供的输入参数给链码更新账本</a:t>
            </a:r>
            <a:endParaRPr lang="en-US" altLang="zh-CN" sz="800" dirty="0" smtClean="0"/>
          </a:p>
          <a:p>
            <a:r>
              <a:rPr lang="zh-CN" altLang="en-US" sz="1000" dirty="0"/>
              <a:t>响</a:t>
            </a:r>
            <a:r>
              <a:rPr lang="zh-CN" altLang="en-US" sz="1000" dirty="0" smtClean="0"/>
              <a:t>应</a:t>
            </a:r>
            <a:endParaRPr lang="en-US" altLang="zh-CN" sz="1000" dirty="0" smtClean="0"/>
          </a:p>
          <a:p>
            <a:pPr lvl="1"/>
            <a:r>
              <a:rPr lang="zh-CN" altLang="en-US" sz="800" dirty="0"/>
              <a:t>世</a:t>
            </a:r>
            <a:r>
              <a:rPr lang="zh-CN" altLang="en-US" sz="800" dirty="0" smtClean="0"/>
              <a:t>界状态更新前和更新后的值</a:t>
            </a:r>
            <a:endParaRPr lang="en-US" altLang="zh-CN" sz="800" dirty="0" smtClean="0"/>
          </a:p>
          <a:p>
            <a:r>
              <a:rPr lang="zh-CN" altLang="en-US" sz="1000" dirty="0"/>
              <a:t>背</a:t>
            </a:r>
            <a:r>
              <a:rPr lang="zh-CN" altLang="en-US" sz="1000" dirty="0" smtClean="0"/>
              <a:t>书</a:t>
            </a:r>
            <a:endParaRPr lang="en-US" altLang="zh-CN" sz="1000" dirty="0" smtClean="0"/>
          </a:p>
          <a:p>
            <a:pPr lvl="1"/>
            <a:r>
              <a:rPr lang="zh-CN" altLang="en-US" sz="800" dirty="0"/>
              <a:t>满</a:t>
            </a:r>
            <a:r>
              <a:rPr lang="zh-CN" altLang="en-US" sz="800" dirty="0" smtClean="0"/>
              <a:t>足背书策略的组织的签名交易响应列表</a:t>
            </a:r>
            <a:endParaRPr lang="en-US" altLang="zh-CN" sz="800" dirty="0" smtClean="0"/>
          </a:p>
        </p:txBody>
      </p:sp>
    </p:spTree>
    <p:extLst>
      <p:ext uri="{BB962C8B-B14F-4D97-AF65-F5344CB8AC3E}">
        <p14:creationId xmlns:p14="http://schemas.microsoft.com/office/powerpoint/2010/main" val="233083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r>
              <a:rPr lang="zh-CN" altLang="en-US" dirty="0" smtClean="0"/>
              <a:t>数据结构</a:t>
            </a:r>
            <a:endParaRPr lang="en-US" dirty="0"/>
          </a:p>
        </p:txBody>
      </p:sp>
      <p:sp>
        <p:nvSpPr>
          <p:cNvPr id="4" name="Rectangle 1"/>
          <p:cNvSpPr>
            <a:spLocks noChangeArrowheads="1"/>
          </p:cNvSpPr>
          <p:nvPr/>
        </p:nvSpPr>
        <p:spPr bwMode="auto">
          <a:xfrm>
            <a:off x="539552" y="1196975"/>
            <a:ext cx="621195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Transaction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Actions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TransactionAction</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`protobuf:"bytes,1,rep,name=actions"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actions,omitempty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9552" y="1944611"/>
            <a:ext cx="5763116"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TransactionAction</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Header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`protobuf:"bytes,1,opt,name=header,proto3"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header,omitempty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Payload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`protobuf:"bytes,2,opt,name=payload,proto3"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payload,omitempty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33163" y="2848934"/>
            <a:ext cx="8520281"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ChaincodeActionPayload</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ChaincodeProposalPayload</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`protobuf:"bytes,1,opt,name=</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chaincode_proposal_payload,json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=chaincodeProposalPayload,proto3"`</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Action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ChaincodeEndorsedAction</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`protobuf:"bytes,2,opt,name=action"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action,omitempty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28864" y="3723910"/>
            <a:ext cx="8199681"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ChaincodeEndorsedAction</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err="1" smtClean="0">
                <a:ln>
                  <a:noFill/>
                </a:ln>
                <a:solidFill>
                  <a:srgbClr val="000000"/>
                </a:solidFill>
                <a:effectLst/>
                <a:latin typeface="宋体" panose="02010600030101010101" pitchFamily="2" charset="-122"/>
                <a:ea typeface="宋体" panose="02010600030101010101" pitchFamily="2" charset="-122"/>
              </a:rPr>
              <a:t>ProposalResponsePayload</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`protobuf:"bytes,1,opt,name=</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proposal_response_payload,json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=proposalResponsePayload,proto3"`</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Endorsements []*Endorsement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`protobuf:"bytes,2,rep,name=endorsements"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endorsements,omitempty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23848" y="4658326"/>
            <a:ext cx="6147837"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type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Endorsement </a:t>
            </a:r>
            <a:r>
              <a:rPr kumimoji="0" lang="en-US" altLang="en-US" sz="1000" b="1" i="0" u="none" strike="noStrike" cap="none" normalizeH="0" baseline="0" dirty="0" err="1" smtClean="0">
                <a:ln>
                  <a:noFill/>
                </a:ln>
                <a:solidFill>
                  <a:srgbClr val="000080"/>
                </a:solidFill>
                <a:effectLst/>
                <a:latin typeface="宋体" panose="02010600030101010101" pitchFamily="2" charset="-122"/>
                <a:ea typeface="宋体" panose="02010600030101010101" pitchFamily="2" charset="-122"/>
              </a:rPr>
              <a:t>struct</a:t>
            </a:r>
            <a:r>
              <a:rPr kumimoji="0" lang="en-US" altLang="en-US" sz="10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Endorser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`protobuf:"bytes,1,opt,name=endorser,proto3"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endorser,omitempty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en-US" altLang="en-US" sz="10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Signature []byte </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`protobuf:"bytes,2,opt,name=signature,proto3" </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json</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r>
              <a:rPr kumimoji="0" lang="en-US" altLang="en-US" sz="1000" b="1" i="0" u="none" strike="noStrike" cap="none" normalizeH="0" baseline="0" dirty="0" err="1" smtClean="0">
                <a:ln>
                  <a:noFill/>
                </a:ln>
                <a:solidFill>
                  <a:srgbClr val="008000"/>
                </a:solidFill>
                <a:effectLst/>
                <a:latin typeface="宋体" panose="02010600030101010101" pitchFamily="2" charset="-122"/>
                <a:ea typeface="宋体" panose="02010600030101010101" pitchFamily="2" charset="-122"/>
              </a:rPr>
              <a:t>signature,omitempty</a:t>
            </a:r>
            <a: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a:t>
            </a:r>
            <a:br>
              <a:rPr kumimoji="0" lang="en-US" altLang="en-US" sz="10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br>
            <a:r>
              <a:rPr kumimoji="0" lang="en-US" altLang="en-US" sz="1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955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Fabric</a:t>
            </a:r>
            <a:r>
              <a:rPr lang="zh-CN" altLang="en-US" dirty="0" smtClean="0"/>
              <a:t>上使用的账本</a:t>
            </a:r>
            <a:endParaRPr lang="en-US" dirty="0"/>
          </a:p>
        </p:txBody>
      </p:sp>
      <p:sp>
        <p:nvSpPr>
          <p:cNvPr id="3" name="Content Placeholder 2"/>
          <p:cNvSpPr>
            <a:spLocks noGrp="1"/>
          </p:cNvSpPr>
          <p:nvPr>
            <p:ph idx="1"/>
          </p:nvPr>
        </p:nvSpPr>
        <p:spPr/>
        <p:txBody>
          <a:bodyPr/>
          <a:lstStyle/>
          <a:p>
            <a:r>
              <a:rPr lang="zh-CN" altLang="en-US" dirty="0" smtClean="0"/>
              <a:t>区块账本 </a:t>
            </a:r>
            <a:endParaRPr lang="en-US" altLang="zh-CN" dirty="0"/>
          </a:p>
          <a:p>
            <a:pPr lvl="1"/>
            <a:r>
              <a:rPr lang="zh-CN" altLang="en-US" dirty="0" smtClean="0"/>
              <a:t>基于文件系统，仅新块类增</a:t>
            </a:r>
            <a:endParaRPr lang="en-US" altLang="zh-CN" dirty="0" smtClean="0"/>
          </a:p>
          <a:p>
            <a:pPr lvl="1"/>
            <a:r>
              <a:rPr lang="zh-CN" altLang="en-US" dirty="0"/>
              <a:t>区</a:t>
            </a:r>
            <a:r>
              <a:rPr lang="zh-CN" altLang="en-US" dirty="0" smtClean="0"/>
              <a:t>块被存储在提交节点，和可选的排序服务节点</a:t>
            </a:r>
            <a:endParaRPr lang="en-US" altLang="zh-CN" dirty="0" smtClean="0"/>
          </a:p>
          <a:p>
            <a:r>
              <a:rPr lang="zh-CN" altLang="en-US" dirty="0"/>
              <a:t>状</a:t>
            </a:r>
            <a:r>
              <a:rPr lang="zh-CN" altLang="en-US" dirty="0" smtClean="0"/>
              <a:t>态账本</a:t>
            </a:r>
            <a:endParaRPr lang="en-US" altLang="zh-CN" dirty="0" smtClean="0"/>
          </a:p>
          <a:p>
            <a:pPr lvl="1"/>
            <a:r>
              <a:rPr lang="zh-CN" altLang="en-US" dirty="0"/>
              <a:t>世</a:t>
            </a:r>
            <a:r>
              <a:rPr lang="zh-CN" altLang="en-US" dirty="0" smtClean="0"/>
              <a:t>界状态会存储当前智能合约的值</a:t>
            </a:r>
            <a:endParaRPr lang="en-US" altLang="zh-CN" dirty="0" smtClean="0"/>
          </a:p>
          <a:p>
            <a:pPr lvl="1"/>
            <a:r>
              <a:rPr lang="zh-CN" altLang="en-US" dirty="0"/>
              <a:t>通</a:t>
            </a:r>
            <a:r>
              <a:rPr lang="zh-CN" altLang="en-US" dirty="0" smtClean="0"/>
              <a:t>过链代码</a:t>
            </a:r>
            <a:r>
              <a:rPr lang="en-US" altLang="zh-CN" dirty="0" err="1" smtClean="0"/>
              <a:t>api</a:t>
            </a:r>
            <a:r>
              <a:rPr lang="zh-CN" altLang="en-US" dirty="0" smtClean="0"/>
              <a:t>来访问键值数据库</a:t>
            </a:r>
            <a:endParaRPr lang="en-US" altLang="zh-CN" dirty="0" smtClean="0"/>
          </a:p>
          <a:p>
            <a:pPr lvl="1"/>
            <a:r>
              <a:rPr lang="zh-CN" altLang="en-US" dirty="0"/>
              <a:t>世</a:t>
            </a:r>
            <a:r>
              <a:rPr lang="zh-CN" altLang="en-US" dirty="0" smtClean="0"/>
              <a:t>界状态存储在所有提交者节点</a:t>
            </a:r>
            <a:endParaRPr lang="en-US" altLang="zh-CN" dirty="0" smtClean="0"/>
          </a:p>
          <a:p>
            <a:r>
              <a:rPr lang="zh-CN" altLang="en-US" dirty="0"/>
              <a:t>历</a:t>
            </a:r>
            <a:r>
              <a:rPr lang="zh-CN" altLang="en-US" dirty="0" smtClean="0"/>
              <a:t>史账本</a:t>
            </a:r>
            <a:endParaRPr lang="en-US" altLang="zh-CN" dirty="0" smtClean="0"/>
          </a:p>
          <a:p>
            <a:pPr lvl="1"/>
            <a:r>
              <a:rPr lang="zh-CN" altLang="en-US" dirty="0"/>
              <a:t>存</a:t>
            </a:r>
            <a:r>
              <a:rPr lang="zh-CN" altLang="en-US" dirty="0" smtClean="0"/>
              <a:t>储所有链码交易的历史顺序</a:t>
            </a:r>
            <a:endParaRPr lang="en-US" altLang="zh-CN" dirty="0" smtClean="0"/>
          </a:p>
          <a:p>
            <a:pPr lvl="1"/>
            <a:r>
              <a:rPr lang="zh-CN" altLang="en-US" dirty="0"/>
              <a:t>序</a:t>
            </a:r>
            <a:r>
              <a:rPr lang="zh-CN" altLang="en-US" dirty="0" smtClean="0"/>
              <a:t>号被存储在键值数据库，只能通过链码接口访问</a:t>
            </a:r>
            <a:endParaRPr lang="en-US" altLang="zh-CN" dirty="0" smtClean="0"/>
          </a:p>
          <a:p>
            <a:pPr lvl="1"/>
            <a:r>
              <a:rPr lang="zh-CN" altLang="en-US" dirty="0"/>
              <a:t>历</a:t>
            </a:r>
            <a:r>
              <a:rPr lang="zh-CN" altLang="en-US" dirty="0" smtClean="0"/>
              <a:t>史状态存储在所有提交者节点</a:t>
            </a:r>
            <a:endParaRPr lang="en-US" dirty="0"/>
          </a:p>
        </p:txBody>
      </p:sp>
    </p:spTree>
    <p:extLst>
      <p:ext uri="{BB962C8B-B14F-4D97-AF65-F5344CB8AC3E}">
        <p14:creationId xmlns:p14="http://schemas.microsoft.com/office/powerpoint/2010/main" val="3156077067"/>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3001</TotalTime>
  <Words>755</Words>
  <Application>Microsoft Office PowerPoint</Application>
  <PresentationFormat>全屏显示(4:3)</PresentationFormat>
  <Paragraphs>97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17</vt:i4>
      </vt:variant>
    </vt:vector>
  </HeadingPairs>
  <TitlesOfParts>
    <vt:vector size="37" baseType="lpstr">
      <vt:lpstr>FrutigerNext LT Medium</vt:lpstr>
      <vt:lpstr>MS PGothic</vt:lpstr>
      <vt:lpstr>MS PGothic</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Day 3 区块链核心技术</vt:lpstr>
      <vt:lpstr>PowerPoint 演示文稿</vt:lpstr>
      <vt:lpstr>什么是分布式存储</vt:lpstr>
      <vt:lpstr>共享账本</vt:lpstr>
      <vt:lpstr>Fabric区块</vt:lpstr>
      <vt:lpstr>区块数据结构</vt:lpstr>
      <vt:lpstr>Fabric Transaction</vt:lpstr>
      <vt:lpstr>Transaction数据结构</vt:lpstr>
      <vt:lpstr>Fabric上使用的账本</vt:lpstr>
      <vt:lpstr>Fabric上使用的账本</vt:lpstr>
      <vt:lpstr>Fabric上使用的账本</vt:lpstr>
      <vt:lpstr>Fabric上使用的账本</vt:lpstr>
      <vt:lpstr>多通道下的账本隐私</vt:lpstr>
      <vt:lpstr>多通道下的账本隐私</vt:lpstr>
      <vt:lpstr>账本和链码</vt:lpstr>
      <vt:lpstr>账本和链码</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zhangziyi</dc:creator>
  <cp:lastModifiedBy>huifangyuan (A)</cp:lastModifiedBy>
  <cp:revision>29</cp:revision>
  <dcterms:created xsi:type="dcterms:W3CDTF">2018-08-04T03:18:24Z</dcterms:created>
  <dcterms:modified xsi:type="dcterms:W3CDTF">2018-08-13T10:19:37Z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(3)xmq8Ucb4yREayiq4D4FA+nbWvPAoviasqAXEQoYjJ+t7zmu9aqyc1ddJJbGXnAsYZNklEe5B
19OmKuMqY0V8TCIG9b1x4CeJlkDVfi3ivFHuCOZOp13ajGAcZhz+d8Zq7/h5EErNd8l5Mzrq
pNcwnFxF2bzS9HLO+Fh9WmSgOrNyWr24HrAYsA2zc8iplv7sn/gXawFuK52er1Lso4+Q6aAK
6OF/e+RGpyByhXw5Hm</vt:lpwstr>
  </property>
  <property fmtid="{D5CDD505-2E9C-101B-9397-08002B2CF9AE}" pid="6" name="_2015_ms_pID_7253431">
    <vt:lpwstr>oEWKnwuhMIqXCm2mLMu40/bMuiZ5Ol5GUlpaXD8WiDipg+Tq0R2zf+
7bKGrA8NNsvFrFDM85xuUr0WjPewuC+NE4hprR0J+m6r2jL8Z8jsOJhq3LYu59Eq+QqX5a3w
aCwp7dr4hHHymFE5kuJN1OJDlH9JM9T4E/GX0QVWe/bHBlzkVArtLljApl8Xcdzj63VDOt38
pRbBJjJ4pLEuauJh8C6G7GfrpqQan/B4qZ+b</vt:lpwstr>
  </property>
  <property fmtid="{D5CDD505-2E9C-101B-9397-08002B2CF9AE}" pid="7" name="_2015_ms_pID_7253432">
    <vt:lpwstr>E5a3yABCXTEE0K4LhlLbRDo=</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1534155566</vt:lpwstr>
  </property>
</Properties>
</file>