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23"/>
  </p:handoutMasterIdLst>
  <p:sldIdLst>
    <p:sldId id="262" r:id="rId10"/>
    <p:sldId id="259" r:id="rId11"/>
    <p:sldId id="264" r:id="rId12"/>
    <p:sldId id="266" r:id="rId13"/>
    <p:sldId id="263" r:id="rId14"/>
    <p:sldId id="265" r:id="rId15"/>
    <p:sldId id="267" r:id="rId16"/>
    <p:sldId id="268" r:id="rId17"/>
    <p:sldId id="269" r:id="rId18"/>
    <p:sldId id="271" r:id="rId19"/>
    <p:sldId id="270" r:id="rId20"/>
    <p:sldId id="272" r:id="rId21"/>
    <p:sldId id="260"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116" d="100"/>
          <a:sy n="116" d="100"/>
        </p:scale>
        <p:origin x="2184" y="10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BAE98-F10F-44B3-A58A-296B89B6BD67}" type="doc">
      <dgm:prSet loTypeId="urn:microsoft.com/office/officeart/2008/layout/AlternatingPictureBlocks" loCatId="list" qsTypeId="urn:microsoft.com/office/officeart/2005/8/quickstyle/3d1" qsCatId="3D" csTypeId="urn:microsoft.com/office/officeart/2005/8/colors/accent2_3" csCatId="accent2" phldr="1"/>
      <dgm:spPr/>
    </dgm:pt>
    <dgm:pt modelId="{17A32396-3468-4741-969B-D951D97F4AFA}">
      <dgm:prSet phldrT="[文本]"/>
      <dgm:spPr/>
      <dgm:t>
        <a:bodyPr/>
        <a:lstStyle/>
        <a:p>
          <a:r>
            <a:rPr lang="zh-CN" altLang="en-US" dirty="0" smtClean="0">
              <a:sym typeface="微软雅黑" panose="020B0503020204020204" pitchFamily="34" charset="-122"/>
            </a:rPr>
            <a:t>一致性问题</a:t>
          </a:r>
          <a:endParaRPr lang="zh-CN" altLang="en-US" dirty="0"/>
        </a:p>
      </dgm:t>
    </dgm:pt>
    <dgm:pt modelId="{894D36CF-888E-4FD2-AD9A-B385C83A8DA5}" type="parTrans" cxnId="{844FE2FE-EFB7-40FF-9D33-A80A6D759798}">
      <dgm:prSet/>
      <dgm:spPr/>
      <dgm:t>
        <a:bodyPr/>
        <a:lstStyle/>
        <a:p>
          <a:endParaRPr lang="zh-CN" altLang="en-US"/>
        </a:p>
      </dgm:t>
    </dgm:pt>
    <dgm:pt modelId="{A3417203-BD54-4DBD-811F-B35D5C485B3A}" type="sibTrans" cxnId="{844FE2FE-EFB7-40FF-9D33-A80A6D759798}">
      <dgm:prSet/>
      <dgm:spPr/>
      <dgm:t>
        <a:bodyPr/>
        <a:lstStyle/>
        <a:p>
          <a:endParaRPr lang="zh-CN" altLang="en-US"/>
        </a:p>
      </dgm:t>
    </dgm:pt>
    <dgm:pt modelId="{492AD8C9-F995-4F5C-9A3F-A1B61E1F0A05}">
      <dgm:prSet phldrT="[文本]"/>
      <dgm:spPr/>
      <dgm:t>
        <a:bodyPr/>
        <a:lstStyle/>
        <a:p>
          <a:r>
            <a:rPr lang="zh-CN" altLang="en-US" dirty="0" smtClean="0">
              <a:sym typeface="微软雅黑" panose="020B0503020204020204" pitchFamily="34" charset="-122"/>
            </a:rPr>
            <a:t>什么是拜占庭问题？</a:t>
          </a:r>
          <a:r>
            <a:rPr lang="en-US" altLang="zh-CN" dirty="0" smtClean="0">
              <a:sym typeface="微软雅黑" panose="020B0503020204020204" pitchFamily="34" charset="-122"/>
            </a:rPr>
            <a:t>Why N &gt; 3f+1?</a:t>
          </a:r>
          <a:endParaRPr lang="zh-CN" altLang="en-US" dirty="0"/>
        </a:p>
      </dgm:t>
    </dgm:pt>
    <dgm:pt modelId="{5B0B3851-D2D2-4E63-85F4-943958A1A95C}" type="parTrans" cxnId="{63EB5586-C7B6-472F-9563-EC09A0DDEAE1}">
      <dgm:prSet/>
      <dgm:spPr/>
      <dgm:t>
        <a:bodyPr/>
        <a:lstStyle/>
        <a:p>
          <a:endParaRPr lang="zh-CN" altLang="en-US"/>
        </a:p>
      </dgm:t>
    </dgm:pt>
    <dgm:pt modelId="{5C4D3CBD-75CA-4545-ABFE-4D75BBED6AF4}" type="sibTrans" cxnId="{63EB5586-C7B6-472F-9563-EC09A0DDEAE1}">
      <dgm:prSet/>
      <dgm:spPr/>
      <dgm:t>
        <a:bodyPr/>
        <a:lstStyle/>
        <a:p>
          <a:endParaRPr lang="zh-CN" altLang="en-US"/>
        </a:p>
      </dgm:t>
    </dgm:pt>
    <dgm:pt modelId="{8B41F66B-734A-4A1A-85E2-21CE02C09EF2}">
      <dgm:prSet phldrT="[文本]"/>
      <dgm:spPr/>
      <dgm:t>
        <a:bodyPr/>
        <a:lstStyle/>
        <a:p>
          <a:r>
            <a:rPr lang="zh-CN" altLang="en-US" dirty="0" smtClean="0">
              <a:sym typeface="微软雅黑" panose="020B0503020204020204" pitchFamily="34" charset="-122"/>
            </a:rPr>
            <a:t>共识算法</a:t>
          </a:r>
          <a:endParaRPr lang="zh-CN" altLang="en-US" dirty="0"/>
        </a:p>
      </dgm:t>
    </dgm:pt>
    <dgm:pt modelId="{AC20ED6E-C3EC-437A-9965-505DD771509A}" type="parTrans" cxnId="{0EE533BA-D1E9-4CE4-A3A1-F008A2F5D875}">
      <dgm:prSet/>
      <dgm:spPr/>
      <dgm:t>
        <a:bodyPr/>
        <a:lstStyle/>
        <a:p>
          <a:endParaRPr lang="zh-CN" altLang="en-US"/>
        </a:p>
      </dgm:t>
    </dgm:pt>
    <dgm:pt modelId="{959054A8-5382-44E6-9D95-4212EA82E595}" type="sibTrans" cxnId="{0EE533BA-D1E9-4CE4-A3A1-F008A2F5D875}">
      <dgm:prSet/>
      <dgm:spPr/>
      <dgm:t>
        <a:bodyPr/>
        <a:lstStyle/>
        <a:p>
          <a:endParaRPr lang="zh-CN" altLang="en-US"/>
        </a:p>
      </dgm:t>
    </dgm:pt>
    <dgm:pt modelId="{36705BA3-35B7-4804-8A99-456212CD1F71}">
      <dgm:prSet phldrT="[文本]"/>
      <dgm:spPr/>
      <dgm:t>
        <a:bodyPr/>
        <a:lstStyle/>
        <a:p>
          <a:r>
            <a:rPr lang="en-US" altLang="zh-CN" dirty="0" smtClean="0">
              <a:sym typeface="微软雅黑" panose="020B0503020204020204" pitchFamily="34" charset="-122"/>
            </a:rPr>
            <a:t>FLP</a:t>
          </a:r>
          <a:r>
            <a:rPr lang="zh-CN" altLang="en-US" dirty="0" smtClean="0">
              <a:sym typeface="微软雅黑" panose="020B0503020204020204" pitchFamily="34" charset="-122"/>
            </a:rPr>
            <a:t>不可能原理</a:t>
          </a:r>
          <a:endParaRPr lang="zh-CN" altLang="en-US" dirty="0"/>
        </a:p>
      </dgm:t>
    </dgm:pt>
    <dgm:pt modelId="{3B793EC6-C2AF-4656-9D1E-1C92423E5E24}" type="parTrans" cxnId="{6214DD55-15F7-478C-A091-814E807C4EDD}">
      <dgm:prSet/>
      <dgm:spPr/>
      <dgm:t>
        <a:bodyPr/>
        <a:lstStyle/>
        <a:p>
          <a:endParaRPr lang="zh-CN" altLang="en-US"/>
        </a:p>
      </dgm:t>
    </dgm:pt>
    <dgm:pt modelId="{DCA464E6-A8A4-4088-AEB9-80E1967AE7EC}" type="sibTrans" cxnId="{6214DD55-15F7-478C-A091-814E807C4EDD}">
      <dgm:prSet/>
      <dgm:spPr/>
      <dgm:t>
        <a:bodyPr/>
        <a:lstStyle/>
        <a:p>
          <a:endParaRPr lang="zh-CN" altLang="en-US"/>
        </a:p>
      </dgm:t>
    </dgm:pt>
    <dgm:pt modelId="{9A5D63B5-B753-4BD3-A5B5-10C99C9553C6}" type="pres">
      <dgm:prSet presAssocID="{586BAE98-F10F-44B3-A58A-296B89B6BD67}" presName="linearFlow" presStyleCnt="0">
        <dgm:presLayoutVars>
          <dgm:dir/>
          <dgm:resizeHandles val="exact"/>
        </dgm:presLayoutVars>
      </dgm:prSet>
      <dgm:spPr/>
    </dgm:pt>
    <dgm:pt modelId="{09A11122-50D2-4EEF-BC17-BF0E2A709013}" type="pres">
      <dgm:prSet presAssocID="{17A32396-3468-4741-969B-D951D97F4AFA}" presName="comp" presStyleCnt="0"/>
      <dgm:spPr/>
    </dgm:pt>
    <dgm:pt modelId="{93A54C0B-4381-41F4-86AF-3E812E43969F}" type="pres">
      <dgm:prSet presAssocID="{17A32396-3468-4741-969B-D951D97F4AFA}" presName="rect2" presStyleLbl="node1" presStyleIdx="0" presStyleCnt="4" custLinFactNeighborX="149" custLinFactNeighborY="908">
        <dgm:presLayoutVars>
          <dgm:bulletEnabled val="1"/>
        </dgm:presLayoutVars>
      </dgm:prSet>
      <dgm:spPr/>
      <dgm:t>
        <a:bodyPr/>
        <a:lstStyle/>
        <a:p>
          <a:endParaRPr lang="zh-CN" altLang="en-US"/>
        </a:p>
      </dgm:t>
    </dgm:pt>
    <dgm:pt modelId="{9CB6907B-C745-4C25-B79A-14080CB695C0}" type="pres">
      <dgm:prSet presAssocID="{17A32396-3468-4741-969B-D951D97F4AFA}" presName="rect1" presStyleLbl="lnNode1" presStyleIdx="0" presStyleCnt="4"/>
      <dgm:spPr/>
    </dgm:pt>
    <dgm:pt modelId="{B6B1EB59-3452-4FA7-A68C-57E36A7E66B2}" type="pres">
      <dgm:prSet presAssocID="{A3417203-BD54-4DBD-811F-B35D5C485B3A}" presName="sibTrans" presStyleCnt="0"/>
      <dgm:spPr/>
    </dgm:pt>
    <dgm:pt modelId="{788BD3B2-BD44-417C-A703-13EDA5652EE6}" type="pres">
      <dgm:prSet presAssocID="{492AD8C9-F995-4F5C-9A3F-A1B61E1F0A05}" presName="comp" presStyleCnt="0"/>
      <dgm:spPr/>
    </dgm:pt>
    <dgm:pt modelId="{0C340DFB-624E-437B-823E-054861809EA6}" type="pres">
      <dgm:prSet presAssocID="{492AD8C9-F995-4F5C-9A3F-A1B61E1F0A05}" presName="rect2" presStyleLbl="node1" presStyleIdx="1" presStyleCnt="4">
        <dgm:presLayoutVars>
          <dgm:bulletEnabled val="1"/>
        </dgm:presLayoutVars>
      </dgm:prSet>
      <dgm:spPr/>
      <dgm:t>
        <a:bodyPr/>
        <a:lstStyle/>
        <a:p>
          <a:endParaRPr lang="zh-CN" altLang="en-US"/>
        </a:p>
      </dgm:t>
    </dgm:pt>
    <dgm:pt modelId="{42340FF9-D79C-4974-9384-130459CF854C}" type="pres">
      <dgm:prSet presAssocID="{492AD8C9-F995-4F5C-9A3F-A1B61E1F0A05}" presName="rect1" presStyleLbl="lnNode1" presStyleIdx="1" presStyleCnt="4"/>
      <dgm:spPr/>
    </dgm:pt>
    <dgm:pt modelId="{5D2B9D2B-51C6-450B-B478-B28E29C3B71E}" type="pres">
      <dgm:prSet presAssocID="{5C4D3CBD-75CA-4545-ABFE-4D75BBED6AF4}" presName="sibTrans" presStyleCnt="0"/>
      <dgm:spPr/>
    </dgm:pt>
    <dgm:pt modelId="{46B08F2D-6DDB-4BCB-AE3A-67B2D86A526E}" type="pres">
      <dgm:prSet presAssocID="{8B41F66B-734A-4A1A-85E2-21CE02C09EF2}" presName="comp" presStyleCnt="0"/>
      <dgm:spPr/>
    </dgm:pt>
    <dgm:pt modelId="{D5B21570-E666-42C9-9319-B011881A4BD5}" type="pres">
      <dgm:prSet presAssocID="{8B41F66B-734A-4A1A-85E2-21CE02C09EF2}" presName="rect2" presStyleLbl="node1" presStyleIdx="2" presStyleCnt="4">
        <dgm:presLayoutVars>
          <dgm:bulletEnabled val="1"/>
        </dgm:presLayoutVars>
      </dgm:prSet>
      <dgm:spPr/>
      <dgm:t>
        <a:bodyPr/>
        <a:lstStyle/>
        <a:p>
          <a:endParaRPr lang="zh-CN" altLang="en-US"/>
        </a:p>
      </dgm:t>
    </dgm:pt>
    <dgm:pt modelId="{1E91DFDC-B9DE-4F54-B56B-E9C62898DF9E}" type="pres">
      <dgm:prSet presAssocID="{8B41F66B-734A-4A1A-85E2-21CE02C09EF2}" presName="rect1" presStyleLbl="lnNode1" presStyleIdx="2" presStyleCnt="4"/>
      <dgm:spPr/>
    </dgm:pt>
    <dgm:pt modelId="{9A2E2AC5-F099-405C-93A0-A6E4DCB51E55}" type="pres">
      <dgm:prSet presAssocID="{959054A8-5382-44E6-9D95-4212EA82E595}" presName="sibTrans" presStyleCnt="0"/>
      <dgm:spPr/>
    </dgm:pt>
    <dgm:pt modelId="{17716942-C190-4F44-AFAD-35A6FDBED7A9}" type="pres">
      <dgm:prSet presAssocID="{36705BA3-35B7-4804-8A99-456212CD1F71}" presName="comp" presStyleCnt="0"/>
      <dgm:spPr/>
    </dgm:pt>
    <dgm:pt modelId="{0361A8A8-E883-45A6-BED5-B04B34A83F0A}" type="pres">
      <dgm:prSet presAssocID="{36705BA3-35B7-4804-8A99-456212CD1F71}" presName="rect2" presStyleLbl="node1" presStyleIdx="3" presStyleCnt="4">
        <dgm:presLayoutVars>
          <dgm:bulletEnabled val="1"/>
        </dgm:presLayoutVars>
      </dgm:prSet>
      <dgm:spPr/>
      <dgm:t>
        <a:bodyPr/>
        <a:lstStyle/>
        <a:p>
          <a:endParaRPr lang="zh-CN" altLang="en-US"/>
        </a:p>
      </dgm:t>
    </dgm:pt>
    <dgm:pt modelId="{B7E08E93-05F3-4EAC-B89A-EF7D5851D48E}" type="pres">
      <dgm:prSet presAssocID="{36705BA3-35B7-4804-8A99-456212CD1F71}" presName="rect1" presStyleLbl="lnNode1" presStyleIdx="3" presStyleCnt="4"/>
      <dgm:spPr/>
      <dgm:t>
        <a:bodyPr/>
        <a:lstStyle/>
        <a:p>
          <a:endParaRPr lang="en-US"/>
        </a:p>
      </dgm:t>
    </dgm:pt>
  </dgm:ptLst>
  <dgm:cxnLst>
    <dgm:cxn modelId="{4B091636-928B-43E6-869E-11DE85BA0446}" type="presOf" srcId="{36705BA3-35B7-4804-8A99-456212CD1F71}" destId="{0361A8A8-E883-45A6-BED5-B04B34A83F0A}" srcOrd="0" destOrd="0" presId="urn:microsoft.com/office/officeart/2008/layout/AlternatingPictureBlocks"/>
    <dgm:cxn modelId="{844FE2FE-EFB7-40FF-9D33-A80A6D759798}" srcId="{586BAE98-F10F-44B3-A58A-296B89B6BD67}" destId="{17A32396-3468-4741-969B-D951D97F4AFA}" srcOrd="0" destOrd="0" parTransId="{894D36CF-888E-4FD2-AD9A-B385C83A8DA5}" sibTransId="{A3417203-BD54-4DBD-811F-B35D5C485B3A}"/>
    <dgm:cxn modelId="{8F717754-4684-4A0E-96F4-3A51DE078396}" type="presOf" srcId="{586BAE98-F10F-44B3-A58A-296B89B6BD67}" destId="{9A5D63B5-B753-4BD3-A5B5-10C99C9553C6}" srcOrd="0" destOrd="0" presId="urn:microsoft.com/office/officeart/2008/layout/AlternatingPictureBlocks"/>
    <dgm:cxn modelId="{6214DD55-15F7-478C-A091-814E807C4EDD}" srcId="{586BAE98-F10F-44B3-A58A-296B89B6BD67}" destId="{36705BA3-35B7-4804-8A99-456212CD1F71}" srcOrd="3" destOrd="0" parTransId="{3B793EC6-C2AF-4656-9D1E-1C92423E5E24}" sibTransId="{DCA464E6-A8A4-4088-AEB9-80E1967AE7EC}"/>
    <dgm:cxn modelId="{63EB5586-C7B6-472F-9563-EC09A0DDEAE1}" srcId="{586BAE98-F10F-44B3-A58A-296B89B6BD67}" destId="{492AD8C9-F995-4F5C-9A3F-A1B61E1F0A05}" srcOrd="1" destOrd="0" parTransId="{5B0B3851-D2D2-4E63-85F4-943958A1A95C}" sibTransId="{5C4D3CBD-75CA-4545-ABFE-4D75BBED6AF4}"/>
    <dgm:cxn modelId="{0EE533BA-D1E9-4CE4-A3A1-F008A2F5D875}" srcId="{586BAE98-F10F-44B3-A58A-296B89B6BD67}" destId="{8B41F66B-734A-4A1A-85E2-21CE02C09EF2}" srcOrd="2" destOrd="0" parTransId="{AC20ED6E-C3EC-437A-9965-505DD771509A}" sibTransId="{959054A8-5382-44E6-9D95-4212EA82E595}"/>
    <dgm:cxn modelId="{68DBA76A-B680-40FF-8D3D-B08EA3E9BC69}" type="presOf" srcId="{17A32396-3468-4741-969B-D951D97F4AFA}" destId="{93A54C0B-4381-41F4-86AF-3E812E43969F}" srcOrd="0" destOrd="0" presId="urn:microsoft.com/office/officeart/2008/layout/AlternatingPictureBlocks"/>
    <dgm:cxn modelId="{1D4B952F-56F0-4F59-B24B-26722E3EE149}" type="presOf" srcId="{492AD8C9-F995-4F5C-9A3F-A1B61E1F0A05}" destId="{0C340DFB-624E-437B-823E-054861809EA6}" srcOrd="0" destOrd="0" presId="urn:microsoft.com/office/officeart/2008/layout/AlternatingPictureBlocks"/>
    <dgm:cxn modelId="{575273D0-D6E0-4881-A66E-83D2FB84C3C1}" type="presOf" srcId="{8B41F66B-734A-4A1A-85E2-21CE02C09EF2}" destId="{D5B21570-E666-42C9-9319-B011881A4BD5}" srcOrd="0" destOrd="0" presId="urn:microsoft.com/office/officeart/2008/layout/AlternatingPictureBlocks"/>
    <dgm:cxn modelId="{7011C172-F7F9-405C-B893-94FE10BE354C}" type="presParOf" srcId="{9A5D63B5-B753-4BD3-A5B5-10C99C9553C6}" destId="{09A11122-50D2-4EEF-BC17-BF0E2A709013}" srcOrd="0" destOrd="0" presId="urn:microsoft.com/office/officeart/2008/layout/AlternatingPictureBlocks"/>
    <dgm:cxn modelId="{106179FC-776C-4484-A5BC-9DC4752BB304}" type="presParOf" srcId="{09A11122-50D2-4EEF-BC17-BF0E2A709013}" destId="{93A54C0B-4381-41F4-86AF-3E812E43969F}" srcOrd="0" destOrd="0" presId="urn:microsoft.com/office/officeart/2008/layout/AlternatingPictureBlocks"/>
    <dgm:cxn modelId="{193D6DA7-8B5F-4706-8B45-6EB2F10F5A4F}" type="presParOf" srcId="{09A11122-50D2-4EEF-BC17-BF0E2A709013}" destId="{9CB6907B-C745-4C25-B79A-14080CB695C0}" srcOrd="1" destOrd="0" presId="urn:microsoft.com/office/officeart/2008/layout/AlternatingPictureBlocks"/>
    <dgm:cxn modelId="{C8914B19-325A-414F-8296-445836FCFF31}" type="presParOf" srcId="{9A5D63B5-B753-4BD3-A5B5-10C99C9553C6}" destId="{B6B1EB59-3452-4FA7-A68C-57E36A7E66B2}" srcOrd="1" destOrd="0" presId="urn:microsoft.com/office/officeart/2008/layout/AlternatingPictureBlocks"/>
    <dgm:cxn modelId="{E83CB464-3C2C-498D-BD4E-C83EB82C24F2}" type="presParOf" srcId="{9A5D63B5-B753-4BD3-A5B5-10C99C9553C6}" destId="{788BD3B2-BD44-417C-A703-13EDA5652EE6}" srcOrd="2" destOrd="0" presId="urn:microsoft.com/office/officeart/2008/layout/AlternatingPictureBlocks"/>
    <dgm:cxn modelId="{EB3A4947-370E-443A-AC51-06BC56BE4EB8}" type="presParOf" srcId="{788BD3B2-BD44-417C-A703-13EDA5652EE6}" destId="{0C340DFB-624E-437B-823E-054861809EA6}" srcOrd="0" destOrd="0" presId="urn:microsoft.com/office/officeart/2008/layout/AlternatingPictureBlocks"/>
    <dgm:cxn modelId="{5090FE06-9C79-4CB5-975E-493ED07B3649}" type="presParOf" srcId="{788BD3B2-BD44-417C-A703-13EDA5652EE6}" destId="{42340FF9-D79C-4974-9384-130459CF854C}" srcOrd="1" destOrd="0" presId="urn:microsoft.com/office/officeart/2008/layout/AlternatingPictureBlocks"/>
    <dgm:cxn modelId="{1A9C5422-5A90-4646-A763-3128D964A3E1}" type="presParOf" srcId="{9A5D63B5-B753-4BD3-A5B5-10C99C9553C6}" destId="{5D2B9D2B-51C6-450B-B478-B28E29C3B71E}" srcOrd="3" destOrd="0" presId="urn:microsoft.com/office/officeart/2008/layout/AlternatingPictureBlocks"/>
    <dgm:cxn modelId="{566CEEB2-7CBF-4000-ABE3-5270D8C185BC}" type="presParOf" srcId="{9A5D63B5-B753-4BD3-A5B5-10C99C9553C6}" destId="{46B08F2D-6DDB-4BCB-AE3A-67B2D86A526E}" srcOrd="4" destOrd="0" presId="urn:microsoft.com/office/officeart/2008/layout/AlternatingPictureBlocks"/>
    <dgm:cxn modelId="{CB52BAC3-2ECA-451A-B5B6-A4DA169E66BE}" type="presParOf" srcId="{46B08F2D-6DDB-4BCB-AE3A-67B2D86A526E}" destId="{D5B21570-E666-42C9-9319-B011881A4BD5}" srcOrd="0" destOrd="0" presId="urn:microsoft.com/office/officeart/2008/layout/AlternatingPictureBlocks"/>
    <dgm:cxn modelId="{4C498789-06DA-4D4A-B15E-3523C4588DD4}" type="presParOf" srcId="{46B08F2D-6DDB-4BCB-AE3A-67B2D86A526E}" destId="{1E91DFDC-B9DE-4F54-B56B-E9C62898DF9E}" srcOrd="1" destOrd="0" presId="urn:microsoft.com/office/officeart/2008/layout/AlternatingPictureBlocks"/>
    <dgm:cxn modelId="{6A4D1149-16B4-460A-81D6-089EE8F31DF4}" type="presParOf" srcId="{9A5D63B5-B753-4BD3-A5B5-10C99C9553C6}" destId="{9A2E2AC5-F099-405C-93A0-A6E4DCB51E55}" srcOrd="5" destOrd="0" presId="urn:microsoft.com/office/officeart/2008/layout/AlternatingPictureBlocks"/>
    <dgm:cxn modelId="{E2DFC8AD-374A-4C6A-AA6E-E15AE90BCBAD}" type="presParOf" srcId="{9A5D63B5-B753-4BD3-A5B5-10C99C9553C6}" destId="{17716942-C190-4F44-AFAD-35A6FDBED7A9}" srcOrd="6" destOrd="0" presId="urn:microsoft.com/office/officeart/2008/layout/AlternatingPictureBlocks"/>
    <dgm:cxn modelId="{039A2EA7-E44A-4CF3-B079-60B1EEE64F0F}" type="presParOf" srcId="{17716942-C190-4F44-AFAD-35A6FDBED7A9}" destId="{0361A8A8-E883-45A6-BED5-B04B34A83F0A}" srcOrd="0" destOrd="0" presId="urn:microsoft.com/office/officeart/2008/layout/AlternatingPictureBlocks"/>
    <dgm:cxn modelId="{19A087A8-3377-4304-8BA4-AE954AFD088A}" type="presParOf" srcId="{17716942-C190-4F44-AFAD-35A6FDBED7A9}" destId="{B7E08E93-05F3-4EAC-B89A-EF7D5851D48E}"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3BE921-1E3A-42A6-BABF-2C3373DFDC0F}" type="doc">
      <dgm:prSet loTypeId="urn:microsoft.com/office/officeart/2005/8/layout/gear1" loCatId="relationship" qsTypeId="urn:microsoft.com/office/officeart/2005/8/quickstyle/3d1" qsCatId="3D" csTypeId="urn:microsoft.com/office/officeart/2005/8/colors/accent2_3" csCatId="accent2" phldr="1"/>
      <dgm:spPr/>
    </dgm:pt>
    <dgm:pt modelId="{50259AF3-A6C4-44A7-8968-927DF308F059}">
      <dgm:prSet phldrT="[文本]"/>
      <dgm:spPr/>
      <dgm:t>
        <a:bodyPr/>
        <a:lstStyle/>
        <a:p>
          <a:r>
            <a:rPr lang="zh-CN" altLang="en-US"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权威证明机制</a:t>
          </a:r>
          <a:r>
            <a:rPr lang="en-US" altLang="zh-CN"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PoA-Clique</a:t>
          </a:r>
          <a:r>
            <a:rPr lang="zh-CN" altLang="en-US"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 </a:t>
          </a:r>
          <a:endParaRPr lang="zh-CN" altLang="en-US" dirty="0"/>
        </a:p>
      </dgm:t>
    </dgm:pt>
    <dgm:pt modelId="{80386606-EF1F-47A1-AB99-A12D0550089F}" type="parTrans" cxnId="{33C97B80-9A0E-438B-9DDF-E64E3628D40E}">
      <dgm:prSet/>
      <dgm:spPr/>
      <dgm:t>
        <a:bodyPr/>
        <a:lstStyle/>
        <a:p>
          <a:endParaRPr lang="zh-CN" altLang="en-US"/>
        </a:p>
      </dgm:t>
    </dgm:pt>
    <dgm:pt modelId="{4AE9BBC9-BB22-4769-B640-C4E55115383B}" type="sibTrans" cxnId="{33C97B80-9A0E-438B-9DDF-E64E3628D40E}">
      <dgm:prSet/>
      <dgm:spPr/>
      <dgm:t>
        <a:bodyPr/>
        <a:lstStyle/>
        <a:p>
          <a:endParaRPr lang="zh-CN" altLang="en-US"/>
        </a:p>
      </dgm:t>
    </dgm:pt>
    <dgm:pt modelId="{CC2EFD3D-92B7-41EC-81E1-298EAC21C4A0}">
      <dgm:prSet phldrT="[文本]"/>
      <dgm:spPr/>
      <dgm:t>
        <a:bodyPr/>
        <a:lstStyle/>
        <a:p>
          <a:r>
            <a:rPr lang="zh-CN" altLang="en-US" b="1" dirty="0"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股权证明机制（</a:t>
          </a:r>
          <a:r>
            <a:rPr lang="en-US" altLang="zh-CN" b="1" dirty="0" err="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PoS</a:t>
          </a:r>
          <a:r>
            <a:rPr lang="zh-CN" altLang="en-US" b="1" dirty="0"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 </a:t>
          </a:r>
          <a:endParaRPr lang="zh-CN" altLang="en-US" dirty="0"/>
        </a:p>
      </dgm:t>
    </dgm:pt>
    <dgm:pt modelId="{5062D15D-D98E-435F-B26C-F94E7CDD7D39}" type="parTrans" cxnId="{1B13838D-0303-480E-A392-BE7511E63C0D}">
      <dgm:prSet/>
      <dgm:spPr/>
      <dgm:t>
        <a:bodyPr/>
        <a:lstStyle/>
        <a:p>
          <a:endParaRPr lang="zh-CN" altLang="en-US"/>
        </a:p>
      </dgm:t>
    </dgm:pt>
    <dgm:pt modelId="{28E79174-EFE8-4F6E-9EC7-0544FE64BE04}" type="sibTrans" cxnId="{1B13838D-0303-480E-A392-BE7511E63C0D}">
      <dgm:prSet/>
      <dgm:spPr/>
      <dgm:t>
        <a:bodyPr/>
        <a:lstStyle/>
        <a:p>
          <a:endParaRPr lang="zh-CN" altLang="en-US"/>
        </a:p>
      </dgm:t>
    </dgm:pt>
    <dgm:pt modelId="{9B2577EB-B348-4AE8-8C4D-2773F05AECA2}">
      <dgm:prSet phldrT="[文本]"/>
      <dgm:spPr/>
      <dgm:t>
        <a:bodyPr/>
        <a:lstStyle/>
        <a:p>
          <a:r>
            <a:rPr lang="zh-CN" altLang="en-US" b="1" dirty="0"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工作量证明机制（</a:t>
          </a:r>
          <a:r>
            <a:rPr lang="en-US" altLang="zh-CN" b="1" dirty="0" err="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PoW</a:t>
          </a:r>
          <a:r>
            <a:rPr lang="zh-CN" altLang="en-US" b="1" dirty="0"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 </a:t>
          </a:r>
          <a:endParaRPr lang="zh-CN" altLang="en-US" dirty="0"/>
        </a:p>
      </dgm:t>
    </dgm:pt>
    <dgm:pt modelId="{59674527-4DB7-4DA0-B6C1-C565D90F994C}" type="parTrans" cxnId="{A90ED635-9C8F-414C-8D54-906849AC38B2}">
      <dgm:prSet/>
      <dgm:spPr/>
      <dgm:t>
        <a:bodyPr/>
        <a:lstStyle/>
        <a:p>
          <a:endParaRPr lang="zh-CN" altLang="en-US"/>
        </a:p>
      </dgm:t>
    </dgm:pt>
    <dgm:pt modelId="{76840CF9-8A8A-4F2D-BF19-DF85481D1322}" type="sibTrans" cxnId="{A90ED635-9C8F-414C-8D54-906849AC38B2}">
      <dgm:prSet/>
      <dgm:spPr/>
      <dgm:t>
        <a:bodyPr/>
        <a:lstStyle/>
        <a:p>
          <a:endParaRPr lang="zh-CN" altLang="en-US"/>
        </a:p>
      </dgm:t>
    </dgm:pt>
    <dgm:pt modelId="{CD5EDDB5-C486-4C62-BB6C-4DE78D57F399}" type="pres">
      <dgm:prSet presAssocID="{1D3BE921-1E3A-42A6-BABF-2C3373DFDC0F}" presName="composite" presStyleCnt="0">
        <dgm:presLayoutVars>
          <dgm:chMax val="3"/>
          <dgm:animLvl val="lvl"/>
          <dgm:resizeHandles val="exact"/>
        </dgm:presLayoutVars>
      </dgm:prSet>
      <dgm:spPr/>
    </dgm:pt>
    <dgm:pt modelId="{B87DD706-26D0-486E-A4C5-B090C3AB7272}" type="pres">
      <dgm:prSet presAssocID="{50259AF3-A6C4-44A7-8968-927DF308F059}" presName="gear1" presStyleLbl="node1" presStyleIdx="0" presStyleCnt="3" custScaleX="79011" custScaleY="94131">
        <dgm:presLayoutVars>
          <dgm:chMax val="1"/>
          <dgm:bulletEnabled val="1"/>
        </dgm:presLayoutVars>
      </dgm:prSet>
      <dgm:spPr/>
      <dgm:t>
        <a:bodyPr/>
        <a:lstStyle/>
        <a:p>
          <a:endParaRPr lang="zh-CN" altLang="en-US"/>
        </a:p>
      </dgm:t>
    </dgm:pt>
    <dgm:pt modelId="{40191732-783C-4FB6-B3EA-704CA2C87648}" type="pres">
      <dgm:prSet presAssocID="{50259AF3-A6C4-44A7-8968-927DF308F059}" presName="gear1srcNode" presStyleLbl="node1" presStyleIdx="0" presStyleCnt="3"/>
      <dgm:spPr/>
      <dgm:t>
        <a:bodyPr/>
        <a:lstStyle/>
        <a:p>
          <a:endParaRPr lang="en-US"/>
        </a:p>
      </dgm:t>
    </dgm:pt>
    <dgm:pt modelId="{606388A8-6B51-4EFF-A793-E007B6529DB0}" type="pres">
      <dgm:prSet presAssocID="{50259AF3-A6C4-44A7-8968-927DF308F059}" presName="gear1dstNode" presStyleLbl="node1" presStyleIdx="0" presStyleCnt="3"/>
      <dgm:spPr/>
      <dgm:t>
        <a:bodyPr/>
        <a:lstStyle/>
        <a:p>
          <a:endParaRPr lang="en-US"/>
        </a:p>
      </dgm:t>
    </dgm:pt>
    <dgm:pt modelId="{FD45B655-DF5C-4C34-867D-CB3326EEA979}" type="pres">
      <dgm:prSet presAssocID="{CC2EFD3D-92B7-41EC-81E1-298EAC21C4A0}" presName="gear2" presStyleLbl="node1" presStyleIdx="1" presStyleCnt="3">
        <dgm:presLayoutVars>
          <dgm:chMax val="1"/>
          <dgm:bulletEnabled val="1"/>
        </dgm:presLayoutVars>
      </dgm:prSet>
      <dgm:spPr/>
      <dgm:t>
        <a:bodyPr/>
        <a:lstStyle/>
        <a:p>
          <a:endParaRPr lang="zh-CN" altLang="en-US"/>
        </a:p>
      </dgm:t>
    </dgm:pt>
    <dgm:pt modelId="{792EA4CB-C96B-4A68-8474-F50B9408398D}" type="pres">
      <dgm:prSet presAssocID="{CC2EFD3D-92B7-41EC-81E1-298EAC21C4A0}" presName="gear2srcNode" presStyleLbl="node1" presStyleIdx="1" presStyleCnt="3"/>
      <dgm:spPr/>
      <dgm:t>
        <a:bodyPr/>
        <a:lstStyle/>
        <a:p>
          <a:endParaRPr lang="en-US"/>
        </a:p>
      </dgm:t>
    </dgm:pt>
    <dgm:pt modelId="{5B54E0B2-F7B6-4F61-B519-CE8E753A8492}" type="pres">
      <dgm:prSet presAssocID="{CC2EFD3D-92B7-41EC-81E1-298EAC21C4A0}" presName="gear2dstNode" presStyleLbl="node1" presStyleIdx="1" presStyleCnt="3"/>
      <dgm:spPr/>
      <dgm:t>
        <a:bodyPr/>
        <a:lstStyle/>
        <a:p>
          <a:endParaRPr lang="en-US"/>
        </a:p>
      </dgm:t>
    </dgm:pt>
    <dgm:pt modelId="{368F6BCE-692D-4B6D-A599-5974DB010924}" type="pres">
      <dgm:prSet presAssocID="{9B2577EB-B348-4AE8-8C4D-2773F05AECA2}" presName="gear3" presStyleLbl="node1" presStyleIdx="2" presStyleCnt="3"/>
      <dgm:spPr/>
      <dgm:t>
        <a:bodyPr/>
        <a:lstStyle/>
        <a:p>
          <a:endParaRPr lang="zh-CN" altLang="en-US"/>
        </a:p>
      </dgm:t>
    </dgm:pt>
    <dgm:pt modelId="{128E6321-30C0-498F-A83D-7A1AD50CA2AA}" type="pres">
      <dgm:prSet presAssocID="{9B2577EB-B348-4AE8-8C4D-2773F05AECA2}" presName="gear3tx" presStyleLbl="node1" presStyleIdx="2" presStyleCnt="3">
        <dgm:presLayoutVars>
          <dgm:chMax val="1"/>
          <dgm:bulletEnabled val="1"/>
        </dgm:presLayoutVars>
      </dgm:prSet>
      <dgm:spPr/>
      <dgm:t>
        <a:bodyPr/>
        <a:lstStyle/>
        <a:p>
          <a:endParaRPr lang="zh-CN" altLang="en-US"/>
        </a:p>
      </dgm:t>
    </dgm:pt>
    <dgm:pt modelId="{7DFC1BF1-8088-4F8E-9748-DEA5FB43C2FE}" type="pres">
      <dgm:prSet presAssocID="{9B2577EB-B348-4AE8-8C4D-2773F05AECA2}" presName="gear3srcNode" presStyleLbl="node1" presStyleIdx="2" presStyleCnt="3"/>
      <dgm:spPr/>
      <dgm:t>
        <a:bodyPr/>
        <a:lstStyle/>
        <a:p>
          <a:endParaRPr lang="en-US"/>
        </a:p>
      </dgm:t>
    </dgm:pt>
    <dgm:pt modelId="{C884894C-ADB4-442F-98CC-FBA3954CD25D}" type="pres">
      <dgm:prSet presAssocID="{9B2577EB-B348-4AE8-8C4D-2773F05AECA2}" presName="gear3dstNode" presStyleLbl="node1" presStyleIdx="2" presStyleCnt="3"/>
      <dgm:spPr/>
      <dgm:t>
        <a:bodyPr/>
        <a:lstStyle/>
        <a:p>
          <a:endParaRPr lang="en-US"/>
        </a:p>
      </dgm:t>
    </dgm:pt>
    <dgm:pt modelId="{369FE15C-D635-4486-8C5C-2A5DA58B50EE}" type="pres">
      <dgm:prSet presAssocID="{4AE9BBC9-BB22-4769-B640-C4E55115383B}" presName="connector1" presStyleLbl="sibTrans2D1" presStyleIdx="0" presStyleCnt="3"/>
      <dgm:spPr/>
      <dgm:t>
        <a:bodyPr/>
        <a:lstStyle/>
        <a:p>
          <a:endParaRPr lang="en-US"/>
        </a:p>
      </dgm:t>
    </dgm:pt>
    <dgm:pt modelId="{AC710041-85BD-499B-B4F6-6E606C8D5190}" type="pres">
      <dgm:prSet presAssocID="{28E79174-EFE8-4F6E-9EC7-0544FE64BE04}" presName="connector2" presStyleLbl="sibTrans2D1" presStyleIdx="1" presStyleCnt="3"/>
      <dgm:spPr/>
      <dgm:t>
        <a:bodyPr/>
        <a:lstStyle/>
        <a:p>
          <a:endParaRPr lang="en-US"/>
        </a:p>
      </dgm:t>
    </dgm:pt>
    <dgm:pt modelId="{939B4A5D-44E5-4877-8228-EE56CF7F5761}" type="pres">
      <dgm:prSet presAssocID="{76840CF9-8A8A-4F2D-BF19-DF85481D1322}" presName="connector3" presStyleLbl="sibTrans2D1" presStyleIdx="2" presStyleCnt="3"/>
      <dgm:spPr/>
      <dgm:t>
        <a:bodyPr/>
        <a:lstStyle/>
        <a:p>
          <a:endParaRPr lang="en-US"/>
        </a:p>
      </dgm:t>
    </dgm:pt>
  </dgm:ptLst>
  <dgm:cxnLst>
    <dgm:cxn modelId="{B0925709-039C-4A7D-8D29-C593BE777155}" type="presOf" srcId="{50259AF3-A6C4-44A7-8968-927DF308F059}" destId="{606388A8-6B51-4EFF-A793-E007B6529DB0}" srcOrd="2" destOrd="0" presId="urn:microsoft.com/office/officeart/2005/8/layout/gear1"/>
    <dgm:cxn modelId="{FD48B92C-94C2-48FD-A47B-ED6286CC5215}" type="presOf" srcId="{4AE9BBC9-BB22-4769-B640-C4E55115383B}" destId="{369FE15C-D635-4486-8C5C-2A5DA58B50EE}" srcOrd="0" destOrd="0" presId="urn:microsoft.com/office/officeart/2005/8/layout/gear1"/>
    <dgm:cxn modelId="{2320CC87-7390-47F1-B033-AAF8C4AFFD7A}" type="presOf" srcId="{76840CF9-8A8A-4F2D-BF19-DF85481D1322}" destId="{939B4A5D-44E5-4877-8228-EE56CF7F5761}" srcOrd="0" destOrd="0" presId="urn:microsoft.com/office/officeart/2005/8/layout/gear1"/>
    <dgm:cxn modelId="{A90ED635-9C8F-414C-8D54-906849AC38B2}" srcId="{1D3BE921-1E3A-42A6-BABF-2C3373DFDC0F}" destId="{9B2577EB-B348-4AE8-8C4D-2773F05AECA2}" srcOrd="2" destOrd="0" parTransId="{59674527-4DB7-4DA0-B6C1-C565D90F994C}" sibTransId="{76840CF9-8A8A-4F2D-BF19-DF85481D1322}"/>
    <dgm:cxn modelId="{6ECB9DDB-90E9-449F-92EA-7AB7496F4F81}" type="presOf" srcId="{28E79174-EFE8-4F6E-9EC7-0544FE64BE04}" destId="{AC710041-85BD-499B-B4F6-6E606C8D5190}" srcOrd="0" destOrd="0" presId="urn:microsoft.com/office/officeart/2005/8/layout/gear1"/>
    <dgm:cxn modelId="{FEFF46DC-7327-4D00-A639-857E8B8DCD8C}" type="presOf" srcId="{CC2EFD3D-92B7-41EC-81E1-298EAC21C4A0}" destId="{792EA4CB-C96B-4A68-8474-F50B9408398D}" srcOrd="1" destOrd="0" presId="urn:microsoft.com/office/officeart/2005/8/layout/gear1"/>
    <dgm:cxn modelId="{D9D12D96-F882-4AE9-8425-1D7C4E1DB2C2}" type="presOf" srcId="{CC2EFD3D-92B7-41EC-81E1-298EAC21C4A0}" destId="{FD45B655-DF5C-4C34-867D-CB3326EEA979}" srcOrd="0" destOrd="0" presId="urn:microsoft.com/office/officeart/2005/8/layout/gear1"/>
    <dgm:cxn modelId="{33C97B80-9A0E-438B-9DDF-E64E3628D40E}" srcId="{1D3BE921-1E3A-42A6-BABF-2C3373DFDC0F}" destId="{50259AF3-A6C4-44A7-8968-927DF308F059}" srcOrd="0" destOrd="0" parTransId="{80386606-EF1F-47A1-AB99-A12D0550089F}" sibTransId="{4AE9BBC9-BB22-4769-B640-C4E55115383B}"/>
    <dgm:cxn modelId="{0C0547F1-F326-4943-94C5-FF449E67E00A}" type="presOf" srcId="{9B2577EB-B348-4AE8-8C4D-2773F05AECA2}" destId="{7DFC1BF1-8088-4F8E-9748-DEA5FB43C2FE}" srcOrd="2" destOrd="0" presId="urn:microsoft.com/office/officeart/2005/8/layout/gear1"/>
    <dgm:cxn modelId="{EB3743E4-0EFD-438B-958E-A62625D5B15B}" type="presOf" srcId="{1D3BE921-1E3A-42A6-BABF-2C3373DFDC0F}" destId="{CD5EDDB5-C486-4C62-BB6C-4DE78D57F399}" srcOrd="0" destOrd="0" presId="urn:microsoft.com/office/officeart/2005/8/layout/gear1"/>
    <dgm:cxn modelId="{6316A344-AD05-4DDB-8867-A7DE1320C748}" type="presOf" srcId="{9B2577EB-B348-4AE8-8C4D-2773F05AECA2}" destId="{368F6BCE-692D-4B6D-A599-5974DB010924}" srcOrd="0" destOrd="0" presId="urn:microsoft.com/office/officeart/2005/8/layout/gear1"/>
    <dgm:cxn modelId="{28F0EA74-5B40-4035-B252-A74F6DA5563D}" type="presOf" srcId="{50259AF3-A6C4-44A7-8968-927DF308F059}" destId="{B87DD706-26D0-486E-A4C5-B090C3AB7272}" srcOrd="0" destOrd="0" presId="urn:microsoft.com/office/officeart/2005/8/layout/gear1"/>
    <dgm:cxn modelId="{CDF17B35-97AA-4AC2-84DC-3270B488318C}" type="presOf" srcId="{9B2577EB-B348-4AE8-8C4D-2773F05AECA2}" destId="{C884894C-ADB4-442F-98CC-FBA3954CD25D}" srcOrd="3" destOrd="0" presId="urn:microsoft.com/office/officeart/2005/8/layout/gear1"/>
    <dgm:cxn modelId="{9DA3B233-8F59-4711-A612-05EF01551940}" type="presOf" srcId="{9B2577EB-B348-4AE8-8C4D-2773F05AECA2}" destId="{128E6321-30C0-498F-A83D-7A1AD50CA2AA}" srcOrd="1" destOrd="0" presId="urn:microsoft.com/office/officeart/2005/8/layout/gear1"/>
    <dgm:cxn modelId="{1B13838D-0303-480E-A392-BE7511E63C0D}" srcId="{1D3BE921-1E3A-42A6-BABF-2C3373DFDC0F}" destId="{CC2EFD3D-92B7-41EC-81E1-298EAC21C4A0}" srcOrd="1" destOrd="0" parTransId="{5062D15D-D98E-435F-B26C-F94E7CDD7D39}" sibTransId="{28E79174-EFE8-4F6E-9EC7-0544FE64BE04}"/>
    <dgm:cxn modelId="{E5B8C51A-9B71-4992-A21B-8ED8834AEB90}" type="presOf" srcId="{CC2EFD3D-92B7-41EC-81E1-298EAC21C4A0}" destId="{5B54E0B2-F7B6-4F61-B519-CE8E753A8492}" srcOrd="2" destOrd="0" presId="urn:microsoft.com/office/officeart/2005/8/layout/gear1"/>
    <dgm:cxn modelId="{A62D51BF-5876-495C-BF85-20F00AA4A4D9}" type="presOf" srcId="{50259AF3-A6C4-44A7-8968-927DF308F059}" destId="{40191732-783C-4FB6-B3EA-704CA2C87648}" srcOrd="1" destOrd="0" presId="urn:microsoft.com/office/officeart/2005/8/layout/gear1"/>
    <dgm:cxn modelId="{C245B98B-C115-4DB4-B5CC-858BC755355E}" type="presParOf" srcId="{CD5EDDB5-C486-4C62-BB6C-4DE78D57F399}" destId="{B87DD706-26D0-486E-A4C5-B090C3AB7272}" srcOrd="0" destOrd="0" presId="urn:microsoft.com/office/officeart/2005/8/layout/gear1"/>
    <dgm:cxn modelId="{BA6A052D-59F9-4272-BDF0-505F0698C2FC}" type="presParOf" srcId="{CD5EDDB5-C486-4C62-BB6C-4DE78D57F399}" destId="{40191732-783C-4FB6-B3EA-704CA2C87648}" srcOrd="1" destOrd="0" presId="urn:microsoft.com/office/officeart/2005/8/layout/gear1"/>
    <dgm:cxn modelId="{7A439255-174E-4417-81ED-9B4128719C8D}" type="presParOf" srcId="{CD5EDDB5-C486-4C62-BB6C-4DE78D57F399}" destId="{606388A8-6B51-4EFF-A793-E007B6529DB0}" srcOrd="2" destOrd="0" presId="urn:microsoft.com/office/officeart/2005/8/layout/gear1"/>
    <dgm:cxn modelId="{5662EE2C-1B43-40D8-89B1-C3B1236827C8}" type="presParOf" srcId="{CD5EDDB5-C486-4C62-BB6C-4DE78D57F399}" destId="{FD45B655-DF5C-4C34-867D-CB3326EEA979}" srcOrd="3" destOrd="0" presId="urn:microsoft.com/office/officeart/2005/8/layout/gear1"/>
    <dgm:cxn modelId="{AB53F74B-B902-4270-A463-B773707DFC07}" type="presParOf" srcId="{CD5EDDB5-C486-4C62-BB6C-4DE78D57F399}" destId="{792EA4CB-C96B-4A68-8474-F50B9408398D}" srcOrd="4" destOrd="0" presId="urn:microsoft.com/office/officeart/2005/8/layout/gear1"/>
    <dgm:cxn modelId="{AEBC4683-36DD-4F1F-8879-53573021E04D}" type="presParOf" srcId="{CD5EDDB5-C486-4C62-BB6C-4DE78D57F399}" destId="{5B54E0B2-F7B6-4F61-B519-CE8E753A8492}" srcOrd="5" destOrd="0" presId="urn:microsoft.com/office/officeart/2005/8/layout/gear1"/>
    <dgm:cxn modelId="{1D4F4696-F984-4F8B-91CE-A710F1A46C85}" type="presParOf" srcId="{CD5EDDB5-C486-4C62-BB6C-4DE78D57F399}" destId="{368F6BCE-692D-4B6D-A599-5974DB010924}" srcOrd="6" destOrd="0" presId="urn:microsoft.com/office/officeart/2005/8/layout/gear1"/>
    <dgm:cxn modelId="{69D28207-7145-4565-83BB-9D4B88534E30}" type="presParOf" srcId="{CD5EDDB5-C486-4C62-BB6C-4DE78D57F399}" destId="{128E6321-30C0-498F-A83D-7A1AD50CA2AA}" srcOrd="7" destOrd="0" presId="urn:microsoft.com/office/officeart/2005/8/layout/gear1"/>
    <dgm:cxn modelId="{B684E602-41B5-44E0-91B4-ED9E6F225C2A}" type="presParOf" srcId="{CD5EDDB5-C486-4C62-BB6C-4DE78D57F399}" destId="{7DFC1BF1-8088-4F8E-9748-DEA5FB43C2FE}" srcOrd="8" destOrd="0" presId="urn:microsoft.com/office/officeart/2005/8/layout/gear1"/>
    <dgm:cxn modelId="{EEE6B81D-3453-46F3-ABBE-0103D23F659E}" type="presParOf" srcId="{CD5EDDB5-C486-4C62-BB6C-4DE78D57F399}" destId="{C884894C-ADB4-442F-98CC-FBA3954CD25D}" srcOrd="9" destOrd="0" presId="urn:microsoft.com/office/officeart/2005/8/layout/gear1"/>
    <dgm:cxn modelId="{366402EA-3248-4A6D-B0A2-9B4DA10A33D1}" type="presParOf" srcId="{CD5EDDB5-C486-4C62-BB6C-4DE78D57F399}" destId="{369FE15C-D635-4486-8C5C-2A5DA58B50EE}" srcOrd="10" destOrd="0" presId="urn:microsoft.com/office/officeart/2005/8/layout/gear1"/>
    <dgm:cxn modelId="{79A74897-9FD7-4B4D-BFD8-4E2D543F75CF}" type="presParOf" srcId="{CD5EDDB5-C486-4C62-BB6C-4DE78D57F399}" destId="{AC710041-85BD-499B-B4F6-6E606C8D5190}" srcOrd="11" destOrd="0" presId="urn:microsoft.com/office/officeart/2005/8/layout/gear1"/>
    <dgm:cxn modelId="{5DE08D7E-4CE4-4D68-A459-AA0125462450}" type="presParOf" srcId="{CD5EDDB5-C486-4C62-BB6C-4DE78D57F399}" destId="{939B4A5D-44E5-4877-8228-EE56CF7F5761}"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9E441A-3896-420D-9DBA-7E4C298DFDA6}" type="doc">
      <dgm:prSet loTypeId="urn:microsoft.com/office/officeart/2005/8/layout/radial2" loCatId="relationship" qsTypeId="urn:microsoft.com/office/officeart/2005/8/quickstyle/3d1" qsCatId="3D" csTypeId="urn:microsoft.com/office/officeart/2005/8/colors/accent2_3" csCatId="accent2" phldr="1"/>
      <dgm:spPr/>
      <dgm:t>
        <a:bodyPr/>
        <a:lstStyle/>
        <a:p>
          <a:endParaRPr lang="zh-CN" altLang="en-US"/>
        </a:p>
      </dgm:t>
    </dgm:pt>
    <dgm:pt modelId="{813D3EAD-4D14-4A92-9BC8-D89E43BDD1F5}">
      <dgm:prSet phldrT="[文本]" custT="1"/>
      <dgm:spPr/>
      <dgm:t>
        <a:bodyPr/>
        <a:lstStyle/>
        <a:p>
          <a:r>
            <a:rPr lang="zh-CN" altLang="en-US"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经典</a:t>
          </a:r>
          <a:r>
            <a:rPr lang="en-US" altLang="zh-CN"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Paxos</a:t>
          </a:r>
          <a:r>
            <a:rPr lang="zh-CN" altLang="en-US"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 </a:t>
          </a:r>
          <a:endParaRPr lang="zh-CN" altLang="en-US" sz="1200" dirty="0"/>
        </a:p>
      </dgm:t>
    </dgm:pt>
    <dgm:pt modelId="{80292B9C-CD3B-49A4-8CBE-C066F792D84C}" type="parTrans" cxnId="{157F5BBD-6759-4546-80F1-00FC00A22722}">
      <dgm:prSet/>
      <dgm:spPr/>
      <dgm:t>
        <a:bodyPr/>
        <a:lstStyle/>
        <a:p>
          <a:endParaRPr lang="zh-CN" altLang="en-US"/>
        </a:p>
      </dgm:t>
    </dgm:pt>
    <dgm:pt modelId="{5BD72B3E-607C-4616-B39C-E89588AF00ED}" type="sibTrans" cxnId="{157F5BBD-6759-4546-80F1-00FC00A22722}">
      <dgm:prSet/>
      <dgm:spPr/>
      <dgm:t>
        <a:bodyPr/>
        <a:lstStyle/>
        <a:p>
          <a:endParaRPr lang="zh-CN" altLang="en-US"/>
        </a:p>
      </dgm:t>
    </dgm:pt>
    <dgm:pt modelId="{F5343F39-C041-476B-9AF0-EACF5C5DFDB7}">
      <dgm:prSet phldrT="[文本]" custT="1"/>
      <dgm:spPr/>
      <dgm:t>
        <a:bodyPr/>
        <a:lstStyle/>
        <a:p>
          <a:r>
            <a:rPr lang="zh-CN" altLang="en-US"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不考虑拜占庭（</a:t>
          </a:r>
          <a:r>
            <a:rPr lang="en-US" altLang="zh-CN"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RAFT</a:t>
          </a:r>
          <a:r>
            <a:rPr lang="zh-CN" altLang="en-US"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 </a:t>
          </a:r>
          <a:endParaRPr lang="zh-CN" altLang="en-US" sz="1200" dirty="0"/>
        </a:p>
      </dgm:t>
    </dgm:pt>
    <dgm:pt modelId="{FD446F9F-EB33-4438-8309-3635A7552F61}" type="parTrans" cxnId="{4C3BBAE9-A974-47DA-A358-23FDBF187E0E}">
      <dgm:prSet/>
      <dgm:spPr/>
      <dgm:t>
        <a:bodyPr/>
        <a:lstStyle/>
        <a:p>
          <a:endParaRPr lang="zh-CN" altLang="en-US"/>
        </a:p>
      </dgm:t>
    </dgm:pt>
    <dgm:pt modelId="{62B09C59-F01F-44C7-A34E-FBBF47D3FA63}" type="sibTrans" cxnId="{4C3BBAE9-A974-47DA-A358-23FDBF187E0E}">
      <dgm:prSet/>
      <dgm:spPr/>
      <dgm:t>
        <a:bodyPr/>
        <a:lstStyle/>
        <a:p>
          <a:endParaRPr lang="zh-CN" altLang="en-US"/>
        </a:p>
      </dgm:t>
    </dgm:pt>
    <dgm:pt modelId="{2DFCE49C-71C7-44B3-83A2-A3C8855E4961}">
      <dgm:prSet phldrT="[文本]" custT="1"/>
      <dgm:spPr/>
      <dgm:t>
        <a:bodyPr/>
        <a:lstStyle/>
        <a:p>
          <a:r>
            <a:rPr lang="zh-CN" altLang="en-US"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拜占庭容错机制（</a:t>
          </a:r>
          <a:r>
            <a:rPr lang="en-US" altLang="zh-CN"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PBFT</a:t>
          </a:r>
          <a:r>
            <a:rPr lang="zh-CN" altLang="en-US" sz="1200" b="1"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 </a:t>
          </a:r>
          <a:endParaRPr lang="zh-CN" altLang="en-US" sz="1200" dirty="0"/>
        </a:p>
      </dgm:t>
    </dgm:pt>
    <dgm:pt modelId="{C5BAFF21-38B7-4C29-811F-B3B459D7C2EE}" type="parTrans" cxnId="{980BC36C-40EF-4BC1-8387-46AAAC887379}">
      <dgm:prSet/>
      <dgm:spPr/>
      <dgm:t>
        <a:bodyPr/>
        <a:lstStyle/>
        <a:p>
          <a:endParaRPr lang="zh-CN" altLang="en-US"/>
        </a:p>
      </dgm:t>
    </dgm:pt>
    <dgm:pt modelId="{E3351B92-46AE-493E-8EA1-0AC0A2E45466}" type="sibTrans" cxnId="{980BC36C-40EF-4BC1-8387-46AAAC887379}">
      <dgm:prSet/>
      <dgm:spPr/>
      <dgm:t>
        <a:bodyPr/>
        <a:lstStyle/>
        <a:p>
          <a:endParaRPr lang="zh-CN" altLang="en-US"/>
        </a:p>
      </dgm:t>
    </dgm:pt>
    <dgm:pt modelId="{419C9EA5-0DAD-40F1-B90E-030AA1FBFD4B}">
      <dgm:prSet phldrT="[文本]" custT="1"/>
      <dgm:spPr/>
      <dgm:t>
        <a:bodyPr/>
        <a:lstStyle/>
        <a:p>
          <a:r>
            <a:rPr lang="zh-CN" altLang="en-US" sz="1200" b="1" smtClean="0">
              <a:effectLst/>
              <a:cs typeface="Arial" panose="020B0604020202020204" pitchFamily="34" charset="0"/>
              <a:sym typeface="微软雅黑" panose="020B0503020204020204" pitchFamily="34" charset="-122"/>
            </a:rPr>
            <a:t>拜占庭容错机制（其他</a:t>
          </a:r>
          <a:r>
            <a:rPr lang="en-US" altLang="zh-CN" sz="1200" b="1" smtClean="0">
              <a:effectLst/>
              <a:cs typeface="Arial" panose="020B0604020202020204" pitchFamily="34" charset="0"/>
              <a:sym typeface="微软雅黑" panose="020B0503020204020204" pitchFamily="34" charset="-122"/>
            </a:rPr>
            <a:t>BFT</a:t>
          </a:r>
          <a:r>
            <a:rPr lang="zh-CN" altLang="en-US" sz="1200" b="1" smtClean="0">
              <a:effectLst/>
              <a:cs typeface="Arial" panose="020B0604020202020204" pitchFamily="34" charset="0"/>
              <a:sym typeface="微软雅黑" panose="020B0503020204020204" pitchFamily="34" charset="-122"/>
            </a:rPr>
            <a:t>类） </a:t>
          </a:r>
          <a:endParaRPr lang="zh-CN" altLang="en-US" sz="1200" dirty="0">
            <a:effectLst/>
          </a:endParaRPr>
        </a:p>
      </dgm:t>
    </dgm:pt>
    <dgm:pt modelId="{51BF1CDF-89A9-4682-B246-332B84DB79B8}" type="parTrans" cxnId="{FBD3E08F-8739-4439-847C-E586D5161386}">
      <dgm:prSet/>
      <dgm:spPr/>
      <dgm:t>
        <a:bodyPr/>
        <a:lstStyle/>
        <a:p>
          <a:endParaRPr lang="zh-CN" altLang="en-US"/>
        </a:p>
      </dgm:t>
    </dgm:pt>
    <dgm:pt modelId="{54EB2C3B-A881-4FD7-A79A-F7CB5AA95613}" type="sibTrans" cxnId="{FBD3E08F-8739-4439-847C-E586D5161386}">
      <dgm:prSet/>
      <dgm:spPr/>
      <dgm:t>
        <a:bodyPr/>
        <a:lstStyle/>
        <a:p>
          <a:endParaRPr lang="zh-CN" altLang="en-US"/>
        </a:p>
      </dgm:t>
    </dgm:pt>
    <dgm:pt modelId="{9AEEE3F1-F0F0-414F-9883-19C47D6EFDFA}" type="pres">
      <dgm:prSet presAssocID="{B49E441A-3896-420D-9DBA-7E4C298DFDA6}" presName="composite" presStyleCnt="0">
        <dgm:presLayoutVars>
          <dgm:chMax val="5"/>
          <dgm:dir/>
          <dgm:animLvl val="ctr"/>
          <dgm:resizeHandles val="exact"/>
        </dgm:presLayoutVars>
      </dgm:prSet>
      <dgm:spPr/>
      <dgm:t>
        <a:bodyPr/>
        <a:lstStyle/>
        <a:p>
          <a:endParaRPr lang="en-US"/>
        </a:p>
      </dgm:t>
    </dgm:pt>
    <dgm:pt modelId="{8028572C-CA1A-4F3A-A71C-395E508F5224}" type="pres">
      <dgm:prSet presAssocID="{B49E441A-3896-420D-9DBA-7E4C298DFDA6}" presName="cycle" presStyleCnt="0"/>
      <dgm:spPr/>
    </dgm:pt>
    <dgm:pt modelId="{7F0407FB-A4A0-41EE-B02F-7FF34914D0E3}" type="pres">
      <dgm:prSet presAssocID="{B49E441A-3896-420D-9DBA-7E4C298DFDA6}" presName="centerShape" presStyleCnt="0"/>
      <dgm:spPr/>
    </dgm:pt>
    <dgm:pt modelId="{872B45B7-2AC0-42EC-88E3-F9BAE0D249E6}" type="pres">
      <dgm:prSet presAssocID="{B49E441A-3896-420D-9DBA-7E4C298DFDA6}" presName="connSite" presStyleLbl="node1" presStyleIdx="0" presStyleCnt="5"/>
      <dgm:spPr/>
    </dgm:pt>
    <dgm:pt modelId="{BFA032C2-DAE0-4DCB-A768-C3F937AF1A47}" type="pres">
      <dgm:prSet presAssocID="{B49E441A-3896-420D-9DBA-7E4C298DFDA6}" presName="visible" presStyleLbl="node1" presStyleIdx="0" presStyleCnt="5"/>
      <dgm:spPr/>
    </dgm:pt>
    <dgm:pt modelId="{A5FD870F-0841-4E33-84AE-3D45D32F355F}" type="pres">
      <dgm:prSet presAssocID="{80292B9C-CD3B-49A4-8CBE-C066F792D84C}" presName="Name25" presStyleLbl="parChTrans1D1" presStyleIdx="0" presStyleCnt="4"/>
      <dgm:spPr/>
      <dgm:t>
        <a:bodyPr/>
        <a:lstStyle/>
        <a:p>
          <a:endParaRPr lang="en-US"/>
        </a:p>
      </dgm:t>
    </dgm:pt>
    <dgm:pt modelId="{48E0B6F7-6F5D-4053-A1B5-3139671E7586}" type="pres">
      <dgm:prSet presAssocID="{813D3EAD-4D14-4A92-9BC8-D89E43BDD1F5}" presName="node" presStyleCnt="0"/>
      <dgm:spPr/>
    </dgm:pt>
    <dgm:pt modelId="{3A9C6CB2-A1D4-4C7B-8998-61CB05AE0717}" type="pres">
      <dgm:prSet presAssocID="{813D3EAD-4D14-4A92-9BC8-D89E43BDD1F5}" presName="parentNode" presStyleLbl="node1" presStyleIdx="1" presStyleCnt="5" custScaleX="107841">
        <dgm:presLayoutVars>
          <dgm:chMax val="1"/>
          <dgm:bulletEnabled val="1"/>
        </dgm:presLayoutVars>
      </dgm:prSet>
      <dgm:spPr/>
      <dgm:t>
        <a:bodyPr/>
        <a:lstStyle/>
        <a:p>
          <a:endParaRPr lang="zh-CN" altLang="en-US"/>
        </a:p>
      </dgm:t>
    </dgm:pt>
    <dgm:pt modelId="{65133EEE-D186-45C3-990F-C13B3F2F5D9C}" type="pres">
      <dgm:prSet presAssocID="{813D3EAD-4D14-4A92-9BC8-D89E43BDD1F5}" presName="childNode" presStyleLbl="revTx" presStyleIdx="0" presStyleCnt="0">
        <dgm:presLayoutVars>
          <dgm:bulletEnabled val="1"/>
        </dgm:presLayoutVars>
      </dgm:prSet>
      <dgm:spPr/>
      <dgm:t>
        <a:bodyPr/>
        <a:lstStyle/>
        <a:p>
          <a:endParaRPr lang="zh-CN" altLang="en-US"/>
        </a:p>
      </dgm:t>
    </dgm:pt>
    <dgm:pt modelId="{CB221D29-15B4-48E3-BE9D-9488B23D90DB}" type="pres">
      <dgm:prSet presAssocID="{FD446F9F-EB33-4438-8309-3635A7552F61}" presName="Name25" presStyleLbl="parChTrans1D1" presStyleIdx="1" presStyleCnt="4"/>
      <dgm:spPr/>
      <dgm:t>
        <a:bodyPr/>
        <a:lstStyle/>
        <a:p>
          <a:endParaRPr lang="en-US"/>
        </a:p>
      </dgm:t>
    </dgm:pt>
    <dgm:pt modelId="{E2B038E8-64D0-41EC-BEDE-3C31977D2DFA}" type="pres">
      <dgm:prSet presAssocID="{F5343F39-C041-476B-9AF0-EACF5C5DFDB7}" presName="node" presStyleCnt="0"/>
      <dgm:spPr/>
    </dgm:pt>
    <dgm:pt modelId="{A449379D-AB28-48F2-9BA3-2B7BC1FAEA46}" type="pres">
      <dgm:prSet presAssocID="{F5343F39-C041-476B-9AF0-EACF5C5DFDB7}" presName="parentNode" presStyleLbl="node1" presStyleIdx="2" presStyleCnt="5">
        <dgm:presLayoutVars>
          <dgm:chMax val="1"/>
          <dgm:bulletEnabled val="1"/>
        </dgm:presLayoutVars>
      </dgm:prSet>
      <dgm:spPr/>
      <dgm:t>
        <a:bodyPr/>
        <a:lstStyle/>
        <a:p>
          <a:endParaRPr lang="zh-CN" altLang="en-US"/>
        </a:p>
      </dgm:t>
    </dgm:pt>
    <dgm:pt modelId="{888FD2F5-5648-460B-93D3-F3113B6DD932}" type="pres">
      <dgm:prSet presAssocID="{F5343F39-C041-476B-9AF0-EACF5C5DFDB7}" presName="childNode" presStyleLbl="revTx" presStyleIdx="0" presStyleCnt="0">
        <dgm:presLayoutVars>
          <dgm:bulletEnabled val="1"/>
        </dgm:presLayoutVars>
      </dgm:prSet>
      <dgm:spPr/>
      <dgm:t>
        <a:bodyPr/>
        <a:lstStyle/>
        <a:p>
          <a:endParaRPr lang="zh-CN" altLang="en-US"/>
        </a:p>
      </dgm:t>
    </dgm:pt>
    <dgm:pt modelId="{68FD566F-F0CD-4C9D-9585-07F04ABA39D9}" type="pres">
      <dgm:prSet presAssocID="{C5BAFF21-38B7-4C29-811F-B3B459D7C2EE}" presName="Name25" presStyleLbl="parChTrans1D1" presStyleIdx="2" presStyleCnt="4"/>
      <dgm:spPr/>
      <dgm:t>
        <a:bodyPr/>
        <a:lstStyle/>
        <a:p>
          <a:endParaRPr lang="en-US"/>
        </a:p>
      </dgm:t>
    </dgm:pt>
    <dgm:pt modelId="{983291E4-98EE-4280-80C4-47AF06F7FE89}" type="pres">
      <dgm:prSet presAssocID="{2DFCE49C-71C7-44B3-83A2-A3C8855E4961}" presName="node" presStyleCnt="0"/>
      <dgm:spPr/>
    </dgm:pt>
    <dgm:pt modelId="{7B759FAD-B141-4B6E-812D-134FF35A5210}" type="pres">
      <dgm:prSet presAssocID="{2DFCE49C-71C7-44B3-83A2-A3C8855E4961}" presName="parentNode" presStyleLbl="node1" presStyleIdx="3" presStyleCnt="5">
        <dgm:presLayoutVars>
          <dgm:chMax val="1"/>
          <dgm:bulletEnabled val="1"/>
        </dgm:presLayoutVars>
      </dgm:prSet>
      <dgm:spPr/>
      <dgm:t>
        <a:bodyPr/>
        <a:lstStyle/>
        <a:p>
          <a:endParaRPr lang="zh-CN" altLang="en-US"/>
        </a:p>
      </dgm:t>
    </dgm:pt>
    <dgm:pt modelId="{1A0A27C9-0446-4004-AB4A-B653DDA6CE09}" type="pres">
      <dgm:prSet presAssocID="{2DFCE49C-71C7-44B3-83A2-A3C8855E4961}" presName="childNode" presStyleLbl="revTx" presStyleIdx="0" presStyleCnt="0">
        <dgm:presLayoutVars>
          <dgm:bulletEnabled val="1"/>
        </dgm:presLayoutVars>
      </dgm:prSet>
      <dgm:spPr/>
    </dgm:pt>
    <dgm:pt modelId="{B58D1E36-70FE-4973-9ECF-BE9988A4453B}" type="pres">
      <dgm:prSet presAssocID="{51BF1CDF-89A9-4682-B246-332B84DB79B8}" presName="Name25" presStyleLbl="parChTrans1D1" presStyleIdx="3" presStyleCnt="4"/>
      <dgm:spPr/>
      <dgm:t>
        <a:bodyPr/>
        <a:lstStyle/>
        <a:p>
          <a:endParaRPr lang="en-US"/>
        </a:p>
      </dgm:t>
    </dgm:pt>
    <dgm:pt modelId="{266174A2-6B7B-465C-B3FB-2735AE7E7DB8}" type="pres">
      <dgm:prSet presAssocID="{419C9EA5-0DAD-40F1-B90E-030AA1FBFD4B}" presName="node" presStyleCnt="0"/>
      <dgm:spPr/>
    </dgm:pt>
    <dgm:pt modelId="{26029ADA-D6C2-4580-B658-9CCB036C1FE5}" type="pres">
      <dgm:prSet presAssocID="{419C9EA5-0DAD-40F1-B90E-030AA1FBFD4B}" presName="parentNode" presStyleLbl="node1" presStyleIdx="4" presStyleCnt="5">
        <dgm:presLayoutVars>
          <dgm:chMax val="1"/>
          <dgm:bulletEnabled val="1"/>
        </dgm:presLayoutVars>
      </dgm:prSet>
      <dgm:spPr/>
      <dgm:t>
        <a:bodyPr/>
        <a:lstStyle/>
        <a:p>
          <a:endParaRPr lang="zh-CN" altLang="en-US"/>
        </a:p>
      </dgm:t>
    </dgm:pt>
    <dgm:pt modelId="{7BAB80D8-508A-429A-B1D2-F201AA849C6C}" type="pres">
      <dgm:prSet presAssocID="{419C9EA5-0DAD-40F1-B90E-030AA1FBFD4B}" presName="childNode" presStyleLbl="revTx" presStyleIdx="0" presStyleCnt="0">
        <dgm:presLayoutVars>
          <dgm:bulletEnabled val="1"/>
        </dgm:presLayoutVars>
      </dgm:prSet>
      <dgm:spPr/>
      <dgm:t>
        <a:bodyPr/>
        <a:lstStyle/>
        <a:p>
          <a:endParaRPr lang="zh-CN" altLang="en-US"/>
        </a:p>
      </dgm:t>
    </dgm:pt>
  </dgm:ptLst>
  <dgm:cxnLst>
    <dgm:cxn modelId="{0371D730-7AA0-4367-9393-B2F8BB39B613}" type="presOf" srcId="{80292B9C-CD3B-49A4-8CBE-C066F792D84C}" destId="{A5FD870F-0841-4E33-84AE-3D45D32F355F}" srcOrd="0" destOrd="0" presId="urn:microsoft.com/office/officeart/2005/8/layout/radial2"/>
    <dgm:cxn modelId="{157F5BBD-6759-4546-80F1-00FC00A22722}" srcId="{B49E441A-3896-420D-9DBA-7E4C298DFDA6}" destId="{813D3EAD-4D14-4A92-9BC8-D89E43BDD1F5}" srcOrd="0" destOrd="0" parTransId="{80292B9C-CD3B-49A4-8CBE-C066F792D84C}" sibTransId="{5BD72B3E-607C-4616-B39C-E89588AF00ED}"/>
    <dgm:cxn modelId="{4C3BBAE9-A974-47DA-A358-23FDBF187E0E}" srcId="{B49E441A-3896-420D-9DBA-7E4C298DFDA6}" destId="{F5343F39-C041-476B-9AF0-EACF5C5DFDB7}" srcOrd="1" destOrd="0" parTransId="{FD446F9F-EB33-4438-8309-3635A7552F61}" sibTransId="{62B09C59-F01F-44C7-A34E-FBBF47D3FA63}"/>
    <dgm:cxn modelId="{8B3A3CBD-A8B1-4528-AA18-FC5EE9CDED5D}" type="presOf" srcId="{B49E441A-3896-420D-9DBA-7E4C298DFDA6}" destId="{9AEEE3F1-F0F0-414F-9883-19C47D6EFDFA}" srcOrd="0" destOrd="0" presId="urn:microsoft.com/office/officeart/2005/8/layout/radial2"/>
    <dgm:cxn modelId="{980BC36C-40EF-4BC1-8387-46AAAC887379}" srcId="{B49E441A-3896-420D-9DBA-7E4C298DFDA6}" destId="{2DFCE49C-71C7-44B3-83A2-A3C8855E4961}" srcOrd="2" destOrd="0" parTransId="{C5BAFF21-38B7-4C29-811F-B3B459D7C2EE}" sibTransId="{E3351B92-46AE-493E-8EA1-0AC0A2E45466}"/>
    <dgm:cxn modelId="{B72F5CDF-2D0B-4F2B-91F2-F167A2343EC5}" type="presOf" srcId="{2DFCE49C-71C7-44B3-83A2-A3C8855E4961}" destId="{7B759FAD-B141-4B6E-812D-134FF35A5210}" srcOrd="0" destOrd="0" presId="urn:microsoft.com/office/officeart/2005/8/layout/radial2"/>
    <dgm:cxn modelId="{67474659-2BE2-4135-8FE2-4A8A110CB6D2}" type="presOf" srcId="{419C9EA5-0DAD-40F1-B90E-030AA1FBFD4B}" destId="{26029ADA-D6C2-4580-B658-9CCB036C1FE5}" srcOrd="0" destOrd="0" presId="urn:microsoft.com/office/officeart/2005/8/layout/radial2"/>
    <dgm:cxn modelId="{0EE37304-EBC7-4626-BF8B-16509AB2C5C1}" type="presOf" srcId="{813D3EAD-4D14-4A92-9BC8-D89E43BDD1F5}" destId="{3A9C6CB2-A1D4-4C7B-8998-61CB05AE0717}" srcOrd="0" destOrd="0" presId="urn:microsoft.com/office/officeart/2005/8/layout/radial2"/>
    <dgm:cxn modelId="{B4B662A2-0BFB-4103-814C-65D3BB4050E4}" type="presOf" srcId="{C5BAFF21-38B7-4C29-811F-B3B459D7C2EE}" destId="{68FD566F-F0CD-4C9D-9585-07F04ABA39D9}" srcOrd="0" destOrd="0" presId="urn:microsoft.com/office/officeart/2005/8/layout/radial2"/>
    <dgm:cxn modelId="{1D68120A-B1EA-44B8-9A30-5884CE865136}" type="presOf" srcId="{FD446F9F-EB33-4438-8309-3635A7552F61}" destId="{CB221D29-15B4-48E3-BE9D-9488B23D90DB}" srcOrd="0" destOrd="0" presId="urn:microsoft.com/office/officeart/2005/8/layout/radial2"/>
    <dgm:cxn modelId="{E06A71A7-9B9C-461A-BFAC-6948BA6173FC}" type="presOf" srcId="{F5343F39-C041-476B-9AF0-EACF5C5DFDB7}" destId="{A449379D-AB28-48F2-9BA3-2B7BC1FAEA46}" srcOrd="0" destOrd="0" presId="urn:microsoft.com/office/officeart/2005/8/layout/radial2"/>
    <dgm:cxn modelId="{BF019D43-45D5-4261-BF66-A6929689C303}" type="presOf" srcId="{51BF1CDF-89A9-4682-B246-332B84DB79B8}" destId="{B58D1E36-70FE-4973-9ECF-BE9988A4453B}" srcOrd="0" destOrd="0" presId="urn:microsoft.com/office/officeart/2005/8/layout/radial2"/>
    <dgm:cxn modelId="{FBD3E08F-8739-4439-847C-E586D5161386}" srcId="{B49E441A-3896-420D-9DBA-7E4C298DFDA6}" destId="{419C9EA5-0DAD-40F1-B90E-030AA1FBFD4B}" srcOrd="3" destOrd="0" parTransId="{51BF1CDF-89A9-4682-B246-332B84DB79B8}" sibTransId="{54EB2C3B-A881-4FD7-A79A-F7CB5AA95613}"/>
    <dgm:cxn modelId="{43751F81-EA7F-4736-B4A9-5C3A60D7619A}" type="presParOf" srcId="{9AEEE3F1-F0F0-414F-9883-19C47D6EFDFA}" destId="{8028572C-CA1A-4F3A-A71C-395E508F5224}" srcOrd="0" destOrd="0" presId="urn:microsoft.com/office/officeart/2005/8/layout/radial2"/>
    <dgm:cxn modelId="{ECC43C93-A7D6-42BF-B704-E089759626B2}" type="presParOf" srcId="{8028572C-CA1A-4F3A-A71C-395E508F5224}" destId="{7F0407FB-A4A0-41EE-B02F-7FF34914D0E3}" srcOrd="0" destOrd="0" presId="urn:microsoft.com/office/officeart/2005/8/layout/radial2"/>
    <dgm:cxn modelId="{5B7AD036-0665-4C13-BB58-92F3425FC8BC}" type="presParOf" srcId="{7F0407FB-A4A0-41EE-B02F-7FF34914D0E3}" destId="{872B45B7-2AC0-42EC-88E3-F9BAE0D249E6}" srcOrd="0" destOrd="0" presId="urn:microsoft.com/office/officeart/2005/8/layout/radial2"/>
    <dgm:cxn modelId="{733B1A02-36F0-441B-9BA1-2CAC12ED5E1E}" type="presParOf" srcId="{7F0407FB-A4A0-41EE-B02F-7FF34914D0E3}" destId="{BFA032C2-DAE0-4DCB-A768-C3F937AF1A47}" srcOrd="1" destOrd="0" presId="urn:microsoft.com/office/officeart/2005/8/layout/radial2"/>
    <dgm:cxn modelId="{90F30933-5713-4739-A3D8-5748603C4C30}" type="presParOf" srcId="{8028572C-CA1A-4F3A-A71C-395E508F5224}" destId="{A5FD870F-0841-4E33-84AE-3D45D32F355F}" srcOrd="1" destOrd="0" presId="urn:microsoft.com/office/officeart/2005/8/layout/radial2"/>
    <dgm:cxn modelId="{504B92E5-9F26-449C-8D7F-297FE3D1809F}" type="presParOf" srcId="{8028572C-CA1A-4F3A-A71C-395E508F5224}" destId="{48E0B6F7-6F5D-4053-A1B5-3139671E7586}" srcOrd="2" destOrd="0" presId="urn:microsoft.com/office/officeart/2005/8/layout/radial2"/>
    <dgm:cxn modelId="{A99DC6BF-550F-475C-8DDF-87D42F940664}" type="presParOf" srcId="{48E0B6F7-6F5D-4053-A1B5-3139671E7586}" destId="{3A9C6CB2-A1D4-4C7B-8998-61CB05AE0717}" srcOrd="0" destOrd="0" presId="urn:microsoft.com/office/officeart/2005/8/layout/radial2"/>
    <dgm:cxn modelId="{BA2E779C-F95D-42C3-AA45-411436DC619A}" type="presParOf" srcId="{48E0B6F7-6F5D-4053-A1B5-3139671E7586}" destId="{65133EEE-D186-45C3-990F-C13B3F2F5D9C}" srcOrd="1" destOrd="0" presId="urn:microsoft.com/office/officeart/2005/8/layout/radial2"/>
    <dgm:cxn modelId="{CAD82B64-6988-4C40-A231-9D9027176D21}" type="presParOf" srcId="{8028572C-CA1A-4F3A-A71C-395E508F5224}" destId="{CB221D29-15B4-48E3-BE9D-9488B23D90DB}" srcOrd="3" destOrd="0" presId="urn:microsoft.com/office/officeart/2005/8/layout/radial2"/>
    <dgm:cxn modelId="{464E4EB4-1F04-46A4-BF8B-D7706733F7D5}" type="presParOf" srcId="{8028572C-CA1A-4F3A-A71C-395E508F5224}" destId="{E2B038E8-64D0-41EC-BEDE-3C31977D2DFA}" srcOrd="4" destOrd="0" presId="urn:microsoft.com/office/officeart/2005/8/layout/radial2"/>
    <dgm:cxn modelId="{CCCA425F-ADE6-4E18-B83D-C49E424AB3F9}" type="presParOf" srcId="{E2B038E8-64D0-41EC-BEDE-3C31977D2DFA}" destId="{A449379D-AB28-48F2-9BA3-2B7BC1FAEA46}" srcOrd="0" destOrd="0" presId="urn:microsoft.com/office/officeart/2005/8/layout/radial2"/>
    <dgm:cxn modelId="{EF327FF9-2C65-4C77-8157-8DD0C064DB8A}" type="presParOf" srcId="{E2B038E8-64D0-41EC-BEDE-3C31977D2DFA}" destId="{888FD2F5-5648-460B-93D3-F3113B6DD932}" srcOrd="1" destOrd="0" presId="urn:microsoft.com/office/officeart/2005/8/layout/radial2"/>
    <dgm:cxn modelId="{DAFD24D2-A820-4E0A-A630-881988C7D881}" type="presParOf" srcId="{8028572C-CA1A-4F3A-A71C-395E508F5224}" destId="{68FD566F-F0CD-4C9D-9585-07F04ABA39D9}" srcOrd="5" destOrd="0" presId="urn:microsoft.com/office/officeart/2005/8/layout/radial2"/>
    <dgm:cxn modelId="{AF72E77E-CD0A-41A5-ACDE-B6DD07D72E86}" type="presParOf" srcId="{8028572C-CA1A-4F3A-A71C-395E508F5224}" destId="{983291E4-98EE-4280-80C4-47AF06F7FE89}" srcOrd="6" destOrd="0" presId="urn:microsoft.com/office/officeart/2005/8/layout/radial2"/>
    <dgm:cxn modelId="{D25D2E29-2215-4670-9E1A-F3D1C50B8F71}" type="presParOf" srcId="{983291E4-98EE-4280-80C4-47AF06F7FE89}" destId="{7B759FAD-B141-4B6E-812D-134FF35A5210}" srcOrd="0" destOrd="0" presId="urn:microsoft.com/office/officeart/2005/8/layout/radial2"/>
    <dgm:cxn modelId="{EDA387BD-19EE-43B8-ABD2-07380B7CC18B}" type="presParOf" srcId="{983291E4-98EE-4280-80C4-47AF06F7FE89}" destId="{1A0A27C9-0446-4004-AB4A-B653DDA6CE09}" srcOrd="1" destOrd="0" presId="urn:microsoft.com/office/officeart/2005/8/layout/radial2"/>
    <dgm:cxn modelId="{86A80201-CAE2-485E-815A-CEFDD676CBCA}" type="presParOf" srcId="{8028572C-CA1A-4F3A-A71C-395E508F5224}" destId="{B58D1E36-70FE-4973-9ECF-BE9988A4453B}" srcOrd="7" destOrd="0" presId="urn:microsoft.com/office/officeart/2005/8/layout/radial2"/>
    <dgm:cxn modelId="{FBD56DC1-3F83-4AAD-8429-54E912107CEB}" type="presParOf" srcId="{8028572C-CA1A-4F3A-A71C-395E508F5224}" destId="{266174A2-6B7B-465C-B3FB-2735AE7E7DB8}" srcOrd="8" destOrd="0" presId="urn:microsoft.com/office/officeart/2005/8/layout/radial2"/>
    <dgm:cxn modelId="{E82291F5-837C-4E7F-B38F-2325487F322A}" type="presParOf" srcId="{266174A2-6B7B-465C-B3FB-2735AE7E7DB8}" destId="{26029ADA-D6C2-4580-B658-9CCB036C1FE5}" srcOrd="0" destOrd="0" presId="urn:microsoft.com/office/officeart/2005/8/layout/radial2"/>
    <dgm:cxn modelId="{F76DEF89-1682-464C-B096-D989E74DE4CC}" type="presParOf" srcId="{266174A2-6B7B-465C-B3FB-2735AE7E7DB8}" destId="{7BAB80D8-508A-429A-B1D2-F201AA849C6C}"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2018/8/13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en-US" altLang="zh-CN" smtClean="0"/>
              <a:t>Click to edit Master title style</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0765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2018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814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3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p:nvSpPr>
        <p:spPr bwMode="auto">
          <a:xfrm>
            <a:off x="6361113" y="6480629"/>
            <a:ext cx="2097087"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19.png"/><Relationship Id="rId4" Type="http://schemas.openxmlformats.org/officeDocument/2006/relationships/image" Target="../media/image1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755650" y="2175084"/>
            <a:ext cx="5616575" cy="586957"/>
          </a:xfrm>
        </p:spPr>
        <p:txBody>
          <a:bodyPr/>
          <a:lstStyle/>
          <a:p>
            <a:r>
              <a:rPr lang="en-US" altLang="zh-CN" smtClean="0"/>
              <a:t>Day 4  </a:t>
            </a:r>
            <a:r>
              <a:rPr lang="zh-CN" altLang="en-US" smtClean="0"/>
              <a:t>区</a:t>
            </a:r>
            <a:r>
              <a:rPr lang="zh-CN" altLang="en-US" dirty="0" smtClean="0"/>
              <a:t>块链核心技术</a:t>
            </a:r>
            <a:endParaRPr lang="zh-CN" altLang="en-US" dirty="0"/>
          </a:p>
        </p:txBody>
      </p:sp>
      <p:sp>
        <p:nvSpPr>
          <p:cNvPr id="15" name="副标题 14"/>
          <p:cNvSpPr>
            <a:spLocks noGrp="1"/>
          </p:cNvSpPr>
          <p:nvPr>
            <p:ph type="subTitle" idx="11"/>
          </p:nvPr>
        </p:nvSpPr>
        <p:spPr>
          <a:xfrm>
            <a:off x="755650" y="3068638"/>
            <a:ext cx="6400800" cy="461665"/>
          </a:xfrm>
        </p:spPr>
        <p:txBody>
          <a:bodyPr/>
          <a:lstStyle/>
          <a:p>
            <a:r>
              <a:rPr lang="zh-CN" altLang="en-US" dirty="0" smtClean="0"/>
              <a:t>共识算法</a:t>
            </a:r>
            <a:endParaRPr lang="zh-CN" altLang="en-US" dirty="0"/>
          </a:p>
        </p:txBody>
      </p:sp>
      <p:sp>
        <p:nvSpPr>
          <p:cNvPr id="5" name="TextBox 4"/>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err="1" smtClean="0">
                <a:solidFill>
                  <a:srgbClr val="990000"/>
                </a:solidFill>
                <a:latin typeface="FrutigerNext LT Medium"/>
              </a:rPr>
              <a:t>Ziyi</a:t>
            </a:r>
            <a:r>
              <a:rPr lang="en-US" altLang="zh-CN" sz="1400" dirty="0" smtClean="0">
                <a:solidFill>
                  <a:srgbClr val="990000"/>
                </a:solidFill>
                <a:latin typeface="FrutigerNext LT Medium"/>
              </a:rPr>
              <a:t> Zhang</a:t>
            </a:r>
            <a:r>
              <a:rPr lang="en-US" altLang="zh-CN" sz="1400" dirty="0" smtClean="0">
                <a:solidFill>
                  <a:srgbClr val="B2B2B2">
                    <a:lumMod val="50000"/>
                  </a:srgbClr>
                </a:solidFill>
                <a:latin typeface="FrutigerNext LT Medium"/>
              </a:rPr>
              <a:t>/zhangziyi@huawei.com</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V1.0(20180808)</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BFT</a:t>
            </a:r>
            <a:r>
              <a:rPr lang="zh-CN" altLang="en-US" dirty="0" smtClean="0"/>
              <a:t>共识</a:t>
            </a:r>
            <a:endParaRPr lang="en-US" dirty="0"/>
          </a:p>
        </p:txBody>
      </p:sp>
      <p:pic>
        <p:nvPicPr>
          <p:cNvPr id="4" name="Picture 3"/>
          <p:cNvPicPr>
            <a:picLocks noChangeAspect="1"/>
          </p:cNvPicPr>
          <p:nvPr/>
        </p:nvPicPr>
        <p:blipFill>
          <a:blip r:embed="rId2"/>
          <a:stretch>
            <a:fillRect/>
          </a:stretch>
        </p:blipFill>
        <p:spPr>
          <a:xfrm>
            <a:off x="810877" y="1168994"/>
            <a:ext cx="7522245" cy="4713764"/>
          </a:xfrm>
          <a:prstGeom prst="rect">
            <a:avLst/>
          </a:prstGeom>
        </p:spPr>
      </p:pic>
    </p:spTree>
    <p:extLst>
      <p:ext uri="{BB962C8B-B14F-4D97-AF65-F5344CB8AC3E}">
        <p14:creationId xmlns:p14="http://schemas.microsoft.com/office/powerpoint/2010/main" val="344429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BFT</a:t>
            </a:r>
            <a:r>
              <a:rPr lang="zh-CN" altLang="en-US" dirty="0"/>
              <a:t>共识</a:t>
            </a:r>
            <a:endParaRPr lang="en-US" dirty="0"/>
          </a:p>
        </p:txBody>
      </p:sp>
      <p:pic>
        <p:nvPicPr>
          <p:cNvPr id="4" name="Picture 3"/>
          <p:cNvPicPr>
            <a:picLocks noChangeAspect="1"/>
          </p:cNvPicPr>
          <p:nvPr/>
        </p:nvPicPr>
        <p:blipFill>
          <a:blip r:embed="rId2"/>
          <a:stretch>
            <a:fillRect/>
          </a:stretch>
        </p:blipFill>
        <p:spPr>
          <a:xfrm>
            <a:off x="960342" y="1471985"/>
            <a:ext cx="7372127" cy="3338189"/>
          </a:xfrm>
          <a:prstGeom prst="rect">
            <a:avLst/>
          </a:prstGeom>
        </p:spPr>
      </p:pic>
      <p:sp>
        <p:nvSpPr>
          <p:cNvPr id="5" name="object 8"/>
          <p:cNvSpPr txBox="1"/>
          <p:nvPr/>
        </p:nvSpPr>
        <p:spPr>
          <a:xfrm>
            <a:off x="783533" y="3717032"/>
            <a:ext cx="3760470" cy="840133"/>
          </a:xfrm>
          <a:prstGeom prst="rect">
            <a:avLst/>
          </a:prstGeom>
        </p:spPr>
        <p:txBody>
          <a:bodyPr vert="horz" wrap="square" lIns="0" tIns="9048" rIns="0" bIns="0" rtlCol="0">
            <a:spAutoFit/>
          </a:bodyPr>
          <a:lstStyle/>
          <a:p>
            <a:pPr marL="12700">
              <a:lnSpc>
                <a:spcPct val="100000"/>
              </a:lnSpc>
              <a:spcBef>
                <a:spcPts val="95"/>
              </a:spcBef>
            </a:pPr>
            <a:r>
              <a:rPr lang="zh-CN" altLang="en-US" sz="1200" b="1" dirty="0">
                <a:solidFill>
                  <a:srgbClr val="FDD300"/>
                </a:solidFill>
                <a:latin typeface="微软雅黑" panose="020B0503020204020204" pitchFamily="34" charset="-122"/>
                <a:ea typeface="微软雅黑" panose="020B0503020204020204" pitchFamily="34" charset="-122"/>
                <a:cs typeface="Rockwell"/>
              </a:rPr>
              <a:t>很</a:t>
            </a:r>
            <a:r>
              <a:rPr lang="zh-CN" altLang="en-US" sz="1200" b="1" dirty="0" smtClean="0">
                <a:solidFill>
                  <a:srgbClr val="FDD300"/>
                </a:solidFill>
                <a:latin typeface="微软雅黑" panose="020B0503020204020204" pitchFamily="34" charset="-122"/>
                <a:ea typeface="微软雅黑" panose="020B0503020204020204" pitchFamily="34" charset="-122"/>
                <a:cs typeface="Rockwell"/>
              </a:rPr>
              <a:t>多其他事情增加实现的难度</a:t>
            </a:r>
            <a:endParaRPr kumimoji="1" lang="zh-CN" altLang="en-US" sz="1200" b="1" spc="-112" dirty="0" smtClean="0">
              <a:solidFill>
                <a:srgbClr val="FDD300"/>
              </a:solidFill>
              <a:latin typeface="微软雅黑" panose="020B0503020204020204" pitchFamily="34" charset="-122"/>
              <a:ea typeface="微软雅黑" panose="020B0503020204020204" pitchFamily="34" charset="-122"/>
              <a:cs typeface="Rockwell"/>
            </a:endParaRPr>
          </a:p>
          <a:p>
            <a:pPr marL="299085" indent="-286385">
              <a:lnSpc>
                <a:spcPct val="100000"/>
              </a:lnSpc>
              <a:spcBef>
                <a:spcPts val="5"/>
              </a:spcBef>
              <a:buFont typeface="Wingdings" panose="05000000000000000000"/>
              <a:buChar char=""/>
              <a:tabLst>
                <a:tab pos="299085" algn="l"/>
                <a:tab pos="299720" algn="l"/>
              </a:tabLst>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缺</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少决定性的值</a:t>
            </a:r>
            <a:endParaRPr lang="zh-CN" sz="1050" dirty="0">
              <a:latin typeface="微软雅黑" panose="020B0503020204020204" pitchFamily="34" charset="-122"/>
              <a:ea typeface="微软雅黑" panose="020B0503020204020204" pitchFamily="34" charset="-122"/>
              <a:cs typeface="微软雅黑" panose="020B0503020204020204" pitchFamily="34" charset="-122"/>
            </a:endParaRPr>
          </a:p>
          <a:p>
            <a:pPr marL="299085" indent="-286385">
              <a:lnSpc>
                <a:spcPct val="100000"/>
              </a:lnSpc>
              <a:buFont typeface="Wingdings" panose="05000000000000000000"/>
              <a:buChar char=""/>
              <a:tabLst>
                <a:tab pos="299085" algn="l"/>
                <a:tab pos="299720" algn="l"/>
              </a:tabLst>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选主</a:t>
            </a:r>
            <a:endParaRPr sz="1050" dirty="0">
              <a:latin typeface="微软雅黑" panose="020B0503020204020204" pitchFamily="34" charset="-122"/>
              <a:ea typeface="微软雅黑" panose="020B0503020204020204" pitchFamily="34" charset="-122"/>
              <a:cs typeface="微软雅黑" panose="020B0503020204020204" pitchFamily="34" charset="-122"/>
            </a:endParaRPr>
          </a:p>
          <a:p>
            <a:pPr marL="299085" indent="-286385">
              <a:lnSpc>
                <a:spcPct val="100000"/>
              </a:lnSpc>
              <a:buFont typeface="Wingdings" panose="05000000000000000000"/>
              <a:buChar char=""/>
              <a:tabLst>
                <a:tab pos="299085" algn="l"/>
                <a:tab pos="299720" algn="l"/>
              </a:tabLst>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状态</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的传递</a:t>
            </a:r>
            <a:endParaRPr lang="zh-CN" sz="1050" spc="-15" dirty="0">
              <a:latin typeface="微软雅黑" panose="020B0503020204020204" pitchFamily="34" charset="-122"/>
              <a:ea typeface="微软雅黑" panose="020B0503020204020204" pitchFamily="34" charset="-122"/>
              <a:cs typeface="微软雅黑" panose="020B0503020204020204" pitchFamily="34" charset="-122"/>
            </a:endParaRPr>
          </a:p>
          <a:p>
            <a:pPr marL="299085" indent="-286385">
              <a:lnSpc>
                <a:spcPct val="100000"/>
              </a:lnSpc>
              <a:buFont typeface="Wingdings" panose="05000000000000000000"/>
              <a:buChar char=""/>
              <a:tabLst>
                <a:tab pos="299085" algn="l"/>
                <a:tab pos="299720" algn="l"/>
              </a:tabLst>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重</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新配置</a:t>
            </a:r>
            <a:endParaRPr lang="zh-CN" sz="10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8991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共识算法总结</a:t>
            </a:r>
            <a:endParaRPr lang="en-US" dirty="0"/>
          </a:p>
        </p:txBody>
      </p:sp>
      <p:graphicFrame>
        <p:nvGraphicFramePr>
          <p:cNvPr id="4" name="表格 39"/>
          <p:cNvGraphicFramePr>
            <a:graphicFrameLocks noGrp="1"/>
          </p:cNvGraphicFramePr>
          <p:nvPr>
            <p:extLst>
              <p:ext uri="{D42A27DB-BD31-4B8C-83A1-F6EECF244321}">
                <p14:modId xmlns:p14="http://schemas.microsoft.com/office/powerpoint/2010/main" val="3178696338"/>
              </p:ext>
            </p:extLst>
          </p:nvPr>
        </p:nvGraphicFramePr>
        <p:xfrm>
          <a:off x="215517" y="1412776"/>
          <a:ext cx="8712966" cy="4238893"/>
        </p:xfrm>
        <a:graphic>
          <a:graphicData uri="http://schemas.openxmlformats.org/drawingml/2006/table">
            <a:tbl>
              <a:tblPr firstRow="1" bandRow="1">
                <a:tableStyleId>{5C22544A-7EE6-4342-B048-85BDC9FD1C3A}</a:tableStyleId>
              </a:tblPr>
              <a:tblGrid>
                <a:gridCol w="1296142"/>
                <a:gridCol w="1152128"/>
                <a:gridCol w="720080"/>
                <a:gridCol w="792088"/>
                <a:gridCol w="936104"/>
                <a:gridCol w="3816424"/>
              </a:tblGrid>
              <a:tr h="364674">
                <a:tc>
                  <a:txBody>
                    <a:bodyPr/>
                    <a:lstStyle/>
                    <a:p>
                      <a:pPr algn="ctr"/>
                      <a:r>
                        <a:rPr lang="zh-CN" altLang="en-US" sz="1000" dirty="0" smtClean="0"/>
                        <a:t>共识算法名称</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dirty="0" smtClean="0"/>
                        <a:t>中心化</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dirty="0" smtClean="0"/>
                        <a:t>延时</a:t>
                      </a:r>
                      <a:r>
                        <a:rPr lang="en-US" altLang="zh-CN" sz="1000" dirty="0" smtClean="0"/>
                        <a:t>/</a:t>
                      </a:r>
                      <a:r>
                        <a:rPr lang="zh-CN" altLang="en-US" sz="1000" dirty="0" smtClean="0"/>
                        <a:t>吞吐量</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dirty="0" smtClean="0"/>
                        <a:t>一致性</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dirty="0" smtClean="0"/>
                        <a:t>适用区块链场景</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dirty="0" smtClean="0"/>
                        <a:t>备注</a:t>
                      </a:r>
                      <a:endParaRPr lang="zh-CN" altLang="en-US" sz="1000" dirty="0">
                        <a:latin typeface="微软雅黑" panose="020B0503020204020204" pitchFamily="34" charset="-122"/>
                        <a:ea typeface="微软雅黑" panose="020B0503020204020204" pitchFamily="34" charset="-122"/>
                      </a:endParaRPr>
                    </a:p>
                  </a:txBody>
                  <a:tcPr anchor="ctr"/>
                </a:tc>
              </a:tr>
              <a:tr h="5049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50" dirty="0" smtClean="0"/>
                        <a:t>实用拜占庭容错（</a:t>
                      </a:r>
                      <a:r>
                        <a:rPr lang="en-US" altLang="zh-CN" sz="1050" dirty="0" smtClean="0"/>
                        <a:t>PBFT</a:t>
                      </a:r>
                      <a:r>
                        <a:rPr lang="zh-CN" altLang="en-US" sz="1050" dirty="0" smtClean="0"/>
                        <a:t>）</a:t>
                      </a:r>
                      <a:endParaRPr lang="en-US" altLang="zh-CN" sz="1050" b="1" dirty="0" smtClean="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部分去中心化，预设了决策角色（无</a:t>
                      </a:r>
                      <a:r>
                        <a:rPr lang="en-US" altLang="zh-CN" sz="1000" dirty="0" smtClean="0"/>
                        <a:t>Leader</a:t>
                      </a:r>
                      <a:r>
                        <a:rPr lang="zh-CN" altLang="en-US" sz="1000" dirty="0" smtClean="0"/>
                        <a:t>）</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低</a:t>
                      </a:r>
                      <a:r>
                        <a:rPr lang="en-US" altLang="zh-CN" sz="1000" dirty="0" smtClean="0"/>
                        <a:t>/</a:t>
                      </a:r>
                      <a:r>
                        <a:rPr lang="zh-CN" altLang="en-US" sz="1000" dirty="0" smtClean="0"/>
                        <a:t>较高</a:t>
                      </a:r>
                    </a:p>
                    <a:p>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最终收敛</a:t>
                      </a:r>
                      <a:endParaRPr lang="en-US" altLang="zh-CN" sz="1000" dirty="0" smtClean="0">
                        <a:latin typeface="微软雅黑" panose="020B0503020204020204" pitchFamily="34" charset="-122"/>
                        <a:ea typeface="微软雅黑" panose="020B0503020204020204" pitchFamily="34" charset="-122"/>
                      </a:endParaRPr>
                    </a:p>
                  </a:txBody>
                  <a:tcPr anchor="ctr"/>
                </a:tc>
                <a:tc>
                  <a:txBody>
                    <a:bodyPr/>
                    <a:lstStyle/>
                    <a:p>
                      <a:r>
                        <a:rPr lang="en-US" altLang="zh-CN" sz="1000" dirty="0" smtClean="0"/>
                        <a:t>N/A</a:t>
                      </a:r>
                      <a:endParaRPr lang="en-US" altLang="zh-CN" sz="1000" dirty="0" smtClean="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后面所有协议本质上都是拜占庭容错的改进。几位将军如何在有一定数量个叛徒的条件下达成一致决策，即分布式系统如何在部分信任环境下如果取得状态一致</a:t>
                      </a:r>
                      <a:endParaRPr lang="zh-CN" altLang="en-US" sz="1000" dirty="0">
                        <a:latin typeface="微软雅黑" panose="020B0503020204020204" pitchFamily="34" charset="-122"/>
                        <a:ea typeface="微软雅黑" panose="020B0503020204020204" pitchFamily="34" charset="-122"/>
                      </a:endParaRPr>
                    </a:p>
                  </a:txBody>
                  <a:tcPr anchor="ctr"/>
                </a:tc>
              </a:tr>
              <a:tr h="504934">
                <a:tc>
                  <a:txBody>
                    <a:bodyPr/>
                    <a:lstStyle/>
                    <a:p>
                      <a:r>
                        <a:rPr lang="en-US" altLang="zh-CN" sz="1050" dirty="0" err="1" smtClean="0"/>
                        <a:t>Paxos</a:t>
                      </a:r>
                      <a:r>
                        <a:rPr lang="en-US" altLang="zh-CN" sz="1050" dirty="0" smtClean="0"/>
                        <a:t>/Raft</a:t>
                      </a:r>
                      <a:endParaRPr lang="en-US" altLang="zh-CN" sz="1050" b="1" dirty="0" smtClean="0">
                        <a:latin typeface="微软雅黑" panose="020B0503020204020204" pitchFamily="34" charset="-122"/>
                        <a:ea typeface="微软雅黑" panose="020B0503020204020204" pitchFamily="34" charset="-122"/>
                      </a:endParaRPr>
                    </a:p>
                  </a:txBody>
                  <a:tcPr anchor="ctr"/>
                </a:tc>
                <a:tc>
                  <a:txBody>
                    <a:bodyPr/>
                    <a:lstStyle/>
                    <a:p>
                      <a:r>
                        <a:rPr lang="en-US" altLang="zh-CN" sz="1000" dirty="0" err="1" smtClean="0"/>
                        <a:t>Paxos</a:t>
                      </a:r>
                      <a:r>
                        <a:rPr lang="zh-CN" altLang="en-US" sz="1000" dirty="0" smtClean="0"/>
                        <a:t>允许有多个</a:t>
                      </a:r>
                      <a:r>
                        <a:rPr lang="en-US" altLang="zh-CN" sz="1000" dirty="0" smtClean="0"/>
                        <a:t>Leader</a:t>
                      </a:r>
                      <a:r>
                        <a:rPr lang="zh-CN" altLang="en-US" sz="1000" dirty="0" smtClean="0"/>
                        <a:t>，</a:t>
                      </a:r>
                      <a:r>
                        <a:rPr lang="en-US" altLang="zh-CN" sz="1000" dirty="0" smtClean="0"/>
                        <a:t>Raft</a:t>
                      </a:r>
                      <a:r>
                        <a:rPr lang="zh-CN" altLang="en-US" sz="1000" dirty="0" smtClean="0"/>
                        <a:t>有单一</a:t>
                      </a:r>
                      <a:r>
                        <a:rPr lang="en-US" altLang="zh-CN" sz="1000" dirty="0" smtClean="0"/>
                        <a:t>Leader</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低</a:t>
                      </a:r>
                      <a:r>
                        <a:rPr lang="en-US" altLang="zh-CN" sz="1000" dirty="0" smtClean="0"/>
                        <a:t>/</a:t>
                      </a:r>
                      <a:r>
                        <a:rPr lang="zh-CN" altLang="en-US" sz="1000" dirty="0" smtClean="0"/>
                        <a:t>高</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最终收敛</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私有链、信任度高的联盟链</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简化了拜占庭将军问题，排除拜占庭节点的存在，仅考虑节点之间由于网络中断、系统崩溃等原因导致无法正常沟通时的状态一致性问题</a:t>
                      </a:r>
                      <a:endParaRPr lang="zh-CN" altLang="en-US" sz="1000" dirty="0">
                        <a:latin typeface="微软雅黑" panose="020B0503020204020204" pitchFamily="34" charset="-122"/>
                        <a:ea typeface="微软雅黑" panose="020B0503020204020204" pitchFamily="34" charset="-122"/>
                      </a:endParaRPr>
                    </a:p>
                  </a:txBody>
                  <a:tcPr anchor="ctr"/>
                </a:tc>
              </a:tr>
              <a:tr h="525973">
                <a:tc>
                  <a:txBody>
                    <a:bodyPr/>
                    <a:lstStyle/>
                    <a:p>
                      <a:r>
                        <a:rPr lang="zh-CN" altLang="en-US" sz="1050" dirty="0" smtClean="0"/>
                        <a:t>工作量证明</a:t>
                      </a:r>
                      <a:endParaRPr lang="en-US" altLang="zh-CN" sz="1050" dirty="0" smtClean="0"/>
                    </a:p>
                    <a:p>
                      <a:r>
                        <a:rPr lang="en-US" altLang="zh-CN" sz="1050" dirty="0" smtClean="0"/>
                        <a:t>Proof-of-Work(</a:t>
                      </a:r>
                      <a:r>
                        <a:rPr lang="en-US" altLang="zh-CN" sz="1050" dirty="0" err="1" smtClean="0"/>
                        <a:t>PoW</a:t>
                      </a:r>
                      <a:r>
                        <a:rPr lang="en-US" altLang="zh-CN" sz="1050" dirty="0" smtClean="0"/>
                        <a:t>)</a:t>
                      </a:r>
                      <a:endParaRPr lang="zh-CN" altLang="en-US" sz="1050" b="1"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完全去中心化</a:t>
                      </a:r>
                      <a:endParaRPr lang="en-US" altLang="zh-CN" sz="1000" dirty="0" smtClean="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高</a:t>
                      </a:r>
                      <a:r>
                        <a:rPr lang="en-US" altLang="zh-CN" sz="1000" dirty="0" smtClean="0"/>
                        <a:t>/</a:t>
                      </a:r>
                      <a:r>
                        <a:rPr lang="zh-CN" altLang="en-US" sz="1000" dirty="0" smtClean="0"/>
                        <a:t>低</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依概率收敛</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公有链</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首个在完全不信任的网络环境中可以达成状态一致的共识算法；需要消耗大量的计算资源，安全性依赖网络中诚实节点的计算资源总和</a:t>
                      </a:r>
                      <a:endParaRPr lang="zh-CN" altLang="en-US" sz="1000" dirty="0">
                        <a:latin typeface="微软雅黑" panose="020B0503020204020204" pitchFamily="34" charset="-122"/>
                        <a:ea typeface="微软雅黑" panose="020B0503020204020204" pitchFamily="34" charset="-122"/>
                      </a:endParaRPr>
                    </a:p>
                  </a:txBody>
                  <a:tcPr anchor="ctr"/>
                </a:tc>
              </a:tr>
              <a:tr h="925712">
                <a:tc>
                  <a:txBody>
                    <a:bodyPr/>
                    <a:lstStyle/>
                    <a:p>
                      <a:r>
                        <a:rPr lang="zh-CN" altLang="en-US" sz="1050" dirty="0" smtClean="0"/>
                        <a:t>股权持有证明</a:t>
                      </a:r>
                      <a:endParaRPr lang="en-US" altLang="zh-CN" sz="1050" dirty="0" smtClean="0"/>
                    </a:p>
                    <a:p>
                      <a:r>
                        <a:rPr lang="en-US" altLang="zh-CN" sz="1050" dirty="0" smtClean="0"/>
                        <a:t>Proof-of-Stake(</a:t>
                      </a:r>
                      <a:r>
                        <a:rPr lang="en-US" altLang="zh-CN" sz="1050" dirty="0" err="1" smtClean="0"/>
                        <a:t>PoS</a:t>
                      </a:r>
                      <a:r>
                        <a:rPr lang="en-US" altLang="zh-CN" sz="1050" dirty="0" smtClean="0"/>
                        <a:t>)</a:t>
                      </a:r>
                      <a:endParaRPr lang="zh-CN" altLang="en-US" sz="1050" b="1"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持有更多股份者有较大权利，可能有中心化倾向</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中</a:t>
                      </a:r>
                      <a:r>
                        <a:rPr lang="en-US" altLang="zh-CN" sz="1000" dirty="0" smtClean="0"/>
                        <a:t>/</a:t>
                      </a:r>
                      <a:r>
                        <a:rPr lang="zh-CN" altLang="en-US" sz="1000" dirty="0" smtClean="0"/>
                        <a:t>依赖实现</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依赖实现</a:t>
                      </a:r>
                      <a:endParaRPr lang="zh-CN" altLang="en-US" sz="1000" dirty="0" smtClean="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公有链、联盟链</a:t>
                      </a:r>
                      <a:endParaRPr lang="zh-CN" altLang="en-US" sz="1000" dirty="0" smtClean="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克服了</a:t>
                      </a:r>
                      <a:r>
                        <a:rPr lang="en-US" altLang="zh-CN" sz="1000" dirty="0" err="1" smtClean="0"/>
                        <a:t>PoW</a:t>
                      </a:r>
                      <a:r>
                        <a:rPr lang="zh-CN" altLang="en-US" sz="1000" dirty="0" smtClean="0"/>
                        <a:t>浪费大量算力的缺点。</a:t>
                      </a:r>
                      <a:r>
                        <a:rPr lang="en-US" altLang="zh-CN" sz="1000" dirty="0" err="1" smtClean="0"/>
                        <a:t>PoS</a:t>
                      </a:r>
                      <a:r>
                        <a:rPr lang="zh-CN" altLang="en-US" sz="1000" dirty="0" smtClean="0"/>
                        <a:t>的基本原理是将区块链系统内用户的一部分资源作为其信用的凭证，让其在一致性决策时拥有较大的话语权。例如和</a:t>
                      </a:r>
                      <a:r>
                        <a:rPr lang="en-US" altLang="zh-CN" sz="1000" dirty="0" err="1" smtClean="0"/>
                        <a:t>PoW</a:t>
                      </a:r>
                      <a:r>
                        <a:rPr lang="zh-CN" altLang="en-US" sz="1000" dirty="0" smtClean="0"/>
                        <a:t>结合可以依据资产降低挖矿难度；或者由资产最多的用户选择</a:t>
                      </a:r>
                      <a:r>
                        <a:rPr lang="en-US" altLang="zh-CN" sz="1000" dirty="0" smtClean="0"/>
                        <a:t>100</a:t>
                      </a:r>
                      <a:r>
                        <a:rPr lang="zh-CN" altLang="en-US" sz="1000" dirty="0" smtClean="0"/>
                        <a:t>位其它用户作为代表决策投票；或每若干块由持股人投票持久化分支；设计时考虑需短程攻击、长程攻击、无成本作恶等问题</a:t>
                      </a:r>
                      <a:endParaRPr lang="en-US" altLang="zh-CN" sz="1000" dirty="0" smtClean="0">
                        <a:latin typeface="微软雅黑" panose="020B0503020204020204" pitchFamily="34" charset="-122"/>
                        <a:ea typeface="微软雅黑" panose="020B0503020204020204" pitchFamily="34" charset="-122"/>
                      </a:endParaRPr>
                    </a:p>
                  </a:txBody>
                  <a:tcPr anchor="ctr"/>
                </a:tc>
              </a:tr>
              <a:tr h="679020">
                <a:tc>
                  <a:txBody>
                    <a:bodyPr/>
                    <a:lstStyle/>
                    <a:p>
                      <a:r>
                        <a:rPr lang="zh-CN" altLang="en-US" sz="1050" dirty="0" smtClean="0"/>
                        <a:t>典型改进协议</a:t>
                      </a:r>
                      <a:endParaRPr lang="en-US" altLang="zh-CN" sz="1050" dirty="0" smtClean="0"/>
                    </a:p>
                    <a:p>
                      <a:r>
                        <a:rPr lang="zh-CN" altLang="en-US" sz="1050" dirty="0" smtClean="0"/>
                        <a:t>（</a:t>
                      </a:r>
                      <a:r>
                        <a:rPr lang="en-US" altLang="zh-CN" sz="1050" dirty="0" smtClean="0"/>
                        <a:t>Ripple</a:t>
                      </a:r>
                      <a:r>
                        <a:rPr lang="zh-CN" altLang="en-US" sz="1050" dirty="0" smtClean="0"/>
                        <a:t>、</a:t>
                      </a:r>
                      <a:r>
                        <a:rPr lang="en-US" altLang="zh-CN" sz="1050" dirty="0" smtClean="0"/>
                        <a:t>Stellar</a:t>
                      </a:r>
                      <a:r>
                        <a:rPr lang="zh-CN" altLang="en-US" sz="1050" dirty="0" smtClean="0"/>
                        <a:t>、</a:t>
                      </a:r>
                      <a:r>
                        <a:rPr lang="en-US" altLang="zh-CN" sz="1050" dirty="0" err="1" smtClean="0"/>
                        <a:t>Tendermint</a:t>
                      </a:r>
                      <a:r>
                        <a:rPr lang="zh-CN" altLang="en-US" sz="1050" dirty="0" smtClean="0"/>
                        <a:t>等）</a:t>
                      </a:r>
                      <a:endParaRPr lang="en-US" altLang="zh-CN" sz="1050" b="1" dirty="0" smtClean="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依赖实现</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低</a:t>
                      </a:r>
                      <a:r>
                        <a:rPr lang="en-US" altLang="zh-CN" sz="1000" dirty="0" smtClean="0"/>
                        <a:t>/</a:t>
                      </a:r>
                      <a:r>
                        <a:rPr lang="zh-CN" altLang="en-US" sz="1000" dirty="0" smtClean="0"/>
                        <a:t>高</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最终收敛</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联盟链</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en-US" altLang="zh-CN" sz="1000" b="1" dirty="0" smtClean="0">
                          <a:latin typeface="微软雅黑" panose="020B0503020204020204" pitchFamily="34" charset="-122"/>
                          <a:ea typeface="+mn-ea"/>
                        </a:rPr>
                        <a:t>Ripple</a:t>
                      </a:r>
                      <a:r>
                        <a:rPr lang="zh-CN" altLang="en-US" sz="1000" dirty="0" smtClean="0">
                          <a:latin typeface="微软雅黑" panose="020B0503020204020204" pitchFamily="34" charset="-122"/>
                          <a:ea typeface="+mn-ea"/>
                        </a:rPr>
                        <a:t>是拜占庭容错的一个实现，每个节点可以按照规则信任其它节点，每个共识周期中对尚未确认的</a:t>
                      </a:r>
                      <a:r>
                        <a:rPr lang="en-US" altLang="zh-CN" sz="1000" dirty="0" err="1" smtClean="0">
                          <a:latin typeface="微软雅黑" panose="020B0503020204020204" pitchFamily="34" charset="-122"/>
                          <a:ea typeface="+mn-ea"/>
                        </a:rPr>
                        <a:t>Tx</a:t>
                      </a:r>
                      <a:r>
                        <a:rPr lang="zh-CN" altLang="en-US" sz="1000" dirty="0" smtClean="0">
                          <a:latin typeface="微软雅黑" panose="020B0503020204020204" pitchFamily="34" charset="-122"/>
                          <a:ea typeface="+mn-ea"/>
                        </a:rPr>
                        <a:t>进行多轮投票来决定是否将其永久记录；</a:t>
                      </a:r>
                      <a:r>
                        <a:rPr lang="en-US" altLang="zh-CN" sz="1000" b="1" dirty="0" err="1" smtClean="0">
                          <a:latin typeface="微软雅黑" panose="020B0503020204020204" pitchFamily="34" charset="-122"/>
                          <a:ea typeface="+mn-ea"/>
                        </a:rPr>
                        <a:t>Tendermint</a:t>
                      </a:r>
                      <a:r>
                        <a:rPr lang="zh-CN" altLang="en-US" sz="1000" dirty="0" smtClean="0">
                          <a:latin typeface="微软雅黑" panose="020B0503020204020204" pitchFamily="34" charset="-122"/>
                          <a:ea typeface="+mn-ea"/>
                        </a:rPr>
                        <a:t>可以看作是</a:t>
                      </a:r>
                      <a:r>
                        <a:rPr lang="en-US" altLang="zh-CN" sz="1000" dirty="0" err="1" smtClean="0">
                          <a:latin typeface="微软雅黑" panose="020B0503020204020204" pitchFamily="34" charset="-122"/>
                          <a:ea typeface="+mn-ea"/>
                        </a:rPr>
                        <a:t>PoS</a:t>
                      </a:r>
                      <a:r>
                        <a:rPr lang="zh-CN" altLang="en-US" sz="1000" dirty="0" smtClean="0">
                          <a:latin typeface="微软雅黑" panose="020B0503020204020204" pitchFamily="34" charset="-122"/>
                          <a:ea typeface="+mn-ea"/>
                        </a:rPr>
                        <a:t>和</a:t>
                      </a:r>
                      <a:r>
                        <a:rPr lang="en-US" altLang="zh-CN" sz="1000" dirty="0" smtClean="0">
                          <a:latin typeface="微软雅黑" panose="020B0503020204020204" pitchFamily="34" charset="-122"/>
                          <a:ea typeface="+mn-ea"/>
                        </a:rPr>
                        <a:t>PBFT</a:t>
                      </a:r>
                      <a:r>
                        <a:rPr lang="zh-CN" altLang="en-US" sz="1000" dirty="0" smtClean="0">
                          <a:latin typeface="微软雅黑" panose="020B0503020204020204" pitchFamily="34" charset="-122"/>
                          <a:ea typeface="+mn-ea"/>
                        </a:rPr>
                        <a:t>的结合；</a:t>
                      </a:r>
                      <a:r>
                        <a:rPr lang="en-US" altLang="zh-CN" sz="1000" dirty="0" smtClean="0">
                          <a:latin typeface="微软雅黑" panose="020B0503020204020204" pitchFamily="34" charset="-122"/>
                          <a:ea typeface="+mn-ea"/>
                        </a:rPr>
                        <a:t>Stellar</a:t>
                      </a:r>
                      <a:r>
                        <a:rPr lang="zh-CN" altLang="en-US" sz="1000" dirty="0" smtClean="0">
                          <a:latin typeface="微软雅黑" panose="020B0503020204020204" pitchFamily="34" charset="-122"/>
                          <a:ea typeface="+mn-ea"/>
                        </a:rPr>
                        <a:t>恒星协议是提供了更灵活信任容忍度的经典</a:t>
                      </a:r>
                      <a:r>
                        <a:rPr lang="en-US" altLang="zh-CN" sz="1000" dirty="0" smtClean="0">
                          <a:latin typeface="微软雅黑" panose="020B0503020204020204" pitchFamily="34" charset="-122"/>
                          <a:ea typeface="+mn-ea"/>
                        </a:rPr>
                        <a:t>PBFT</a:t>
                      </a:r>
                      <a:r>
                        <a:rPr lang="zh-CN" altLang="en-US" sz="1000" dirty="0" smtClean="0">
                          <a:latin typeface="微软雅黑" panose="020B0503020204020204" pitchFamily="34" charset="-122"/>
                          <a:ea typeface="+mn-ea"/>
                        </a:rPr>
                        <a:t>改进方案</a:t>
                      </a:r>
                      <a:endParaRPr lang="zh-CN" altLang="en-US" sz="1000" dirty="0">
                        <a:solidFill>
                          <a:schemeClr val="accent5">
                            <a:lumMod val="50000"/>
                          </a:schemeClr>
                        </a:solidFill>
                        <a:latin typeface="微软雅黑" panose="020B0503020204020204" pitchFamily="34" charset="-122"/>
                        <a:ea typeface="+mn-ea"/>
                      </a:endParaRPr>
                    </a:p>
                  </a:txBody>
                  <a:tcPr anchor="ctr"/>
                </a:tc>
              </a:tr>
              <a:tr h="436513">
                <a:tc>
                  <a:txBody>
                    <a:bodyPr/>
                    <a:lstStyle/>
                    <a:p>
                      <a:r>
                        <a:rPr lang="en-US" altLang="zh-CN" sz="1050" dirty="0" smtClean="0"/>
                        <a:t>Intel </a:t>
                      </a:r>
                      <a:r>
                        <a:rPr lang="en-US" altLang="zh-CN" sz="1050" dirty="0" err="1" smtClean="0"/>
                        <a:t>PoET</a:t>
                      </a:r>
                      <a:r>
                        <a:rPr lang="zh-CN" altLang="en-US" sz="1050" dirty="0" smtClean="0"/>
                        <a:t>（</a:t>
                      </a:r>
                      <a:r>
                        <a:rPr lang="en-US" altLang="zh-CN" sz="1050" dirty="0" smtClean="0"/>
                        <a:t>Elapse</a:t>
                      </a:r>
                      <a:r>
                        <a:rPr lang="en-US" altLang="zh-CN" sz="1050" baseline="0" dirty="0" smtClean="0"/>
                        <a:t> Time</a:t>
                      </a:r>
                      <a:r>
                        <a:rPr lang="zh-CN" altLang="en-US" sz="1050" dirty="0" smtClean="0"/>
                        <a:t>）</a:t>
                      </a:r>
                      <a:endParaRPr lang="en-US" altLang="zh-CN" sz="1050" b="1" dirty="0" smtClean="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去中心化</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低</a:t>
                      </a:r>
                      <a:r>
                        <a:rPr lang="en-US" altLang="zh-CN" sz="1000" dirty="0" smtClean="0"/>
                        <a:t>/</a:t>
                      </a:r>
                      <a:r>
                        <a:rPr lang="zh-CN" altLang="en-US" sz="1000" dirty="0" smtClean="0"/>
                        <a:t>高</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最终收敛</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联盟链</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smtClean="0"/>
                        <a:t>使用</a:t>
                      </a:r>
                      <a:r>
                        <a:rPr lang="en-US" altLang="zh-CN" sz="1000" dirty="0" smtClean="0"/>
                        <a:t>Intel</a:t>
                      </a:r>
                      <a:r>
                        <a:rPr lang="zh-CN" altLang="en-US" sz="1000" dirty="0" smtClean="0"/>
                        <a:t>的可信执行环境（</a:t>
                      </a:r>
                      <a:r>
                        <a:rPr lang="en-US" altLang="zh-CN" sz="1000" dirty="0" smtClean="0"/>
                        <a:t>TEE</a:t>
                      </a:r>
                      <a:r>
                        <a:rPr lang="zh-CN" altLang="en-US" sz="1000" dirty="0" smtClean="0"/>
                        <a:t>），根据芯片产生的等待时间随机产生</a:t>
                      </a:r>
                      <a:r>
                        <a:rPr lang="en-US" altLang="zh-CN" sz="1000" dirty="0" smtClean="0"/>
                        <a:t>Leader</a:t>
                      </a:r>
                      <a:r>
                        <a:rPr lang="zh-CN" altLang="en-US" sz="1000" dirty="0" smtClean="0"/>
                        <a:t>，生成新的</a:t>
                      </a:r>
                      <a:r>
                        <a:rPr lang="en-US" altLang="zh-CN" sz="1000" dirty="0" smtClean="0"/>
                        <a:t>Block</a:t>
                      </a:r>
                      <a:r>
                        <a:rPr lang="zh-CN" altLang="en-US" sz="1000" dirty="0" smtClean="0"/>
                        <a:t>；所有节点必须使用</a:t>
                      </a:r>
                      <a:r>
                        <a:rPr lang="en-US" altLang="zh-CN" sz="1000" dirty="0" smtClean="0"/>
                        <a:t>Intel</a:t>
                      </a:r>
                      <a:r>
                        <a:rPr lang="zh-CN" altLang="en-US" sz="1000" dirty="0" smtClean="0"/>
                        <a:t>的芯片</a:t>
                      </a:r>
                      <a:endParaRPr lang="zh-CN" altLang="en-US" sz="1000" dirty="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82013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a:lnSpc>
                <a:spcPct val="80000"/>
              </a:lnSpc>
            </a:pPr>
            <a:r>
              <a:rPr lang="zh-CN" altLang="en-US" b="0" dirty="0">
                <a:sym typeface="微软雅黑" panose="020B0503020204020204" pitchFamily="34" charset="-122"/>
              </a:rPr>
              <a:t>分布式系统问题及解决方案</a:t>
            </a:r>
            <a:endParaRPr lang="en-US" altLang="zh-CN" b="0" dirty="0">
              <a:sym typeface="微软雅黑" panose="020B0503020204020204" pitchFamily="34" charset="-122"/>
            </a:endParaRPr>
          </a:p>
          <a:p>
            <a:pPr>
              <a:lnSpc>
                <a:spcPct val="80000"/>
              </a:lnSpc>
            </a:pPr>
            <a:r>
              <a:rPr lang="zh-CN" altLang="en-US" b="0" dirty="0">
                <a:sym typeface="微软雅黑" panose="020B0503020204020204" pitchFamily="34" charset="-122"/>
              </a:rPr>
              <a:t>共识机制概览</a:t>
            </a:r>
            <a:endParaRPr lang="zh-CN" altLang="en-US" b="0" dirty="0"/>
          </a:p>
          <a:p>
            <a:pPr>
              <a:lnSpc>
                <a:spcPct val="80000"/>
              </a:lnSpc>
            </a:pPr>
            <a:r>
              <a:rPr lang="zh-CN" altLang="en-US" b="0" dirty="0">
                <a:sym typeface="微软雅黑" panose="020B0503020204020204" pitchFamily="34" charset="-122"/>
              </a:rPr>
              <a:t>证明类共识机制</a:t>
            </a:r>
            <a:endParaRPr lang="zh-CN" altLang="en-US" b="0" dirty="0"/>
          </a:p>
          <a:p>
            <a:pPr marL="742950" lvl="2" indent="-342900">
              <a:lnSpc>
                <a:spcPct val="80000"/>
              </a:lnSpc>
              <a:buClr>
                <a:srgbClr val="808080"/>
              </a:buClr>
              <a:buSzPct val="60000"/>
              <a:buFont typeface="Wingdings" panose="05000000000000000000" pitchFamily="2" charset="2"/>
              <a:buChar char="Ø"/>
            </a:pPr>
            <a:r>
              <a:rPr lang="zh-CN" altLang="en-US" dirty="0">
                <a:latin typeface="FrutigerNext LT Regular" pitchFamily="34" charset="0"/>
                <a:ea typeface="黑体" pitchFamily="49" charset="-122"/>
                <a:sym typeface="微软雅黑" panose="020B0503020204020204" pitchFamily="34" charset="-122"/>
              </a:rPr>
              <a:t>工作量证明机制</a:t>
            </a:r>
            <a:r>
              <a:rPr lang="en-US" altLang="zh-CN" dirty="0">
                <a:latin typeface="FrutigerNext LT Regular" pitchFamily="34" charset="0"/>
                <a:ea typeface="黑体" pitchFamily="49" charset="-122"/>
              </a:rPr>
              <a:t>(</a:t>
            </a:r>
            <a:r>
              <a:rPr lang="en-US" altLang="zh-CN" dirty="0" err="1">
                <a:latin typeface="FrutigerNext LT Regular" pitchFamily="34" charset="0"/>
                <a:ea typeface="黑体" pitchFamily="49" charset="-122"/>
              </a:rPr>
              <a:t>PoW</a:t>
            </a:r>
            <a:r>
              <a:rPr lang="en-US" altLang="zh-CN" dirty="0">
                <a:latin typeface="FrutigerNext LT Regular" pitchFamily="34" charset="0"/>
                <a:ea typeface="黑体" pitchFamily="49" charset="-122"/>
              </a:rPr>
              <a:t>)</a:t>
            </a:r>
          </a:p>
          <a:p>
            <a:pPr marL="742950" lvl="2" indent="-342900">
              <a:lnSpc>
                <a:spcPct val="80000"/>
              </a:lnSpc>
              <a:buClr>
                <a:srgbClr val="808080"/>
              </a:buClr>
              <a:buSzPct val="60000"/>
              <a:buFont typeface="Wingdings" panose="05000000000000000000" pitchFamily="2" charset="2"/>
              <a:buChar char="Ø"/>
            </a:pPr>
            <a:r>
              <a:rPr lang="zh-CN" altLang="en-US" dirty="0">
                <a:latin typeface="FrutigerNext LT Regular" pitchFamily="34" charset="0"/>
                <a:ea typeface="黑体" pitchFamily="49" charset="-122"/>
                <a:sym typeface="微软雅黑" panose="020B0503020204020204" pitchFamily="34" charset="-122"/>
              </a:rPr>
              <a:t>股权证明机制</a:t>
            </a:r>
            <a:r>
              <a:rPr lang="en-US" altLang="zh-CN" dirty="0">
                <a:latin typeface="FrutigerNext LT Regular" pitchFamily="34" charset="0"/>
                <a:ea typeface="黑体" pitchFamily="49" charset="-122"/>
              </a:rPr>
              <a:t>(</a:t>
            </a:r>
            <a:r>
              <a:rPr lang="en-US" altLang="zh-CN" dirty="0" err="1">
                <a:latin typeface="FrutigerNext LT Regular" pitchFamily="34" charset="0"/>
                <a:ea typeface="黑体" pitchFamily="49" charset="-122"/>
              </a:rPr>
              <a:t>PoS</a:t>
            </a:r>
            <a:r>
              <a:rPr lang="en-US" altLang="zh-CN" dirty="0">
                <a:latin typeface="FrutigerNext LT Regular" pitchFamily="34" charset="0"/>
                <a:ea typeface="黑体" pitchFamily="49" charset="-122"/>
              </a:rPr>
              <a:t>)</a:t>
            </a:r>
          </a:p>
          <a:p>
            <a:pPr marL="742950" lvl="2" indent="-342900">
              <a:lnSpc>
                <a:spcPct val="80000"/>
              </a:lnSpc>
              <a:buClr>
                <a:srgbClr val="808080"/>
              </a:buClr>
              <a:buSzPct val="60000"/>
              <a:buFont typeface="Wingdings" panose="05000000000000000000" pitchFamily="2" charset="2"/>
              <a:buChar char="Ø"/>
            </a:pPr>
            <a:r>
              <a:rPr lang="zh-CN" altLang="en-US" dirty="0">
                <a:latin typeface="FrutigerNext LT Regular" pitchFamily="34" charset="0"/>
                <a:ea typeface="黑体" pitchFamily="49" charset="-122"/>
                <a:sym typeface="微软雅黑" panose="020B0503020204020204" pitchFamily="34" charset="-122"/>
              </a:rPr>
              <a:t>权威证明机制</a:t>
            </a:r>
            <a:r>
              <a:rPr lang="en-US" altLang="zh-CN" dirty="0">
                <a:latin typeface="FrutigerNext LT Regular" pitchFamily="34" charset="0"/>
                <a:ea typeface="黑体" pitchFamily="49" charset="-122"/>
              </a:rPr>
              <a:t>(</a:t>
            </a:r>
            <a:r>
              <a:rPr lang="en-US" altLang="zh-CN" dirty="0" err="1">
                <a:latin typeface="FrutigerNext LT Regular" pitchFamily="34" charset="0"/>
                <a:ea typeface="黑体" pitchFamily="49" charset="-122"/>
              </a:rPr>
              <a:t>PoA</a:t>
            </a:r>
            <a:r>
              <a:rPr lang="en-US" altLang="zh-CN" dirty="0">
                <a:latin typeface="FrutigerNext LT Regular" pitchFamily="34" charset="0"/>
                <a:ea typeface="黑体" pitchFamily="49" charset="-122"/>
              </a:rPr>
              <a:t>)</a:t>
            </a:r>
          </a:p>
          <a:p>
            <a:pPr>
              <a:lnSpc>
                <a:spcPct val="80000"/>
              </a:lnSpc>
            </a:pPr>
            <a:r>
              <a:rPr lang="zh-CN" altLang="en-US" b="0" dirty="0">
                <a:sym typeface="微软雅黑" panose="020B0503020204020204" pitchFamily="34" charset="-122"/>
              </a:rPr>
              <a:t>投票类共识机制</a:t>
            </a:r>
            <a:endParaRPr lang="zh-CN" altLang="en-US" b="0" dirty="0"/>
          </a:p>
          <a:p>
            <a:pPr marL="742950" lvl="2" indent="-342900">
              <a:lnSpc>
                <a:spcPct val="80000"/>
              </a:lnSpc>
              <a:buClr>
                <a:srgbClr val="808080"/>
              </a:buClr>
              <a:buSzPct val="60000"/>
              <a:buFont typeface="Wingdings" panose="05000000000000000000" pitchFamily="2" charset="2"/>
              <a:buChar char="Ø"/>
            </a:pPr>
            <a:r>
              <a:rPr lang="zh-CN" altLang="en-US" dirty="0" smtClean="0">
                <a:latin typeface="FrutigerNext LT Regular" pitchFamily="34" charset="0"/>
                <a:ea typeface="黑体" pitchFamily="49" charset="-122"/>
                <a:sym typeface="微软雅黑" panose="020B0503020204020204" pitchFamily="34" charset="-122"/>
              </a:rPr>
              <a:t>不</a:t>
            </a:r>
            <a:r>
              <a:rPr lang="zh-CN" altLang="en-US" dirty="0">
                <a:latin typeface="FrutigerNext LT Regular" pitchFamily="34" charset="0"/>
                <a:ea typeface="黑体" pitchFamily="49" charset="-122"/>
                <a:sym typeface="微软雅黑" panose="020B0503020204020204" pitchFamily="34" charset="-122"/>
              </a:rPr>
              <a:t>考虑拜占庭容错（</a:t>
            </a:r>
            <a:r>
              <a:rPr lang="en-US" altLang="zh-CN" dirty="0" err="1">
                <a:latin typeface="FrutigerNext LT Regular" pitchFamily="34" charset="0"/>
                <a:ea typeface="黑体" pitchFamily="49" charset="-122"/>
              </a:rPr>
              <a:t>Paxos</a:t>
            </a:r>
            <a:r>
              <a:rPr lang="en-US" altLang="zh-CN" dirty="0">
                <a:latin typeface="FrutigerNext LT Regular" pitchFamily="34" charset="0"/>
                <a:ea typeface="黑体" pitchFamily="49" charset="-122"/>
              </a:rPr>
              <a:t>/RAFT</a:t>
            </a:r>
            <a:r>
              <a:rPr lang="zh-CN" altLang="en-US" dirty="0">
                <a:latin typeface="FrutigerNext LT Regular" pitchFamily="34" charset="0"/>
                <a:ea typeface="黑体" pitchFamily="49" charset="-122"/>
                <a:sym typeface="微软雅黑" panose="020B0503020204020204" pitchFamily="34" charset="-122"/>
              </a:rPr>
              <a:t>）</a:t>
            </a:r>
            <a:endParaRPr lang="zh-CN" altLang="en-US" dirty="0">
              <a:latin typeface="FrutigerNext LT Regular" pitchFamily="34" charset="0"/>
              <a:ea typeface="黑体" pitchFamily="49" charset="-122"/>
            </a:endParaRPr>
          </a:p>
          <a:p>
            <a:pPr marL="742950" lvl="2" indent="-342900">
              <a:lnSpc>
                <a:spcPct val="80000"/>
              </a:lnSpc>
              <a:buClr>
                <a:srgbClr val="808080"/>
              </a:buClr>
              <a:buSzPct val="60000"/>
              <a:buFont typeface="Wingdings" panose="05000000000000000000" pitchFamily="2" charset="2"/>
              <a:buChar char="Ø"/>
            </a:pPr>
            <a:r>
              <a:rPr lang="zh-CN" altLang="en-US" dirty="0">
                <a:latin typeface="FrutigerNext LT Regular" pitchFamily="34" charset="0"/>
                <a:ea typeface="黑体" pitchFamily="49" charset="-122"/>
                <a:sym typeface="微软雅黑" panose="020B0503020204020204" pitchFamily="34" charset="-122"/>
              </a:rPr>
              <a:t>考虑拜占庭容错（</a:t>
            </a:r>
            <a:r>
              <a:rPr lang="en-US" altLang="zh-CN" dirty="0">
                <a:latin typeface="FrutigerNext LT Regular" pitchFamily="34" charset="0"/>
                <a:ea typeface="黑体" pitchFamily="49" charset="-122"/>
              </a:rPr>
              <a:t>BFT</a:t>
            </a:r>
            <a:r>
              <a:rPr lang="zh-CN" altLang="en-US" dirty="0">
                <a:latin typeface="FrutigerNext LT Regular" pitchFamily="34" charset="0"/>
                <a:ea typeface="黑体" pitchFamily="49" charset="-122"/>
                <a:sym typeface="微软雅黑" panose="020B0503020204020204" pitchFamily="34" charset="-122"/>
              </a:rPr>
              <a:t>）</a:t>
            </a:r>
            <a:endParaRPr lang="zh-CN" altLang="en-US" dirty="0">
              <a:latin typeface="FrutigerNext LT Regular" pitchFamily="34" charset="0"/>
              <a:ea typeface="黑体" pitchFamily="49" charset="-122"/>
            </a:endParaRPr>
          </a:p>
          <a:p>
            <a:pPr>
              <a:lnSpc>
                <a:spcPct val="80000"/>
              </a:lnSpc>
            </a:pPr>
            <a:r>
              <a:rPr lang="zh-CN" altLang="en-US" b="0" dirty="0" smtClean="0">
                <a:sym typeface="微软雅黑" panose="020B0503020204020204" pitchFamily="34" charset="-122"/>
              </a:rPr>
              <a:t>结</a:t>
            </a:r>
            <a:r>
              <a:rPr lang="zh-CN" altLang="en-US" b="0" dirty="0">
                <a:sym typeface="微软雅黑" panose="020B0503020204020204" pitchFamily="34" charset="-122"/>
              </a:rPr>
              <a:t>合的共识机</a:t>
            </a:r>
            <a:r>
              <a:rPr lang="zh-CN" altLang="en-US" b="0" dirty="0" smtClean="0">
                <a:sym typeface="微软雅黑" panose="020B0503020204020204" pitchFamily="34" charset="-122"/>
              </a:rPr>
              <a:t>制</a:t>
            </a:r>
            <a:endParaRPr lang="en-US" altLang="zh-CN" b="0" dirty="0">
              <a:sym typeface="微软雅黑" panose="020B0503020204020204" pitchFamily="34" charset="-122"/>
            </a:endParaRPr>
          </a:p>
          <a:p>
            <a:pPr>
              <a:lnSpc>
                <a:spcPct val="80000"/>
              </a:lnSpc>
            </a:pPr>
            <a:r>
              <a:rPr lang="zh-CN" altLang="en-US" b="0" dirty="0">
                <a:sym typeface="微软雅黑" panose="020B0503020204020204" pitchFamily="34" charset="-122"/>
              </a:rPr>
              <a:t>共</a:t>
            </a:r>
            <a:r>
              <a:rPr lang="zh-CN" altLang="en-US" b="0" dirty="0" smtClean="0">
                <a:sym typeface="微软雅黑" panose="020B0503020204020204" pitchFamily="34" charset="-122"/>
              </a:rPr>
              <a:t>识算法总结</a:t>
            </a:r>
            <a:endParaRPr lang="en-US" altLang="zh-CN" b="0" dirty="0" smtClean="0">
              <a:sym typeface="微软雅黑" panose="020B0503020204020204" pitchFamily="34" charset="-122"/>
            </a:endParaRPr>
          </a:p>
        </p:txBody>
      </p:sp>
      <p:sp>
        <p:nvSpPr>
          <p:cNvPr id="13315" name="矩形 23"/>
          <p:cNvSpPr txBox="1">
            <a:spLocks noChangeArrowheads="1"/>
          </p:cNvSpPr>
          <p:nvPr/>
        </p:nvSpPr>
        <p:spPr bwMode="auto">
          <a:xfrm>
            <a:off x="755650" y="730250"/>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charset="-122"/>
              </a:defRPr>
            </a:lvl1pPr>
            <a:lvl2pPr marL="742950" indent="-285750" defTabSz="801688" eaLnBrk="0" hangingPunct="0">
              <a:defRPr>
                <a:solidFill>
                  <a:schemeClr val="tx1"/>
                </a:solidFill>
                <a:latin typeface="Calibri" pitchFamily="34" charset="0"/>
                <a:ea typeface="宋体" charset="-122"/>
              </a:defRPr>
            </a:lvl2pPr>
            <a:lvl3pPr marL="1143000" indent="-228600" defTabSz="801688" eaLnBrk="0" hangingPunct="0">
              <a:defRPr>
                <a:solidFill>
                  <a:schemeClr val="tx1"/>
                </a:solidFill>
                <a:latin typeface="Calibri" pitchFamily="34" charset="0"/>
                <a:ea typeface="宋体" charset="-122"/>
              </a:defRPr>
            </a:lvl3pPr>
            <a:lvl4pPr marL="1600200" indent="-228600" defTabSz="801688" eaLnBrk="0" hangingPunct="0">
              <a:defRPr>
                <a:solidFill>
                  <a:schemeClr val="tx1"/>
                </a:solidFill>
                <a:latin typeface="Calibri" pitchFamily="34" charset="0"/>
                <a:ea typeface="宋体" charset="-122"/>
              </a:defRPr>
            </a:lvl4pPr>
            <a:lvl5pPr marL="2057400" indent="-228600" defTabSz="801688" eaLnBrk="0" hangingPunct="0">
              <a:defRPr>
                <a:solidFill>
                  <a:schemeClr val="tx1"/>
                </a:solidFill>
                <a:latin typeface="Calibri" pitchFamily="34" charset="0"/>
                <a:ea typeface="宋体"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500" b="1" dirty="0" smtClean="0">
                <a:solidFill>
                  <a:srgbClr val="990000"/>
                </a:solidFill>
                <a:latin typeface="FrutigerNext LT Medium" pitchFamily="34" charset="0"/>
                <a:ea typeface="黑体" pitchFamily="49" charset="-122"/>
              </a:rPr>
              <a:t>Agenda</a:t>
            </a:r>
            <a:endParaRPr lang="en-US" altLang="zh-CN" sz="4500" b="1" dirty="0">
              <a:solidFill>
                <a:srgbClr val="990000"/>
              </a:solidFill>
              <a:latin typeface="FrutigerNext LT Medium" pitchFamily="34" charset="0"/>
              <a:ea typeface="黑体" pitchFamily="49"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rPr>
              <a:t>挑战：在一个不互信的网络中如何高效协调跨机构交易的执行</a:t>
            </a:r>
          </a:p>
        </p:txBody>
      </p:sp>
      <p:sp>
        <p:nvSpPr>
          <p:cNvPr id="23" name="object 35"/>
          <p:cNvSpPr txBox="1"/>
          <p:nvPr/>
        </p:nvSpPr>
        <p:spPr>
          <a:xfrm>
            <a:off x="323528" y="5517232"/>
            <a:ext cx="3196198" cy="315595"/>
          </a:xfrm>
          <a:prstGeom prst="rect">
            <a:avLst/>
          </a:prstGeom>
        </p:spPr>
        <p:txBody>
          <a:bodyPr vert="horz" wrap="square" lIns="0" tIns="8404" rIns="0" bIns="0" rtlCol="0">
            <a:spAutoFit/>
          </a:bodyPr>
          <a:lstStyle/>
          <a:p>
            <a:pPr marL="12700">
              <a:lnSpc>
                <a:spcPct val="100000"/>
              </a:lnSpc>
              <a:spcBef>
                <a:spcPts val="100"/>
              </a:spcBef>
            </a:pPr>
            <a:r>
              <a:rPr kumimoji="1" lang="zh-CN" altLang="en-US" sz="2000" b="1" spc="-112" dirty="0">
                <a:solidFill>
                  <a:srgbClr val="F3982B"/>
                </a:solidFill>
                <a:latin typeface="微软雅黑" panose="020B0503020204020204" pitchFamily="34" charset="-122"/>
                <a:ea typeface="微软雅黑" panose="020B0503020204020204" pitchFamily="34" charset="-122"/>
                <a:cs typeface="Arial" panose="020B0604020202020204" pitchFamily="34" charset="0"/>
              </a:rPr>
              <a:t>… 效率低下, 成本高, 易遭攻击</a:t>
            </a:r>
          </a:p>
        </p:txBody>
      </p:sp>
      <p:sp>
        <p:nvSpPr>
          <p:cNvPr id="24" name="object 8"/>
          <p:cNvSpPr txBox="1"/>
          <p:nvPr/>
        </p:nvSpPr>
        <p:spPr>
          <a:xfrm>
            <a:off x="107504" y="1556792"/>
            <a:ext cx="3760470" cy="1163320"/>
          </a:xfrm>
          <a:prstGeom prst="rect">
            <a:avLst/>
          </a:prstGeom>
        </p:spPr>
        <p:txBody>
          <a:bodyPr vert="horz" wrap="square" lIns="0" tIns="9048" rIns="0" bIns="0" rtlCol="0">
            <a:spAutoFit/>
          </a:bodyPr>
          <a:lstStyle/>
          <a:p>
            <a:pPr marL="12700">
              <a:lnSpc>
                <a:spcPct val="100000"/>
              </a:lnSpc>
              <a:spcBef>
                <a:spcPts val="95"/>
              </a:spcBef>
            </a:pPr>
            <a:r>
              <a:rPr lang="zh-CN" sz="1200" b="1" dirty="0">
                <a:solidFill>
                  <a:srgbClr val="FDD300"/>
                </a:solidFill>
                <a:latin typeface="微软雅黑" panose="020B0503020204020204" pitchFamily="34" charset="-122"/>
                <a:ea typeface="微软雅黑" panose="020B0503020204020204" pitchFamily="34" charset="-122"/>
                <a:cs typeface="Rockwell"/>
              </a:rPr>
              <a:t>传统商业网络面临的挑战</a:t>
            </a:r>
            <a:endParaRPr kumimoji="1" lang="zh-CN" altLang="en-US" sz="1200" b="1" spc="-112" dirty="0">
              <a:solidFill>
                <a:srgbClr val="FDD300"/>
              </a:solidFill>
              <a:latin typeface="微软雅黑" panose="020B0503020204020204" pitchFamily="34" charset="-122"/>
              <a:ea typeface="微软雅黑" panose="020B0503020204020204" pitchFamily="34" charset="-122"/>
              <a:cs typeface="Rockwell"/>
            </a:endParaRPr>
          </a:p>
          <a:p>
            <a:pPr marL="299085" indent="-286385">
              <a:lnSpc>
                <a:spcPct val="100000"/>
              </a:lnSpc>
              <a:spcBef>
                <a:spcPts val="5"/>
              </a:spcBef>
              <a:buFont typeface="Wingdings" panose="05000000000000000000"/>
              <a:buChar char=""/>
              <a:tabLst>
                <a:tab pos="299085" algn="l"/>
                <a:tab pos="299720" algn="l"/>
              </a:tabLst>
            </a:pPr>
            <a:r>
              <a:rPr sz="1050" dirty="0">
                <a:latin typeface="微软雅黑" panose="020B0503020204020204" pitchFamily="34" charset="-122"/>
                <a:ea typeface="微软雅黑" panose="020B0503020204020204" pitchFamily="34" charset="-122"/>
                <a:cs typeface="微软雅黑" panose="020B0503020204020204" pitchFamily="34" charset="-122"/>
              </a:rPr>
              <a:t>每个参与方都有自己的</a:t>
            </a:r>
            <a:r>
              <a:rPr sz="1050" spc="-15" dirty="0">
                <a:latin typeface="微软雅黑" panose="020B0503020204020204" pitchFamily="34" charset="-122"/>
                <a:ea typeface="微软雅黑" panose="020B0503020204020204" pitchFamily="34" charset="-122"/>
                <a:cs typeface="微软雅黑" panose="020B0503020204020204" pitchFamily="34" charset="-122"/>
              </a:rPr>
              <a:t>账</a:t>
            </a:r>
            <a:r>
              <a:rPr sz="1050" dirty="0">
                <a:latin typeface="微软雅黑" panose="020B0503020204020204" pitchFamily="34" charset="-122"/>
                <a:ea typeface="微软雅黑" panose="020B0503020204020204" pitchFamily="34" charset="-122"/>
                <a:cs typeface="微软雅黑" panose="020B0503020204020204" pitchFamily="34" charset="-122"/>
              </a:rPr>
              <a:t>本，</a:t>
            </a:r>
            <a:r>
              <a:rPr sz="1050" spc="-15" dirty="0">
                <a:latin typeface="微软雅黑" panose="020B0503020204020204" pitchFamily="34" charset="-122"/>
                <a:ea typeface="微软雅黑" panose="020B0503020204020204" pitchFamily="34" charset="-122"/>
                <a:cs typeface="微软雅黑" panose="020B0503020204020204" pitchFamily="34" charset="-122"/>
              </a:rPr>
              <a:t>在</a:t>
            </a:r>
            <a:r>
              <a:rPr sz="1050" dirty="0">
                <a:latin typeface="微软雅黑" panose="020B0503020204020204" pitchFamily="34" charset="-122"/>
                <a:ea typeface="微软雅黑" panose="020B0503020204020204" pitchFamily="34" charset="-122"/>
                <a:cs typeface="微软雅黑" panose="020B0503020204020204" pitchFamily="34" charset="-122"/>
              </a:rPr>
              <a:t>交易</a:t>
            </a:r>
            <a:r>
              <a:rPr sz="1050" spc="-15" dirty="0">
                <a:latin typeface="微软雅黑" panose="020B0503020204020204" pitchFamily="34" charset="-122"/>
                <a:ea typeface="微软雅黑" panose="020B0503020204020204" pitchFamily="34" charset="-122"/>
                <a:cs typeface="微软雅黑" panose="020B0503020204020204" pitchFamily="34" charset="-122"/>
              </a:rPr>
              <a:t>发</a:t>
            </a:r>
            <a:r>
              <a:rPr sz="1050" dirty="0">
                <a:latin typeface="微软雅黑" panose="020B0503020204020204" pitchFamily="34" charset="-122"/>
                <a:ea typeface="微软雅黑" panose="020B0503020204020204" pitchFamily="34" charset="-122"/>
                <a:cs typeface="微软雅黑" panose="020B0503020204020204" pitchFamily="34" charset="-122"/>
              </a:rPr>
              <a:t>生时</a:t>
            </a:r>
            <a:r>
              <a:rPr lang="zh-CN" sz="1050" dirty="0">
                <a:latin typeface="微软雅黑" panose="020B0503020204020204" pitchFamily="34" charset="-122"/>
                <a:ea typeface="微软雅黑" panose="020B0503020204020204" pitchFamily="34" charset="-122"/>
                <a:cs typeface="微软雅黑" panose="020B0503020204020204" pitchFamily="34" charset="-122"/>
              </a:rPr>
              <a:t>修改</a:t>
            </a:r>
            <a:r>
              <a:rPr sz="1050" spc="-15" dirty="0">
                <a:latin typeface="微软雅黑" panose="020B0503020204020204" pitchFamily="34" charset="-122"/>
                <a:ea typeface="微软雅黑" panose="020B0503020204020204" pitchFamily="34" charset="-122"/>
                <a:cs typeface="微软雅黑" panose="020B0503020204020204" pitchFamily="34" charset="-122"/>
              </a:rPr>
              <a:t>各</a:t>
            </a:r>
            <a:r>
              <a:rPr sz="1050" dirty="0">
                <a:latin typeface="微软雅黑" panose="020B0503020204020204" pitchFamily="34" charset="-122"/>
                <a:ea typeface="微软雅黑" panose="020B0503020204020204" pitchFamily="34" charset="-122"/>
                <a:cs typeface="微软雅黑" panose="020B0503020204020204" pitchFamily="34" charset="-122"/>
              </a:rPr>
              <a:t>自</a:t>
            </a:r>
            <a:r>
              <a:rPr lang="zh-CN" sz="1050" dirty="0">
                <a:latin typeface="微软雅黑" panose="020B0503020204020204" pitchFamily="34" charset="-122"/>
                <a:ea typeface="微软雅黑" panose="020B0503020204020204" pitchFamily="34" charset="-122"/>
                <a:cs typeface="微软雅黑" panose="020B0503020204020204" pitchFamily="34" charset="-122"/>
              </a:rPr>
              <a:t>账本</a:t>
            </a:r>
          </a:p>
          <a:p>
            <a:pPr marL="299085" indent="-286385">
              <a:lnSpc>
                <a:spcPct val="100000"/>
              </a:lnSpc>
              <a:buFont typeface="Wingdings" panose="05000000000000000000"/>
              <a:buChar char=""/>
              <a:tabLst>
                <a:tab pos="299085" algn="l"/>
                <a:tab pos="299720" algn="l"/>
              </a:tabLst>
            </a:pPr>
            <a:r>
              <a:rPr sz="1050" dirty="0">
                <a:latin typeface="微软雅黑" panose="020B0503020204020204" pitchFamily="34" charset="-122"/>
                <a:ea typeface="微软雅黑" panose="020B0503020204020204" pitchFamily="34" charset="-122"/>
                <a:cs typeface="微软雅黑" panose="020B0503020204020204" pitchFamily="34" charset="-122"/>
                <a:sym typeface="+mn-ea"/>
              </a:rPr>
              <a:t>为了协同各参</a:t>
            </a:r>
            <a:r>
              <a:rPr sz="1050" spc="-15" dirty="0">
                <a:latin typeface="微软雅黑" panose="020B0503020204020204" pitchFamily="34" charset="-122"/>
                <a:ea typeface="微软雅黑" panose="020B0503020204020204" pitchFamily="34" charset="-122"/>
                <a:cs typeface="微软雅黑" panose="020B0503020204020204" pitchFamily="34" charset="-122"/>
                <a:sym typeface="+mn-ea"/>
              </a:rPr>
              <a:t>与</a:t>
            </a:r>
            <a:r>
              <a:rPr sz="1050" dirty="0">
                <a:latin typeface="微软雅黑" panose="020B0503020204020204" pitchFamily="34" charset="-122"/>
                <a:ea typeface="微软雅黑" panose="020B0503020204020204" pitchFamily="34" charset="-122"/>
                <a:cs typeface="微软雅黑" panose="020B0503020204020204" pitchFamily="34" charset="-122"/>
                <a:sym typeface="+mn-ea"/>
              </a:rPr>
              <a:t>方</a:t>
            </a:r>
            <a:r>
              <a:rPr lang="zh-CN" sz="1050" dirty="0">
                <a:latin typeface="微软雅黑" panose="020B0503020204020204" pitchFamily="34" charset="-122"/>
                <a:ea typeface="微软雅黑" panose="020B0503020204020204" pitchFamily="34" charset="-122"/>
                <a:cs typeface="微软雅黑" panose="020B0503020204020204" pitchFamily="34" charset="-122"/>
                <a:sym typeface="+mn-ea"/>
              </a:rPr>
              <a:t>需要增加中介等</a:t>
            </a:r>
            <a:r>
              <a:rPr sz="1050" dirty="0">
                <a:latin typeface="微软雅黑" panose="020B0503020204020204" pitchFamily="34" charset="-122"/>
                <a:ea typeface="微软雅黑" panose="020B0503020204020204" pitchFamily="34" charset="-122"/>
                <a:cs typeface="微软雅黑" panose="020B0503020204020204" pitchFamily="34" charset="-122"/>
              </a:rPr>
              <a:t>额</a:t>
            </a:r>
            <a:r>
              <a:rPr sz="1050" spc="-15" dirty="0">
                <a:latin typeface="微软雅黑" panose="020B0503020204020204" pitchFamily="34" charset="-122"/>
                <a:ea typeface="微软雅黑" panose="020B0503020204020204" pitchFamily="34" charset="-122"/>
                <a:cs typeface="微软雅黑" panose="020B0503020204020204" pitchFamily="34" charset="-122"/>
              </a:rPr>
              <a:t>外</a:t>
            </a:r>
            <a:r>
              <a:rPr sz="1050" dirty="0">
                <a:latin typeface="微软雅黑" panose="020B0503020204020204" pitchFamily="34" charset="-122"/>
                <a:ea typeface="微软雅黑" panose="020B0503020204020204" pitchFamily="34" charset="-122"/>
                <a:cs typeface="微软雅黑" panose="020B0503020204020204" pitchFamily="34" charset="-122"/>
              </a:rPr>
              <a:t>的工</a:t>
            </a:r>
            <a:r>
              <a:rPr sz="1050" spc="-15" dirty="0">
                <a:latin typeface="微软雅黑" panose="020B0503020204020204" pitchFamily="34" charset="-122"/>
                <a:ea typeface="微软雅黑" panose="020B0503020204020204" pitchFamily="34" charset="-122"/>
                <a:cs typeface="微软雅黑" panose="020B0503020204020204" pitchFamily="34" charset="-122"/>
              </a:rPr>
              <a:t>作</a:t>
            </a:r>
            <a:r>
              <a:rPr sz="1050" dirty="0">
                <a:latin typeface="微软雅黑" panose="020B0503020204020204" pitchFamily="34" charset="-122"/>
                <a:ea typeface="微软雅黑" panose="020B0503020204020204" pitchFamily="34" charset="-122"/>
                <a:cs typeface="微软雅黑" panose="020B0503020204020204" pitchFamily="34" charset="-122"/>
              </a:rPr>
              <a:t>及附</a:t>
            </a:r>
            <a:r>
              <a:rPr sz="1050" spc="-15" dirty="0">
                <a:latin typeface="微软雅黑" panose="020B0503020204020204" pitchFamily="34" charset="-122"/>
                <a:ea typeface="微软雅黑" panose="020B0503020204020204" pitchFamily="34" charset="-122"/>
                <a:cs typeface="微软雅黑" panose="020B0503020204020204" pitchFamily="34" charset="-122"/>
              </a:rPr>
              <a:t>加</a:t>
            </a:r>
            <a:r>
              <a:rPr sz="1050" dirty="0">
                <a:latin typeface="微软雅黑" panose="020B0503020204020204" pitchFamily="34" charset="-122"/>
                <a:ea typeface="微软雅黑" panose="020B0503020204020204" pitchFamily="34" charset="-122"/>
                <a:cs typeface="微软雅黑" panose="020B0503020204020204" pitchFamily="34" charset="-122"/>
              </a:rPr>
              <a:t>成本</a:t>
            </a:r>
          </a:p>
          <a:p>
            <a:pPr marL="299085" indent="-286385">
              <a:lnSpc>
                <a:spcPct val="100000"/>
              </a:lnSpc>
              <a:buFont typeface="Wingdings" panose="05000000000000000000"/>
              <a:buChar char=""/>
              <a:tabLst>
                <a:tab pos="299085" algn="l"/>
                <a:tab pos="299720" algn="l"/>
              </a:tabLst>
            </a:pPr>
            <a:r>
              <a:rPr sz="1050" dirty="0">
                <a:latin typeface="微软雅黑" panose="020B0503020204020204" pitchFamily="34" charset="-122"/>
                <a:ea typeface="微软雅黑" panose="020B0503020204020204" pitchFamily="34" charset="-122"/>
                <a:cs typeface="微软雅黑" panose="020B0503020204020204" pitchFamily="34" charset="-122"/>
              </a:rPr>
              <a:t>由于业务条件</a:t>
            </a:r>
            <a:r>
              <a:rPr lang="zh-CN" sz="1050" dirty="0">
                <a:latin typeface="微软雅黑" panose="020B0503020204020204" pitchFamily="34" charset="-122"/>
                <a:ea typeface="微软雅黑" panose="020B0503020204020204" pitchFamily="34" charset="-122"/>
                <a:cs typeface="微软雅黑" panose="020B0503020204020204" pitchFamily="34" charset="-122"/>
              </a:rPr>
              <a:t>（</a:t>
            </a:r>
            <a:r>
              <a:rPr sz="1050" spc="-15" dirty="0">
                <a:latin typeface="微软雅黑" panose="020B0503020204020204" pitchFamily="34" charset="-122"/>
                <a:ea typeface="微软雅黑" panose="020B0503020204020204" pitchFamily="34" charset="-122"/>
                <a:cs typeface="微软雅黑" panose="020B0503020204020204" pitchFamily="34" charset="-122"/>
              </a:rPr>
              <a:t>合</a:t>
            </a:r>
            <a:r>
              <a:rPr sz="1050" dirty="0">
                <a:latin typeface="微软雅黑" panose="020B0503020204020204" pitchFamily="34" charset="-122"/>
                <a:ea typeface="微软雅黑" panose="020B0503020204020204" pitchFamily="34" charset="-122"/>
                <a:cs typeface="微软雅黑" panose="020B0503020204020204" pitchFamily="34" charset="-122"/>
              </a:rPr>
              <a:t>同</a:t>
            </a:r>
            <a:r>
              <a:rPr lang="zh-CN" sz="1050" dirty="0">
                <a:latin typeface="微软雅黑" panose="020B0503020204020204" pitchFamily="34" charset="-122"/>
                <a:ea typeface="微软雅黑" panose="020B0503020204020204" pitchFamily="34" charset="-122"/>
                <a:cs typeface="微软雅黑" panose="020B0503020204020204" pitchFamily="34" charset="-122"/>
              </a:rPr>
              <a:t>）</a:t>
            </a:r>
            <a:r>
              <a:rPr sz="1050" spc="-5" dirty="0">
                <a:latin typeface="微软雅黑" panose="020B0503020204020204" pitchFamily="34" charset="-122"/>
                <a:ea typeface="微软雅黑" panose="020B0503020204020204" pitchFamily="34" charset="-122"/>
                <a:cs typeface="微软雅黑" panose="020B0503020204020204" pitchFamily="34" charset="-122"/>
              </a:rPr>
              <a:t>- </a:t>
            </a:r>
            <a:r>
              <a:rPr sz="1050" spc="-15" dirty="0">
                <a:latin typeface="微软雅黑" panose="020B0503020204020204" pitchFamily="34" charset="-122"/>
                <a:ea typeface="微软雅黑" panose="020B0503020204020204" pitchFamily="34" charset="-122"/>
                <a:cs typeface="微软雅黑" panose="020B0503020204020204" pitchFamily="34" charset="-122"/>
              </a:rPr>
              <a:t>重</a:t>
            </a:r>
            <a:r>
              <a:rPr sz="1050" dirty="0">
                <a:latin typeface="微软雅黑" panose="020B0503020204020204" pitchFamily="34" charset="-122"/>
                <a:ea typeface="微软雅黑" panose="020B0503020204020204" pitchFamily="34" charset="-122"/>
                <a:cs typeface="微软雅黑" panose="020B0503020204020204" pitchFamily="34" charset="-122"/>
              </a:rPr>
              <a:t>复分</a:t>
            </a:r>
            <a:r>
              <a:rPr sz="1050" spc="-15" dirty="0">
                <a:latin typeface="微软雅黑" panose="020B0503020204020204" pitchFamily="34" charset="-122"/>
                <a:ea typeface="微软雅黑" panose="020B0503020204020204" pitchFamily="34" charset="-122"/>
                <a:cs typeface="微软雅黑" panose="020B0503020204020204" pitchFamily="34" charset="-122"/>
              </a:rPr>
              <a:t>散</a:t>
            </a:r>
            <a:r>
              <a:rPr sz="1050" dirty="0">
                <a:latin typeface="微软雅黑" panose="020B0503020204020204" pitchFamily="34" charset="-122"/>
                <a:ea typeface="微软雅黑" panose="020B0503020204020204" pitchFamily="34" charset="-122"/>
                <a:cs typeface="微软雅黑" panose="020B0503020204020204" pitchFamily="34" charset="-122"/>
              </a:rPr>
              <a:t>在各</a:t>
            </a:r>
            <a:r>
              <a:rPr sz="1050" spc="-15" dirty="0">
                <a:latin typeface="微软雅黑" panose="020B0503020204020204" pitchFamily="34" charset="-122"/>
                <a:ea typeface="微软雅黑" panose="020B0503020204020204" pitchFamily="34" charset="-122"/>
                <a:cs typeface="微软雅黑" panose="020B0503020204020204" pitchFamily="34" charset="-122"/>
              </a:rPr>
              <a:t>个</a:t>
            </a:r>
            <a:r>
              <a:rPr sz="1050" dirty="0">
                <a:latin typeface="微软雅黑" panose="020B0503020204020204" pitchFamily="34" charset="-122"/>
                <a:ea typeface="微软雅黑" panose="020B0503020204020204" pitchFamily="34" charset="-122"/>
                <a:cs typeface="微软雅黑" panose="020B0503020204020204" pitchFamily="34" charset="-122"/>
              </a:rPr>
              <a:t>参与</a:t>
            </a:r>
            <a:r>
              <a:rPr sz="1050" spc="-15" dirty="0">
                <a:latin typeface="微软雅黑" panose="020B0503020204020204" pitchFamily="34" charset="-122"/>
                <a:ea typeface="微软雅黑" panose="020B0503020204020204" pitchFamily="34" charset="-122"/>
                <a:cs typeface="微软雅黑" panose="020B0503020204020204" pitchFamily="34" charset="-122"/>
              </a:rPr>
              <a:t>方</a:t>
            </a:r>
            <a:r>
              <a:rPr sz="1050" dirty="0">
                <a:latin typeface="微软雅黑" panose="020B0503020204020204" pitchFamily="34" charset="-122"/>
                <a:ea typeface="微软雅黑" panose="020B0503020204020204" pitchFamily="34" charset="-122"/>
                <a:cs typeface="微软雅黑" panose="020B0503020204020204" pitchFamily="34" charset="-122"/>
              </a:rPr>
              <a:t>造成</a:t>
            </a:r>
            <a:r>
              <a:rPr sz="1050" spc="-15" dirty="0">
                <a:latin typeface="微软雅黑" panose="020B0503020204020204" pitchFamily="34" charset="-122"/>
                <a:ea typeface="微软雅黑" panose="020B0503020204020204" pitchFamily="34" charset="-122"/>
                <a:cs typeface="微软雅黑" panose="020B0503020204020204" pitchFamily="34" charset="-122"/>
              </a:rPr>
              <a:t>整</a:t>
            </a:r>
            <a:r>
              <a:rPr sz="1050" dirty="0">
                <a:latin typeface="微软雅黑" panose="020B0503020204020204" pitchFamily="34" charset="-122"/>
                <a:ea typeface="微软雅黑" panose="020B0503020204020204" pitchFamily="34" charset="-122"/>
                <a:cs typeface="微软雅黑" panose="020B0503020204020204" pitchFamily="34" charset="-122"/>
              </a:rPr>
              <a:t>体业</a:t>
            </a:r>
            <a:r>
              <a:rPr sz="1050" spc="-15" dirty="0">
                <a:latin typeface="微软雅黑" panose="020B0503020204020204" pitchFamily="34" charset="-122"/>
                <a:ea typeface="微软雅黑" panose="020B0503020204020204" pitchFamily="34" charset="-122"/>
                <a:cs typeface="微软雅黑" panose="020B0503020204020204" pitchFamily="34" charset="-122"/>
              </a:rPr>
              <a:t>务</a:t>
            </a:r>
            <a:r>
              <a:rPr sz="1050" dirty="0">
                <a:latin typeface="微软雅黑" panose="020B0503020204020204" pitchFamily="34" charset="-122"/>
                <a:ea typeface="微软雅黑" panose="020B0503020204020204" pitchFamily="34" charset="-122"/>
                <a:cs typeface="微软雅黑" panose="020B0503020204020204" pitchFamily="34" charset="-122"/>
              </a:rPr>
              <a:t>流程</a:t>
            </a:r>
            <a:r>
              <a:rPr sz="1050" spc="-15" dirty="0">
                <a:latin typeface="微软雅黑" panose="020B0503020204020204" pitchFamily="34" charset="-122"/>
                <a:ea typeface="微软雅黑" panose="020B0503020204020204" pitchFamily="34" charset="-122"/>
                <a:cs typeface="微软雅黑" panose="020B0503020204020204" pitchFamily="34" charset="-122"/>
              </a:rPr>
              <a:t>的</a:t>
            </a:r>
            <a:r>
              <a:rPr lang="zh-CN" sz="1050" spc="-15" dirty="0">
                <a:latin typeface="微软雅黑" panose="020B0503020204020204" pitchFamily="34" charset="-122"/>
                <a:ea typeface="微软雅黑" panose="020B0503020204020204" pitchFamily="34" charset="-122"/>
                <a:cs typeface="微软雅黑" panose="020B0503020204020204" pitchFamily="34" charset="-122"/>
              </a:rPr>
              <a:t>低效</a:t>
            </a:r>
          </a:p>
          <a:p>
            <a:pPr marL="299085" indent="-286385">
              <a:lnSpc>
                <a:spcPct val="100000"/>
              </a:lnSpc>
              <a:buFont typeface="Wingdings" panose="05000000000000000000"/>
              <a:buChar char=""/>
              <a:tabLst>
                <a:tab pos="299085" algn="l"/>
                <a:tab pos="299720" algn="l"/>
              </a:tabLst>
            </a:pPr>
            <a:r>
              <a:rPr sz="1050" dirty="0">
                <a:latin typeface="微软雅黑" panose="020B0503020204020204" pitchFamily="34" charset="-122"/>
                <a:ea typeface="微软雅黑" panose="020B0503020204020204" pitchFamily="34" charset="-122"/>
                <a:cs typeface="微软雅黑" panose="020B0503020204020204" pitchFamily="34" charset="-122"/>
              </a:rPr>
              <a:t>整个业务网络依赖于一</a:t>
            </a:r>
            <a:r>
              <a:rPr sz="1050" spc="-15" dirty="0">
                <a:latin typeface="微软雅黑" panose="020B0503020204020204" pitchFamily="34" charset="-122"/>
                <a:ea typeface="微软雅黑" panose="020B0503020204020204" pitchFamily="34" charset="-122"/>
                <a:cs typeface="微软雅黑" panose="020B0503020204020204" pitchFamily="34" charset="-122"/>
              </a:rPr>
              <a:t>个</a:t>
            </a:r>
            <a:r>
              <a:rPr sz="1050" dirty="0">
                <a:latin typeface="微软雅黑" panose="020B0503020204020204" pitchFamily="34" charset="-122"/>
                <a:ea typeface="微软雅黑" panose="020B0503020204020204" pitchFamily="34" charset="-122"/>
                <a:cs typeface="微软雅黑" panose="020B0503020204020204" pitchFamily="34" charset="-122"/>
              </a:rPr>
              <a:t>或几</a:t>
            </a:r>
            <a:r>
              <a:rPr sz="1050" spc="-15" dirty="0">
                <a:latin typeface="微软雅黑" panose="020B0503020204020204" pitchFamily="34" charset="-122"/>
                <a:ea typeface="微软雅黑" panose="020B0503020204020204" pitchFamily="34" charset="-122"/>
                <a:cs typeface="微软雅黑" panose="020B0503020204020204" pitchFamily="34" charset="-122"/>
              </a:rPr>
              <a:t>个</a:t>
            </a:r>
            <a:r>
              <a:rPr sz="1050" dirty="0">
                <a:latin typeface="微软雅黑" panose="020B0503020204020204" pitchFamily="34" charset="-122"/>
                <a:ea typeface="微软雅黑" panose="020B0503020204020204" pitchFamily="34" charset="-122"/>
                <a:cs typeface="微软雅黑" panose="020B0503020204020204" pitchFamily="34" charset="-122"/>
              </a:rPr>
              <a:t>中心</a:t>
            </a:r>
            <a:r>
              <a:rPr sz="1050" spc="-15" dirty="0">
                <a:latin typeface="微软雅黑" panose="020B0503020204020204" pitchFamily="34" charset="-122"/>
                <a:ea typeface="微软雅黑" panose="020B0503020204020204" pitchFamily="34" charset="-122"/>
                <a:cs typeface="微软雅黑" panose="020B0503020204020204" pitchFamily="34" charset="-122"/>
              </a:rPr>
              <a:t>系</a:t>
            </a:r>
            <a:r>
              <a:rPr sz="1050" dirty="0">
                <a:latin typeface="微软雅黑" panose="020B0503020204020204" pitchFamily="34" charset="-122"/>
                <a:ea typeface="微软雅黑" panose="020B0503020204020204" pitchFamily="34" charset="-122"/>
                <a:cs typeface="微软雅黑" panose="020B0503020204020204" pitchFamily="34" charset="-122"/>
              </a:rPr>
              <a:t>统，</a:t>
            </a:r>
            <a:r>
              <a:rPr sz="1050" spc="-15" dirty="0">
                <a:latin typeface="微软雅黑" panose="020B0503020204020204" pitchFamily="34" charset="-122"/>
                <a:ea typeface="微软雅黑" panose="020B0503020204020204" pitchFamily="34" charset="-122"/>
                <a:cs typeface="微软雅黑" panose="020B0503020204020204" pitchFamily="34" charset="-122"/>
              </a:rPr>
              <a:t>一</a:t>
            </a:r>
            <a:r>
              <a:rPr sz="1050" dirty="0">
                <a:latin typeface="微软雅黑" panose="020B0503020204020204" pitchFamily="34" charset="-122"/>
                <a:ea typeface="微软雅黑" panose="020B0503020204020204" pitchFamily="34" charset="-122"/>
                <a:cs typeface="微软雅黑" panose="020B0503020204020204" pitchFamily="34" charset="-122"/>
              </a:rPr>
              <a:t>旦</a:t>
            </a:r>
            <a:r>
              <a:rPr lang="zh-CN" sz="1050" dirty="0">
                <a:latin typeface="微软雅黑" panose="020B0503020204020204" pitchFamily="34" charset="-122"/>
                <a:ea typeface="微软雅黑" panose="020B0503020204020204" pitchFamily="34" charset="-122"/>
                <a:cs typeface="微软雅黑" panose="020B0503020204020204" pitchFamily="34" charset="-122"/>
              </a:rPr>
              <a:t>中心系统</a:t>
            </a:r>
            <a:r>
              <a:rPr sz="1050" dirty="0">
                <a:latin typeface="微软雅黑" panose="020B0503020204020204" pitchFamily="34" charset="-122"/>
                <a:ea typeface="微软雅黑" panose="020B0503020204020204" pitchFamily="34" charset="-122"/>
                <a:cs typeface="微软雅黑" panose="020B0503020204020204" pitchFamily="34" charset="-122"/>
              </a:rPr>
              <a:t>发</a:t>
            </a:r>
            <a:r>
              <a:rPr sz="1050" spc="-15" dirty="0">
                <a:latin typeface="微软雅黑" panose="020B0503020204020204" pitchFamily="34" charset="-122"/>
                <a:ea typeface="微软雅黑" panose="020B0503020204020204" pitchFamily="34" charset="-122"/>
                <a:cs typeface="微软雅黑" panose="020B0503020204020204" pitchFamily="34" charset="-122"/>
              </a:rPr>
              <a:t>生</a:t>
            </a:r>
            <a:r>
              <a:rPr sz="1050" dirty="0">
                <a:latin typeface="微软雅黑" panose="020B0503020204020204" pitchFamily="34" charset="-122"/>
                <a:ea typeface="微软雅黑" panose="020B0503020204020204" pitchFamily="34" charset="-122"/>
                <a:cs typeface="微软雅黑" panose="020B0503020204020204" pitchFamily="34" charset="-122"/>
              </a:rPr>
              <a:t>问题</a:t>
            </a:r>
            <a:r>
              <a:rPr lang="zh-CN" sz="1050" dirty="0">
                <a:latin typeface="微软雅黑" panose="020B0503020204020204" pitchFamily="34" charset="-122"/>
                <a:ea typeface="微软雅黑" panose="020B0503020204020204" pitchFamily="34" charset="-122"/>
                <a:cs typeface="微软雅黑" panose="020B0503020204020204" pitchFamily="34" charset="-122"/>
              </a:rPr>
              <a:t>如</a:t>
            </a:r>
            <a:r>
              <a:rPr sz="1050" dirty="0">
                <a:latin typeface="微软雅黑" panose="020B0503020204020204" pitchFamily="34" charset="-122"/>
                <a:ea typeface="微软雅黑" panose="020B0503020204020204" pitchFamily="34" charset="-122"/>
                <a:cs typeface="微软雅黑" panose="020B0503020204020204" pitchFamily="34" charset="-122"/>
              </a:rPr>
              <a:t>欺</a:t>
            </a:r>
            <a:r>
              <a:rPr sz="1050" spc="-15" dirty="0">
                <a:latin typeface="微软雅黑" panose="020B0503020204020204" pitchFamily="34" charset="-122"/>
                <a:ea typeface="微软雅黑" panose="020B0503020204020204" pitchFamily="34" charset="-122"/>
                <a:cs typeface="微软雅黑" panose="020B0503020204020204" pitchFamily="34" charset="-122"/>
              </a:rPr>
              <a:t>诈</a:t>
            </a:r>
            <a:r>
              <a:rPr sz="1050" dirty="0">
                <a:latin typeface="微软雅黑" panose="020B0503020204020204" pitchFamily="34" charset="-122"/>
                <a:ea typeface="微软雅黑" panose="020B0503020204020204" pitchFamily="34" charset="-122"/>
                <a:cs typeface="微软雅黑" panose="020B0503020204020204" pitchFamily="34" charset="-122"/>
              </a:rPr>
              <a:t>、网</a:t>
            </a:r>
            <a:r>
              <a:rPr sz="1050" spc="-15" dirty="0">
                <a:latin typeface="微软雅黑" panose="020B0503020204020204" pitchFamily="34" charset="-122"/>
                <a:ea typeface="微软雅黑" panose="020B0503020204020204" pitchFamily="34" charset="-122"/>
                <a:cs typeface="微软雅黑" panose="020B0503020204020204" pitchFamily="34" charset="-122"/>
              </a:rPr>
              <a:t>络</a:t>
            </a:r>
            <a:r>
              <a:rPr sz="1050" dirty="0">
                <a:latin typeface="微软雅黑" panose="020B0503020204020204" pitchFamily="34" charset="-122"/>
                <a:ea typeface="微软雅黑" panose="020B0503020204020204" pitchFamily="34" charset="-122"/>
                <a:cs typeface="微软雅黑" panose="020B0503020204020204" pitchFamily="34" charset="-122"/>
              </a:rPr>
              <a:t>攻击</a:t>
            </a:r>
            <a:r>
              <a:rPr sz="1050" spc="-15" dirty="0">
                <a:latin typeface="微软雅黑" panose="020B0503020204020204" pitchFamily="34" charset="-122"/>
                <a:ea typeface="微软雅黑" panose="020B0503020204020204" pitchFamily="34" charset="-122"/>
                <a:cs typeface="微软雅黑" panose="020B0503020204020204" pitchFamily="34" charset="-122"/>
              </a:rPr>
              <a:t>或</a:t>
            </a:r>
            <a:r>
              <a:rPr sz="1050" dirty="0">
                <a:latin typeface="微软雅黑" panose="020B0503020204020204" pitchFamily="34" charset="-122"/>
                <a:ea typeface="微软雅黑" panose="020B0503020204020204" pitchFamily="34" charset="-122"/>
                <a:cs typeface="微软雅黑" panose="020B0503020204020204" pitchFamily="34" charset="-122"/>
              </a:rPr>
              <a:t>错误</a:t>
            </a:r>
            <a:r>
              <a:rPr lang="zh-CN" sz="1050" dirty="0">
                <a:latin typeface="微软雅黑" panose="020B0503020204020204" pitchFamily="34" charset="-122"/>
                <a:ea typeface="微软雅黑" panose="020B0503020204020204" pitchFamily="34" charset="-122"/>
                <a:cs typeface="微软雅黑" panose="020B0503020204020204" pitchFamily="34" charset="-122"/>
              </a:rPr>
              <a:t>将导致</a:t>
            </a:r>
            <a:r>
              <a:rPr sz="1050" dirty="0">
                <a:latin typeface="微软雅黑" panose="020B0503020204020204" pitchFamily="34" charset="-122"/>
                <a:ea typeface="微软雅黑" panose="020B0503020204020204" pitchFamily="34" charset="-122"/>
                <a:cs typeface="微软雅黑" panose="020B0503020204020204" pitchFamily="34" charset="-122"/>
              </a:rPr>
              <a:t>整</a:t>
            </a:r>
            <a:r>
              <a:rPr sz="1050" spc="-15" dirty="0">
                <a:latin typeface="微软雅黑" panose="020B0503020204020204" pitchFamily="34" charset="-122"/>
                <a:ea typeface="微软雅黑" panose="020B0503020204020204" pitchFamily="34" charset="-122"/>
                <a:cs typeface="微软雅黑" panose="020B0503020204020204" pitchFamily="34" charset="-122"/>
              </a:rPr>
              <a:t>个</a:t>
            </a:r>
            <a:r>
              <a:rPr sz="1050" dirty="0">
                <a:latin typeface="微软雅黑" panose="020B0503020204020204" pitchFamily="34" charset="-122"/>
                <a:ea typeface="微软雅黑" panose="020B0503020204020204" pitchFamily="34" charset="-122"/>
                <a:cs typeface="微软雅黑" panose="020B0503020204020204" pitchFamily="34" charset="-122"/>
              </a:rPr>
              <a:t>商业</a:t>
            </a:r>
            <a:r>
              <a:rPr sz="1050" spc="-15" dirty="0">
                <a:latin typeface="微软雅黑" panose="020B0503020204020204" pitchFamily="34" charset="-122"/>
                <a:ea typeface="微软雅黑" panose="020B0503020204020204" pitchFamily="34" charset="-122"/>
                <a:cs typeface="微软雅黑" panose="020B0503020204020204" pitchFamily="34" charset="-122"/>
              </a:rPr>
              <a:t>网</a:t>
            </a:r>
            <a:r>
              <a:rPr sz="1050" dirty="0">
                <a:latin typeface="微软雅黑" panose="020B0503020204020204" pitchFamily="34" charset="-122"/>
                <a:ea typeface="微软雅黑" panose="020B0503020204020204" pitchFamily="34" charset="-122"/>
                <a:cs typeface="微软雅黑" panose="020B0503020204020204" pitchFamily="34" charset="-122"/>
              </a:rPr>
              <a:t>络</a:t>
            </a:r>
            <a:r>
              <a:rPr lang="zh-CN" sz="10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混乱</a:t>
            </a:r>
          </a:p>
        </p:txBody>
      </p:sp>
      <p:graphicFrame>
        <p:nvGraphicFramePr>
          <p:cNvPr id="25" name="对象 21"/>
          <p:cNvGraphicFramePr/>
          <p:nvPr>
            <p:extLst>
              <p:ext uri="{D42A27DB-BD31-4B8C-83A1-F6EECF244321}">
                <p14:modId xmlns:p14="http://schemas.microsoft.com/office/powerpoint/2010/main" val="431906231"/>
              </p:ext>
            </p:extLst>
          </p:nvPr>
        </p:nvGraphicFramePr>
        <p:xfrm>
          <a:off x="4283968" y="1988840"/>
          <a:ext cx="3307715" cy="3345815"/>
        </p:xfrm>
        <a:graphic>
          <a:graphicData uri="http://schemas.openxmlformats.org/presentationml/2006/ole">
            <mc:AlternateContent xmlns:mc="http://schemas.openxmlformats.org/markup-compatibility/2006">
              <mc:Choice xmlns:v="urn:schemas-microsoft-com:vml" Requires="v">
                <p:oleObj spid="_x0000_s1032" r:id="rId3" imgW="3305175" imgH="3343275" progId="Paint.Picture">
                  <p:embed/>
                </p:oleObj>
              </mc:Choice>
              <mc:Fallback>
                <p:oleObj r:id="rId3" imgW="3305175" imgH="3343275" progId="Paint.Picture">
                  <p:embed/>
                  <p:pic>
                    <p:nvPicPr>
                      <p:cNvPr id="0" name=""/>
                      <p:cNvPicPr/>
                      <p:nvPr/>
                    </p:nvPicPr>
                    <p:blipFill>
                      <a:blip r:embed="rId4"/>
                      <a:stretch>
                        <a:fillRect/>
                      </a:stretch>
                    </p:blipFill>
                    <p:spPr>
                      <a:xfrm>
                        <a:off x="4283968" y="1988840"/>
                        <a:ext cx="3307715" cy="3345815"/>
                      </a:xfrm>
                      <a:prstGeom prst="rect">
                        <a:avLst/>
                      </a:prstGeom>
                    </p:spPr>
                  </p:pic>
                </p:oleObj>
              </mc:Fallback>
            </mc:AlternateContent>
          </a:graphicData>
        </a:graphic>
      </p:graphicFrame>
      <p:pic>
        <p:nvPicPr>
          <p:cNvPr id="26" name="图片 5"/>
          <p:cNvPicPr>
            <a:picLocks noChangeAspect="1"/>
          </p:cNvPicPr>
          <p:nvPr/>
        </p:nvPicPr>
        <p:blipFill>
          <a:blip r:embed="rId5"/>
          <a:stretch>
            <a:fillRect/>
          </a:stretch>
        </p:blipFill>
        <p:spPr>
          <a:xfrm>
            <a:off x="4460498" y="1789450"/>
            <a:ext cx="571500" cy="504825"/>
          </a:xfrm>
          <a:prstGeom prst="rect">
            <a:avLst/>
          </a:prstGeom>
        </p:spPr>
      </p:pic>
      <p:pic>
        <p:nvPicPr>
          <p:cNvPr id="27" name="图片 4"/>
          <p:cNvPicPr>
            <a:picLocks noChangeAspect="1"/>
          </p:cNvPicPr>
          <p:nvPr/>
        </p:nvPicPr>
        <p:blipFill>
          <a:blip r:embed="rId5"/>
          <a:stretch>
            <a:fillRect/>
          </a:stretch>
        </p:blipFill>
        <p:spPr>
          <a:xfrm>
            <a:off x="3746123" y="3321070"/>
            <a:ext cx="571500" cy="504825"/>
          </a:xfrm>
          <a:prstGeom prst="rect">
            <a:avLst/>
          </a:prstGeom>
        </p:spPr>
      </p:pic>
      <p:pic>
        <p:nvPicPr>
          <p:cNvPr id="28" name="图片 10"/>
          <p:cNvPicPr>
            <a:picLocks noChangeAspect="1"/>
          </p:cNvPicPr>
          <p:nvPr/>
        </p:nvPicPr>
        <p:blipFill>
          <a:blip r:embed="rId5"/>
          <a:stretch>
            <a:fillRect/>
          </a:stretch>
        </p:blipFill>
        <p:spPr>
          <a:xfrm>
            <a:off x="4460498" y="4957465"/>
            <a:ext cx="571500" cy="504825"/>
          </a:xfrm>
          <a:prstGeom prst="rect">
            <a:avLst/>
          </a:prstGeom>
        </p:spPr>
      </p:pic>
      <p:pic>
        <p:nvPicPr>
          <p:cNvPr id="29" name="图片 11"/>
          <p:cNvPicPr>
            <a:picLocks noChangeAspect="1"/>
          </p:cNvPicPr>
          <p:nvPr/>
        </p:nvPicPr>
        <p:blipFill>
          <a:blip r:embed="rId5"/>
          <a:stretch>
            <a:fillRect/>
          </a:stretch>
        </p:blipFill>
        <p:spPr>
          <a:xfrm>
            <a:off x="7062093" y="4957465"/>
            <a:ext cx="571500" cy="504825"/>
          </a:xfrm>
          <a:prstGeom prst="rect">
            <a:avLst/>
          </a:prstGeom>
        </p:spPr>
      </p:pic>
      <p:pic>
        <p:nvPicPr>
          <p:cNvPr id="30" name="图片 18"/>
          <p:cNvPicPr>
            <a:picLocks noChangeAspect="1"/>
          </p:cNvPicPr>
          <p:nvPr/>
        </p:nvPicPr>
        <p:blipFill>
          <a:blip r:embed="rId5"/>
          <a:stretch>
            <a:fillRect/>
          </a:stretch>
        </p:blipFill>
        <p:spPr>
          <a:xfrm>
            <a:off x="7062093" y="1789450"/>
            <a:ext cx="571500" cy="504825"/>
          </a:xfrm>
          <a:prstGeom prst="rect">
            <a:avLst/>
          </a:prstGeom>
        </p:spPr>
      </p:pic>
      <p:pic>
        <p:nvPicPr>
          <p:cNvPr id="31" name="图片 33"/>
          <p:cNvPicPr>
            <a:picLocks noChangeAspect="1"/>
          </p:cNvPicPr>
          <p:nvPr/>
        </p:nvPicPr>
        <p:blipFill>
          <a:blip r:embed="rId6"/>
          <a:stretch>
            <a:fillRect/>
          </a:stretch>
        </p:blipFill>
        <p:spPr>
          <a:xfrm>
            <a:off x="7776468" y="3025160"/>
            <a:ext cx="1124585" cy="967740"/>
          </a:xfrm>
          <a:prstGeom prst="rect">
            <a:avLst/>
          </a:prstGeom>
        </p:spPr>
      </p:pic>
      <p:sp>
        <p:nvSpPr>
          <p:cNvPr id="32" name="文本框 35"/>
          <p:cNvSpPr txBox="1"/>
          <p:nvPr/>
        </p:nvSpPr>
        <p:spPr>
          <a:xfrm>
            <a:off x="4368423" y="2372380"/>
            <a:ext cx="487680" cy="27559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账本</a:t>
            </a:r>
          </a:p>
        </p:txBody>
      </p:sp>
      <p:sp>
        <p:nvSpPr>
          <p:cNvPr id="33" name="文本框 37"/>
          <p:cNvSpPr txBox="1"/>
          <p:nvPr/>
        </p:nvSpPr>
        <p:spPr>
          <a:xfrm>
            <a:off x="3802003" y="3825895"/>
            <a:ext cx="487680"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账本</a:t>
            </a:r>
          </a:p>
        </p:txBody>
      </p:sp>
      <p:sp>
        <p:nvSpPr>
          <p:cNvPr id="34" name="文本框 38"/>
          <p:cNvSpPr txBox="1"/>
          <p:nvPr/>
        </p:nvSpPr>
        <p:spPr>
          <a:xfrm>
            <a:off x="4509393" y="5462290"/>
            <a:ext cx="487680"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账本</a:t>
            </a:r>
          </a:p>
        </p:txBody>
      </p:sp>
      <p:sp>
        <p:nvSpPr>
          <p:cNvPr id="35" name="文本框 39"/>
          <p:cNvSpPr txBox="1"/>
          <p:nvPr/>
        </p:nvSpPr>
        <p:spPr>
          <a:xfrm>
            <a:off x="7104003" y="5462290"/>
            <a:ext cx="487680"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账本</a:t>
            </a:r>
          </a:p>
        </p:txBody>
      </p:sp>
      <p:sp>
        <p:nvSpPr>
          <p:cNvPr id="36" name="文本框 40"/>
          <p:cNvSpPr txBox="1"/>
          <p:nvPr/>
        </p:nvSpPr>
        <p:spPr>
          <a:xfrm>
            <a:off x="7215128" y="2372380"/>
            <a:ext cx="487680" cy="27559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账本</a:t>
            </a:r>
          </a:p>
        </p:txBody>
      </p:sp>
      <p:sp>
        <p:nvSpPr>
          <p:cNvPr id="37" name="文本框 41"/>
          <p:cNvSpPr txBox="1"/>
          <p:nvPr/>
        </p:nvSpPr>
        <p:spPr>
          <a:xfrm>
            <a:off x="8025388" y="4062115"/>
            <a:ext cx="792480"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复杂账本</a:t>
            </a:r>
          </a:p>
        </p:txBody>
      </p:sp>
      <p:sp>
        <p:nvSpPr>
          <p:cNvPr id="38" name="文本框 2"/>
          <p:cNvSpPr txBox="1"/>
          <p:nvPr/>
        </p:nvSpPr>
        <p:spPr>
          <a:xfrm rot="5640000">
            <a:off x="6989068" y="3559195"/>
            <a:ext cx="640080" cy="213995"/>
          </a:xfrm>
          <a:prstGeom prst="rect">
            <a:avLst/>
          </a:prstGeom>
          <a:noFill/>
        </p:spPr>
        <p:txBody>
          <a:bodyPr wrap="square" rtlCol="0">
            <a:prstTxWarp prst="textArchUp">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银行</a:t>
            </a:r>
          </a:p>
        </p:txBody>
      </p:sp>
      <p:sp>
        <p:nvSpPr>
          <p:cNvPr id="39" name="文本框 7"/>
          <p:cNvSpPr txBox="1"/>
          <p:nvPr/>
        </p:nvSpPr>
        <p:spPr>
          <a:xfrm rot="19500000">
            <a:off x="6341368" y="4718070"/>
            <a:ext cx="640080" cy="213995"/>
          </a:xfrm>
          <a:prstGeom prst="rect">
            <a:avLst/>
          </a:prstGeom>
          <a:noFill/>
        </p:spPr>
        <p:txBody>
          <a:bodyPr wrap="square" rtlCol="0">
            <a:prstTxWarp prst="textArchDown">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保险公司</a:t>
            </a:r>
          </a:p>
        </p:txBody>
      </p:sp>
      <p:sp>
        <p:nvSpPr>
          <p:cNvPr id="40" name="文本框 8"/>
          <p:cNvSpPr txBox="1"/>
          <p:nvPr/>
        </p:nvSpPr>
        <p:spPr>
          <a:xfrm rot="1920000">
            <a:off x="4971673" y="4711085"/>
            <a:ext cx="640080" cy="213995"/>
          </a:xfrm>
          <a:prstGeom prst="rect">
            <a:avLst/>
          </a:prstGeom>
          <a:noFill/>
        </p:spPr>
        <p:txBody>
          <a:bodyPr wrap="square" rtlCol="0">
            <a:prstTxWarp prst="textArchDown">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政府部门</a:t>
            </a:r>
          </a:p>
        </p:txBody>
      </p:sp>
      <p:sp>
        <p:nvSpPr>
          <p:cNvPr id="41" name="文本框 9"/>
          <p:cNvSpPr txBox="1"/>
          <p:nvPr/>
        </p:nvSpPr>
        <p:spPr>
          <a:xfrm rot="5400000">
            <a:off x="4364613" y="3520460"/>
            <a:ext cx="640080" cy="213995"/>
          </a:xfrm>
          <a:prstGeom prst="rect">
            <a:avLst/>
          </a:prstGeom>
          <a:noFill/>
        </p:spPr>
        <p:txBody>
          <a:bodyPr wrap="square" rtlCol="0">
            <a:prstTxWarp prst="textArchDown">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公证机构</a:t>
            </a:r>
          </a:p>
        </p:txBody>
      </p:sp>
      <p:sp>
        <p:nvSpPr>
          <p:cNvPr id="42" name="文本框 12"/>
          <p:cNvSpPr txBox="1"/>
          <p:nvPr/>
        </p:nvSpPr>
        <p:spPr>
          <a:xfrm rot="19680000">
            <a:off x="4991993" y="2311420"/>
            <a:ext cx="640080" cy="213995"/>
          </a:xfrm>
          <a:prstGeom prst="rect">
            <a:avLst/>
          </a:prstGeom>
          <a:noFill/>
        </p:spPr>
        <p:txBody>
          <a:bodyPr wrap="square" rtlCol="0">
            <a:prstTxWarp prst="textArchUp">
              <a:avLst/>
            </a:prstTxWarp>
            <a:spAutoFit/>
          </a:bodyPr>
          <a:lstStyle/>
          <a:p>
            <a:pPr algn="ctr"/>
            <a:r>
              <a:rPr lang="zh-CN" altLang="en-US" sz="900" b="1" dirty="0">
                <a:solidFill>
                  <a:schemeClr val="bg1"/>
                </a:solidFill>
                <a:latin typeface="微软雅黑" panose="020B0503020204020204" pitchFamily="34" charset="-122"/>
                <a:ea typeface="微软雅黑" panose="020B0503020204020204" pitchFamily="34" charset="-122"/>
              </a:rPr>
              <a:t>企业主</a:t>
            </a:r>
          </a:p>
        </p:txBody>
      </p:sp>
      <p:sp>
        <p:nvSpPr>
          <p:cNvPr id="43" name="文本框 13"/>
          <p:cNvSpPr txBox="1"/>
          <p:nvPr/>
        </p:nvSpPr>
        <p:spPr>
          <a:xfrm rot="2100000">
            <a:off x="6414393" y="2367935"/>
            <a:ext cx="640080" cy="213995"/>
          </a:xfrm>
          <a:prstGeom prst="rect">
            <a:avLst/>
          </a:prstGeom>
          <a:noFill/>
        </p:spPr>
        <p:txBody>
          <a:bodyPr wrap="square" rtlCol="0">
            <a:prstTxWarp prst="textArchUp">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审计机构</a:t>
            </a:r>
          </a:p>
        </p:txBody>
      </p:sp>
    </p:spTree>
    <p:extLst>
      <p:ext uri="{BB962C8B-B14F-4D97-AF65-F5344CB8AC3E}">
        <p14:creationId xmlns:p14="http://schemas.microsoft.com/office/powerpoint/2010/main" val="244750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rPr>
              <a:t>解决方案：所有成员共享账本的区块链系</a:t>
            </a:r>
            <a:r>
              <a:rPr lang="zh-CN" altLang="en-US"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rPr>
              <a:t>统</a:t>
            </a:r>
            <a:endParaRPr lang="en-US" dirty="0"/>
          </a:p>
        </p:txBody>
      </p:sp>
      <p:graphicFrame>
        <p:nvGraphicFramePr>
          <p:cNvPr id="4" name="对象 1"/>
          <p:cNvGraphicFramePr/>
          <p:nvPr>
            <p:extLst>
              <p:ext uri="{D42A27DB-BD31-4B8C-83A1-F6EECF244321}">
                <p14:modId xmlns:p14="http://schemas.microsoft.com/office/powerpoint/2010/main" val="3237442983"/>
              </p:ext>
            </p:extLst>
          </p:nvPr>
        </p:nvGraphicFramePr>
        <p:xfrm>
          <a:off x="2817649" y="1716891"/>
          <a:ext cx="3365500" cy="3136900"/>
        </p:xfrm>
        <a:graphic>
          <a:graphicData uri="http://schemas.openxmlformats.org/presentationml/2006/ole">
            <mc:AlternateContent xmlns:mc="http://schemas.openxmlformats.org/markup-compatibility/2006">
              <mc:Choice xmlns:v="urn:schemas-microsoft-com:vml" Requires="v">
                <p:oleObj spid="_x0000_s2055" r:id="rId3" imgW="4248150" imgH="4124325" progId="Paint.Picture">
                  <p:embed/>
                </p:oleObj>
              </mc:Choice>
              <mc:Fallback>
                <p:oleObj r:id="rId3" imgW="4248150" imgH="4124325" progId="Paint.Picture">
                  <p:embed/>
                  <p:pic>
                    <p:nvPicPr>
                      <p:cNvPr id="0" name=""/>
                      <p:cNvPicPr/>
                      <p:nvPr/>
                    </p:nvPicPr>
                    <p:blipFill>
                      <a:blip r:embed="rId4"/>
                      <a:stretch>
                        <a:fillRect/>
                      </a:stretch>
                    </p:blipFill>
                    <p:spPr>
                      <a:xfrm>
                        <a:off x="2817649" y="1716891"/>
                        <a:ext cx="3365500" cy="3136900"/>
                      </a:xfrm>
                      <a:prstGeom prst="rect">
                        <a:avLst/>
                      </a:prstGeom>
                    </p:spPr>
                  </p:pic>
                </p:oleObj>
              </mc:Fallback>
            </mc:AlternateContent>
          </a:graphicData>
        </a:graphic>
      </p:graphicFrame>
      <p:sp>
        <p:nvSpPr>
          <p:cNvPr id="5" name="文本框 3"/>
          <p:cNvSpPr txBox="1"/>
          <p:nvPr/>
        </p:nvSpPr>
        <p:spPr>
          <a:xfrm>
            <a:off x="4130829" y="3712696"/>
            <a:ext cx="792480" cy="27559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共享账本</a:t>
            </a:r>
          </a:p>
        </p:txBody>
      </p:sp>
      <p:sp>
        <p:nvSpPr>
          <p:cNvPr id="6" name="object 37"/>
          <p:cNvSpPr txBox="1"/>
          <p:nvPr/>
        </p:nvSpPr>
        <p:spPr>
          <a:xfrm>
            <a:off x="2627784" y="5013176"/>
            <a:ext cx="4297045" cy="285115"/>
          </a:xfrm>
          <a:prstGeom prst="rect">
            <a:avLst/>
          </a:prstGeom>
        </p:spPr>
        <p:txBody>
          <a:bodyPr vert="horz" wrap="square" lIns="0" tIns="8404" rIns="0" bIns="0" rtlCol="0">
            <a:spAutoFit/>
          </a:bodyPr>
          <a:lstStyle/>
          <a:p>
            <a:pPr marL="12700" algn="l">
              <a:lnSpc>
                <a:spcPct val="100000"/>
              </a:lnSpc>
              <a:spcBef>
                <a:spcPts val="100"/>
              </a:spcBef>
            </a:pPr>
            <a:r>
              <a:rPr kumimoji="1" lang="en-US" altLang="zh-CN" sz="1800" b="1" spc="-112" dirty="0">
                <a:solidFill>
                  <a:srgbClr val="F3982B"/>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zh-CN" sz="1800" b="1" spc="-112" dirty="0">
                <a:solidFill>
                  <a:srgbClr val="F3982B"/>
                </a:solidFill>
                <a:latin typeface="微软雅黑" panose="020B0503020204020204" pitchFamily="34" charset="-122"/>
                <a:ea typeface="微软雅黑" panose="020B0503020204020204" pitchFamily="34" charset="-122"/>
                <a:cs typeface="Arial" panose="020B0604020202020204" pitchFamily="34" charset="0"/>
              </a:rPr>
              <a:t>多</a:t>
            </a:r>
            <a:r>
              <a:rPr kumimoji="1" lang="zh-CN" altLang="en-US" sz="1800" b="1" spc="-112" dirty="0">
                <a:solidFill>
                  <a:srgbClr val="F3982B"/>
                </a:solidFill>
                <a:latin typeface="微软雅黑" panose="020B0503020204020204" pitchFamily="34" charset="-122"/>
                <a:ea typeface="微软雅黑" panose="020B0503020204020204" pitchFamily="34" charset="-122"/>
                <a:cs typeface="Arial" panose="020B0604020202020204" pitchFamily="34" charset="0"/>
              </a:rPr>
              <a:t>中心化，共识, 可信, 不可篡改, 可追溯</a:t>
            </a:r>
          </a:p>
        </p:txBody>
      </p:sp>
      <p:grpSp>
        <p:nvGrpSpPr>
          <p:cNvPr id="7" name="组合 25"/>
          <p:cNvGrpSpPr/>
          <p:nvPr/>
        </p:nvGrpSpPr>
        <p:grpSpPr>
          <a:xfrm>
            <a:off x="785649" y="2119481"/>
            <a:ext cx="1437005" cy="2396490"/>
            <a:chOff x="10677" y="2164"/>
            <a:chExt cx="2263" cy="3774"/>
          </a:xfrm>
        </p:grpSpPr>
        <p:pic>
          <p:nvPicPr>
            <p:cNvPr id="8" name="图片 6"/>
            <p:cNvPicPr>
              <a:picLocks noChangeAspect="1"/>
            </p:cNvPicPr>
            <p:nvPr/>
          </p:nvPicPr>
          <p:blipFill>
            <a:blip r:embed="rId5"/>
            <a:stretch>
              <a:fillRect/>
            </a:stretch>
          </p:blipFill>
          <p:spPr>
            <a:xfrm>
              <a:off x="11684" y="4410"/>
              <a:ext cx="1256" cy="318"/>
            </a:xfrm>
            <a:prstGeom prst="rect">
              <a:avLst/>
            </a:prstGeom>
          </p:spPr>
        </p:pic>
        <p:sp>
          <p:nvSpPr>
            <p:cNvPr id="9" name="圆角矩形 9"/>
            <p:cNvSpPr/>
            <p:nvPr/>
          </p:nvSpPr>
          <p:spPr>
            <a:xfrm>
              <a:off x="10677" y="2164"/>
              <a:ext cx="2041" cy="680"/>
            </a:xfrm>
            <a:prstGeom prst="round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800" dirty="0">
                  <a:solidFill>
                    <a:schemeClr val="tx1"/>
                  </a:solidFill>
                  <a:latin typeface="微软雅黑" panose="020B0503020204020204" pitchFamily="34" charset="-122"/>
                  <a:ea typeface="微软雅黑" panose="020B0503020204020204" pitchFamily="34" charset="-122"/>
                </a:rPr>
                <a:t>只可添加</a:t>
              </a:r>
            </a:p>
            <a:p>
              <a:pPr algn="ctr"/>
              <a:r>
                <a:rPr lang="zh-CN" altLang="en-US" dirty="0">
                  <a:solidFill>
                    <a:schemeClr val="tx1"/>
                  </a:solidFill>
                  <a:latin typeface="微软雅黑" panose="020B0503020204020204" pitchFamily="34" charset="-122"/>
                  <a:ea typeface="微软雅黑" panose="020B0503020204020204" pitchFamily="34" charset="-122"/>
                </a:rPr>
                <a:t>共享账本</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0" name="圆角矩形 12"/>
            <p:cNvSpPr/>
            <p:nvPr/>
          </p:nvSpPr>
          <p:spPr>
            <a:xfrm>
              <a:off x="10677" y="3199"/>
              <a:ext cx="2041" cy="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latin typeface="微软雅黑" panose="020B0503020204020204" pitchFamily="34" charset="-122"/>
                  <a:ea typeface="微软雅黑" panose="020B0503020204020204" pitchFamily="34" charset="-122"/>
                </a:rPr>
                <a:t>账本修改需共识</a:t>
              </a:r>
            </a:p>
            <a:p>
              <a:pPr algn="ctr"/>
              <a:r>
                <a:rPr lang="zh-CN" altLang="en-US">
                  <a:latin typeface="微软雅黑" panose="020B0503020204020204" pitchFamily="34" charset="-122"/>
                  <a:ea typeface="微软雅黑" panose="020B0503020204020204" pitchFamily="34" charset="-122"/>
                </a:rPr>
                <a:t>共识算法</a:t>
              </a:r>
              <a:endParaRPr lang="zh-CN" altLang="en-US" sz="900">
                <a:latin typeface="微软雅黑" panose="020B0503020204020204" pitchFamily="34" charset="-122"/>
                <a:ea typeface="微软雅黑" panose="020B0503020204020204" pitchFamily="34" charset="-122"/>
              </a:endParaRPr>
            </a:p>
          </p:txBody>
        </p:sp>
        <p:sp>
          <p:nvSpPr>
            <p:cNvPr id="11" name="圆角矩形 13"/>
            <p:cNvSpPr/>
            <p:nvPr/>
          </p:nvSpPr>
          <p:spPr>
            <a:xfrm>
              <a:off x="10677" y="4229"/>
              <a:ext cx="2041" cy="6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800">
                  <a:latin typeface="微软雅黑" panose="020B0503020204020204" pitchFamily="34" charset="-122"/>
                  <a:ea typeface="微软雅黑" panose="020B0503020204020204" pitchFamily="34" charset="-122"/>
                </a:rPr>
                <a:t>哈希、公私钥对</a:t>
              </a:r>
            </a:p>
            <a:p>
              <a:pPr algn="ctr"/>
              <a:r>
                <a:rPr lang="zh-CN" altLang="en-US">
                  <a:latin typeface="微软雅黑" panose="020B0503020204020204" pitchFamily="34" charset="-122"/>
                  <a:ea typeface="微软雅黑" panose="020B0503020204020204" pitchFamily="34" charset="-122"/>
                </a:rPr>
                <a:t>安全隐私</a:t>
              </a:r>
              <a:endParaRPr lang="zh-CN" altLang="en-US" sz="900">
                <a:latin typeface="微软雅黑" panose="020B0503020204020204" pitchFamily="34" charset="-122"/>
                <a:ea typeface="微软雅黑" panose="020B0503020204020204" pitchFamily="34" charset="-122"/>
              </a:endParaRPr>
            </a:p>
          </p:txBody>
        </p:sp>
        <p:sp>
          <p:nvSpPr>
            <p:cNvPr id="12" name="圆角矩形 14"/>
            <p:cNvSpPr/>
            <p:nvPr/>
          </p:nvSpPr>
          <p:spPr>
            <a:xfrm>
              <a:off x="10677" y="5258"/>
              <a:ext cx="2041" cy="6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
                  <a:latin typeface="微软雅黑" panose="020B0503020204020204" pitchFamily="34" charset="-122"/>
                  <a:ea typeface="微软雅黑" panose="020B0503020204020204" pitchFamily="34" charset="-122"/>
                </a:rPr>
                <a:t>可编程，图灵完备</a:t>
              </a:r>
            </a:p>
            <a:p>
              <a:pPr algn="ctr"/>
              <a:r>
                <a:rPr lang="zh-CN" altLang="en-US">
                  <a:latin typeface="微软雅黑" panose="020B0503020204020204" pitchFamily="34" charset="-122"/>
                  <a:ea typeface="微软雅黑" panose="020B0503020204020204" pitchFamily="34" charset="-122"/>
                </a:rPr>
                <a:t>智能合约</a:t>
              </a:r>
              <a:endParaRPr lang="zh-CN" altLang="en-US" sz="900">
                <a:latin typeface="微软雅黑" panose="020B0503020204020204" pitchFamily="34" charset="-122"/>
                <a:ea typeface="微软雅黑" panose="020B0503020204020204" pitchFamily="34" charset="-122"/>
              </a:endParaRPr>
            </a:p>
          </p:txBody>
        </p:sp>
      </p:grpSp>
      <p:sp>
        <p:nvSpPr>
          <p:cNvPr id="13" name="object 8"/>
          <p:cNvSpPr txBox="1"/>
          <p:nvPr/>
        </p:nvSpPr>
        <p:spPr>
          <a:xfrm>
            <a:off x="238914" y="4515971"/>
            <a:ext cx="2388870" cy="1164590"/>
          </a:xfrm>
          <a:prstGeom prst="rect">
            <a:avLst/>
          </a:prstGeom>
        </p:spPr>
        <p:txBody>
          <a:bodyPr vert="horz" wrap="square" lIns="0" tIns="9048" rIns="0" bIns="0" rtlCol="0">
            <a:spAutoFit/>
          </a:bodyPr>
          <a:lstStyle/>
          <a:p>
            <a:pPr marL="12700">
              <a:lnSpc>
                <a:spcPct val="100000"/>
              </a:lnSpc>
              <a:spcBef>
                <a:spcPts val="95"/>
              </a:spcBef>
            </a:pPr>
            <a:endParaRPr sz="1200" dirty="0">
              <a:latin typeface="微软雅黑" panose="020B0503020204020204" pitchFamily="34" charset="-122"/>
              <a:ea typeface="微软雅黑" panose="020B0503020204020204" pitchFamily="34" charset="-122"/>
              <a:cs typeface="微软雅黑" panose="020B0503020204020204" pitchFamily="34" charset="-122"/>
            </a:endParaRPr>
          </a:p>
          <a:p>
            <a:pPr marL="299085" marR="5080" indent="-286385">
              <a:lnSpc>
                <a:spcPct val="100000"/>
              </a:lnSpc>
              <a:spcBef>
                <a:spcPts val="15"/>
              </a:spcBef>
              <a:buFont typeface="Wingdings" panose="05000000000000000000"/>
              <a:buChar char=""/>
              <a:tabLst>
                <a:tab pos="299085" algn="l"/>
                <a:tab pos="299720" algn="l"/>
              </a:tabLst>
            </a:pPr>
            <a:r>
              <a:rPr lang="zh-CN" sz="900" dirty="0">
                <a:latin typeface="微软雅黑" panose="020B0503020204020204" pitchFamily="34" charset="-122"/>
                <a:ea typeface="微软雅黑" panose="020B0503020204020204" pitchFamily="34" charset="-122"/>
                <a:cs typeface="微软雅黑" panose="020B0503020204020204" pitchFamily="34" charset="-122"/>
              </a:rPr>
              <a:t>共享账本：</a:t>
            </a:r>
            <a:r>
              <a:rPr sz="900" dirty="0">
                <a:latin typeface="微软雅黑" panose="020B0503020204020204" pitchFamily="34" charset="-122"/>
                <a:ea typeface="微软雅黑" panose="020B0503020204020204" pitchFamily="34" charset="-122"/>
                <a:cs typeface="微软雅黑" panose="020B0503020204020204" pitchFamily="34" charset="-122"/>
              </a:rPr>
              <a:t>区块链架构使每一个商业网络的参与方</a:t>
            </a:r>
            <a:r>
              <a:rPr lang="zh-CN" sz="900" dirty="0">
                <a:latin typeface="微软雅黑" panose="020B0503020204020204" pitchFamily="34" charset="-122"/>
                <a:ea typeface="微软雅黑" panose="020B0503020204020204" pitchFamily="34" charset="-122"/>
                <a:cs typeface="微软雅黑" panose="020B0503020204020204" pitchFamily="34" charset="-122"/>
              </a:rPr>
              <a:t>共享同一</a:t>
            </a:r>
            <a:r>
              <a:rPr sz="900" dirty="0">
                <a:latin typeface="微软雅黑" panose="020B0503020204020204" pitchFamily="34" charset="-122"/>
                <a:ea typeface="微软雅黑" panose="020B0503020204020204" pitchFamily="34" charset="-122"/>
                <a:cs typeface="微软雅黑" panose="020B0503020204020204" pitchFamily="34" charset="-122"/>
              </a:rPr>
              <a:t>帐本，当交易发生时，通过点对点的</a:t>
            </a:r>
            <a:r>
              <a:rPr lang="zh-CN" sz="900" dirty="0">
                <a:latin typeface="微软雅黑" panose="020B0503020204020204" pitchFamily="34" charset="-122"/>
                <a:ea typeface="微软雅黑" panose="020B0503020204020204" pitchFamily="34" charset="-122"/>
                <a:cs typeface="微软雅黑" panose="020B0503020204020204" pitchFamily="34" charset="-122"/>
              </a:rPr>
              <a:t>同步</a:t>
            </a:r>
            <a:r>
              <a:rPr sz="900" dirty="0">
                <a:latin typeface="微软雅黑" panose="020B0503020204020204" pitchFamily="34" charset="-122"/>
                <a:ea typeface="微软雅黑" panose="020B0503020204020204" pitchFamily="34" charset="-122"/>
                <a:cs typeface="微软雅黑" panose="020B0503020204020204" pitchFamily="34" charset="-122"/>
              </a:rPr>
              <a:t>更改所有账本</a:t>
            </a:r>
          </a:p>
          <a:p>
            <a:pPr marL="299085" indent="-286385">
              <a:lnSpc>
                <a:spcPct val="100000"/>
              </a:lnSpc>
              <a:buFont typeface="Wingdings" panose="05000000000000000000"/>
              <a:buChar char=""/>
              <a:tabLst>
                <a:tab pos="299085" algn="l"/>
                <a:tab pos="299720" algn="l"/>
              </a:tabLst>
            </a:pPr>
            <a:r>
              <a:rPr lang="zh-CN" sz="900" spc="-5" dirty="0">
                <a:latin typeface="微软雅黑" panose="020B0503020204020204" pitchFamily="34" charset="-122"/>
                <a:ea typeface="微软雅黑" panose="020B0503020204020204" pitchFamily="34" charset="-122"/>
                <a:cs typeface="微软雅黑" panose="020B0503020204020204" pitchFamily="34" charset="-122"/>
              </a:rPr>
              <a:t>安全隐私：</a:t>
            </a:r>
            <a:r>
              <a:rPr sz="900" spc="-5" dirty="0">
                <a:latin typeface="微软雅黑" panose="020B0503020204020204" pitchFamily="34" charset="-122"/>
                <a:ea typeface="微软雅黑" panose="020B0503020204020204" pitchFamily="34" charset="-122"/>
                <a:cs typeface="微软雅黑" panose="020B0503020204020204" pitchFamily="34" charset="-122"/>
              </a:rPr>
              <a:t>使用密码算法确保</a:t>
            </a:r>
            <a:r>
              <a:rPr lang="zh-CN" sz="900" spc="-5" dirty="0">
                <a:latin typeface="微软雅黑" panose="020B0503020204020204" pitchFamily="34" charset="-122"/>
                <a:ea typeface="微软雅黑" panose="020B0503020204020204" pitchFamily="34" charset="-122"/>
                <a:cs typeface="微软雅黑" panose="020B0503020204020204" pitchFamily="34" charset="-122"/>
              </a:rPr>
              <a:t>网络</a:t>
            </a:r>
            <a:r>
              <a:rPr sz="900" spc="-5" dirty="0">
                <a:latin typeface="微软雅黑" panose="020B0503020204020204" pitchFamily="34" charset="-122"/>
                <a:ea typeface="微软雅黑" panose="020B0503020204020204" pitchFamily="34" charset="-122"/>
                <a:cs typeface="微软雅黑" panose="020B0503020204020204" pitchFamily="34" charset="-122"/>
              </a:rPr>
              <a:t>上的参与者仅仅可以看到和他们相关的账本内容，</a:t>
            </a:r>
            <a:r>
              <a:rPr lang="zh-CN" sz="900" spc="-5" dirty="0">
                <a:latin typeface="微软雅黑" panose="020B0503020204020204" pitchFamily="34" charset="-122"/>
                <a:ea typeface="微软雅黑" panose="020B0503020204020204" pitchFamily="34" charset="-122"/>
                <a:cs typeface="微软雅黑" panose="020B0503020204020204" pitchFamily="34" charset="-122"/>
              </a:rPr>
              <a:t>确保</a:t>
            </a:r>
            <a:r>
              <a:rPr sz="900" spc="-5" dirty="0">
                <a:latin typeface="微软雅黑" panose="020B0503020204020204" pitchFamily="34" charset="-122"/>
                <a:ea typeface="微软雅黑" panose="020B0503020204020204" pitchFamily="34" charset="-122"/>
                <a:cs typeface="微软雅黑" panose="020B0503020204020204" pitchFamily="34" charset="-122"/>
              </a:rPr>
              <a:t>交</a:t>
            </a:r>
            <a:r>
              <a:rPr sz="900" dirty="0">
                <a:latin typeface="微软雅黑" panose="020B0503020204020204" pitchFamily="34" charset="-122"/>
                <a:ea typeface="微软雅黑" panose="020B0503020204020204" pitchFamily="34" charset="-122"/>
                <a:cs typeface="微软雅黑" panose="020B0503020204020204" pitchFamily="34" charset="-122"/>
              </a:rPr>
              <a:t>易</a:t>
            </a:r>
            <a:r>
              <a:rPr lang="zh-CN" sz="900" dirty="0">
                <a:latin typeface="微软雅黑" panose="020B0503020204020204" pitchFamily="34" charset="-122"/>
                <a:ea typeface="微软雅黑" panose="020B0503020204020204" pitchFamily="34" charset="-122"/>
                <a:cs typeface="微软雅黑" panose="020B0503020204020204" pitchFamily="34" charset="-122"/>
              </a:rPr>
              <a:t>的</a:t>
            </a:r>
            <a:r>
              <a:rPr sz="900" dirty="0">
                <a:latin typeface="微软雅黑" panose="020B0503020204020204" pitchFamily="34" charset="-122"/>
                <a:ea typeface="微软雅黑" panose="020B0503020204020204" pitchFamily="34" charset="-122"/>
                <a:cs typeface="微软雅黑" panose="020B0503020204020204" pitchFamily="34" charset="-122"/>
              </a:rPr>
              <a:t>安全、授权和验证</a:t>
            </a:r>
            <a:r>
              <a:rPr lang="zh-CN" sz="900" dirty="0">
                <a:latin typeface="微软雅黑" panose="020B0503020204020204" pitchFamily="34" charset="-122"/>
                <a:ea typeface="微软雅黑" panose="020B0503020204020204" pitchFamily="34" charset="-122"/>
                <a:cs typeface="微软雅黑" panose="020B0503020204020204" pitchFamily="34" charset="-122"/>
              </a:rPr>
              <a:t>性</a:t>
            </a:r>
            <a:r>
              <a:rPr sz="900" dirty="0">
                <a:latin typeface="微软雅黑" panose="020B0503020204020204" pitchFamily="34" charset="-122"/>
                <a:ea typeface="微软雅黑" panose="020B0503020204020204" pitchFamily="34" charset="-122"/>
                <a:cs typeface="微软雅黑" panose="020B0503020204020204" pitchFamily="34" charset="-122"/>
              </a:rPr>
              <a:t>。</a:t>
            </a:r>
          </a:p>
          <a:p>
            <a:pPr marL="299085" marR="5080" indent="-286385">
              <a:lnSpc>
                <a:spcPct val="100000"/>
              </a:lnSpc>
              <a:buFont typeface="Wingdings" panose="05000000000000000000"/>
              <a:buChar char=""/>
              <a:tabLst>
                <a:tab pos="299085" algn="l"/>
                <a:tab pos="299720" algn="l"/>
              </a:tabLst>
            </a:pPr>
            <a:endParaRPr sz="9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object 8"/>
          <p:cNvSpPr txBox="1"/>
          <p:nvPr/>
        </p:nvSpPr>
        <p:spPr>
          <a:xfrm>
            <a:off x="839624" y="1640691"/>
            <a:ext cx="3760470" cy="316230"/>
          </a:xfrm>
          <a:prstGeom prst="rect">
            <a:avLst/>
          </a:prstGeom>
        </p:spPr>
        <p:txBody>
          <a:bodyPr vert="horz" wrap="square" lIns="0" tIns="9048" rIns="0" bIns="0" rtlCol="0">
            <a:spAutoFit/>
          </a:bodyPr>
          <a:lstStyle/>
          <a:p>
            <a:pPr marL="12700" indent="0">
              <a:lnSpc>
                <a:spcPct val="100000"/>
              </a:lnSpc>
              <a:spcBef>
                <a:spcPts val="5"/>
              </a:spcBef>
              <a:buFont typeface="Wingdings" panose="05000000000000000000"/>
              <a:buNone/>
              <a:tabLst>
                <a:tab pos="299085" algn="l"/>
                <a:tab pos="299720" algn="l"/>
              </a:tabLst>
            </a:pPr>
            <a:r>
              <a:rPr kumimoji="1" lang="zh-CN" altLang="en-US" sz="2000" b="1" spc="-112" dirty="0">
                <a:solidFill>
                  <a:srgbClr val="FDD300"/>
                </a:solidFill>
                <a:latin typeface="微软雅黑" panose="020B0503020204020204" pitchFamily="34" charset="-122"/>
                <a:ea typeface="微软雅黑" panose="020B0503020204020204" pitchFamily="34" charset="-122"/>
                <a:cs typeface="Rockwell"/>
                <a:sym typeface="+mn-ea"/>
              </a:rPr>
              <a:t>技术组成</a:t>
            </a:r>
            <a:endParaRPr lang="zh-CN" sz="10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圆角矩形 19"/>
          <p:cNvSpPr/>
          <p:nvPr/>
        </p:nvSpPr>
        <p:spPr>
          <a:xfrm>
            <a:off x="6831484" y="2776706"/>
            <a:ext cx="1296035"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a:latin typeface="微软雅黑" panose="020B0503020204020204" pitchFamily="34" charset="-122"/>
                <a:ea typeface="微软雅黑" panose="020B0503020204020204" pitchFamily="34" charset="-122"/>
                <a:sym typeface="+mn-ea"/>
              </a:rPr>
              <a:t>降低成本</a:t>
            </a:r>
          </a:p>
        </p:txBody>
      </p:sp>
      <p:sp>
        <p:nvSpPr>
          <p:cNvPr id="16" name="圆角矩形 20"/>
          <p:cNvSpPr/>
          <p:nvPr/>
        </p:nvSpPr>
        <p:spPr>
          <a:xfrm>
            <a:off x="6831484" y="2119481"/>
            <a:ext cx="1296035" cy="431800"/>
          </a:xfrm>
          <a:prstGeom prst="round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1600" dirty="0">
                <a:solidFill>
                  <a:schemeClr val="tx1"/>
                </a:solidFill>
                <a:latin typeface="微软雅黑" panose="020B0503020204020204" pitchFamily="34" charset="-122"/>
                <a:ea typeface="微软雅黑" panose="020B0503020204020204" pitchFamily="34" charset="-122"/>
                <a:sym typeface="+mn-ea"/>
              </a:rPr>
              <a:t>提高效率</a:t>
            </a:r>
          </a:p>
        </p:txBody>
      </p:sp>
      <p:sp>
        <p:nvSpPr>
          <p:cNvPr id="17" name="圆角矩形 21"/>
          <p:cNvSpPr/>
          <p:nvPr/>
        </p:nvSpPr>
        <p:spPr>
          <a:xfrm>
            <a:off x="6831484" y="3430756"/>
            <a:ext cx="1296035" cy="431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降低风险</a:t>
            </a:r>
            <a:endParaRPr lang="zh-CN" altLang="en-US" sz="900">
              <a:latin typeface="微软雅黑" panose="020B0503020204020204" pitchFamily="34" charset="-122"/>
              <a:ea typeface="微软雅黑" panose="020B0503020204020204" pitchFamily="34" charset="-122"/>
            </a:endParaRPr>
          </a:p>
        </p:txBody>
      </p:sp>
      <p:sp>
        <p:nvSpPr>
          <p:cNvPr id="18" name="圆角矩形 22"/>
          <p:cNvSpPr/>
          <p:nvPr/>
        </p:nvSpPr>
        <p:spPr>
          <a:xfrm>
            <a:off x="6831484" y="4084171"/>
            <a:ext cx="1296035" cy="431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促进互信</a:t>
            </a:r>
            <a:endParaRPr lang="zh-CN" altLang="en-US" sz="900">
              <a:latin typeface="微软雅黑" panose="020B0503020204020204" pitchFamily="34" charset="-122"/>
              <a:ea typeface="微软雅黑" panose="020B0503020204020204" pitchFamily="34" charset="-122"/>
            </a:endParaRPr>
          </a:p>
        </p:txBody>
      </p:sp>
      <p:sp>
        <p:nvSpPr>
          <p:cNvPr id="19" name="object 8"/>
          <p:cNvSpPr txBox="1"/>
          <p:nvPr/>
        </p:nvSpPr>
        <p:spPr>
          <a:xfrm>
            <a:off x="6592724" y="4469616"/>
            <a:ext cx="2388870" cy="977900"/>
          </a:xfrm>
          <a:prstGeom prst="rect">
            <a:avLst/>
          </a:prstGeom>
        </p:spPr>
        <p:txBody>
          <a:bodyPr vert="horz" wrap="square" lIns="0" tIns="9048" rIns="0" bIns="0" rtlCol="0">
            <a:spAutoFit/>
          </a:bodyPr>
          <a:lstStyle/>
          <a:p>
            <a:pPr marL="12700">
              <a:lnSpc>
                <a:spcPct val="100000"/>
              </a:lnSpc>
              <a:spcBef>
                <a:spcPts val="95"/>
              </a:spcBef>
            </a:pPr>
            <a:endParaRPr sz="900" dirty="0">
              <a:latin typeface="微软雅黑" panose="020B0503020204020204" pitchFamily="34" charset="-122"/>
              <a:ea typeface="微软雅黑" panose="020B0503020204020204" pitchFamily="34" charset="-122"/>
              <a:cs typeface="微软雅黑" panose="020B0503020204020204" pitchFamily="34" charset="-122"/>
            </a:endParaRPr>
          </a:p>
          <a:p>
            <a:pPr marL="299085" marR="5080" indent="-286385">
              <a:lnSpc>
                <a:spcPct val="100000"/>
              </a:lnSpc>
              <a:buFont typeface="Wingdings" panose="05000000000000000000"/>
              <a:buChar char=""/>
              <a:tabLst>
                <a:tab pos="299085" algn="l"/>
                <a:tab pos="299720" algn="l"/>
              </a:tabLst>
            </a:pPr>
            <a:r>
              <a:rPr lang="zh-CN" sz="900" dirty="0">
                <a:latin typeface="微软雅黑" panose="020B0503020204020204" pitchFamily="34" charset="-122"/>
                <a:ea typeface="微软雅黑" panose="020B0503020204020204" pitchFamily="34" charset="-122"/>
                <a:cs typeface="微软雅黑" panose="020B0503020204020204" pitchFamily="34" charset="-122"/>
              </a:rPr>
              <a:t>智能合约：</a:t>
            </a:r>
            <a:r>
              <a:rPr sz="900" dirty="0">
                <a:latin typeface="微软雅黑" panose="020B0503020204020204" pitchFamily="34" charset="-122"/>
                <a:ea typeface="微软雅黑" panose="020B0503020204020204" pitchFamily="34" charset="-122"/>
                <a:cs typeface="微软雅黑" panose="020B0503020204020204" pitchFamily="34" charset="-122"/>
              </a:rPr>
              <a:t>区块链也将资产转移交易相关的合同条款嵌入交易数据库以做到满足商务条件下交易才发生</a:t>
            </a:r>
          </a:p>
          <a:p>
            <a:pPr marL="299085" marR="5080" indent="-286385">
              <a:lnSpc>
                <a:spcPct val="100000"/>
              </a:lnSpc>
              <a:buFont typeface="Wingdings" panose="05000000000000000000"/>
              <a:buChar char=""/>
              <a:tabLst>
                <a:tab pos="299085" algn="l"/>
                <a:tab pos="299720" algn="l"/>
              </a:tabLst>
            </a:pPr>
            <a:r>
              <a:rPr lang="zh-CN" sz="900" dirty="0">
                <a:latin typeface="微软雅黑" panose="020B0503020204020204" pitchFamily="34" charset="-122"/>
                <a:ea typeface="微软雅黑" panose="020B0503020204020204" pitchFamily="34" charset="-122"/>
                <a:cs typeface="微软雅黑" panose="020B0503020204020204" pitchFamily="34" charset="-122"/>
              </a:rPr>
              <a:t>共识算法：</a:t>
            </a:r>
            <a:r>
              <a:rPr sz="900" dirty="0">
                <a:latin typeface="微软雅黑" panose="020B0503020204020204" pitchFamily="34" charset="-122"/>
                <a:ea typeface="微软雅黑" panose="020B0503020204020204" pitchFamily="34" charset="-122"/>
                <a:cs typeface="微软雅黑" panose="020B0503020204020204" pitchFamily="34" charset="-122"/>
              </a:rPr>
              <a:t>网络参与者基于共识机制来保证交易是共同验证的。商业网络满足政府监管、合规及审计</a:t>
            </a:r>
          </a:p>
        </p:txBody>
      </p:sp>
      <p:sp>
        <p:nvSpPr>
          <p:cNvPr id="20" name="右箭头 29"/>
          <p:cNvSpPr/>
          <p:nvPr/>
        </p:nvSpPr>
        <p:spPr>
          <a:xfrm>
            <a:off x="2326159" y="3208506"/>
            <a:ext cx="504190" cy="28765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1" name="右箭头 30"/>
          <p:cNvSpPr/>
          <p:nvPr/>
        </p:nvSpPr>
        <p:spPr>
          <a:xfrm>
            <a:off x="6183149" y="3126591"/>
            <a:ext cx="504190" cy="287655"/>
          </a:xfrm>
          <a:prstGeom prst="rightArrow">
            <a:avLst/>
          </a:prstGeom>
        </p:spPr>
        <p:style>
          <a:lnRef idx="1">
            <a:schemeClr val="accent4"/>
          </a:lnRef>
          <a:fillRef idx="2">
            <a:schemeClr val="accent4"/>
          </a:fillRef>
          <a:effectRef idx="1">
            <a:schemeClr val="accent4"/>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22" name="文本框 5"/>
          <p:cNvSpPr txBox="1"/>
          <p:nvPr/>
        </p:nvSpPr>
        <p:spPr>
          <a:xfrm rot="5640000">
            <a:off x="5577359" y="3198346"/>
            <a:ext cx="640080" cy="213995"/>
          </a:xfrm>
          <a:prstGeom prst="rect">
            <a:avLst/>
          </a:prstGeom>
          <a:noFill/>
        </p:spPr>
        <p:txBody>
          <a:bodyPr wrap="square" rtlCol="0">
            <a:prstTxWarp prst="textArchUp">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银行</a:t>
            </a:r>
          </a:p>
        </p:txBody>
      </p:sp>
      <p:sp>
        <p:nvSpPr>
          <p:cNvPr id="23" name="文本框 10"/>
          <p:cNvSpPr txBox="1"/>
          <p:nvPr/>
        </p:nvSpPr>
        <p:spPr>
          <a:xfrm rot="19800000">
            <a:off x="4894734" y="4252446"/>
            <a:ext cx="640080" cy="213995"/>
          </a:xfrm>
          <a:prstGeom prst="rect">
            <a:avLst/>
          </a:prstGeom>
          <a:noFill/>
        </p:spPr>
        <p:txBody>
          <a:bodyPr wrap="square" rtlCol="0">
            <a:prstTxWarp prst="textArchDown">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保险公司</a:t>
            </a:r>
          </a:p>
        </p:txBody>
      </p:sp>
      <p:sp>
        <p:nvSpPr>
          <p:cNvPr id="24" name="文本框 11"/>
          <p:cNvSpPr txBox="1"/>
          <p:nvPr/>
        </p:nvSpPr>
        <p:spPr>
          <a:xfrm rot="1920000">
            <a:off x="3462174" y="4217521"/>
            <a:ext cx="640080" cy="213995"/>
          </a:xfrm>
          <a:prstGeom prst="rect">
            <a:avLst/>
          </a:prstGeom>
          <a:noFill/>
        </p:spPr>
        <p:txBody>
          <a:bodyPr wrap="square" rtlCol="0">
            <a:prstTxWarp prst="textArchDown">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政府部门</a:t>
            </a:r>
          </a:p>
        </p:txBody>
      </p:sp>
      <p:sp>
        <p:nvSpPr>
          <p:cNvPr id="25" name="文本框 17"/>
          <p:cNvSpPr txBox="1"/>
          <p:nvPr/>
        </p:nvSpPr>
        <p:spPr>
          <a:xfrm rot="5400000">
            <a:off x="2862099" y="3159611"/>
            <a:ext cx="640080" cy="213995"/>
          </a:xfrm>
          <a:prstGeom prst="rect">
            <a:avLst/>
          </a:prstGeom>
          <a:noFill/>
        </p:spPr>
        <p:txBody>
          <a:bodyPr wrap="square" rtlCol="0">
            <a:prstTxWarp prst="textArchDown">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公证机构</a:t>
            </a:r>
          </a:p>
        </p:txBody>
      </p:sp>
      <p:sp>
        <p:nvSpPr>
          <p:cNvPr id="26" name="文本框 18"/>
          <p:cNvSpPr txBox="1"/>
          <p:nvPr/>
        </p:nvSpPr>
        <p:spPr>
          <a:xfrm rot="19680000">
            <a:off x="3468524" y="2020421"/>
            <a:ext cx="640080" cy="213995"/>
          </a:xfrm>
          <a:prstGeom prst="rect">
            <a:avLst/>
          </a:prstGeom>
          <a:noFill/>
        </p:spPr>
        <p:txBody>
          <a:bodyPr wrap="square" rtlCol="0">
            <a:prstTxWarp prst="textArchUp">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企业主</a:t>
            </a:r>
          </a:p>
        </p:txBody>
      </p:sp>
      <p:sp>
        <p:nvSpPr>
          <p:cNvPr id="27" name="文本框 24"/>
          <p:cNvSpPr txBox="1"/>
          <p:nvPr/>
        </p:nvSpPr>
        <p:spPr>
          <a:xfrm rot="2100000">
            <a:off x="4883939" y="2007086"/>
            <a:ext cx="640080" cy="213995"/>
          </a:xfrm>
          <a:prstGeom prst="rect">
            <a:avLst/>
          </a:prstGeom>
          <a:noFill/>
        </p:spPr>
        <p:txBody>
          <a:bodyPr wrap="square" rtlCol="0">
            <a:prstTxWarp prst="textArchUp">
              <a:avLst/>
            </a:prstTxWarp>
            <a:spAutoFit/>
          </a:bodyPr>
          <a:lstStyle/>
          <a:p>
            <a:pPr algn="ctr"/>
            <a:r>
              <a:rPr lang="zh-CN" altLang="en-US" sz="900" b="1">
                <a:solidFill>
                  <a:schemeClr val="bg1"/>
                </a:solidFill>
                <a:latin typeface="微软雅黑" panose="020B0503020204020204" pitchFamily="34" charset="-122"/>
                <a:ea typeface="微软雅黑" panose="020B0503020204020204" pitchFamily="34" charset="-122"/>
              </a:rPr>
              <a:t>审计机构</a:t>
            </a:r>
          </a:p>
        </p:txBody>
      </p:sp>
      <p:sp>
        <p:nvSpPr>
          <p:cNvPr id="28" name="object 8"/>
          <p:cNvSpPr txBox="1"/>
          <p:nvPr/>
        </p:nvSpPr>
        <p:spPr>
          <a:xfrm>
            <a:off x="6674639" y="1638003"/>
            <a:ext cx="3760470" cy="478790"/>
          </a:xfrm>
          <a:prstGeom prst="rect">
            <a:avLst/>
          </a:prstGeom>
        </p:spPr>
        <p:txBody>
          <a:bodyPr vert="horz" wrap="square" lIns="0" tIns="9048" rIns="0" bIns="0" rtlCol="0">
            <a:spAutoFit/>
          </a:bodyPr>
          <a:lstStyle/>
          <a:p>
            <a:pPr marL="12700">
              <a:lnSpc>
                <a:spcPct val="100000"/>
              </a:lnSpc>
              <a:spcBef>
                <a:spcPts val="95"/>
              </a:spcBef>
            </a:pPr>
            <a:r>
              <a:rPr sz="2000" b="1" spc="-5" dirty="0">
                <a:solidFill>
                  <a:srgbClr val="FDD300"/>
                </a:solidFill>
                <a:latin typeface="微软雅黑" panose="020B0503020204020204" pitchFamily="34" charset="-122"/>
                <a:ea typeface="微软雅黑" panose="020B0503020204020204" pitchFamily="34" charset="-122"/>
                <a:cs typeface="微软雅黑" panose="020B0503020204020204" pitchFamily="34" charset="-122"/>
                <a:sym typeface="+mn-ea"/>
              </a:rPr>
              <a:t>区块链</a:t>
            </a:r>
            <a:r>
              <a:rPr lang="zh-CN" sz="2000" b="1" spc="-5" dirty="0">
                <a:solidFill>
                  <a:srgbClr val="FDD300"/>
                </a:solidFill>
                <a:latin typeface="微软雅黑" panose="020B0503020204020204" pitchFamily="34" charset="-122"/>
                <a:ea typeface="微软雅黑" panose="020B0503020204020204" pitchFamily="34" charset="-122"/>
                <a:cs typeface="微软雅黑" panose="020B0503020204020204" pitchFamily="34" charset="-122"/>
                <a:sym typeface="+mn-ea"/>
              </a:rPr>
              <a:t>系统价值</a:t>
            </a:r>
            <a:endParaRPr kumimoji="1" lang="zh-CN" altLang="en-US" sz="2000" b="1" spc="-112" dirty="0">
              <a:solidFill>
                <a:srgbClr val="FDD300"/>
              </a:solidFill>
              <a:latin typeface="微软雅黑" panose="020B0503020204020204" pitchFamily="34" charset="-122"/>
              <a:ea typeface="微软雅黑" panose="020B0503020204020204" pitchFamily="34" charset="-122"/>
              <a:cs typeface="Rockwell"/>
            </a:endParaRPr>
          </a:p>
          <a:p>
            <a:pPr marL="12700" indent="0">
              <a:lnSpc>
                <a:spcPct val="100000"/>
              </a:lnSpc>
              <a:spcBef>
                <a:spcPts val="5"/>
              </a:spcBef>
              <a:buFont typeface="Wingdings" panose="05000000000000000000"/>
              <a:buNone/>
              <a:tabLst>
                <a:tab pos="299085" algn="l"/>
                <a:tab pos="299720" algn="l"/>
              </a:tabLst>
            </a:pPr>
            <a:endParaRPr lang="zh-CN" sz="105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96265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共识算法</a:t>
            </a:r>
            <a:endParaRPr lang="zh-CN" altLang="en-US" dirty="0"/>
          </a:p>
        </p:txBody>
      </p:sp>
      <p:grpSp>
        <p:nvGrpSpPr>
          <p:cNvPr id="108" name="Group 107"/>
          <p:cNvGrpSpPr/>
          <p:nvPr/>
        </p:nvGrpSpPr>
        <p:grpSpPr>
          <a:xfrm>
            <a:off x="195869" y="2121241"/>
            <a:ext cx="4232116" cy="3540008"/>
            <a:chOff x="195868" y="2121240"/>
            <a:chExt cx="6266751" cy="3660531"/>
          </a:xfrm>
        </p:grpSpPr>
        <p:sp>
          <p:nvSpPr>
            <p:cNvPr id="4" name="矩形 3"/>
            <p:cNvSpPr/>
            <p:nvPr/>
          </p:nvSpPr>
          <p:spPr bwMode="auto">
            <a:xfrm>
              <a:off x="3258562" y="2878555"/>
              <a:ext cx="1431010" cy="438944"/>
            </a:xfrm>
            <a:prstGeom prst="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600" dirty="0">
                  <a:solidFill>
                    <a:srgbClr val="000000"/>
                  </a:solidFill>
                  <a:latin typeface="微软雅黑" pitchFamily="34" charset="-122"/>
                  <a:ea typeface="微软雅黑" pitchFamily="34" charset="-122"/>
                </a:rPr>
                <a:t>节点</a:t>
              </a:r>
              <a:r>
                <a:rPr lang="en-US" altLang="zh-CN" sz="1600" dirty="0">
                  <a:solidFill>
                    <a:srgbClr val="000000"/>
                  </a:solidFill>
                  <a:latin typeface="微软雅黑" pitchFamily="34" charset="-122"/>
                  <a:ea typeface="微软雅黑" pitchFamily="34" charset="-122"/>
                </a:rPr>
                <a:t>A</a:t>
              </a:r>
              <a:endParaRPr lang="zh-CN" altLang="en-US" sz="1600" dirty="0">
                <a:solidFill>
                  <a:srgbClr val="000000"/>
                </a:solidFill>
                <a:latin typeface="微软雅黑" pitchFamily="34" charset="-122"/>
                <a:ea typeface="微软雅黑" pitchFamily="34" charset="-122"/>
              </a:endParaRPr>
            </a:p>
          </p:txBody>
        </p:sp>
        <p:sp>
          <p:nvSpPr>
            <p:cNvPr id="5" name="矩形 4"/>
            <p:cNvSpPr/>
            <p:nvPr/>
          </p:nvSpPr>
          <p:spPr bwMode="auto">
            <a:xfrm>
              <a:off x="3258562" y="5201972"/>
              <a:ext cx="1431010" cy="438944"/>
            </a:xfrm>
            <a:prstGeom prst="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600" dirty="0">
                  <a:solidFill>
                    <a:srgbClr val="000000"/>
                  </a:solidFill>
                  <a:latin typeface="微软雅黑" pitchFamily="34" charset="-122"/>
                  <a:ea typeface="微软雅黑" pitchFamily="34" charset="-122"/>
                </a:rPr>
                <a:t>节点</a:t>
              </a:r>
              <a:r>
                <a:rPr lang="en-US" altLang="zh-CN" sz="1600" dirty="0">
                  <a:solidFill>
                    <a:srgbClr val="000000"/>
                  </a:solidFill>
                  <a:latin typeface="微软雅黑" pitchFamily="34" charset="-122"/>
                  <a:ea typeface="微软雅黑" pitchFamily="34" charset="-122"/>
                </a:rPr>
                <a:t>D</a:t>
              </a:r>
              <a:endParaRPr lang="zh-CN" altLang="en-US" sz="1600" dirty="0">
                <a:solidFill>
                  <a:srgbClr val="000000"/>
                </a:solidFill>
                <a:latin typeface="微软雅黑" pitchFamily="34" charset="-122"/>
                <a:ea typeface="微软雅黑" pitchFamily="34" charset="-122"/>
              </a:endParaRPr>
            </a:p>
          </p:txBody>
        </p:sp>
        <p:sp>
          <p:nvSpPr>
            <p:cNvPr id="6" name="矩形 5"/>
            <p:cNvSpPr/>
            <p:nvPr/>
          </p:nvSpPr>
          <p:spPr bwMode="auto">
            <a:xfrm>
              <a:off x="1561570" y="3625034"/>
              <a:ext cx="1431010" cy="438944"/>
            </a:xfrm>
            <a:prstGeom prst="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600" dirty="0">
                  <a:solidFill>
                    <a:srgbClr val="000000"/>
                  </a:solidFill>
                  <a:latin typeface="微软雅黑" pitchFamily="34" charset="-122"/>
                  <a:ea typeface="微软雅黑" pitchFamily="34" charset="-122"/>
                </a:rPr>
                <a:t>节点</a:t>
              </a:r>
              <a:r>
                <a:rPr lang="en-US" altLang="zh-CN" sz="1600" dirty="0">
                  <a:solidFill>
                    <a:srgbClr val="000000"/>
                  </a:solidFill>
                  <a:latin typeface="微软雅黑" pitchFamily="34" charset="-122"/>
                  <a:ea typeface="微软雅黑" pitchFamily="34" charset="-122"/>
                </a:rPr>
                <a:t>F</a:t>
              </a:r>
              <a:endParaRPr lang="zh-CN" altLang="en-US" sz="1600" dirty="0">
                <a:solidFill>
                  <a:srgbClr val="000000"/>
                </a:solidFill>
                <a:latin typeface="微软雅黑" pitchFamily="34" charset="-122"/>
                <a:ea typeface="微软雅黑" pitchFamily="34" charset="-122"/>
              </a:endParaRPr>
            </a:p>
          </p:txBody>
        </p:sp>
        <p:sp>
          <p:nvSpPr>
            <p:cNvPr id="7" name="矩形 6"/>
            <p:cNvSpPr/>
            <p:nvPr/>
          </p:nvSpPr>
          <p:spPr bwMode="auto">
            <a:xfrm>
              <a:off x="1561570" y="4574790"/>
              <a:ext cx="1431010" cy="438944"/>
            </a:xfrm>
            <a:prstGeom prst="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600" dirty="0">
                  <a:solidFill>
                    <a:srgbClr val="000000"/>
                  </a:solidFill>
                  <a:latin typeface="微软雅黑" pitchFamily="34" charset="-122"/>
                  <a:ea typeface="微软雅黑" pitchFamily="34" charset="-122"/>
                </a:rPr>
                <a:t>节点</a:t>
              </a:r>
              <a:r>
                <a:rPr lang="en-US" altLang="zh-CN" sz="1600" dirty="0">
                  <a:solidFill>
                    <a:srgbClr val="000000"/>
                  </a:solidFill>
                  <a:latin typeface="微软雅黑" pitchFamily="34" charset="-122"/>
                  <a:ea typeface="微软雅黑" pitchFamily="34" charset="-122"/>
                </a:rPr>
                <a:t>E</a:t>
              </a:r>
              <a:endParaRPr lang="zh-CN" altLang="en-US" sz="1600" dirty="0">
                <a:solidFill>
                  <a:srgbClr val="000000"/>
                </a:solidFill>
                <a:latin typeface="微软雅黑" pitchFamily="34" charset="-122"/>
                <a:ea typeface="微软雅黑" pitchFamily="34" charset="-122"/>
              </a:endParaRPr>
            </a:p>
          </p:txBody>
        </p:sp>
        <p:sp>
          <p:nvSpPr>
            <p:cNvPr id="8" name="矩形 7"/>
            <p:cNvSpPr/>
            <p:nvPr/>
          </p:nvSpPr>
          <p:spPr bwMode="auto">
            <a:xfrm>
              <a:off x="4895100" y="3664323"/>
              <a:ext cx="1431010" cy="438944"/>
            </a:xfrm>
            <a:prstGeom prst="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600" dirty="0">
                  <a:solidFill>
                    <a:srgbClr val="000000"/>
                  </a:solidFill>
                  <a:latin typeface="微软雅黑" pitchFamily="34" charset="-122"/>
                  <a:ea typeface="微软雅黑" pitchFamily="34" charset="-122"/>
                </a:rPr>
                <a:t>节点</a:t>
              </a:r>
              <a:r>
                <a:rPr lang="en-US" altLang="zh-CN" sz="1600" dirty="0">
                  <a:solidFill>
                    <a:srgbClr val="000000"/>
                  </a:solidFill>
                  <a:latin typeface="微软雅黑" pitchFamily="34" charset="-122"/>
                  <a:ea typeface="微软雅黑" pitchFamily="34" charset="-122"/>
                </a:rPr>
                <a:t>B</a:t>
              </a:r>
              <a:endParaRPr lang="zh-CN" altLang="en-US" sz="1600" dirty="0">
                <a:solidFill>
                  <a:srgbClr val="000000"/>
                </a:solidFill>
                <a:latin typeface="微软雅黑" pitchFamily="34" charset="-122"/>
                <a:ea typeface="微软雅黑" pitchFamily="34" charset="-122"/>
              </a:endParaRPr>
            </a:p>
          </p:txBody>
        </p:sp>
        <p:sp>
          <p:nvSpPr>
            <p:cNvPr id="9" name="矩形 8"/>
            <p:cNvSpPr/>
            <p:nvPr/>
          </p:nvSpPr>
          <p:spPr bwMode="auto">
            <a:xfrm>
              <a:off x="4895100" y="4614079"/>
              <a:ext cx="1431010" cy="438944"/>
            </a:xfrm>
            <a:prstGeom prst="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600" dirty="0">
                  <a:solidFill>
                    <a:srgbClr val="000000"/>
                  </a:solidFill>
                  <a:latin typeface="微软雅黑" pitchFamily="34" charset="-122"/>
                  <a:ea typeface="微软雅黑" pitchFamily="34" charset="-122"/>
                </a:rPr>
                <a:t>节点</a:t>
              </a:r>
              <a:r>
                <a:rPr lang="en-US" altLang="zh-CN" sz="1600" dirty="0">
                  <a:solidFill>
                    <a:srgbClr val="000000"/>
                  </a:solidFill>
                  <a:latin typeface="微软雅黑" pitchFamily="34" charset="-122"/>
                  <a:ea typeface="微软雅黑" pitchFamily="34" charset="-122"/>
                </a:rPr>
                <a:t>C</a:t>
              </a:r>
              <a:endParaRPr lang="zh-CN" altLang="en-US" sz="1600" dirty="0">
                <a:solidFill>
                  <a:srgbClr val="000000"/>
                </a:solidFill>
                <a:latin typeface="微软雅黑" pitchFamily="34" charset="-122"/>
                <a:ea typeface="微软雅黑" pitchFamily="34" charset="-122"/>
              </a:endParaRPr>
            </a:p>
          </p:txBody>
        </p:sp>
        <p:sp>
          <p:nvSpPr>
            <p:cNvPr id="10" name="矩形 12"/>
            <p:cNvSpPr/>
            <p:nvPr/>
          </p:nvSpPr>
          <p:spPr bwMode="auto">
            <a:xfrm>
              <a:off x="3467250" y="2121240"/>
              <a:ext cx="1013633" cy="323223"/>
            </a:xfrm>
            <a:prstGeom prst="rect">
              <a:avLst/>
            </a:prstGeom>
            <a:solidFill>
              <a:schemeClr val="accent1">
                <a:lumMod val="75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000" dirty="0">
                  <a:solidFill>
                    <a:srgbClr val="000000"/>
                  </a:solidFill>
                  <a:latin typeface="微软雅黑" pitchFamily="34" charset="-122"/>
                  <a:ea typeface="微软雅黑" pitchFamily="34" charset="-122"/>
                </a:rPr>
                <a:t>客户端</a:t>
              </a:r>
              <a:r>
                <a:rPr lang="en-US" altLang="zh-CN" sz="1000" dirty="0">
                  <a:solidFill>
                    <a:srgbClr val="000000"/>
                  </a:solidFill>
                  <a:latin typeface="微软雅黑" pitchFamily="34" charset="-122"/>
                  <a:ea typeface="微软雅黑" pitchFamily="34" charset="-122"/>
                </a:rPr>
                <a:t>A</a:t>
              </a:r>
              <a:endParaRPr lang="zh-CN" altLang="en-US" sz="1000" dirty="0">
                <a:solidFill>
                  <a:srgbClr val="000000"/>
                </a:solidFill>
                <a:latin typeface="微软雅黑" pitchFamily="34" charset="-122"/>
                <a:ea typeface="微软雅黑" pitchFamily="34" charset="-122"/>
              </a:endParaRPr>
            </a:p>
          </p:txBody>
        </p:sp>
        <p:sp>
          <p:nvSpPr>
            <p:cNvPr id="11" name="矩形 13"/>
            <p:cNvSpPr/>
            <p:nvPr/>
          </p:nvSpPr>
          <p:spPr bwMode="auto">
            <a:xfrm>
              <a:off x="5100803" y="3037880"/>
              <a:ext cx="1013633" cy="323223"/>
            </a:xfrm>
            <a:prstGeom prst="rect">
              <a:avLst/>
            </a:prstGeom>
            <a:solidFill>
              <a:schemeClr val="accent1">
                <a:lumMod val="75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000" dirty="0">
                  <a:solidFill>
                    <a:srgbClr val="000000"/>
                  </a:solidFill>
                  <a:latin typeface="微软雅黑" pitchFamily="34" charset="-122"/>
                  <a:ea typeface="微软雅黑" pitchFamily="34" charset="-122"/>
                </a:rPr>
                <a:t>客户端</a:t>
              </a:r>
              <a:r>
                <a:rPr lang="en-US" altLang="zh-CN" sz="1000" dirty="0">
                  <a:solidFill>
                    <a:srgbClr val="000000"/>
                  </a:solidFill>
                  <a:latin typeface="微软雅黑" pitchFamily="34" charset="-122"/>
                  <a:ea typeface="微软雅黑" pitchFamily="34" charset="-122"/>
                </a:rPr>
                <a:t>A</a:t>
              </a:r>
              <a:endParaRPr lang="zh-CN" altLang="en-US" sz="1000" dirty="0">
                <a:solidFill>
                  <a:srgbClr val="000000"/>
                </a:solidFill>
                <a:latin typeface="微软雅黑" pitchFamily="34" charset="-122"/>
                <a:ea typeface="微软雅黑" pitchFamily="34" charset="-122"/>
              </a:endParaRPr>
            </a:p>
          </p:txBody>
        </p:sp>
        <p:sp>
          <p:nvSpPr>
            <p:cNvPr id="12" name="矩形 14"/>
            <p:cNvSpPr/>
            <p:nvPr/>
          </p:nvSpPr>
          <p:spPr bwMode="auto">
            <a:xfrm>
              <a:off x="195868" y="4629063"/>
              <a:ext cx="1013633" cy="323223"/>
            </a:xfrm>
            <a:prstGeom prst="rect">
              <a:avLst/>
            </a:prstGeom>
            <a:solidFill>
              <a:schemeClr val="accent1">
                <a:lumMod val="75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zh-CN" altLang="en-US" sz="1000" dirty="0">
                  <a:solidFill>
                    <a:srgbClr val="000000"/>
                  </a:solidFill>
                  <a:latin typeface="微软雅黑" pitchFamily="34" charset="-122"/>
                  <a:ea typeface="微软雅黑" pitchFamily="34" charset="-122"/>
                </a:rPr>
                <a:t>客户端</a:t>
              </a:r>
              <a:r>
                <a:rPr lang="en-US" altLang="zh-CN" sz="1000" dirty="0">
                  <a:solidFill>
                    <a:srgbClr val="000000"/>
                  </a:solidFill>
                  <a:latin typeface="微软雅黑" pitchFamily="34" charset="-122"/>
                  <a:ea typeface="微软雅黑" pitchFamily="34" charset="-122"/>
                </a:rPr>
                <a:t>E</a:t>
              </a:r>
              <a:endParaRPr lang="zh-CN" altLang="en-US" sz="1000" dirty="0">
                <a:solidFill>
                  <a:srgbClr val="000000"/>
                </a:solidFill>
                <a:latin typeface="微软雅黑" pitchFamily="34" charset="-122"/>
                <a:ea typeface="微软雅黑" pitchFamily="34" charset="-122"/>
              </a:endParaRPr>
            </a:p>
          </p:txBody>
        </p:sp>
        <p:sp>
          <p:nvSpPr>
            <p:cNvPr id="13" name="矩形 15"/>
            <p:cNvSpPr/>
            <p:nvPr/>
          </p:nvSpPr>
          <p:spPr bwMode="auto">
            <a:xfrm>
              <a:off x="4534543" y="2128015"/>
              <a:ext cx="541111" cy="214053"/>
            </a:xfrm>
            <a:prstGeom prst="rect">
              <a:avLst/>
            </a:prstGeom>
            <a:solidFill>
              <a:srgbClr val="92D05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en-US" altLang="zh-CN" sz="900" dirty="0" err="1">
                  <a:solidFill>
                    <a:srgbClr val="000000"/>
                  </a:solidFill>
                  <a:latin typeface="微软雅黑" pitchFamily="34" charset="-122"/>
                  <a:ea typeface="微软雅黑" pitchFamily="34" charset="-122"/>
                </a:rPr>
                <a:t>txA</a:t>
              </a:r>
              <a:endParaRPr lang="zh-CN" altLang="en-US" sz="900" dirty="0">
                <a:solidFill>
                  <a:srgbClr val="000000"/>
                </a:solidFill>
                <a:latin typeface="微软雅黑" pitchFamily="34" charset="-122"/>
                <a:ea typeface="微软雅黑" pitchFamily="34" charset="-122"/>
              </a:endParaRPr>
            </a:p>
          </p:txBody>
        </p:sp>
        <p:sp>
          <p:nvSpPr>
            <p:cNvPr id="14" name="矩形 16"/>
            <p:cNvSpPr/>
            <p:nvPr/>
          </p:nvSpPr>
          <p:spPr bwMode="auto">
            <a:xfrm>
              <a:off x="5564388" y="2776409"/>
              <a:ext cx="541111" cy="214053"/>
            </a:xfrm>
            <a:prstGeom prst="rect">
              <a:avLst/>
            </a:prstGeom>
            <a:solidFill>
              <a:srgbClr val="FF000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en-US" altLang="zh-CN" sz="900" dirty="0" err="1">
                  <a:solidFill>
                    <a:srgbClr val="000000"/>
                  </a:solidFill>
                  <a:latin typeface="微软雅黑" pitchFamily="34" charset="-122"/>
                  <a:ea typeface="微软雅黑" pitchFamily="34" charset="-122"/>
                </a:rPr>
                <a:t>txB</a:t>
              </a:r>
              <a:endParaRPr lang="zh-CN" altLang="en-US" sz="900" dirty="0">
                <a:solidFill>
                  <a:srgbClr val="000000"/>
                </a:solidFill>
                <a:latin typeface="微软雅黑" pitchFamily="34" charset="-122"/>
                <a:ea typeface="微软雅黑" pitchFamily="34" charset="-122"/>
              </a:endParaRPr>
            </a:p>
          </p:txBody>
        </p:sp>
        <p:sp>
          <p:nvSpPr>
            <p:cNvPr id="15" name="矩形 17"/>
            <p:cNvSpPr/>
            <p:nvPr/>
          </p:nvSpPr>
          <p:spPr bwMode="auto">
            <a:xfrm>
              <a:off x="608763" y="4969103"/>
              <a:ext cx="541111" cy="214053"/>
            </a:xfrm>
            <a:prstGeom prst="rect">
              <a:avLst/>
            </a:prstGeom>
            <a:solidFill>
              <a:srgbClr val="777777"/>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a:r>
                <a:rPr lang="en-US" altLang="zh-CN" sz="900" dirty="0" err="1">
                  <a:solidFill>
                    <a:srgbClr val="000000"/>
                  </a:solidFill>
                  <a:latin typeface="微软雅黑" pitchFamily="34" charset="-122"/>
                  <a:ea typeface="微软雅黑" pitchFamily="34" charset="-122"/>
                </a:rPr>
                <a:t>txE</a:t>
              </a:r>
              <a:endParaRPr lang="en-US" altLang="zh-CN" sz="900" dirty="0">
                <a:solidFill>
                  <a:srgbClr val="000000"/>
                </a:solidFill>
                <a:latin typeface="微软雅黑" pitchFamily="34" charset="-122"/>
                <a:ea typeface="微软雅黑" pitchFamily="34" charset="-122"/>
              </a:endParaRPr>
            </a:p>
          </p:txBody>
        </p:sp>
        <p:sp>
          <p:nvSpPr>
            <p:cNvPr id="16" name="矩形 18"/>
            <p:cNvSpPr/>
            <p:nvPr/>
          </p:nvSpPr>
          <p:spPr bwMode="auto">
            <a:xfrm>
              <a:off x="3548550" y="3331592"/>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17" name="矩形 19"/>
            <p:cNvSpPr/>
            <p:nvPr/>
          </p:nvSpPr>
          <p:spPr bwMode="auto">
            <a:xfrm>
              <a:off x="3691055" y="3331592"/>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18" name="矩形 20"/>
            <p:cNvSpPr/>
            <p:nvPr/>
          </p:nvSpPr>
          <p:spPr bwMode="auto">
            <a:xfrm>
              <a:off x="3833560" y="3331592"/>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19" name="矩形 21"/>
            <p:cNvSpPr/>
            <p:nvPr/>
          </p:nvSpPr>
          <p:spPr bwMode="auto">
            <a:xfrm>
              <a:off x="3976065" y="3331592"/>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20" name="矩形 22"/>
            <p:cNvSpPr/>
            <p:nvPr/>
          </p:nvSpPr>
          <p:spPr bwMode="auto">
            <a:xfrm>
              <a:off x="4118570" y="3331592"/>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21" name="矩形 23"/>
            <p:cNvSpPr/>
            <p:nvPr/>
          </p:nvSpPr>
          <p:spPr bwMode="auto">
            <a:xfrm>
              <a:off x="4261074" y="3331592"/>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cxnSp>
          <p:nvCxnSpPr>
            <p:cNvPr id="22" name="直接连接符 25"/>
            <p:cNvCxnSpPr>
              <a:stCxn id="16" idx="3"/>
              <a:endCxn id="17" idx="1"/>
            </p:cNvCxnSpPr>
            <p:nvPr/>
          </p:nvCxnSpPr>
          <p:spPr bwMode="auto">
            <a:xfrm>
              <a:off x="3637989" y="3372235"/>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7"/>
            <p:cNvCxnSpPr>
              <a:stCxn id="17" idx="3"/>
              <a:endCxn id="18" idx="1"/>
            </p:cNvCxnSpPr>
            <p:nvPr/>
          </p:nvCxnSpPr>
          <p:spPr bwMode="auto">
            <a:xfrm>
              <a:off x="3780494" y="3372235"/>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9"/>
            <p:cNvCxnSpPr>
              <a:stCxn id="18" idx="3"/>
              <a:endCxn id="19" idx="1"/>
            </p:cNvCxnSpPr>
            <p:nvPr/>
          </p:nvCxnSpPr>
          <p:spPr bwMode="auto">
            <a:xfrm>
              <a:off x="3922999" y="3372235"/>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31"/>
            <p:cNvCxnSpPr>
              <a:stCxn id="19" idx="3"/>
              <a:endCxn id="20" idx="1"/>
            </p:cNvCxnSpPr>
            <p:nvPr/>
          </p:nvCxnSpPr>
          <p:spPr bwMode="auto">
            <a:xfrm>
              <a:off x="4065504" y="3372235"/>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33"/>
            <p:cNvCxnSpPr>
              <a:stCxn id="20" idx="3"/>
              <a:endCxn id="21" idx="1"/>
            </p:cNvCxnSpPr>
            <p:nvPr/>
          </p:nvCxnSpPr>
          <p:spPr bwMode="auto">
            <a:xfrm>
              <a:off x="4208009" y="3372235"/>
              <a:ext cx="53065"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35"/>
            <p:cNvSpPr/>
            <p:nvPr/>
          </p:nvSpPr>
          <p:spPr bwMode="auto">
            <a:xfrm>
              <a:off x="4383397" y="3291494"/>
              <a:ext cx="138265" cy="125662"/>
            </a:xfrm>
            <a:prstGeom prst="rect">
              <a:avLst/>
            </a:prstGeom>
            <a:solidFill>
              <a:srgbClr val="FF000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28" name="矩形 36"/>
            <p:cNvSpPr/>
            <p:nvPr/>
          </p:nvSpPr>
          <p:spPr bwMode="auto">
            <a:xfrm>
              <a:off x="4524541" y="3291494"/>
              <a:ext cx="138265" cy="125662"/>
            </a:xfrm>
            <a:prstGeom prst="rect">
              <a:avLst/>
            </a:prstGeom>
            <a:solidFill>
              <a:srgbClr val="92D05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29" name="矩形 37"/>
            <p:cNvSpPr/>
            <p:nvPr/>
          </p:nvSpPr>
          <p:spPr bwMode="auto">
            <a:xfrm>
              <a:off x="4665685" y="3291494"/>
              <a:ext cx="138265" cy="125662"/>
            </a:xfrm>
            <a:prstGeom prst="rect">
              <a:avLst/>
            </a:prstGeom>
            <a:solidFill>
              <a:srgbClr val="777777"/>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30" name="矩形 38"/>
            <p:cNvSpPr/>
            <p:nvPr/>
          </p:nvSpPr>
          <p:spPr bwMode="auto">
            <a:xfrm>
              <a:off x="5197811" y="416540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31" name="矩形 39"/>
            <p:cNvSpPr/>
            <p:nvPr/>
          </p:nvSpPr>
          <p:spPr bwMode="auto">
            <a:xfrm>
              <a:off x="5340316" y="416540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32" name="矩形 40"/>
            <p:cNvSpPr/>
            <p:nvPr/>
          </p:nvSpPr>
          <p:spPr bwMode="auto">
            <a:xfrm>
              <a:off x="5482821" y="416540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33" name="矩形 41"/>
            <p:cNvSpPr/>
            <p:nvPr/>
          </p:nvSpPr>
          <p:spPr bwMode="auto">
            <a:xfrm>
              <a:off x="5625325" y="416540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34" name="矩形 42"/>
            <p:cNvSpPr/>
            <p:nvPr/>
          </p:nvSpPr>
          <p:spPr bwMode="auto">
            <a:xfrm>
              <a:off x="5767830" y="416540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35" name="矩形 43"/>
            <p:cNvSpPr/>
            <p:nvPr/>
          </p:nvSpPr>
          <p:spPr bwMode="auto">
            <a:xfrm>
              <a:off x="5910334" y="416540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cxnSp>
          <p:nvCxnSpPr>
            <p:cNvPr id="36" name="直接连接符 44"/>
            <p:cNvCxnSpPr>
              <a:stCxn id="30" idx="3"/>
              <a:endCxn id="31" idx="1"/>
            </p:cNvCxnSpPr>
            <p:nvPr/>
          </p:nvCxnSpPr>
          <p:spPr bwMode="auto">
            <a:xfrm>
              <a:off x="5287250" y="420605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45"/>
            <p:cNvCxnSpPr>
              <a:stCxn id="31" idx="3"/>
              <a:endCxn id="32" idx="1"/>
            </p:cNvCxnSpPr>
            <p:nvPr/>
          </p:nvCxnSpPr>
          <p:spPr bwMode="auto">
            <a:xfrm>
              <a:off x="5429755" y="420605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6"/>
            <p:cNvCxnSpPr>
              <a:stCxn id="32" idx="3"/>
              <a:endCxn id="33" idx="1"/>
            </p:cNvCxnSpPr>
            <p:nvPr/>
          </p:nvCxnSpPr>
          <p:spPr bwMode="auto">
            <a:xfrm>
              <a:off x="5572259" y="420605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7"/>
            <p:cNvCxnSpPr>
              <a:stCxn id="33" idx="3"/>
              <a:endCxn id="34" idx="1"/>
            </p:cNvCxnSpPr>
            <p:nvPr/>
          </p:nvCxnSpPr>
          <p:spPr bwMode="auto">
            <a:xfrm>
              <a:off x="5714764" y="420605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48"/>
            <p:cNvCxnSpPr>
              <a:stCxn id="34" idx="3"/>
              <a:endCxn id="35" idx="1"/>
            </p:cNvCxnSpPr>
            <p:nvPr/>
          </p:nvCxnSpPr>
          <p:spPr bwMode="auto">
            <a:xfrm>
              <a:off x="5857270" y="4206051"/>
              <a:ext cx="53065"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9"/>
            <p:cNvSpPr/>
            <p:nvPr/>
          </p:nvSpPr>
          <p:spPr bwMode="auto">
            <a:xfrm>
              <a:off x="6032657" y="4125310"/>
              <a:ext cx="138265" cy="125662"/>
            </a:xfrm>
            <a:prstGeom prst="rect">
              <a:avLst/>
            </a:prstGeom>
            <a:solidFill>
              <a:srgbClr val="FF000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2" name="矩形 50"/>
            <p:cNvSpPr/>
            <p:nvPr/>
          </p:nvSpPr>
          <p:spPr bwMode="auto">
            <a:xfrm>
              <a:off x="6173801" y="4125310"/>
              <a:ext cx="138265" cy="125662"/>
            </a:xfrm>
            <a:prstGeom prst="rect">
              <a:avLst/>
            </a:prstGeom>
            <a:solidFill>
              <a:srgbClr val="92D05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3" name="矩形 51"/>
            <p:cNvSpPr/>
            <p:nvPr/>
          </p:nvSpPr>
          <p:spPr bwMode="auto">
            <a:xfrm>
              <a:off x="4562802" y="3439689"/>
              <a:ext cx="138265" cy="125662"/>
            </a:xfrm>
            <a:prstGeom prst="rect">
              <a:avLst/>
            </a:prstGeom>
            <a:solidFill>
              <a:srgbClr val="777777"/>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4" name="矩形 53"/>
            <p:cNvSpPr/>
            <p:nvPr/>
          </p:nvSpPr>
          <p:spPr bwMode="auto">
            <a:xfrm>
              <a:off x="5207219" y="513177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5" name="矩形 54"/>
            <p:cNvSpPr/>
            <p:nvPr/>
          </p:nvSpPr>
          <p:spPr bwMode="auto">
            <a:xfrm>
              <a:off x="5349724" y="513177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6" name="矩形 55"/>
            <p:cNvSpPr/>
            <p:nvPr/>
          </p:nvSpPr>
          <p:spPr bwMode="auto">
            <a:xfrm>
              <a:off x="5492229" y="513177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7" name="矩形 56"/>
            <p:cNvSpPr/>
            <p:nvPr/>
          </p:nvSpPr>
          <p:spPr bwMode="auto">
            <a:xfrm>
              <a:off x="5634734" y="513177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8" name="矩形 57"/>
            <p:cNvSpPr/>
            <p:nvPr/>
          </p:nvSpPr>
          <p:spPr bwMode="auto">
            <a:xfrm>
              <a:off x="5777239" y="513177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49" name="矩形 58"/>
            <p:cNvSpPr/>
            <p:nvPr/>
          </p:nvSpPr>
          <p:spPr bwMode="auto">
            <a:xfrm>
              <a:off x="5919743" y="5131778"/>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cxnSp>
          <p:nvCxnSpPr>
            <p:cNvPr id="50" name="直接连接符 59"/>
            <p:cNvCxnSpPr>
              <a:stCxn id="44" idx="3"/>
              <a:endCxn id="45" idx="1"/>
            </p:cNvCxnSpPr>
            <p:nvPr/>
          </p:nvCxnSpPr>
          <p:spPr bwMode="auto">
            <a:xfrm>
              <a:off x="5296658" y="517242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60"/>
            <p:cNvCxnSpPr>
              <a:stCxn id="45" idx="3"/>
              <a:endCxn id="46" idx="1"/>
            </p:cNvCxnSpPr>
            <p:nvPr/>
          </p:nvCxnSpPr>
          <p:spPr bwMode="auto">
            <a:xfrm>
              <a:off x="5439163" y="517242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61"/>
            <p:cNvCxnSpPr>
              <a:stCxn id="46" idx="3"/>
              <a:endCxn id="47" idx="1"/>
            </p:cNvCxnSpPr>
            <p:nvPr/>
          </p:nvCxnSpPr>
          <p:spPr bwMode="auto">
            <a:xfrm>
              <a:off x="5581668" y="517242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62"/>
            <p:cNvCxnSpPr>
              <a:stCxn id="47" idx="3"/>
              <a:endCxn id="48" idx="1"/>
            </p:cNvCxnSpPr>
            <p:nvPr/>
          </p:nvCxnSpPr>
          <p:spPr bwMode="auto">
            <a:xfrm>
              <a:off x="5724173" y="5172421"/>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63"/>
            <p:cNvCxnSpPr>
              <a:stCxn id="48" idx="3"/>
              <a:endCxn id="49" idx="1"/>
            </p:cNvCxnSpPr>
            <p:nvPr/>
          </p:nvCxnSpPr>
          <p:spPr bwMode="auto">
            <a:xfrm>
              <a:off x="5866678" y="5172421"/>
              <a:ext cx="53065"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矩形 64"/>
            <p:cNvSpPr/>
            <p:nvPr/>
          </p:nvSpPr>
          <p:spPr bwMode="auto">
            <a:xfrm>
              <a:off x="6042067" y="5091681"/>
              <a:ext cx="138265" cy="125662"/>
            </a:xfrm>
            <a:prstGeom prst="rect">
              <a:avLst/>
            </a:prstGeom>
            <a:solidFill>
              <a:srgbClr val="FF000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56" name="矩形 65"/>
            <p:cNvSpPr/>
            <p:nvPr/>
          </p:nvSpPr>
          <p:spPr bwMode="auto">
            <a:xfrm>
              <a:off x="6183210" y="5091681"/>
              <a:ext cx="138265" cy="125662"/>
            </a:xfrm>
            <a:prstGeom prst="rect">
              <a:avLst/>
            </a:prstGeom>
            <a:solidFill>
              <a:srgbClr val="92D05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57" name="矩形 66"/>
            <p:cNvSpPr/>
            <p:nvPr/>
          </p:nvSpPr>
          <p:spPr bwMode="auto">
            <a:xfrm>
              <a:off x="6324354" y="5091681"/>
              <a:ext cx="138265" cy="125662"/>
            </a:xfrm>
            <a:prstGeom prst="rect">
              <a:avLst/>
            </a:prstGeom>
            <a:solidFill>
              <a:srgbClr val="777777"/>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58" name="矩形 67"/>
            <p:cNvSpPr/>
            <p:nvPr/>
          </p:nvSpPr>
          <p:spPr bwMode="auto">
            <a:xfrm>
              <a:off x="3543845" y="5696206"/>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59" name="矩形 68"/>
            <p:cNvSpPr/>
            <p:nvPr/>
          </p:nvSpPr>
          <p:spPr bwMode="auto">
            <a:xfrm>
              <a:off x="3686350" y="5696206"/>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60" name="矩形 69"/>
            <p:cNvSpPr/>
            <p:nvPr/>
          </p:nvSpPr>
          <p:spPr bwMode="auto">
            <a:xfrm>
              <a:off x="3828855" y="5696206"/>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61" name="矩形 70"/>
            <p:cNvSpPr/>
            <p:nvPr/>
          </p:nvSpPr>
          <p:spPr bwMode="auto">
            <a:xfrm>
              <a:off x="3971360" y="5696206"/>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62" name="矩形 71"/>
            <p:cNvSpPr/>
            <p:nvPr/>
          </p:nvSpPr>
          <p:spPr bwMode="auto">
            <a:xfrm>
              <a:off x="4113865" y="5696206"/>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63" name="矩形 72"/>
            <p:cNvSpPr/>
            <p:nvPr/>
          </p:nvSpPr>
          <p:spPr bwMode="auto">
            <a:xfrm>
              <a:off x="4256369" y="5696206"/>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cxnSp>
          <p:nvCxnSpPr>
            <p:cNvPr id="64" name="直接连接符 73"/>
            <p:cNvCxnSpPr>
              <a:stCxn id="58" idx="3"/>
              <a:endCxn id="59" idx="1"/>
            </p:cNvCxnSpPr>
            <p:nvPr/>
          </p:nvCxnSpPr>
          <p:spPr bwMode="auto">
            <a:xfrm>
              <a:off x="3633284" y="5736850"/>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74"/>
            <p:cNvCxnSpPr>
              <a:stCxn id="59" idx="3"/>
              <a:endCxn id="60" idx="1"/>
            </p:cNvCxnSpPr>
            <p:nvPr/>
          </p:nvCxnSpPr>
          <p:spPr bwMode="auto">
            <a:xfrm>
              <a:off x="3775789" y="5736850"/>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连接符 75"/>
            <p:cNvCxnSpPr>
              <a:stCxn id="60" idx="3"/>
              <a:endCxn id="61" idx="1"/>
            </p:cNvCxnSpPr>
            <p:nvPr/>
          </p:nvCxnSpPr>
          <p:spPr bwMode="auto">
            <a:xfrm>
              <a:off x="3918294" y="5736850"/>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76"/>
            <p:cNvCxnSpPr>
              <a:stCxn id="61" idx="3"/>
              <a:endCxn id="62" idx="1"/>
            </p:cNvCxnSpPr>
            <p:nvPr/>
          </p:nvCxnSpPr>
          <p:spPr bwMode="auto">
            <a:xfrm>
              <a:off x="4060799" y="5736850"/>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77"/>
            <p:cNvCxnSpPr>
              <a:stCxn id="62" idx="3"/>
              <a:endCxn id="63" idx="1"/>
            </p:cNvCxnSpPr>
            <p:nvPr/>
          </p:nvCxnSpPr>
          <p:spPr bwMode="auto">
            <a:xfrm>
              <a:off x="4203304" y="5736850"/>
              <a:ext cx="53065"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矩形 78"/>
            <p:cNvSpPr/>
            <p:nvPr/>
          </p:nvSpPr>
          <p:spPr bwMode="auto">
            <a:xfrm>
              <a:off x="4378692" y="5656109"/>
              <a:ext cx="138265" cy="125662"/>
            </a:xfrm>
            <a:prstGeom prst="rect">
              <a:avLst/>
            </a:prstGeom>
            <a:solidFill>
              <a:srgbClr val="FF000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0" name="矩形 79"/>
            <p:cNvSpPr/>
            <p:nvPr/>
          </p:nvSpPr>
          <p:spPr bwMode="auto">
            <a:xfrm>
              <a:off x="4519835" y="5656109"/>
              <a:ext cx="138265" cy="125662"/>
            </a:xfrm>
            <a:prstGeom prst="rect">
              <a:avLst/>
            </a:prstGeom>
            <a:solidFill>
              <a:srgbClr val="92D05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1" name="矩形 80"/>
            <p:cNvSpPr/>
            <p:nvPr/>
          </p:nvSpPr>
          <p:spPr bwMode="auto">
            <a:xfrm>
              <a:off x="4660980" y="5656109"/>
              <a:ext cx="138265" cy="125662"/>
            </a:xfrm>
            <a:prstGeom prst="rect">
              <a:avLst/>
            </a:prstGeom>
            <a:solidFill>
              <a:srgbClr val="777777"/>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2" name="矩形 81"/>
            <p:cNvSpPr/>
            <p:nvPr/>
          </p:nvSpPr>
          <p:spPr bwMode="auto">
            <a:xfrm>
              <a:off x="1856496" y="5080465"/>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3" name="矩形 82"/>
            <p:cNvSpPr/>
            <p:nvPr/>
          </p:nvSpPr>
          <p:spPr bwMode="auto">
            <a:xfrm>
              <a:off x="1999001" y="5080465"/>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4" name="矩形 83"/>
            <p:cNvSpPr/>
            <p:nvPr/>
          </p:nvSpPr>
          <p:spPr bwMode="auto">
            <a:xfrm>
              <a:off x="2141506" y="5080465"/>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5" name="矩形 84"/>
            <p:cNvSpPr/>
            <p:nvPr/>
          </p:nvSpPr>
          <p:spPr bwMode="auto">
            <a:xfrm>
              <a:off x="2284011" y="5080465"/>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6" name="矩形 85"/>
            <p:cNvSpPr/>
            <p:nvPr/>
          </p:nvSpPr>
          <p:spPr bwMode="auto">
            <a:xfrm>
              <a:off x="2426515" y="5080465"/>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77" name="矩形 86"/>
            <p:cNvSpPr/>
            <p:nvPr/>
          </p:nvSpPr>
          <p:spPr bwMode="auto">
            <a:xfrm>
              <a:off x="2569019" y="5080465"/>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cxnSp>
          <p:nvCxnSpPr>
            <p:cNvPr id="78" name="直接连接符 87"/>
            <p:cNvCxnSpPr>
              <a:stCxn id="72" idx="3"/>
              <a:endCxn id="73" idx="1"/>
            </p:cNvCxnSpPr>
            <p:nvPr/>
          </p:nvCxnSpPr>
          <p:spPr bwMode="auto">
            <a:xfrm>
              <a:off x="1945935" y="5121108"/>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88"/>
            <p:cNvCxnSpPr>
              <a:stCxn id="73" idx="3"/>
              <a:endCxn id="74" idx="1"/>
            </p:cNvCxnSpPr>
            <p:nvPr/>
          </p:nvCxnSpPr>
          <p:spPr bwMode="auto">
            <a:xfrm>
              <a:off x="2088440" y="5121108"/>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连接符 89"/>
            <p:cNvCxnSpPr>
              <a:stCxn id="74" idx="3"/>
              <a:endCxn id="75" idx="1"/>
            </p:cNvCxnSpPr>
            <p:nvPr/>
          </p:nvCxnSpPr>
          <p:spPr bwMode="auto">
            <a:xfrm>
              <a:off x="2230945" y="5121108"/>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90"/>
            <p:cNvCxnSpPr>
              <a:stCxn id="75" idx="3"/>
              <a:endCxn id="76" idx="1"/>
            </p:cNvCxnSpPr>
            <p:nvPr/>
          </p:nvCxnSpPr>
          <p:spPr bwMode="auto">
            <a:xfrm>
              <a:off x="2373450" y="5121108"/>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91"/>
            <p:cNvCxnSpPr>
              <a:stCxn id="76" idx="3"/>
              <a:endCxn id="77" idx="1"/>
            </p:cNvCxnSpPr>
            <p:nvPr/>
          </p:nvCxnSpPr>
          <p:spPr bwMode="auto">
            <a:xfrm>
              <a:off x="2515955" y="5121108"/>
              <a:ext cx="53065"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矩形 92"/>
            <p:cNvSpPr/>
            <p:nvPr/>
          </p:nvSpPr>
          <p:spPr bwMode="auto">
            <a:xfrm>
              <a:off x="2691342" y="5040368"/>
              <a:ext cx="138265" cy="125662"/>
            </a:xfrm>
            <a:prstGeom prst="rect">
              <a:avLst/>
            </a:prstGeom>
            <a:solidFill>
              <a:srgbClr val="FF000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84" name="矩形 93"/>
            <p:cNvSpPr/>
            <p:nvPr/>
          </p:nvSpPr>
          <p:spPr bwMode="auto">
            <a:xfrm>
              <a:off x="2832485" y="5040368"/>
              <a:ext cx="138265" cy="125662"/>
            </a:xfrm>
            <a:prstGeom prst="rect">
              <a:avLst/>
            </a:prstGeom>
            <a:solidFill>
              <a:srgbClr val="92D05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85" name="矩形 94"/>
            <p:cNvSpPr/>
            <p:nvPr/>
          </p:nvSpPr>
          <p:spPr bwMode="auto">
            <a:xfrm>
              <a:off x="2973631" y="5040368"/>
              <a:ext cx="138265" cy="125662"/>
            </a:xfrm>
            <a:prstGeom prst="rect">
              <a:avLst/>
            </a:prstGeom>
            <a:solidFill>
              <a:srgbClr val="777777"/>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86" name="矩形 95"/>
            <p:cNvSpPr/>
            <p:nvPr/>
          </p:nvSpPr>
          <p:spPr bwMode="auto">
            <a:xfrm>
              <a:off x="1861202" y="4126924"/>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87" name="矩形 96"/>
            <p:cNvSpPr/>
            <p:nvPr/>
          </p:nvSpPr>
          <p:spPr bwMode="auto">
            <a:xfrm>
              <a:off x="2003706" y="4126924"/>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88" name="矩形 97"/>
            <p:cNvSpPr/>
            <p:nvPr/>
          </p:nvSpPr>
          <p:spPr bwMode="auto">
            <a:xfrm>
              <a:off x="2146210" y="4126924"/>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89" name="矩形 98"/>
            <p:cNvSpPr/>
            <p:nvPr/>
          </p:nvSpPr>
          <p:spPr bwMode="auto">
            <a:xfrm>
              <a:off x="2288715" y="4126924"/>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90" name="矩形 99"/>
            <p:cNvSpPr/>
            <p:nvPr/>
          </p:nvSpPr>
          <p:spPr bwMode="auto">
            <a:xfrm>
              <a:off x="2431220" y="4126924"/>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91" name="矩形 100"/>
            <p:cNvSpPr/>
            <p:nvPr/>
          </p:nvSpPr>
          <p:spPr bwMode="auto">
            <a:xfrm>
              <a:off x="2573724" y="4126924"/>
              <a:ext cx="89439" cy="81286"/>
            </a:xfrm>
            <a:prstGeom prst="rect">
              <a:avLst/>
            </a:prstGeom>
            <a:solidFill>
              <a:schemeClr val="bg1"/>
            </a:solidFill>
            <a:ln w="15875">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cxnSp>
          <p:nvCxnSpPr>
            <p:cNvPr id="92" name="直接连接符 101"/>
            <p:cNvCxnSpPr>
              <a:stCxn id="86" idx="3"/>
              <a:endCxn id="87" idx="1"/>
            </p:cNvCxnSpPr>
            <p:nvPr/>
          </p:nvCxnSpPr>
          <p:spPr bwMode="auto">
            <a:xfrm>
              <a:off x="1950640" y="4167567"/>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连接符 102"/>
            <p:cNvCxnSpPr>
              <a:stCxn id="87" idx="3"/>
              <a:endCxn id="88" idx="1"/>
            </p:cNvCxnSpPr>
            <p:nvPr/>
          </p:nvCxnSpPr>
          <p:spPr bwMode="auto">
            <a:xfrm>
              <a:off x="2093145" y="4167567"/>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连接符 103"/>
            <p:cNvCxnSpPr>
              <a:stCxn id="88" idx="3"/>
              <a:endCxn id="89" idx="1"/>
            </p:cNvCxnSpPr>
            <p:nvPr/>
          </p:nvCxnSpPr>
          <p:spPr bwMode="auto">
            <a:xfrm>
              <a:off x="2235649" y="4167567"/>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连接符 104"/>
            <p:cNvCxnSpPr>
              <a:stCxn id="89" idx="3"/>
              <a:endCxn id="90" idx="1"/>
            </p:cNvCxnSpPr>
            <p:nvPr/>
          </p:nvCxnSpPr>
          <p:spPr bwMode="auto">
            <a:xfrm>
              <a:off x="2378154" y="4167567"/>
              <a:ext cx="53066"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连接符 105"/>
            <p:cNvCxnSpPr>
              <a:stCxn id="90" idx="3"/>
              <a:endCxn id="91" idx="1"/>
            </p:cNvCxnSpPr>
            <p:nvPr/>
          </p:nvCxnSpPr>
          <p:spPr bwMode="auto">
            <a:xfrm>
              <a:off x="2520660" y="4167567"/>
              <a:ext cx="53065" cy="0"/>
            </a:xfrm>
            <a:prstGeom prst="line">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矩形 106"/>
            <p:cNvSpPr/>
            <p:nvPr/>
          </p:nvSpPr>
          <p:spPr bwMode="auto">
            <a:xfrm>
              <a:off x="2696048" y="4086825"/>
              <a:ext cx="138265" cy="125662"/>
            </a:xfrm>
            <a:prstGeom prst="rect">
              <a:avLst/>
            </a:prstGeom>
            <a:solidFill>
              <a:srgbClr val="FF000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98" name="矩形 107"/>
            <p:cNvSpPr/>
            <p:nvPr/>
          </p:nvSpPr>
          <p:spPr bwMode="auto">
            <a:xfrm>
              <a:off x="2837191" y="4086825"/>
              <a:ext cx="138265" cy="125662"/>
            </a:xfrm>
            <a:prstGeom prst="rect">
              <a:avLst/>
            </a:prstGeom>
            <a:solidFill>
              <a:srgbClr val="92D050"/>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99" name="矩形 108"/>
            <p:cNvSpPr/>
            <p:nvPr/>
          </p:nvSpPr>
          <p:spPr bwMode="auto">
            <a:xfrm>
              <a:off x="2978335" y="4086825"/>
              <a:ext cx="138265" cy="125662"/>
            </a:xfrm>
            <a:prstGeom prst="rect">
              <a:avLst/>
            </a:prstGeom>
            <a:solidFill>
              <a:srgbClr val="777777"/>
            </a:solidFill>
            <a:ln w="63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cxnSp>
          <p:nvCxnSpPr>
            <p:cNvPr id="100" name="直接连接符 110"/>
            <p:cNvCxnSpPr>
              <a:stCxn id="4" idx="0"/>
              <a:endCxn id="10" idx="2"/>
            </p:cNvCxnSpPr>
            <p:nvPr/>
          </p:nvCxnSpPr>
          <p:spPr bwMode="auto">
            <a:xfrm flipH="1" flipV="1">
              <a:off x="3974066" y="2444462"/>
              <a:ext cx="1" cy="434093"/>
            </a:xfrm>
            <a:prstGeom prst="line">
              <a:avLst/>
            </a:prstGeom>
            <a:noFill/>
            <a:ln w="19050">
              <a:solidFill>
                <a:srgbClr val="00B050"/>
              </a:solidFill>
              <a:headEnd type="arrow"/>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接连接符 114"/>
            <p:cNvCxnSpPr>
              <a:stCxn id="8" idx="0"/>
              <a:endCxn id="11" idx="2"/>
            </p:cNvCxnSpPr>
            <p:nvPr/>
          </p:nvCxnSpPr>
          <p:spPr bwMode="auto">
            <a:xfrm flipH="1" flipV="1">
              <a:off x="5607620" y="3361103"/>
              <a:ext cx="2986" cy="303220"/>
            </a:xfrm>
            <a:prstGeom prst="line">
              <a:avLst/>
            </a:prstGeom>
            <a:noFill/>
            <a:ln w="19050">
              <a:solidFill>
                <a:srgbClr val="00B050"/>
              </a:solidFill>
              <a:headEnd type="arrow"/>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连接符 117"/>
            <p:cNvCxnSpPr>
              <a:stCxn id="7" idx="1"/>
              <a:endCxn id="12" idx="3"/>
            </p:cNvCxnSpPr>
            <p:nvPr/>
          </p:nvCxnSpPr>
          <p:spPr bwMode="auto">
            <a:xfrm flipH="1" flipV="1">
              <a:off x="1209501" y="4790675"/>
              <a:ext cx="352068" cy="3588"/>
            </a:xfrm>
            <a:prstGeom prst="line">
              <a:avLst/>
            </a:prstGeom>
            <a:noFill/>
            <a:ln w="19050">
              <a:solidFill>
                <a:srgbClr val="00B050"/>
              </a:solidFill>
              <a:headEnd type="arrow"/>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椭圆 124"/>
            <p:cNvSpPr/>
            <p:nvPr/>
          </p:nvSpPr>
          <p:spPr bwMode="auto">
            <a:xfrm>
              <a:off x="3917609" y="4266424"/>
              <a:ext cx="112916" cy="102623"/>
            </a:xfrm>
            <a:prstGeom prst="ellipse">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sp>
          <p:nvSpPr>
            <p:cNvPr id="104" name="矩形 144"/>
            <p:cNvSpPr/>
            <p:nvPr/>
          </p:nvSpPr>
          <p:spPr>
            <a:xfrm>
              <a:off x="3393058" y="4018881"/>
              <a:ext cx="1190449" cy="646163"/>
            </a:xfrm>
            <a:prstGeom prst="rect">
              <a:avLst/>
            </a:prstGeom>
          </p:spPr>
          <p:txBody>
            <a:bodyPr wrap="square">
              <a:spAutoFit/>
            </a:bodyPr>
            <a:lstStyle/>
            <a:p>
              <a:pPr algn="ctr"/>
              <a:r>
                <a:rPr lang="zh-CN" altLang="en-US" sz="1799" b="1" dirty="0">
                  <a:solidFill>
                    <a:srgbClr val="C00000"/>
                  </a:solidFill>
                  <a:latin typeface="微软雅黑" pitchFamily="34" charset="-122"/>
                  <a:ea typeface="微软雅黑" pitchFamily="34" charset="-122"/>
                </a:rPr>
                <a:t>以谁记的为准？</a:t>
              </a:r>
            </a:p>
          </p:txBody>
        </p:sp>
        <p:sp>
          <p:nvSpPr>
            <p:cNvPr id="105" name="椭圆 145"/>
            <p:cNvSpPr/>
            <p:nvPr/>
          </p:nvSpPr>
          <p:spPr bwMode="auto">
            <a:xfrm>
              <a:off x="2882150" y="3225853"/>
              <a:ext cx="2158438" cy="2158438"/>
            </a:xfrm>
            <a:prstGeom prst="ellipse">
              <a:avLst/>
            </a:prstGeom>
            <a:noFill/>
            <a:ln w="22225">
              <a:solidFill>
                <a:srgbClr val="C00000"/>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Font typeface="Wingdings" pitchFamily="2" charset="2"/>
                <a:buChar char="n"/>
              </a:pPr>
              <a:endParaRPr lang="zh-CN" altLang="en-US" sz="1799" dirty="0">
                <a:solidFill>
                  <a:srgbClr val="000000"/>
                </a:solidFill>
                <a:latin typeface="Arial" charset="0"/>
                <a:ea typeface="宋体" charset="-122"/>
              </a:endParaRPr>
            </a:p>
          </p:txBody>
        </p:sp>
      </p:grpSp>
      <p:sp>
        <p:nvSpPr>
          <p:cNvPr id="106" name="TextBox 105"/>
          <p:cNvSpPr txBox="1"/>
          <p:nvPr/>
        </p:nvSpPr>
        <p:spPr>
          <a:xfrm>
            <a:off x="311795" y="1321584"/>
            <a:ext cx="5312891" cy="400006"/>
          </a:xfrm>
          <a:prstGeom prst="rect">
            <a:avLst/>
          </a:prstGeom>
          <a:noFill/>
        </p:spPr>
        <p:txBody>
          <a:bodyPr wrap="none" rtlCol="0">
            <a:spAutoFit/>
          </a:bodyPr>
          <a:lstStyle/>
          <a:p>
            <a:r>
              <a:rPr lang="zh-CN" altLang="en-US" sz="1999" dirty="0">
                <a:solidFill>
                  <a:srgbClr val="000000"/>
                </a:solidFill>
                <a:latin typeface="微软雅黑" pitchFamily="34" charset="-122"/>
                <a:ea typeface="微软雅黑" pitchFamily="34" charset="-122"/>
              </a:rPr>
              <a:t>解决的问题：多人共同记账，</a:t>
            </a:r>
            <a:r>
              <a:rPr lang="zh-CN" altLang="en-US" sz="1999" b="1" dirty="0">
                <a:solidFill>
                  <a:srgbClr val="C00000"/>
                </a:solidFill>
                <a:latin typeface="微软雅黑" pitchFamily="34" charset="-122"/>
                <a:ea typeface="微软雅黑" pitchFamily="34" charset="-122"/>
              </a:rPr>
              <a:t>以谁记的为准？</a:t>
            </a:r>
          </a:p>
        </p:txBody>
      </p:sp>
      <p:sp>
        <p:nvSpPr>
          <p:cNvPr id="107" name="TextBox 106"/>
          <p:cNvSpPr txBox="1"/>
          <p:nvPr/>
        </p:nvSpPr>
        <p:spPr>
          <a:xfrm>
            <a:off x="4756003" y="2139631"/>
            <a:ext cx="4193142" cy="3416320"/>
          </a:xfrm>
          <a:prstGeom prst="rect">
            <a:avLst/>
          </a:prstGeom>
          <a:noFill/>
        </p:spPr>
        <p:txBody>
          <a:bodyPr wrap="square" rtlCol="0">
            <a:spAutoFit/>
          </a:bodyPr>
          <a:lstStyle/>
          <a:p>
            <a:pPr>
              <a:lnSpc>
                <a:spcPct val="150000"/>
              </a:lnSpc>
              <a:buFont typeface="Wingdings" pitchFamily="2" charset="2"/>
              <a:buChar char="l"/>
            </a:pPr>
            <a:r>
              <a:rPr lang="zh-CN" altLang="en-US" sz="1600" b="1" dirty="0">
                <a:solidFill>
                  <a:srgbClr val="000000"/>
                </a:solidFill>
                <a:latin typeface="微软雅黑" pitchFamily="34" charset="-122"/>
                <a:ea typeface="微软雅黑" pitchFamily="34" charset="-122"/>
              </a:rPr>
              <a:t>出个猜谜题谁先猜出来给谁？</a:t>
            </a:r>
            <a:endParaRPr lang="en-US" altLang="zh-CN" sz="1600" b="1" dirty="0">
              <a:solidFill>
                <a:srgbClr val="000000"/>
              </a:solidFill>
              <a:latin typeface="微软雅黑" pitchFamily="34" charset="-122"/>
              <a:ea typeface="微软雅黑" pitchFamily="34" charset="-122"/>
            </a:endParaRPr>
          </a:p>
          <a:p>
            <a:pPr lvl="1">
              <a:lnSpc>
                <a:spcPct val="150000"/>
              </a:lnSpc>
              <a:buFont typeface="Wingdings" pitchFamily="2" charset="2"/>
              <a:buChar char="ü"/>
            </a:pPr>
            <a:r>
              <a:rPr lang="zh-CN" altLang="en-US" sz="1600" dirty="0">
                <a:solidFill>
                  <a:srgbClr val="000000"/>
                </a:solidFill>
                <a:latin typeface="微软雅黑" pitchFamily="34" charset="-122"/>
                <a:ea typeface="微软雅黑" pitchFamily="34" charset="-122"/>
              </a:rPr>
              <a:t>比特币工作量证明</a:t>
            </a:r>
            <a:endParaRPr lang="en-US" altLang="zh-CN" sz="1600" dirty="0">
              <a:solidFill>
                <a:srgbClr val="000000"/>
              </a:solidFill>
              <a:latin typeface="微软雅黑" pitchFamily="34" charset="-122"/>
              <a:ea typeface="微软雅黑" pitchFamily="34" charset="-122"/>
            </a:endParaRPr>
          </a:p>
          <a:p>
            <a:pPr lvl="1">
              <a:lnSpc>
                <a:spcPct val="150000"/>
              </a:lnSpc>
              <a:buFont typeface="Wingdings" pitchFamily="2" charset="2"/>
              <a:buChar char="l"/>
            </a:pPr>
            <a:endParaRPr lang="en-US" altLang="zh-CN" sz="1600" dirty="0">
              <a:solidFill>
                <a:srgbClr val="000000"/>
              </a:solidFill>
              <a:latin typeface="微软雅黑" pitchFamily="34" charset="-122"/>
              <a:ea typeface="微软雅黑" pitchFamily="34" charset="-122"/>
            </a:endParaRPr>
          </a:p>
          <a:p>
            <a:pPr>
              <a:lnSpc>
                <a:spcPct val="150000"/>
              </a:lnSpc>
              <a:buFont typeface="Wingdings" pitchFamily="2" charset="2"/>
              <a:buChar char="l"/>
            </a:pPr>
            <a:r>
              <a:rPr lang="zh-CN" altLang="en-US" sz="1600" dirty="0">
                <a:solidFill>
                  <a:srgbClr val="000000"/>
                </a:solidFill>
                <a:latin typeface="微软雅黑" pitchFamily="34" charset="-122"/>
                <a:ea typeface="微软雅黑" pitchFamily="34" charset="-122"/>
              </a:rPr>
              <a:t>每隔一段时间</a:t>
            </a:r>
            <a:r>
              <a:rPr lang="zh-CN" altLang="en-US" sz="1600" b="1" dirty="0">
                <a:solidFill>
                  <a:srgbClr val="000000"/>
                </a:solidFill>
                <a:latin typeface="微软雅黑" pitchFamily="34" charset="-122"/>
                <a:ea typeface="微软雅黑" pitchFamily="34" charset="-122"/>
              </a:rPr>
              <a:t>选个组长，大家举手表决是否同意组长的记账</a:t>
            </a:r>
            <a:r>
              <a:rPr lang="zh-CN" altLang="en-US" sz="1600" dirty="0">
                <a:solidFill>
                  <a:srgbClr val="000000"/>
                </a:solidFill>
                <a:latin typeface="微软雅黑" pitchFamily="34" charset="-122"/>
                <a:ea typeface="微软雅黑" pitchFamily="34" charset="-122"/>
              </a:rPr>
              <a:t>？</a:t>
            </a:r>
            <a:endParaRPr lang="en-US" altLang="zh-CN" sz="1600" dirty="0">
              <a:solidFill>
                <a:srgbClr val="000000"/>
              </a:solidFill>
              <a:latin typeface="微软雅黑" pitchFamily="34" charset="-122"/>
              <a:ea typeface="微软雅黑" pitchFamily="34" charset="-122"/>
            </a:endParaRPr>
          </a:p>
          <a:p>
            <a:pPr lvl="1">
              <a:lnSpc>
                <a:spcPct val="150000"/>
              </a:lnSpc>
              <a:buFont typeface="Wingdings" pitchFamily="2" charset="2"/>
              <a:buChar char="ü"/>
            </a:pPr>
            <a:r>
              <a:rPr lang="zh-CN" altLang="en-US" sz="1600" dirty="0">
                <a:solidFill>
                  <a:srgbClr val="000000"/>
                </a:solidFill>
                <a:latin typeface="微软雅黑" pitchFamily="34" charset="-122"/>
                <a:ea typeface="微软雅黑" pitchFamily="34" charset="-122"/>
              </a:rPr>
              <a:t>实用拜占庭容错协议</a:t>
            </a:r>
            <a:endParaRPr lang="en-US" altLang="zh-CN" sz="1600" dirty="0">
              <a:solidFill>
                <a:srgbClr val="000000"/>
              </a:solidFill>
              <a:latin typeface="微软雅黑" pitchFamily="34" charset="-122"/>
              <a:ea typeface="微软雅黑" pitchFamily="34" charset="-122"/>
            </a:endParaRPr>
          </a:p>
          <a:p>
            <a:pPr lvl="1">
              <a:lnSpc>
                <a:spcPct val="150000"/>
              </a:lnSpc>
              <a:buFont typeface="Wingdings" pitchFamily="2" charset="2"/>
              <a:buChar char="ü"/>
            </a:pPr>
            <a:endParaRPr lang="en-US" altLang="zh-CN" sz="1600" dirty="0">
              <a:solidFill>
                <a:srgbClr val="000000"/>
              </a:solidFill>
              <a:latin typeface="微软雅黑" pitchFamily="34" charset="-122"/>
              <a:ea typeface="微软雅黑" pitchFamily="34" charset="-122"/>
            </a:endParaRPr>
          </a:p>
          <a:p>
            <a:pPr>
              <a:lnSpc>
                <a:spcPct val="150000"/>
              </a:lnSpc>
              <a:buFont typeface="Wingdings" pitchFamily="2" charset="2"/>
              <a:buChar char="l"/>
            </a:pPr>
            <a:r>
              <a:rPr lang="zh-CN" altLang="en-US" sz="1600" dirty="0">
                <a:solidFill>
                  <a:srgbClr val="000000"/>
                </a:solidFill>
                <a:latin typeface="微软雅黑" pitchFamily="34" charset="-122"/>
                <a:ea typeface="微软雅黑" pitchFamily="34" charset="-122"/>
              </a:rPr>
              <a:t>利用</a:t>
            </a:r>
            <a:r>
              <a:rPr lang="zh-CN" altLang="en-US" sz="1600" b="1" dirty="0">
                <a:solidFill>
                  <a:srgbClr val="000000"/>
                </a:solidFill>
                <a:latin typeface="微软雅黑" pitchFamily="34" charset="-122"/>
                <a:ea typeface="微软雅黑" pitchFamily="34" charset="-122"/>
              </a:rPr>
              <a:t>可信硬件掷骰子</a:t>
            </a:r>
            <a:r>
              <a:rPr lang="zh-CN" altLang="en-US" sz="1600" dirty="0">
                <a:solidFill>
                  <a:srgbClr val="000000"/>
                </a:solidFill>
                <a:latin typeface="微软雅黑" pitchFamily="34" charset="-122"/>
                <a:ea typeface="微软雅黑" pitchFamily="34" charset="-122"/>
              </a:rPr>
              <a:t>，选数字最小的？</a:t>
            </a:r>
            <a:endParaRPr lang="en-US" altLang="zh-CN" sz="1600" dirty="0">
              <a:solidFill>
                <a:srgbClr val="000000"/>
              </a:solidFill>
              <a:latin typeface="微软雅黑" pitchFamily="34" charset="-122"/>
              <a:ea typeface="微软雅黑" pitchFamily="34" charset="-122"/>
            </a:endParaRPr>
          </a:p>
          <a:p>
            <a:pPr lvl="1">
              <a:lnSpc>
                <a:spcPct val="150000"/>
              </a:lnSpc>
              <a:buFont typeface="Wingdings" pitchFamily="2" charset="2"/>
              <a:buChar char="ü"/>
            </a:pPr>
            <a:r>
              <a:rPr lang="zh-CN" altLang="en-US" sz="1600" dirty="0">
                <a:solidFill>
                  <a:srgbClr val="000000"/>
                </a:solidFill>
                <a:latin typeface="微软雅黑" pitchFamily="34" charset="-122"/>
                <a:ea typeface="微软雅黑" pitchFamily="34" charset="-122"/>
              </a:rPr>
              <a:t>最小幸运数算法</a:t>
            </a:r>
          </a:p>
        </p:txBody>
      </p:sp>
    </p:spTree>
    <p:extLst>
      <p:ext uri="{BB962C8B-B14F-4D97-AF65-F5344CB8AC3E}">
        <p14:creationId xmlns:p14="http://schemas.microsoft.com/office/powerpoint/2010/main" val="6768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sym typeface="+mn-ea"/>
              </a:rPr>
              <a:t>高性能：提供多种安全、高效共识算法，按需选</a:t>
            </a:r>
            <a:r>
              <a:rPr lang="zh-CN" altLang="en-US"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sym typeface="+mn-ea"/>
              </a:rPr>
              <a:t>择</a:t>
            </a:r>
            <a:endParaRPr lang="en-US" dirty="0"/>
          </a:p>
        </p:txBody>
      </p:sp>
      <p:pic>
        <p:nvPicPr>
          <p:cNvPr id="4" name="图片 129"/>
          <p:cNvPicPr>
            <a:picLocks noChangeAspect="1"/>
          </p:cNvPicPr>
          <p:nvPr/>
        </p:nvPicPr>
        <p:blipFill>
          <a:blip r:embed="rId2"/>
          <a:stretch>
            <a:fillRect/>
          </a:stretch>
        </p:blipFill>
        <p:spPr>
          <a:xfrm>
            <a:off x="251520" y="3429000"/>
            <a:ext cx="5699760" cy="1595755"/>
          </a:xfrm>
          <a:prstGeom prst="rect">
            <a:avLst/>
          </a:prstGeom>
        </p:spPr>
      </p:pic>
      <p:sp>
        <p:nvSpPr>
          <p:cNvPr id="5" name="文本框 15"/>
          <p:cNvSpPr txBox="1"/>
          <p:nvPr/>
        </p:nvSpPr>
        <p:spPr>
          <a:xfrm>
            <a:off x="970975" y="5142865"/>
            <a:ext cx="1071880" cy="398780"/>
          </a:xfrm>
          <a:prstGeom prst="rect">
            <a:avLst/>
          </a:prstGeom>
          <a:noFill/>
        </p:spPr>
        <p:txBody>
          <a:bodyPr wrap="none" rtlCol="0">
            <a:spAutoFit/>
          </a:bodyPr>
          <a:lstStyle/>
          <a:p>
            <a:pPr algn="l"/>
            <a:r>
              <a:rPr lang="zh-CN" altLang="en-US" sz="1000" dirty="0">
                <a:latin typeface="微软雅黑" panose="020B0503020204020204" pitchFamily="34" charset="-122"/>
                <a:ea typeface="微软雅黑" panose="020B0503020204020204" pitchFamily="34" charset="-122"/>
              </a:rPr>
              <a:t>从节点将消息发</a:t>
            </a:r>
          </a:p>
          <a:p>
            <a:pPr algn="l"/>
            <a:r>
              <a:rPr lang="zh-CN" altLang="en-US" sz="1000" dirty="0">
                <a:latin typeface="微软雅黑" panose="020B0503020204020204" pitchFamily="34" charset="-122"/>
                <a:ea typeface="微软雅黑" panose="020B0503020204020204" pitchFamily="34" charset="-122"/>
              </a:rPr>
              <a:t>送给主节点</a:t>
            </a:r>
          </a:p>
        </p:txBody>
      </p:sp>
      <p:sp>
        <p:nvSpPr>
          <p:cNvPr id="6" name="文本框 16"/>
          <p:cNvSpPr txBox="1"/>
          <p:nvPr/>
        </p:nvSpPr>
        <p:spPr>
          <a:xfrm>
            <a:off x="2189540" y="5142865"/>
            <a:ext cx="817880" cy="398780"/>
          </a:xfrm>
          <a:prstGeom prst="rect">
            <a:avLst/>
          </a:prstGeom>
          <a:noFill/>
        </p:spPr>
        <p:txBody>
          <a:bodyPr wrap="none" rtlCol="0">
            <a:spAutoFit/>
          </a:bodyPr>
          <a:lstStyle/>
          <a:p>
            <a:pPr algn="l"/>
            <a:r>
              <a:rPr lang="zh-CN" altLang="en-US" sz="1000" dirty="0">
                <a:latin typeface="微软雅黑" panose="020B0503020204020204" pitchFamily="34" charset="-122"/>
                <a:ea typeface="微软雅黑" panose="020B0503020204020204" pitchFamily="34" charset="-122"/>
              </a:rPr>
              <a:t>主节点对交</a:t>
            </a:r>
          </a:p>
          <a:p>
            <a:pPr algn="l"/>
            <a:r>
              <a:rPr lang="zh-CN" altLang="en-US" sz="1000" dirty="0">
                <a:latin typeface="微软雅黑" panose="020B0503020204020204" pitchFamily="34" charset="-122"/>
                <a:ea typeface="微软雅黑" panose="020B0503020204020204" pitchFamily="34" charset="-122"/>
              </a:rPr>
              <a:t>易进行验证</a:t>
            </a:r>
          </a:p>
        </p:txBody>
      </p:sp>
      <p:sp>
        <p:nvSpPr>
          <p:cNvPr id="7" name="文本框 17"/>
          <p:cNvSpPr txBox="1"/>
          <p:nvPr/>
        </p:nvSpPr>
        <p:spPr>
          <a:xfrm>
            <a:off x="3058220" y="5142865"/>
            <a:ext cx="1325880" cy="553085"/>
          </a:xfrm>
          <a:prstGeom prst="rect">
            <a:avLst/>
          </a:prstGeom>
          <a:noFill/>
        </p:spPr>
        <p:txBody>
          <a:bodyPr wrap="none" rtlCol="0">
            <a:spAutoFit/>
          </a:bodyPr>
          <a:lstStyle/>
          <a:p>
            <a:pPr algn="l"/>
            <a:r>
              <a:rPr lang="zh-CN" altLang="en-US" sz="1000" dirty="0">
                <a:latin typeface="微软雅黑" panose="020B0503020204020204" pitchFamily="34" charset="-122"/>
                <a:ea typeface="微软雅黑" panose="020B0503020204020204" pitchFamily="34" charset="-122"/>
              </a:rPr>
              <a:t>每个节点收到2f个准</a:t>
            </a:r>
          </a:p>
          <a:p>
            <a:pPr algn="l"/>
            <a:r>
              <a:rPr lang="zh-CN" altLang="en-US" sz="1000" dirty="0">
                <a:latin typeface="微软雅黑" panose="020B0503020204020204" pitchFamily="34" charset="-122"/>
                <a:ea typeface="微软雅黑" panose="020B0503020204020204" pitchFamily="34" charset="-122"/>
              </a:rPr>
              <a:t>备消息后对交易进行</a:t>
            </a:r>
          </a:p>
          <a:p>
            <a:pPr algn="l"/>
            <a:r>
              <a:rPr lang="zh-CN" altLang="en-US" sz="1000" dirty="0">
                <a:latin typeface="微软雅黑" panose="020B0503020204020204" pitchFamily="34" charset="-122"/>
                <a:ea typeface="微软雅黑" panose="020B0503020204020204" pitchFamily="34" charset="-122"/>
              </a:rPr>
              <a:t>验证</a:t>
            </a:r>
          </a:p>
        </p:txBody>
      </p:sp>
      <p:sp>
        <p:nvSpPr>
          <p:cNvPr id="8" name="文本框 19"/>
          <p:cNvSpPr txBox="1"/>
          <p:nvPr/>
        </p:nvSpPr>
        <p:spPr>
          <a:xfrm>
            <a:off x="4528245" y="5142865"/>
            <a:ext cx="1165704" cy="553998"/>
          </a:xfrm>
          <a:prstGeom prst="rect">
            <a:avLst/>
          </a:prstGeom>
          <a:noFill/>
        </p:spPr>
        <p:txBody>
          <a:bodyPr wrap="none" rtlCol="0">
            <a:spAutoFit/>
          </a:bodyPr>
          <a:lstStyle/>
          <a:p>
            <a:pPr algn="l"/>
            <a:r>
              <a:rPr lang="zh-CN" altLang="en-US" sz="1000" dirty="0">
                <a:latin typeface="微软雅黑" panose="020B0503020204020204" pitchFamily="34" charset="-122"/>
                <a:ea typeface="微软雅黑" panose="020B0503020204020204" pitchFamily="34" charset="-122"/>
              </a:rPr>
              <a:t>从节点收到2f+1</a:t>
            </a:r>
          </a:p>
          <a:p>
            <a:pPr algn="l"/>
            <a:r>
              <a:rPr lang="zh-CN" altLang="en-US" sz="1000" dirty="0">
                <a:latin typeface="微软雅黑" panose="020B0503020204020204" pitchFamily="34" charset="-122"/>
                <a:ea typeface="微软雅黑" panose="020B0503020204020204" pitchFamily="34" charset="-122"/>
              </a:rPr>
              <a:t>个</a:t>
            </a:r>
            <a:r>
              <a:rPr lang="en-US" altLang="zh-CN" sz="1000" dirty="0">
                <a:latin typeface="微软雅黑" panose="020B0503020204020204" pitchFamily="34" charset="-122"/>
                <a:ea typeface="微软雅黑" panose="020B0503020204020204" pitchFamily="34" charset="-122"/>
              </a:rPr>
              <a:t>commit</a:t>
            </a:r>
            <a:r>
              <a:rPr lang="zh-CN" altLang="en-US" sz="1000" dirty="0">
                <a:latin typeface="微软雅黑" panose="020B0503020204020204" pitchFamily="34" charset="-122"/>
                <a:ea typeface="微软雅黑" panose="020B0503020204020204" pitchFamily="34" charset="-122"/>
              </a:rPr>
              <a:t>后进行</a:t>
            </a:r>
          </a:p>
          <a:p>
            <a:pPr algn="l"/>
            <a:r>
              <a:rPr lang="zh-CN" altLang="en-US" sz="1000" dirty="0">
                <a:latin typeface="微软雅黑" panose="020B0503020204020204" pitchFamily="34" charset="-122"/>
                <a:ea typeface="微软雅黑" panose="020B0503020204020204" pitchFamily="34" charset="-122"/>
              </a:rPr>
              <a:t>写区块</a:t>
            </a:r>
          </a:p>
        </p:txBody>
      </p:sp>
      <p:cxnSp>
        <p:nvCxnSpPr>
          <p:cNvPr id="9" name="直接箭头连接符 21"/>
          <p:cNvCxnSpPr/>
          <p:nvPr/>
        </p:nvCxnSpPr>
        <p:spPr>
          <a:xfrm flipV="1">
            <a:off x="1690430" y="4926965"/>
            <a:ext cx="215900" cy="288290"/>
          </a:xfrm>
          <a:prstGeom prst="straightConnector1">
            <a:avLst/>
          </a:prstGeom>
          <a:ln>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0" name="直接箭头连接符 31"/>
          <p:cNvCxnSpPr/>
          <p:nvPr/>
        </p:nvCxnSpPr>
        <p:spPr>
          <a:xfrm flipH="1" flipV="1">
            <a:off x="2690555" y="4926965"/>
            <a:ext cx="93345" cy="252095"/>
          </a:xfrm>
          <a:prstGeom prst="straightConnector1">
            <a:avLst/>
          </a:prstGeom>
          <a:ln>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1" name="直接箭头连接符 33"/>
          <p:cNvCxnSpPr/>
          <p:nvPr/>
        </p:nvCxnSpPr>
        <p:spPr>
          <a:xfrm flipV="1">
            <a:off x="4103430" y="4926965"/>
            <a:ext cx="215900" cy="288290"/>
          </a:xfrm>
          <a:prstGeom prst="straightConnector1">
            <a:avLst/>
          </a:prstGeom>
          <a:ln>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2" name="直接箭头连接符 34"/>
          <p:cNvCxnSpPr/>
          <p:nvPr/>
        </p:nvCxnSpPr>
        <p:spPr>
          <a:xfrm flipV="1">
            <a:off x="4994970" y="4998720"/>
            <a:ext cx="144145" cy="288290"/>
          </a:xfrm>
          <a:prstGeom prst="straightConnector1">
            <a:avLst/>
          </a:prstGeom>
          <a:ln>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graphicFrame>
        <p:nvGraphicFramePr>
          <p:cNvPr id="13" name="表格 63"/>
          <p:cNvGraphicFramePr/>
          <p:nvPr>
            <p:extLst>
              <p:ext uri="{D42A27DB-BD31-4B8C-83A1-F6EECF244321}">
                <p14:modId xmlns:p14="http://schemas.microsoft.com/office/powerpoint/2010/main" val="2802327546"/>
              </p:ext>
            </p:extLst>
          </p:nvPr>
        </p:nvGraphicFramePr>
        <p:xfrm>
          <a:off x="251520" y="1759585"/>
          <a:ext cx="5702300" cy="1254760"/>
        </p:xfrm>
        <a:graphic>
          <a:graphicData uri="http://schemas.openxmlformats.org/drawingml/2006/table">
            <a:tbl>
              <a:tblPr firstRow="1" bandRow="1">
                <a:tableStyleId>{5C22544A-7EE6-4342-B048-85BDC9FD1C3A}</a:tableStyleId>
              </a:tblPr>
              <a:tblGrid>
                <a:gridCol w="1425575"/>
                <a:gridCol w="641350"/>
                <a:gridCol w="1593850"/>
                <a:gridCol w="2041525"/>
              </a:tblGrid>
              <a:tr h="309245">
                <a:tc>
                  <a:txBody>
                    <a:bodyPr/>
                    <a:lstStyle/>
                    <a:p>
                      <a:pPr>
                        <a:buNone/>
                      </a:pPr>
                      <a:r>
                        <a:rPr lang="zh-CN" altLang="en-US" sz="1200">
                          <a:latin typeface="微软雅黑" panose="020B0503020204020204" pitchFamily="34" charset="-122"/>
                          <a:ea typeface="微软雅黑" panose="020B0503020204020204" pitchFamily="34" charset="-122"/>
                        </a:rPr>
                        <a:t>共识算法</a:t>
                      </a:r>
                    </a:p>
                  </a:txBody>
                  <a:tcPr/>
                </a:tc>
                <a:tc>
                  <a:txBody>
                    <a:bodyPr/>
                    <a:lstStyle/>
                    <a:p>
                      <a:pPr>
                        <a:buNone/>
                      </a:pPr>
                      <a:r>
                        <a:rPr lang="en-US" altLang="zh-CN" sz="1200">
                          <a:latin typeface="微软雅黑" panose="020B0503020204020204" pitchFamily="34" charset="-122"/>
                          <a:ea typeface="微软雅黑" panose="020B0503020204020204" pitchFamily="34" charset="-122"/>
                        </a:rPr>
                        <a:t>SOLO</a:t>
                      </a:r>
                    </a:p>
                  </a:txBody>
                  <a:tcPr/>
                </a:tc>
                <a:tc>
                  <a:txBody>
                    <a:bodyPr/>
                    <a:lstStyle/>
                    <a:p>
                      <a:pPr>
                        <a:buNone/>
                      </a:pPr>
                      <a:r>
                        <a:rPr lang="en-US" altLang="zh-CN" sz="1200">
                          <a:latin typeface="微软雅黑" panose="020B0503020204020204" pitchFamily="34" charset="-122"/>
                          <a:ea typeface="微软雅黑" panose="020B0503020204020204" pitchFamily="34" charset="-122"/>
                        </a:rPr>
                        <a:t>kafka</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CFT</a:t>
                      </a:r>
                      <a:r>
                        <a:rPr lang="zh-CN" altLang="en-US" sz="1200">
                          <a:latin typeface="微软雅黑" panose="020B0503020204020204" pitchFamily="34" charset="-122"/>
                          <a:ea typeface="微软雅黑" panose="020B0503020204020204" pitchFamily="34" charset="-122"/>
                        </a:rPr>
                        <a:t>）</a:t>
                      </a:r>
                    </a:p>
                  </a:txBody>
                  <a:tcPr/>
                </a:tc>
                <a:tc>
                  <a:txBody>
                    <a:bodyPr/>
                    <a:lstStyle/>
                    <a:p>
                      <a:pPr>
                        <a:buNone/>
                      </a:pPr>
                      <a:r>
                        <a:rPr lang="en-US" altLang="zh-CN" sz="1200">
                          <a:latin typeface="微软雅黑" panose="020B0503020204020204" pitchFamily="34" charset="-122"/>
                          <a:ea typeface="微软雅黑" panose="020B0503020204020204" pitchFamily="34" charset="-122"/>
                        </a:rPr>
                        <a:t>FBFT</a:t>
                      </a:r>
                    </a:p>
                  </a:txBody>
                  <a:tcPr/>
                </a:tc>
              </a:tr>
              <a:tr h="309880">
                <a:tc>
                  <a:txBody>
                    <a:bodyPr/>
                    <a:lstStyle/>
                    <a:p>
                      <a:pPr>
                        <a:buNone/>
                      </a:pPr>
                      <a:r>
                        <a:rPr lang="zh-CN" altLang="zh-CN" sz="1200">
                          <a:latin typeface="微软雅黑" panose="020B0503020204020204" pitchFamily="34" charset="-122"/>
                          <a:ea typeface="微软雅黑" panose="020B0503020204020204" pitchFamily="34" charset="-122"/>
                        </a:rPr>
                        <a:t>节点数</a:t>
                      </a:r>
                    </a:p>
                  </a:txBody>
                  <a:tcPr/>
                </a:tc>
                <a:tc>
                  <a:txBody>
                    <a:bodyPr/>
                    <a:lstStyle/>
                    <a:p>
                      <a:pPr>
                        <a:buNone/>
                      </a:pPr>
                      <a:r>
                        <a:rPr lang="en-US" altLang="zh-CN" sz="1200">
                          <a:latin typeface="微软雅黑" panose="020B0503020204020204" pitchFamily="34" charset="-122"/>
                          <a:ea typeface="微软雅黑" panose="020B0503020204020204" pitchFamily="34" charset="-122"/>
                        </a:rPr>
                        <a:t>1</a:t>
                      </a:r>
                    </a:p>
                  </a:txBody>
                  <a:tcPr/>
                </a:tc>
                <a:tc>
                  <a:txBody>
                    <a:bodyPr/>
                    <a:lstStyle/>
                    <a:p>
                      <a:pPr>
                        <a:buNone/>
                      </a:pPr>
                      <a:r>
                        <a:rPr lang="en-US" altLang="zh-CN" sz="1200">
                          <a:latin typeface="微软雅黑" panose="020B0503020204020204" pitchFamily="34" charset="-122"/>
                          <a:ea typeface="微软雅黑" panose="020B0503020204020204" pitchFamily="34" charset="-122"/>
                        </a:rPr>
                        <a:t>2f+1</a:t>
                      </a:r>
                    </a:p>
                  </a:txBody>
                  <a:tcPr/>
                </a:tc>
                <a:tc>
                  <a:txBody>
                    <a:bodyPr/>
                    <a:lstStyle/>
                    <a:p>
                      <a:pPr>
                        <a:buNone/>
                      </a:pPr>
                      <a:r>
                        <a:rPr lang="en-US" altLang="zh-CN" sz="1200">
                          <a:latin typeface="微软雅黑" panose="020B0503020204020204" pitchFamily="34" charset="-122"/>
                          <a:ea typeface="微软雅黑" panose="020B0503020204020204" pitchFamily="34" charset="-122"/>
                        </a:rPr>
                        <a:t>3f+1</a:t>
                      </a:r>
                    </a:p>
                  </a:txBody>
                  <a:tcPr/>
                </a:tc>
              </a:tr>
              <a:tr h="326390">
                <a:tc>
                  <a:txBody>
                    <a:bodyPr/>
                    <a:lstStyle/>
                    <a:p>
                      <a:pPr>
                        <a:buNone/>
                      </a:pPr>
                      <a:r>
                        <a:rPr lang="zh-CN" altLang="en-US" sz="1200">
                          <a:latin typeface="微软雅黑" panose="020B0503020204020204" pitchFamily="34" charset="-122"/>
                          <a:ea typeface="微软雅黑" panose="020B0503020204020204" pitchFamily="34" charset="-122"/>
                        </a:rPr>
                        <a:t>错误节点容忍</a:t>
                      </a:r>
                    </a:p>
                  </a:txBody>
                  <a:tcPr/>
                </a:tc>
                <a:tc>
                  <a:txBody>
                    <a:bodyPr/>
                    <a:lstStyle/>
                    <a:p>
                      <a:pPr>
                        <a:buNone/>
                      </a:pPr>
                      <a:r>
                        <a:rPr lang="zh-CN" altLang="en-US" sz="1200">
                          <a:latin typeface="微软雅黑" panose="020B0503020204020204" pitchFamily="34" charset="-122"/>
                          <a:ea typeface="微软雅黑" panose="020B0503020204020204" pitchFamily="34" charset="-122"/>
                        </a:rPr>
                        <a:t>不容忍</a:t>
                      </a:r>
                    </a:p>
                  </a:txBody>
                  <a:tcPr/>
                </a:tc>
                <a:tc>
                  <a:txBody>
                    <a:bodyPr/>
                    <a:lstStyle/>
                    <a:p>
                      <a:pPr>
                        <a:buNone/>
                      </a:pPr>
                      <a:r>
                        <a:rPr lang="zh-CN" altLang="en-US" sz="1200">
                          <a:latin typeface="微软雅黑" panose="020B0503020204020204" pitchFamily="34" charset="-122"/>
                          <a:ea typeface="微软雅黑" panose="020B0503020204020204" pitchFamily="34" charset="-122"/>
                        </a:rPr>
                        <a:t>最多</a:t>
                      </a:r>
                      <a:r>
                        <a:rPr lang="en-US" altLang="zh-CN" sz="1200">
                          <a:latin typeface="微软雅黑" panose="020B0503020204020204" pitchFamily="34" charset="-122"/>
                          <a:ea typeface="微软雅黑" panose="020B0503020204020204" pitchFamily="34" charset="-122"/>
                        </a:rPr>
                        <a:t>1/2</a:t>
                      </a:r>
                      <a:r>
                        <a:rPr lang="zh-CN" altLang="en-US" sz="1200">
                          <a:latin typeface="微软雅黑" panose="020B0503020204020204" pitchFamily="34" charset="-122"/>
                          <a:ea typeface="微软雅黑" panose="020B0503020204020204" pitchFamily="34" charset="-122"/>
                        </a:rPr>
                        <a:t>个</a:t>
                      </a:r>
                      <a:r>
                        <a:rPr lang="en-US" altLang="zh-CN" sz="1200">
                          <a:latin typeface="微软雅黑" panose="020B0503020204020204" pitchFamily="34" charset="-122"/>
                          <a:ea typeface="微软雅黑" panose="020B0503020204020204" pitchFamily="34" charset="-122"/>
                        </a:rPr>
                        <a:t>crash</a:t>
                      </a:r>
                      <a:r>
                        <a:rPr lang="zh-CN" altLang="en-US" sz="1200">
                          <a:latin typeface="微软雅黑" panose="020B0503020204020204" pitchFamily="34" charset="-122"/>
                          <a:ea typeface="微软雅黑" panose="020B0503020204020204" pitchFamily="34" charset="-122"/>
                        </a:rPr>
                        <a:t>节点</a:t>
                      </a: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最多</a:t>
                      </a:r>
                      <a:r>
                        <a:rPr lang="en-US" altLang="zh-CN" sz="1200">
                          <a:latin typeface="微软雅黑" panose="020B0503020204020204" pitchFamily="34" charset="-122"/>
                          <a:ea typeface="微软雅黑" panose="020B0503020204020204" pitchFamily="34" charset="-122"/>
                          <a:sym typeface="+mn-ea"/>
                        </a:rPr>
                        <a:t>1/3</a:t>
                      </a:r>
                      <a:r>
                        <a:rPr lang="zh-CN" altLang="en-US" sz="1200">
                          <a:latin typeface="微软雅黑" panose="020B0503020204020204" pitchFamily="34" charset="-122"/>
                          <a:ea typeface="微软雅黑" panose="020B0503020204020204" pitchFamily="34" charset="-122"/>
                          <a:sym typeface="+mn-ea"/>
                        </a:rPr>
                        <a:t>个拜占庭错误节点</a:t>
                      </a:r>
                    </a:p>
                  </a:txBody>
                  <a:tcPr/>
                </a:tc>
              </a:tr>
              <a:tr h="309245">
                <a:tc>
                  <a:txBody>
                    <a:bodyPr/>
                    <a:lstStyle/>
                    <a:p>
                      <a:pPr>
                        <a:buNone/>
                      </a:pPr>
                      <a:r>
                        <a:rPr lang="zh-CN" altLang="en-US" sz="1200">
                          <a:latin typeface="微软雅黑" panose="020B0503020204020204" pitchFamily="34" charset="-122"/>
                          <a:ea typeface="微软雅黑" panose="020B0503020204020204" pitchFamily="34" charset="-122"/>
                        </a:rPr>
                        <a:t>交易性能</a:t>
                      </a:r>
                    </a:p>
                  </a:txBody>
                  <a:tcPr/>
                </a:tc>
                <a:tc>
                  <a:txBody>
                    <a:bodyPr/>
                    <a:lstStyle/>
                    <a:p>
                      <a:pPr>
                        <a:buNone/>
                      </a:pPr>
                      <a:r>
                        <a:rPr lang="zh-CN" altLang="en-US" sz="1200">
                          <a:latin typeface="微软雅黑" panose="020B0503020204020204" pitchFamily="34" charset="-122"/>
                          <a:ea typeface="微软雅黑" panose="020B0503020204020204" pitchFamily="34" charset="-122"/>
                        </a:rPr>
                        <a:t>一般</a:t>
                      </a:r>
                    </a:p>
                  </a:txBody>
                  <a:tcPr/>
                </a:tc>
                <a:tc>
                  <a:txBody>
                    <a:bodyPr/>
                    <a:lstStyle/>
                    <a:p>
                      <a:pPr>
                        <a:buNone/>
                      </a:pPr>
                      <a:r>
                        <a:rPr lang="en-US" altLang="zh-CN" sz="1200">
                          <a:latin typeface="微软雅黑" panose="020B0503020204020204" pitchFamily="34" charset="-122"/>
                          <a:ea typeface="微软雅黑" panose="020B0503020204020204" pitchFamily="34" charset="-122"/>
                        </a:rPr>
                        <a:t>10000+TPS</a:t>
                      </a:r>
                    </a:p>
                  </a:txBody>
                  <a:tcPr/>
                </a:tc>
                <a:tc>
                  <a:txBody>
                    <a:bodyPr/>
                    <a:lstStyle/>
                    <a:p>
                      <a:pPr>
                        <a:buNone/>
                      </a:pPr>
                      <a:r>
                        <a:rPr lang="en-US" altLang="zh-CN" sz="1200">
                          <a:latin typeface="微软雅黑" panose="020B0503020204020204" pitchFamily="34" charset="-122"/>
                          <a:ea typeface="微软雅黑" panose="020B0503020204020204" pitchFamily="34" charset="-122"/>
                        </a:rPr>
                        <a:t>2000+TPS</a:t>
                      </a:r>
                    </a:p>
                  </a:txBody>
                  <a:tcPr/>
                </a:tc>
              </a:tr>
            </a:tbl>
          </a:graphicData>
        </a:graphic>
      </p:graphicFrame>
      <p:sp>
        <p:nvSpPr>
          <p:cNvPr id="14" name="文本框 65"/>
          <p:cNvSpPr txBox="1"/>
          <p:nvPr/>
        </p:nvSpPr>
        <p:spPr>
          <a:xfrm>
            <a:off x="251520" y="3153410"/>
            <a:ext cx="4205605" cy="275590"/>
          </a:xfrm>
          <a:prstGeom prst="rect">
            <a:avLst/>
          </a:prstGeom>
          <a:noFill/>
        </p:spPr>
        <p:txBody>
          <a:bodyPr wrap="none" rtlCol="0">
            <a:spAutoFit/>
          </a:bodyPr>
          <a:lstStyle/>
          <a:p>
            <a:pPr algn="l"/>
            <a:r>
              <a:rPr lang="zh-CN" altLang="en-US" sz="1200" dirty="0">
                <a:latin typeface="微软雅黑" panose="020B0503020204020204" pitchFamily="34" charset="-122"/>
                <a:ea typeface="微软雅黑" panose="020B0503020204020204" pitchFamily="34" charset="-122"/>
              </a:rPr>
              <a:t>– 快速拜占庭容错算法（</a:t>
            </a:r>
            <a:r>
              <a:rPr lang="en-US" altLang="zh-CN" sz="1200" dirty="0">
                <a:latin typeface="微软雅黑" panose="020B0503020204020204" pitchFamily="34" charset="-122"/>
                <a:ea typeface="微软雅黑" panose="020B0503020204020204" pitchFamily="34" charset="-122"/>
              </a:rPr>
              <a:t>Fast </a:t>
            </a:r>
            <a:r>
              <a:rPr lang="zh-CN" altLang="en-US" sz="1200" dirty="0">
                <a:latin typeface="微软雅黑" panose="020B0503020204020204" pitchFamily="34" charset="-122"/>
                <a:ea typeface="微软雅黑" panose="020B0503020204020204" pitchFamily="34" charset="-122"/>
              </a:rPr>
              <a:t>Byzantine Fault Tolerance ）</a:t>
            </a:r>
          </a:p>
        </p:txBody>
      </p:sp>
      <p:grpSp>
        <p:nvGrpSpPr>
          <p:cNvPr id="15" name="组合 2"/>
          <p:cNvGrpSpPr/>
          <p:nvPr/>
        </p:nvGrpSpPr>
        <p:grpSpPr>
          <a:xfrm>
            <a:off x="6084168" y="1590612"/>
            <a:ext cx="3001748" cy="3528392"/>
            <a:chOff x="7701783" y="1088023"/>
            <a:chExt cx="4148646" cy="5100698"/>
          </a:xfrm>
        </p:grpSpPr>
        <p:grpSp>
          <p:nvGrpSpPr>
            <p:cNvPr id="16" name="组合 96"/>
            <p:cNvGrpSpPr/>
            <p:nvPr/>
          </p:nvGrpSpPr>
          <p:grpSpPr>
            <a:xfrm>
              <a:off x="7701783" y="1088023"/>
              <a:ext cx="4148646" cy="5100698"/>
              <a:chOff x="693011" y="7498843"/>
              <a:chExt cx="7561988" cy="3921715"/>
            </a:xfrm>
          </p:grpSpPr>
          <p:sp>
            <p:nvSpPr>
              <p:cNvPr id="19" name="Freeform 12"/>
              <p:cNvSpPr/>
              <p:nvPr/>
            </p:nvSpPr>
            <p:spPr bwMode="auto">
              <a:xfrm>
                <a:off x="916777" y="7688910"/>
                <a:ext cx="7144523" cy="3563923"/>
              </a:xfrm>
              <a:custGeom>
                <a:avLst/>
                <a:gdLst/>
                <a:ahLst/>
                <a:cxnLst>
                  <a:cxn ang="0">
                    <a:pos x="0" y="356"/>
                  </a:cxn>
                  <a:cxn ang="0">
                    <a:pos x="2822" y="356"/>
                  </a:cxn>
                  <a:cxn ang="0">
                    <a:pos x="3186" y="0"/>
                  </a:cxn>
                  <a:cxn ang="0">
                    <a:pos x="5998" y="0"/>
                  </a:cxn>
                  <a:cxn ang="0">
                    <a:pos x="5998" y="2992"/>
                  </a:cxn>
                  <a:cxn ang="0">
                    <a:pos x="0" y="2992"/>
                  </a:cxn>
                  <a:cxn ang="0">
                    <a:pos x="0" y="356"/>
                  </a:cxn>
                  <a:cxn ang="0">
                    <a:pos x="0" y="356"/>
                  </a:cxn>
                  <a:cxn ang="0">
                    <a:pos x="0" y="356"/>
                  </a:cxn>
                </a:cxnLst>
                <a:rect l="0" t="0" r="r" b="b"/>
                <a:pathLst>
                  <a:path w="5998" h="2992">
                    <a:moveTo>
                      <a:pt x="0" y="356"/>
                    </a:moveTo>
                    <a:lnTo>
                      <a:pt x="2822" y="356"/>
                    </a:lnTo>
                    <a:lnTo>
                      <a:pt x="3186" y="0"/>
                    </a:lnTo>
                    <a:lnTo>
                      <a:pt x="5998" y="0"/>
                    </a:lnTo>
                    <a:lnTo>
                      <a:pt x="5998" y="2992"/>
                    </a:lnTo>
                    <a:lnTo>
                      <a:pt x="0" y="2992"/>
                    </a:lnTo>
                    <a:lnTo>
                      <a:pt x="0" y="356"/>
                    </a:lnTo>
                    <a:lnTo>
                      <a:pt x="0" y="356"/>
                    </a:lnTo>
                    <a:lnTo>
                      <a:pt x="0" y="356"/>
                    </a:lnTo>
                    <a:close/>
                  </a:path>
                </a:pathLst>
              </a:custGeom>
              <a:solidFill>
                <a:srgbClr val="00B0F0">
                  <a:alpha val="10000"/>
                </a:srgbClr>
              </a:solidFill>
              <a:ln w="76200">
                <a:noFill/>
                <a:prstDash val="solid"/>
                <a:round/>
              </a:ln>
              <a:effectLst/>
            </p:spPr>
            <p:txBody>
              <a:bodyPr vert="horz" wrap="square" lIns="91416" tIns="45708" rIns="91416" bIns="45708" numCol="1" anchor="t" anchorCtr="0" compatLnSpc="1"/>
              <a:lstStyle/>
              <a:p>
                <a:endParaRPr lang="zh-CN" altLang="en-US" sz="1000">
                  <a:solidFill>
                    <a:prstClr val="black"/>
                  </a:solidFill>
                </a:endParaRPr>
              </a:p>
            </p:txBody>
          </p:sp>
          <p:sp>
            <p:nvSpPr>
              <p:cNvPr id="20" name="Freeform 13"/>
              <p:cNvSpPr/>
              <p:nvPr/>
            </p:nvSpPr>
            <p:spPr bwMode="auto">
              <a:xfrm>
                <a:off x="916775" y="7688909"/>
                <a:ext cx="7144522" cy="3563926"/>
              </a:xfrm>
              <a:custGeom>
                <a:avLst/>
                <a:gdLst/>
                <a:ahLst/>
                <a:cxnLst>
                  <a:cxn ang="0">
                    <a:pos x="0" y="356"/>
                  </a:cxn>
                  <a:cxn ang="0">
                    <a:pos x="2822" y="356"/>
                  </a:cxn>
                  <a:cxn ang="0">
                    <a:pos x="3186" y="0"/>
                  </a:cxn>
                  <a:cxn ang="0">
                    <a:pos x="5998" y="0"/>
                  </a:cxn>
                  <a:cxn ang="0">
                    <a:pos x="0" y="2992"/>
                  </a:cxn>
                  <a:cxn ang="0">
                    <a:pos x="0" y="356"/>
                  </a:cxn>
                  <a:cxn ang="0">
                    <a:pos x="0" y="356"/>
                  </a:cxn>
                  <a:cxn ang="0">
                    <a:pos x="0" y="356"/>
                  </a:cxn>
                </a:cxnLst>
                <a:rect l="0" t="0" r="r" b="b"/>
                <a:pathLst>
                  <a:path w="5998" h="2992">
                    <a:moveTo>
                      <a:pt x="0" y="356"/>
                    </a:moveTo>
                    <a:lnTo>
                      <a:pt x="2822" y="356"/>
                    </a:lnTo>
                    <a:lnTo>
                      <a:pt x="3186" y="0"/>
                    </a:lnTo>
                    <a:lnTo>
                      <a:pt x="5998" y="0"/>
                    </a:lnTo>
                    <a:lnTo>
                      <a:pt x="0" y="2992"/>
                    </a:lnTo>
                    <a:lnTo>
                      <a:pt x="0" y="356"/>
                    </a:lnTo>
                    <a:lnTo>
                      <a:pt x="0" y="356"/>
                    </a:lnTo>
                    <a:lnTo>
                      <a:pt x="0" y="356"/>
                    </a:lnTo>
                    <a:close/>
                  </a:path>
                </a:pathLst>
              </a:custGeom>
              <a:gradFill>
                <a:gsLst>
                  <a:gs pos="100000">
                    <a:schemeClr val="bg1">
                      <a:alpha val="0"/>
                    </a:schemeClr>
                  </a:gs>
                  <a:gs pos="0">
                    <a:srgbClr val="0192FF">
                      <a:alpha val="14000"/>
                    </a:srgbClr>
                  </a:gs>
                </a:gsLst>
                <a:lin ang="15000000" scaled="0"/>
              </a:gradFill>
              <a:ln w="9525">
                <a:noFill/>
                <a:round/>
              </a:ln>
            </p:spPr>
            <p:txBody>
              <a:bodyPr vert="horz" wrap="square" lIns="91416" tIns="45708" rIns="91416" bIns="45708" numCol="1" anchor="t" anchorCtr="0" compatLnSpc="1"/>
              <a:lstStyle/>
              <a:p>
                <a:endParaRPr lang="zh-CN" altLang="en-US" sz="1000">
                  <a:solidFill>
                    <a:prstClr val="black"/>
                  </a:solidFill>
                </a:endParaRPr>
              </a:p>
            </p:txBody>
          </p:sp>
          <p:sp>
            <p:nvSpPr>
              <p:cNvPr id="21" name="Freeform 33"/>
              <p:cNvSpPr/>
              <p:nvPr/>
            </p:nvSpPr>
            <p:spPr bwMode="auto">
              <a:xfrm>
                <a:off x="693011" y="9585131"/>
                <a:ext cx="1276609" cy="1835427"/>
              </a:xfrm>
              <a:custGeom>
                <a:avLst/>
                <a:gdLst>
                  <a:gd name="connsiteX0" fmla="*/ 72 w 744"/>
                  <a:gd name="connsiteY0" fmla="*/ 1208 h 1280"/>
                  <a:gd name="connsiteX1" fmla="*/ 189 w 744"/>
                  <a:gd name="connsiteY1" fmla="*/ 0 h 1280"/>
                  <a:gd name="connsiteX2" fmla="*/ 0 w 744"/>
                  <a:gd name="connsiteY2" fmla="*/ 0 h 1280"/>
                  <a:gd name="connsiteX3" fmla="*/ 0 w 744"/>
                  <a:gd name="connsiteY3" fmla="*/ 1280 h 1280"/>
                  <a:gd name="connsiteX4" fmla="*/ 744 w 744"/>
                  <a:gd name="connsiteY4" fmla="*/ 1280 h 1280"/>
                  <a:gd name="connsiteX5" fmla="*/ 744 w 744"/>
                  <a:gd name="connsiteY5" fmla="*/ 1208 h 1280"/>
                  <a:gd name="connsiteX6" fmla="*/ 72 w 744"/>
                  <a:gd name="connsiteY6" fmla="*/ 1208 h 1280"/>
                  <a:gd name="connsiteX0-1" fmla="*/ 209 w 881"/>
                  <a:gd name="connsiteY0-2" fmla="*/ 1208 h 1280"/>
                  <a:gd name="connsiteX1-3" fmla="*/ 326 w 881"/>
                  <a:gd name="connsiteY1-4" fmla="*/ 0 h 1280"/>
                  <a:gd name="connsiteX2-5" fmla="*/ 0 w 881"/>
                  <a:gd name="connsiteY2-6" fmla="*/ 0 h 1280"/>
                  <a:gd name="connsiteX3-7" fmla="*/ 137 w 881"/>
                  <a:gd name="connsiteY3-8" fmla="*/ 1280 h 1280"/>
                  <a:gd name="connsiteX4-9" fmla="*/ 881 w 881"/>
                  <a:gd name="connsiteY4-10" fmla="*/ 1280 h 1280"/>
                  <a:gd name="connsiteX5-11" fmla="*/ 881 w 881"/>
                  <a:gd name="connsiteY5-12" fmla="*/ 1208 h 1280"/>
                  <a:gd name="connsiteX6-13" fmla="*/ 209 w 881"/>
                  <a:gd name="connsiteY6-14" fmla="*/ 1208 h 1280"/>
                  <a:gd name="connsiteX0-15" fmla="*/ 247 w 919"/>
                  <a:gd name="connsiteY0-16" fmla="*/ 1208 h 1280"/>
                  <a:gd name="connsiteX1-17" fmla="*/ 364 w 919"/>
                  <a:gd name="connsiteY1-18" fmla="*/ 0 h 1280"/>
                  <a:gd name="connsiteX2-19" fmla="*/ 38 w 919"/>
                  <a:gd name="connsiteY2-20" fmla="*/ 0 h 1280"/>
                  <a:gd name="connsiteX3-21" fmla="*/ 46 w 919"/>
                  <a:gd name="connsiteY3-22" fmla="*/ 1280 h 1280"/>
                  <a:gd name="connsiteX4-23" fmla="*/ 919 w 919"/>
                  <a:gd name="connsiteY4-24" fmla="*/ 1280 h 1280"/>
                  <a:gd name="connsiteX5-25" fmla="*/ 919 w 919"/>
                  <a:gd name="connsiteY5-26" fmla="*/ 1208 h 1280"/>
                  <a:gd name="connsiteX6-27" fmla="*/ 247 w 919"/>
                  <a:gd name="connsiteY6-28" fmla="*/ 1208 h 1280"/>
                  <a:gd name="connsiteX0-29" fmla="*/ 344 w 919"/>
                  <a:gd name="connsiteY0-30" fmla="*/ 1208 h 1280"/>
                  <a:gd name="connsiteX1-31" fmla="*/ 364 w 919"/>
                  <a:gd name="connsiteY1-32" fmla="*/ 0 h 1280"/>
                  <a:gd name="connsiteX2-33" fmla="*/ 38 w 919"/>
                  <a:gd name="connsiteY2-34" fmla="*/ 0 h 1280"/>
                  <a:gd name="connsiteX3-35" fmla="*/ 46 w 919"/>
                  <a:gd name="connsiteY3-36" fmla="*/ 1280 h 1280"/>
                  <a:gd name="connsiteX4-37" fmla="*/ 919 w 919"/>
                  <a:gd name="connsiteY4-38" fmla="*/ 1280 h 1280"/>
                  <a:gd name="connsiteX5-39" fmla="*/ 919 w 919"/>
                  <a:gd name="connsiteY5-40" fmla="*/ 1208 h 1280"/>
                  <a:gd name="connsiteX6-41" fmla="*/ 344 w 919"/>
                  <a:gd name="connsiteY6-42" fmla="*/ 1208 h 1280"/>
                  <a:gd name="connsiteX0-43" fmla="*/ 344 w 919"/>
                  <a:gd name="connsiteY0-44" fmla="*/ 1127 h 1280"/>
                  <a:gd name="connsiteX1-45" fmla="*/ 364 w 919"/>
                  <a:gd name="connsiteY1-46" fmla="*/ 0 h 1280"/>
                  <a:gd name="connsiteX2-47" fmla="*/ 38 w 919"/>
                  <a:gd name="connsiteY2-48" fmla="*/ 0 h 1280"/>
                  <a:gd name="connsiteX3-49" fmla="*/ 46 w 919"/>
                  <a:gd name="connsiteY3-50" fmla="*/ 1280 h 1280"/>
                  <a:gd name="connsiteX4-51" fmla="*/ 919 w 919"/>
                  <a:gd name="connsiteY4-52" fmla="*/ 1280 h 1280"/>
                  <a:gd name="connsiteX5-53" fmla="*/ 919 w 919"/>
                  <a:gd name="connsiteY5-54" fmla="*/ 1208 h 1280"/>
                  <a:gd name="connsiteX6-55" fmla="*/ 344 w 919"/>
                  <a:gd name="connsiteY6-56" fmla="*/ 1127 h 1280"/>
                  <a:gd name="connsiteX0-57" fmla="*/ 344 w 919"/>
                  <a:gd name="connsiteY0-58" fmla="*/ 1127 h 1280"/>
                  <a:gd name="connsiteX1-59" fmla="*/ 364 w 919"/>
                  <a:gd name="connsiteY1-60" fmla="*/ 0 h 1280"/>
                  <a:gd name="connsiteX2-61" fmla="*/ 38 w 919"/>
                  <a:gd name="connsiteY2-62" fmla="*/ 0 h 1280"/>
                  <a:gd name="connsiteX3-63" fmla="*/ 46 w 919"/>
                  <a:gd name="connsiteY3-64" fmla="*/ 1280 h 1280"/>
                  <a:gd name="connsiteX4-65" fmla="*/ 919 w 919"/>
                  <a:gd name="connsiteY4-66" fmla="*/ 1280 h 1280"/>
                  <a:gd name="connsiteX5-67" fmla="*/ 919 w 919"/>
                  <a:gd name="connsiteY5-68" fmla="*/ 1140 h 1280"/>
                  <a:gd name="connsiteX6-69" fmla="*/ 344 w 919"/>
                  <a:gd name="connsiteY6-70" fmla="*/ 1127 h 1280"/>
                  <a:gd name="connsiteX0-71" fmla="*/ 344 w 1076"/>
                  <a:gd name="connsiteY0-72" fmla="*/ 1127 h 1280"/>
                  <a:gd name="connsiteX1-73" fmla="*/ 364 w 1076"/>
                  <a:gd name="connsiteY1-74" fmla="*/ 0 h 1280"/>
                  <a:gd name="connsiteX2-75" fmla="*/ 38 w 1076"/>
                  <a:gd name="connsiteY2-76" fmla="*/ 0 h 1280"/>
                  <a:gd name="connsiteX3-77" fmla="*/ 46 w 1076"/>
                  <a:gd name="connsiteY3-78" fmla="*/ 1280 h 1280"/>
                  <a:gd name="connsiteX4-79" fmla="*/ 919 w 1076"/>
                  <a:gd name="connsiteY4-80" fmla="*/ 1280 h 1280"/>
                  <a:gd name="connsiteX5-81" fmla="*/ 1076 w 1076"/>
                  <a:gd name="connsiteY5-82" fmla="*/ 1140 h 1280"/>
                  <a:gd name="connsiteX6-83" fmla="*/ 344 w 1076"/>
                  <a:gd name="connsiteY6-84" fmla="*/ 1127 h 1280"/>
                  <a:gd name="connsiteX0-85" fmla="*/ 344 w 1124"/>
                  <a:gd name="connsiteY0-86" fmla="*/ 1127 h 1280"/>
                  <a:gd name="connsiteX1-87" fmla="*/ 364 w 1124"/>
                  <a:gd name="connsiteY1-88" fmla="*/ 0 h 1280"/>
                  <a:gd name="connsiteX2-89" fmla="*/ 38 w 1124"/>
                  <a:gd name="connsiteY2-90" fmla="*/ 0 h 1280"/>
                  <a:gd name="connsiteX3-91" fmla="*/ 46 w 1124"/>
                  <a:gd name="connsiteY3-92" fmla="*/ 1280 h 1280"/>
                  <a:gd name="connsiteX4-93" fmla="*/ 1072 w 1124"/>
                  <a:gd name="connsiteY4-94" fmla="*/ 1280 h 1280"/>
                  <a:gd name="connsiteX5-95" fmla="*/ 1076 w 1124"/>
                  <a:gd name="connsiteY5-96" fmla="*/ 1140 h 1280"/>
                  <a:gd name="connsiteX6-97" fmla="*/ 344 w 1124"/>
                  <a:gd name="connsiteY6-98" fmla="*/ 1127 h 1280"/>
                  <a:gd name="connsiteX0-99" fmla="*/ 344 w 1124"/>
                  <a:gd name="connsiteY0-100" fmla="*/ 1127 h 1340"/>
                  <a:gd name="connsiteX1-101" fmla="*/ 364 w 1124"/>
                  <a:gd name="connsiteY1-102" fmla="*/ 0 h 1340"/>
                  <a:gd name="connsiteX2-103" fmla="*/ 38 w 1124"/>
                  <a:gd name="connsiteY2-104" fmla="*/ 0 h 1340"/>
                  <a:gd name="connsiteX3-105" fmla="*/ 46 w 1124"/>
                  <a:gd name="connsiteY3-106" fmla="*/ 1340 h 1340"/>
                  <a:gd name="connsiteX4-107" fmla="*/ 1072 w 1124"/>
                  <a:gd name="connsiteY4-108" fmla="*/ 1280 h 1340"/>
                  <a:gd name="connsiteX5-109" fmla="*/ 1076 w 1124"/>
                  <a:gd name="connsiteY5-110" fmla="*/ 1140 h 1340"/>
                  <a:gd name="connsiteX6-111" fmla="*/ 344 w 1124"/>
                  <a:gd name="connsiteY6-112" fmla="*/ 1127 h 1340"/>
                  <a:gd name="connsiteX0-113" fmla="*/ 344 w 1124"/>
                  <a:gd name="connsiteY0-114" fmla="*/ 1127 h 1340"/>
                  <a:gd name="connsiteX1-115" fmla="*/ 364 w 1124"/>
                  <a:gd name="connsiteY1-116" fmla="*/ 0 h 1340"/>
                  <a:gd name="connsiteX2-117" fmla="*/ 38 w 1124"/>
                  <a:gd name="connsiteY2-118" fmla="*/ 0 h 1340"/>
                  <a:gd name="connsiteX3-119" fmla="*/ 46 w 1124"/>
                  <a:gd name="connsiteY3-120" fmla="*/ 1340 h 1340"/>
                  <a:gd name="connsiteX4-121" fmla="*/ 1072 w 1124"/>
                  <a:gd name="connsiteY4-122" fmla="*/ 1340 h 1340"/>
                  <a:gd name="connsiteX5-123" fmla="*/ 1076 w 1124"/>
                  <a:gd name="connsiteY5-124" fmla="*/ 1140 h 1340"/>
                  <a:gd name="connsiteX6-125" fmla="*/ 344 w 1124"/>
                  <a:gd name="connsiteY6-126" fmla="*/ 1127 h 1340"/>
                  <a:gd name="connsiteX0-127" fmla="*/ 344 w 1124"/>
                  <a:gd name="connsiteY0-128" fmla="*/ 1195 h 1408"/>
                  <a:gd name="connsiteX1-129" fmla="*/ 364 w 1124"/>
                  <a:gd name="connsiteY1-130" fmla="*/ 0 h 1408"/>
                  <a:gd name="connsiteX2-131" fmla="*/ 38 w 1124"/>
                  <a:gd name="connsiteY2-132" fmla="*/ 68 h 1408"/>
                  <a:gd name="connsiteX3-133" fmla="*/ 46 w 1124"/>
                  <a:gd name="connsiteY3-134" fmla="*/ 1408 h 1408"/>
                  <a:gd name="connsiteX4-135" fmla="*/ 1072 w 1124"/>
                  <a:gd name="connsiteY4-136" fmla="*/ 1408 h 1408"/>
                  <a:gd name="connsiteX5-137" fmla="*/ 1076 w 1124"/>
                  <a:gd name="connsiteY5-138" fmla="*/ 1208 h 1408"/>
                  <a:gd name="connsiteX6-139" fmla="*/ 344 w 1124"/>
                  <a:gd name="connsiteY6-140" fmla="*/ 1195 h 1408"/>
                  <a:gd name="connsiteX0-141" fmla="*/ 344 w 1124"/>
                  <a:gd name="connsiteY0-142" fmla="*/ 1195 h 1408"/>
                  <a:gd name="connsiteX1-143" fmla="*/ 364 w 1124"/>
                  <a:gd name="connsiteY1-144" fmla="*/ 0 h 1408"/>
                  <a:gd name="connsiteX2-145" fmla="*/ 38 w 1124"/>
                  <a:gd name="connsiteY2-146" fmla="*/ 0 h 1408"/>
                  <a:gd name="connsiteX3-147" fmla="*/ 46 w 1124"/>
                  <a:gd name="connsiteY3-148" fmla="*/ 1408 h 1408"/>
                  <a:gd name="connsiteX4-149" fmla="*/ 1072 w 1124"/>
                  <a:gd name="connsiteY4-150" fmla="*/ 1408 h 1408"/>
                  <a:gd name="connsiteX5-151" fmla="*/ 1076 w 1124"/>
                  <a:gd name="connsiteY5-152" fmla="*/ 1208 h 1408"/>
                  <a:gd name="connsiteX6-153" fmla="*/ 344 w 1124"/>
                  <a:gd name="connsiteY6-154" fmla="*/ 1195 h 1408"/>
                  <a:gd name="connsiteX0-155" fmla="*/ 344 w 1124"/>
                  <a:gd name="connsiteY0-156" fmla="*/ 1195 h 1408"/>
                  <a:gd name="connsiteX1-157" fmla="*/ 364 w 1124"/>
                  <a:gd name="connsiteY1-158" fmla="*/ 0 h 1408"/>
                  <a:gd name="connsiteX2-159" fmla="*/ 38 w 1124"/>
                  <a:gd name="connsiteY2-160" fmla="*/ 0 h 1408"/>
                  <a:gd name="connsiteX3-161" fmla="*/ 46 w 1124"/>
                  <a:gd name="connsiteY3-162" fmla="*/ 1408 h 1408"/>
                  <a:gd name="connsiteX4-163" fmla="*/ 1072 w 1124"/>
                  <a:gd name="connsiteY4-164" fmla="*/ 1408 h 1408"/>
                  <a:gd name="connsiteX5-165" fmla="*/ 1076 w 1124"/>
                  <a:gd name="connsiteY5-166" fmla="*/ 1156 h 1408"/>
                  <a:gd name="connsiteX6-167" fmla="*/ 344 w 1124"/>
                  <a:gd name="connsiteY6-168" fmla="*/ 1195 h 1408"/>
                  <a:gd name="connsiteX0-169" fmla="*/ 344 w 1124"/>
                  <a:gd name="connsiteY0-170" fmla="*/ 1195 h 1408"/>
                  <a:gd name="connsiteX1-171" fmla="*/ 364 w 1124"/>
                  <a:gd name="connsiteY1-172" fmla="*/ 0 h 1408"/>
                  <a:gd name="connsiteX2-173" fmla="*/ 38 w 1124"/>
                  <a:gd name="connsiteY2-174" fmla="*/ 0 h 1408"/>
                  <a:gd name="connsiteX3-175" fmla="*/ 46 w 1124"/>
                  <a:gd name="connsiteY3-176" fmla="*/ 1408 h 1408"/>
                  <a:gd name="connsiteX4-177" fmla="*/ 1072 w 1124"/>
                  <a:gd name="connsiteY4-178" fmla="*/ 1408 h 1408"/>
                  <a:gd name="connsiteX5-179" fmla="*/ 1076 w 1124"/>
                  <a:gd name="connsiteY5-180" fmla="*/ 1156 h 1408"/>
                  <a:gd name="connsiteX6-181" fmla="*/ 344 w 1124"/>
                  <a:gd name="connsiteY6-182" fmla="*/ 1195 h 1408"/>
                  <a:gd name="connsiteX0-183" fmla="*/ 344 w 1124"/>
                  <a:gd name="connsiteY0-184" fmla="*/ 1122 h 1408"/>
                  <a:gd name="connsiteX1-185" fmla="*/ 364 w 1124"/>
                  <a:gd name="connsiteY1-186" fmla="*/ 0 h 1408"/>
                  <a:gd name="connsiteX2-187" fmla="*/ 38 w 1124"/>
                  <a:gd name="connsiteY2-188" fmla="*/ 0 h 1408"/>
                  <a:gd name="connsiteX3-189" fmla="*/ 46 w 1124"/>
                  <a:gd name="connsiteY3-190" fmla="*/ 1408 h 1408"/>
                  <a:gd name="connsiteX4-191" fmla="*/ 1072 w 1124"/>
                  <a:gd name="connsiteY4-192" fmla="*/ 1408 h 1408"/>
                  <a:gd name="connsiteX5-193" fmla="*/ 1076 w 1124"/>
                  <a:gd name="connsiteY5-194" fmla="*/ 1156 h 1408"/>
                  <a:gd name="connsiteX6-195" fmla="*/ 344 w 1124"/>
                  <a:gd name="connsiteY6-196" fmla="*/ 1122 h 1408"/>
                  <a:gd name="connsiteX0-197" fmla="*/ 344 w 1124"/>
                  <a:gd name="connsiteY0-198" fmla="*/ 1122 h 1408"/>
                  <a:gd name="connsiteX1-199" fmla="*/ 364 w 1124"/>
                  <a:gd name="connsiteY1-200" fmla="*/ 0 h 1408"/>
                  <a:gd name="connsiteX2-201" fmla="*/ 38 w 1124"/>
                  <a:gd name="connsiteY2-202" fmla="*/ 0 h 1408"/>
                  <a:gd name="connsiteX3-203" fmla="*/ 46 w 1124"/>
                  <a:gd name="connsiteY3-204" fmla="*/ 1408 h 1408"/>
                  <a:gd name="connsiteX4-205" fmla="*/ 1072 w 1124"/>
                  <a:gd name="connsiteY4-206" fmla="*/ 1408 h 1408"/>
                  <a:gd name="connsiteX5-207" fmla="*/ 1076 w 1124"/>
                  <a:gd name="connsiteY5-208" fmla="*/ 1156 h 1408"/>
                  <a:gd name="connsiteX6-209" fmla="*/ 344 w 1124"/>
                  <a:gd name="connsiteY6-210" fmla="*/ 1122 h 1408"/>
                  <a:gd name="connsiteX0-211" fmla="*/ 344 w 1124"/>
                  <a:gd name="connsiteY0-212" fmla="*/ 1122 h 1408"/>
                  <a:gd name="connsiteX1-213" fmla="*/ 364 w 1124"/>
                  <a:gd name="connsiteY1-214" fmla="*/ 0 h 1408"/>
                  <a:gd name="connsiteX2-215" fmla="*/ 38 w 1124"/>
                  <a:gd name="connsiteY2-216" fmla="*/ 0 h 1408"/>
                  <a:gd name="connsiteX3-217" fmla="*/ 46 w 1124"/>
                  <a:gd name="connsiteY3-218" fmla="*/ 1408 h 1408"/>
                  <a:gd name="connsiteX4-219" fmla="*/ 1072 w 1124"/>
                  <a:gd name="connsiteY4-220" fmla="*/ 1408 h 1408"/>
                  <a:gd name="connsiteX5-221" fmla="*/ 1076 w 1124"/>
                  <a:gd name="connsiteY5-222" fmla="*/ 1156 h 1408"/>
                  <a:gd name="connsiteX6-223" fmla="*/ 344 w 1124"/>
                  <a:gd name="connsiteY6-224" fmla="*/ 1122 h 1408"/>
                  <a:gd name="connsiteX0-225" fmla="*/ 344 w 1124"/>
                  <a:gd name="connsiteY0-226" fmla="*/ 1009 h 1408"/>
                  <a:gd name="connsiteX1-227" fmla="*/ 364 w 1124"/>
                  <a:gd name="connsiteY1-228" fmla="*/ 0 h 1408"/>
                  <a:gd name="connsiteX2-229" fmla="*/ 38 w 1124"/>
                  <a:gd name="connsiteY2-230" fmla="*/ 0 h 1408"/>
                  <a:gd name="connsiteX3-231" fmla="*/ 46 w 1124"/>
                  <a:gd name="connsiteY3-232" fmla="*/ 1408 h 1408"/>
                  <a:gd name="connsiteX4-233" fmla="*/ 1072 w 1124"/>
                  <a:gd name="connsiteY4-234" fmla="*/ 1408 h 1408"/>
                  <a:gd name="connsiteX5-235" fmla="*/ 1076 w 1124"/>
                  <a:gd name="connsiteY5-236" fmla="*/ 1156 h 1408"/>
                  <a:gd name="connsiteX6-237" fmla="*/ 344 w 1124"/>
                  <a:gd name="connsiteY6-238" fmla="*/ 1009 h 1408"/>
                  <a:gd name="connsiteX0-239" fmla="*/ 344 w 1124"/>
                  <a:gd name="connsiteY0-240" fmla="*/ 1150 h 1408"/>
                  <a:gd name="connsiteX1-241" fmla="*/ 364 w 1124"/>
                  <a:gd name="connsiteY1-242" fmla="*/ 0 h 1408"/>
                  <a:gd name="connsiteX2-243" fmla="*/ 38 w 1124"/>
                  <a:gd name="connsiteY2-244" fmla="*/ 0 h 1408"/>
                  <a:gd name="connsiteX3-245" fmla="*/ 46 w 1124"/>
                  <a:gd name="connsiteY3-246" fmla="*/ 1408 h 1408"/>
                  <a:gd name="connsiteX4-247" fmla="*/ 1072 w 1124"/>
                  <a:gd name="connsiteY4-248" fmla="*/ 1408 h 1408"/>
                  <a:gd name="connsiteX5-249" fmla="*/ 1076 w 1124"/>
                  <a:gd name="connsiteY5-250" fmla="*/ 1156 h 1408"/>
                  <a:gd name="connsiteX6-251" fmla="*/ 344 w 1124"/>
                  <a:gd name="connsiteY6-252" fmla="*/ 1150 h 1408"/>
                  <a:gd name="connsiteX0-253" fmla="*/ 344 w 1124"/>
                  <a:gd name="connsiteY0-254" fmla="*/ 1150 h 1408"/>
                  <a:gd name="connsiteX1-255" fmla="*/ 364 w 1124"/>
                  <a:gd name="connsiteY1-256" fmla="*/ 0 h 1408"/>
                  <a:gd name="connsiteX2-257" fmla="*/ 38 w 1124"/>
                  <a:gd name="connsiteY2-258" fmla="*/ 0 h 1408"/>
                  <a:gd name="connsiteX3-259" fmla="*/ 46 w 1124"/>
                  <a:gd name="connsiteY3-260" fmla="*/ 1408 h 1408"/>
                  <a:gd name="connsiteX4-261" fmla="*/ 1072 w 1124"/>
                  <a:gd name="connsiteY4-262" fmla="*/ 1408 h 1408"/>
                  <a:gd name="connsiteX5-263" fmla="*/ 1076 w 1124"/>
                  <a:gd name="connsiteY5-264" fmla="*/ 1156 h 1408"/>
                  <a:gd name="connsiteX6-265" fmla="*/ 344 w 1124"/>
                  <a:gd name="connsiteY6-266" fmla="*/ 1150 h 1408"/>
                  <a:gd name="connsiteX0-267" fmla="*/ 344 w 1080"/>
                  <a:gd name="connsiteY0-268" fmla="*/ 1150 h 1408"/>
                  <a:gd name="connsiteX1-269" fmla="*/ 364 w 1080"/>
                  <a:gd name="connsiteY1-270" fmla="*/ 0 h 1408"/>
                  <a:gd name="connsiteX2-271" fmla="*/ 38 w 1080"/>
                  <a:gd name="connsiteY2-272" fmla="*/ 0 h 1408"/>
                  <a:gd name="connsiteX3-273" fmla="*/ 46 w 1080"/>
                  <a:gd name="connsiteY3-274" fmla="*/ 1408 h 1408"/>
                  <a:gd name="connsiteX4-275" fmla="*/ 1072 w 1080"/>
                  <a:gd name="connsiteY4-276" fmla="*/ 1408 h 1408"/>
                  <a:gd name="connsiteX5-277" fmla="*/ 1076 w 1080"/>
                  <a:gd name="connsiteY5-278" fmla="*/ 1156 h 1408"/>
                  <a:gd name="connsiteX6-279" fmla="*/ 344 w 1080"/>
                  <a:gd name="connsiteY6-280" fmla="*/ 1150 h 14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80" h="1408">
                    <a:moveTo>
                      <a:pt x="344" y="1150"/>
                    </a:moveTo>
                    <a:cubicBezTo>
                      <a:pt x="351" y="747"/>
                      <a:pt x="357" y="403"/>
                      <a:pt x="364" y="0"/>
                    </a:cubicBezTo>
                    <a:lnTo>
                      <a:pt x="38" y="0"/>
                    </a:lnTo>
                    <a:cubicBezTo>
                      <a:pt x="84" y="427"/>
                      <a:pt x="0" y="981"/>
                      <a:pt x="46" y="1408"/>
                    </a:cubicBezTo>
                    <a:lnTo>
                      <a:pt x="1072" y="1408"/>
                    </a:lnTo>
                    <a:cubicBezTo>
                      <a:pt x="1080" y="1309"/>
                      <a:pt x="1080" y="1219"/>
                      <a:pt x="1076" y="1156"/>
                    </a:cubicBezTo>
                    <a:lnTo>
                      <a:pt x="344" y="1150"/>
                    </a:lnTo>
                    <a:close/>
                  </a:path>
                </a:pathLst>
              </a:custGeom>
              <a:solidFill>
                <a:srgbClr val="00B0F0">
                  <a:alpha val="52000"/>
                </a:srgbClr>
              </a:solidFill>
              <a:ln w="8">
                <a:noFill/>
                <a:prstDash val="solid"/>
                <a:round/>
              </a:ln>
              <a:effectLst>
                <a:softEdge rad="127000"/>
              </a:effectLst>
            </p:spPr>
            <p:txBody>
              <a:bodyPr vert="horz" wrap="square" lIns="91416" tIns="45708" rIns="91416" bIns="45708" numCol="1" anchor="t" anchorCtr="0" compatLnSpc="1"/>
              <a:lstStyle/>
              <a:p>
                <a:endParaRPr lang="zh-CN" altLang="en-US" sz="1000">
                  <a:solidFill>
                    <a:prstClr val="black"/>
                  </a:solidFill>
                </a:endParaRPr>
              </a:p>
            </p:txBody>
          </p:sp>
          <p:sp>
            <p:nvSpPr>
              <p:cNvPr id="22" name="Freeform 28"/>
              <p:cNvSpPr/>
              <p:nvPr/>
            </p:nvSpPr>
            <p:spPr bwMode="auto">
              <a:xfrm>
                <a:off x="3863910" y="7498843"/>
                <a:ext cx="4391089" cy="754132"/>
              </a:xfrm>
              <a:custGeom>
                <a:avLst/>
                <a:gdLst>
                  <a:gd name="connsiteX0" fmla="*/ 3552 w 3552"/>
                  <a:gd name="connsiteY0" fmla="*/ 0 h 584"/>
                  <a:gd name="connsiteX1" fmla="*/ 602 w 3552"/>
                  <a:gd name="connsiteY1" fmla="*/ 0 h 584"/>
                  <a:gd name="connsiteX2" fmla="*/ 0 w 3552"/>
                  <a:gd name="connsiteY2" fmla="*/ 584 h 584"/>
                  <a:gd name="connsiteX3" fmla="*/ 446 w 3552"/>
                  <a:gd name="connsiteY3" fmla="*/ 584 h 584"/>
                  <a:gd name="connsiteX4" fmla="*/ 788 w 3552"/>
                  <a:gd name="connsiteY4" fmla="*/ 256 h 584"/>
                  <a:gd name="connsiteX5" fmla="*/ 3290 w 3552"/>
                  <a:gd name="connsiteY5" fmla="*/ 256 h 584"/>
                  <a:gd name="connsiteX6" fmla="*/ 3290 w 3552"/>
                  <a:gd name="connsiteY6" fmla="*/ 584 h 584"/>
                  <a:gd name="connsiteX7" fmla="*/ 3552 w 3552"/>
                  <a:gd name="connsiteY7" fmla="*/ 584 h 584"/>
                  <a:gd name="connsiteX8" fmla="*/ 3552 w 3552"/>
                  <a:gd name="connsiteY8" fmla="*/ 0 h 584"/>
                  <a:gd name="connsiteX9" fmla="*/ 3552 w 3552"/>
                  <a:gd name="connsiteY9" fmla="*/ 0 h 584"/>
                  <a:gd name="connsiteX10" fmla="*/ 3552 w 3552"/>
                  <a:gd name="connsiteY10" fmla="*/ 0 h 584"/>
                  <a:gd name="connsiteX0-1" fmla="*/ 3552 w 3552"/>
                  <a:gd name="connsiteY0-2" fmla="*/ 0 h 584"/>
                  <a:gd name="connsiteX1-3" fmla="*/ 602 w 3552"/>
                  <a:gd name="connsiteY1-4" fmla="*/ 0 h 584"/>
                  <a:gd name="connsiteX2-5" fmla="*/ 0 w 3552"/>
                  <a:gd name="connsiteY2-6" fmla="*/ 584 h 584"/>
                  <a:gd name="connsiteX3-7" fmla="*/ 446 w 3552"/>
                  <a:gd name="connsiteY3-8" fmla="*/ 584 h 584"/>
                  <a:gd name="connsiteX4-9" fmla="*/ 788 w 3552"/>
                  <a:gd name="connsiteY4-10" fmla="*/ 256 h 584"/>
                  <a:gd name="connsiteX5-11" fmla="*/ 3290 w 3552"/>
                  <a:gd name="connsiteY5-12" fmla="*/ 256 h 584"/>
                  <a:gd name="connsiteX6-13" fmla="*/ 3251 w 3552"/>
                  <a:gd name="connsiteY6-14" fmla="*/ 584 h 584"/>
                  <a:gd name="connsiteX7-15" fmla="*/ 3552 w 3552"/>
                  <a:gd name="connsiteY7-16" fmla="*/ 584 h 584"/>
                  <a:gd name="connsiteX8-17" fmla="*/ 3552 w 3552"/>
                  <a:gd name="connsiteY8-18" fmla="*/ 0 h 584"/>
                  <a:gd name="connsiteX9-19" fmla="*/ 3552 w 3552"/>
                  <a:gd name="connsiteY9-20" fmla="*/ 0 h 584"/>
                  <a:gd name="connsiteX10-21" fmla="*/ 3552 w 3552"/>
                  <a:gd name="connsiteY10-22" fmla="*/ 0 h 584"/>
                  <a:gd name="connsiteX0-23" fmla="*/ 3552 w 3552"/>
                  <a:gd name="connsiteY0-24" fmla="*/ 0 h 584"/>
                  <a:gd name="connsiteX1-25" fmla="*/ 602 w 3552"/>
                  <a:gd name="connsiteY1-26" fmla="*/ 0 h 584"/>
                  <a:gd name="connsiteX2-27" fmla="*/ 0 w 3552"/>
                  <a:gd name="connsiteY2-28" fmla="*/ 584 h 584"/>
                  <a:gd name="connsiteX3-29" fmla="*/ 446 w 3552"/>
                  <a:gd name="connsiteY3-30" fmla="*/ 584 h 584"/>
                  <a:gd name="connsiteX4-31" fmla="*/ 788 w 3552"/>
                  <a:gd name="connsiteY4-32" fmla="*/ 256 h 584"/>
                  <a:gd name="connsiteX5-33" fmla="*/ 3254 w 3552"/>
                  <a:gd name="connsiteY5-34" fmla="*/ 256 h 584"/>
                  <a:gd name="connsiteX6-35" fmla="*/ 3251 w 3552"/>
                  <a:gd name="connsiteY6-36" fmla="*/ 584 h 584"/>
                  <a:gd name="connsiteX7-37" fmla="*/ 3552 w 3552"/>
                  <a:gd name="connsiteY7-38" fmla="*/ 584 h 584"/>
                  <a:gd name="connsiteX8-39" fmla="*/ 3552 w 3552"/>
                  <a:gd name="connsiteY8-40" fmla="*/ 0 h 584"/>
                  <a:gd name="connsiteX9-41" fmla="*/ 3552 w 3552"/>
                  <a:gd name="connsiteY9-42" fmla="*/ 0 h 584"/>
                  <a:gd name="connsiteX10-43" fmla="*/ 3552 w 3552"/>
                  <a:gd name="connsiteY10-44" fmla="*/ 0 h 584"/>
                  <a:gd name="connsiteX0-45" fmla="*/ 3552 w 3552"/>
                  <a:gd name="connsiteY0-46" fmla="*/ 0 h 584"/>
                  <a:gd name="connsiteX1-47" fmla="*/ 563 w 3552"/>
                  <a:gd name="connsiteY1-48" fmla="*/ 0 h 584"/>
                  <a:gd name="connsiteX2-49" fmla="*/ 0 w 3552"/>
                  <a:gd name="connsiteY2-50" fmla="*/ 584 h 584"/>
                  <a:gd name="connsiteX3-51" fmla="*/ 446 w 3552"/>
                  <a:gd name="connsiteY3-52" fmla="*/ 584 h 584"/>
                  <a:gd name="connsiteX4-53" fmla="*/ 788 w 3552"/>
                  <a:gd name="connsiteY4-54" fmla="*/ 256 h 584"/>
                  <a:gd name="connsiteX5-55" fmla="*/ 3254 w 3552"/>
                  <a:gd name="connsiteY5-56" fmla="*/ 256 h 584"/>
                  <a:gd name="connsiteX6-57" fmla="*/ 3251 w 3552"/>
                  <a:gd name="connsiteY6-58" fmla="*/ 584 h 584"/>
                  <a:gd name="connsiteX7-59" fmla="*/ 3552 w 3552"/>
                  <a:gd name="connsiteY7-60" fmla="*/ 584 h 584"/>
                  <a:gd name="connsiteX8-61" fmla="*/ 3552 w 3552"/>
                  <a:gd name="connsiteY8-62" fmla="*/ 0 h 584"/>
                  <a:gd name="connsiteX9-63" fmla="*/ 3552 w 3552"/>
                  <a:gd name="connsiteY9-64" fmla="*/ 0 h 584"/>
                  <a:gd name="connsiteX10-65" fmla="*/ 3552 w 3552"/>
                  <a:gd name="connsiteY10-66" fmla="*/ 0 h 584"/>
                  <a:gd name="connsiteX0-67" fmla="*/ 3591 w 3591"/>
                  <a:gd name="connsiteY0-68" fmla="*/ 0 h 587"/>
                  <a:gd name="connsiteX1-69" fmla="*/ 602 w 3591"/>
                  <a:gd name="connsiteY1-70" fmla="*/ 0 h 587"/>
                  <a:gd name="connsiteX2-71" fmla="*/ 0 w 3591"/>
                  <a:gd name="connsiteY2-72" fmla="*/ 587 h 587"/>
                  <a:gd name="connsiteX3-73" fmla="*/ 485 w 3591"/>
                  <a:gd name="connsiteY3-74" fmla="*/ 584 h 587"/>
                  <a:gd name="connsiteX4-75" fmla="*/ 827 w 3591"/>
                  <a:gd name="connsiteY4-76" fmla="*/ 256 h 587"/>
                  <a:gd name="connsiteX5-77" fmla="*/ 3293 w 3591"/>
                  <a:gd name="connsiteY5-78" fmla="*/ 256 h 587"/>
                  <a:gd name="connsiteX6-79" fmla="*/ 3290 w 3591"/>
                  <a:gd name="connsiteY6-80" fmla="*/ 584 h 587"/>
                  <a:gd name="connsiteX7-81" fmla="*/ 3591 w 3591"/>
                  <a:gd name="connsiteY7-82" fmla="*/ 584 h 587"/>
                  <a:gd name="connsiteX8-83" fmla="*/ 3591 w 3591"/>
                  <a:gd name="connsiteY8-84" fmla="*/ 0 h 587"/>
                  <a:gd name="connsiteX9-85" fmla="*/ 3591 w 3591"/>
                  <a:gd name="connsiteY9-86" fmla="*/ 0 h 587"/>
                  <a:gd name="connsiteX10-87" fmla="*/ 3591 w 3591"/>
                  <a:gd name="connsiteY10-88" fmla="*/ 0 h 587"/>
                  <a:gd name="connsiteX0-89" fmla="*/ 3591 w 3591"/>
                  <a:gd name="connsiteY0-90" fmla="*/ 42 h 629"/>
                  <a:gd name="connsiteX1-91" fmla="*/ 602 w 3591"/>
                  <a:gd name="connsiteY1-92" fmla="*/ 0 h 629"/>
                  <a:gd name="connsiteX2-93" fmla="*/ 0 w 3591"/>
                  <a:gd name="connsiteY2-94" fmla="*/ 629 h 629"/>
                  <a:gd name="connsiteX3-95" fmla="*/ 485 w 3591"/>
                  <a:gd name="connsiteY3-96" fmla="*/ 626 h 629"/>
                  <a:gd name="connsiteX4-97" fmla="*/ 827 w 3591"/>
                  <a:gd name="connsiteY4-98" fmla="*/ 298 h 629"/>
                  <a:gd name="connsiteX5-99" fmla="*/ 3293 w 3591"/>
                  <a:gd name="connsiteY5-100" fmla="*/ 298 h 629"/>
                  <a:gd name="connsiteX6-101" fmla="*/ 3290 w 3591"/>
                  <a:gd name="connsiteY6-102" fmla="*/ 626 h 629"/>
                  <a:gd name="connsiteX7-103" fmla="*/ 3591 w 3591"/>
                  <a:gd name="connsiteY7-104" fmla="*/ 626 h 629"/>
                  <a:gd name="connsiteX8-105" fmla="*/ 3591 w 3591"/>
                  <a:gd name="connsiteY8-106" fmla="*/ 42 h 629"/>
                  <a:gd name="connsiteX9-107" fmla="*/ 3591 w 3591"/>
                  <a:gd name="connsiteY9-108" fmla="*/ 42 h 629"/>
                  <a:gd name="connsiteX10-109" fmla="*/ 3591 w 3591"/>
                  <a:gd name="connsiteY10-110" fmla="*/ 42 h 629"/>
                  <a:gd name="connsiteX0-111" fmla="*/ 3591 w 3591"/>
                  <a:gd name="connsiteY0-112" fmla="*/ 8 h 629"/>
                  <a:gd name="connsiteX1-113" fmla="*/ 602 w 3591"/>
                  <a:gd name="connsiteY1-114" fmla="*/ 0 h 629"/>
                  <a:gd name="connsiteX2-115" fmla="*/ 0 w 3591"/>
                  <a:gd name="connsiteY2-116" fmla="*/ 629 h 629"/>
                  <a:gd name="connsiteX3-117" fmla="*/ 485 w 3591"/>
                  <a:gd name="connsiteY3-118" fmla="*/ 626 h 629"/>
                  <a:gd name="connsiteX4-119" fmla="*/ 827 w 3591"/>
                  <a:gd name="connsiteY4-120" fmla="*/ 298 h 629"/>
                  <a:gd name="connsiteX5-121" fmla="*/ 3293 w 3591"/>
                  <a:gd name="connsiteY5-122" fmla="*/ 298 h 629"/>
                  <a:gd name="connsiteX6-123" fmla="*/ 3290 w 3591"/>
                  <a:gd name="connsiteY6-124" fmla="*/ 626 h 629"/>
                  <a:gd name="connsiteX7-125" fmla="*/ 3591 w 3591"/>
                  <a:gd name="connsiteY7-126" fmla="*/ 626 h 629"/>
                  <a:gd name="connsiteX8-127" fmla="*/ 3591 w 3591"/>
                  <a:gd name="connsiteY8-128" fmla="*/ 42 h 629"/>
                  <a:gd name="connsiteX9-129" fmla="*/ 3591 w 3591"/>
                  <a:gd name="connsiteY9-130" fmla="*/ 42 h 629"/>
                  <a:gd name="connsiteX10-131" fmla="*/ 3591 w 3591"/>
                  <a:gd name="connsiteY10-132" fmla="*/ 8 h 629"/>
                  <a:gd name="connsiteX0-133" fmla="*/ 3591 w 3591"/>
                  <a:gd name="connsiteY0-134" fmla="*/ 8 h 629"/>
                  <a:gd name="connsiteX1-135" fmla="*/ 602 w 3591"/>
                  <a:gd name="connsiteY1-136" fmla="*/ 0 h 629"/>
                  <a:gd name="connsiteX2-137" fmla="*/ 0 w 3591"/>
                  <a:gd name="connsiteY2-138" fmla="*/ 629 h 629"/>
                  <a:gd name="connsiteX3-139" fmla="*/ 485 w 3591"/>
                  <a:gd name="connsiteY3-140" fmla="*/ 626 h 629"/>
                  <a:gd name="connsiteX4-141" fmla="*/ 827 w 3591"/>
                  <a:gd name="connsiteY4-142" fmla="*/ 298 h 629"/>
                  <a:gd name="connsiteX5-143" fmla="*/ 3288 w 3591"/>
                  <a:gd name="connsiteY5-144" fmla="*/ 319 h 629"/>
                  <a:gd name="connsiteX6-145" fmla="*/ 3290 w 3591"/>
                  <a:gd name="connsiteY6-146" fmla="*/ 626 h 629"/>
                  <a:gd name="connsiteX7-147" fmla="*/ 3591 w 3591"/>
                  <a:gd name="connsiteY7-148" fmla="*/ 626 h 629"/>
                  <a:gd name="connsiteX8-149" fmla="*/ 3591 w 3591"/>
                  <a:gd name="connsiteY8-150" fmla="*/ 42 h 629"/>
                  <a:gd name="connsiteX9-151" fmla="*/ 3591 w 3591"/>
                  <a:gd name="connsiteY9-152" fmla="*/ 42 h 629"/>
                  <a:gd name="connsiteX10-153" fmla="*/ 3591 w 3591"/>
                  <a:gd name="connsiteY10-154" fmla="*/ 8 h 629"/>
                  <a:gd name="connsiteX0-155" fmla="*/ 3591 w 3591"/>
                  <a:gd name="connsiteY0-156" fmla="*/ 8 h 629"/>
                  <a:gd name="connsiteX1-157" fmla="*/ 602 w 3591"/>
                  <a:gd name="connsiteY1-158" fmla="*/ 0 h 629"/>
                  <a:gd name="connsiteX2-159" fmla="*/ 0 w 3591"/>
                  <a:gd name="connsiteY2-160" fmla="*/ 629 h 629"/>
                  <a:gd name="connsiteX3-161" fmla="*/ 485 w 3591"/>
                  <a:gd name="connsiteY3-162" fmla="*/ 626 h 629"/>
                  <a:gd name="connsiteX4-163" fmla="*/ 827 w 3591"/>
                  <a:gd name="connsiteY4-164" fmla="*/ 314 h 629"/>
                  <a:gd name="connsiteX5-165" fmla="*/ 3288 w 3591"/>
                  <a:gd name="connsiteY5-166" fmla="*/ 319 h 629"/>
                  <a:gd name="connsiteX6-167" fmla="*/ 3290 w 3591"/>
                  <a:gd name="connsiteY6-168" fmla="*/ 626 h 629"/>
                  <a:gd name="connsiteX7-169" fmla="*/ 3591 w 3591"/>
                  <a:gd name="connsiteY7-170" fmla="*/ 626 h 629"/>
                  <a:gd name="connsiteX8-171" fmla="*/ 3591 w 3591"/>
                  <a:gd name="connsiteY8-172" fmla="*/ 42 h 629"/>
                  <a:gd name="connsiteX9-173" fmla="*/ 3591 w 3591"/>
                  <a:gd name="connsiteY9-174" fmla="*/ 42 h 629"/>
                  <a:gd name="connsiteX10-175" fmla="*/ 3591 w 3591"/>
                  <a:gd name="connsiteY10-176" fmla="*/ 8 h 6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591" h="629">
                    <a:moveTo>
                      <a:pt x="3591" y="8"/>
                    </a:moveTo>
                    <a:lnTo>
                      <a:pt x="602" y="0"/>
                    </a:lnTo>
                    <a:lnTo>
                      <a:pt x="0" y="629"/>
                    </a:lnTo>
                    <a:lnTo>
                      <a:pt x="485" y="626"/>
                    </a:lnTo>
                    <a:lnTo>
                      <a:pt x="827" y="314"/>
                    </a:lnTo>
                    <a:lnTo>
                      <a:pt x="3288" y="319"/>
                    </a:lnTo>
                    <a:cubicBezTo>
                      <a:pt x="3275" y="428"/>
                      <a:pt x="3303" y="517"/>
                      <a:pt x="3290" y="626"/>
                    </a:cubicBezTo>
                    <a:lnTo>
                      <a:pt x="3591" y="626"/>
                    </a:lnTo>
                    <a:lnTo>
                      <a:pt x="3591" y="42"/>
                    </a:lnTo>
                    <a:lnTo>
                      <a:pt x="3591" y="42"/>
                    </a:lnTo>
                    <a:lnTo>
                      <a:pt x="3591" y="8"/>
                    </a:lnTo>
                    <a:close/>
                  </a:path>
                </a:pathLst>
              </a:custGeom>
              <a:solidFill>
                <a:srgbClr val="00B0F0">
                  <a:alpha val="52000"/>
                </a:srgbClr>
              </a:solidFill>
              <a:ln w="8">
                <a:noFill/>
                <a:prstDash val="solid"/>
                <a:round/>
              </a:ln>
              <a:effectLst>
                <a:softEdge rad="127000"/>
              </a:effectLst>
            </p:spPr>
            <p:txBody>
              <a:bodyPr vert="horz" wrap="square" lIns="91416" tIns="45708" rIns="91416" bIns="45708" numCol="1" anchor="t" anchorCtr="0" compatLnSpc="1"/>
              <a:lstStyle/>
              <a:p>
                <a:endParaRPr lang="zh-CN" altLang="en-US" sz="1000">
                  <a:solidFill>
                    <a:prstClr val="black"/>
                  </a:solidFill>
                </a:endParaRPr>
              </a:p>
            </p:txBody>
          </p:sp>
          <p:sp>
            <p:nvSpPr>
              <p:cNvPr id="23" name="Freeform 12"/>
              <p:cNvSpPr/>
              <p:nvPr/>
            </p:nvSpPr>
            <p:spPr bwMode="auto">
              <a:xfrm>
                <a:off x="916780" y="7688911"/>
                <a:ext cx="7144522" cy="3563924"/>
              </a:xfrm>
              <a:custGeom>
                <a:avLst/>
                <a:gdLst/>
                <a:ahLst/>
                <a:cxnLst>
                  <a:cxn ang="0">
                    <a:pos x="0" y="356"/>
                  </a:cxn>
                  <a:cxn ang="0">
                    <a:pos x="2822" y="356"/>
                  </a:cxn>
                  <a:cxn ang="0">
                    <a:pos x="3186" y="0"/>
                  </a:cxn>
                  <a:cxn ang="0">
                    <a:pos x="5998" y="0"/>
                  </a:cxn>
                  <a:cxn ang="0">
                    <a:pos x="5998" y="2992"/>
                  </a:cxn>
                  <a:cxn ang="0">
                    <a:pos x="0" y="2992"/>
                  </a:cxn>
                  <a:cxn ang="0">
                    <a:pos x="0" y="356"/>
                  </a:cxn>
                  <a:cxn ang="0">
                    <a:pos x="0" y="356"/>
                  </a:cxn>
                  <a:cxn ang="0">
                    <a:pos x="0" y="356"/>
                  </a:cxn>
                </a:cxnLst>
                <a:rect l="0" t="0" r="r" b="b"/>
                <a:pathLst>
                  <a:path w="5998" h="2992">
                    <a:moveTo>
                      <a:pt x="0" y="356"/>
                    </a:moveTo>
                    <a:lnTo>
                      <a:pt x="2822" y="356"/>
                    </a:lnTo>
                    <a:lnTo>
                      <a:pt x="3186" y="0"/>
                    </a:lnTo>
                    <a:lnTo>
                      <a:pt x="5998" y="0"/>
                    </a:lnTo>
                    <a:lnTo>
                      <a:pt x="5998" y="2992"/>
                    </a:lnTo>
                    <a:lnTo>
                      <a:pt x="0" y="2992"/>
                    </a:lnTo>
                    <a:lnTo>
                      <a:pt x="0" y="356"/>
                    </a:lnTo>
                    <a:lnTo>
                      <a:pt x="0" y="356"/>
                    </a:lnTo>
                    <a:lnTo>
                      <a:pt x="0" y="356"/>
                    </a:lnTo>
                    <a:close/>
                  </a:path>
                </a:pathLst>
              </a:custGeom>
              <a:noFill/>
              <a:ln w="76200">
                <a:solidFill>
                  <a:srgbClr val="00E2D7"/>
                </a:solidFill>
                <a:prstDash val="solid"/>
                <a:round/>
              </a:ln>
              <a:effectLst>
                <a:softEdge rad="31750"/>
              </a:effectLst>
            </p:spPr>
            <p:txBody>
              <a:bodyPr vert="horz" wrap="square" lIns="91416" tIns="45708" rIns="91416" bIns="45708" numCol="1" anchor="t" anchorCtr="0" compatLnSpc="1"/>
              <a:lstStyle/>
              <a:p>
                <a:endParaRPr lang="zh-CN" altLang="en-US" sz="1000" dirty="0">
                  <a:solidFill>
                    <a:prstClr val="black"/>
                  </a:solidFill>
                </a:endParaRPr>
              </a:p>
            </p:txBody>
          </p:sp>
          <p:sp>
            <p:nvSpPr>
              <p:cNvPr id="24" name="Freeform 14"/>
              <p:cNvSpPr/>
              <p:nvPr/>
            </p:nvSpPr>
            <p:spPr bwMode="auto">
              <a:xfrm>
                <a:off x="4223415" y="7660323"/>
                <a:ext cx="3895061" cy="447873"/>
              </a:xfrm>
              <a:custGeom>
                <a:avLst/>
                <a:gdLst/>
                <a:ahLst/>
                <a:cxnLst>
                  <a:cxn ang="0">
                    <a:pos x="3270" y="0"/>
                  </a:cxn>
                  <a:cxn ang="0">
                    <a:pos x="386" y="0"/>
                  </a:cxn>
                  <a:cxn ang="0">
                    <a:pos x="0" y="376"/>
                  </a:cxn>
                  <a:cxn ang="0">
                    <a:pos x="122" y="376"/>
                  </a:cxn>
                  <a:cxn ang="0">
                    <a:pos x="434" y="74"/>
                  </a:cxn>
                  <a:cxn ang="0">
                    <a:pos x="3184" y="74"/>
                  </a:cxn>
                  <a:cxn ang="0">
                    <a:pos x="3184" y="350"/>
                  </a:cxn>
                  <a:cxn ang="0">
                    <a:pos x="3270" y="350"/>
                  </a:cxn>
                  <a:cxn ang="0">
                    <a:pos x="3270" y="0"/>
                  </a:cxn>
                  <a:cxn ang="0">
                    <a:pos x="3270" y="0"/>
                  </a:cxn>
                  <a:cxn ang="0">
                    <a:pos x="3270" y="0"/>
                  </a:cxn>
                </a:cxnLst>
                <a:rect l="0" t="0" r="r" b="b"/>
                <a:pathLst>
                  <a:path w="3270" h="376">
                    <a:moveTo>
                      <a:pt x="3270" y="0"/>
                    </a:moveTo>
                    <a:lnTo>
                      <a:pt x="386" y="0"/>
                    </a:lnTo>
                    <a:lnTo>
                      <a:pt x="0" y="376"/>
                    </a:lnTo>
                    <a:lnTo>
                      <a:pt x="122" y="376"/>
                    </a:lnTo>
                    <a:lnTo>
                      <a:pt x="434" y="74"/>
                    </a:lnTo>
                    <a:lnTo>
                      <a:pt x="3184" y="74"/>
                    </a:lnTo>
                    <a:lnTo>
                      <a:pt x="3184" y="350"/>
                    </a:lnTo>
                    <a:lnTo>
                      <a:pt x="3270" y="350"/>
                    </a:lnTo>
                    <a:lnTo>
                      <a:pt x="3270" y="0"/>
                    </a:lnTo>
                    <a:lnTo>
                      <a:pt x="3270" y="0"/>
                    </a:lnTo>
                    <a:lnTo>
                      <a:pt x="3270" y="0"/>
                    </a:lnTo>
                    <a:close/>
                  </a:path>
                </a:pathLst>
              </a:custGeom>
              <a:gradFill>
                <a:gsLst>
                  <a:gs pos="45000">
                    <a:srgbClr val="00E2D7"/>
                  </a:gs>
                  <a:gs pos="61000">
                    <a:srgbClr val="5DFFF7"/>
                  </a:gs>
                  <a:gs pos="0">
                    <a:srgbClr val="00A69D"/>
                  </a:gs>
                </a:gsLst>
                <a:lin ang="15000000" scaled="0"/>
              </a:gradFill>
              <a:ln w="8">
                <a:noFill/>
                <a:prstDash val="solid"/>
                <a:round/>
              </a:ln>
              <a:effectLst/>
            </p:spPr>
            <p:txBody>
              <a:bodyPr vert="horz" wrap="square" lIns="91416" tIns="45708" rIns="91416" bIns="45708" numCol="1" anchor="t" anchorCtr="0" compatLnSpc="1"/>
              <a:lstStyle/>
              <a:p>
                <a:endParaRPr lang="zh-CN" altLang="en-US" sz="1000">
                  <a:solidFill>
                    <a:prstClr val="black"/>
                  </a:solidFill>
                </a:endParaRPr>
              </a:p>
            </p:txBody>
          </p:sp>
          <p:sp>
            <p:nvSpPr>
              <p:cNvPr id="25" name="Freeform 33"/>
              <p:cNvSpPr/>
              <p:nvPr/>
            </p:nvSpPr>
            <p:spPr bwMode="auto">
              <a:xfrm>
                <a:off x="873158" y="9776341"/>
                <a:ext cx="879442" cy="1513019"/>
              </a:xfrm>
              <a:custGeom>
                <a:avLst/>
                <a:gdLst/>
                <a:ahLst/>
                <a:cxnLst>
                  <a:cxn ang="0">
                    <a:pos x="72" y="1208"/>
                  </a:cxn>
                  <a:cxn ang="0">
                    <a:pos x="72" y="0"/>
                  </a:cxn>
                  <a:cxn ang="0">
                    <a:pos x="0" y="0"/>
                  </a:cxn>
                  <a:cxn ang="0">
                    <a:pos x="0" y="1280"/>
                  </a:cxn>
                  <a:cxn ang="0">
                    <a:pos x="744" y="1280"/>
                  </a:cxn>
                  <a:cxn ang="0">
                    <a:pos x="744" y="1208"/>
                  </a:cxn>
                  <a:cxn ang="0">
                    <a:pos x="72" y="1208"/>
                  </a:cxn>
                </a:cxnLst>
                <a:rect l="0" t="0" r="r" b="b"/>
                <a:pathLst>
                  <a:path w="744" h="1280">
                    <a:moveTo>
                      <a:pt x="72" y="1208"/>
                    </a:moveTo>
                    <a:lnTo>
                      <a:pt x="72" y="0"/>
                    </a:lnTo>
                    <a:lnTo>
                      <a:pt x="0" y="0"/>
                    </a:lnTo>
                    <a:lnTo>
                      <a:pt x="0" y="1280"/>
                    </a:lnTo>
                    <a:lnTo>
                      <a:pt x="744" y="1280"/>
                    </a:lnTo>
                    <a:lnTo>
                      <a:pt x="744" y="1208"/>
                    </a:lnTo>
                    <a:lnTo>
                      <a:pt x="72" y="1208"/>
                    </a:lnTo>
                    <a:close/>
                  </a:path>
                </a:pathLst>
              </a:custGeom>
              <a:gradFill>
                <a:gsLst>
                  <a:gs pos="45000">
                    <a:srgbClr val="00E2D7"/>
                  </a:gs>
                  <a:gs pos="61000">
                    <a:srgbClr val="5DFFF7"/>
                  </a:gs>
                  <a:gs pos="0">
                    <a:srgbClr val="00A69D"/>
                  </a:gs>
                </a:gsLst>
                <a:lin ang="15000000" scaled="0"/>
              </a:gradFill>
              <a:ln w="8">
                <a:noFill/>
                <a:prstDash val="solid"/>
                <a:round/>
              </a:ln>
              <a:effectLst/>
            </p:spPr>
            <p:txBody>
              <a:bodyPr vert="horz" wrap="square" lIns="91416" tIns="45708" rIns="91416" bIns="45708" numCol="1" anchor="t" anchorCtr="0" compatLnSpc="1"/>
              <a:lstStyle/>
              <a:p>
                <a:endParaRPr lang="zh-CN" altLang="en-US" sz="1000">
                  <a:solidFill>
                    <a:prstClr val="black"/>
                  </a:solidFill>
                </a:endParaRPr>
              </a:p>
            </p:txBody>
          </p:sp>
        </p:grpSp>
        <p:sp>
          <p:nvSpPr>
            <p:cNvPr id="17" name="Rectangle 114"/>
            <p:cNvSpPr>
              <a:spLocks noChangeArrowheads="1"/>
            </p:cNvSpPr>
            <p:nvPr/>
          </p:nvSpPr>
          <p:spPr bwMode="auto">
            <a:xfrm>
              <a:off x="7866082" y="2296096"/>
              <a:ext cx="3878080" cy="36927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107972" tIns="179953" rIns="107972" bIns="107972" rtlCol="0" anchor="ctr"/>
            <a:lstStyle/>
            <a:p>
              <a:pPr marL="107950">
                <a:spcAft>
                  <a:spcPts val="1200"/>
                </a:spcAft>
              </a:pPr>
              <a:r>
                <a:rPr lang="zh-CN" altLang="en-US"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用户可以根据不同的使用场景以及安全和性能等不同需求选择共识算法</a:t>
              </a:r>
              <a:endParaRPr lang="en-US"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7655" indent="-179705">
                <a:spcAft>
                  <a:spcPts val="1200"/>
                </a:spcAft>
                <a:buFont typeface="Arial" panose="020B0604020202020204" pitchFamily="34" charset="0"/>
                <a:buChar char="•"/>
              </a:pPr>
              <a:r>
                <a:rPr lang="en-US" altLang="zh-CN" sz="1400" b="1"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SOLO</a:t>
              </a:r>
              <a:r>
                <a:rPr lang="zh-CN" altLang="en-US" sz="1400" b="1"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模式：</a:t>
              </a:r>
              <a:r>
                <a:rPr lang="zh-CN" altLang="en-US"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只需要一个共识节点，简单、快速，建议在开发测试环节使用</a:t>
              </a:r>
              <a:endParaRPr lang="en-US"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7655" indent="-179705">
                <a:spcAft>
                  <a:spcPts val="1200"/>
                </a:spcAft>
                <a:buFont typeface="Arial" panose="020B0604020202020204" pitchFamily="34" charset="0"/>
                <a:buChar char="•"/>
              </a:pPr>
              <a:r>
                <a:rPr lang="en-US" altLang="zh-CN" sz="1400" b="1"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kafka/Zookeeper</a:t>
              </a:r>
              <a:r>
                <a:rPr lang="zh-CN" altLang="en-US" sz="1400" b="1"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a:t>
              </a:r>
              <a:r>
                <a:rPr lang="zh-CN" altLang="en-US"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高速共识算法，</a:t>
              </a:r>
              <a:r>
                <a:rPr lang="en-US"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1:n</a:t>
              </a:r>
              <a:r>
                <a:rPr lang="zh-CN"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个节点，能容忍</a:t>
              </a:r>
              <a:r>
                <a:rPr lang="en-US"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crash</a:t>
              </a:r>
              <a:r>
                <a:rPr lang="zh-CN" altLang="en-US"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节点；</a:t>
              </a:r>
              <a:endParaRPr lang="en-US"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7655" indent="-179705">
                <a:spcAft>
                  <a:spcPts val="1200"/>
                </a:spcAft>
                <a:buFont typeface="Arial" panose="020B0604020202020204" pitchFamily="34" charset="0"/>
                <a:buChar char="•"/>
              </a:pPr>
              <a:r>
                <a:rPr lang="en-US" altLang="zh-CN" sz="1400" b="1"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FBFT</a:t>
              </a:r>
              <a:r>
                <a:rPr lang="zh-CN" altLang="en-US" sz="1400" b="1"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a:t>
              </a:r>
              <a:r>
                <a:rPr lang="zh-CN" altLang="en-US"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快速拜占庭容错算法，使用</a:t>
              </a:r>
              <a:r>
                <a:rPr lang="en-US"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3f+1</a:t>
              </a:r>
              <a:r>
                <a:rPr lang="zh-CN" altLang="en-US"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个节点，能容忍最多</a:t>
              </a:r>
              <a:r>
                <a:rPr lang="en-US" altLang="zh-CN"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a:t>
              </a:r>
              <a:r>
                <a:rPr lang="zh-CN" altLang="en-US" sz="1200" dirty="0" smtClean="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拜占庭错误节点。</a:t>
              </a:r>
            </a:p>
            <a:p>
              <a:pPr marL="287655" indent="-179705">
                <a:spcAft>
                  <a:spcPts val="1200"/>
                </a:spcAft>
                <a:buFont typeface="Arial" panose="020B0604020202020204" pitchFamily="34" charset="0"/>
                <a:buChar char="•"/>
              </a:pPr>
              <a:endParaRPr lang="zh-CN" altLang="en-US" sz="120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83"/>
            <p:cNvSpPr txBox="1"/>
            <p:nvPr/>
          </p:nvSpPr>
          <p:spPr>
            <a:xfrm>
              <a:off x="9949576" y="1517490"/>
              <a:ext cx="1794585" cy="363077"/>
            </a:xfrm>
            <a:prstGeom prst="rect">
              <a:avLst/>
            </a:prstGeom>
            <a:noFill/>
            <a:ln>
              <a:noFill/>
            </a:ln>
            <a:effectLst/>
          </p:spPr>
          <p:txBody>
            <a:bodyPr wrap="square" lIns="153598" tIns="76799" rIns="153598" bIns="76799" anchor="ctr" anchorCtr="0">
              <a:noAutofit/>
            </a:bodyPr>
            <a:lstStyle>
              <a:defPPr>
                <a:defRPr lang="zh-CN"/>
              </a:defPPr>
              <a:lvl1pPr algn="ctr" defTabSz="1097280">
                <a:lnSpc>
                  <a:spcPts val="2665"/>
                </a:lnSpc>
                <a:buClr>
                  <a:srgbClr val="C00000"/>
                </a:buClr>
                <a:buSzPct val="60000"/>
                <a:defRPr kumimoji="1"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pPr algn="l">
                <a:spcBef>
                  <a:spcPts val="1800"/>
                </a:spcBef>
                <a:spcAft>
                  <a:spcPts val="1200"/>
                </a:spcAft>
              </a:pPr>
              <a:r>
                <a:rPr lang="zh-CN" altLang="en-US"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sym typeface="微软雅黑" panose="020B0503020204020204" pitchFamily="34" charset="-122"/>
                </a:rPr>
                <a:t>关键技术</a:t>
              </a:r>
              <a:endParaRPr lang="en-US" altLang="zh-CN"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sym typeface="微软雅黑" panose="020B0503020204020204" pitchFamily="34" charset="-122"/>
              </a:endParaRPr>
            </a:p>
          </p:txBody>
        </p:sp>
      </p:grpSp>
    </p:spTree>
    <p:extLst>
      <p:ext uri="{BB962C8B-B14F-4D97-AF65-F5344CB8AC3E}">
        <p14:creationId xmlns:p14="http://schemas.microsoft.com/office/powerpoint/2010/main" val="205351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rPr>
              <a:t>共识机制概</a:t>
            </a:r>
            <a:r>
              <a:rPr lang="zh-CN" altLang="en-US" dirty="0" smtClean="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rPr>
              <a:t>览</a:t>
            </a:r>
            <a:endParaRPr lang="en-US" dirty="0"/>
          </a:p>
        </p:txBody>
      </p:sp>
      <p:graphicFrame>
        <p:nvGraphicFramePr>
          <p:cNvPr id="6" name="图示 3"/>
          <p:cNvGraphicFramePr/>
          <p:nvPr>
            <p:extLst>
              <p:ext uri="{D42A27DB-BD31-4B8C-83A1-F6EECF244321}">
                <p14:modId xmlns:p14="http://schemas.microsoft.com/office/powerpoint/2010/main" val="861539731"/>
              </p:ext>
            </p:extLst>
          </p:nvPr>
        </p:nvGraphicFramePr>
        <p:xfrm>
          <a:off x="539552" y="1340768"/>
          <a:ext cx="7992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31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i="1"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证明类共识机制 </a:t>
            </a:r>
            <a:endParaRPr lang="en-US" dirty="0"/>
          </a:p>
        </p:txBody>
      </p:sp>
      <p:graphicFrame>
        <p:nvGraphicFramePr>
          <p:cNvPr id="4" name="图示 1"/>
          <p:cNvGraphicFramePr/>
          <p:nvPr>
            <p:extLst>
              <p:ext uri="{D42A27DB-BD31-4B8C-83A1-F6EECF244321}">
                <p14:modId xmlns:p14="http://schemas.microsoft.com/office/powerpoint/2010/main" val="916747056"/>
              </p:ext>
            </p:extLst>
          </p:nvPr>
        </p:nvGraphicFramePr>
        <p:xfrm>
          <a:off x="1376164" y="1268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5"/>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6025" r="1914" b="2210"/>
          <a:stretch/>
        </p:blipFill>
        <p:spPr bwMode="auto">
          <a:xfrm>
            <a:off x="2768277" y="4437112"/>
            <a:ext cx="1652364" cy="12077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2138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i="1"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投票类共识机制 </a:t>
            </a:r>
            <a:endParaRPr lang="en-US" dirty="0"/>
          </a:p>
        </p:txBody>
      </p:sp>
      <p:graphicFrame>
        <p:nvGraphicFramePr>
          <p:cNvPr id="4" name="图示 2"/>
          <p:cNvGraphicFramePr/>
          <p:nvPr>
            <p:extLst>
              <p:ext uri="{D42A27DB-BD31-4B8C-83A1-F6EECF244321}">
                <p14:modId xmlns:p14="http://schemas.microsoft.com/office/powerpoint/2010/main" val="3594433"/>
              </p:ext>
            </p:extLst>
          </p:nvPr>
        </p:nvGraphicFramePr>
        <p:xfrm>
          <a:off x="1475656" y="1225538"/>
          <a:ext cx="4488160" cy="448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p:nvPr/>
        </p:nvSpPr>
        <p:spPr>
          <a:xfrm>
            <a:off x="1763688" y="2983255"/>
            <a:ext cx="1272480" cy="504056"/>
          </a:xfrm>
          <a:prstGeom prst="rect">
            <a:avLst/>
          </a:prstGeom>
        </p:spPr>
        <p:txBody>
          <a:bodyPr/>
          <a:lstStyle>
            <a:lvl1pPr algn="l" defTabSz="450215" rtl="0" eaLnBrk="1" latinLnBrk="0" hangingPunct="1">
              <a:spcBef>
                <a:spcPct val="0"/>
              </a:spcBef>
              <a:buNone/>
              <a:defRPr sz="2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2000" b="1" dirty="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投票</a:t>
            </a:r>
            <a:r>
              <a:rPr lang="zh-CN" altLang="en-US" sz="2000" b="1" dirty="0"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类共识</a:t>
            </a:r>
            <a:r>
              <a:rPr lang="zh-CN" altLang="en-US" sz="2000" b="1" dirty="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机制</a:t>
            </a:r>
            <a:r>
              <a:rPr lang="zh-CN" altLang="en-US" sz="2000" b="1" dirty="0" smtClean="0">
                <a:effectLst>
                  <a:outerShdw blurRad="38100" dist="38100" dir="2700000" algn="tl">
                    <a:srgbClr val="000000">
                      <a:alpha val="43137"/>
                    </a:srgbClr>
                  </a:outerShdw>
                </a:effectLst>
                <a:cs typeface="Arial" panose="020B0604020202020204" pitchFamily="34" charset="0"/>
                <a:sym typeface="微软雅黑" panose="020B0503020204020204" pitchFamily="34" charset="-122"/>
              </a:rPr>
              <a:t> </a:t>
            </a:r>
            <a:endParaRPr lang="zh-CN" altLang="en-US" sz="2000" b="1" dirty="0">
              <a:effectLst>
                <a:outerShdw blurRad="38100" dist="38100" dir="2700000" algn="tl">
                  <a:srgbClr val="000000">
                    <a:alpha val="43137"/>
                  </a:srgbClr>
                </a:outerShdw>
              </a:effectLst>
              <a:cs typeface="Arial" panose="020B0604020202020204" pitchFamily="34" charset="0"/>
            </a:endParaRPr>
          </a:p>
        </p:txBody>
      </p:sp>
      <p:pic>
        <p:nvPicPr>
          <p:cNvPr id="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1997" y="1830538"/>
            <a:ext cx="3297150" cy="14047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6" y="3521529"/>
            <a:ext cx="3297150" cy="13332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62053494"/>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2101</TotalTime>
  <Words>1076</Words>
  <Application>Microsoft Office PowerPoint</Application>
  <PresentationFormat>全屏显示(4:3)</PresentationFormat>
  <Paragraphs>188</Paragraphs>
  <Slides>13</Slides>
  <Notes>0</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1</vt:i4>
      </vt:variant>
      <vt:variant>
        <vt:lpstr>幻灯片标题</vt:lpstr>
      </vt:variant>
      <vt:variant>
        <vt:i4>13</vt:i4>
      </vt:variant>
    </vt:vector>
  </HeadingPairs>
  <TitlesOfParts>
    <vt:vector size="36" baseType="lpstr">
      <vt:lpstr>FrutigerNext LT Medium</vt:lpstr>
      <vt:lpstr>MS PGothic</vt:lpstr>
      <vt:lpstr>MS PGothic</vt:lpstr>
      <vt:lpstr>Rockwell</vt:lpstr>
      <vt:lpstr>黑体</vt:lpstr>
      <vt:lpstr>华文细黑</vt:lpstr>
      <vt:lpstr>宋体</vt:lpstr>
      <vt:lpstr>微软雅黑</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Bitmap Image</vt:lpstr>
      <vt:lpstr>Day 4  区块链核心技术</vt:lpstr>
      <vt:lpstr>PowerPoint 演示文稿</vt:lpstr>
      <vt:lpstr>挑战：在一个不互信的网络中如何高效协调跨机构交易的执行</vt:lpstr>
      <vt:lpstr>解决方案：所有成员共享账本的区块链系统</vt:lpstr>
      <vt:lpstr>共识算法</vt:lpstr>
      <vt:lpstr>高性能：提供多种安全、高效共识算法，按需选择</vt:lpstr>
      <vt:lpstr>共识机制概览</vt:lpstr>
      <vt:lpstr>证明类共识机制 </vt:lpstr>
      <vt:lpstr>投票类共识机制 </vt:lpstr>
      <vt:lpstr>BFT共识</vt:lpstr>
      <vt:lpstr>BFT共识</vt:lpstr>
      <vt:lpstr>共识算法总结</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区块链核心技术</dc:title>
  <dc:creator>zhangziyi</dc:creator>
  <cp:lastModifiedBy>huifangyuan (A)</cp:lastModifiedBy>
  <cp:revision>14</cp:revision>
  <dcterms:created xsi:type="dcterms:W3CDTF">2018-08-08T01:23:06Z</dcterms:created>
  <dcterms:modified xsi:type="dcterms:W3CDTF">2018-08-13T10:20:17Z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2015_ms_pID_725343">
    <vt:lpwstr>(3)AAq9LV1FEwywRQIfeoRM/G0XO8kWESwQyAm0uU6Gp6u3BPs1y29E814i2nf4Bt07JNaT6/ia
+BTAaISZvMnuBu4kdGaoPrT/Fu+ss4+dHnM6+Qs7L9LZTzrZDzbnpedTIX0VA0koIWm/I+B3
Lzqs4zjKg93OjsoFyvl4UwrK71XUYf1A46yho5Nf+hMTkavBCYya9yLlxidt2jpO34Rp+pul
IaWKqFIP9YlitFSSbg</vt:lpwstr>
  </property>
  <property fmtid="{D5CDD505-2E9C-101B-9397-08002B2CF9AE}" pid="6" name="_2015_ms_pID_7253431">
    <vt:lpwstr>q7RfFCKdVpM9DQ7yBFdovleEGEnSoDYJjLFRTCS33OrNOMdCPXf31G
YowsBgoILtIx1g9marSakwr7LVTRpiPUAsnIcHKkJofGitbqkMCX1HARMg2/uzwke8AssfGL
ysJT7YNNLFx1oPflIRRn0k7Q++qCHUZU2B85H/Aw/fL85HkBCm1vEfATVG5VFX3HyF5Uh2bz
sdgRQaQP7pT4YbdbnxqpQ1wKFRHyLaBWjTzA</vt:lpwstr>
  </property>
  <property fmtid="{D5CDD505-2E9C-101B-9397-08002B2CF9AE}" pid="7" name="_2015_ms_pID_7253432">
    <vt:lpwstr>QiLH9S33Jh89tEpv2oLBdB8=</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1534155607</vt:lpwstr>
  </property>
</Properties>
</file>