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6" r:id="rId4"/>
  </p:sldMasterIdLst>
  <p:notesMasterIdLst>
    <p:notesMasterId r:id="rId23"/>
  </p:notesMasterIdLst>
  <p:handoutMasterIdLst>
    <p:handoutMasterId r:id="rId24"/>
  </p:handoutMasterIdLst>
  <p:sldIdLst>
    <p:sldId id="262" r:id="rId5"/>
    <p:sldId id="911" r:id="rId6"/>
    <p:sldId id="912" r:id="rId7"/>
    <p:sldId id="913" r:id="rId8"/>
    <p:sldId id="914" r:id="rId9"/>
    <p:sldId id="915" r:id="rId10"/>
    <p:sldId id="916" r:id="rId11"/>
    <p:sldId id="917" r:id="rId12"/>
    <p:sldId id="918" r:id="rId13"/>
    <p:sldId id="919" r:id="rId14"/>
    <p:sldId id="920" r:id="rId15"/>
    <p:sldId id="921" r:id="rId16"/>
    <p:sldId id="922" r:id="rId17"/>
    <p:sldId id="923" r:id="rId18"/>
    <p:sldId id="924" r:id="rId19"/>
    <p:sldId id="925" r:id="rId20"/>
    <p:sldId id="926" r:id="rId21"/>
    <p:sldId id="628" r:id="rId22"/>
  </p:sldIdLst>
  <p:sldSz cx="9144000" cy="5143500" type="screen16x9"/>
  <p:notesSz cx="6797675" cy="9926638"/>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656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26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2825" algn="l" defTabSz="91249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39390" algn="l" defTabSz="91249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195955" algn="l" defTabSz="91249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2520" algn="l" defTabSz="912495"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64">
          <p15:clr>
            <a:srgbClr val="A4A3A4"/>
          </p15:clr>
        </p15:guide>
        <p15:guide id="2" orient="horz" pos="1678">
          <p15:clr>
            <a:srgbClr val="A4A3A4"/>
          </p15:clr>
        </p15:guide>
        <p15:guide id="3" orient="horz" pos="177">
          <p15:clr>
            <a:srgbClr val="A4A3A4"/>
          </p15:clr>
        </p15:guide>
        <p15:guide id="4" orient="horz" pos="504">
          <p15:clr>
            <a:srgbClr val="A4A3A4"/>
          </p15:clr>
        </p15:guide>
        <p15:guide id="5" orient="horz" pos="2866">
          <p15:clr>
            <a:srgbClr val="A4A3A4"/>
          </p15:clr>
        </p15:guide>
        <p15:guide id="6" orient="horz" pos="58">
          <p15:clr>
            <a:srgbClr val="A4A3A4"/>
          </p15:clr>
        </p15:guide>
        <p15:guide id="7" orient="horz" pos="3120">
          <p15:clr>
            <a:srgbClr val="A4A3A4"/>
          </p15:clr>
        </p15:guide>
        <p15:guide id="8" pos="3950">
          <p15:clr>
            <a:srgbClr val="A4A3A4"/>
          </p15:clr>
        </p15:guide>
        <p15:guide id="9" pos="122">
          <p15:clr>
            <a:srgbClr val="A4A3A4"/>
          </p15:clr>
        </p15:guide>
        <p15:guide id="10" pos="24">
          <p15:clr>
            <a:srgbClr val="A4A3A4"/>
          </p15:clr>
        </p15:guide>
        <p15:guide id="11" pos="5769">
          <p15:clr>
            <a:srgbClr val="A4A3A4"/>
          </p15:clr>
        </p15:guide>
        <p15:guide id="12" pos="487">
          <p15:clr>
            <a:srgbClr val="A4A3A4"/>
          </p15:clr>
        </p15:guide>
      </p15:sldGuideLst>
    </p:ext>
    <p:ext uri="{2D200454-40CA-4A62-9FC3-DE9A4176ACB9}">
      <p15:notesGuideLst xmlns:p15="http://schemas.microsoft.com/office/powerpoint/2012/main">
        <p15:guide id="1" orient="horz" pos="323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0000"/>
    <a:srgbClr val="990000"/>
    <a:srgbClr val="F418B5"/>
    <a:srgbClr val="F6B27A"/>
    <a:srgbClr val="00B0F0"/>
    <a:srgbClr val="0000FF"/>
    <a:srgbClr val="A6D86E"/>
    <a:srgbClr val="31A4BF"/>
    <a:srgbClr val="32A3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73" autoAdjust="0"/>
    <p:restoredTop sz="96301" autoAdjust="0"/>
  </p:normalViewPr>
  <p:slideViewPr>
    <p:cSldViewPr snapToGrid="0" showGuides="1">
      <p:cViewPr varScale="1">
        <p:scale>
          <a:sx n="153" d="100"/>
          <a:sy n="153" d="100"/>
        </p:scale>
        <p:origin x="756" y="144"/>
      </p:cViewPr>
      <p:guideLst>
        <p:guide orient="horz" pos="264"/>
        <p:guide orient="horz" pos="1678"/>
        <p:guide orient="horz" pos="177"/>
        <p:guide orient="horz" pos="504"/>
        <p:guide orient="horz" pos="2866"/>
        <p:guide orient="horz" pos="58"/>
        <p:guide orient="horz" pos="3120"/>
        <p:guide pos="3950"/>
        <p:guide pos="122"/>
        <p:guide pos="24"/>
        <p:guide pos="5769"/>
        <p:guide pos="487"/>
      </p:guideLst>
    </p:cSldViewPr>
  </p:slideViewPr>
  <p:outlineViewPr>
    <p:cViewPr>
      <p:scale>
        <a:sx n="33" d="100"/>
        <a:sy n="33" d="100"/>
      </p:scale>
      <p:origin x="0" y="777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078" y="-90"/>
      </p:cViewPr>
      <p:guideLst>
        <p:guide orient="horz" pos="323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5659" cy="496332"/>
          </a:xfrm>
          <a:prstGeom prst="rect">
            <a:avLst/>
          </a:prstGeom>
          <a:noFill/>
          <a:ln>
            <a:noFill/>
          </a:ln>
          <a:effectLst/>
        </p:spPr>
        <p:txBody>
          <a:bodyPr vert="horz" wrap="square" lIns="91440" tIns="45720" rIns="91440" bIns="45720" numCol="1" anchor="t" anchorCtr="0" compatLnSpc="1"/>
          <a:lstStyle>
            <a:lvl1pPr eaLnBrk="0" hangingPunct="0">
              <a:defRPr sz="1200">
                <a:ea typeface="宋体" panose="02010600030101010101"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3" y="0"/>
            <a:ext cx="2945659" cy="496332"/>
          </a:xfrm>
          <a:prstGeom prst="rect">
            <a:avLst/>
          </a:prstGeom>
          <a:noFill/>
          <a:ln>
            <a:noFill/>
          </a:ln>
          <a:effectLst/>
        </p:spPr>
        <p:txBody>
          <a:bodyPr vert="horz" wrap="square" lIns="91440" tIns="45720" rIns="91440" bIns="45720" numCol="1" anchor="t" anchorCtr="0" compatLnSpc="1"/>
          <a:lstStyle>
            <a:lvl1pPr algn="r" eaLnBrk="0" hangingPunct="0">
              <a:defRPr sz="1200">
                <a:ea typeface="宋体" panose="02010600030101010101" pitchFamily="2" charset="-122"/>
              </a:defRPr>
            </a:lvl1pPr>
          </a:lstStyle>
          <a:p>
            <a:pPr>
              <a:defRPr/>
            </a:pPr>
            <a:fld id="{5956AC1B-3849-468B-B3D6-71D2EAC0CF70}" type="datetimeFigureOut">
              <a:rPr lang="zh-CN" altLang="en-US"/>
              <a:t>2018/8/13</a:t>
            </a:fld>
            <a:endParaRPr lang="en-US" altLang="zh-CN" dirty="0"/>
          </a:p>
        </p:txBody>
      </p:sp>
      <p:sp>
        <p:nvSpPr>
          <p:cNvPr id="227332" name="Rectangle 4"/>
          <p:cNvSpPr>
            <a:spLocks noGrp="1" noChangeArrowheads="1"/>
          </p:cNvSpPr>
          <p:nvPr>
            <p:ph type="ftr" sz="quarter" idx="2"/>
          </p:nvPr>
        </p:nvSpPr>
        <p:spPr bwMode="auto">
          <a:xfrm>
            <a:off x="0" y="9428583"/>
            <a:ext cx="2945659" cy="496332"/>
          </a:xfrm>
          <a:prstGeom prst="rect">
            <a:avLst/>
          </a:prstGeom>
          <a:noFill/>
          <a:ln>
            <a:noFill/>
          </a:ln>
          <a:effectLst/>
        </p:spPr>
        <p:txBody>
          <a:bodyPr vert="horz" wrap="square" lIns="91440" tIns="45720" rIns="91440" bIns="45720" numCol="1" anchor="b" anchorCtr="0" compatLnSpc="1"/>
          <a:lstStyle>
            <a:lvl1pPr eaLnBrk="0" hangingPunct="0">
              <a:defRPr sz="1200">
                <a:ea typeface="宋体" panose="02010600030101010101"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3" y="9428583"/>
            <a:ext cx="2945659" cy="496332"/>
          </a:xfrm>
          <a:prstGeom prst="rect">
            <a:avLst/>
          </a:prstGeom>
          <a:noFill/>
          <a:ln>
            <a:noFill/>
          </a:ln>
          <a:effectLst/>
        </p:spPr>
        <p:txBody>
          <a:bodyPr vert="horz" wrap="square" lIns="91440" tIns="45720" rIns="91440" bIns="45720" numCol="1" anchor="b" anchorCtr="0" compatLnSpc="1"/>
          <a:lstStyle>
            <a:lvl1pPr algn="r" eaLnBrk="0" hangingPunct="0">
              <a:defRPr sz="1200">
                <a:ea typeface="宋体" panose="02010600030101010101" pitchFamily="2" charset="-122"/>
              </a:defRPr>
            </a:lvl1pPr>
          </a:lstStyle>
          <a:p>
            <a:pPr>
              <a:defRPr/>
            </a:pPr>
            <a:fld id="{B30A5575-028F-456A-AFEC-97C97239BC48}" type="slidenum">
              <a:rPr lang="zh-CN" altLang="en-US"/>
              <a:t>‹#›</a:t>
            </a:fld>
            <a:endParaRPr lang="en-US" altLang="zh-CN" dirty="0"/>
          </a:p>
        </p:txBody>
      </p:sp>
    </p:spTree>
    <p:extLst>
      <p:ext uri="{BB962C8B-B14F-4D97-AF65-F5344CB8AC3E}">
        <p14:creationId xmlns:p14="http://schemas.microsoft.com/office/powerpoint/2010/main" val="366238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CF01BC75-03AA-4997-A092-C90D85226FF4}" type="datetimeFigureOut">
              <a:rPr lang="zh-CN" altLang="en-US"/>
              <a:t>2018/8/13</a:t>
            </a:fld>
            <a:endParaRPr lang="en-US" altLang="zh-CN" dirty="0"/>
          </a:p>
        </p:txBody>
      </p:sp>
      <p:sp>
        <p:nvSpPr>
          <p:cNvPr id="2970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1"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E3D1208B-ABB5-48F0-93EC-79B837E3F925}" type="slidenum">
              <a:rPr lang="zh-CN" altLang="en-US"/>
              <a:t>‹#›</a:t>
            </a:fld>
            <a:endParaRPr lang="en-US" altLang="zh-CN" dirty="0"/>
          </a:p>
        </p:txBody>
      </p:sp>
    </p:spTree>
    <p:extLst>
      <p:ext uri="{BB962C8B-B14F-4D97-AF65-F5344CB8AC3E}">
        <p14:creationId xmlns:p14="http://schemas.microsoft.com/office/powerpoint/2010/main" val="4316685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6565"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313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69695"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626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2825" algn="l" defTabSz="912495" rtl="0" eaLnBrk="1" latinLnBrk="0" hangingPunct="1">
      <a:defRPr sz="1200" kern="1200">
        <a:solidFill>
          <a:schemeClr val="tx1"/>
        </a:solidFill>
        <a:latin typeface="+mn-lt"/>
        <a:ea typeface="+mn-ea"/>
        <a:cs typeface="+mn-cs"/>
      </a:defRPr>
    </a:lvl6pPr>
    <a:lvl7pPr marL="2739390" algn="l" defTabSz="912495" rtl="0" eaLnBrk="1" latinLnBrk="0" hangingPunct="1">
      <a:defRPr sz="1200" kern="1200">
        <a:solidFill>
          <a:schemeClr val="tx1"/>
        </a:solidFill>
        <a:latin typeface="+mn-lt"/>
        <a:ea typeface="+mn-ea"/>
        <a:cs typeface="+mn-cs"/>
      </a:defRPr>
    </a:lvl7pPr>
    <a:lvl8pPr marL="3195955" algn="l" defTabSz="912495" rtl="0" eaLnBrk="1" latinLnBrk="0" hangingPunct="1">
      <a:defRPr sz="1200" kern="1200">
        <a:solidFill>
          <a:schemeClr val="tx1"/>
        </a:solidFill>
        <a:latin typeface="+mn-lt"/>
        <a:ea typeface="+mn-ea"/>
        <a:cs typeface="+mn-cs"/>
      </a:defRPr>
    </a:lvl8pPr>
    <a:lvl9pPr marL="3652520" algn="l" defTabSz="9124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pPr eaLnBrk="1" hangingPunct="1"/>
            <a:endParaRPr lang="zh-CN"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t>1</a:t>
            </a:fld>
            <a:endParaRPr lang="en-US" altLang="zh-CN" dirty="0"/>
          </a:p>
        </p:txBody>
      </p:sp>
    </p:spTree>
    <p:extLst>
      <p:ext uri="{BB962C8B-B14F-4D97-AF65-F5344CB8AC3E}">
        <p14:creationId xmlns:p14="http://schemas.microsoft.com/office/powerpoint/2010/main" val="11581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8" y="1697523"/>
            <a:ext cx="5688013" cy="561613"/>
          </a:xfrm>
          <a:prstGeom prst="rect">
            <a:avLst/>
          </a:prstGeom>
        </p:spPr>
        <p:txBody>
          <a:bodyPr/>
          <a:lstStyle/>
          <a:p>
            <a:r>
              <a:rPr lang="zh-CN" altLang="en-US" dirty="0" smtClean="0"/>
              <a:t>单击此处编辑母版标题样式</a:t>
            </a:r>
            <a:endParaRPr lang="en-US" dirty="0"/>
          </a:p>
        </p:txBody>
      </p:sp>
    </p:spTree>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79"/>
            <a:ext cx="7632700" cy="43851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82"/>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lIns="91310" tIns="45660" rIns="91310" bIns="45660"/>
          <a:lstStyle>
            <a:lvl1pPr>
              <a:defRPr>
                <a:latin typeface="+mj-ea"/>
                <a:ea typeface="+mj-ea"/>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55650" y="972764"/>
            <a:ext cx="7596000" cy="3600000"/>
          </a:xfrm>
          <a:prstGeom prst="rect">
            <a:avLst/>
          </a:prstGeom>
        </p:spPr>
        <p:txBody>
          <a:bodyPr lIns="91310" tIns="45660" rIns="91310" bIns="45660"/>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79"/>
            <a:ext cx="7632700" cy="43851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82"/>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892970" y="863948"/>
            <a:ext cx="7358063" cy="1741289"/>
          </a:xfrm>
          <a:prstGeom prst="rect">
            <a:avLst/>
          </a:prstGeom>
        </p:spPr>
        <p:txBody>
          <a:bodyPr anchor="b"/>
          <a:lstStyle/>
          <a:p>
            <a:r>
              <a:t>Title Text</a:t>
            </a:r>
          </a:p>
        </p:txBody>
      </p:sp>
      <p:sp>
        <p:nvSpPr>
          <p:cNvPr id="12" name="Shape 12"/>
          <p:cNvSpPr>
            <a:spLocks noGrp="1"/>
          </p:cNvSpPr>
          <p:nvPr>
            <p:ph type="body" sz="quarter" idx="1" hasCustomPrompt="1"/>
          </p:nvPr>
        </p:nvSpPr>
        <p:spPr>
          <a:xfrm>
            <a:off x="892970" y="2652117"/>
            <a:ext cx="7358063" cy="596057"/>
          </a:xfrm>
          <a:prstGeom prst="rect">
            <a:avLst/>
          </a:prstGeom>
        </p:spPr>
        <p:txBody>
          <a:bodyPr anchor="t"/>
          <a:lstStyle>
            <a:lvl1pPr marL="0" indent="0" algn="ctr">
              <a:spcBef>
                <a:spcPts val="0"/>
              </a:spcBef>
              <a:buSzTx/>
              <a:buNone/>
              <a:defRPr sz="1690"/>
            </a:lvl1pPr>
            <a:lvl2pPr marL="0" indent="120650" algn="ctr">
              <a:spcBef>
                <a:spcPts val="0"/>
              </a:spcBef>
              <a:buSzTx/>
              <a:buNone/>
              <a:defRPr sz="1690"/>
            </a:lvl2pPr>
            <a:lvl3pPr marL="0" indent="241300" algn="ctr">
              <a:spcBef>
                <a:spcPts val="0"/>
              </a:spcBef>
              <a:buSzTx/>
              <a:buNone/>
              <a:defRPr sz="1690"/>
            </a:lvl3pPr>
            <a:lvl4pPr marL="0" indent="361950" algn="ctr">
              <a:spcBef>
                <a:spcPts val="0"/>
              </a:spcBef>
              <a:buSzTx/>
              <a:buNone/>
              <a:defRPr sz="1690"/>
            </a:lvl4pPr>
            <a:lvl5pPr marL="0" indent="481965" algn="ctr">
              <a:spcBef>
                <a:spcPts val="0"/>
              </a:spcBef>
              <a:buSzTx/>
              <a:buNone/>
              <a:defRPr sz="169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37983" y="4878958"/>
            <a:ext cx="259104" cy="200918"/>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w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9" name="Rectangle 86"/>
          <p:cNvSpPr>
            <a:spLocks noChangeArrowheads="1"/>
          </p:cNvSpPr>
          <p:nvPr/>
        </p:nvSpPr>
        <p:spPr bwMode="auto">
          <a:xfrm>
            <a:off x="7801326" y="4145758"/>
            <a:ext cx="716570" cy="7489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462" tIns="34231" rIns="68462" bIns="34231" anchor="ctr"/>
          <a:lstStyle/>
          <a:p>
            <a:endParaRPr lang="zh-CN" altLang="en-US" dirty="0">
              <a:latin typeface="FrutigerNext LT Medium" pitchFamily="34" charset="0"/>
            </a:endParaRPr>
          </a:p>
        </p:txBody>
      </p:sp>
      <p:sp>
        <p:nvSpPr>
          <p:cNvPr id="11" name="Rectangle 8"/>
          <p:cNvSpPr>
            <a:spLocks noGrp="1" noChangeArrowheads="1"/>
          </p:cNvSpPr>
          <p:nvPr>
            <p:ph type="title"/>
          </p:nvPr>
        </p:nvSpPr>
        <p:spPr bwMode="auto">
          <a:xfrm>
            <a:off x="657059" y="1977642"/>
            <a:ext cx="5686135" cy="56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4231" rIns="68462" bIns="34231" numCol="1" anchor="t" anchorCtr="0" compatLnSpc="1">
            <a:spAutoFit/>
          </a:bodyPr>
          <a:lstStyle/>
          <a:p>
            <a:pPr lvl="0"/>
            <a:r>
              <a:rPr lang="zh-CN" altLang="en-US" dirty="0" smtClean="0"/>
              <a:t>单击此处编辑母版标题样式</a:t>
            </a:r>
          </a:p>
        </p:txBody>
      </p:sp>
      <p:pic>
        <p:nvPicPr>
          <p:cNvPr id="13" name="Picture 77" descr="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94141" y="4034485"/>
            <a:ext cx="768834" cy="76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463562" y="4547893"/>
            <a:ext cx="2372493" cy="265397"/>
          </a:xfrm>
          <a:prstGeom prst="rect">
            <a:avLst/>
          </a:prstGeom>
          <a:noFill/>
        </p:spPr>
        <p:txBody>
          <a:bodyPr wrap="none" lIns="91310" tIns="45660" rIns="91310" bIns="45660" rtlCol="0">
            <a:spAutoFit/>
          </a:bodyPr>
          <a:lstStyle/>
          <a:p>
            <a:r>
              <a:rPr lang="en-US" altLang="zh-CN" sz="1100" dirty="0" smtClean="0">
                <a:solidFill>
                  <a:schemeClr val="bg1">
                    <a:lumMod val="65000"/>
                  </a:schemeClr>
                </a:solidFill>
                <a:latin typeface="FrutigerNext LT Medium"/>
              </a:rPr>
              <a:t>HUAWEI TECHNOLOGIES CO., LTD.</a:t>
            </a:r>
            <a:endParaRPr lang="zh-CN" altLang="en-US" sz="1100" dirty="0">
              <a:solidFill>
                <a:schemeClr val="bg1">
                  <a:lumMod val="65000"/>
                </a:schemeClr>
              </a:solidFill>
              <a:latin typeface="FrutigerNext LT Medium"/>
            </a:endParaRPr>
          </a:p>
        </p:txBody>
      </p:sp>
    </p:spTree>
  </p:cSld>
  <p:clrMap bg1="lt1" tx1="dk1" bg2="lt2" tx2="dk2" accent1="accent1" accent2="accent2" accent3="accent3" accent4="accent4" accent5="accent5" accent6="accent6" hlink="hlink" folHlink="folHlink"/>
  <p:sldLayoutIdLst>
    <p:sldLayoutId id="2147483649"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bg1"/>
          </a:solidFill>
          <a:latin typeface="+mj-ea"/>
          <a:ea typeface="+mj-ea"/>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anose="02010609060101010101" pitchFamily="49" charset="-122"/>
          <a:cs typeface="宋体" panose="02010600030101010101" pitchFamily="2"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anose="02010609060101010101" pitchFamily="49" charset="-122"/>
          <a:cs typeface="宋体" panose="02010600030101010101" pitchFamily="2"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anose="02010609060101010101" pitchFamily="49" charset="-122"/>
          <a:cs typeface="宋体" panose="02010600030101010101" pitchFamily="2"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anose="02010609060101010101" pitchFamily="49" charset="-122"/>
          <a:cs typeface="宋体" panose="02010600030101010101" pitchFamily="2" charset="-122"/>
        </a:defRPr>
      </a:lvl5pPr>
      <a:lvl6pPr marL="45656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313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6969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626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265" indent="-342265"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1680" indent="-285115"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1095" indent="-227965"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7660" indent="-227965" algn="l" rtl="0" eaLnBrk="1" fontAlgn="base" hangingPunct="1">
        <a:spcBef>
          <a:spcPct val="20000"/>
        </a:spcBef>
        <a:spcAft>
          <a:spcPct val="0"/>
        </a:spcAft>
        <a:buChar char="–"/>
        <a:defRPr sz="1600">
          <a:solidFill>
            <a:schemeClr val="tx1"/>
          </a:solidFill>
          <a:latin typeface="+mn-lt"/>
          <a:ea typeface="+mn-ea"/>
          <a:cs typeface="+mn-cs"/>
        </a:defRPr>
      </a:lvl4pPr>
      <a:lvl5pPr marL="205422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079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6735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392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048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3130" algn="l" defTabSz="912495" rtl="0" eaLnBrk="1" latinLnBrk="0" hangingPunct="1">
        <a:defRPr sz="1800" kern="1200">
          <a:solidFill>
            <a:schemeClr val="tx1"/>
          </a:solidFill>
          <a:latin typeface="+mn-lt"/>
          <a:ea typeface="+mn-ea"/>
          <a:cs typeface="+mn-cs"/>
        </a:defRPr>
      </a:lvl3pPr>
      <a:lvl4pPr marL="1369695" algn="l" defTabSz="912495" rtl="0" eaLnBrk="1" latinLnBrk="0" hangingPunct="1">
        <a:defRPr sz="1800" kern="1200">
          <a:solidFill>
            <a:schemeClr val="tx1"/>
          </a:solidFill>
          <a:latin typeface="+mn-lt"/>
          <a:ea typeface="+mn-ea"/>
          <a:cs typeface="+mn-cs"/>
        </a:defRPr>
      </a:lvl4pPr>
      <a:lvl5pPr marL="1826260" algn="l" defTabSz="912495" rtl="0" eaLnBrk="1" latinLnBrk="0" hangingPunct="1">
        <a:defRPr sz="1800" kern="1200">
          <a:solidFill>
            <a:schemeClr val="tx1"/>
          </a:solidFill>
          <a:latin typeface="+mn-lt"/>
          <a:ea typeface="+mn-ea"/>
          <a:cs typeface="+mn-cs"/>
        </a:defRPr>
      </a:lvl5pPr>
      <a:lvl6pPr marL="2282825" algn="l" defTabSz="912495" rtl="0" eaLnBrk="1" latinLnBrk="0" hangingPunct="1">
        <a:defRPr sz="1800" kern="1200">
          <a:solidFill>
            <a:schemeClr val="tx1"/>
          </a:solidFill>
          <a:latin typeface="+mn-lt"/>
          <a:ea typeface="+mn-ea"/>
          <a:cs typeface="+mn-cs"/>
        </a:defRPr>
      </a:lvl6pPr>
      <a:lvl7pPr marL="2739390" algn="l" defTabSz="912495" rtl="0" eaLnBrk="1" latinLnBrk="0" hangingPunct="1">
        <a:defRPr sz="1800" kern="1200">
          <a:solidFill>
            <a:schemeClr val="tx1"/>
          </a:solidFill>
          <a:latin typeface="+mn-lt"/>
          <a:ea typeface="+mn-ea"/>
          <a:cs typeface="+mn-cs"/>
        </a:defRPr>
      </a:lvl7pPr>
      <a:lvl8pPr marL="3195955" algn="l" defTabSz="912495" rtl="0" eaLnBrk="1" latinLnBrk="0" hangingPunct="1">
        <a:defRPr sz="1800" kern="1200">
          <a:solidFill>
            <a:schemeClr val="tx1"/>
          </a:solidFill>
          <a:latin typeface="+mn-lt"/>
          <a:ea typeface="+mn-ea"/>
          <a:cs typeface="+mn-cs"/>
        </a:defRPr>
      </a:lvl8pPr>
      <a:lvl9pPr marL="3652520" algn="l" defTabSz="9124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 name="矩形 74"/>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0" tIns="45660" rIns="91310" bIns="45660" numCol="1" rtlCol="0" anchor="t" anchorCtr="0" compatLnSpc="1"/>
          <a:lstStyle/>
          <a:p>
            <a:pPr marL="0" marR="0" indent="0" algn="l" defTabSz="912495"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pic>
        <p:nvPicPr>
          <p:cNvPr id="9" name="Picture 2" descr="C:\Users\z00124665\Desktop\HW LOGO(横版）.png"/>
          <p:cNvPicPr>
            <a:picLocks noChangeAspect="1" noChangeArrowheads="1"/>
          </p:cNvPicPr>
          <p:nvPr/>
        </p:nvPicPr>
        <p:blipFill>
          <a:blip r:embed="rId3" cstate="screen"/>
          <a:srcRect/>
          <a:stretch>
            <a:fillRect/>
          </a:stretch>
        </p:blipFill>
        <p:spPr bwMode="auto">
          <a:xfrm>
            <a:off x="7566415" y="4687937"/>
            <a:ext cx="1250151" cy="304524"/>
          </a:xfrm>
          <a:prstGeom prst="rect">
            <a:avLst/>
          </a:prstGeom>
          <a:noFill/>
        </p:spPr>
      </p:pic>
      <p:pic>
        <p:nvPicPr>
          <p:cNvPr id="15" name="Picture 14" descr="C:\Users\z00124665\Desktop\color bar [转换].wmf"/>
          <p:cNvPicPr>
            <a:picLocks noChangeAspect="1" noChangeArrowheads="1"/>
          </p:cNvPicPr>
          <p:nvPr/>
        </p:nvPicPr>
        <p:blipFill>
          <a:blip r:embed="rId4" cstate="print"/>
          <a:srcRect/>
          <a:stretch>
            <a:fillRect/>
          </a:stretch>
        </p:blipFill>
        <p:spPr bwMode="auto">
          <a:xfrm>
            <a:off x="1" y="5078652"/>
            <a:ext cx="9144001" cy="74374"/>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anose="02010609060101010101"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5pPr>
      <a:lvl6pPr marL="45656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313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6969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626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265" indent="-342265"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000" b="1">
          <a:solidFill>
            <a:schemeClr val="tx1"/>
          </a:solidFill>
          <a:latin typeface="FrutigerNext LT Regular" pitchFamily="34" charset="0"/>
          <a:ea typeface="黑体" panose="02010609060101010101" pitchFamily="49" charset="-122"/>
          <a:cs typeface="+mn-cs"/>
        </a:defRPr>
      </a:lvl1pPr>
      <a:lvl2pPr marL="741680" indent="-285115"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1095" indent="-227965"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Regular" pitchFamily="34" charset="0"/>
          <a:ea typeface="+mn-ea"/>
          <a:cs typeface="+mn-cs"/>
        </a:defRPr>
      </a:lvl3pPr>
      <a:lvl4pPr marL="1597660" indent="-227965"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4225" indent="-227965"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Regular" pitchFamily="34" charset="0"/>
          <a:ea typeface="+mn-ea"/>
          <a:cs typeface="+mn-cs"/>
        </a:defRPr>
      </a:lvl5pPr>
      <a:lvl6pPr marL="251079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6735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392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048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3130" algn="l" defTabSz="912495" rtl="0" eaLnBrk="1" latinLnBrk="0" hangingPunct="1">
        <a:defRPr sz="1800" kern="1200">
          <a:solidFill>
            <a:schemeClr val="tx1"/>
          </a:solidFill>
          <a:latin typeface="+mn-lt"/>
          <a:ea typeface="+mn-ea"/>
          <a:cs typeface="+mn-cs"/>
        </a:defRPr>
      </a:lvl3pPr>
      <a:lvl4pPr marL="1369695" algn="l" defTabSz="912495" rtl="0" eaLnBrk="1" latinLnBrk="0" hangingPunct="1">
        <a:defRPr sz="1800" kern="1200">
          <a:solidFill>
            <a:schemeClr val="tx1"/>
          </a:solidFill>
          <a:latin typeface="+mn-lt"/>
          <a:ea typeface="+mn-ea"/>
          <a:cs typeface="+mn-cs"/>
        </a:defRPr>
      </a:lvl4pPr>
      <a:lvl5pPr marL="1826260" algn="l" defTabSz="912495" rtl="0" eaLnBrk="1" latinLnBrk="0" hangingPunct="1">
        <a:defRPr sz="1800" kern="1200">
          <a:solidFill>
            <a:schemeClr val="tx1"/>
          </a:solidFill>
          <a:latin typeface="+mn-lt"/>
          <a:ea typeface="+mn-ea"/>
          <a:cs typeface="+mn-cs"/>
        </a:defRPr>
      </a:lvl5pPr>
      <a:lvl6pPr marL="2282825" algn="l" defTabSz="912495" rtl="0" eaLnBrk="1" latinLnBrk="0" hangingPunct="1">
        <a:defRPr sz="1800" kern="1200">
          <a:solidFill>
            <a:schemeClr val="tx1"/>
          </a:solidFill>
          <a:latin typeface="+mn-lt"/>
          <a:ea typeface="+mn-ea"/>
          <a:cs typeface="+mn-cs"/>
        </a:defRPr>
      </a:lvl6pPr>
      <a:lvl7pPr marL="2739390" algn="l" defTabSz="912495" rtl="0" eaLnBrk="1" latinLnBrk="0" hangingPunct="1">
        <a:defRPr sz="1800" kern="1200">
          <a:solidFill>
            <a:schemeClr val="tx1"/>
          </a:solidFill>
          <a:latin typeface="+mn-lt"/>
          <a:ea typeface="+mn-ea"/>
          <a:cs typeface="+mn-cs"/>
        </a:defRPr>
      </a:lvl7pPr>
      <a:lvl8pPr marL="3195955" algn="l" defTabSz="912495" rtl="0" eaLnBrk="1" latinLnBrk="0" hangingPunct="1">
        <a:defRPr sz="1800" kern="1200">
          <a:solidFill>
            <a:schemeClr val="tx1"/>
          </a:solidFill>
          <a:latin typeface="+mn-lt"/>
          <a:ea typeface="+mn-ea"/>
          <a:cs typeface="+mn-cs"/>
        </a:defRPr>
      </a:lvl8pPr>
      <a:lvl9pPr marL="3652520" algn="l" defTabSz="9124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 name="矩形 74"/>
          <p:cNvSpPr/>
          <p:nvPr/>
        </p:nvSpPr>
        <p:spPr bwMode="auto">
          <a:xfrm>
            <a:off x="0" y="0"/>
            <a:ext cx="9144000" cy="5143500"/>
          </a:xfrm>
          <a:prstGeom prst="rect">
            <a:avLst/>
          </a:prstGeom>
          <a:no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0" tIns="45660" rIns="91310" bIns="45660" numCol="1" rtlCol="0" anchor="t" anchorCtr="0" compatLnSpc="1"/>
          <a:lstStyle/>
          <a:p>
            <a:pPr marL="0" marR="0" indent="0" algn="l" defTabSz="912495"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pic>
        <p:nvPicPr>
          <p:cNvPr id="9" name="Picture 2" descr="C:\Users\z00124665\Desktop\HW LOGO(横版）.png"/>
          <p:cNvPicPr>
            <a:picLocks noChangeAspect="1" noChangeArrowheads="1"/>
          </p:cNvPicPr>
          <p:nvPr/>
        </p:nvPicPr>
        <p:blipFill>
          <a:blip r:embed="rId5" cstate="screen"/>
          <a:srcRect/>
          <a:stretch>
            <a:fillRect/>
          </a:stretch>
        </p:blipFill>
        <p:spPr bwMode="auto">
          <a:xfrm>
            <a:off x="7566415" y="4687937"/>
            <a:ext cx="1250151" cy="304524"/>
          </a:xfrm>
          <a:prstGeom prst="rect">
            <a:avLst/>
          </a:prstGeom>
          <a:noFill/>
        </p:spPr>
      </p:pic>
      <p:pic>
        <p:nvPicPr>
          <p:cNvPr id="15" name="Picture 14" descr="C:\Users\z00124665\Desktop\color bar [转换].wmf"/>
          <p:cNvPicPr>
            <a:picLocks noChangeAspect="1" noChangeArrowheads="1"/>
          </p:cNvPicPr>
          <p:nvPr/>
        </p:nvPicPr>
        <p:blipFill>
          <a:blip r:embed="rId6" cstate="print"/>
          <a:srcRect/>
          <a:stretch>
            <a:fillRect/>
          </a:stretch>
        </p:blipFill>
        <p:spPr bwMode="auto">
          <a:xfrm>
            <a:off x="1" y="5078652"/>
            <a:ext cx="9144001" cy="74374"/>
          </a:xfrm>
          <a:prstGeom prst="rect">
            <a:avLst/>
          </a:prstGeom>
          <a:noFill/>
        </p:spPr>
      </p:pic>
      <p:sp>
        <p:nvSpPr>
          <p:cNvPr id="5" name="TextBox 4"/>
          <p:cNvSpPr txBox="1"/>
          <p:nvPr userDrawn="1"/>
        </p:nvSpPr>
        <p:spPr>
          <a:xfrm>
            <a:off x="374650" y="4834172"/>
            <a:ext cx="2841736" cy="159114"/>
          </a:xfrm>
          <a:prstGeom prst="rect">
            <a:avLst/>
          </a:prstGeom>
          <a:noFill/>
        </p:spPr>
        <p:txBody>
          <a:bodyPr wrap="none" lIns="0" tIns="0" rIns="0" bIns="0" rtlCol="0" anchor="ctr" anchorCtr="0">
            <a:noAutofit/>
          </a:bodyPr>
          <a:lstStyle/>
          <a:p>
            <a:r>
              <a:rPr lang="en-US" altLang="zh-CN" sz="900" b="1" dirty="0" smtClean="0">
                <a:solidFill>
                  <a:schemeClr val="bg1">
                    <a:lumMod val="65000"/>
                  </a:schemeClr>
                </a:solidFill>
                <a:latin typeface="FrutigerNext LT Medium"/>
              </a:rPr>
              <a:t>www.huawei.com</a:t>
            </a:r>
            <a:r>
              <a:rPr lang="en-US" altLang="zh-CN" sz="900" dirty="0" smtClean="0">
                <a:solidFill>
                  <a:schemeClr val="bg1">
                    <a:lumMod val="65000"/>
                  </a:schemeClr>
                </a:solidFill>
                <a:latin typeface="FrutigerNext LT Medium"/>
              </a:rPr>
              <a:t>  ▪ Huawei Confidential  ▪ </a:t>
            </a:r>
            <a:fld id="{F350CB96-EF0E-44F1-90D2-2D2DCEB1810F}" type="slidenum">
              <a:rPr lang="de-DE" altLang="zh-CN" sz="1000" b="0" kern="1200" dirty="0" smtClean="0">
                <a:solidFill>
                  <a:schemeClr val="bg1">
                    <a:lumMod val="65000"/>
                  </a:schemeClr>
                </a:solidFill>
                <a:latin typeface="Calibri" panose="020F0502020204030204" pitchFamily="34" charset="0"/>
                <a:ea typeface="宋体" panose="02010600030101010101" pitchFamily="2" charset="-122"/>
                <a:cs typeface="+mn-cs"/>
              </a:rPr>
              <a:t>‹#›</a:t>
            </a:fld>
            <a:endParaRPr lang="zh-CN" altLang="en-US" sz="900" dirty="0">
              <a:solidFill>
                <a:schemeClr val="bg1">
                  <a:lumMod val="65000"/>
                </a:schemeClr>
              </a:solidFill>
              <a:latin typeface="FrutigerNext LT Medium"/>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anose="02010609060101010101"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anose="02010609060101010101" pitchFamily="49" charset="-122"/>
          <a:cs typeface="宋体" panose="02010600030101010101" pitchFamily="2" charset="-122"/>
        </a:defRPr>
      </a:lvl5pPr>
      <a:lvl6pPr marL="45656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313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69695"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626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265" indent="-342265"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000" b="1">
          <a:solidFill>
            <a:schemeClr val="tx1"/>
          </a:solidFill>
          <a:latin typeface="FrutigerNext LT Regular" pitchFamily="34" charset="0"/>
          <a:ea typeface="黑体" panose="02010609060101010101" pitchFamily="49" charset="-122"/>
          <a:cs typeface="+mn-cs"/>
        </a:defRPr>
      </a:lvl1pPr>
      <a:lvl2pPr marL="741680" indent="-285115"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1095" indent="-227965"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Regular" pitchFamily="34" charset="0"/>
          <a:ea typeface="+mn-ea"/>
          <a:cs typeface="+mn-cs"/>
        </a:defRPr>
      </a:lvl3pPr>
      <a:lvl4pPr marL="1597660" indent="-227965"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4225" indent="-227965"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Regular" pitchFamily="34" charset="0"/>
          <a:ea typeface="+mn-ea"/>
          <a:cs typeface="+mn-cs"/>
        </a:defRPr>
      </a:lvl5pPr>
      <a:lvl6pPr marL="251079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6735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3920"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0485" indent="-227965"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3130" algn="l" defTabSz="912495" rtl="0" eaLnBrk="1" latinLnBrk="0" hangingPunct="1">
        <a:defRPr sz="1800" kern="1200">
          <a:solidFill>
            <a:schemeClr val="tx1"/>
          </a:solidFill>
          <a:latin typeface="+mn-lt"/>
          <a:ea typeface="+mn-ea"/>
          <a:cs typeface="+mn-cs"/>
        </a:defRPr>
      </a:lvl3pPr>
      <a:lvl4pPr marL="1369695" algn="l" defTabSz="912495" rtl="0" eaLnBrk="1" latinLnBrk="0" hangingPunct="1">
        <a:defRPr sz="1800" kern="1200">
          <a:solidFill>
            <a:schemeClr val="tx1"/>
          </a:solidFill>
          <a:latin typeface="+mn-lt"/>
          <a:ea typeface="+mn-ea"/>
          <a:cs typeface="+mn-cs"/>
        </a:defRPr>
      </a:lvl4pPr>
      <a:lvl5pPr marL="1826260" algn="l" defTabSz="912495" rtl="0" eaLnBrk="1" latinLnBrk="0" hangingPunct="1">
        <a:defRPr sz="1800" kern="1200">
          <a:solidFill>
            <a:schemeClr val="tx1"/>
          </a:solidFill>
          <a:latin typeface="+mn-lt"/>
          <a:ea typeface="+mn-ea"/>
          <a:cs typeface="+mn-cs"/>
        </a:defRPr>
      </a:lvl5pPr>
      <a:lvl6pPr marL="2282825" algn="l" defTabSz="912495" rtl="0" eaLnBrk="1" latinLnBrk="0" hangingPunct="1">
        <a:defRPr sz="1800" kern="1200">
          <a:solidFill>
            <a:schemeClr val="tx1"/>
          </a:solidFill>
          <a:latin typeface="+mn-lt"/>
          <a:ea typeface="+mn-ea"/>
          <a:cs typeface="+mn-cs"/>
        </a:defRPr>
      </a:lvl6pPr>
      <a:lvl7pPr marL="2739390" algn="l" defTabSz="912495" rtl="0" eaLnBrk="1" latinLnBrk="0" hangingPunct="1">
        <a:defRPr sz="1800" kern="1200">
          <a:solidFill>
            <a:schemeClr val="tx1"/>
          </a:solidFill>
          <a:latin typeface="+mn-lt"/>
          <a:ea typeface="+mn-ea"/>
          <a:cs typeface="+mn-cs"/>
        </a:defRPr>
      </a:lvl7pPr>
      <a:lvl8pPr marL="3195955" algn="l" defTabSz="912495" rtl="0" eaLnBrk="1" latinLnBrk="0" hangingPunct="1">
        <a:defRPr sz="1800" kern="1200">
          <a:solidFill>
            <a:schemeClr val="tx1"/>
          </a:solidFill>
          <a:latin typeface="+mn-lt"/>
          <a:ea typeface="+mn-ea"/>
          <a:cs typeface="+mn-cs"/>
        </a:defRPr>
      </a:lvl8pPr>
      <a:lvl9pPr marL="3652520" algn="l" defTabSz="91249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10" tIns="45660" rIns="91310" bIns="45660" numCol="1" rtlCol="0" anchor="t" anchorCtr="0" compatLnSpc="1"/>
          <a:lstStyle/>
          <a:p>
            <a:pPr marL="0" marR="0" indent="0" algn="l" defTabSz="912495"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 name="TextBox 10"/>
          <p:cNvSpPr txBox="1"/>
          <p:nvPr/>
        </p:nvSpPr>
        <p:spPr>
          <a:xfrm>
            <a:off x="479291" y="4021759"/>
            <a:ext cx="8265110" cy="830876"/>
          </a:xfrm>
          <a:prstGeom prst="rect">
            <a:avLst/>
          </a:prstGeom>
          <a:noFill/>
        </p:spPr>
        <p:txBody>
          <a:bodyPr wrap="square" lIns="91310" tIns="45660" rIns="91310" bIns="45660" rtlCol="0">
            <a:spAutoFit/>
          </a:bodyPr>
          <a:lstStyle/>
          <a:p>
            <a:pPr marL="0" marR="0" lvl="0" indent="0" algn="just" defTabSz="912495"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smtClean="0">
                <a:ln>
                  <a:noFill/>
                </a:ln>
                <a:solidFill>
                  <a:schemeClr val="bg1">
                    <a:lumMod val="65000"/>
                  </a:schemeClr>
                </a:solidFill>
                <a:effectLst/>
                <a:uLnTx/>
                <a:uFillTx/>
                <a:latin typeface="+mn-lt"/>
                <a:ea typeface="宋体" panose="02010600030101010101" pitchFamily="2" charset="-122"/>
                <a:cs typeface="Calibri" panose="020F0502020204030204" pitchFamily="34" charset="0"/>
              </a:rPr>
              <a:t>Copyright © Huawei Technologies Co., Ltd. 2016. All rights reserved.</a:t>
            </a:r>
            <a:endParaRPr kumimoji="0" lang="zh-CN" altLang="zh-CN" sz="800" b="0" i="0" u="none" strike="noStrike" kern="1200" cap="none" spc="0" normalizeH="0" baseline="0" noProof="0" dirty="0" smtClean="0">
              <a:ln>
                <a:noFill/>
              </a:ln>
              <a:solidFill>
                <a:schemeClr val="bg1">
                  <a:lumMod val="65000"/>
                </a:schemeClr>
              </a:solidFill>
              <a:effectLst/>
              <a:uLnTx/>
              <a:uFillTx/>
              <a:latin typeface="+mn-lt"/>
              <a:ea typeface="宋体" panose="02010600030101010101" pitchFamily="2" charset="-122"/>
              <a:cs typeface="Calibri" panose="020F0502020204030204" pitchFamily="34" charset="0"/>
            </a:endParaRPr>
          </a:p>
          <a:p>
            <a:pPr marL="0" marR="0" lvl="0" indent="0" algn="just" defTabSz="912495"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schemeClr val="bg1">
                    <a:lumMod val="65000"/>
                  </a:schemeClr>
                </a:solidFill>
                <a:effectLst/>
                <a:uLnTx/>
                <a:uFillTx/>
                <a:latin typeface="+mn-lt"/>
                <a:ea typeface="宋体" panose="02010600030101010101" pitchFamily="2" charset="-122"/>
                <a:cs typeface="Calibri" panose="020F0502020204030204" pitchFamily="34" charset="0"/>
              </a:rPr>
              <a:t>All logos and images displayed in this document are the sole property of their respective copyright holders. No endorsement, partnership, or affiliation is suggested or implied. </a:t>
            </a:r>
            <a:r>
              <a:rPr kumimoji="0" lang="en-GB" altLang="zh-CN" sz="800" b="0" i="0" u="none" strike="noStrike" kern="1200" cap="none" spc="0" normalizeH="0" baseline="0" noProof="0" dirty="0" smtClean="0">
                <a:ln>
                  <a:noFill/>
                </a:ln>
                <a:solidFill>
                  <a:schemeClr val="bg1">
                    <a:lumMod val="65000"/>
                  </a:schemeClr>
                </a:solidFill>
                <a:effectLst/>
                <a:uLnTx/>
                <a:uFillTx/>
                <a:latin typeface="+mn-lt"/>
                <a:ea typeface="宋体" panose="02010600030101010101" pitchFamily="2" charset="-122"/>
                <a:cs typeface="Calibri" panose="020F050202020403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a:t>
            </a:r>
            <a:r>
              <a:rPr kumimoji="0" lang="en-US" altLang="zh-CN" sz="800" b="0" i="0" u="none" strike="noStrike" kern="1200" cap="none" spc="0" normalizeH="0" baseline="0" noProof="0" dirty="0" smtClean="0">
                <a:ln>
                  <a:noFill/>
                </a:ln>
                <a:solidFill>
                  <a:schemeClr val="bg1">
                    <a:lumMod val="65000"/>
                  </a:schemeClr>
                </a:solidFill>
                <a:effectLst/>
                <a:uLnTx/>
                <a:uFillTx/>
                <a:latin typeface="+mn-lt"/>
                <a:ea typeface="宋体" panose="02010600030101010101" pitchFamily="2" charset="-122"/>
                <a:cs typeface="Calibri" panose="020F0502020204030204" pitchFamily="34" charset="0"/>
              </a:rPr>
              <a:t> </a:t>
            </a:r>
            <a:endParaRPr kumimoji="0" lang="zh-CN" altLang="zh-CN" sz="800" b="0" i="0" u="none" strike="noStrike" kern="1200" cap="none" spc="0" normalizeH="0" baseline="0" noProof="0" dirty="0">
              <a:ln>
                <a:noFill/>
              </a:ln>
              <a:solidFill>
                <a:schemeClr val="bg1">
                  <a:lumMod val="65000"/>
                </a:schemeClr>
              </a:solidFill>
              <a:effectLst/>
              <a:uLnTx/>
              <a:uFillTx/>
              <a:latin typeface="+mn-lt"/>
              <a:ea typeface="宋体" panose="02010600030101010101" pitchFamily="2" charset="-122"/>
              <a:cs typeface="Calibri" panose="020F0502020204030204" pitchFamily="34" charset="0"/>
            </a:endParaRPr>
          </a:p>
        </p:txBody>
      </p:sp>
      <p:pic>
        <p:nvPicPr>
          <p:cNvPr id="8" name="Picture 2" descr="E:\01 日常工作\03 品牌规范设计\企业业务视觉规范\投标标书规范\设计文档\大平台相关资料整理\Template A\源文件\HW LOGO副本.png"/>
          <p:cNvPicPr>
            <a:picLocks noChangeAspect="1" noChangeArrowheads="1"/>
          </p:cNvPicPr>
          <p:nvPr/>
        </p:nvPicPr>
        <p:blipFill>
          <a:blip r:embed="rId3" cstate="print"/>
          <a:srcRect/>
          <a:stretch>
            <a:fillRect/>
          </a:stretch>
        </p:blipFill>
        <p:spPr bwMode="auto">
          <a:xfrm>
            <a:off x="3784059" y="950802"/>
            <a:ext cx="1657350" cy="1600312"/>
          </a:xfrm>
          <a:prstGeom prst="rect">
            <a:avLst/>
          </a:prstGeom>
          <a:noFill/>
        </p:spPr>
      </p:pic>
      <p:sp>
        <p:nvSpPr>
          <p:cNvPr id="7" name="Rectangle 3"/>
          <p:cNvSpPr>
            <a:spLocks noChangeArrowheads="1"/>
          </p:cNvSpPr>
          <p:nvPr/>
        </p:nvSpPr>
        <p:spPr bwMode="auto">
          <a:xfrm>
            <a:off x="3489723" y="2862282"/>
            <a:ext cx="2246045" cy="399779"/>
          </a:xfrm>
          <a:prstGeom prst="rect">
            <a:avLst/>
          </a:prstGeom>
          <a:noFill/>
          <a:ln w="9525" algn="ctr">
            <a:noFill/>
            <a:miter lim="800000"/>
          </a:ln>
        </p:spPr>
        <p:txBody>
          <a:bodyPr wrap="none" lIns="87240" tIns="43622" rIns="87240" bIns="43622">
            <a:spAutoFit/>
          </a:bodyPr>
          <a:lstStyle/>
          <a:p>
            <a:pPr algn="ctr" defTabSz="873125">
              <a:defRPr/>
            </a:pPr>
            <a:r>
              <a:rPr lang="en-US" altLang="zh-CN" sz="2000" b="0" dirty="0" smtClean="0">
                <a:solidFill>
                  <a:srgbClr val="595959"/>
                </a:solidFill>
                <a:latin typeface="FrutigerNext LT Medium" pitchFamily="34" charset="0"/>
                <a:ea typeface="MS PGothic" panose="020B0600070205080204" pitchFamily="34" charset="-128"/>
              </a:rPr>
              <a:t>www.huawei.com</a:t>
            </a:r>
            <a:endParaRPr lang="zh-CN" altLang="en-US" sz="2000" b="0" dirty="0">
              <a:solidFill>
                <a:srgbClr val="595959"/>
              </a:solidFill>
              <a:latin typeface="FrutigerNext LT Medium"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57" r:id="rId1"/>
  </p:sldLayoutIdLst>
  <p:transition>
    <p:fade/>
  </p:transition>
  <p:timing>
    <p:tnLst>
      <p:par>
        <p:cTn id="1" dur="indefinite" restart="never" nodeType="tmRoot"/>
      </p:par>
    </p:tnLst>
  </p:timing>
  <p:txStyles>
    <p:titleStyle>
      <a:lvl1pPr algn="ctr" defTabSz="800100" rtl="0" eaLnBrk="0" fontAlgn="base" hangingPunct="0">
        <a:spcBef>
          <a:spcPct val="0"/>
        </a:spcBef>
        <a:spcAft>
          <a:spcPct val="0"/>
        </a:spcAft>
        <a:defRPr sz="3800">
          <a:solidFill>
            <a:schemeClr val="tx2"/>
          </a:solidFill>
          <a:latin typeface="+mj-lt"/>
          <a:ea typeface="+mj-ea"/>
          <a:cs typeface="+mj-cs"/>
        </a:defRPr>
      </a:lvl1pPr>
      <a:lvl2pPr algn="ctr" defTabSz="800100"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0100"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0100"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0100"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6565" algn="ctr" defTabSz="800100"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3130" algn="ctr" defTabSz="800100"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69695" algn="ctr" defTabSz="800100"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6260" algn="ctr" defTabSz="800100"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299720" indent="-299720" algn="l" defTabSz="800100" rtl="0" eaLnBrk="0" fontAlgn="base" hangingPunct="0">
        <a:spcBef>
          <a:spcPct val="20000"/>
        </a:spcBef>
        <a:spcAft>
          <a:spcPct val="0"/>
        </a:spcAft>
        <a:buChar char="•"/>
        <a:defRPr sz="2800">
          <a:solidFill>
            <a:schemeClr val="tx1"/>
          </a:solidFill>
          <a:latin typeface="+mn-lt"/>
          <a:ea typeface="+mn-ea"/>
          <a:cs typeface="+mn-cs"/>
        </a:defRPr>
      </a:lvl1pPr>
      <a:lvl2pPr marL="651510" indent="-250190" algn="l" defTabSz="800100" rtl="0" eaLnBrk="0" fontAlgn="base" hangingPunct="0">
        <a:spcBef>
          <a:spcPct val="20000"/>
        </a:spcBef>
        <a:spcAft>
          <a:spcPct val="0"/>
        </a:spcAft>
        <a:buChar char="–"/>
        <a:defRPr sz="2500">
          <a:solidFill>
            <a:schemeClr val="tx1"/>
          </a:solidFill>
          <a:latin typeface="+mn-lt"/>
          <a:ea typeface="+mn-ea"/>
        </a:defRPr>
      </a:lvl2pPr>
      <a:lvl3pPr marL="1002030" indent="-201295" algn="l" defTabSz="800100" rtl="0" eaLnBrk="0" fontAlgn="base" hangingPunct="0">
        <a:spcBef>
          <a:spcPct val="20000"/>
        </a:spcBef>
        <a:spcAft>
          <a:spcPct val="0"/>
        </a:spcAft>
        <a:buChar char="•"/>
        <a:defRPr sz="2200">
          <a:solidFill>
            <a:schemeClr val="tx1"/>
          </a:solidFill>
          <a:latin typeface="+mn-lt"/>
          <a:ea typeface="+mn-ea"/>
        </a:defRPr>
      </a:lvl3pPr>
      <a:lvl4pPr marL="1399540" indent="-200025" algn="l" defTabSz="800100" rtl="0" eaLnBrk="0" fontAlgn="base" hangingPunct="0">
        <a:spcBef>
          <a:spcPct val="20000"/>
        </a:spcBef>
        <a:spcAft>
          <a:spcPct val="0"/>
        </a:spcAft>
        <a:buChar char="–"/>
        <a:defRPr sz="1700">
          <a:solidFill>
            <a:schemeClr val="tx1"/>
          </a:solidFill>
          <a:latin typeface="+mn-lt"/>
          <a:ea typeface="+mn-ea"/>
        </a:defRPr>
      </a:lvl4pPr>
      <a:lvl5pPr marL="1800860" indent="-201295" algn="l" defTabSz="800100" rtl="0" eaLnBrk="0" fontAlgn="base" hangingPunct="0">
        <a:spcBef>
          <a:spcPct val="20000"/>
        </a:spcBef>
        <a:spcAft>
          <a:spcPct val="0"/>
        </a:spcAft>
        <a:buChar char="»"/>
        <a:defRPr sz="1700">
          <a:solidFill>
            <a:schemeClr val="tx1"/>
          </a:solidFill>
          <a:latin typeface="+mn-lt"/>
          <a:ea typeface="+mn-ea"/>
        </a:defRPr>
      </a:lvl5pPr>
      <a:lvl6pPr marL="2257425" indent="-201295" algn="l" defTabSz="800100" rtl="0" fontAlgn="base">
        <a:spcBef>
          <a:spcPct val="20000"/>
        </a:spcBef>
        <a:spcAft>
          <a:spcPct val="0"/>
        </a:spcAft>
        <a:buChar char="»"/>
        <a:defRPr sz="1700">
          <a:solidFill>
            <a:schemeClr val="tx1"/>
          </a:solidFill>
          <a:latin typeface="+mn-lt"/>
          <a:ea typeface="+mn-ea"/>
        </a:defRPr>
      </a:lvl6pPr>
      <a:lvl7pPr marL="2713990" indent="-201295" algn="l" defTabSz="800100" rtl="0" fontAlgn="base">
        <a:spcBef>
          <a:spcPct val="20000"/>
        </a:spcBef>
        <a:spcAft>
          <a:spcPct val="0"/>
        </a:spcAft>
        <a:buChar char="»"/>
        <a:defRPr sz="1700">
          <a:solidFill>
            <a:schemeClr val="tx1"/>
          </a:solidFill>
          <a:latin typeface="+mn-lt"/>
          <a:ea typeface="+mn-ea"/>
        </a:defRPr>
      </a:lvl7pPr>
      <a:lvl8pPr marL="3170555" indent="-201295" algn="l" defTabSz="800100" rtl="0" fontAlgn="base">
        <a:spcBef>
          <a:spcPct val="20000"/>
        </a:spcBef>
        <a:spcAft>
          <a:spcPct val="0"/>
        </a:spcAft>
        <a:buChar char="»"/>
        <a:defRPr sz="1700">
          <a:solidFill>
            <a:schemeClr val="tx1"/>
          </a:solidFill>
          <a:latin typeface="+mn-lt"/>
          <a:ea typeface="+mn-ea"/>
        </a:defRPr>
      </a:lvl8pPr>
      <a:lvl9pPr marL="3627120" indent="-201295" algn="l" defTabSz="80010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6565" algn="l" defTabSz="912495" rtl="0" eaLnBrk="1" latinLnBrk="0" hangingPunct="1">
        <a:defRPr sz="1800" kern="1200">
          <a:solidFill>
            <a:schemeClr val="tx1"/>
          </a:solidFill>
          <a:latin typeface="+mn-lt"/>
          <a:ea typeface="+mn-ea"/>
          <a:cs typeface="+mn-cs"/>
        </a:defRPr>
      </a:lvl2pPr>
      <a:lvl3pPr marL="913130" algn="l" defTabSz="912495" rtl="0" eaLnBrk="1" latinLnBrk="0" hangingPunct="1">
        <a:defRPr sz="1800" kern="1200">
          <a:solidFill>
            <a:schemeClr val="tx1"/>
          </a:solidFill>
          <a:latin typeface="+mn-lt"/>
          <a:ea typeface="+mn-ea"/>
          <a:cs typeface="+mn-cs"/>
        </a:defRPr>
      </a:lvl3pPr>
      <a:lvl4pPr marL="1369695" algn="l" defTabSz="912495" rtl="0" eaLnBrk="1" latinLnBrk="0" hangingPunct="1">
        <a:defRPr sz="1800" kern="1200">
          <a:solidFill>
            <a:schemeClr val="tx1"/>
          </a:solidFill>
          <a:latin typeface="+mn-lt"/>
          <a:ea typeface="+mn-ea"/>
          <a:cs typeface="+mn-cs"/>
        </a:defRPr>
      </a:lvl4pPr>
      <a:lvl5pPr marL="1826260" algn="l" defTabSz="912495" rtl="0" eaLnBrk="1" latinLnBrk="0" hangingPunct="1">
        <a:defRPr sz="1800" kern="1200">
          <a:solidFill>
            <a:schemeClr val="tx1"/>
          </a:solidFill>
          <a:latin typeface="+mn-lt"/>
          <a:ea typeface="+mn-ea"/>
          <a:cs typeface="+mn-cs"/>
        </a:defRPr>
      </a:lvl5pPr>
      <a:lvl6pPr marL="2282825" algn="l" defTabSz="912495" rtl="0" eaLnBrk="1" latinLnBrk="0" hangingPunct="1">
        <a:defRPr sz="1800" kern="1200">
          <a:solidFill>
            <a:schemeClr val="tx1"/>
          </a:solidFill>
          <a:latin typeface="+mn-lt"/>
          <a:ea typeface="+mn-ea"/>
          <a:cs typeface="+mn-cs"/>
        </a:defRPr>
      </a:lvl6pPr>
      <a:lvl7pPr marL="2739390" algn="l" defTabSz="912495" rtl="0" eaLnBrk="1" latinLnBrk="0" hangingPunct="1">
        <a:defRPr sz="1800" kern="1200">
          <a:solidFill>
            <a:schemeClr val="tx1"/>
          </a:solidFill>
          <a:latin typeface="+mn-lt"/>
          <a:ea typeface="+mn-ea"/>
          <a:cs typeface="+mn-cs"/>
        </a:defRPr>
      </a:lvl7pPr>
      <a:lvl8pPr marL="3195955" algn="l" defTabSz="912495" rtl="0" eaLnBrk="1" latinLnBrk="0" hangingPunct="1">
        <a:defRPr sz="1800" kern="1200">
          <a:solidFill>
            <a:schemeClr val="tx1"/>
          </a:solidFill>
          <a:latin typeface="+mn-lt"/>
          <a:ea typeface="+mn-ea"/>
          <a:cs typeface="+mn-cs"/>
        </a:defRPr>
      </a:lvl8pPr>
      <a:lvl9pPr marL="3652520" algn="l" defTabSz="9124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jpe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jpeg"/></Relationships>
</file>

<file path=ppt/slides/_rels/slide1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openblockchain.readthedocs.io/en/latest/protocol-spec/#4-security_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9"/>
          <p:cNvSpPr txBox="1">
            <a:spLocks noChangeArrowheads="1"/>
          </p:cNvSpPr>
          <p:nvPr/>
        </p:nvSpPr>
        <p:spPr bwMode="auto">
          <a:xfrm>
            <a:off x="301174" y="2067863"/>
            <a:ext cx="7372165" cy="95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60" rIns="91310" bIns="45660" numCol="1" anchor="t" anchorCtr="0" compatLnSpc="1">
            <a:spAutoFit/>
          </a:bodyPr>
          <a:lstStyle/>
          <a:p>
            <a:pPr eaLnBrk="0" hangingPunct="0">
              <a:defRPr/>
            </a:pPr>
            <a:r>
              <a:rPr lang="en-US" altLang="zh-CN" sz="2800" b="1" kern="0" dirty="0" smtClean="0">
                <a:solidFill>
                  <a:schemeClr val="bg1"/>
                </a:solidFill>
                <a:latin typeface="+mn-lt"/>
                <a:ea typeface="微软雅黑" panose="020B0503020204020204" pitchFamily="34" charset="-122"/>
                <a:cs typeface="+mj-cs"/>
              </a:rPr>
              <a:t>Day 5  </a:t>
            </a:r>
          </a:p>
          <a:p>
            <a:pPr eaLnBrk="0" hangingPunct="0">
              <a:defRPr/>
            </a:pPr>
            <a:r>
              <a:rPr lang="en-US" altLang="zh-CN" sz="2800" b="1" kern="0" dirty="0" err="1" smtClean="0">
                <a:solidFill>
                  <a:schemeClr val="bg1"/>
                </a:solidFill>
                <a:latin typeface="+mn-lt"/>
                <a:ea typeface="微软雅黑" panose="020B0503020204020204" pitchFamily="34" charset="-122"/>
                <a:cs typeface="+mj-cs"/>
              </a:rPr>
              <a:t>Hyperledger</a:t>
            </a:r>
            <a:r>
              <a:rPr lang="en-US" altLang="zh-CN" sz="2800" b="1" kern="0" dirty="0" smtClean="0">
                <a:solidFill>
                  <a:schemeClr val="bg1"/>
                </a:solidFill>
                <a:latin typeface="+mn-lt"/>
                <a:ea typeface="微软雅黑" panose="020B0503020204020204" pitchFamily="34" charset="-122"/>
                <a:cs typeface="+mj-cs"/>
              </a:rPr>
              <a:t> </a:t>
            </a:r>
            <a:r>
              <a:rPr lang="en-US" altLang="zh-CN" sz="2800" b="1" kern="0" dirty="0" smtClean="0">
                <a:solidFill>
                  <a:schemeClr val="bg1"/>
                </a:solidFill>
                <a:latin typeface="+mn-lt"/>
                <a:ea typeface="微软雅黑" panose="020B0503020204020204" pitchFamily="34" charset="-122"/>
                <a:cs typeface="+mj-cs"/>
              </a:rPr>
              <a:t>Fabric </a:t>
            </a:r>
            <a:r>
              <a:rPr lang="zh-CN" altLang="en-US" sz="2800" b="1" kern="0" dirty="0" smtClean="0">
                <a:solidFill>
                  <a:schemeClr val="bg1"/>
                </a:solidFill>
                <a:latin typeface="+mn-lt"/>
                <a:ea typeface="微软雅黑" panose="020B0503020204020204" pitchFamily="34" charset="-122"/>
                <a:cs typeface="+mj-cs"/>
              </a:rPr>
              <a:t>安全和隐私介绍</a:t>
            </a:r>
          </a:p>
        </p:txBody>
      </p:sp>
    </p:spTree>
  </p:cSld>
  <p:clrMapOvr>
    <a:masterClrMapping/>
  </p:clrMapOvr>
  <mc:AlternateContent xmlns:mc="http://schemas.openxmlformats.org/markup-compatibility/2006" xmlns:p14="http://schemas.microsoft.com/office/powerpoint/2010/main">
    <mc:Choice Requires="p14">
      <p:transition p14:dur="0" advClick="0" advTm="1016"/>
    </mc:Choice>
    <mc:Fallback xmlns="">
      <p:transition advClick="0" advTm="101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626" y="4959334"/>
            <a:ext cx="137160" cy="264160"/>
          </a:xfrm>
          <a:prstGeom prst="rect">
            <a:avLst/>
          </a:prstGeom>
        </p:spPr>
        <p:txBody>
          <a:bodyPr vert="horz" wrap="square" lIns="0" tIns="9525" rIns="0" bIns="0" rtlCol="0">
            <a:spAutoFit/>
          </a:bodyPr>
          <a:lstStyle/>
          <a:p>
            <a:pPr marL="12700">
              <a:lnSpc>
                <a:spcPct val="100000"/>
              </a:lnSpc>
              <a:spcBef>
                <a:spcPts val="100"/>
              </a:spcBef>
            </a:pPr>
            <a:r>
              <a:rPr sz="825" dirty="0">
                <a:solidFill>
                  <a:srgbClr val="7F7F7F"/>
                </a:solidFill>
                <a:latin typeface="Noto Sans CJK JP Regular"/>
                <a:cs typeface="Noto Sans CJK JP Regular"/>
              </a:rPr>
              <a:t>12</a:t>
            </a:r>
            <a:endParaRPr sz="825">
              <a:latin typeface="Noto Sans CJK JP Regular"/>
              <a:cs typeface="Noto Sans CJK JP Regular"/>
            </a:endParaRPr>
          </a:p>
        </p:txBody>
      </p:sp>
      <p:sp>
        <p:nvSpPr>
          <p:cNvPr id="3" name="object 3"/>
          <p:cNvSpPr txBox="1">
            <a:spLocks noGrp="1"/>
          </p:cNvSpPr>
          <p:nvPr>
            <p:ph type="title"/>
          </p:nvPr>
        </p:nvSpPr>
        <p:spPr>
          <a:xfrm>
            <a:off x="184785" y="75565"/>
            <a:ext cx="777367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区块数据的构成 --- 如何做到交易抗抵赖</a:t>
            </a:r>
          </a:p>
        </p:txBody>
      </p:sp>
      <p:sp>
        <p:nvSpPr>
          <p:cNvPr id="4" name="object 4"/>
          <p:cNvSpPr txBox="1"/>
          <p:nvPr/>
        </p:nvSpPr>
        <p:spPr>
          <a:xfrm>
            <a:off x="255442" y="550697"/>
            <a:ext cx="6200299" cy="938719"/>
          </a:xfrm>
          <a:prstGeom prst="rect">
            <a:avLst/>
          </a:prstGeom>
        </p:spPr>
        <p:txBody>
          <a:bodyPr vert="horz" wrap="square" lIns="0" tIns="45720" rIns="0" bIns="0" rtlCol="0">
            <a:spAutoFit/>
          </a:bodyPr>
          <a:lstStyle/>
          <a:p>
            <a:pPr marL="184150" indent="-171450">
              <a:lnSpc>
                <a:spcPct val="100000"/>
              </a:lnSpc>
              <a:spcBef>
                <a:spcPts val="480"/>
              </a:spcBef>
              <a:buFont typeface="Arial" panose="020B0604020202020204" pitchFamily="34" charset="0"/>
              <a:buChar char="•"/>
              <a:tabLst>
                <a:tab pos="182880" algn="l"/>
              </a:tabLst>
            </a:pPr>
            <a:r>
              <a:rPr sz="1200" spc="-25" dirty="0" err="1" smtClean="0">
                <a:latin typeface="微软雅黑" panose="020B0503020204020204" pitchFamily="34" charset="-122"/>
                <a:ea typeface="微软雅黑" panose="020B0503020204020204" pitchFamily="34" charset="-122"/>
                <a:cs typeface="Noto Sans CJK JP Regular"/>
              </a:rPr>
              <a:t>由交易提交方使用自己的</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数字证书</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对每个交易</a:t>
            </a:r>
            <a:r>
              <a:rPr sz="1200" dirty="0" err="1" smtClean="0">
                <a:latin typeface="微软雅黑" panose="020B0503020204020204" pitchFamily="34" charset="-122"/>
                <a:ea typeface="微软雅黑" panose="020B0503020204020204" pitchFamily="34" charset="-122"/>
                <a:cs typeface="Noto Sans CJK JP Regular"/>
              </a:rPr>
              <a:t>做</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数字签名</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来确保交易无法伪</a:t>
            </a:r>
            <a:r>
              <a:rPr sz="1200" dirty="0" err="1" smtClean="0">
                <a:latin typeface="微软雅黑" panose="020B0503020204020204" pitchFamily="34" charset="-122"/>
                <a:ea typeface="微软雅黑" panose="020B0503020204020204" pitchFamily="34" charset="-122"/>
                <a:cs typeface="Noto Sans CJK JP Regular"/>
              </a:rPr>
              <a:t>造</a:t>
            </a:r>
            <a:r>
              <a:rPr lang="en-US" sz="1200" spc="815" dirty="0">
                <a:latin typeface="微软雅黑" panose="020B0503020204020204" pitchFamily="34" charset="-122"/>
                <a:ea typeface="微软雅黑" panose="020B0503020204020204" pitchFamily="34" charset="-122"/>
                <a:cs typeface="Noto Sans CJK JP Regular"/>
              </a:rPr>
              <a:t>”</a:t>
            </a:r>
            <a:endParaRPr sz="1200" dirty="0">
              <a:latin typeface="微软雅黑" panose="020B0503020204020204" pitchFamily="34" charset="-122"/>
              <a:ea typeface="微软雅黑" panose="020B0503020204020204" pitchFamily="34" charset="-122"/>
              <a:cs typeface="Noto Sans CJK JP Regular"/>
            </a:endParaRPr>
          </a:p>
          <a:p>
            <a:pPr marL="184150" indent="-171450">
              <a:lnSpc>
                <a:spcPct val="100000"/>
              </a:lnSpc>
              <a:spcBef>
                <a:spcPts val="380"/>
              </a:spcBef>
              <a:buFont typeface="Arial" panose="020B0604020202020204" pitchFamily="34" charset="0"/>
              <a:buChar char="•"/>
              <a:tabLst>
                <a:tab pos="182880" algn="l"/>
              </a:tabLst>
            </a:pPr>
            <a:r>
              <a:rPr sz="1200" spc="-25" dirty="0" err="1">
                <a:latin typeface="微软雅黑" panose="020B0503020204020204" pitchFamily="34" charset="-122"/>
                <a:ea typeface="微软雅黑" panose="020B0503020204020204" pitchFamily="34" charset="-122"/>
                <a:cs typeface="Noto Sans CJK JP Regular"/>
              </a:rPr>
              <a:t>这笔交易确实是你提交的，别人无法伪造你的交易</a:t>
            </a:r>
            <a:r>
              <a:rPr sz="1200" dirty="0" smtClean="0">
                <a:latin typeface="微软雅黑" panose="020B0503020204020204" pitchFamily="34" charset="-122"/>
                <a:ea typeface="微软雅黑" panose="020B0503020204020204" pitchFamily="34" charset="-122"/>
                <a:cs typeface="Noto Sans CJK JP Regular"/>
              </a:rPr>
              <a:t>！</a:t>
            </a:r>
            <a:r>
              <a:rPr lang="zh-CN" altLang="en-US" sz="1200" dirty="0">
                <a:latin typeface="微软雅黑" panose="020B0503020204020204" pitchFamily="34" charset="-122"/>
                <a:ea typeface="微软雅黑" panose="020B0503020204020204" pitchFamily="34" charset="-122"/>
                <a:cs typeface="Noto Sans CJK JP Regular"/>
              </a:rPr>
              <a:t> </a:t>
            </a:r>
            <a:endParaRPr lang="en-US" altLang="zh-CN" sz="1200" dirty="0" smtClean="0">
              <a:latin typeface="微软雅黑" panose="020B0503020204020204" pitchFamily="34" charset="-122"/>
              <a:ea typeface="微软雅黑" panose="020B0503020204020204" pitchFamily="34" charset="-122"/>
              <a:cs typeface="Noto Sans CJK JP Regular"/>
            </a:endParaRPr>
          </a:p>
          <a:p>
            <a:pPr marL="184150" indent="-171450">
              <a:lnSpc>
                <a:spcPct val="100000"/>
              </a:lnSpc>
              <a:spcBef>
                <a:spcPts val="380"/>
              </a:spcBef>
              <a:buFont typeface="Arial" panose="020B0604020202020204" pitchFamily="34" charset="0"/>
              <a:buChar char="•"/>
              <a:tabLst>
                <a:tab pos="182880" algn="l"/>
              </a:tabLst>
            </a:pPr>
            <a:r>
              <a:rPr sz="1200" spc="-25" dirty="0" err="1" smtClean="0">
                <a:latin typeface="微软雅黑" panose="020B0503020204020204" pitchFamily="34" charset="-122"/>
                <a:ea typeface="微软雅黑" panose="020B0503020204020204" pitchFamily="34" charset="-122"/>
                <a:cs typeface="Noto Sans CJK JP Regular"/>
              </a:rPr>
              <a:t>既然无法伪造一个交易</a:t>
            </a:r>
            <a:r>
              <a:rPr sz="1200" spc="-25" dirty="0" err="1">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所以如果存在一个你的交易，</a:t>
            </a:r>
            <a:r>
              <a:rPr sz="1200" spc="-25" dirty="0" err="1">
                <a:latin typeface="微软雅黑" panose="020B0503020204020204" pitchFamily="34" charset="-122"/>
                <a:ea typeface="微软雅黑" panose="020B0503020204020204" pitchFamily="34" charset="-122"/>
                <a:cs typeface="Noto Sans CJK JP Regular"/>
              </a:rPr>
              <a:t>那么你也无法抵</a:t>
            </a:r>
            <a:r>
              <a:rPr sz="1200" dirty="0" err="1">
                <a:latin typeface="微软雅黑" panose="020B0503020204020204" pitchFamily="34" charset="-122"/>
                <a:ea typeface="微软雅黑" panose="020B0503020204020204" pitchFamily="34" charset="-122"/>
                <a:cs typeface="Noto Sans CJK JP Regular"/>
              </a:rPr>
              <a:t>赖</a:t>
            </a:r>
            <a:endParaRPr sz="1200" dirty="0">
              <a:latin typeface="微软雅黑" panose="020B0503020204020204" pitchFamily="34" charset="-122"/>
              <a:ea typeface="微软雅黑" panose="020B0503020204020204" pitchFamily="34" charset="-122"/>
              <a:cs typeface="Noto Sans CJK JP Regular"/>
            </a:endParaRPr>
          </a:p>
          <a:p>
            <a:pPr marL="184150" indent="-171450">
              <a:lnSpc>
                <a:spcPct val="100000"/>
              </a:lnSpc>
              <a:spcBef>
                <a:spcPts val="410"/>
              </a:spcBef>
              <a:buFont typeface="Arial" panose="020B0604020202020204" pitchFamily="34" charset="0"/>
              <a:buChar char="•"/>
              <a:tabLst>
                <a:tab pos="182880" algn="l"/>
              </a:tabLst>
            </a:pPr>
            <a:r>
              <a:rPr sz="1200" spc="-25" dirty="0" err="1" smtClean="0">
                <a:latin typeface="微软雅黑" panose="020B0503020204020204" pitchFamily="34" charset="-122"/>
                <a:ea typeface="微软雅黑" panose="020B0503020204020204" pitchFamily="34" charset="-122"/>
                <a:cs typeface="Noto Sans CJK JP Regular"/>
              </a:rPr>
              <a:t>这里的</a:t>
            </a:r>
            <a:r>
              <a:rPr lang="zh-CN" altLang="en-US" sz="1200" dirty="0" smtClean="0">
                <a:latin typeface="微软雅黑" panose="020B0503020204020204" pitchFamily="34" charset="-122"/>
                <a:ea typeface="微软雅黑" panose="020B0503020204020204" pitchFamily="34" charset="-122"/>
                <a:cs typeface="Noto Sans CJK JP Regular"/>
              </a:rPr>
              <a:t>“</a:t>
            </a:r>
            <a:r>
              <a:rPr lang="zh-CN" altLang="en-US" sz="1200" spc="-25" dirty="0" smtClean="0">
                <a:latin typeface="微软雅黑" panose="020B0503020204020204" pitchFamily="34" charset="-122"/>
                <a:ea typeface="微软雅黑" panose="020B0503020204020204" pitchFamily="34" charset="-122"/>
                <a:cs typeface="Noto Sans CJK JP Regular"/>
              </a:rPr>
              <a:t>你</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是指用户的数字身份</a:t>
            </a:r>
            <a:r>
              <a:rPr sz="1200" spc="-25" dirty="0" err="1">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数字身份就是</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某个数字证书的持有者</a:t>
            </a:r>
            <a:r>
              <a:rPr lang="zh-CN" altLang="en-US" sz="1200" dirty="0">
                <a:latin typeface="微软雅黑" panose="020B0503020204020204" pitchFamily="34" charset="-122"/>
                <a:ea typeface="微软雅黑" panose="020B0503020204020204" pitchFamily="34" charset="-122"/>
                <a:cs typeface="Noto Sans CJK JP Regular"/>
              </a:rPr>
              <a:t>”</a:t>
            </a:r>
            <a:endParaRPr sz="1200" dirty="0">
              <a:latin typeface="微软雅黑" panose="020B0503020204020204" pitchFamily="34" charset="-122"/>
              <a:ea typeface="微软雅黑" panose="020B0503020204020204" pitchFamily="34" charset="-122"/>
              <a:cs typeface="Noto Sans CJK JP Regular"/>
            </a:endParaRPr>
          </a:p>
        </p:txBody>
      </p:sp>
      <p:sp>
        <p:nvSpPr>
          <p:cNvPr id="5" name="object 5"/>
          <p:cNvSpPr/>
          <p:nvPr/>
        </p:nvSpPr>
        <p:spPr>
          <a:xfrm>
            <a:off x="2400300" y="2193588"/>
            <a:ext cx="1654016" cy="374332"/>
          </a:xfrm>
          <a:custGeom>
            <a:avLst/>
            <a:gdLst/>
            <a:ahLst/>
            <a:cxnLst/>
            <a:rect l="l" t="t" r="r" b="b"/>
            <a:pathLst>
              <a:path w="2205354" h="499110">
                <a:moveTo>
                  <a:pt x="0" y="0"/>
                </a:moveTo>
                <a:lnTo>
                  <a:pt x="2205071" y="0"/>
                </a:lnTo>
                <a:lnTo>
                  <a:pt x="2205071" y="498804"/>
                </a:lnTo>
                <a:lnTo>
                  <a:pt x="0" y="498804"/>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 name="object 6"/>
          <p:cNvSpPr txBox="1"/>
          <p:nvPr/>
        </p:nvSpPr>
        <p:spPr>
          <a:xfrm>
            <a:off x="2874778" y="2299344"/>
            <a:ext cx="704850" cy="147955"/>
          </a:xfrm>
          <a:prstGeom prst="rect">
            <a:avLst/>
          </a:prstGeom>
        </p:spPr>
        <p:txBody>
          <a:bodyPr vert="horz" wrap="square" lIns="0" tIns="9525" rIns="0" bIns="0" rtlCol="0">
            <a:spAutoFit/>
          </a:bodyPr>
          <a:lstStyle/>
          <a:p>
            <a:pPr marL="12700">
              <a:lnSpc>
                <a:spcPct val="100000"/>
              </a:lnSpc>
              <a:spcBef>
                <a:spcPts val="100"/>
              </a:spcBef>
            </a:pPr>
            <a:r>
              <a:rPr sz="900" dirty="0">
                <a:solidFill>
                  <a:srgbClr val="143C7A"/>
                </a:solidFill>
                <a:latin typeface="微软雅黑" panose="020B0503020204020204" pitchFamily="34" charset="-122"/>
                <a:ea typeface="微软雅黑" panose="020B0503020204020204" pitchFamily="34" charset="-122"/>
                <a:cs typeface="Droid Sans Fallback"/>
              </a:rPr>
              <a:t>交易信息数据</a:t>
            </a:r>
          </a:p>
        </p:txBody>
      </p:sp>
      <p:sp>
        <p:nvSpPr>
          <p:cNvPr id="7" name="object 7"/>
          <p:cNvSpPr/>
          <p:nvPr/>
        </p:nvSpPr>
        <p:spPr>
          <a:xfrm>
            <a:off x="3101978" y="2546347"/>
            <a:ext cx="250824" cy="552450"/>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 name="object 8"/>
          <p:cNvSpPr/>
          <p:nvPr/>
        </p:nvSpPr>
        <p:spPr>
          <a:xfrm>
            <a:off x="3198628" y="2567692"/>
            <a:ext cx="57150" cy="392430"/>
          </a:xfrm>
          <a:custGeom>
            <a:avLst/>
            <a:gdLst/>
            <a:ahLst/>
            <a:cxnLst/>
            <a:rect l="l" t="t" r="r" b="b"/>
            <a:pathLst>
              <a:path w="76200" h="523239">
                <a:moveTo>
                  <a:pt x="76200" y="395617"/>
                </a:moveTo>
                <a:lnTo>
                  <a:pt x="0" y="395617"/>
                </a:lnTo>
                <a:lnTo>
                  <a:pt x="38100" y="522617"/>
                </a:lnTo>
                <a:lnTo>
                  <a:pt x="76200" y="395617"/>
                </a:lnTo>
                <a:close/>
              </a:path>
              <a:path w="76200" h="523239">
                <a:moveTo>
                  <a:pt x="50800" y="0"/>
                </a:moveTo>
                <a:lnTo>
                  <a:pt x="25400" y="0"/>
                </a:lnTo>
                <a:lnTo>
                  <a:pt x="25400" y="395617"/>
                </a:lnTo>
                <a:lnTo>
                  <a:pt x="50800" y="395617"/>
                </a:lnTo>
                <a:lnTo>
                  <a:pt x="50800" y="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9" name="object 9"/>
          <p:cNvSpPr/>
          <p:nvPr/>
        </p:nvSpPr>
        <p:spPr>
          <a:xfrm>
            <a:off x="2400300" y="2959657"/>
            <a:ext cx="1654016" cy="532448"/>
          </a:xfrm>
          <a:custGeom>
            <a:avLst/>
            <a:gdLst/>
            <a:ahLst/>
            <a:cxnLst/>
            <a:rect l="l" t="t" r="r" b="b"/>
            <a:pathLst>
              <a:path w="2205354" h="709929">
                <a:moveTo>
                  <a:pt x="0" y="709317"/>
                </a:moveTo>
                <a:lnTo>
                  <a:pt x="2205075" y="709317"/>
                </a:lnTo>
                <a:lnTo>
                  <a:pt x="2205075" y="0"/>
                </a:lnTo>
                <a:lnTo>
                  <a:pt x="0" y="0"/>
                </a:lnTo>
                <a:lnTo>
                  <a:pt x="0" y="709317"/>
                </a:lnTo>
                <a:close/>
              </a:path>
            </a:pathLst>
          </a:custGeom>
          <a:solidFill>
            <a:srgbClr val="FFC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0" name="object 10"/>
          <p:cNvSpPr/>
          <p:nvPr/>
        </p:nvSpPr>
        <p:spPr>
          <a:xfrm>
            <a:off x="2400300" y="2959655"/>
            <a:ext cx="1654016" cy="532448"/>
          </a:xfrm>
          <a:custGeom>
            <a:avLst/>
            <a:gdLst/>
            <a:ahLst/>
            <a:cxnLst/>
            <a:rect l="l" t="t" r="r" b="b"/>
            <a:pathLst>
              <a:path w="2205354" h="709929">
                <a:moveTo>
                  <a:pt x="0" y="0"/>
                </a:moveTo>
                <a:lnTo>
                  <a:pt x="2205071" y="0"/>
                </a:lnTo>
                <a:lnTo>
                  <a:pt x="2205071" y="709318"/>
                </a:lnTo>
                <a:lnTo>
                  <a:pt x="0" y="709318"/>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1" name="object 11"/>
          <p:cNvSpPr txBox="1"/>
          <p:nvPr/>
        </p:nvSpPr>
        <p:spPr>
          <a:xfrm>
            <a:off x="2490797" y="3007195"/>
            <a:ext cx="1473041" cy="520065"/>
          </a:xfrm>
          <a:prstGeom prst="rect">
            <a:avLst/>
          </a:prstGeom>
        </p:spPr>
        <p:txBody>
          <a:bodyPr vert="horz" wrap="square" lIns="0" tIns="9525" rIns="0" bIns="0" rtlCol="0">
            <a:spAutoFit/>
          </a:bodyPr>
          <a:lstStyle/>
          <a:p>
            <a:pPr marL="217170">
              <a:lnSpc>
                <a:spcPct val="100000"/>
              </a:lnSpc>
              <a:spcBef>
                <a:spcPts val="100"/>
              </a:spcBef>
            </a:pPr>
            <a:r>
              <a:rPr sz="900" spc="-5" dirty="0">
                <a:solidFill>
                  <a:srgbClr val="143C7A"/>
                </a:solidFill>
                <a:latin typeface="微软雅黑" panose="020B0503020204020204" pitchFamily="34" charset="-122"/>
                <a:ea typeface="微软雅黑" panose="020B0503020204020204" pitchFamily="34" charset="-122"/>
                <a:cs typeface="Arial" panose="020B0604020202020204"/>
              </a:rPr>
              <a:t>Hash</a:t>
            </a:r>
            <a:r>
              <a:rPr sz="900" dirty="0">
                <a:solidFill>
                  <a:srgbClr val="143C7A"/>
                </a:solidFill>
                <a:latin typeface="微软雅黑" panose="020B0503020204020204" pitchFamily="34" charset="-122"/>
                <a:ea typeface="微软雅黑" panose="020B0503020204020204" pitchFamily="34" charset="-122"/>
                <a:cs typeface="Droid Sans Fallback"/>
              </a:rPr>
              <a:t>数据</a:t>
            </a:r>
            <a:r>
              <a:rPr sz="900" spc="-5" dirty="0">
                <a:solidFill>
                  <a:srgbClr val="143C7A"/>
                </a:solidFill>
                <a:latin typeface="微软雅黑" panose="020B0503020204020204" pitchFamily="34" charset="-122"/>
                <a:ea typeface="微软雅黑" panose="020B0503020204020204" pitchFamily="34" charset="-122"/>
                <a:cs typeface="Droid Sans Fallback"/>
              </a:rPr>
              <a:t>（</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SHA256</a:t>
            </a:r>
            <a:r>
              <a:rPr sz="900" spc="-5" dirty="0">
                <a:solidFill>
                  <a:srgbClr val="143C7A"/>
                </a:solidFill>
                <a:latin typeface="微软雅黑" panose="020B0503020204020204" pitchFamily="34" charset="-122"/>
                <a:ea typeface="微软雅黑" panose="020B0503020204020204" pitchFamily="34" charset="-122"/>
                <a:cs typeface="Droid Sans Fallback"/>
              </a:rPr>
              <a:t>）</a:t>
            </a:r>
            <a:endParaRPr sz="900">
              <a:latin typeface="微软雅黑" panose="020B0503020204020204" pitchFamily="34" charset="-122"/>
              <a:ea typeface="微软雅黑" panose="020B0503020204020204" pitchFamily="34" charset="-122"/>
              <a:cs typeface="Droid Sans Fallback"/>
            </a:endParaRPr>
          </a:p>
          <a:p>
            <a:pPr marL="12700" marR="5080" algn="ctr">
              <a:lnSpc>
                <a:spcPts val="1400"/>
              </a:lnSpc>
              <a:spcBef>
                <a:spcPts val="105"/>
              </a:spcBef>
            </a:pPr>
            <a:r>
              <a:rPr sz="900" spc="-5" dirty="0">
                <a:solidFill>
                  <a:srgbClr val="143C7A"/>
                </a:solidFill>
                <a:latin typeface="微软雅黑" panose="020B0503020204020204" pitchFamily="34" charset="-122"/>
                <a:ea typeface="微软雅黑" panose="020B0503020204020204" pitchFamily="34" charset="-122"/>
                <a:cs typeface="Arial" panose="020B0604020202020204"/>
              </a:rPr>
              <a:t>256bits</a:t>
            </a:r>
            <a:r>
              <a:rPr sz="900" dirty="0">
                <a:solidFill>
                  <a:srgbClr val="143C7A"/>
                </a:solidFill>
                <a:latin typeface="微软雅黑" panose="020B0503020204020204" pitchFamily="34" charset="-122"/>
                <a:ea typeface="微软雅黑" panose="020B0503020204020204" pitchFamily="34" charset="-122"/>
                <a:cs typeface="Droid Sans Fallback"/>
              </a:rPr>
              <a:t>数据 </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3829183921938929</a:t>
            </a:r>
            <a:r>
              <a:rPr sz="900" dirty="0">
                <a:solidFill>
                  <a:srgbClr val="143C7A"/>
                </a:solidFill>
                <a:latin typeface="微软雅黑" panose="020B0503020204020204" pitchFamily="34" charset="-122"/>
                <a:ea typeface="微软雅黑" panose="020B0503020204020204" pitchFamily="34" charset="-122"/>
                <a:cs typeface="Arial" panose="020B0604020202020204"/>
              </a:rPr>
              <a:t>....</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21321</a:t>
            </a:r>
            <a:endParaRPr sz="900">
              <a:latin typeface="微软雅黑" panose="020B0503020204020204" pitchFamily="34" charset="-122"/>
              <a:ea typeface="微软雅黑" panose="020B0503020204020204" pitchFamily="34" charset="-122"/>
              <a:cs typeface="Arial" panose="020B0604020202020204"/>
            </a:endParaRPr>
          </a:p>
        </p:txBody>
      </p:sp>
      <p:sp>
        <p:nvSpPr>
          <p:cNvPr id="12" name="object 12"/>
          <p:cNvSpPr/>
          <p:nvPr/>
        </p:nvSpPr>
        <p:spPr>
          <a:xfrm>
            <a:off x="4881000" y="2959657"/>
            <a:ext cx="1597343" cy="532448"/>
          </a:xfrm>
          <a:custGeom>
            <a:avLst/>
            <a:gdLst/>
            <a:ahLst/>
            <a:cxnLst/>
            <a:rect l="l" t="t" r="r" b="b"/>
            <a:pathLst>
              <a:path w="2129790" h="709929">
                <a:moveTo>
                  <a:pt x="0" y="709317"/>
                </a:moveTo>
                <a:lnTo>
                  <a:pt x="2129180" y="709317"/>
                </a:lnTo>
                <a:lnTo>
                  <a:pt x="2129180" y="0"/>
                </a:lnTo>
                <a:lnTo>
                  <a:pt x="0" y="0"/>
                </a:lnTo>
                <a:lnTo>
                  <a:pt x="0" y="709317"/>
                </a:lnTo>
                <a:close/>
              </a:path>
            </a:pathLst>
          </a:custGeom>
          <a:solidFill>
            <a:srgbClr val="FF7E7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3" name="object 13"/>
          <p:cNvSpPr/>
          <p:nvPr/>
        </p:nvSpPr>
        <p:spPr>
          <a:xfrm>
            <a:off x="4881000" y="2959655"/>
            <a:ext cx="1597343" cy="532448"/>
          </a:xfrm>
          <a:custGeom>
            <a:avLst/>
            <a:gdLst/>
            <a:ahLst/>
            <a:cxnLst/>
            <a:rect l="l" t="t" r="r" b="b"/>
            <a:pathLst>
              <a:path w="2129790" h="709929">
                <a:moveTo>
                  <a:pt x="0" y="0"/>
                </a:moveTo>
                <a:lnTo>
                  <a:pt x="2129171" y="0"/>
                </a:lnTo>
                <a:lnTo>
                  <a:pt x="2129171" y="709318"/>
                </a:lnTo>
                <a:lnTo>
                  <a:pt x="0" y="709318"/>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4" name="object 14"/>
          <p:cNvSpPr txBox="1"/>
          <p:nvPr/>
        </p:nvSpPr>
        <p:spPr>
          <a:xfrm>
            <a:off x="5098418" y="3007195"/>
            <a:ext cx="1162050" cy="147955"/>
          </a:xfrm>
          <a:prstGeom prst="rect">
            <a:avLst/>
          </a:prstGeom>
        </p:spPr>
        <p:txBody>
          <a:bodyPr vert="horz" wrap="square" lIns="0" tIns="9525" rIns="0" bIns="0" rtlCol="0">
            <a:spAutoFit/>
          </a:bodyPr>
          <a:lstStyle/>
          <a:p>
            <a:pPr marL="12700">
              <a:lnSpc>
                <a:spcPct val="100000"/>
              </a:lnSpc>
              <a:spcBef>
                <a:spcPts val="100"/>
              </a:spcBef>
            </a:pPr>
            <a:r>
              <a:rPr sz="900" dirty="0">
                <a:solidFill>
                  <a:srgbClr val="143C7A"/>
                </a:solidFill>
                <a:latin typeface="微软雅黑" panose="020B0503020204020204" pitchFamily="34" charset="-122"/>
                <a:ea typeface="微软雅黑" panose="020B0503020204020204" pitchFamily="34" charset="-122"/>
                <a:cs typeface="Droid Sans Fallback"/>
              </a:rPr>
              <a:t>数字签名（加密结果）</a:t>
            </a:r>
          </a:p>
        </p:txBody>
      </p:sp>
      <p:sp>
        <p:nvSpPr>
          <p:cNvPr id="15" name="object 15"/>
          <p:cNvSpPr txBox="1"/>
          <p:nvPr/>
        </p:nvSpPr>
        <p:spPr>
          <a:xfrm>
            <a:off x="5006740" y="3280295"/>
            <a:ext cx="1345406" cy="147955"/>
          </a:xfrm>
          <a:prstGeom prst="rect">
            <a:avLst/>
          </a:prstGeom>
        </p:spPr>
        <p:txBody>
          <a:bodyPr vert="horz" wrap="square" lIns="0" tIns="9525" rIns="0" bIns="0" rtlCol="0">
            <a:spAutoFit/>
          </a:bodyPr>
          <a:lstStyle/>
          <a:p>
            <a:pPr marL="12700">
              <a:lnSpc>
                <a:spcPct val="100000"/>
              </a:lnSpc>
              <a:spcBef>
                <a:spcPts val="100"/>
              </a:spcBef>
            </a:pPr>
            <a:r>
              <a:rPr sz="900" spc="-5" dirty="0">
                <a:solidFill>
                  <a:srgbClr val="143C7A"/>
                </a:solidFill>
                <a:latin typeface="微软雅黑" panose="020B0503020204020204" pitchFamily="34" charset="-122"/>
                <a:ea typeface="微软雅黑" panose="020B0503020204020204" pitchFamily="34" charset="-122"/>
                <a:cs typeface="Arial" panose="020B0604020202020204"/>
              </a:rPr>
              <a:t>09128309ea</a:t>
            </a:r>
            <a:r>
              <a:rPr sz="900" dirty="0">
                <a:solidFill>
                  <a:srgbClr val="143C7A"/>
                </a:solidFill>
                <a:latin typeface="微软雅黑" panose="020B0503020204020204" pitchFamily="34" charset="-122"/>
                <a:ea typeface="微软雅黑" panose="020B0503020204020204" pitchFamily="34" charset="-122"/>
                <a:cs typeface="Arial" panose="020B0604020202020204"/>
              </a:rPr>
              <a:t>f</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3182a7e9</a:t>
            </a:r>
            <a:r>
              <a:rPr sz="900" dirty="0">
                <a:solidFill>
                  <a:srgbClr val="143C7A"/>
                </a:solidFill>
                <a:latin typeface="微软雅黑" panose="020B0503020204020204" pitchFamily="34" charset="-122"/>
                <a:ea typeface="微软雅黑" panose="020B0503020204020204" pitchFamily="34" charset="-122"/>
                <a:cs typeface="Arial" panose="020B0604020202020204"/>
              </a:rPr>
              <a:t>f</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9d</a:t>
            </a:r>
            <a:endParaRPr sz="900">
              <a:latin typeface="微软雅黑" panose="020B0503020204020204" pitchFamily="34" charset="-122"/>
              <a:ea typeface="微软雅黑" panose="020B0503020204020204" pitchFamily="34" charset="-122"/>
              <a:cs typeface="Arial" panose="020B0604020202020204"/>
            </a:endParaRPr>
          </a:p>
        </p:txBody>
      </p:sp>
      <p:sp>
        <p:nvSpPr>
          <p:cNvPr id="16" name="object 16"/>
          <p:cNvSpPr/>
          <p:nvPr/>
        </p:nvSpPr>
        <p:spPr>
          <a:xfrm>
            <a:off x="4019550" y="3114672"/>
            <a:ext cx="987428" cy="250824"/>
          </a:xfrm>
          <a:prstGeom prst="rect">
            <a:avLst/>
          </a:prstGeom>
          <a:blipFill>
            <a:blip r:embed="rId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7" name="object 17"/>
          <p:cNvSpPr/>
          <p:nvPr/>
        </p:nvSpPr>
        <p:spPr>
          <a:xfrm>
            <a:off x="4054106" y="3197075"/>
            <a:ext cx="827246" cy="57150"/>
          </a:xfrm>
          <a:custGeom>
            <a:avLst/>
            <a:gdLst/>
            <a:ahLst/>
            <a:cxnLst/>
            <a:rect l="l" t="t" r="r" b="b"/>
            <a:pathLst>
              <a:path w="1102995" h="76200">
                <a:moveTo>
                  <a:pt x="975525" y="0"/>
                </a:moveTo>
                <a:lnTo>
                  <a:pt x="975525" y="25400"/>
                </a:lnTo>
                <a:lnTo>
                  <a:pt x="0" y="25400"/>
                </a:lnTo>
                <a:lnTo>
                  <a:pt x="0" y="50800"/>
                </a:lnTo>
                <a:lnTo>
                  <a:pt x="975525" y="50800"/>
                </a:lnTo>
                <a:lnTo>
                  <a:pt x="975525" y="76200"/>
                </a:lnTo>
                <a:lnTo>
                  <a:pt x="1102525" y="38100"/>
                </a:lnTo>
                <a:lnTo>
                  <a:pt x="975525" y="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8" name="object 18"/>
          <p:cNvSpPr/>
          <p:nvPr/>
        </p:nvSpPr>
        <p:spPr>
          <a:xfrm>
            <a:off x="6694856" y="2193588"/>
            <a:ext cx="1592104" cy="374332"/>
          </a:xfrm>
          <a:custGeom>
            <a:avLst/>
            <a:gdLst/>
            <a:ahLst/>
            <a:cxnLst/>
            <a:rect l="l" t="t" r="r" b="b"/>
            <a:pathLst>
              <a:path w="2122804" h="499110">
                <a:moveTo>
                  <a:pt x="0" y="0"/>
                </a:moveTo>
                <a:lnTo>
                  <a:pt x="2122521" y="0"/>
                </a:lnTo>
                <a:lnTo>
                  <a:pt x="2122521" y="498804"/>
                </a:lnTo>
                <a:lnTo>
                  <a:pt x="0" y="498804"/>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9" name="object 19"/>
          <p:cNvSpPr txBox="1"/>
          <p:nvPr/>
        </p:nvSpPr>
        <p:spPr>
          <a:xfrm>
            <a:off x="6698428" y="2299344"/>
            <a:ext cx="1584960" cy="147955"/>
          </a:xfrm>
          <a:prstGeom prst="rect">
            <a:avLst/>
          </a:prstGeom>
        </p:spPr>
        <p:txBody>
          <a:bodyPr vert="horz" wrap="square" lIns="0" tIns="9525" rIns="0" bIns="0" rtlCol="0">
            <a:spAutoFit/>
          </a:bodyPr>
          <a:lstStyle/>
          <a:p>
            <a:pPr marL="598805">
              <a:lnSpc>
                <a:spcPct val="100000"/>
              </a:lnSpc>
              <a:spcBef>
                <a:spcPts val="100"/>
              </a:spcBef>
            </a:pPr>
            <a:r>
              <a:rPr sz="900" dirty="0">
                <a:solidFill>
                  <a:srgbClr val="143C7A"/>
                </a:solidFill>
                <a:latin typeface="微软雅黑" panose="020B0503020204020204" pitchFamily="34" charset="-122"/>
                <a:ea typeface="微软雅黑" panose="020B0503020204020204" pitchFamily="34" charset="-122"/>
                <a:cs typeface="Droid Sans Fallback"/>
              </a:rPr>
              <a:t>交易信息数据</a:t>
            </a:r>
          </a:p>
        </p:txBody>
      </p:sp>
      <p:sp>
        <p:nvSpPr>
          <p:cNvPr id="20" name="object 20"/>
          <p:cNvSpPr/>
          <p:nvPr/>
        </p:nvSpPr>
        <p:spPr>
          <a:xfrm>
            <a:off x="6694856" y="2567694"/>
            <a:ext cx="1592104" cy="532448"/>
          </a:xfrm>
          <a:custGeom>
            <a:avLst/>
            <a:gdLst/>
            <a:ahLst/>
            <a:cxnLst/>
            <a:rect l="l" t="t" r="r" b="b"/>
            <a:pathLst>
              <a:path w="2122804" h="709929">
                <a:moveTo>
                  <a:pt x="0" y="709317"/>
                </a:moveTo>
                <a:lnTo>
                  <a:pt x="2122525" y="709317"/>
                </a:lnTo>
                <a:lnTo>
                  <a:pt x="2122525" y="0"/>
                </a:lnTo>
                <a:lnTo>
                  <a:pt x="0" y="0"/>
                </a:lnTo>
                <a:lnTo>
                  <a:pt x="0" y="709317"/>
                </a:lnTo>
                <a:close/>
              </a:path>
            </a:pathLst>
          </a:custGeom>
          <a:solidFill>
            <a:srgbClr val="FF7E7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1" name="object 21"/>
          <p:cNvSpPr txBox="1"/>
          <p:nvPr/>
        </p:nvSpPr>
        <p:spPr>
          <a:xfrm>
            <a:off x="6694856" y="2567692"/>
            <a:ext cx="1592104" cy="478155"/>
          </a:xfrm>
          <a:prstGeom prst="rect">
            <a:avLst/>
          </a:prstGeom>
          <a:ln w="9525">
            <a:solidFill>
              <a:srgbClr val="143C7A"/>
            </a:solidFill>
          </a:ln>
        </p:spPr>
        <p:txBody>
          <a:bodyPr vert="horz" wrap="square" lIns="0" tIns="57150" rIns="0" bIns="0" rtlCol="0">
            <a:spAutoFit/>
          </a:bodyPr>
          <a:lstStyle/>
          <a:p>
            <a:pPr algn="ctr">
              <a:lnSpc>
                <a:spcPct val="100000"/>
              </a:lnSpc>
              <a:spcBef>
                <a:spcPts val="600"/>
              </a:spcBef>
            </a:pPr>
            <a:r>
              <a:rPr sz="900" dirty="0">
                <a:solidFill>
                  <a:srgbClr val="143C7A"/>
                </a:solidFill>
                <a:latin typeface="微软雅黑" panose="020B0503020204020204" pitchFamily="34" charset="-122"/>
                <a:ea typeface="微软雅黑" panose="020B0503020204020204" pitchFamily="34" charset="-122"/>
                <a:cs typeface="Droid Sans Fallback"/>
              </a:rPr>
              <a:t>数字签名（加密结果）</a:t>
            </a:r>
            <a:endParaRPr sz="900">
              <a:latin typeface="微软雅黑" panose="020B0503020204020204" pitchFamily="34" charset="-122"/>
              <a:ea typeface="微软雅黑" panose="020B0503020204020204" pitchFamily="34" charset="-122"/>
              <a:cs typeface="Droid Sans Fallback"/>
            </a:endParaRPr>
          </a:p>
          <a:p>
            <a:pPr>
              <a:lnSpc>
                <a:spcPct val="100000"/>
              </a:lnSpc>
              <a:spcBef>
                <a:spcPts val="45"/>
              </a:spcBef>
            </a:pPr>
            <a:endParaRPr sz="900">
              <a:latin typeface="微软雅黑" panose="020B0503020204020204" pitchFamily="34" charset="-122"/>
              <a:ea typeface="微软雅黑" panose="020B0503020204020204" pitchFamily="34" charset="-122"/>
              <a:cs typeface="Times New Roman" panose="02020603050405020304"/>
            </a:endParaRPr>
          </a:p>
          <a:p>
            <a:pPr algn="ctr">
              <a:lnSpc>
                <a:spcPct val="100000"/>
              </a:lnSpc>
            </a:pPr>
            <a:r>
              <a:rPr sz="900" spc="-5" dirty="0">
                <a:solidFill>
                  <a:srgbClr val="143C7A"/>
                </a:solidFill>
                <a:latin typeface="微软雅黑" panose="020B0503020204020204" pitchFamily="34" charset="-122"/>
                <a:ea typeface="微软雅黑" panose="020B0503020204020204" pitchFamily="34" charset="-122"/>
                <a:cs typeface="Arial" panose="020B0604020202020204"/>
              </a:rPr>
              <a:t>09128309eaf3182a7e9f9d</a:t>
            </a:r>
            <a:endParaRPr sz="900">
              <a:latin typeface="微软雅黑" panose="020B0503020204020204" pitchFamily="34" charset="-122"/>
              <a:ea typeface="微软雅黑" panose="020B0503020204020204" pitchFamily="34" charset="-122"/>
              <a:cs typeface="Arial" panose="020B0604020202020204"/>
            </a:endParaRPr>
          </a:p>
        </p:txBody>
      </p:sp>
      <p:sp>
        <p:nvSpPr>
          <p:cNvPr id="22" name="object 22"/>
          <p:cNvSpPr/>
          <p:nvPr/>
        </p:nvSpPr>
        <p:spPr>
          <a:xfrm>
            <a:off x="6435728" y="2724147"/>
            <a:ext cx="384174" cy="555624"/>
          </a:xfrm>
          <a:prstGeom prst="rect">
            <a:avLst/>
          </a:prstGeom>
          <a:blipFill>
            <a:blip r:embed="rId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3" name="object 23"/>
          <p:cNvSpPr/>
          <p:nvPr/>
        </p:nvSpPr>
        <p:spPr>
          <a:xfrm>
            <a:off x="6469551" y="2833688"/>
            <a:ext cx="225743" cy="396716"/>
          </a:xfrm>
          <a:custGeom>
            <a:avLst/>
            <a:gdLst/>
            <a:ahLst/>
            <a:cxnLst/>
            <a:rect l="l" t="t" r="r" b="b"/>
            <a:pathLst>
              <a:path w="300990" h="528954">
                <a:moveTo>
                  <a:pt x="274909" y="117271"/>
                </a:moveTo>
                <a:lnTo>
                  <a:pt x="250012" y="117271"/>
                </a:lnTo>
                <a:lnTo>
                  <a:pt x="272237" y="129565"/>
                </a:lnTo>
                <a:lnTo>
                  <a:pt x="274909" y="117271"/>
                </a:lnTo>
                <a:close/>
              </a:path>
              <a:path w="300990" h="528954">
                <a:moveTo>
                  <a:pt x="300405" y="0"/>
                </a:moveTo>
                <a:lnTo>
                  <a:pt x="205574" y="92659"/>
                </a:lnTo>
                <a:lnTo>
                  <a:pt x="227787" y="104965"/>
                </a:lnTo>
                <a:lnTo>
                  <a:pt x="221424" y="116458"/>
                </a:lnTo>
                <a:lnTo>
                  <a:pt x="243649" y="128765"/>
                </a:lnTo>
                <a:lnTo>
                  <a:pt x="250012" y="117271"/>
                </a:lnTo>
                <a:lnTo>
                  <a:pt x="274909" y="117271"/>
                </a:lnTo>
                <a:lnTo>
                  <a:pt x="300405" y="0"/>
                </a:lnTo>
                <a:close/>
              </a:path>
              <a:path w="300990" h="528954">
                <a:moveTo>
                  <a:pt x="209130" y="138683"/>
                </a:moveTo>
                <a:lnTo>
                  <a:pt x="196824" y="160908"/>
                </a:lnTo>
                <a:lnTo>
                  <a:pt x="219049" y="173215"/>
                </a:lnTo>
                <a:lnTo>
                  <a:pt x="231343" y="150990"/>
                </a:lnTo>
                <a:lnTo>
                  <a:pt x="209130" y="138683"/>
                </a:lnTo>
                <a:close/>
              </a:path>
              <a:path w="300990" h="528954">
                <a:moveTo>
                  <a:pt x="184518" y="183133"/>
                </a:moveTo>
                <a:lnTo>
                  <a:pt x="172224" y="205358"/>
                </a:lnTo>
                <a:lnTo>
                  <a:pt x="194437" y="217652"/>
                </a:lnTo>
                <a:lnTo>
                  <a:pt x="206743" y="195427"/>
                </a:lnTo>
                <a:lnTo>
                  <a:pt x="184518" y="183133"/>
                </a:lnTo>
                <a:close/>
              </a:path>
              <a:path w="300990" h="528954">
                <a:moveTo>
                  <a:pt x="159918" y="227571"/>
                </a:moveTo>
                <a:lnTo>
                  <a:pt x="147612" y="249796"/>
                </a:lnTo>
                <a:lnTo>
                  <a:pt x="169837" y="262102"/>
                </a:lnTo>
                <a:lnTo>
                  <a:pt x="182143" y="239877"/>
                </a:lnTo>
                <a:lnTo>
                  <a:pt x="159918" y="227571"/>
                </a:lnTo>
                <a:close/>
              </a:path>
              <a:path w="300990" h="528954">
                <a:moveTo>
                  <a:pt x="135318" y="272021"/>
                </a:moveTo>
                <a:lnTo>
                  <a:pt x="123012" y="294246"/>
                </a:lnTo>
                <a:lnTo>
                  <a:pt x="145237" y="306539"/>
                </a:lnTo>
                <a:lnTo>
                  <a:pt x="157543" y="284327"/>
                </a:lnTo>
                <a:lnTo>
                  <a:pt x="135318" y="272021"/>
                </a:lnTo>
                <a:close/>
              </a:path>
              <a:path w="300990" h="528954">
                <a:moveTo>
                  <a:pt x="110718" y="316471"/>
                </a:moveTo>
                <a:lnTo>
                  <a:pt x="98412" y="338683"/>
                </a:lnTo>
                <a:lnTo>
                  <a:pt x="120637" y="350989"/>
                </a:lnTo>
                <a:lnTo>
                  <a:pt x="132943" y="328764"/>
                </a:lnTo>
                <a:lnTo>
                  <a:pt x="110718" y="316471"/>
                </a:lnTo>
                <a:close/>
              </a:path>
              <a:path w="300990" h="528954">
                <a:moveTo>
                  <a:pt x="86106" y="360908"/>
                </a:moveTo>
                <a:lnTo>
                  <a:pt x="73812" y="383133"/>
                </a:lnTo>
                <a:lnTo>
                  <a:pt x="96037" y="395439"/>
                </a:lnTo>
                <a:lnTo>
                  <a:pt x="108331" y="373214"/>
                </a:lnTo>
                <a:lnTo>
                  <a:pt x="86106" y="360908"/>
                </a:lnTo>
                <a:close/>
              </a:path>
              <a:path w="300990" h="528954">
                <a:moveTo>
                  <a:pt x="61506" y="405358"/>
                </a:moveTo>
                <a:lnTo>
                  <a:pt x="49212" y="427583"/>
                </a:lnTo>
                <a:lnTo>
                  <a:pt x="71424" y="439877"/>
                </a:lnTo>
                <a:lnTo>
                  <a:pt x="83731" y="417652"/>
                </a:lnTo>
                <a:lnTo>
                  <a:pt x="61506" y="405358"/>
                </a:lnTo>
                <a:close/>
              </a:path>
              <a:path w="300990" h="528954">
                <a:moveTo>
                  <a:pt x="36906" y="449795"/>
                </a:moveTo>
                <a:lnTo>
                  <a:pt x="24599" y="472020"/>
                </a:lnTo>
                <a:lnTo>
                  <a:pt x="46824" y="484327"/>
                </a:lnTo>
                <a:lnTo>
                  <a:pt x="59131" y="462102"/>
                </a:lnTo>
                <a:lnTo>
                  <a:pt x="36906" y="449795"/>
                </a:lnTo>
                <a:close/>
              </a:path>
              <a:path w="300990" h="528954">
                <a:moveTo>
                  <a:pt x="12306" y="494245"/>
                </a:moveTo>
                <a:lnTo>
                  <a:pt x="0" y="516470"/>
                </a:lnTo>
                <a:lnTo>
                  <a:pt x="22225" y="528764"/>
                </a:lnTo>
                <a:lnTo>
                  <a:pt x="34531" y="506552"/>
                </a:lnTo>
                <a:lnTo>
                  <a:pt x="12306" y="494245"/>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4" name="object 24"/>
          <p:cNvSpPr/>
          <p:nvPr/>
        </p:nvSpPr>
        <p:spPr>
          <a:xfrm>
            <a:off x="4019550" y="2270128"/>
            <a:ext cx="2800350" cy="250824"/>
          </a:xfrm>
          <a:prstGeom prst="rect">
            <a:avLst/>
          </a:prstGeom>
          <a:blipFill>
            <a:blip r:embed="rId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5" name="object 25"/>
          <p:cNvSpPr/>
          <p:nvPr/>
        </p:nvSpPr>
        <p:spPr>
          <a:xfrm>
            <a:off x="4054106" y="2352074"/>
            <a:ext cx="2640806" cy="57150"/>
          </a:xfrm>
          <a:custGeom>
            <a:avLst/>
            <a:gdLst/>
            <a:ahLst/>
            <a:cxnLst/>
            <a:rect l="l" t="t" r="r" b="b"/>
            <a:pathLst>
              <a:path w="3521075" h="76200">
                <a:moveTo>
                  <a:pt x="3378200" y="25400"/>
                </a:moveTo>
                <a:lnTo>
                  <a:pt x="3352800" y="25400"/>
                </a:lnTo>
                <a:lnTo>
                  <a:pt x="3352800" y="50800"/>
                </a:lnTo>
                <a:lnTo>
                  <a:pt x="3378200" y="50800"/>
                </a:lnTo>
                <a:lnTo>
                  <a:pt x="3378200" y="25400"/>
                </a:lnTo>
                <a:close/>
              </a:path>
              <a:path w="3521075" h="76200">
                <a:moveTo>
                  <a:pt x="3327400" y="25400"/>
                </a:moveTo>
                <a:lnTo>
                  <a:pt x="3302000" y="25400"/>
                </a:lnTo>
                <a:lnTo>
                  <a:pt x="3302000" y="50800"/>
                </a:lnTo>
                <a:lnTo>
                  <a:pt x="3327400" y="50800"/>
                </a:lnTo>
                <a:lnTo>
                  <a:pt x="3327400" y="25400"/>
                </a:lnTo>
                <a:close/>
              </a:path>
              <a:path w="3521075" h="76200">
                <a:moveTo>
                  <a:pt x="3276600" y="25400"/>
                </a:moveTo>
                <a:lnTo>
                  <a:pt x="3251200" y="25400"/>
                </a:lnTo>
                <a:lnTo>
                  <a:pt x="3251200" y="50800"/>
                </a:lnTo>
                <a:lnTo>
                  <a:pt x="3276600" y="50800"/>
                </a:lnTo>
                <a:lnTo>
                  <a:pt x="3276600" y="25400"/>
                </a:lnTo>
                <a:close/>
              </a:path>
              <a:path w="3521075" h="76200">
                <a:moveTo>
                  <a:pt x="3225800" y="25400"/>
                </a:moveTo>
                <a:lnTo>
                  <a:pt x="3200400" y="25400"/>
                </a:lnTo>
                <a:lnTo>
                  <a:pt x="3200400" y="50800"/>
                </a:lnTo>
                <a:lnTo>
                  <a:pt x="3225800" y="50800"/>
                </a:lnTo>
                <a:lnTo>
                  <a:pt x="3225800" y="25400"/>
                </a:lnTo>
                <a:close/>
              </a:path>
              <a:path w="3521075" h="76200">
                <a:moveTo>
                  <a:pt x="3175000" y="25400"/>
                </a:moveTo>
                <a:lnTo>
                  <a:pt x="3149600" y="25400"/>
                </a:lnTo>
                <a:lnTo>
                  <a:pt x="3149600" y="50800"/>
                </a:lnTo>
                <a:lnTo>
                  <a:pt x="3175000" y="50800"/>
                </a:lnTo>
                <a:lnTo>
                  <a:pt x="3175000" y="25400"/>
                </a:lnTo>
                <a:close/>
              </a:path>
              <a:path w="3521075" h="76200">
                <a:moveTo>
                  <a:pt x="3124200" y="25400"/>
                </a:moveTo>
                <a:lnTo>
                  <a:pt x="3098800" y="25400"/>
                </a:lnTo>
                <a:lnTo>
                  <a:pt x="3098800" y="50800"/>
                </a:lnTo>
                <a:lnTo>
                  <a:pt x="3124200" y="50800"/>
                </a:lnTo>
                <a:lnTo>
                  <a:pt x="3124200" y="25400"/>
                </a:lnTo>
                <a:close/>
              </a:path>
              <a:path w="3521075" h="76200">
                <a:moveTo>
                  <a:pt x="3073400" y="25387"/>
                </a:moveTo>
                <a:lnTo>
                  <a:pt x="3048000" y="25387"/>
                </a:lnTo>
                <a:lnTo>
                  <a:pt x="3048000" y="50787"/>
                </a:lnTo>
                <a:lnTo>
                  <a:pt x="3073400" y="50787"/>
                </a:lnTo>
                <a:lnTo>
                  <a:pt x="3073400" y="25387"/>
                </a:lnTo>
                <a:close/>
              </a:path>
              <a:path w="3521075" h="76200">
                <a:moveTo>
                  <a:pt x="3022600" y="25387"/>
                </a:moveTo>
                <a:lnTo>
                  <a:pt x="2997200" y="25387"/>
                </a:lnTo>
                <a:lnTo>
                  <a:pt x="2997200" y="50787"/>
                </a:lnTo>
                <a:lnTo>
                  <a:pt x="3022600" y="50787"/>
                </a:lnTo>
                <a:lnTo>
                  <a:pt x="3022600" y="25387"/>
                </a:lnTo>
                <a:close/>
              </a:path>
              <a:path w="3521075" h="76200">
                <a:moveTo>
                  <a:pt x="2971800" y="25387"/>
                </a:moveTo>
                <a:lnTo>
                  <a:pt x="2946400" y="25387"/>
                </a:lnTo>
                <a:lnTo>
                  <a:pt x="2946400" y="50787"/>
                </a:lnTo>
                <a:lnTo>
                  <a:pt x="2971800" y="50787"/>
                </a:lnTo>
                <a:lnTo>
                  <a:pt x="2971800" y="25387"/>
                </a:lnTo>
                <a:close/>
              </a:path>
              <a:path w="3521075" h="76200">
                <a:moveTo>
                  <a:pt x="2921000" y="25387"/>
                </a:moveTo>
                <a:lnTo>
                  <a:pt x="2895600" y="25387"/>
                </a:lnTo>
                <a:lnTo>
                  <a:pt x="2895600" y="50787"/>
                </a:lnTo>
                <a:lnTo>
                  <a:pt x="2921000" y="50787"/>
                </a:lnTo>
                <a:lnTo>
                  <a:pt x="2921000" y="25387"/>
                </a:lnTo>
                <a:close/>
              </a:path>
              <a:path w="3521075" h="76200">
                <a:moveTo>
                  <a:pt x="2870200" y="25387"/>
                </a:moveTo>
                <a:lnTo>
                  <a:pt x="2844800" y="25387"/>
                </a:lnTo>
                <a:lnTo>
                  <a:pt x="2844800" y="50787"/>
                </a:lnTo>
                <a:lnTo>
                  <a:pt x="2870200" y="50787"/>
                </a:lnTo>
                <a:lnTo>
                  <a:pt x="2870200" y="25387"/>
                </a:lnTo>
                <a:close/>
              </a:path>
              <a:path w="3521075" h="76200">
                <a:moveTo>
                  <a:pt x="2819400" y="25387"/>
                </a:moveTo>
                <a:lnTo>
                  <a:pt x="2794000" y="25387"/>
                </a:lnTo>
                <a:lnTo>
                  <a:pt x="2794000" y="50787"/>
                </a:lnTo>
                <a:lnTo>
                  <a:pt x="2819400" y="50787"/>
                </a:lnTo>
                <a:lnTo>
                  <a:pt x="2819400" y="25387"/>
                </a:lnTo>
                <a:close/>
              </a:path>
              <a:path w="3521075" h="76200">
                <a:moveTo>
                  <a:pt x="2768600" y="25387"/>
                </a:moveTo>
                <a:lnTo>
                  <a:pt x="2743200" y="25387"/>
                </a:lnTo>
                <a:lnTo>
                  <a:pt x="2743200" y="50787"/>
                </a:lnTo>
                <a:lnTo>
                  <a:pt x="2768600" y="50787"/>
                </a:lnTo>
                <a:lnTo>
                  <a:pt x="2768600" y="25387"/>
                </a:lnTo>
                <a:close/>
              </a:path>
              <a:path w="3521075" h="76200">
                <a:moveTo>
                  <a:pt x="2717800" y="25387"/>
                </a:moveTo>
                <a:lnTo>
                  <a:pt x="2692400" y="25387"/>
                </a:lnTo>
                <a:lnTo>
                  <a:pt x="2692400" y="50787"/>
                </a:lnTo>
                <a:lnTo>
                  <a:pt x="2717800" y="50787"/>
                </a:lnTo>
                <a:lnTo>
                  <a:pt x="2717800" y="25387"/>
                </a:lnTo>
                <a:close/>
              </a:path>
              <a:path w="3521075" h="76200">
                <a:moveTo>
                  <a:pt x="2667000" y="25387"/>
                </a:moveTo>
                <a:lnTo>
                  <a:pt x="2641600" y="25387"/>
                </a:lnTo>
                <a:lnTo>
                  <a:pt x="2641600" y="50787"/>
                </a:lnTo>
                <a:lnTo>
                  <a:pt x="2667000" y="50787"/>
                </a:lnTo>
                <a:lnTo>
                  <a:pt x="2667000" y="25387"/>
                </a:lnTo>
                <a:close/>
              </a:path>
              <a:path w="3521075" h="76200">
                <a:moveTo>
                  <a:pt x="2616200" y="25387"/>
                </a:moveTo>
                <a:lnTo>
                  <a:pt x="2590800" y="25387"/>
                </a:lnTo>
                <a:lnTo>
                  <a:pt x="2590800" y="50787"/>
                </a:lnTo>
                <a:lnTo>
                  <a:pt x="2616200" y="50787"/>
                </a:lnTo>
                <a:lnTo>
                  <a:pt x="2616200" y="25387"/>
                </a:lnTo>
                <a:close/>
              </a:path>
              <a:path w="3521075" h="76200">
                <a:moveTo>
                  <a:pt x="2565400" y="25387"/>
                </a:moveTo>
                <a:lnTo>
                  <a:pt x="2540000" y="25387"/>
                </a:lnTo>
                <a:lnTo>
                  <a:pt x="2540000" y="50787"/>
                </a:lnTo>
                <a:lnTo>
                  <a:pt x="2565400" y="50787"/>
                </a:lnTo>
                <a:lnTo>
                  <a:pt x="2565400" y="25387"/>
                </a:lnTo>
                <a:close/>
              </a:path>
              <a:path w="3521075" h="76200">
                <a:moveTo>
                  <a:pt x="2514600" y="25387"/>
                </a:moveTo>
                <a:lnTo>
                  <a:pt x="2489200" y="25387"/>
                </a:lnTo>
                <a:lnTo>
                  <a:pt x="2489200" y="50787"/>
                </a:lnTo>
                <a:lnTo>
                  <a:pt x="2514600" y="50787"/>
                </a:lnTo>
                <a:lnTo>
                  <a:pt x="2514600" y="25387"/>
                </a:lnTo>
                <a:close/>
              </a:path>
              <a:path w="3521075" h="76200">
                <a:moveTo>
                  <a:pt x="2463800" y="25387"/>
                </a:moveTo>
                <a:lnTo>
                  <a:pt x="2438400" y="25387"/>
                </a:lnTo>
                <a:lnTo>
                  <a:pt x="2438400" y="50787"/>
                </a:lnTo>
                <a:lnTo>
                  <a:pt x="2463800" y="50787"/>
                </a:lnTo>
                <a:lnTo>
                  <a:pt x="2463800" y="25387"/>
                </a:lnTo>
                <a:close/>
              </a:path>
              <a:path w="3521075" h="76200">
                <a:moveTo>
                  <a:pt x="2413000" y="25387"/>
                </a:moveTo>
                <a:lnTo>
                  <a:pt x="2387600" y="25387"/>
                </a:lnTo>
                <a:lnTo>
                  <a:pt x="2387600" y="50787"/>
                </a:lnTo>
                <a:lnTo>
                  <a:pt x="2413000" y="50787"/>
                </a:lnTo>
                <a:lnTo>
                  <a:pt x="2413000" y="25387"/>
                </a:lnTo>
                <a:close/>
              </a:path>
              <a:path w="3521075" h="76200">
                <a:moveTo>
                  <a:pt x="2362200" y="25387"/>
                </a:moveTo>
                <a:lnTo>
                  <a:pt x="2336800" y="25387"/>
                </a:lnTo>
                <a:lnTo>
                  <a:pt x="2336800" y="50787"/>
                </a:lnTo>
                <a:lnTo>
                  <a:pt x="2362200" y="50787"/>
                </a:lnTo>
                <a:lnTo>
                  <a:pt x="2362200" y="25387"/>
                </a:lnTo>
                <a:close/>
              </a:path>
              <a:path w="3521075" h="76200">
                <a:moveTo>
                  <a:pt x="2311400" y="25387"/>
                </a:moveTo>
                <a:lnTo>
                  <a:pt x="2286000" y="25387"/>
                </a:lnTo>
                <a:lnTo>
                  <a:pt x="2286000" y="50787"/>
                </a:lnTo>
                <a:lnTo>
                  <a:pt x="2311400" y="50787"/>
                </a:lnTo>
                <a:lnTo>
                  <a:pt x="2311400" y="25387"/>
                </a:lnTo>
                <a:close/>
              </a:path>
              <a:path w="3521075" h="76200">
                <a:moveTo>
                  <a:pt x="2260600" y="25387"/>
                </a:moveTo>
                <a:lnTo>
                  <a:pt x="2235200" y="25387"/>
                </a:lnTo>
                <a:lnTo>
                  <a:pt x="2235200" y="50787"/>
                </a:lnTo>
                <a:lnTo>
                  <a:pt x="2260600" y="50787"/>
                </a:lnTo>
                <a:lnTo>
                  <a:pt x="2260600" y="25387"/>
                </a:lnTo>
                <a:close/>
              </a:path>
              <a:path w="3521075" h="76200">
                <a:moveTo>
                  <a:pt x="2209800" y="25387"/>
                </a:moveTo>
                <a:lnTo>
                  <a:pt x="2184400" y="25387"/>
                </a:lnTo>
                <a:lnTo>
                  <a:pt x="2184400" y="50787"/>
                </a:lnTo>
                <a:lnTo>
                  <a:pt x="2209800" y="50787"/>
                </a:lnTo>
                <a:lnTo>
                  <a:pt x="2209800" y="25387"/>
                </a:lnTo>
                <a:close/>
              </a:path>
              <a:path w="3521075" h="76200">
                <a:moveTo>
                  <a:pt x="2159000" y="25387"/>
                </a:moveTo>
                <a:lnTo>
                  <a:pt x="2133600" y="25387"/>
                </a:lnTo>
                <a:lnTo>
                  <a:pt x="2133600" y="50787"/>
                </a:lnTo>
                <a:lnTo>
                  <a:pt x="2159000" y="50787"/>
                </a:lnTo>
                <a:lnTo>
                  <a:pt x="2159000" y="25387"/>
                </a:lnTo>
                <a:close/>
              </a:path>
              <a:path w="3521075" h="76200">
                <a:moveTo>
                  <a:pt x="2108200" y="25387"/>
                </a:moveTo>
                <a:lnTo>
                  <a:pt x="2082800" y="25387"/>
                </a:lnTo>
                <a:lnTo>
                  <a:pt x="2082800" y="50787"/>
                </a:lnTo>
                <a:lnTo>
                  <a:pt x="2108200" y="50787"/>
                </a:lnTo>
                <a:lnTo>
                  <a:pt x="2108200" y="25387"/>
                </a:lnTo>
                <a:close/>
              </a:path>
              <a:path w="3521075" h="76200">
                <a:moveTo>
                  <a:pt x="2057400" y="25387"/>
                </a:moveTo>
                <a:lnTo>
                  <a:pt x="2032000" y="25387"/>
                </a:lnTo>
                <a:lnTo>
                  <a:pt x="2032000" y="50787"/>
                </a:lnTo>
                <a:lnTo>
                  <a:pt x="2057400" y="50787"/>
                </a:lnTo>
                <a:lnTo>
                  <a:pt x="2057400" y="25387"/>
                </a:lnTo>
                <a:close/>
              </a:path>
              <a:path w="3521075" h="76200">
                <a:moveTo>
                  <a:pt x="2006600" y="25387"/>
                </a:moveTo>
                <a:lnTo>
                  <a:pt x="1981200" y="25387"/>
                </a:lnTo>
                <a:lnTo>
                  <a:pt x="1981200" y="50787"/>
                </a:lnTo>
                <a:lnTo>
                  <a:pt x="2006600" y="50787"/>
                </a:lnTo>
                <a:lnTo>
                  <a:pt x="2006600" y="25387"/>
                </a:lnTo>
                <a:close/>
              </a:path>
              <a:path w="3521075" h="76200">
                <a:moveTo>
                  <a:pt x="1955800" y="25387"/>
                </a:moveTo>
                <a:lnTo>
                  <a:pt x="1930400" y="25387"/>
                </a:lnTo>
                <a:lnTo>
                  <a:pt x="1930400" y="50787"/>
                </a:lnTo>
                <a:lnTo>
                  <a:pt x="1955800" y="50787"/>
                </a:lnTo>
                <a:lnTo>
                  <a:pt x="1955800" y="25387"/>
                </a:lnTo>
                <a:close/>
              </a:path>
              <a:path w="3521075" h="76200">
                <a:moveTo>
                  <a:pt x="1905000" y="25387"/>
                </a:moveTo>
                <a:lnTo>
                  <a:pt x="1879600" y="25387"/>
                </a:lnTo>
                <a:lnTo>
                  <a:pt x="1879600" y="50787"/>
                </a:lnTo>
                <a:lnTo>
                  <a:pt x="1905000" y="50787"/>
                </a:lnTo>
                <a:lnTo>
                  <a:pt x="1905000" y="25387"/>
                </a:lnTo>
                <a:close/>
              </a:path>
              <a:path w="3521075" h="76200">
                <a:moveTo>
                  <a:pt x="1854200" y="25387"/>
                </a:moveTo>
                <a:lnTo>
                  <a:pt x="1828800" y="25387"/>
                </a:lnTo>
                <a:lnTo>
                  <a:pt x="1828800" y="50787"/>
                </a:lnTo>
                <a:lnTo>
                  <a:pt x="1854200" y="50787"/>
                </a:lnTo>
                <a:lnTo>
                  <a:pt x="1854200" y="25387"/>
                </a:lnTo>
                <a:close/>
              </a:path>
              <a:path w="3521075" h="76200">
                <a:moveTo>
                  <a:pt x="1803400" y="25387"/>
                </a:moveTo>
                <a:lnTo>
                  <a:pt x="1778000" y="25387"/>
                </a:lnTo>
                <a:lnTo>
                  <a:pt x="1778000" y="50787"/>
                </a:lnTo>
                <a:lnTo>
                  <a:pt x="1803400" y="50787"/>
                </a:lnTo>
                <a:lnTo>
                  <a:pt x="1803400" y="25387"/>
                </a:lnTo>
                <a:close/>
              </a:path>
              <a:path w="3521075" h="76200">
                <a:moveTo>
                  <a:pt x="1752600" y="25387"/>
                </a:moveTo>
                <a:lnTo>
                  <a:pt x="1727200" y="25387"/>
                </a:lnTo>
                <a:lnTo>
                  <a:pt x="1727200" y="50787"/>
                </a:lnTo>
                <a:lnTo>
                  <a:pt x="1752600" y="50787"/>
                </a:lnTo>
                <a:lnTo>
                  <a:pt x="1752600" y="25387"/>
                </a:lnTo>
                <a:close/>
              </a:path>
              <a:path w="3521075" h="76200">
                <a:moveTo>
                  <a:pt x="1701800" y="25387"/>
                </a:moveTo>
                <a:lnTo>
                  <a:pt x="1676400" y="25387"/>
                </a:lnTo>
                <a:lnTo>
                  <a:pt x="1676400" y="50787"/>
                </a:lnTo>
                <a:lnTo>
                  <a:pt x="1701800" y="50787"/>
                </a:lnTo>
                <a:lnTo>
                  <a:pt x="1701800" y="25387"/>
                </a:lnTo>
                <a:close/>
              </a:path>
              <a:path w="3521075" h="76200">
                <a:moveTo>
                  <a:pt x="1651000" y="25387"/>
                </a:moveTo>
                <a:lnTo>
                  <a:pt x="1625600" y="25387"/>
                </a:lnTo>
                <a:lnTo>
                  <a:pt x="1625600" y="50787"/>
                </a:lnTo>
                <a:lnTo>
                  <a:pt x="1651000" y="50787"/>
                </a:lnTo>
                <a:lnTo>
                  <a:pt x="1651000" y="25387"/>
                </a:lnTo>
                <a:close/>
              </a:path>
              <a:path w="3521075" h="76200">
                <a:moveTo>
                  <a:pt x="1600200" y="25387"/>
                </a:moveTo>
                <a:lnTo>
                  <a:pt x="1574800" y="25387"/>
                </a:lnTo>
                <a:lnTo>
                  <a:pt x="1574800" y="50787"/>
                </a:lnTo>
                <a:lnTo>
                  <a:pt x="1600200" y="50787"/>
                </a:lnTo>
                <a:lnTo>
                  <a:pt x="1600200" y="25387"/>
                </a:lnTo>
                <a:close/>
              </a:path>
              <a:path w="3521075" h="76200">
                <a:moveTo>
                  <a:pt x="1549400" y="25387"/>
                </a:moveTo>
                <a:lnTo>
                  <a:pt x="1524000" y="25387"/>
                </a:lnTo>
                <a:lnTo>
                  <a:pt x="1524000" y="50787"/>
                </a:lnTo>
                <a:lnTo>
                  <a:pt x="1549400" y="50787"/>
                </a:lnTo>
                <a:lnTo>
                  <a:pt x="1549400" y="25387"/>
                </a:lnTo>
                <a:close/>
              </a:path>
              <a:path w="3521075" h="76200">
                <a:moveTo>
                  <a:pt x="1498600" y="25387"/>
                </a:moveTo>
                <a:lnTo>
                  <a:pt x="1473200" y="25387"/>
                </a:lnTo>
                <a:lnTo>
                  <a:pt x="1473200" y="50787"/>
                </a:lnTo>
                <a:lnTo>
                  <a:pt x="1498600" y="50787"/>
                </a:lnTo>
                <a:lnTo>
                  <a:pt x="1498600" y="25387"/>
                </a:lnTo>
                <a:close/>
              </a:path>
              <a:path w="3521075" h="76200">
                <a:moveTo>
                  <a:pt x="1447800" y="25387"/>
                </a:moveTo>
                <a:lnTo>
                  <a:pt x="1422400" y="25387"/>
                </a:lnTo>
                <a:lnTo>
                  <a:pt x="1422400" y="50787"/>
                </a:lnTo>
                <a:lnTo>
                  <a:pt x="1447800" y="50787"/>
                </a:lnTo>
                <a:lnTo>
                  <a:pt x="1447800" y="25387"/>
                </a:lnTo>
                <a:close/>
              </a:path>
              <a:path w="3521075" h="76200">
                <a:moveTo>
                  <a:pt x="1397000" y="25387"/>
                </a:moveTo>
                <a:lnTo>
                  <a:pt x="1371600" y="25387"/>
                </a:lnTo>
                <a:lnTo>
                  <a:pt x="1371600" y="50787"/>
                </a:lnTo>
                <a:lnTo>
                  <a:pt x="1397000" y="50787"/>
                </a:lnTo>
                <a:lnTo>
                  <a:pt x="1397000" y="25387"/>
                </a:lnTo>
                <a:close/>
              </a:path>
              <a:path w="3521075" h="76200">
                <a:moveTo>
                  <a:pt x="1346200" y="25387"/>
                </a:moveTo>
                <a:lnTo>
                  <a:pt x="1320800" y="25387"/>
                </a:lnTo>
                <a:lnTo>
                  <a:pt x="1320800" y="50787"/>
                </a:lnTo>
                <a:lnTo>
                  <a:pt x="1346200" y="50787"/>
                </a:lnTo>
                <a:lnTo>
                  <a:pt x="1346200" y="25387"/>
                </a:lnTo>
                <a:close/>
              </a:path>
              <a:path w="3521075" h="76200">
                <a:moveTo>
                  <a:pt x="1295400" y="25387"/>
                </a:moveTo>
                <a:lnTo>
                  <a:pt x="1270000" y="25387"/>
                </a:lnTo>
                <a:lnTo>
                  <a:pt x="1270000" y="50787"/>
                </a:lnTo>
                <a:lnTo>
                  <a:pt x="1295400" y="50787"/>
                </a:lnTo>
                <a:lnTo>
                  <a:pt x="1295400" y="25387"/>
                </a:lnTo>
                <a:close/>
              </a:path>
              <a:path w="3521075" h="76200">
                <a:moveTo>
                  <a:pt x="1244600" y="25387"/>
                </a:moveTo>
                <a:lnTo>
                  <a:pt x="1219200" y="25387"/>
                </a:lnTo>
                <a:lnTo>
                  <a:pt x="1219200" y="50787"/>
                </a:lnTo>
                <a:lnTo>
                  <a:pt x="1244600" y="50787"/>
                </a:lnTo>
                <a:lnTo>
                  <a:pt x="1244600" y="25387"/>
                </a:lnTo>
                <a:close/>
              </a:path>
              <a:path w="3521075" h="76200">
                <a:moveTo>
                  <a:pt x="1193800" y="25387"/>
                </a:moveTo>
                <a:lnTo>
                  <a:pt x="1168400" y="25387"/>
                </a:lnTo>
                <a:lnTo>
                  <a:pt x="1168400" y="50787"/>
                </a:lnTo>
                <a:lnTo>
                  <a:pt x="1193800" y="50787"/>
                </a:lnTo>
                <a:lnTo>
                  <a:pt x="1193800" y="25387"/>
                </a:lnTo>
                <a:close/>
              </a:path>
              <a:path w="3521075" h="76200">
                <a:moveTo>
                  <a:pt x="1143000" y="25387"/>
                </a:moveTo>
                <a:lnTo>
                  <a:pt x="1117600" y="25387"/>
                </a:lnTo>
                <a:lnTo>
                  <a:pt x="1117600" y="50787"/>
                </a:lnTo>
                <a:lnTo>
                  <a:pt x="1143000" y="50787"/>
                </a:lnTo>
                <a:lnTo>
                  <a:pt x="1143000" y="25387"/>
                </a:lnTo>
                <a:close/>
              </a:path>
              <a:path w="3521075" h="76200">
                <a:moveTo>
                  <a:pt x="1092200" y="25387"/>
                </a:moveTo>
                <a:lnTo>
                  <a:pt x="1066800" y="25387"/>
                </a:lnTo>
                <a:lnTo>
                  <a:pt x="1066800" y="50787"/>
                </a:lnTo>
                <a:lnTo>
                  <a:pt x="1092200" y="50787"/>
                </a:lnTo>
                <a:lnTo>
                  <a:pt x="1092200" y="25387"/>
                </a:lnTo>
                <a:close/>
              </a:path>
              <a:path w="3521075" h="76200">
                <a:moveTo>
                  <a:pt x="1041400" y="25387"/>
                </a:moveTo>
                <a:lnTo>
                  <a:pt x="1016000" y="25387"/>
                </a:lnTo>
                <a:lnTo>
                  <a:pt x="1016000" y="50787"/>
                </a:lnTo>
                <a:lnTo>
                  <a:pt x="1041400" y="50787"/>
                </a:lnTo>
                <a:lnTo>
                  <a:pt x="1041400" y="25387"/>
                </a:lnTo>
                <a:close/>
              </a:path>
              <a:path w="3521075" h="76200">
                <a:moveTo>
                  <a:pt x="990600" y="25387"/>
                </a:moveTo>
                <a:lnTo>
                  <a:pt x="965200" y="25387"/>
                </a:lnTo>
                <a:lnTo>
                  <a:pt x="965200" y="50787"/>
                </a:lnTo>
                <a:lnTo>
                  <a:pt x="990600" y="50787"/>
                </a:lnTo>
                <a:lnTo>
                  <a:pt x="990600" y="25387"/>
                </a:lnTo>
                <a:close/>
              </a:path>
              <a:path w="3521075" h="76200">
                <a:moveTo>
                  <a:pt x="939800" y="25387"/>
                </a:moveTo>
                <a:lnTo>
                  <a:pt x="914400" y="25387"/>
                </a:lnTo>
                <a:lnTo>
                  <a:pt x="914400" y="50787"/>
                </a:lnTo>
                <a:lnTo>
                  <a:pt x="939800" y="50787"/>
                </a:lnTo>
                <a:lnTo>
                  <a:pt x="939800" y="25387"/>
                </a:lnTo>
                <a:close/>
              </a:path>
              <a:path w="3521075" h="76200">
                <a:moveTo>
                  <a:pt x="889000" y="25387"/>
                </a:moveTo>
                <a:lnTo>
                  <a:pt x="863600" y="25387"/>
                </a:lnTo>
                <a:lnTo>
                  <a:pt x="863600" y="50787"/>
                </a:lnTo>
                <a:lnTo>
                  <a:pt x="889000" y="50787"/>
                </a:lnTo>
                <a:lnTo>
                  <a:pt x="889000" y="25387"/>
                </a:lnTo>
                <a:close/>
              </a:path>
              <a:path w="3521075" h="76200">
                <a:moveTo>
                  <a:pt x="838200" y="25387"/>
                </a:moveTo>
                <a:lnTo>
                  <a:pt x="812800" y="25387"/>
                </a:lnTo>
                <a:lnTo>
                  <a:pt x="812800" y="50787"/>
                </a:lnTo>
                <a:lnTo>
                  <a:pt x="838200" y="50787"/>
                </a:lnTo>
                <a:lnTo>
                  <a:pt x="838200" y="25387"/>
                </a:lnTo>
                <a:close/>
              </a:path>
              <a:path w="3521075" h="76200">
                <a:moveTo>
                  <a:pt x="787400" y="25387"/>
                </a:moveTo>
                <a:lnTo>
                  <a:pt x="762000" y="25387"/>
                </a:lnTo>
                <a:lnTo>
                  <a:pt x="762000" y="50787"/>
                </a:lnTo>
                <a:lnTo>
                  <a:pt x="787400" y="50787"/>
                </a:lnTo>
                <a:lnTo>
                  <a:pt x="787400" y="25387"/>
                </a:lnTo>
                <a:close/>
              </a:path>
              <a:path w="3521075" h="76200">
                <a:moveTo>
                  <a:pt x="736600" y="25387"/>
                </a:moveTo>
                <a:lnTo>
                  <a:pt x="711200" y="25387"/>
                </a:lnTo>
                <a:lnTo>
                  <a:pt x="711200" y="50787"/>
                </a:lnTo>
                <a:lnTo>
                  <a:pt x="736600" y="50787"/>
                </a:lnTo>
                <a:lnTo>
                  <a:pt x="736600" y="25387"/>
                </a:lnTo>
                <a:close/>
              </a:path>
              <a:path w="3521075" h="76200">
                <a:moveTo>
                  <a:pt x="685800" y="25387"/>
                </a:moveTo>
                <a:lnTo>
                  <a:pt x="660400" y="25387"/>
                </a:lnTo>
                <a:lnTo>
                  <a:pt x="660400" y="50787"/>
                </a:lnTo>
                <a:lnTo>
                  <a:pt x="685800" y="50787"/>
                </a:lnTo>
                <a:lnTo>
                  <a:pt x="685800" y="25387"/>
                </a:lnTo>
                <a:close/>
              </a:path>
              <a:path w="3521075" h="76200">
                <a:moveTo>
                  <a:pt x="635000" y="25387"/>
                </a:moveTo>
                <a:lnTo>
                  <a:pt x="609600" y="25387"/>
                </a:lnTo>
                <a:lnTo>
                  <a:pt x="609600" y="50787"/>
                </a:lnTo>
                <a:lnTo>
                  <a:pt x="635000" y="50787"/>
                </a:lnTo>
                <a:lnTo>
                  <a:pt x="635000" y="25387"/>
                </a:lnTo>
                <a:close/>
              </a:path>
              <a:path w="3521075" h="76200">
                <a:moveTo>
                  <a:pt x="584200" y="25387"/>
                </a:moveTo>
                <a:lnTo>
                  <a:pt x="558800" y="25387"/>
                </a:lnTo>
                <a:lnTo>
                  <a:pt x="558800" y="50787"/>
                </a:lnTo>
                <a:lnTo>
                  <a:pt x="584200" y="50787"/>
                </a:lnTo>
                <a:lnTo>
                  <a:pt x="584200" y="25387"/>
                </a:lnTo>
                <a:close/>
              </a:path>
              <a:path w="3521075" h="76200">
                <a:moveTo>
                  <a:pt x="533400" y="25387"/>
                </a:moveTo>
                <a:lnTo>
                  <a:pt x="508000" y="25387"/>
                </a:lnTo>
                <a:lnTo>
                  <a:pt x="508000" y="50787"/>
                </a:lnTo>
                <a:lnTo>
                  <a:pt x="533400" y="50787"/>
                </a:lnTo>
                <a:lnTo>
                  <a:pt x="533400" y="25387"/>
                </a:lnTo>
                <a:close/>
              </a:path>
              <a:path w="3521075" h="76200">
                <a:moveTo>
                  <a:pt x="482600" y="25387"/>
                </a:moveTo>
                <a:lnTo>
                  <a:pt x="457200" y="25387"/>
                </a:lnTo>
                <a:lnTo>
                  <a:pt x="457200" y="50787"/>
                </a:lnTo>
                <a:lnTo>
                  <a:pt x="482600" y="50787"/>
                </a:lnTo>
                <a:lnTo>
                  <a:pt x="482600" y="25387"/>
                </a:lnTo>
                <a:close/>
              </a:path>
              <a:path w="3521075" h="76200">
                <a:moveTo>
                  <a:pt x="431800" y="25387"/>
                </a:moveTo>
                <a:lnTo>
                  <a:pt x="406400" y="25387"/>
                </a:lnTo>
                <a:lnTo>
                  <a:pt x="406400" y="50787"/>
                </a:lnTo>
                <a:lnTo>
                  <a:pt x="431800" y="50787"/>
                </a:lnTo>
                <a:lnTo>
                  <a:pt x="431800" y="25387"/>
                </a:lnTo>
                <a:close/>
              </a:path>
              <a:path w="3521075" h="76200">
                <a:moveTo>
                  <a:pt x="381000" y="25387"/>
                </a:moveTo>
                <a:lnTo>
                  <a:pt x="355600" y="25387"/>
                </a:lnTo>
                <a:lnTo>
                  <a:pt x="355600" y="50787"/>
                </a:lnTo>
                <a:lnTo>
                  <a:pt x="381000" y="50787"/>
                </a:lnTo>
                <a:lnTo>
                  <a:pt x="381000" y="25387"/>
                </a:lnTo>
                <a:close/>
              </a:path>
              <a:path w="3521075" h="76200">
                <a:moveTo>
                  <a:pt x="330200" y="25387"/>
                </a:moveTo>
                <a:lnTo>
                  <a:pt x="304800" y="25387"/>
                </a:lnTo>
                <a:lnTo>
                  <a:pt x="304800" y="50787"/>
                </a:lnTo>
                <a:lnTo>
                  <a:pt x="330200" y="50787"/>
                </a:lnTo>
                <a:lnTo>
                  <a:pt x="330200" y="25387"/>
                </a:lnTo>
                <a:close/>
              </a:path>
              <a:path w="3521075" h="76200">
                <a:moveTo>
                  <a:pt x="279400" y="25387"/>
                </a:moveTo>
                <a:lnTo>
                  <a:pt x="254000" y="25387"/>
                </a:lnTo>
                <a:lnTo>
                  <a:pt x="254000" y="50787"/>
                </a:lnTo>
                <a:lnTo>
                  <a:pt x="279400" y="50787"/>
                </a:lnTo>
                <a:lnTo>
                  <a:pt x="279400" y="25387"/>
                </a:lnTo>
                <a:close/>
              </a:path>
              <a:path w="3521075" h="76200">
                <a:moveTo>
                  <a:pt x="228600" y="25387"/>
                </a:moveTo>
                <a:lnTo>
                  <a:pt x="203200" y="25387"/>
                </a:lnTo>
                <a:lnTo>
                  <a:pt x="203200" y="50787"/>
                </a:lnTo>
                <a:lnTo>
                  <a:pt x="228600" y="50787"/>
                </a:lnTo>
                <a:lnTo>
                  <a:pt x="228600" y="25387"/>
                </a:lnTo>
                <a:close/>
              </a:path>
              <a:path w="3521075" h="76200">
                <a:moveTo>
                  <a:pt x="177800" y="25387"/>
                </a:moveTo>
                <a:lnTo>
                  <a:pt x="152400" y="25387"/>
                </a:lnTo>
                <a:lnTo>
                  <a:pt x="152400" y="50787"/>
                </a:lnTo>
                <a:lnTo>
                  <a:pt x="177800" y="50787"/>
                </a:lnTo>
                <a:lnTo>
                  <a:pt x="177800" y="25387"/>
                </a:lnTo>
                <a:close/>
              </a:path>
              <a:path w="3521075" h="76200">
                <a:moveTo>
                  <a:pt x="127000" y="25387"/>
                </a:moveTo>
                <a:lnTo>
                  <a:pt x="101600" y="25387"/>
                </a:lnTo>
                <a:lnTo>
                  <a:pt x="101600" y="50787"/>
                </a:lnTo>
                <a:lnTo>
                  <a:pt x="127000" y="50787"/>
                </a:lnTo>
                <a:lnTo>
                  <a:pt x="127000" y="25387"/>
                </a:lnTo>
                <a:close/>
              </a:path>
              <a:path w="3521075" h="76200">
                <a:moveTo>
                  <a:pt x="76200" y="25387"/>
                </a:moveTo>
                <a:lnTo>
                  <a:pt x="50800" y="25387"/>
                </a:lnTo>
                <a:lnTo>
                  <a:pt x="50800" y="50787"/>
                </a:lnTo>
                <a:lnTo>
                  <a:pt x="76200" y="50787"/>
                </a:lnTo>
                <a:lnTo>
                  <a:pt x="76200" y="25387"/>
                </a:lnTo>
                <a:close/>
              </a:path>
              <a:path w="3521075" h="76200">
                <a:moveTo>
                  <a:pt x="25400" y="25387"/>
                </a:moveTo>
                <a:lnTo>
                  <a:pt x="0" y="25387"/>
                </a:lnTo>
                <a:lnTo>
                  <a:pt x="0" y="50787"/>
                </a:lnTo>
                <a:lnTo>
                  <a:pt x="25400" y="50787"/>
                </a:lnTo>
                <a:lnTo>
                  <a:pt x="25400" y="25387"/>
                </a:lnTo>
                <a:close/>
              </a:path>
              <a:path w="3521075" h="76200">
                <a:moveTo>
                  <a:pt x="3393998" y="0"/>
                </a:moveTo>
                <a:lnTo>
                  <a:pt x="3393998" y="76200"/>
                </a:lnTo>
                <a:lnTo>
                  <a:pt x="3520998" y="38100"/>
                </a:lnTo>
                <a:lnTo>
                  <a:pt x="3393998" y="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6" name="object 26"/>
          <p:cNvSpPr/>
          <p:nvPr/>
        </p:nvSpPr>
        <p:spPr>
          <a:xfrm>
            <a:off x="2400300" y="1819494"/>
            <a:ext cx="1654016" cy="374332"/>
          </a:xfrm>
          <a:custGeom>
            <a:avLst/>
            <a:gdLst/>
            <a:ahLst/>
            <a:cxnLst/>
            <a:rect l="l" t="t" r="r" b="b"/>
            <a:pathLst>
              <a:path w="2205354" h="499110">
                <a:moveTo>
                  <a:pt x="2154948" y="0"/>
                </a:moveTo>
                <a:lnTo>
                  <a:pt x="50126" y="0"/>
                </a:lnTo>
                <a:lnTo>
                  <a:pt x="30614" y="3938"/>
                </a:lnTo>
                <a:lnTo>
                  <a:pt x="14681" y="14679"/>
                </a:lnTo>
                <a:lnTo>
                  <a:pt x="3938" y="30609"/>
                </a:lnTo>
                <a:lnTo>
                  <a:pt x="0" y="50114"/>
                </a:lnTo>
                <a:lnTo>
                  <a:pt x="0" y="498792"/>
                </a:lnTo>
                <a:lnTo>
                  <a:pt x="2205075" y="498792"/>
                </a:lnTo>
                <a:lnTo>
                  <a:pt x="2205075" y="50114"/>
                </a:lnTo>
                <a:lnTo>
                  <a:pt x="2201136" y="30609"/>
                </a:lnTo>
                <a:lnTo>
                  <a:pt x="2190394" y="14679"/>
                </a:lnTo>
                <a:lnTo>
                  <a:pt x="2174461" y="3938"/>
                </a:lnTo>
                <a:lnTo>
                  <a:pt x="2154948" y="0"/>
                </a:lnTo>
                <a:close/>
              </a:path>
            </a:pathLst>
          </a:custGeom>
          <a:solidFill>
            <a:srgbClr val="2CB1EE"/>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7" name="object 27"/>
          <p:cNvSpPr/>
          <p:nvPr/>
        </p:nvSpPr>
        <p:spPr>
          <a:xfrm>
            <a:off x="2400300" y="1819494"/>
            <a:ext cx="1654016" cy="374332"/>
          </a:xfrm>
          <a:custGeom>
            <a:avLst/>
            <a:gdLst/>
            <a:ahLst/>
            <a:cxnLst/>
            <a:rect l="l" t="t" r="r" b="b"/>
            <a:pathLst>
              <a:path w="2205354" h="499110">
                <a:moveTo>
                  <a:pt x="50125" y="0"/>
                </a:moveTo>
                <a:lnTo>
                  <a:pt x="2154951" y="0"/>
                </a:lnTo>
                <a:lnTo>
                  <a:pt x="2174459" y="3939"/>
                </a:lnTo>
                <a:lnTo>
                  <a:pt x="2190391" y="14681"/>
                </a:lnTo>
                <a:lnTo>
                  <a:pt x="2201132" y="30614"/>
                </a:lnTo>
                <a:lnTo>
                  <a:pt x="2205071" y="50125"/>
                </a:lnTo>
                <a:lnTo>
                  <a:pt x="2205071" y="498804"/>
                </a:lnTo>
                <a:lnTo>
                  <a:pt x="0" y="498804"/>
                </a:lnTo>
                <a:lnTo>
                  <a:pt x="0" y="50125"/>
                </a:lnTo>
                <a:lnTo>
                  <a:pt x="3939" y="30614"/>
                </a:lnTo>
                <a:lnTo>
                  <a:pt x="14681" y="14681"/>
                </a:lnTo>
                <a:lnTo>
                  <a:pt x="30614" y="3939"/>
                </a:lnTo>
                <a:lnTo>
                  <a:pt x="50125"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8" name="object 28"/>
          <p:cNvSpPr txBox="1"/>
          <p:nvPr/>
        </p:nvSpPr>
        <p:spPr>
          <a:xfrm>
            <a:off x="2665228" y="1930756"/>
            <a:ext cx="1123950" cy="147955"/>
          </a:xfrm>
          <a:prstGeom prst="rect">
            <a:avLst/>
          </a:prstGeom>
        </p:spPr>
        <p:txBody>
          <a:bodyPr vert="horz" wrap="square" lIns="0" tIns="9525" rIns="0" bIns="0" rtlCol="0">
            <a:spAutoFit/>
          </a:bodyPr>
          <a:lstStyle/>
          <a:p>
            <a:pPr marL="12700">
              <a:lnSpc>
                <a:spcPct val="100000"/>
              </a:lnSpc>
              <a:spcBef>
                <a:spcPts val="100"/>
              </a:spcBef>
            </a:pPr>
            <a:r>
              <a:rPr sz="900" dirty="0">
                <a:solidFill>
                  <a:srgbClr val="FFFFFF"/>
                </a:solidFill>
                <a:latin typeface="微软雅黑" panose="020B0503020204020204" pitchFamily="34" charset="-122"/>
                <a:ea typeface="微软雅黑" panose="020B0503020204020204" pitchFamily="34" charset="-122"/>
                <a:cs typeface="Droid Sans Fallback"/>
              </a:rPr>
              <a:t>交易数据</a:t>
            </a:r>
            <a:r>
              <a:rPr sz="900" dirty="0">
                <a:solidFill>
                  <a:srgbClr val="FFFFFF"/>
                </a:solidFill>
                <a:latin typeface="微软雅黑" panose="020B0503020204020204" pitchFamily="34" charset="-122"/>
                <a:ea typeface="微软雅黑" panose="020B0503020204020204" pitchFamily="34" charset="-122"/>
                <a:cs typeface="Arial" panose="020B0604020202020204"/>
              </a:rPr>
              <a:t>(</a:t>
            </a:r>
            <a:r>
              <a:rPr sz="900" dirty="0">
                <a:solidFill>
                  <a:srgbClr val="FFFFFF"/>
                </a:solidFill>
                <a:latin typeface="微软雅黑" panose="020B0503020204020204" pitchFamily="34" charset="-122"/>
                <a:ea typeface="微软雅黑" panose="020B0503020204020204" pitchFamily="34" charset="-122"/>
                <a:cs typeface="Droid Sans Fallback"/>
              </a:rPr>
              <a:t>无签名信息</a:t>
            </a:r>
            <a:r>
              <a:rPr sz="900" dirty="0">
                <a:solidFill>
                  <a:srgbClr val="FFFFFF"/>
                </a:solidFill>
                <a:latin typeface="微软雅黑" panose="020B0503020204020204" pitchFamily="34" charset="-122"/>
                <a:ea typeface="微软雅黑" panose="020B0503020204020204" pitchFamily="34" charset="-122"/>
                <a:cs typeface="Arial" panose="020B0604020202020204"/>
              </a:rPr>
              <a:t>)</a:t>
            </a:r>
            <a:endParaRPr sz="900">
              <a:latin typeface="微软雅黑" panose="020B0503020204020204" pitchFamily="34" charset="-122"/>
              <a:ea typeface="微软雅黑" panose="020B0503020204020204" pitchFamily="34" charset="-122"/>
              <a:cs typeface="Arial" panose="020B0604020202020204"/>
            </a:endParaRPr>
          </a:p>
        </p:txBody>
      </p:sp>
      <p:sp>
        <p:nvSpPr>
          <p:cNvPr id="29" name="object 29"/>
          <p:cNvSpPr/>
          <p:nvPr/>
        </p:nvSpPr>
        <p:spPr>
          <a:xfrm>
            <a:off x="6694856" y="1839001"/>
            <a:ext cx="1592104" cy="374332"/>
          </a:xfrm>
          <a:custGeom>
            <a:avLst/>
            <a:gdLst/>
            <a:ahLst/>
            <a:cxnLst/>
            <a:rect l="l" t="t" r="r" b="b"/>
            <a:pathLst>
              <a:path w="2122804" h="499110">
                <a:moveTo>
                  <a:pt x="2072398" y="0"/>
                </a:moveTo>
                <a:lnTo>
                  <a:pt x="50126" y="0"/>
                </a:lnTo>
                <a:lnTo>
                  <a:pt x="30614" y="3938"/>
                </a:lnTo>
                <a:lnTo>
                  <a:pt x="14681" y="14681"/>
                </a:lnTo>
                <a:lnTo>
                  <a:pt x="3938" y="30614"/>
                </a:lnTo>
                <a:lnTo>
                  <a:pt x="0" y="50126"/>
                </a:lnTo>
                <a:lnTo>
                  <a:pt x="0" y="498805"/>
                </a:lnTo>
                <a:lnTo>
                  <a:pt x="2122525" y="498805"/>
                </a:lnTo>
                <a:lnTo>
                  <a:pt x="2122525" y="50126"/>
                </a:lnTo>
                <a:lnTo>
                  <a:pt x="2118586" y="30614"/>
                </a:lnTo>
                <a:lnTo>
                  <a:pt x="2107844" y="14681"/>
                </a:lnTo>
                <a:lnTo>
                  <a:pt x="2091911" y="3938"/>
                </a:lnTo>
                <a:lnTo>
                  <a:pt x="2072398" y="0"/>
                </a:lnTo>
                <a:close/>
              </a:path>
            </a:pathLst>
          </a:custGeom>
          <a:solidFill>
            <a:srgbClr val="0070C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0" name="object 30"/>
          <p:cNvSpPr/>
          <p:nvPr/>
        </p:nvSpPr>
        <p:spPr>
          <a:xfrm>
            <a:off x="6694856" y="1839001"/>
            <a:ext cx="1592104" cy="374332"/>
          </a:xfrm>
          <a:custGeom>
            <a:avLst/>
            <a:gdLst/>
            <a:ahLst/>
            <a:cxnLst/>
            <a:rect l="l" t="t" r="r" b="b"/>
            <a:pathLst>
              <a:path w="2122804" h="499110">
                <a:moveTo>
                  <a:pt x="50124" y="0"/>
                </a:moveTo>
                <a:lnTo>
                  <a:pt x="2072401" y="0"/>
                </a:lnTo>
                <a:lnTo>
                  <a:pt x="2091909" y="3939"/>
                </a:lnTo>
                <a:lnTo>
                  <a:pt x="2107841" y="14681"/>
                </a:lnTo>
                <a:lnTo>
                  <a:pt x="2118582" y="30613"/>
                </a:lnTo>
                <a:lnTo>
                  <a:pt x="2122521" y="50124"/>
                </a:lnTo>
                <a:lnTo>
                  <a:pt x="2122521" y="498804"/>
                </a:lnTo>
                <a:lnTo>
                  <a:pt x="0" y="498804"/>
                </a:lnTo>
                <a:lnTo>
                  <a:pt x="0" y="50124"/>
                </a:lnTo>
                <a:lnTo>
                  <a:pt x="3939" y="30613"/>
                </a:lnTo>
                <a:lnTo>
                  <a:pt x="14681" y="14681"/>
                </a:lnTo>
                <a:lnTo>
                  <a:pt x="30613" y="3939"/>
                </a:lnTo>
                <a:lnTo>
                  <a:pt x="50124"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1" name="object 31"/>
          <p:cNvSpPr txBox="1"/>
          <p:nvPr/>
        </p:nvSpPr>
        <p:spPr>
          <a:xfrm>
            <a:off x="7024077" y="1950263"/>
            <a:ext cx="933450" cy="147955"/>
          </a:xfrm>
          <a:prstGeom prst="rect">
            <a:avLst/>
          </a:prstGeom>
        </p:spPr>
        <p:txBody>
          <a:bodyPr vert="horz" wrap="square" lIns="0" tIns="9525" rIns="0" bIns="0" rtlCol="0">
            <a:spAutoFit/>
          </a:bodyPr>
          <a:lstStyle/>
          <a:p>
            <a:pPr marL="12700">
              <a:lnSpc>
                <a:spcPct val="100000"/>
              </a:lnSpc>
              <a:spcBef>
                <a:spcPts val="100"/>
              </a:spcBef>
            </a:pPr>
            <a:r>
              <a:rPr sz="900" dirty="0">
                <a:solidFill>
                  <a:srgbClr val="FFFFFF"/>
                </a:solidFill>
                <a:latin typeface="微软雅黑" panose="020B0503020204020204" pitchFamily="34" charset="-122"/>
                <a:ea typeface="微软雅黑" panose="020B0503020204020204" pitchFamily="34" charset="-122"/>
                <a:cs typeface="Droid Sans Fallback"/>
              </a:rPr>
              <a:t>带签名的交易数据</a:t>
            </a:r>
          </a:p>
        </p:txBody>
      </p:sp>
      <p:sp>
        <p:nvSpPr>
          <p:cNvPr id="32" name="object 32"/>
          <p:cNvSpPr txBox="1"/>
          <p:nvPr/>
        </p:nvSpPr>
        <p:spPr>
          <a:xfrm>
            <a:off x="3280172" y="2686031"/>
            <a:ext cx="676275" cy="193675"/>
          </a:xfrm>
          <a:prstGeom prst="rect">
            <a:avLst/>
          </a:prstGeom>
        </p:spPr>
        <p:txBody>
          <a:bodyPr vert="horz" wrap="square" lIns="0" tIns="9525" rIns="0" bIns="0" rtlCol="0">
            <a:spAutoFit/>
          </a:bodyPr>
          <a:lstStyle/>
          <a:p>
            <a:pPr marL="12700">
              <a:lnSpc>
                <a:spcPct val="100000"/>
              </a:lnSpc>
              <a:spcBef>
                <a:spcPts val="100"/>
              </a:spcBef>
            </a:pPr>
            <a:r>
              <a:rPr sz="1200" spc="-30" dirty="0">
                <a:latin typeface="微软雅黑" panose="020B0503020204020204" pitchFamily="34" charset="-122"/>
                <a:ea typeface="微软雅黑" panose="020B0503020204020204" pitchFamily="34" charset="-122"/>
                <a:cs typeface="Noto Sans CJK JP Regular"/>
              </a:rPr>
              <a:t>计算</a:t>
            </a:r>
            <a:r>
              <a:rPr sz="1200" spc="-5" dirty="0">
                <a:latin typeface="微软雅黑" panose="020B0503020204020204" pitchFamily="34" charset="-122"/>
                <a:ea typeface="微软雅黑" panose="020B0503020204020204" pitchFamily="34" charset="-122"/>
                <a:cs typeface="Noto Sans CJK JP Regular"/>
              </a:rPr>
              <a:t>Ha</a:t>
            </a:r>
            <a:r>
              <a:rPr sz="1200" spc="-45" dirty="0">
                <a:latin typeface="微软雅黑" panose="020B0503020204020204" pitchFamily="34" charset="-122"/>
                <a:ea typeface="微软雅黑" panose="020B0503020204020204" pitchFamily="34" charset="-122"/>
                <a:cs typeface="Noto Sans CJK JP Regular"/>
              </a:rPr>
              <a:t>s</a:t>
            </a:r>
            <a:r>
              <a:rPr sz="1200" spc="10" dirty="0">
                <a:latin typeface="微软雅黑" panose="020B0503020204020204" pitchFamily="34" charset="-122"/>
                <a:ea typeface="微软雅黑" panose="020B0503020204020204" pitchFamily="34" charset="-122"/>
                <a:cs typeface="Noto Sans CJK JP Regular"/>
              </a:rPr>
              <a:t>h</a:t>
            </a:r>
            <a:endParaRPr sz="1200">
              <a:latin typeface="微软雅黑" panose="020B0503020204020204" pitchFamily="34" charset="-122"/>
              <a:ea typeface="微软雅黑" panose="020B0503020204020204" pitchFamily="34" charset="-122"/>
              <a:cs typeface="Noto Sans CJK JP Regular"/>
            </a:endParaRPr>
          </a:p>
        </p:txBody>
      </p:sp>
      <p:sp>
        <p:nvSpPr>
          <p:cNvPr id="33" name="object 33"/>
          <p:cNvSpPr txBox="1"/>
          <p:nvPr/>
        </p:nvSpPr>
        <p:spPr>
          <a:xfrm>
            <a:off x="4115190" y="2977591"/>
            <a:ext cx="620077" cy="193675"/>
          </a:xfrm>
          <a:prstGeom prst="rect">
            <a:avLst/>
          </a:prstGeom>
        </p:spPr>
        <p:txBody>
          <a:bodyPr vert="horz" wrap="square" lIns="0" tIns="9525" rIns="0" bIns="0" rtlCol="0">
            <a:spAutoFit/>
          </a:bodyPr>
          <a:lstStyle/>
          <a:p>
            <a:pPr marL="12700">
              <a:lnSpc>
                <a:spcPct val="100000"/>
              </a:lnSpc>
              <a:spcBef>
                <a:spcPts val="100"/>
              </a:spcBef>
            </a:pPr>
            <a:r>
              <a:rPr sz="1200" spc="-30" dirty="0">
                <a:latin typeface="微软雅黑" panose="020B0503020204020204" pitchFamily="34" charset="-122"/>
                <a:ea typeface="微软雅黑" panose="020B0503020204020204" pitchFamily="34" charset="-122"/>
                <a:cs typeface="Noto Sans CJK JP Regular"/>
              </a:rPr>
              <a:t>加密数</a:t>
            </a:r>
            <a:r>
              <a:rPr sz="1200" dirty="0">
                <a:latin typeface="微软雅黑" panose="020B0503020204020204" pitchFamily="34" charset="-122"/>
                <a:ea typeface="微软雅黑" panose="020B0503020204020204" pitchFamily="34" charset="-122"/>
                <a:cs typeface="Noto Sans CJK JP Regular"/>
              </a:rPr>
              <a:t>据</a:t>
            </a:r>
            <a:endParaRPr sz="1200">
              <a:latin typeface="微软雅黑" panose="020B0503020204020204" pitchFamily="34" charset="-122"/>
              <a:ea typeface="微软雅黑" panose="020B0503020204020204" pitchFamily="34" charset="-122"/>
              <a:cs typeface="Noto Sans CJK JP Regular"/>
            </a:endParaRPr>
          </a:p>
        </p:txBody>
      </p:sp>
      <p:sp>
        <p:nvSpPr>
          <p:cNvPr id="34" name="object 34"/>
          <p:cNvSpPr txBox="1"/>
          <p:nvPr/>
        </p:nvSpPr>
        <p:spPr>
          <a:xfrm>
            <a:off x="4188317" y="3884549"/>
            <a:ext cx="1240154" cy="565150"/>
          </a:xfrm>
          <a:prstGeom prst="rect">
            <a:avLst/>
          </a:prstGeom>
        </p:spPr>
        <p:txBody>
          <a:bodyPr vert="horz" wrap="square" lIns="0" tIns="8096" rIns="0" bIns="0" rtlCol="0">
            <a:spAutoFit/>
          </a:bodyPr>
          <a:lstStyle/>
          <a:p>
            <a:pPr marL="12700" marR="5080" indent="313055">
              <a:lnSpc>
                <a:spcPct val="101000"/>
              </a:lnSpc>
              <a:spcBef>
                <a:spcPts val="85"/>
              </a:spcBef>
            </a:pPr>
            <a:r>
              <a:rPr sz="1200" spc="-30" dirty="0">
                <a:latin typeface="微软雅黑" panose="020B0503020204020204" pitchFamily="34" charset="-122"/>
                <a:ea typeface="微软雅黑" panose="020B0503020204020204" pitchFamily="34" charset="-122"/>
                <a:cs typeface="Noto Sans CJK JP Regular"/>
              </a:rPr>
              <a:t>交易创建</a:t>
            </a:r>
            <a:r>
              <a:rPr sz="1200" dirty="0">
                <a:latin typeface="微软雅黑" panose="020B0503020204020204" pitchFamily="34" charset="-122"/>
                <a:ea typeface="微软雅黑" panose="020B0503020204020204" pitchFamily="34" charset="-122"/>
                <a:cs typeface="Noto Sans CJK JP Regular"/>
              </a:rPr>
              <a:t>者 </a:t>
            </a:r>
            <a:r>
              <a:rPr sz="1200" spc="-25" dirty="0">
                <a:latin typeface="微软雅黑" panose="020B0503020204020204" pitchFamily="34" charset="-122"/>
                <a:ea typeface="微软雅黑" panose="020B0503020204020204" pitchFamily="34" charset="-122"/>
                <a:cs typeface="Noto Sans CJK JP Regular"/>
              </a:rPr>
              <a:t>TCert-Private</a:t>
            </a:r>
            <a:r>
              <a:rPr sz="1200" spc="10" dirty="0">
                <a:latin typeface="微软雅黑" panose="020B0503020204020204" pitchFamily="34" charset="-122"/>
                <a:ea typeface="微软雅黑" panose="020B0503020204020204" pitchFamily="34" charset="-122"/>
                <a:cs typeface="Noto Sans CJK JP Regular"/>
              </a:rPr>
              <a:t> </a:t>
            </a:r>
            <a:r>
              <a:rPr sz="1200" spc="-20" dirty="0">
                <a:latin typeface="微软雅黑" panose="020B0503020204020204" pitchFamily="34" charset="-122"/>
                <a:ea typeface="微软雅黑" panose="020B0503020204020204" pitchFamily="34" charset="-122"/>
                <a:cs typeface="Noto Sans CJK JP Regular"/>
              </a:rPr>
              <a:t>Key</a:t>
            </a:r>
            <a:endParaRPr sz="1200">
              <a:latin typeface="微软雅黑" panose="020B0503020204020204" pitchFamily="34" charset="-122"/>
              <a:ea typeface="微软雅黑" panose="020B0503020204020204" pitchFamily="34" charset="-122"/>
              <a:cs typeface="Noto Sans CJK JP Regular"/>
            </a:endParaRPr>
          </a:p>
        </p:txBody>
      </p:sp>
      <p:sp>
        <p:nvSpPr>
          <p:cNvPr id="35" name="object 35"/>
          <p:cNvSpPr/>
          <p:nvPr/>
        </p:nvSpPr>
        <p:spPr>
          <a:xfrm>
            <a:off x="4222747" y="3162297"/>
            <a:ext cx="247650" cy="946149"/>
          </a:xfrm>
          <a:prstGeom prst="rect">
            <a:avLst/>
          </a:prstGeom>
          <a:blipFill>
            <a:blip r:embed="rId6"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6" name="object 36"/>
          <p:cNvSpPr/>
          <p:nvPr/>
        </p:nvSpPr>
        <p:spPr>
          <a:xfrm>
            <a:off x="4318540" y="3273190"/>
            <a:ext cx="57150" cy="785813"/>
          </a:xfrm>
          <a:custGeom>
            <a:avLst/>
            <a:gdLst/>
            <a:ahLst/>
            <a:cxnLst/>
            <a:rect l="l" t="t" r="r" b="b"/>
            <a:pathLst>
              <a:path w="76200" h="1047750">
                <a:moveTo>
                  <a:pt x="50800" y="127000"/>
                </a:moveTo>
                <a:lnTo>
                  <a:pt x="25400" y="127000"/>
                </a:lnTo>
                <a:lnTo>
                  <a:pt x="25400" y="133337"/>
                </a:lnTo>
                <a:lnTo>
                  <a:pt x="50800" y="133337"/>
                </a:lnTo>
                <a:lnTo>
                  <a:pt x="50800" y="127000"/>
                </a:lnTo>
                <a:close/>
              </a:path>
              <a:path w="76200" h="1047750">
                <a:moveTo>
                  <a:pt x="38100" y="0"/>
                </a:moveTo>
                <a:lnTo>
                  <a:pt x="0" y="127000"/>
                </a:lnTo>
                <a:lnTo>
                  <a:pt x="76200" y="127000"/>
                </a:lnTo>
                <a:lnTo>
                  <a:pt x="38100" y="0"/>
                </a:lnTo>
                <a:close/>
              </a:path>
              <a:path w="76200" h="1047750">
                <a:moveTo>
                  <a:pt x="50800" y="158737"/>
                </a:moveTo>
                <a:lnTo>
                  <a:pt x="25400" y="158737"/>
                </a:lnTo>
                <a:lnTo>
                  <a:pt x="25400" y="184137"/>
                </a:lnTo>
                <a:lnTo>
                  <a:pt x="50800" y="184137"/>
                </a:lnTo>
                <a:lnTo>
                  <a:pt x="50800" y="158737"/>
                </a:lnTo>
                <a:close/>
              </a:path>
              <a:path w="76200" h="1047750">
                <a:moveTo>
                  <a:pt x="50800" y="209537"/>
                </a:moveTo>
                <a:lnTo>
                  <a:pt x="25400" y="209537"/>
                </a:lnTo>
                <a:lnTo>
                  <a:pt x="25400" y="234937"/>
                </a:lnTo>
                <a:lnTo>
                  <a:pt x="50800" y="234937"/>
                </a:lnTo>
                <a:lnTo>
                  <a:pt x="50800" y="209537"/>
                </a:lnTo>
                <a:close/>
              </a:path>
              <a:path w="76200" h="1047750">
                <a:moveTo>
                  <a:pt x="50800" y="260337"/>
                </a:moveTo>
                <a:lnTo>
                  <a:pt x="25400" y="260337"/>
                </a:lnTo>
                <a:lnTo>
                  <a:pt x="25400" y="285737"/>
                </a:lnTo>
                <a:lnTo>
                  <a:pt x="50800" y="285737"/>
                </a:lnTo>
                <a:lnTo>
                  <a:pt x="50800" y="260337"/>
                </a:lnTo>
                <a:close/>
              </a:path>
              <a:path w="76200" h="1047750">
                <a:moveTo>
                  <a:pt x="50800" y="311137"/>
                </a:moveTo>
                <a:lnTo>
                  <a:pt x="25400" y="311137"/>
                </a:lnTo>
                <a:lnTo>
                  <a:pt x="25400" y="336537"/>
                </a:lnTo>
                <a:lnTo>
                  <a:pt x="50800" y="336537"/>
                </a:lnTo>
                <a:lnTo>
                  <a:pt x="50800" y="311137"/>
                </a:lnTo>
                <a:close/>
              </a:path>
              <a:path w="76200" h="1047750">
                <a:moveTo>
                  <a:pt x="50800" y="361937"/>
                </a:moveTo>
                <a:lnTo>
                  <a:pt x="25400" y="361937"/>
                </a:lnTo>
                <a:lnTo>
                  <a:pt x="25400" y="387337"/>
                </a:lnTo>
                <a:lnTo>
                  <a:pt x="50800" y="387337"/>
                </a:lnTo>
                <a:lnTo>
                  <a:pt x="50800" y="361937"/>
                </a:lnTo>
                <a:close/>
              </a:path>
              <a:path w="76200" h="1047750">
                <a:moveTo>
                  <a:pt x="50800" y="412737"/>
                </a:moveTo>
                <a:lnTo>
                  <a:pt x="25400" y="412737"/>
                </a:lnTo>
                <a:lnTo>
                  <a:pt x="25400" y="438137"/>
                </a:lnTo>
                <a:lnTo>
                  <a:pt x="50800" y="438137"/>
                </a:lnTo>
                <a:lnTo>
                  <a:pt x="50800" y="412737"/>
                </a:lnTo>
                <a:close/>
              </a:path>
              <a:path w="76200" h="1047750">
                <a:moveTo>
                  <a:pt x="50800" y="463537"/>
                </a:moveTo>
                <a:lnTo>
                  <a:pt x="25400" y="463537"/>
                </a:lnTo>
                <a:lnTo>
                  <a:pt x="25400" y="488937"/>
                </a:lnTo>
                <a:lnTo>
                  <a:pt x="50800" y="488937"/>
                </a:lnTo>
                <a:lnTo>
                  <a:pt x="50800" y="463537"/>
                </a:lnTo>
                <a:close/>
              </a:path>
              <a:path w="76200" h="1047750">
                <a:moveTo>
                  <a:pt x="50800" y="514337"/>
                </a:moveTo>
                <a:lnTo>
                  <a:pt x="25400" y="514337"/>
                </a:lnTo>
                <a:lnTo>
                  <a:pt x="25400" y="539737"/>
                </a:lnTo>
                <a:lnTo>
                  <a:pt x="50800" y="539737"/>
                </a:lnTo>
                <a:lnTo>
                  <a:pt x="50800" y="514337"/>
                </a:lnTo>
                <a:close/>
              </a:path>
              <a:path w="76200" h="1047750">
                <a:moveTo>
                  <a:pt x="50800" y="565137"/>
                </a:moveTo>
                <a:lnTo>
                  <a:pt x="25400" y="565137"/>
                </a:lnTo>
                <a:lnTo>
                  <a:pt x="25400" y="590537"/>
                </a:lnTo>
                <a:lnTo>
                  <a:pt x="50800" y="590537"/>
                </a:lnTo>
                <a:lnTo>
                  <a:pt x="50800" y="565137"/>
                </a:lnTo>
                <a:close/>
              </a:path>
              <a:path w="76200" h="1047750">
                <a:moveTo>
                  <a:pt x="50800" y="615937"/>
                </a:moveTo>
                <a:lnTo>
                  <a:pt x="25400" y="615937"/>
                </a:lnTo>
                <a:lnTo>
                  <a:pt x="25400" y="641337"/>
                </a:lnTo>
                <a:lnTo>
                  <a:pt x="50800" y="641337"/>
                </a:lnTo>
                <a:lnTo>
                  <a:pt x="50800" y="615937"/>
                </a:lnTo>
                <a:close/>
              </a:path>
              <a:path w="76200" h="1047750">
                <a:moveTo>
                  <a:pt x="50800" y="666737"/>
                </a:moveTo>
                <a:lnTo>
                  <a:pt x="25400" y="666737"/>
                </a:lnTo>
                <a:lnTo>
                  <a:pt x="25400" y="692137"/>
                </a:lnTo>
                <a:lnTo>
                  <a:pt x="50800" y="692137"/>
                </a:lnTo>
                <a:lnTo>
                  <a:pt x="50800" y="666737"/>
                </a:lnTo>
                <a:close/>
              </a:path>
              <a:path w="76200" h="1047750">
                <a:moveTo>
                  <a:pt x="50800" y="717537"/>
                </a:moveTo>
                <a:lnTo>
                  <a:pt x="25400" y="717537"/>
                </a:lnTo>
                <a:lnTo>
                  <a:pt x="25400" y="742937"/>
                </a:lnTo>
                <a:lnTo>
                  <a:pt x="50800" y="742937"/>
                </a:lnTo>
                <a:lnTo>
                  <a:pt x="50800" y="717537"/>
                </a:lnTo>
                <a:close/>
              </a:path>
              <a:path w="76200" h="1047750">
                <a:moveTo>
                  <a:pt x="50800" y="768337"/>
                </a:moveTo>
                <a:lnTo>
                  <a:pt x="25400" y="768337"/>
                </a:lnTo>
                <a:lnTo>
                  <a:pt x="25400" y="793737"/>
                </a:lnTo>
                <a:lnTo>
                  <a:pt x="50800" y="793737"/>
                </a:lnTo>
                <a:lnTo>
                  <a:pt x="50800" y="768337"/>
                </a:lnTo>
                <a:close/>
              </a:path>
              <a:path w="76200" h="1047750">
                <a:moveTo>
                  <a:pt x="50800" y="819137"/>
                </a:moveTo>
                <a:lnTo>
                  <a:pt x="25400" y="819137"/>
                </a:lnTo>
                <a:lnTo>
                  <a:pt x="25400" y="844537"/>
                </a:lnTo>
                <a:lnTo>
                  <a:pt x="50800" y="844537"/>
                </a:lnTo>
                <a:lnTo>
                  <a:pt x="50800" y="819137"/>
                </a:lnTo>
                <a:close/>
              </a:path>
              <a:path w="76200" h="1047750">
                <a:moveTo>
                  <a:pt x="50800" y="869937"/>
                </a:moveTo>
                <a:lnTo>
                  <a:pt x="25400" y="869937"/>
                </a:lnTo>
                <a:lnTo>
                  <a:pt x="25400" y="895337"/>
                </a:lnTo>
                <a:lnTo>
                  <a:pt x="50800" y="895337"/>
                </a:lnTo>
                <a:lnTo>
                  <a:pt x="50800" y="869937"/>
                </a:lnTo>
                <a:close/>
              </a:path>
              <a:path w="76200" h="1047750">
                <a:moveTo>
                  <a:pt x="50800" y="920737"/>
                </a:moveTo>
                <a:lnTo>
                  <a:pt x="25400" y="920737"/>
                </a:lnTo>
                <a:lnTo>
                  <a:pt x="25400" y="946137"/>
                </a:lnTo>
                <a:lnTo>
                  <a:pt x="50800" y="946137"/>
                </a:lnTo>
                <a:lnTo>
                  <a:pt x="50800" y="920737"/>
                </a:lnTo>
                <a:close/>
              </a:path>
              <a:path w="76200" h="1047750">
                <a:moveTo>
                  <a:pt x="50800" y="971537"/>
                </a:moveTo>
                <a:lnTo>
                  <a:pt x="25400" y="971537"/>
                </a:lnTo>
                <a:lnTo>
                  <a:pt x="25400" y="996937"/>
                </a:lnTo>
                <a:lnTo>
                  <a:pt x="50800" y="996937"/>
                </a:lnTo>
                <a:lnTo>
                  <a:pt x="50800" y="971537"/>
                </a:lnTo>
                <a:close/>
              </a:path>
              <a:path w="76200" h="1047750">
                <a:moveTo>
                  <a:pt x="50800" y="1022337"/>
                </a:moveTo>
                <a:lnTo>
                  <a:pt x="25400" y="1022337"/>
                </a:lnTo>
                <a:lnTo>
                  <a:pt x="25400" y="1047737"/>
                </a:lnTo>
                <a:lnTo>
                  <a:pt x="50800" y="1047737"/>
                </a:lnTo>
                <a:lnTo>
                  <a:pt x="50800" y="1022337"/>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7" name="object 37"/>
          <p:cNvSpPr/>
          <p:nvPr/>
        </p:nvSpPr>
        <p:spPr>
          <a:xfrm>
            <a:off x="4470088" y="3527663"/>
            <a:ext cx="676275" cy="314325"/>
          </a:xfrm>
          <a:prstGeom prst="rect">
            <a:avLst/>
          </a:prstGeom>
          <a:blipFill>
            <a:blip r:embed="rId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8" name="object 38"/>
          <p:cNvSpPr/>
          <p:nvPr/>
        </p:nvSpPr>
        <p:spPr>
          <a:xfrm>
            <a:off x="264967" y="1982666"/>
            <a:ext cx="535305" cy="242411"/>
          </a:xfrm>
          <a:custGeom>
            <a:avLst/>
            <a:gdLst/>
            <a:ahLst/>
            <a:cxnLst/>
            <a:rect l="l" t="t" r="r" b="b"/>
            <a:pathLst>
              <a:path w="713740" h="323214">
                <a:moveTo>
                  <a:pt x="0" y="323165"/>
                </a:moveTo>
                <a:lnTo>
                  <a:pt x="713510" y="323165"/>
                </a:lnTo>
                <a:lnTo>
                  <a:pt x="713510" y="0"/>
                </a:lnTo>
                <a:lnTo>
                  <a:pt x="0" y="0"/>
                </a:lnTo>
                <a:lnTo>
                  <a:pt x="0" y="323165"/>
                </a:lnTo>
                <a:close/>
              </a:path>
            </a:pathLst>
          </a:custGeom>
          <a:solidFill>
            <a:srgbClr val="C00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9" name="object 39"/>
          <p:cNvSpPr txBox="1"/>
          <p:nvPr/>
        </p:nvSpPr>
        <p:spPr>
          <a:xfrm>
            <a:off x="349891" y="1967979"/>
            <a:ext cx="369094" cy="252095"/>
          </a:xfrm>
          <a:prstGeom prst="rect">
            <a:avLst/>
          </a:prstGeom>
        </p:spPr>
        <p:txBody>
          <a:bodyPr vert="horz" wrap="square" lIns="0" tIns="9525" rIns="0" bIns="0" rtlCol="0">
            <a:spAutoFit/>
          </a:bodyPr>
          <a:lstStyle/>
          <a:p>
            <a:pPr marL="12700">
              <a:lnSpc>
                <a:spcPct val="100000"/>
              </a:lnSpc>
              <a:spcBef>
                <a:spcPts val="100"/>
              </a:spcBef>
            </a:pPr>
            <a:r>
              <a:rPr sz="1575" spc="-35" dirty="0">
                <a:solidFill>
                  <a:srgbClr val="FFFFFF"/>
                </a:solidFill>
                <a:latin typeface="微软雅黑" panose="020B0503020204020204" pitchFamily="34" charset="-122"/>
                <a:ea typeface="微软雅黑" panose="020B0503020204020204" pitchFamily="34" charset="-122"/>
                <a:cs typeface="Arial" panose="020B0604020202020204"/>
              </a:rPr>
              <a:t>B#</a:t>
            </a:r>
            <a:r>
              <a:rPr sz="1575" dirty="0">
                <a:solidFill>
                  <a:srgbClr val="FFFFFF"/>
                </a:solidFill>
                <a:latin typeface="微软雅黑" panose="020B0503020204020204" pitchFamily="34" charset="-122"/>
                <a:ea typeface="微软雅黑" panose="020B0503020204020204" pitchFamily="34" charset="-122"/>
                <a:cs typeface="Arial" panose="020B0604020202020204"/>
              </a:rPr>
              <a:t>0</a:t>
            </a:r>
            <a:endParaRPr sz="1575">
              <a:latin typeface="微软雅黑" panose="020B0503020204020204" pitchFamily="34" charset="-122"/>
              <a:ea typeface="微软雅黑" panose="020B0503020204020204" pitchFamily="34" charset="-122"/>
              <a:cs typeface="Arial" panose="020B0604020202020204"/>
            </a:endParaRPr>
          </a:p>
        </p:txBody>
      </p:sp>
      <p:sp>
        <p:nvSpPr>
          <p:cNvPr id="40" name="object 40"/>
          <p:cNvSpPr/>
          <p:nvPr/>
        </p:nvSpPr>
        <p:spPr>
          <a:xfrm>
            <a:off x="264967" y="2338510"/>
            <a:ext cx="535305" cy="242411"/>
          </a:xfrm>
          <a:custGeom>
            <a:avLst/>
            <a:gdLst/>
            <a:ahLst/>
            <a:cxnLst/>
            <a:rect l="l" t="t" r="r" b="b"/>
            <a:pathLst>
              <a:path w="713740" h="323214">
                <a:moveTo>
                  <a:pt x="0" y="323165"/>
                </a:moveTo>
                <a:lnTo>
                  <a:pt x="713510" y="323165"/>
                </a:lnTo>
                <a:lnTo>
                  <a:pt x="713510" y="0"/>
                </a:lnTo>
                <a:lnTo>
                  <a:pt x="0" y="0"/>
                </a:lnTo>
                <a:lnTo>
                  <a:pt x="0" y="323165"/>
                </a:lnTo>
                <a:close/>
              </a:path>
            </a:pathLst>
          </a:custGeom>
          <a:solidFill>
            <a:srgbClr val="C00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1" name="object 41"/>
          <p:cNvSpPr txBox="1"/>
          <p:nvPr/>
        </p:nvSpPr>
        <p:spPr>
          <a:xfrm>
            <a:off x="349891" y="2323823"/>
            <a:ext cx="369094" cy="252095"/>
          </a:xfrm>
          <a:prstGeom prst="rect">
            <a:avLst/>
          </a:prstGeom>
        </p:spPr>
        <p:txBody>
          <a:bodyPr vert="horz" wrap="square" lIns="0" tIns="9525" rIns="0" bIns="0" rtlCol="0">
            <a:spAutoFit/>
          </a:bodyPr>
          <a:lstStyle/>
          <a:p>
            <a:pPr marL="12700">
              <a:lnSpc>
                <a:spcPct val="100000"/>
              </a:lnSpc>
              <a:spcBef>
                <a:spcPts val="100"/>
              </a:spcBef>
            </a:pPr>
            <a:r>
              <a:rPr sz="1575" spc="-35" dirty="0">
                <a:solidFill>
                  <a:srgbClr val="FFFFFF"/>
                </a:solidFill>
                <a:latin typeface="微软雅黑" panose="020B0503020204020204" pitchFamily="34" charset="-122"/>
                <a:ea typeface="微软雅黑" panose="020B0503020204020204" pitchFamily="34" charset="-122"/>
                <a:cs typeface="Arial" panose="020B0604020202020204"/>
              </a:rPr>
              <a:t>B#</a:t>
            </a:r>
            <a:r>
              <a:rPr sz="1575" dirty="0">
                <a:solidFill>
                  <a:srgbClr val="FFFFFF"/>
                </a:solidFill>
                <a:latin typeface="微软雅黑" panose="020B0503020204020204" pitchFamily="34" charset="-122"/>
                <a:ea typeface="微软雅黑" panose="020B0503020204020204" pitchFamily="34" charset="-122"/>
                <a:cs typeface="Arial" panose="020B0604020202020204"/>
              </a:rPr>
              <a:t>1</a:t>
            </a:r>
            <a:endParaRPr sz="1575">
              <a:latin typeface="微软雅黑" panose="020B0503020204020204" pitchFamily="34" charset="-122"/>
              <a:ea typeface="微软雅黑" panose="020B0503020204020204" pitchFamily="34" charset="-122"/>
              <a:cs typeface="Arial" panose="020B0604020202020204"/>
            </a:endParaRPr>
          </a:p>
        </p:txBody>
      </p:sp>
      <p:sp>
        <p:nvSpPr>
          <p:cNvPr id="42" name="object 42"/>
          <p:cNvSpPr/>
          <p:nvPr/>
        </p:nvSpPr>
        <p:spPr>
          <a:xfrm>
            <a:off x="264967" y="2694354"/>
            <a:ext cx="535305" cy="242411"/>
          </a:xfrm>
          <a:custGeom>
            <a:avLst/>
            <a:gdLst/>
            <a:ahLst/>
            <a:cxnLst/>
            <a:rect l="l" t="t" r="r" b="b"/>
            <a:pathLst>
              <a:path w="713740" h="323214">
                <a:moveTo>
                  <a:pt x="0" y="323165"/>
                </a:moveTo>
                <a:lnTo>
                  <a:pt x="713510" y="323165"/>
                </a:lnTo>
                <a:lnTo>
                  <a:pt x="713510" y="0"/>
                </a:lnTo>
                <a:lnTo>
                  <a:pt x="0" y="0"/>
                </a:lnTo>
                <a:lnTo>
                  <a:pt x="0" y="323165"/>
                </a:lnTo>
                <a:close/>
              </a:path>
            </a:pathLst>
          </a:custGeom>
          <a:solidFill>
            <a:srgbClr val="C00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3" name="object 43"/>
          <p:cNvSpPr txBox="1"/>
          <p:nvPr/>
        </p:nvSpPr>
        <p:spPr>
          <a:xfrm>
            <a:off x="349891" y="2679668"/>
            <a:ext cx="369094" cy="252095"/>
          </a:xfrm>
          <a:prstGeom prst="rect">
            <a:avLst/>
          </a:prstGeom>
        </p:spPr>
        <p:txBody>
          <a:bodyPr vert="horz" wrap="square" lIns="0" tIns="9525" rIns="0" bIns="0" rtlCol="0">
            <a:spAutoFit/>
          </a:bodyPr>
          <a:lstStyle/>
          <a:p>
            <a:pPr marL="12700">
              <a:lnSpc>
                <a:spcPct val="100000"/>
              </a:lnSpc>
              <a:spcBef>
                <a:spcPts val="100"/>
              </a:spcBef>
            </a:pPr>
            <a:r>
              <a:rPr sz="1575" spc="-35" dirty="0">
                <a:solidFill>
                  <a:srgbClr val="FFFFFF"/>
                </a:solidFill>
                <a:latin typeface="微软雅黑" panose="020B0503020204020204" pitchFamily="34" charset="-122"/>
                <a:ea typeface="微软雅黑" panose="020B0503020204020204" pitchFamily="34" charset="-122"/>
                <a:cs typeface="Arial" panose="020B0604020202020204"/>
              </a:rPr>
              <a:t>B#</a:t>
            </a:r>
            <a:r>
              <a:rPr sz="1575" dirty="0">
                <a:solidFill>
                  <a:srgbClr val="FFFFFF"/>
                </a:solidFill>
                <a:latin typeface="微软雅黑" panose="020B0503020204020204" pitchFamily="34" charset="-122"/>
                <a:ea typeface="微软雅黑" panose="020B0503020204020204" pitchFamily="34" charset="-122"/>
                <a:cs typeface="Arial" panose="020B0604020202020204"/>
              </a:rPr>
              <a:t>2</a:t>
            </a:r>
            <a:endParaRPr sz="1575">
              <a:latin typeface="微软雅黑" panose="020B0503020204020204" pitchFamily="34" charset="-122"/>
              <a:ea typeface="微软雅黑" panose="020B0503020204020204" pitchFamily="34" charset="-122"/>
              <a:cs typeface="Arial" panose="020B0604020202020204"/>
            </a:endParaRPr>
          </a:p>
        </p:txBody>
      </p:sp>
      <p:sp>
        <p:nvSpPr>
          <p:cNvPr id="44" name="object 44"/>
          <p:cNvSpPr txBox="1"/>
          <p:nvPr/>
        </p:nvSpPr>
        <p:spPr>
          <a:xfrm>
            <a:off x="264967" y="3050189"/>
            <a:ext cx="535305" cy="315595"/>
          </a:xfrm>
          <a:prstGeom prst="rect">
            <a:avLst/>
          </a:prstGeom>
          <a:solidFill>
            <a:srgbClr val="C00000"/>
          </a:solidFill>
        </p:spPr>
        <p:txBody>
          <a:bodyPr vert="horz" wrap="square" lIns="0" tIns="0" rIns="0" bIns="0" rtlCol="0">
            <a:spAutoFit/>
          </a:bodyPr>
          <a:lstStyle/>
          <a:p>
            <a:pPr marL="125730">
              <a:lnSpc>
                <a:spcPts val="2465"/>
              </a:lnSpc>
            </a:pPr>
            <a:r>
              <a:rPr sz="1575" spc="-25" dirty="0">
                <a:solidFill>
                  <a:srgbClr val="FFFFFF"/>
                </a:solidFill>
                <a:latin typeface="微软雅黑" panose="020B0503020204020204" pitchFamily="34" charset="-122"/>
                <a:ea typeface="微软雅黑" panose="020B0503020204020204" pitchFamily="34" charset="-122"/>
                <a:cs typeface="Arial" panose="020B0604020202020204"/>
              </a:rPr>
              <a:t>B#3</a:t>
            </a:r>
          </a:p>
        </p:txBody>
      </p:sp>
      <p:sp>
        <p:nvSpPr>
          <p:cNvPr id="45" name="object 45"/>
          <p:cNvSpPr txBox="1"/>
          <p:nvPr/>
        </p:nvSpPr>
        <p:spPr>
          <a:xfrm>
            <a:off x="264967" y="3406034"/>
            <a:ext cx="535305" cy="315595"/>
          </a:xfrm>
          <a:prstGeom prst="rect">
            <a:avLst/>
          </a:prstGeom>
          <a:solidFill>
            <a:srgbClr val="C00000"/>
          </a:solidFill>
        </p:spPr>
        <p:txBody>
          <a:bodyPr vert="horz" wrap="square" lIns="0" tIns="0" rIns="0" bIns="0" rtlCol="0">
            <a:spAutoFit/>
          </a:bodyPr>
          <a:lstStyle/>
          <a:p>
            <a:pPr marL="144145">
              <a:lnSpc>
                <a:spcPts val="2465"/>
              </a:lnSpc>
            </a:pPr>
            <a:r>
              <a:rPr sz="1575" spc="-30" dirty="0">
                <a:solidFill>
                  <a:srgbClr val="FFFFFF"/>
                </a:solidFill>
                <a:latin typeface="微软雅黑" panose="020B0503020204020204" pitchFamily="34" charset="-122"/>
                <a:ea typeface="微软雅黑" panose="020B0503020204020204" pitchFamily="34" charset="-122"/>
                <a:cs typeface="Arial" panose="020B0604020202020204"/>
              </a:rPr>
              <a:t>......</a:t>
            </a:r>
          </a:p>
        </p:txBody>
      </p:sp>
      <p:sp>
        <p:nvSpPr>
          <p:cNvPr id="46" name="object 46"/>
          <p:cNvSpPr txBox="1"/>
          <p:nvPr/>
        </p:nvSpPr>
        <p:spPr>
          <a:xfrm>
            <a:off x="264967" y="3751858"/>
            <a:ext cx="535305" cy="315595"/>
          </a:xfrm>
          <a:prstGeom prst="rect">
            <a:avLst/>
          </a:prstGeom>
          <a:solidFill>
            <a:srgbClr val="C00000"/>
          </a:solidFill>
        </p:spPr>
        <p:txBody>
          <a:bodyPr vert="horz" wrap="square" lIns="0" tIns="0" rIns="0" bIns="0" rtlCol="0">
            <a:spAutoFit/>
          </a:bodyPr>
          <a:lstStyle/>
          <a:p>
            <a:pPr marL="103505">
              <a:lnSpc>
                <a:spcPts val="2465"/>
              </a:lnSpc>
            </a:pPr>
            <a:r>
              <a:rPr sz="1575" spc="-25" dirty="0">
                <a:solidFill>
                  <a:srgbClr val="FFFFFF"/>
                </a:solidFill>
                <a:latin typeface="微软雅黑" panose="020B0503020204020204" pitchFamily="34" charset="-122"/>
                <a:ea typeface="微软雅黑" panose="020B0503020204020204" pitchFamily="34" charset="-122"/>
                <a:cs typeface="Arial" panose="020B0604020202020204"/>
              </a:rPr>
              <a:t>B#N</a:t>
            </a:r>
          </a:p>
        </p:txBody>
      </p:sp>
      <p:sp>
        <p:nvSpPr>
          <p:cNvPr id="47" name="object 47"/>
          <p:cNvSpPr/>
          <p:nvPr/>
        </p:nvSpPr>
        <p:spPr>
          <a:xfrm>
            <a:off x="1371514" y="2209427"/>
            <a:ext cx="535305" cy="242411"/>
          </a:xfrm>
          <a:custGeom>
            <a:avLst/>
            <a:gdLst/>
            <a:ahLst/>
            <a:cxnLst/>
            <a:rect l="l" t="t" r="r" b="b"/>
            <a:pathLst>
              <a:path w="713739" h="323214">
                <a:moveTo>
                  <a:pt x="0" y="323165"/>
                </a:moveTo>
                <a:lnTo>
                  <a:pt x="713510" y="323165"/>
                </a:lnTo>
                <a:lnTo>
                  <a:pt x="713510" y="0"/>
                </a:lnTo>
                <a:lnTo>
                  <a:pt x="0" y="0"/>
                </a:lnTo>
                <a:lnTo>
                  <a:pt x="0" y="323165"/>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8" name="object 48"/>
          <p:cNvSpPr txBox="1"/>
          <p:nvPr/>
        </p:nvSpPr>
        <p:spPr>
          <a:xfrm>
            <a:off x="1461792" y="2194741"/>
            <a:ext cx="358140" cy="252095"/>
          </a:xfrm>
          <a:prstGeom prst="rect">
            <a:avLst/>
          </a:prstGeom>
        </p:spPr>
        <p:txBody>
          <a:bodyPr vert="horz" wrap="square" lIns="0" tIns="9525" rIns="0" bIns="0" rtlCol="0">
            <a:spAutoFit/>
          </a:bodyPr>
          <a:lstStyle/>
          <a:p>
            <a:pPr marL="12700">
              <a:lnSpc>
                <a:spcPct val="100000"/>
              </a:lnSpc>
              <a:spcBef>
                <a:spcPts val="100"/>
              </a:spcBef>
            </a:pPr>
            <a:r>
              <a:rPr sz="1575" spc="-30" dirty="0">
                <a:solidFill>
                  <a:srgbClr val="FFFFFF"/>
                </a:solidFill>
                <a:latin typeface="微软雅黑" panose="020B0503020204020204" pitchFamily="34" charset="-122"/>
                <a:ea typeface="微软雅黑" panose="020B0503020204020204" pitchFamily="34" charset="-122"/>
                <a:cs typeface="Arial" panose="020B0604020202020204"/>
              </a:rPr>
              <a:t>T</a:t>
            </a:r>
            <a:r>
              <a:rPr sz="1575" spc="-40" dirty="0">
                <a:solidFill>
                  <a:srgbClr val="FFFFFF"/>
                </a:solidFill>
                <a:latin typeface="微软雅黑" panose="020B0503020204020204" pitchFamily="34" charset="-122"/>
                <a:ea typeface="微软雅黑" panose="020B0503020204020204" pitchFamily="34" charset="-122"/>
                <a:cs typeface="Arial" panose="020B0604020202020204"/>
              </a:rPr>
              <a:t>#</a:t>
            </a:r>
            <a:r>
              <a:rPr sz="1575" dirty="0">
                <a:solidFill>
                  <a:srgbClr val="FFFFFF"/>
                </a:solidFill>
                <a:latin typeface="微软雅黑" panose="020B0503020204020204" pitchFamily="34" charset="-122"/>
                <a:ea typeface="微软雅黑" panose="020B0503020204020204" pitchFamily="34" charset="-122"/>
                <a:cs typeface="Arial" panose="020B0604020202020204"/>
              </a:rPr>
              <a:t>0</a:t>
            </a:r>
            <a:endParaRPr sz="1575">
              <a:latin typeface="微软雅黑" panose="020B0503020204020204" pitchFamily="34" charset="-122"/>
              <a:ea typeface="微软雅黑" panose="020B0503020204020204" pitchFamily="34" charset="-122"/>
              <a:cs typeface="Arial" panose="020B0604020202020204"/>
            </a:endParaRPr>
          </a:p>
        </p:txBody>
      </p:sp>
      <p:sp>
        <p:nvSpPr>
          <p:cNvPr id="49" name="object 49"/>
          <p:cNvSpPr/>
          <p:nvPr/>
        </p:nvSpPr>
        <p:spPr>
          <a:xfrm>
            <a:off x="1371514" y="2537135"/>
            <a:ext cx="535305" cy="242411"/>
          </a:xfrm>
          <a:custGeom>
            <a:avLst/>
            <a:gdLst/>
            <a:ahLst/>
            <a:cxnLst/>
            <a:rect l="l" t="t" r="r" b="b"/>
            <a:pathLst>
              <a:path w="713739" h="323214">
                <a:moveTo>
                  <a:pt x="0" y="323165"/>
                </a:moveTo>
                <a:lnTo>
                  <a:pt x="713510" y="323165"/>
                </a:lnTo>
                <a:lnTo>
                  <a:pt x="713510" y="0"/>
                </a:lnTo>
                <a:lnTo>
                  <a:pt x="0" y="0"/>
                </a:lnTo>
                <a:lnTo>
                  <a:pt x="0" y="323165"/>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0" name="object 50"/>
          <p:cNvSpPr txBox="1"/>
          <p:nvPr/>
        </p:nvSpPr>
        <p:spPr>
          <a:xfrm>
            <a:off x="1461792" y="2522449"/>
            <a:ext cx="358140" cy="252095"/>
          </a:xfrm>
          <a:prstGeom prst="rect">
            <a:avLst/>
          </a:prstGeom>
        </p:spPr>
        <p:txBody>
          <a:bodyPr vert="horz" wrap="square" lIns="0" tIns="9525" rIns="0" bIns="0" rtlCol="0">
            <a:spAutoFit/>
          </a:bodyPr>
          <a:lstStyle/>
          <a:p>
            <a:pPr marL="12700">
              <a:lnSpc>
                <a:spcPct val="100000"/>
              </a:lnSpc>
              <a:spcBef>
                <a:spcPts val="100"/>
              </a:spcBef>
            </a:pPr>
            <a:r>
              <a:rPr sz="1575" spc="-30" dirty="0">
                <a:solidFill>
                  <a:srgbClr val="FFFFFF"/>
                </a:solidFill>
                <a:latin typeface="微软雅黑" panose="020B0503020204020204" pitchFamily="34" charset="-122"/>
                <a:ea typeface="微软雅黑" panose="020B0503020204020204" pitchFamily="34" charset="-122"/>
                <a:cs typeface="Arial" panose="020B0604020202020204"/>
              </a:rPr>
              <a:t>T</a:t>
            </a:r>
            <a:r>
              <a:rPr sz="1575" spc="-40" dirty="0">
                <a:solidFill>
                  <a:srgbClr val="FFFFFF"/>
                </a:solidFill>
                <a:latin typeface="微软雅黑" panose="020B0503020204020204" pitchFamily="34" charset="-122"/>
                <a:ea typeface="微软雅黑" panose="020B0503020204020204" pitchFamily="34" charset="-122"/>
                <a:cs typeface="Arial" panose="020B0604020202020204"/>
              </a:rPr>
              <a:t>#</a:t>
            </a:r>
            <a:r>
              <a:rPr sz="1575" dirty="0">
                <a:solidFill>
                  <a:srgbClr val="FFFFFF"/>
                </a:solidFill>
                <a:latin typeface="微软雅黑" panose="020B0503020204020204" pitchFamily="34" charset="-122"/>
                <a:ea typeface="微软雅黑" panose="020B0503020204020204" pitchFamily="34" charset="-122"/>
                <a:cs typeface="Arial" panose="020B0604020202020204"/>
              </a:rPr>
              <a:t>1</a:t>
            </a:r>
            <a:endParaRPr sz="1575">
              <a:latin typeface="微软雅黑" panose="020B0503020204020204" pitchFamily="34" charset="-122"/>
              <a:ea typeface="微软雅黑" panose="020B0503020204020204" pitchFamily="34" charset="-122"/>
              <a:cs typeface="Arial" panose="020B0604020202020204"/>
            </a:endParaRPr>
          </a:p>
        </p:txBody>
      </p:sp>
      <p:sp>
        <p:nvSpPr>
          <p:cNvPr id="51" name="object 51"/>
          <p:cNvSpPr/>
          <p:nvPr/>
        </p:nvSpPr>
        <p:spPr>
          <a:xfrm>
            <a:off x="1371514" y="2873149"/>
            <a:ext cx="535305" cy="242411"/>
          </a:xfrm>
          <a:custGeom>
            <a:avLst/>
            <a:gdLst/>
            <a:ahLst/>
            <a:cxnLst/>
            <a:rect l="l" t="t" r="r" b="b"/>
            <a:pathLst>
              <a:path w="713739" h="323214">
                <a:moveTo>
                  <a:pt x="0" y="323165"/>
                </a:moveTo>
                <a:lnTo>
                  <a:pt x="713510" y="323165"/>
                </a:lnTo>
                <a:lnTo>
                  <a:pt x="713510" y="0"/>
                </a:lnTo>
                <a:lnTo>
                  <a:pt x="0" y="0"/>
                </a:lnTo>
                <a:lnTo>
                  <a:pt x="0" y="323165"/>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2" name="object 52"/>
          <p:cNvSpPr txBox="1"/>
          <p:nvPr/>
        </p:nvSpPr>
        <p:spPr>
          <a:xfrm>
            <a:off x="1470250" y="2858462"/>
            <a:ext cx="338138" cy="252095"/>
          </a:xfrm>
          <a:prstGeom prst="rect">
            <a:avLst/>
          </a:prstGeom>
        </p:spPr>
        <p:txBody>
          <a:bodyPr vert="horz" wrap="square" lIns="0" tIns="9525" rIns="0" bIns="0" rtlCol="0">
            <a:spAutoFit/>
          </a:bodyPr>
          <a:lstStyle/>
          <a:p>
            <a:pPr marL="12700">
              <a:lnSpc>
                <a:spcPct val="100000"/>
              </a:lnSpc>
              <a:spcBef>
                <a:spcPts val="100"/>
              </a:spcBef>
            </a:pPr>
            <a:r>
              <a:rPr sz="1575" spc="-30" dirty="0">
                <a:solidFill>
                  <a:srgbClr val="FFFFFF"/>
                </a:solidFill>
                <a:latin typeface="微软雅黑" panose="020B0503020204020204" pitchFamily="34" charset="-122"/>
                <a:ea typeface="微软雅黑" panose="020B0503020204020204" pitchFamily="34" charset="-122"/>
                <a:cs typeface="Arial" panose="020B0604020202020204"/>
              </a:rPr>
              <a:t>......</a:t>
            </a:r>
          </a:p>
        </p:txBody>
      </p:sp>
      <p:sp>
        <p:nvSpPr>
          <p:cNvPr id="53" name="object 53"/>
          <p:cNvSpPr txBox="1"/>
          <p:nvPr/>
        </p:nvSpPr>
        <p:spPr>
          <a:xfrm>
            <a:off x="1371514" y="3209153"/>
            <a:ext cx="535305" cy="315595"/>
          </a:xfrm>
          <a:prstGeom prst="rect">
            <a:avLst/>
          </a:prstGeom>
          <a:solidFill>
            <a:srgbClr val="011F60"/>
          </a:solidFill>
        </p:spPr>
        <p:txBody>
          <a:bodyPr vert="horz" wrap="square" lIns="0" tIns="0" rIns="0" bIns="0" rtlCol="0">
            <a:spAutoFit/>
          </a:bodyPr>
          <a:lstStyle/>
          <a:p>
            <a:pPr marL="110490">
              <a:lnSpc>
                <a:spcPts val="2465"/>
              </a:lnSpc>
            </a:pPr>
            <a:r>
              <a:rPr sz="1575" spc="-25" dirty="0">
                <a:solidFill>
                  <a:srgbClr val="FFFFFF"/>
                </a:solidFill>
                <a:latin typeface="微软雅黑" panose="020B0503020204020204" pitchFamily="34" charset="-122"/>
                <a:ea typeface="微软雅黑" panose="020B0503020204020204" pitchFamily="34" charset="-122"/>
                <a:cs typeface="Arial" panose="020B0604020202020204"/>
              </a:rPr>
              <a:t>T#N</a:t>
            </a:r>
          </a:p>
        </p:txBody>
      </p:sp>
      <p:sp>
        <p:nvSpPr>
          <p:cNvPr id="54" name="object 54"/>
          <p:cNvSpPr/>
          <p:nvPr/>
        </p:nvSpPr>
        <p:spPr>
          <a:xfrm>
            <a:off x="808265" y="2241089"/>
            <a:ext cx="537686" cy="1149191"/>
          </a:xfrm>
          <a:custGeom>
            <a:avLst/>
            <a:gdLst/>
            <a:ahLst/>
            <a:cxnLst/>
            <a:rect l="l" t="t" r="r" b="b"/>
            <a:pathLst>
              <a:path w="716914" h="1532254">
                <a:moveTo>
                  <a:pt x="716606" y="0"/>
                </a:moveTo>
                <a:lnTo>
                  <a:pt x="0" y="636358"/>
                </a:lnTo>
                <a:lnTo>
                  <a:pt x="0" y="895502"/>
                </a:lnTo>
                <a:lnTo>
                  <a:pt x="716606" y="1531861"/>
                </a:lnTo>
                <a:lnTo>
                  <a:pt x="716606" y="0"/>
                </a:lnTo>
                <a:close/>
              </a:path>
            </a:pathLst>
          </a:custGeom>
          <a:solidFill>
            <a:srgbClr val="D9D9D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5" name="object 55"/>
          <p:cNvSpPr/>
          <p:nvPr/>
        </p:nvSpPr>
        <p:spPr>
          <a:xfrm>
            <a:off x="808265" y="2241098"/>
            <a:ext cx="537686" cy="1149191"/>
          </a:xfrm>
          <a:custGeom>
            <a:avLst/>
            <a:gdLst/>
            <a:ahLst/>
            <a:cxnLst/>
            <a:rect l="l" t="t" r="r" b="b"/>
            <a:pathLst>
              <a:path w="716914" h="1532254">
                <a:moveTo>
                  <a:pt x="716612" y="1531850"/>
                </a:moveTo>
                <a:lnTo>
                  <a:pt x="0" y="895499"/>
                </a:lnTo>
                <a:lnTo>
                  <a:pt x="0" y="636346"/>
                </a:lnTo>
                <a:lnTo>
                  <a:pt x="716612" y="0"/>
                </a:lnTo>
                <a:lnTo>
                  <a:pt x="716612" y="1531850"/>
                </a:lnTo>
                <a:close/>
              </a:path>
            </a:pathLst>
          </a:custGeom>
          <a:ln w="9525">
            <a:solidFill>
              <a:srgbClr val="00206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6" name="object 56"/>
          <p:cNvSpPr txBox="1"/>
          <p:nvPr/>
        </p:nvSpPr>
        <p:spPr>
          <a:xfrm>
            <a:off x="223923" y="4069868"/>
            <a:ext cx="620077" cy="193675"/>
          </a:xfrm>
          <a:prstGeom prst="rect">
            <a:avLst/>
          </a:prstGeom>
        </p:spPr>
        <p:txBody>
          <a:bodyPr vert="horz" wrap="square" lIns="0" tIns="9525" rIns="0" bIns="0" rtlCol="0">
            <a:spAutoFit/>
          </a:bodyPr>
          <a:lstStyle/>
          <a:p>
            <a:pPr marL="12700">
              <a:lnSpc>
                <a:spcPct val="100000"/>
              </a:lnSpc>
              <a:spcBef>
                <a:spcPts val="100"/>
              </a:spcBef>
            </a:pPr>
            <a:r>
              <a:rPr sz="1200" spc="-30" dirty="0">
                <a:latin typeface="微软雅黑" panose="020B0503020204020204" pitchFamily="34" charset="-122"/>
                <a:ea typeface="微软雅黑" panose="020B0503020204020204" pitchFamily="34" charset="-122"/>
                <a:cs typeface="Noto Sans CJK JP Regular"/>
              </a:rPr>
              <a:t>区块数</a:t>
            </a:r>
            <a:r>
              <a:rPr sz="1200" dirty="0">
                <a:latin typeface="微软雅黑" panose="020B0503020204020204" pitchFamily="34" charset="-122"/>
                <a:ea typeface="微软雅黑" panose="020B0503020204020204" pitchFamily="34" charset="-122"/>
                <a:cs typeface="Noto Sans CJK JP Regular"/>
              </a:rPr>
              <a:t>据</a:t>
            </a:r>
            <a:endParaRPr sz="1200">
              <a:latin typeface="微软雅黑" panose="020B0503020204020204" pitchFamily="34" charset="-122"/>
              <a:ea typeface="微软雅黑" panose="020B0503020204020204" pitchFamily="34" charset="-122"/>
              <a:cs typeface="Noto Sans CJK JP Regular"/>
            </a:endParaRPr>
          </a:p>
        </p:txBody>
      </p:sp>
      <p:sp>
        <p:nvSpPr>
          <p:cNvPr id="57" name="object 57"/>
          <p:cNvSpPr txBox="1"/>
          <p:nvPr/>
        </p:nvSpPr>
        <p:spPr>
          <a:xfrm>
            <a:off x="1318393" y="3492427"/>
            <a:ext cx="620077" cy="193675"/>
          </a:xfrm>
          <a:prstGeom prst="rect">
            <a:avLst/>
          </a:prstGeom>
        </p:spPr>
        <p:txBody>
          <a:bodyPr vert="horz" wrap="square" lIns="0" tIns="9525" rIns="0" bIns="0" rtlCol="0">
            <a:spAutoFit/>
          </a:bodyPr>
          <a:lstStyle/>
          <a:p>
            <a:pPr marL="12700">
              <a:lnSpc>
                <a:spcPct val="100000"/>
              </a:lnSpc>
              <a:spcBef>
                <a:spcPts val="100"/>
              </a:spcBef>
            </a:pPr>
            <a:r>
              <a:rPr sz="1200" spc="-30" dirty="0">
                <a:latin typeface="微软雅黑" panose="020B0503020204020204" pitchFamily="34" charset="-122"/>
                <a:ea typeface="微软雅黑" panose="020B0503020204020204" pitchFamily="34" charset="-122"/>
                <a:cs typeface="Noto Sans CJK JP Regular"/>
              </a:rPr>
              <a:t>交易数</a:t>
            </a:r>
            <a:r>
              <a:rPr sz="1200" dirty="0">
                <a:latin typeface="微软雅黑" panose="020B0503020204020204" pitchFamily="34" charset="-122"/>
                <a:ea typeface="微软雅黑" panose="020B0503020204020204" pitchFamily="34" charset="-122"/>
                <a:cs typeface="Noto Sans CJK JP Regular"/>
              </a:rPr>
              <a:t>据</a:t>
            </a:r>
            <a:endParaRPr sz="1200">
              <a:latin typeface="微软雅黑" panose="020B0503020204020204" pitchFamily="34" charset="-122"/>
              <a:ea typeface="微软雅黑" panose="020B0503020204020204" pitchFamily="34" charset="-122"/>
              <a:cs typeface="Noto Sans CJK JP Regular"/>
            </a:endParaRPr>
          </a:p>
        </p:txBody>
      </p:sp>
      <p:sp>
        <p:nvSpPr>
          <p:cNvPr id="58" name="object 58"/>
          <p:cNvSpPr/>
          <p:nvPr/>
        </p:nvSpPr>
        <p:spPr>
          <a:xfrm>
            <a:off x="1896408" y="1812521"/>
            <a:ext cx="537686" cy="1672590"/>
          </a:xfrm>
          <a:custGeom>
            <a:avLst/>
            <a:gdLst/>
            <a:ahLst/>
            <a:cxnLst/>
            <a:rect l="l" t="t" r="r" b="b"/>
            <a:pathLst>
              <a:path w="716914" h="2230120">
                <a:moveTo>
                  <a:pt x="716610" y="0"/>
                </a:moveTo>
                <a:lnTo>
                  <a:pt x="0" y="979246"/>
                </a:lnTo>
                <a:lnTo>
                  <a:pt x="0" y="1250302"/>
                </a:lnTo>
                <a:lnTo>
                  <a:pt x="716610" y="2229548"/>
                </a:lnTo>
                <a:lnTo>
                  <a:pt x="716610" y="0"/>
                </a:lnTo>
                <a:close/>
              </a:path>
            </a:pathLst>
          </a:custGeom>
          <a:solidFill>
            <a:srgbClr val="D9D9D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9" name="object 59"/>
          <p:cNvSpPr/>
          <p:nvPr/>
        </p:nvSpPr>
        <p:spPr>
          <a:xfrm>
            <a:off x="1896408" y="1812527"/>
            <a:ext cx="537686" cy="1672590"/>
          </a:xfrm>
          <a:custGeom>
            <a:avLst/>
            <a:gdLst/>
            <a:ahLst/>
            <a:cxnLst/>
            <a:rect l="l" t="t" r="r" b="b"/>
            <a:pathLst>
              <a:path w="716914" h="2230120">
                <a:moveTo>
                  <a:pt x="716612" y="2229541"/>
                </a:moveTo>
                <a:lnTo>
                  <a:pt x="0" y="1250292"/>
                </a:lnTo>
                <a:lnTo>
                  <a:pt x="0" y="979250"/>
                </a:lnTo>
                <a:lnTo>
                  <a:pt x="716612" y="0"/>
                </a:lnTo>
                <a:lnTo>
                  <a:pt x="716612" y="2229541"/>
                </a:lnTo>
                <a:close/>
              </a:path>
            </a:pathLst>
          </a:custGeom>
          <a:ln w="9525">
            <a:solidFill>
              <a:srgbClr val="00206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0" name="object 60"/>
          <p:cNvSpPr/>
          <p:nvPr/>
        </p:nvSpPr>
        <p:spPr>
          <a:xfrm>
            <a:off x="6572250" y="2209428"/>
            <a:ext cx="1943100" cy="968693"/>
          </a:xfrm>
          <a:custGeom>
            <a:avLst/>
            <a:gdLst/>
            <a:ahLst/>
            <a:cxnLst/>
            <a:rect l="l" t="t" r="r" b="b"/>
            <a:pathLst>
              <a:path w="2590800" h="1291589">
                <a:moveTo>
                  <a:pt x="0" y="0"/>
                </a:moveTo>
                <a:lnTo>
                  <a:pt x="2590801" y="0"/>
                </a:lnTo>
                <a:lnTo>
                  <a:pt x="2590801" y="1291590"/>
                </a:lnTo>
                <a:lnTo>
                  <a:pt x="0" y="1291590"/>
                </a:lnTo>
                <a:lnTo>
                  <a:pt x="0" y="0"/>
                </a:lnTo>
                <a:close/>
              </a:path>
            </a:pathLst>
          </a:custGeom>
          <a:ln w="28575">
            <a:solidFill>
              <a:srgbClr val="C0000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1" name="object 61"/>
          <p:cNvSpPr/>
          <p:nvPr/>
        </p:nvSpPr>
        <p:spPr>
          <a:xfrm>
            <a:off x="808462" y="4296589"/>
            <a:ext cx="6892290" cy="457200"/>
          </a:xfrm>
          <a:custGeom>
            <a:avLst/>
            <a:gdLst/>
            <a:ahLst/>
            <a:cxnLst/>
            <a:rect l="l" t="t" r="r" b="b"/>
            <a:pathLst>
              <a:path w="9189720" h="609600">
                <a:moveTo>
                  <a:pt x="0" y="609398"/>
                </a:moveTo>
                <a:lnTo>
                  <a:pt x="9189199" y="609398"/>
                </a:lnTo>
                <a:lnTo>
                  <a:pt x="9189199" y="0"/>
                </a:lnTo>
                <a:lnTo>
                  <a:pt x="0" y="0"/>
                </a:lnTo>
                <a:lnTo>
                  <a:pt x="0" y="609398"/>
                </a:lnTo>
                <a:close/>
              </a:path>
            </a:pathLst>
          </a:custGeom>
          <a:solidFill>
            <a:srgbClr val="FFFF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2" name="object 62"/>
          <p:cNvSpPr txBox="1"/>
          <p:nvPr/>
        </p:nvSpPr>
        <p:spPr>
          <a:xfrm>
            <a:off x="929747" y="4263569"/>
            <a:ext cx="6284119" cy="523240"/>
          </a:xfrm>
          <a:prstGeom prst="rect">
            <a:avLst/>
          </a:prstGeom>
        </p:spPr>
        <p:txBody>
          <a:bodyPr vert="horz" wrap="square" lIns="0" tIns="51435" rIns="0" bIns="0" rtlCol="0">
            <a:spAutoFit/>
          </a:bodyPr>
          <a:lstStyle/>
          <a:p>
            <a:pPr marL="12700">
              <a:lnSpc>
                <a:spcPct val="100000"/>
              </a:lnSpc>
              <a:spcBef>
                <a:spcPts val="540"/>
              </a:spcBef>
            </a:pPr>
            <a:r>
              <a:rPr sz="1350" spc="-25" dirty="0">
                <a:solidFill>
                  <a:srgbClr val="C00000"/>
                </a:solidFill>
                <a:latin typeface="微软雅黑" panose="020B0503020204020204" pitchFamily="34" charset="-122"/>
                <a:ea typeface="微软雅黑" panose="020B0503020204020204" pitchFamily="34" charset="-122"/>
                <a:cs typeface="Noto Sans CJK JP Regular"/>
              </a:rPr>
              <a:t>在</a:t>
            </a:r>
            <a:r>
              <a:rPr sz="1350" spc="10" dirty="0">
                <a:solidFill>
                  <a:srgbClr val="C00000"/>
                </a:solidFill>
                <a:latin typeface="微软雅黑" panose="020B0503020204020204" pitchFamily="34" charset="-122"/>
                <a:ea typeface="微软雅黑" panose="020B0503020204020204" pitchFamily="34" charset="-122"/>
                <a:cs typeface="Noto Sans CJK JP Regular"/>
              </a:rPr>
              <a:t>PKI/CA</a:t>
            </a:r>
            <a:r>
              <a:rPr sz="1350" spc="-25" dirty="0">
                <a:solidFill>
                  <a:srgbClr val="C00000"/>
                </a:solidFill>
                <a:latin typeface="微软雅黑" panose="020B0503020204020204" pitchFamily="34" charset="-122"/>
                <a:ea typeface="微软雅黑" panose="020B0503020204020204" pitchFamily="34" charset="-122"/>
                <a:cs typeface="Noto Sans CJK JP Regular"/>
              </a:rPr>
              <a:t>体系完备性保障的情况下，数字签名保障了我们无法伪造他人的交易</a:t>
            </a:r>
            <a:r>
              <a:rPr sz="1350" dirty="0">
                <a:solidFill>
                  <a:srgbClr val="C00000"/>
                </a:solidFill>
                <a:latin typeface="微软雅黑" panose="020B0503020204020204" pitchFamily="34" charset="-122"/>
                <a:ea typeface="微软雅黑" panose="020B0503020204020204" pitchFamily="34" charset="-122"/>
                <a:cs typeface="Noto Sans CJK JP Regular"/>
              </a:rPr>
              <a:t>。</a:t>
            </a:r>
            <a:endParaRPr sz="1350">
              <a:latin typeface="微软雅黑" panose="020B0503020204020204" pitchFamily="34" charset="-122"/>
              <a:ea typeface="微软雅黑" panose="020B0503020204020204" pitchFamily="34" charset="-122"/>
              <a:cs typeface="Noto Sans CJK JP Regular"/>
            </a:endParaRPr>
          </a:p>
          <a:p>
            <a:pPr marL="12700">
              <a:lnSpc>
                <a:spcPct val="100000"/>
              </a:lnSpc>
              <a:spcBef>
                <a:spcPts val="440"/>
              </a:spcBef>
            </a:pPr>
            <a:r>
              <a:rPr sz="1350" spc="-25" dirty="0">
                <a:solidFill>
                  <a:srgbClr val="C00000"/>
                </a:solidFill>
                <a:latin typeface="微软雅黑" panose="020B0503020204020204" pitchFamily="34" charset="-122"/>
                <a:ea typeface="微软雅黑" panose="020B0503020204020204" pitchFamily="34" charset="-122"/>
                <a:cs typeface="Noto Sans CJK JP Regular"/>
              </a:rPr>
              <a:t>既然无法伪造他人的交易，因此交易的数字签名显示是你做的，那么必定是你做的</a:t>
            </a:r>
            <a:r>
              <a:rPr sz="1350" dirty="0">
                <a:solidFill>
                  <a:srgbClr val="C00000"/>
                </a:solidFill>
                <a:latin typeface="微软雅黑" panose="020B0503020204020204" pitchFamily="34" charset="-122"/>
                <a:ea typeface="微软雅黑" panose="020B0503020204020204" pitchFamily="34" charset="-122"/>
                <a:cs typeface="Noto Sans CJK JP Regular"/>
              </a:rPr>
              <a:t>。</a:t>
            </a:r>
            <a:endParaRPr sz="1350">
              <a:latin typeface="微软雅黑" panose="020B0503020204020204" pitchFamily="34" charset="-122"/>
              <a:ea typeface="微软雅黑" panose="020B0503020204020204" pitchFamily="34" charset="-122"/>
              <a:cs typeface="Noto Sans CJK JP Regular"/>
            </a:endParaRPr>
          </a:p>
        </p:txBody>
      </p:sp>
    </p:spTree>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75061" y="1518166"/>
            <a:ext cx="3434715" cy="3045619"/>
          </a:xfrm>
          <a:custGeom>
            <a:avLst/>
            <a:gdLst/>
            <a:ahLst/>
            <a:cxnLst/>
            <a:rect l="l" t="t" r="r" b="b"/>
            <a:pathLst>
              <a:path w="4579620" h="4060825">
                <a:moveTo>
                  <a:pt x="0" y="4060355"/>
                </a:moveTo>
                <a:lnTo>
                  <a:pt x="4579518" y="4060355"/>
                </a:lnTo>
                <a:lnTo>
                  <a:pt x="4579518" y="0"/>
                </a:lnTo>
                <a:lnTo>
                  <a:pt x="0" y="0"/>
                </a:lnTo>
                <a:lnTo>
                  <a:pt x="0" y="4060355"/>
                </a:lnTo>
                <a:close/>
              </a:path>
            </a:pathLst>
          </a:custGeom>
          <a:solidFill>
            <a:srgbClr val="F2F2F2"/>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 name="object 3"/>
          <p:cNvSpPr txBox="1">
            <a:spLocks noGrp="1"/>
          </p:cNvSpPr>
          <p:nvPr>
            <p:ph type="title"/>
          </p:nvPr>
        </p:nvSpPr>
        <p:spPr>
          <a:xfrm>
            <a:off x="356235" y="52705"/>
            <a:ext cx="568706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如何防止分布式账本的伪造</a:t>
            </a:r>
          </a:p>
        </p:txBody>
      </p:sp>
      <p:sp>
        <p:nvSpPr>
          <p:cNvPr id="4" name="object 4"/>
          <p:cNvSpPr txBox="1"/>
          <p:nvPr/>
        </p:nvSpPr>
        <p:spPr>
          <a:xfrm>
            <a:off x="271317" y="392582"/>
            <a:ext cx="7996920" cy="876300"/>
          </a:xfrm>
          <a:prstGeom prst="rect">
            <a:avLst/>
          </a:prstGeom>
        </p:spPr>
        <p:txBody>
          <a:bodyPr vert="horz" wrap="square" lIns="0" tIns="45720" rIns="0" bIns="0" rtlCol="0">
            <a:spAutoFit/>
          </a:bodyPr>
          <a:lstStyle/>
          <a:p>
            <a:pPr marL="182880" indent="-170180">
              <a:lnSpc>
                <a:spcPct val="100000"/>
              </a:lnSpc>
              <a:spcBef>
                <a:spcPts val="480"/>
              </a:spcBef>
              <a:buFont typeface="Arial" panose="020B0604020202020204"/>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利用数字签名，伪造一个他人的单个交易非常困难，除非能够获得他人数字证书的私</a:t>
            </a:r>
            <a:r>
              <a:rPr sz="1200" dirty="0">
                <a:latin typeface="微软雅黑" panose="020B0503020204020204" pitchFamily="34" charset="-122"/>
                <a:ea typeface="微软雅黑" panose="020B0503020204020204" pitchFamily="34" charset="-122"/>
                <a:cs typeface="Noto Sans CJK JP Regular"/>
              </a:rPr>
              <a:t>钥</a:t>
            </a:r>
          </a:p>
          <a:p>
            <a:pPr marL="182880" indent="-170180">
              <a:lnSpc>
                <a:spcPct val="100000"/>
              </a:lnSpc>
              <a:spcBef>
                <a:spcPts val="380"/>
              </a:spcBef>
              <a:buFont typeface="Arial" panose="020B0604020202020204"/>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另外分布式账本可以防止如下类型的篡改</a:t>
            </a:r>
            <a:r>
              <a:rPr sz="1200" dirty="0">
                <a:latin typeface="微软雅黑" panose="020B0503020204020204" pitchFamily="34" charset="-122"/>
                <a:ea typeface="微软雅黑" panose="020B0503020204020204" pitchFamily="34" charset="-122"/>
                <a:cs typeface="Noto Sans CJK JP Regular"/>
              </a:rPr>
              <a:t>：</a:t>
            </a:r>
          </a:p>
          <a:p>
            <a:pPr marL="398780" lvl="1" indent="-128905">
              <a:lnSpc>
                <a:spcPct val="100000"/>
              </a:lnSpc>
              <a:spcBef>
                <a:spcPts val="345"/>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删除历史交</a:t>
            </a:r>
            <a:r>
              <a:rPr sz="1050" dirty="0">
                <a:latin typeface="微软雅黑" panose="020B0503020204020204" pitchFamily="34" charset="-122"/>
                <a:ea typeface="微软雅黑" panose="020B0503020204020204" pitchFamily="34" charset="-122"/>
                <a:cs typeface="Noto Sans CJK JP Regular"/>
              </a:rPr>
              <a:t>易</a:t>
            </a:r>
          </a:p>
          <a:p>
            <a:pPr marL="398780" lvl="1" indent="-128905">
              <a:lnSpc>
                <a:spcPct val="100000"/>
              </a:lnSpc>
              <a:spcBef>
                <a:spcPts val="355"/>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伪造自己的历史交</a:t>
            </a:r>
            <a:r>
              <a:rPr sz="1050" dirty="0">
                <a:latin typeface="微软雅黑" panose="020B0503020204020204" pitchFamily="34" charset="-122"/>
                <a:ea typeface="微软雅黑" panose="020B0503020204020204" pitchFamily="34" charset="-122"/>
                <a:cs typeface="Noto Sans CJK JP Regular"/>
              </a:rPr>
              <a:t>易</a:t>
            </a:r>
          </a:p>
        </p:txBody>
      </p:sp>
      <p:sp>
        <p:nvSpPr>
          <p:cNvPr id="5" name="object 5"/>
          <p:cNvSpPr/>
          <p:nvPr/>
        </p:nvSpPr>
        <p:spPr>
          <a:xfrm>
            <a:off x="3005899" y="1536372"/>
            <a:ext cx="2598896" cy="3045619"/>
          </a:xfrm>
          <a:custGeom>
            <a:avLst/>
            <a:gdLst/>
            <a:ahLst/>
            <a:cxnLst/>
            <a:rect l="l" t="t" r="r" b="b"/>
            <a:pathLst>
              <a:path w="3465195" h="4060825">
                <a:moveTo>
                  <a:pt x="0" y="4060355"/>
                </a:moveTo>
                <a:lnTo>
                  <a:pt x="3465093" y="4060355"/>
                </a:lnTo>
                <a:lnTo>
                  <a:pt x="3465093" y="0"/>
                </a:lnTo>
                <a:lnTo>
                  <a:pt x="0" y="0"/>
                </a:lnTo>
                <a:lnTo>
                  <a:pt x="0" y="4060355"/>
                </a:lnTo>
                <a:close/>
              </a:path>
            </a:pathLst>
          </a:custGeom>
          <a:solidFill>
            <a:srgbClr val="F2F2F2"/>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 name="object 6"/>
          <p:cNvSpPr txBox="1"/>
          <p:nvPr/>
        </p:nvSpPr>
        <p:spPr>
          <a:xfrm>
            <a:off x="3465090" y="1939547"/>
            <a:ext cx="486728"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B#0</a:t>
            </a:r>
          </a:p>
        </p:txBody>
      </p:sp>
      <p:sp>
        <p:nvSpPr>
          <p:cNvPr id="7" name="object 7"/>
          <p:cNvSpPr txBox="1"/>
          <p:nvPr/>
        </p:nvSpPr>
        <p:spPr>
          <a:xfrm>
            <a:off x="3465090" y="2580732"/>
            <a:ext cx="486728"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B#1</a:t>
            </a:r>
          </a:p>
        </p:txBody>
      </p:sp>
      <p:sp>
        <p:nvSpPr>
          <p:cNvPr id="8" name="object 8"/>
          <p:cNvSpPr txBox="1"/>
          <p:nvPr/>
        </p:nvSpPr>
        <p:spPr>
          <a:xfrm>
            <a:off x="4471463" y="1990811"/>
            <a:ext cx="486728" cy="273685"/>
          </a:xfrm>
          <a:prstGeom prst="rect">
            <a:avLst/>
          </a:prstGeom>
          <a:solidFill>
            <a:srgbClr val="011F60"/>
          </a:solidFill>
        </p:spPr>
        <p:txBody>
          <a:bodyPr vert="horz" wrap="square" lIns="0" tIns="0" rIns="0" bIns="0" rtlCol="0">
            <a:spAutoFit/>
          </a:bodyPr>
          <a:lstStyle/>
          <a:p>
            <a:pPr marL="132715">
              <a:lnSpc>
                <a:spcPts val="2135"/>
              </a:lnSpc>
            </a:pPr>
            <a:r>
              <a:rPr sz="1350" spc="-25" dirty="0">
                <a:solidFill>
                  <a:srgbClr val="FFFFFF"/>
                </a:solidFill>
                <a:latin typeface="微软雅黑" panose="020B0503020204020204" pitchFamily="34" charset="-122"/>
                <a:ea typeface="微软雅黑" panose="020B0503020204020204" pitchFamily="34" charset="-122"/>
                <a:cs typeface="Arial" panose="020B0604020202020204"/>
              </a:rPr>
              <a:t>T#0</a:t>
            </a:r>
          </a:p>
        </p:txBody>
      </p:sp>
      <p:sp>
        <p:nvSpPr>
          <p:cNvPr id="9" name="object 9"/>
          <p:cNvSpPr txBox="1"/>
          <p:nvPr/>
        </p:nvSpPr>
        <p:spPr>
          <a:xfrm>
            <a:off x="4471463" y="2288849"/>
            <a:ext cx="486728" cy="273685"/>
          </a:xfrm>
          <a:prstGeom prst="rect">
            <a:avLst/>
          </a:prstGeom>
          <a:solidFill>
            <a:srgbClr val="C00000"/>
          </a:solidFill>
        </p:spPr>
        <p:txBody>
          <a:bodyPr vert="horz" wrap="square" lIns="0" tIns="0" rIns="0" bIns="0" rtlCol="0">
            <a:spAutoFit/>
          </a:bodyPr>
          <a:lstStyle/>
          <a:p>
            <a:pPr marL="132715">
              <a:lnSpc>
                <a:spcPts val="2135"/>
              </a:lnSpc>
            </a:pPr>
            <a:r>
              <a:rPr sz="1350" spc="-25" dirty="0">
                <a:solidFill>
                  <a:srgbClr val="FFFFFF"/>
                </a:solidFill>
                <a:latin typeface="微软雅黑" panose="020B0503020204020204" pitchFamily="34" charset="-122"/>
                <a:ea typeface="微软雅黑" panose="020B0503020204020204" pitchFamily="34" charset="-122"/>
                <a:cs typeface="Arial" panose="020B0604020202020204"/>
              </a:rPr>
              <a:t>T#1</a:t>
            </a:r>
          </a:p>
        </p:txBody>
      </p:sp>
      <p:sp>
        <p:nvSpPr>
          <p:cNvPr id="10" name="object 10"/>
          <p:cNvSpPr/>
          <p:nvPr/>
        </p:nvSpPr>
        <p:spPr>
          <a:xfrm>
            <a:off x="4471463" y="2594439"/>
            <a:ext cx="486728" cy="208121"/>
          </a:xfrm>
          <a:custGeom>
            <a:avLst/>
            <a:gdLst/>
            <a:ahLst/>
            <a:cxnLst/>
            <a:rect l="l" t="t" r="r" b="b"/>
            <a:pathLst>
              <a:path w="648970" h="277495">
                <a:moveTo>
                  <a:pt x="0" y="276998"/>
                </a:moveTo>
                <a:lnTo>
                  <a:pt x="648916" y="276998"/>
                </a:lnTo>
                <a:lnTo>
                  <a:pt x="648916" y="0"/>
                </a:lnTo>
                <a:lnTo>
                  <a:pt x="0" y="0"/>
                </a:lnTo>
                <a:lnTo>
                  <a:pt x="0" y="276998"/>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1" name="object 11"/>
          <p:cNvSpPr/>
          <p:nvPr/>
        </p:nvSpPr>
        <p:spPr>
          <a:xfrm>
            <a:off x="4471463" y="2900030"/>
            <a:ext cx="486728" cy="208121"/>
          </a:xfrm>
          <a:custGeom>
            <a:avLst/>
            <a:gdLst/>
            <a:ahLst/>
            <a:cxnLst/>
            <a:rect l="l" t="t" r="r" b="b"/>
            <a:pathLst>
              <a:path w="648970" h="277495">
                <a:moveTo>
                  <a:pt x="0" y="276998"/>
                </a:moveTo>
                <a:lnTo>
                  <a:pt x="648916" y="276998"/>
                </a:lnTo>
                <a:lnTo>
                  <a:pt x="648916" y="0"/>
                </a:lnTo>
                <a:lnTo>
                  <a:pt x="0" y="0"/>
                </a:lnTo>
                <a:lnTo>
                  <a:pt x="0" y="276998"/>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2" name="object 12"/>
          <p:cNvSpPr txBox="1"/>
          <p:nvPr/>
        </p:nvSpPr>
        <p:spPr>
          <a:xfrm>
            <a:off x="4557170" y="2482891"/>
            <a:ext cx="327660" cy="627380"/>
          </a:xfrm>
          <a:prstGeom prst="rect">
            <a:avLst/>
          </a:prstGeom>
        </p:spPr>
        <p:txBody>
          <a:bodyPr vert="horz" wrap="square" lIns="0" tIns="9525" rIns="0" bIns="0" rtlCol="0">
            <a:spAutoFit/>
          </a:bodyPr>
          <a:lstStyle/>
          <a:p>
            <a:pPr marR="5080" indent="31115">
              <a:lnSpc>
                <a:spcPct val="149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  </a:t>
            </a:r>
            <a:r>
              <a:rPr sz="1350" spc="-30" dirty="0">
                <a:solidFill>
                  <a:srgbClr val="FFFFFF"/>
                </a:solidFill>
                <a:latin typeface="微软雅黑" panose="020B0503020204020204" pitchFamily="34" charset="-122"/>
                <a:ea typeface="微软雅黑" panose="020B0503020204020204" pitchFamily="34" charset="-122"/>
                <a:cs typeface="Arial" panose="020B0604020202020204"/>
              </a:rPr>
              <a:t>T</a:t>
            </a: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a:t>
            </a:r>
            <a:r>
              <a:rPr sz="1350" dirty="0">
                <a:solidFill>
                  <a:srgbClr val="FFFFFF"/>
                </a:solidFill>
                <a:latin typeface="微软雅黑" panose="020B0503020204020204" pitchFamily="34" charset="-122"/>
                <a:ea typeface="微软雅黑" panose="020B0503020204020204" pitchFamily="34" charset="-122"/>
                <a:cs typeface="Arial" panose="020B0604020202020204"/>
              </a:rPr>
              <a:t>N</a:t>
            </a:r>
            <a:endParaRPr sz="1350">
              <a:latin typeface="微软雅黑" panose="020B0503020204020204" pitchFamily="34" charset="-122"/>
              <a:ea typeface="微软雅黑" panose="020B0503020204020204" pitchFamily="34" charset="-122"/>
              <a:cs typeface="Arial" panose="020B0604020202020204"/>
            </a:endParaRPr>
          </a:p>
        </p:txBody>
      </p:sp>
      <p:sp>
        <p:nvSpPr>
          <p:cNvPr id="13" name="object 13"/>
          <p:cNvSpPr/>
          <p:nvPr/>
        </p:nvSpPr>
        <p:spPr>
          <a:xfrm>
            <a:off x="3959199" y="2013261"/>
            <a:ext cx="489109" cy="1374458"/>
          </a:xfrm>
          <a:custGeom>
            <a:avLst/>
            <a:gdLst/>
            <a:ahLst/>
            <a:cxnLst/>
            <a:rect l="l" t="t" r="r" b="b"/>
            <a:pathLst>
              <a:path w="652145" h="1832610">
                <a:moveTo>
                  <a:pt x="651738" y="0"/>
                </a:moveTo>
                <a:lnTo>
                  <a:pt x="0" y="796544"/>
                </a:lnTo>
                <a:lnTo>
                  <a:pt x="0" y="1035456"/>
                </a:lnTo>
                <a:lnTo>
                  <a:pt x="651738" y="1832000"/>
                </a:lnTo>
                <a:lnTo>
                  <a:pt x="651738" y="0"/>
                </a:lnTo>
                <a:close/>
              </a:path>
            </a:pathLst>
          </a:custGeom>
          <a:solidFill>
            <a:srgbClr val="D9D9D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4" name="object 14"/>
          <p:cNvSpPr/>
          <p:nvPr/>
        </p:nvSpPr>
        <p:spPr>
          <a:xfrm>
            <a:off x="3959199" y="2013260"/>
            <a:ext cx="489109" cy="1374458"/>
          </a:xfrm>
          <a:custGeom>
            <a:avLst/>
            <a:gdLst/>
            <a:ahLst/>
            <a:cxnLst/>
            <a:rect l="l" t="t" r="r" b="b"/>
            <a:pathLst>
              <a:path w="652145" h="1832610">
                <a:moveTo>
                  <a:pt x="651738" y="1832001"/>
                </a:moveTo>
                <a:lnTo>
                  <a:pt x="0" y="1035454"/>
                </a:lnTo>
                <a:lnTo>
                  <a:pt x="0" y="796550"/>
                </a:lnTo>
                <a:lnTo>
                  <a:pt x="651738" y="0"/>
                </a:lnTo>
                <a:lnTo>
                  <a:pt x="651738" y="1832001"/>
                </a:lnTo>
                <a:close/>
              </a:path>
            </a:pathLst>
          </a:custGeom>
          <a:ln w="9525">
            <a:solidFill>
              <a:srgbClr val="00206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5" name="object 15"/>
          <p:cNvSpPr txBox="1"/>
          <p:nvPr/>
        </p:nvSpPr>
        <p:spPr>
          <a:xfrm>
            <a:off x="3485549" y="1712652"/>
            <a:ext cx="458153" cy="147955"/>
          </a:xfrm>
          <a:prstGeom prst="rect">
            <a:avLst/>
          </a:prstGeom>
        </p:spPr>
        <p:txBody>
          <a:bodyPr vert="horz" wrap="square" lIns="0" tIns="9525" rIns="0" bIns="0" rtlCol="0">
            <a:spAutoFit/>
          </a:bodyPr>
          <a:lstStyle/>
          <a:p>
            <a:pPr>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区块数</a:t>
            </a:r>
            <a:r>
              <a:rPr sz="900" dirty="0">
                <a:latin typeface="微软雅黑" panose="020B0503020204020204" pitchFamily="34" charset="-122"/>
                <a:ea typeface="微软雅黑" panose="020B0503020204020204" pitchFamily="34" charset="-122"/>
                <a:cs typeface="Noto Sans CJK JP Regular"/>
              </a:rPr>
              <a:t>据</a:t>
            </a:r>
            <a:endParaRPr sz="900">
              <a:latin typeface="微软雅黑" panose="020B0503020204020204" pitchFamily="34" charset="-122"/>
              <a:ea typeface="微软雅黑" panose="020B0503020204020204" pitchFamily="34" charset="-122"/>
              <a:cs typeface="Noto Sans CJK JP Regular"/>
            </a:endParaRPr>
          </a:p>
        </p:txBody>
      </p:sp>
      <p:sp>
        <p:nvSpPr>
          <p:cNvPr id="16" name="object 16"/>
          <p:cNvSpPr txBox="1"/>
          <p:nvPr/>
        </p:nvSpPr>
        <p:spPr>
          <a:xfrm>
            <a:off x="4491704" y="1740283"/>
            <a:ext cx="458153" cy="147955"/>
          </a:xfrm>
          <a:prstGeom prst="rect">
            <a:avLst/>
          </a:prstGeom>
        </p:spPr>
        <p:txBody>
          <a:bodyPr vert="horz" wrap="square" lIns="0" tIns="9525" rIns="0" bIns="0" rtlCol="0">
            <a:spAutoFit/>
          </a:bodyPr>
          <a:lstStyle/>
          <a:p>
            <a:pPr>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交易数</a:t>
            </a:r>
            <a:r>
              <a:rPr sz="900" dirty="0">
                <a:latin typeface="微软雅黑" panose="020B0503020204020204" pitchFamily="34" charset="-122"/>
                <a:ea typeface="微软雅黑" panose="020B0503020204020204" pitchFamily="34" charset="-122"/>
                <a:cs typeface="Noto Sans CJK JP Regular"/>
              </a:rPr>
              <a:t>据</a:t>
            </a:r>
            <a:endParaRPr sz="900">
              <a:latin typeface="微软雅黑" panose="020B0503020204020204" pitchFamily="34" charset="-122"/>
              <a:ea typeface="微软雅黑" panose="020B0503020204020204" pitchFamily="34" charset="-122"/>
              <a:cs typeface="Noto Sans CJK JP Regular"/>
            </a:endParaRPr>
          </a:p>
        </p:txBody>
      </p:sp>
      <p:sp>
        <p:nvSpPr>
          <p:cNvPr id="17" name="object 17"/>
          <p:cNvSpPr txBox="1"/>
          <p:nvPr/>
        </p:nvSpPr>
        <p:spPr>
          <a:xfrm>
            <a:off x="4471463" y="3181236"/>
            <a:ext cx="602933" cy="273685"/>
          </a:xfrm>
          <a:prstGeom prst="rect">
            <a:avLst/>
          </a:prstGeom>
          <a:solidFill>
            <a:srgbClr val="C00000"/>
          </a:solidFill>
        </p:spPr>
        <p:txBody>
          <a:bodyPr vert="horz" wrap="square" lIns="0" tIns="0" rIns="0" bIns="0" rtlCol="0">
            <a:spAutoFit/>
          </a:bodyPr>
          <a:lstStyle/>
          <a:p>
            <a:pPr marL="142240">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18" name="object 18"/>
          <p:cNvSpPr/>
          <p:nvPr/>
        </p:nvSpPr>
        <p:spPr>
          <a:xfrm>
            <a:off x="4966335" y="1967236"/>
            <a:ext cx="225425" cy="1222372"/>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9" name="object 19"/>
          <p:cNvSpPr/>
          <p:nvPr/>
        </p:nvSpPr>
        <p:spPr>
          <a:xfrm>
            <a:off x="5001491" y="1998668"/>
            <a:ext cx="146209" cy="1129665"/>
          </a:xfrm>
          <a:custGeom>
            <a:avLst/>
            <a:gdLst/>
            <a:ahLst/>
            <a:cxnLst/>
            <a:rect l="l" t="t" r="r" b="b"/>
            <a:pathLst>
              <a:path w="194945" h="1506220">
                <a:moveTo>
                  <a:pt x="0" y="0"/>
                </a:moveTo>
                <a:lnTo>
                  <a:pt x="37820" y="1272"/>
                </a:lnTo>
                <a:lnTo>
                  <a:pt x="68704" y="4743"/>
                </a:lnTo>
                <a:lnTo>
                  <a:pt x="89527" y="9890"/>
                </a:lnTo>
                <a:lnTo>
                  <a:pt x="97162" y="16193"/>
                </a:lnTo>
                <a:lnTo>
                  <a:pt x="97162" y="736909"/>
                </a:lnTo>
                <a:lnTo>
                  <a:pt x="104798" y="743212"/>
                </a:lnTo>
                <a:lnTo>
                  <a:pt x="125621" y="748359"/>
                </a:lnTo>
                <a:lnTo>
                  <a:pt x="156505" y="751829"/>
                </a:lnTo>
                <a:lnTo>
                  <a:pt x="194326" y="753102"/>
                </a:lnTo>
                <a:lnTo>
                  <a:pt x="156505" y="754375"/>
                </a:lnTo>
                <a:lnTo>
                  <a:pt x="125621" y="757845"/>
                </a:lnTo>
                <a:lnTo>
                  <a:pt x="104798" y="762993"/>
                </a:lnTo>
                <a:lnTo>
                  <a:pt x="97162" y="769296"/>
                </a:lnTo>
                <a:lnTo>
                  <a:pt x="97162" y="1490010"/>
                </a:lnTo>
                <a:lnTo>
                  <a:pt x="89527" y="1496317"/>
                </a:lnTo>
                <a:lnTo>
                  <a:pt x="68704" y="1501467"/>
                </a:lnTo>
                <a:lnTo>
                  <a:pt x="37820" y="1504938"/>
                </a:lnTo>
                <a:lnTo>
                  <a:pt x="0" y="1506210"/>
                </a:lnTo>
              </a:path>
            </a:pathLst>
          </a:custGeom>
          <a:ln w="28575">
            <a:solidFill>
              <a:srgbClr val="0070C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0" name="object 20"/>
          <p:cNvSpPr/>
          <p:nvPr/>
        </p:nvSpPr>
        <p:spPr>
          <a:xfrm>
            <a:off x="5074358" y="2555023"/>
            <a:ext cx="218599" cy="753427"/>
          </a:xfrm>
          <a:custGeom>
            <a:avLst/>
            <a:gdLst/>
            <a:ahLst/>
            <a:cxnLst/>
            <a:rect l="l" t="t" r="r" b="b"/>
            <a:pathLst>
              <a:path w="291465" h="1004570">
                <a:moveTo>
                  <a:pt x="72809" y="858405"/>
                </a:moveTo>
                <a:lnTo>
                  <a:pt x="0" y="931214"/>
                </a:lnTo>
                <a:lnTo>
                  <a:pt x="72809" y="1004011"/>
                </a:lnTo>
                <a:lnTo>
                  <a:pt x="72809" y="950455"/>
                </a:lnTo>
                <a:lnTo>
                  <a:pt x="163804" y="950455"/>
                </a:lnTo>
                <a:lnTo>
                  <a:pt x="213399" y="940443"/>
                </a:lnTo>
                <a:lnTo>
                  <a:pt x="253896" y="913141"/>
                </a:lnTo>
                <a:lnTo>
                  <a:pt x="254692" y="911961"/>
                </a:lnTo>
                <a:lnTo>
                  <a:pt x="72809" y="911961"/>
                </a:lnTo>
                <a:lnTo>
                  <a:pt x="72809" y="858405"/>
                </a:lnTo>
                <a:close/>
              </a:path>
              <a:path w="291465" h="1004570">
                <a:moveTo>
                  <a:pt x="163804" y="0"/>
                </a:moveTo>
                <a:lnTo>
                  <a:pt x="0" y="0"/>
                </a:lnTo>
                <a:lnTo>
                  <a:pt x="0" y="38493"/>
                </a:lnTo>
                <a:lnTo>
                  <a:pt x="163804" y="38493"/>
                </a:lnTo>
                <a:lnTo>
                  <a:pt x="198415" y="45481"/>
                </a:lnTo>
                <a:lnTo>
                  <a:pt x="226677" y="64538"/>
                </a:lnTo>
                <a:lnTo>
                  <a:pt x="245730" y="92800"/>
                </a:lnTo>
                <a:lnTo>
                  <a:pt x="252717" y="127406"/>
                </a:lnTo>
                <a:lnTo>
                  <a:pt x="252717" y="823048"/>
                </a:lnTo>
                <a:lnTo>
                  <a:pt x="245730" y="857660"/>
                </a:lnTo>
                <a:lnTo>
                  <a:pt x="226677" y="885921"/>
                </a:lnTo>
                <a:lnTo>
                  <a:pt x="198415" y="904975"/>
                </a:lnTo>
                <a:lnTo>
                  <a:pt x="163804" y="911961"/>
                </a:lnTo>
                <a:lnTo>
                  <a:pt x="254692" y="911961"/>
                </a:lnTo>
                <a:lnTo>
                  <a:pt x="281199" y="872643"/>
                </a:lnTo>
                <a:lnTo>
                  <a:pt x="291210" y="823048"/>
                </a:lnTo>
                <a:lnTo>
                  <a:pt x="291210" y="127406"/>
                </a:lnTo>
                <a:lnTo>
                  <a:pt x="281199" y="77816"/>
                </a:lnTo>
                <a:lnTo>
                  <a:pt x="253896" y="37318"/>
                </a:lnTo>
                <a:lnTo>
                  <a:pt x="213399" y="10013"/>
                </a:lnTo>
                <a:lnTo>
                  <a:pt x="163804" y="0"/>
                </a:lnTo>
                <a:close/>
              </a:path>
            </a:pathLst>
          </a:custGeom>
          <a:solidFill>
            <a:srgbClr val="0070C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1" name="object 21"/>
          <p:cNvSpPr/>
          <p:nvPr/>
        </p:nvSpPr>
        <p:spPr>
          <a:xfrm>
            <a:off x="5074361" y="2555023"/>
            <a:ext cx="218599" cy="753427"/>
          </a:xfrm>
          <a:custGeom>
            <a:avLst/>
            <a:gdLst/>
            <a:ahLst/>
            <a:cxnLst/>
            <a:rect l="l" t="t" r="r" b="b"/>
            <a:pathLst>
              <a:path w="291465" h="1004570">
                <a:moveTo>
                  <a:pt x="0" y="0"/>
                </a:moveTo>
                <a:lnTo>
                  <a:pt x="163804" y="0"/>
                </a:lnTo>
                <a:lnTo>
                  <a:pt x="213395" y="10011"/>
                </a:lnTo>
                <a:lnTo>
                  <a:pt x="253891" y="37315"/>
                </a:lnTo>
                <a:lnTo>
                  <a:pt x="281195" y="77811"/>
                </a:lnTo>
                <a:lnTo>
                  <a:pt x="291207" y="127402"/>
                </a:lnTo>
                <a:lnTo>
                  <a:pt x="291207" y="823048"/>
                </a:lnTo>
                <a:lnTo>
                  <a:pt x="281195" y="872639"/>
                </a:lnTo>
                <a:lnTo>
                  <a:pt x="253891" y="913135"/>
                </a:lnTo>
                <a:lnTo>
                  <a:pt x="213395" y="940438"/>
                </a:lnTo>
                <a:lnTo>
                  <a:pt x="163804" y="950450"/>
                </a:lnTo>
                <a:lnTo>
                  <a:pt x="72802" y="950450"/>
                </a:lnTo>
                <a:lnTo>
                  <a:pt x="72802" y="1004010"/>
                </a:lnTo>
                <a:lnTo>
                  <a:pt x="0" y="931205"/>
                </a:lnTo>
                <a:lnTo>
                  <a:pt x="72802" y="858403"/>
                </a:lnTo>
                <a:lnTo>
                  <a:pt x="72802" y="911959"/>
                </a:lnTo>
                <a:lnTo>
                  <a:pt x="163804" y="911959"/>
                </a:lnTo>
                <a:lnTo>
                  <a:pt x="198412" y="904972"/>
                </a:lnTo>
                <a:lnTo>
                  <a:pt x="226674" y="885918"/>
                </a:lnTo>
                <a:lnTo>
                  <a:pt x="245728" y="857656"/>
                </a:lnTo>
                <a:lnTo>
                  <a:pt x="252715" y="823048"/>
                </a:lnTo>
                <a:lnTo>
                  <a:pt x="252715" y="127402"/>
                </a:lnTo>
                <a:lnTo>
                  <a:pt x="245728" y="92794"/>
                </a:lnTo>
                <a:lnTo>
                  <a:pt x="226674" y="64532"/>
                </a:lnTo>
                <a:lnTo>
                  <a:pt x="198412" y="45478"/>
                </a:lnTo>
                <a:lnTo>
                  <a:pt x="163804" y="38491"/>
                </a:lnTo>
                <a:lnTo>
                  <a:pt x="0" y="38491"/>
                </a:lnTo>
                <a:lnTo>
                  <a:pt x="0" y="0"/>
                </a:lnTo>
                <a:close/>
              </a:path>
            </a:pathLst>
          </a:custGeom>
          <a:ln w="9525">
            <a:solidFill>
              <a:srgbClr val="0070C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2" name="object 22"/>
          <p:cNvSpPr/>
          <p:nvPr/>
        </p:nvSpPr>
        <p:spPr>
          <a:xfrm>
            <a:off x="3465090" y="2178635"/>
            <a:ext cx="486728" cy="208121"/>
          </a:xfrm>
          <a:custGeom>
            <a:avLst/>
            <a:gdLst/>
            <a:ahLst/>
            <a:cxnLst/>
            <a:rect l="l" t="t" r="r" b="b"/>
            <a:pathLst>
              <a:path w="648970" h="277495">
                <a:moveTo>
                  <a:pt x="0" y="276998"/>
                </a:moveTo>
                <a:lnTo>
                  <a:pt x="648916" y="276998"/>
                </a:lnTo>
                <a:lnTo>
                  <a:pt x="648916" y="0"/>
                </a:lnTo>
                <a:lnTo>
                  <a:pt x="0" y="0"/>
                </a:lnTo>
                <a:lnTo>
                  <a:pt x="0" y="276998"/>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3" name="object 23"/>
          <p:cNvSpPr txBox="1"/>
          <p:nvPr/>
        </p:nvSpPr>
        <p:spPr>
          <a:xfrm>
            <a:off x="3465090" y="2166918"/>
            <a:ext cx="486728" cy="217170"/>
          </a:xfrm>
          <a:prstGeom prst="rect">
            <a:avLst/>
          </a:prstGeom>
        </p:spPr>
        <p:txBody>
          <a:bodyPr vert="horz" wrap="square" lIns="0" tIns="9525" rIns="0" bIns="0" rtlCol="0">
            <a:spAutoFit/>
          </a:bodyPr>
          <a:lstStyle/>
          <a:p>
            <a:pPr marL="64770">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24" name="object 24"/>
          <p:cNvSpPr/>
          <p:nvPr/>
        </p:nvSpPr>
        <p:spPr>
          <a:xfrm>
            <a:off x="3465090" y="2816648"/>
            <a:ext cx="486728" cy="208121"/>
          </a:xfrm>
          <a:custGeom>
            <a:avLst/>
            <a:gdLst/>
            <a:ahLst/>
            <a:cxnLst/>
            <a:rect l="l" t="t" r="r" b="b"/>
            <a:pathLst>
              <a:path w="648970" h="277495">
                <a:moveTo>
                  <a:pt x="0" y="276998"/>
                </a:moveTo>
                <a:lnTo>
                  <a:pt x="648916" y="276998"/>
                </a:lnTo>
                <a:lnTo>
                  <a:pt x="648916" y="0"/>
                </a:lnTo>
                <a:lnTo>
                  <a:pt x="0" y="0"/>
                </a:lnTo>
                <a:lnTo>
                  <a:pt x="0" y="276998"/>
                </a:lnTo>
                <a:close/>
              </a:path>
            </a:pathLst>
          </a:custGeom>
          <a:solidFill>
            <a:srgbClr val="C00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5" name="object 25"/>
          <p:cNvSpPr txBox="1"/>
          <p:nvPr/>
        </p:nvSpPr>
        <p:spPr>
          <a:xfrm>
            <a:off x="3465090" y="2804941"/>
            <a:ext cx="486728" cy="217170"/>
          </a:xfrm>
          <a:prstGeom prst="rect">
            <a:avLst/>
          </a:prstGeom>
        </p:spPr>
        <p:txBody>
          <a:bodyPr vert="horz" wrap="square" lIns="0" tIns="9525" rIns="0" bIns="0" rtlCol="0">
            <a:spAutoFit/>
          </a:bodyPr>
          <a:lstStyle/>
          <a:p>
            <a:pPr marL="64770">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26" name="object 26"/>
          <p:cNvSpPr txBox="1"/>
          <p:nvPr/>
        </p:nvSpPr>
        <p:spPr>
          <a:xfrm>
            <a:off x="3465090" y="3222031"/>
            <a:ext cx="486728"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B#3</a:t>
            </a:r>
          </a:p>
        </p:txBody>
      </p:sp>
      <p:sp>
        <p:nvSpPr>
          <p:cNvPr id="27" name="object 27"/>
          <p:cNvSpPr/>
          <p:nvPr/>
        </p:nvSpPr>
        <p:spPr>
          <a:xfrm>
            <a:off x="3465090" y="3453699"/>
            <a:ext cx="486728" cy="208121"/>
          </a:xfrm>
          <a:custGeom>
            <a:avLst/>
            <a:gdLst/>
            <a:ahLst/>
            <a:cxnLst/>
            <a:rect l="l" t="t" r="r" b="b"/>
            <a:pathLst>
              <a:path w="648970" h="277495">
                <a:moveTo>
                  <a:pt x="0" y="276998"/>
                </a:moveTo>
                <a:lnTo>
                  <a:pt x="648916" y="276998"/>
                </a:lnTo>
                <a:lnTo>
                  <a:pt x="648916" y="0"/>
                </a:lnTo>
                <a:lnTo>
                  <a:pt x="0" y="0"/>
                </a:lnTo>
                <a:lnTo>
                  <a:pt x="0" y="276998"/>
                </a:lnTo>
                <a:close/>
              </a:path>
            </a:pathLst>
          </a:custGeom>
          <a:solidFill>
            <a:srgbClr val="C00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8" name="object 28"/>
          <p:cNvSpPr txBox="1"/>
          <p:nvPr/>
        </p:nvSpPr>
        <p:spPr>
          <a:xfrm>
            <a:off x="3465090" y="3441983"/>
            <a:ext cx="486728" cy="217170"/>
          </a:xfrm>
          <a:prstGeom prst="rect">
            <a:avLst/>
          </a:prstGeom>
        </p:spPr>
        <p:txBody>
          <a:bodyPr vert="horz" wrap="square" lIns="0" tIns="9525" rIns="0" bIns="0" rtlCol="0">
            <a:spAutoFit/>
          </a:bodyPr>
          <a:lstStyle/>
          <a:p>
            <a:pPr marL="64770">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29" name="object 29"/>
          <p:cNvSpPr txBox="1"/>
          <p:nvPr/>
        </p:nvSpPr>
        <p:spPr>
          <a:xfrm>
            <a:off x="3465090" y="3894082"/>
            <a:ext cx="486728" cy="273685"/>
          </a:xfrm>
          <a:prstGeom prst="rect">
            <a:avLst/>
          </a:prstGeom>
          <a:solidFill>
            <a:srgbClr val="8204BD"/>
          </a:solidFill>
        </p:spPr>
        <p:txBody>
          <a:bodyPr vert="horz" wrap="square" lIns="0" tIns="0" rIns="0" bIns="0" rtlCol="0">
            <a:spAutoFit/>
          </a:bodyPr>
          <a:lstStyle/>
          <a:p>
            <a:pPr marL="126365">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B#4</a:t>
            </a:r>
          </a:p>
        </p:txBody>
      </p:sp>
      <p:sp>
        <p:nvSpPr>
          <p:cNvPr id="30" name="object 30"/>
          <p:cNvSpPr txBox="1"/>
          <p:nvPr/>
        </p:nvSpPr>
        <p:spPr>
          <a:xfrm>
            <a:off x="3465090" y="4114036"/>
            <a:ext cx="486728" cy="273685"/>
          </a:xfrm>
          <a:prstGeom prst="rect">
            <a:avLst/>
          </a:prstGeom>
          <a:solidFill>
            <a:srgbClr val="C00000"/>
          </a:solidFill>
        </p:spPr>
        <p:txBody>
          <a:bodyPr vert="horz" wrap="square" lIns="0" tIns="0" rIns="0" bIns="0" rtlCol="0">
            <a:spAutoFit/>
          </a:bodyPr>
          <a:lstStyle/>
          <a:p>
            <a:pPr marL="64770">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31" name="object 31"/>
          <p:cNvSpPr/>
          <p:nvPr/>
        </p:nvSpPr>
        <p:spPr>
          <a:xfrm>
            <a:off x="4000995" y="2792282"/>
            <a:ext cx="183356" cy="787241"/>
          </a:xfrm>
          <a:custGeom>
            <a:avLst/>
            <a:gdLst/>
            <a:ahLst/>
            <a:cxnLst/>
            <a:rect l="l" t="t" r="r" b="b"/>
            <a:pathLst>
              <a:path w="244475" h="1049654">
                <a:moveTo>
                  <a:pt x="60998" y="927087"/>
                </a:moveTo>
                <a:lnTo>
                  <a:pt x="0" y="988085"/>
                </a:lnTo>
                <a:lnTo>
                  <a:pt x="60998" y="1049096"/>
                </a:lnTo>
                <a:lnTo>
                  <a:pt x="60998" y="1004214"/>
                </a:lnTo>
                <a:lnTo>
                  <a:pt x="137248" y="1004214"/>
                </a:lnTo>
                <a:lnTo>
                  <a:pt x="178800" y="995825"/>
                </a:lnTo>
                <a:lnTo>
                  <a:pt x="212734" y="972948"/>
                </a:lnTo>
                <a:lnTo>
                  <a:pt x="213403" y="971956"/>
                </a:lnTo>
                <a:lnTo>
                  <a:pt x="60998" y="971956"/>
                </a:lnTo>
                <a:lnTo>
                  <a:pt x="60998" y="927087"/>
                </a:lnTo>
                <a:close/>
              </a:path>
              <a:path w="244475" h="1049654">
                <a:moveTo>
                  <a:pt x="137248" y="0"/>
                </a:moveTo>
                <a:lnTo>
                  <a:pt x="0" y="0"/>
                </a:lnTo>
                <a:lnTo>
                  <a:pt x="0" y="32245"/>
                </a:lnTo>
                <a:lnTo>
                  <a:pt x="137248" y="32245"/>
                </a:lnTo>
                <a:lnTo>
                  <a:pt x="166248" y="38101"/>
                </a:lnTo>
                <a:lnTo>
                  <a:pt x="189928" y="54070"/>
                </a:lnTo>
                <a:lnTo>
                  <a:pt x="205893" y="77754"/>
                </a:lnTo>
                <a:lnTo>
                  <a:pt x="211747" y="106756"/>
                </a:lnTo>
                <a:lnTo>
                  <a:pt x="211747" y="897458"/>
                </a:lnTo>
                <a:lnTo>
                  <a:pt x="205893" y="926457"/>
                </a:lnTo>
                <a:lnTo>
                  <a:pt x="189928" y="950137"/>
                </a:lnTo>
                <a:lnTo>
                  <a:pt x="166248" y="966102"/>
                </a:lnTo>
                <a:lnTo>
                  <a:pt x="137248" y="971956"/>
                </a:lnTo>
                <a:lnTo>
                  <a:pt x="213403" y="971956"/>
                </a:lnTo>
                <a:lnTo>
                  <a:pt x="235614" y="939015"/>
                </a:lnTo>
                <a:lnTo>
                  <a:pt x="244005" y="897458"/>
                </a:lnTo>
                <a:lnTo>
                  <a:pt x="244005" y="106756"/>
                </a:lnTo>
                <a:lnTo>
                  <a:pt x="235614" y="65199"/>
                </a:lnTo>
                <a:lnTo>
                  <a:pt x="212734" y="31265"/>
                </a:lnTo>
                <a:lnTo>
                  <a:pt x="178800" y="8388"/>
                </a:lnTo>
                <a:lnTo>
                  <a:pt x="137248"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2" name="object 32"/>
          <p:cNvSpPr/>
          <p:nvPr/>
        </p:nvSpPr>
        <p:spPr>
          <a:xfrm>
            <a:off x="4000994" y="2792282"/>
            <a:ext cx="183356" cy="787241"/>
          </a:xfrm>
          <a:custGeom>
            <a:avLst/>
            <a:gdLst/>
            <a:ahLst/>
            <a:cxnLst/>
            <a:rect l="l" t="t" r="r" b="b"/>
            <a:pathLst>
              <a:path w="244475" h="1049654">
                <a:moveTo>
                  <a:pt x="0" y="0"/>
                </a:moveTo>
                <a:lnTo>
                  <a:pt x="137253" y="0"/>
                </a:lnTo>
                <a:lnTo>
                  <a:pt x="178806" y="8389"/>
                </a:lnTo>
                <a:lnTo>
                  <a:pt x="212738" y="31267"/>
                </a:lnTo>
                <a:lnTo>
                  <a:pt x="235616" y="65199"/>
                </a:lnTo>
                <a:lnTo>
                  <a:pt x="244006" y="106753"/>
                </a:lnTo>
                <a:lnTo>
                  <a:pt x="244006" y="897466"/>
                </a:lnTo>
                <a:lnTo>
                  <a:pt x="235616" y="939019"/>
                </a:lnTo>
                <a:lnTo>
                  <a:pt x="212738" y="972952"/>
                </a:lnTo>
                <a:lnTo>
                  <a:pt x="178806" y="995831"/>
                </a:lnTo>
                <a:lnTo>
                  <a:pt x="137253" y="1004220"/>
                </a:lnTo>
                <a:lnTo>
                  <a:pt x="61001" y="1004220"/>
                </a:lnTo>
                <a:lnTo>
                  <a:pt x="61001" y="1049090"/>
                </a:lnTo>
                <a:lnTo>
                  <a:pt x="0" y="988092"/>
                </a:lnTo>
                <a:lnTo>
                  <a:pt x="61001" y="927090"/>
                </a:lnTo>
                <a:lnTo>
                  <a:pt x="61001" y="971966"/>
                </a:lnTo>
                <a:lnTo>
                  <a:pt x="137253" y="971966"/>
                </a:lnTo>
                <a:lnTo>
                  <a:pt x="166251" y="966111"/>
                </a:lnTo>
                <a:lnTo>
                  <a:pt x="189932" y="950145"/>
                </a:lnTo>
                <a:lnTo>
                  <a:pt x="205898" y="926465"/>
                </a:lnTo>
                <a:lnTo>
                  <a:pt x="211753" y="897466"/>
                </a:lnTo>
                <a:lnTo>
                  <a:pt x="211753" y="106753"/>
                </a:lnTo>
                <a:lnTo>
                  <a:pt x="205898" y="77754"/>
                </a:lnTo>
                <a:lnTo>
                  <a:pt x="189932" y="54073"/>
                </a:lnTo>
                <a:lnTo>
                  <a:pt x="166251" y="38107"/>
                </a:lnTo>
                <a:lnTo>
                  <a:pt x="137253" y="32252"/>
                </a:lnTo>
                <a:lnTo>
                  <a:pt x="0" y="32252"/>
                </a:lnTo>
                <a:lnTo>
                  <a:pt x="0"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3" name="object 33"/>
          <p:cNvSpPr/>
          <p:nvPr/>
        </p:nvSpPr>
        <p:spPr>
          <a:xfrm>
            <a:off x="3867788" y="2538727"/>
            <a:ext cx="238125" cy="571500"/>
          </a:xfrm>
          <a:prstGeom prst="rect">
            <a:avLst/>
          </a:prstGeom>
          <a:blipFill>
            <a:blip r:embed="rId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4" name="object 34"/>
          <p:cNvSpPr/>
          <p:nvPr/>
        </p:nvSpPr>
        <p:spPr>
          <a:xfrm>
            <a:off x="3903907" y="2568520"/>
            <a:ext cx="156686" cy="481013"/>
          </a:xfrm>
          <a:custGeom>
            <a:avLst/>
            <a:gdLst/>
            <a:ahLst/>
            <a:cxnLst/>
            <a:rect l="l" t="t" r="r" b="b"/>
            <a:pathLst>
              <a:path w="208914" h="641350">
                <a:moveTo>
                  <a:pt x="0" y="0"/>
                </a:moveTo>
                <a:lnTo>
                  <a:pt x="40553" y="1364"/>
                </a:lnTo>
                <a:lnTo>
                  <a:pt x="73669" y="5085"/>
                </a:lnTo>
                <a:lnTo>
                  <a:pt x="95997" y="10604"/>
                </a:lnTo>
                <a:lnTo>
                  <a:pt x="104185" y="17363"/>
                </a:lnTo>
                <a:lnTo>
                  <a:pt x="104185" y="303059"/>
                </a:lnTo>
                <a:lnTo>
                  <a:pt x="112372" y="309817"/>
                </a:lnTo>
                <a:lnTo>
                  <a:pt x="134700" y="315336"/>
                </a:lnTo>
                <a:lnTo>
                  <a:pt x="167816" y="319057"/>
                </a:lnTo>
                <a:lnTo>
                  <a:pt x="208370" y="320422"/>
                </a:lnTo>
                <a:lnTo>
                  <a:pt x="167816" y="321786"/>
                </a:lnTo>
                <a:lnTo>
                  <a:pt x="134700" y="325507"/>
                </a:lnTo>
                <a:lnTo>
                  <a:pt x="112372" y="331027"/>
                </a:lnTo>
                <a:lnTo>
                  <a:pt x="104185" y="337786"/>
                </a:lnTo>
                <a:lnTo>
                  <a:pt x="104185" y="623482"/>
                </a:lnTo>
                <a:lnTo>
                  <a:pt x="95997" y="630240"/>
                </a:lnTo>
                <a:lnTo>
                  <a:pt x="73669" y="635759"/>
                </a:lnTo>
                <a:lnTo>
                  <a:pt x="40553" y="639480"/>
                </a:lnTo>
                <a:lnTo>
                  <a:pt x="0" y="64084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5" name="object 35"/>
          <p:cNvSpPr/>
          <p:nvPr/>
        </p:nvSpPr>
        <p:spPr>
          <a:xfrm>
            <a:off x="3234595" y="3420199"/>
            <a:ext cx="183356" cy="787241"/>
          </a:xfrm>
          <a:custGeom>
            <a:avLst/>
            <a:gdLst/>
            <a:ahLst/>
            <a:cxnLst/>
            <a:rect l="l" t="t" r="r" b="b"/>
            <a:pathLst>
              <a:path w="244475" h="1049654">
                <a:moveTo>
                  <a:pt x="244005" y="0"/>
                </a:moveTo>
                <a:lnTo>
                  <a:pt x="106756" y="0"/>
                </a:lnTo>
                <a:lnTo>
                  <a:pt x="65204" y="8390"/>
                </a:lnTo>
                <a:lnTo>
                  <a:pt x="31270" y="31270"/>
                </a:lnTo>
                <a:lnTo>
                  <a:pt x="8390" y="65204"/>
                </a:lnTo>
                <a:lnTo>
                  <a:pt x="0" y="106756"/>
                </a:lnTo>
                <a:lnTo>
                  <a:pt x="0" y="897470"/>
                </a:lnTo>
                <a:lnTo>
                  <a:pt x="8390" y="939024"/>
                </a:lnTo>
                <a:lnTo>
                  <a:pt x="31270" y="972956"/>
                </a:lnTo>
                <a:lnTo>
                  <a:pt x="65204" y="995834"/>
                </a:lnTo>
                <a:lnTo>
                  <a:pt x="106756" y="1004223"/>
                </a:lnTo>
                <a:lnTo>
                  <a:pt x="183007" y="1004223"/>
                </a:lnTo>
                <a:lnTo>
                  <a:pt x="183007" y="1049098"/>
                </a:lnTo>
                <a:lnTo>
                  <a:pt x="244005" y="988098"/>
                </a:lnTo>
                <a:lnTo>
                  <a:pt x="227878" y="971970"/>
                </a:lnTo>
                <a:lnTo>
                  <a:pt x="106756" y="971970"/>
                </a:lnTo>
                <a:lnTo>
                  <a:pt x="77756" y="966115"/>
                </a:lnTo>
                <a:lnTo>
                  <a:pt x="54076" y="950150"/>
                </a:lnTo>
                <a:lnTo>
                  <a:pt x="38111" y="926469"/>
                </a:lnTo>
                <a:lnTo>
                  <a:pt x="32258" y="897470"/>
                </a:lnTo>
                <a:lnTo>
                  <a:pt x="32258" y="106756"/>
                </a:lnTo>
                <a:lnTo>
                  <a:pt x="38111" y="77756"/>
                </a:lnTo>
                <a:lnTo>
                  <a:pt x="54076" y="54076"/>
                </a:lnTo>
                <a:lnTo>
                  <a:pt x="77756" y="38111"/>
                </a:lnTo>
                <a:lnTo>
                  <a:pt x="106756" y="32258"/>
                </a:lnTo>
                <a:lnTo>
                  <a:pt x="244005" y="32258"/>
                </a:lnTo>
                <a:lnTo>
                  <a:pt x="244005" y="0"/>
                </a:lnTo>
                <a:close/>
              </a:path>
              <a:path w="244475" h="1049654">
                <a:moveTo>
                  <a:pt x="183007" y="927094"/>
                </a:moveTo>
                <a:lnTo>
                  <a:pt x="183007" y="971970"/>
                </a:lnTo>
                <a:lnTo>
                  <a:pt x="227878" y="971970"/>
                </a:lnTo>
                <a:lnTo>
                  <a:pt x="183007" y="927094"/>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6" name="object 36"/>
          <p:cNvSpPr/>
          <p:nvPr/>
        </p:nvSpPr>
        <p:spPr>
          <a:xfrm>
            <a:off x="3234595" y="3420199"/>
            <a:ext cx="183356" cy="787241"/>
          </a:xfrm>
          <a:custGeom>
            <a:avLst/>
            <a:gdLst/>
            <a:ahLst/>
            <a:cxnLst/>
            <a:rect l="l" t="t" r="r" b="b"/>
            <a:pathLst>
              <a:path w="244475" h="1049654">
                <a:moveTo>
                  <a:pt x="244006" y="0"/>
                </a:moveTo>
                <a:lnTo>
                  <a:pt x="106753" y="0"/>
                </a:lnTo>
                <a:lnTo>
                  <a:pt x="65199" y="8389"/>
                </a:lnTo>
                <a:lnTo>
                  <a:pt x="31267" y="31267"/>
                </a:lnTo>
                <a:lnTo>
                  <a:pt x="8389" y="65199"/>
                </a:lnTo>
                <a:lnTo>
                  <a:pt x="0" y="106753"/>
                </a:lnTo>
                <a:lnTo>
                  <a:pt x="0" y="897466"/>
                </a:lnTo>
                <a:lnTo>
                  <a:pt x="8389" y="939019"/>
                </a:lnTo>
                <a:lnTo>
                  <a:pt x="31267" y="972952"/>
                </a:lnTo>
                <a:lnTo>
                  <a:pt x="65199" y="995831"/>
                </a:lnTo>
                <a:lnTo>
                  <a:pt x="106753" y="1004220"/>
                </a:lnTo>
                <a:lnTo>
                  <a:pt x="183005" y="1004220"/>
                </a:lnTo>
                <a:lnTo>
                  <a:pt x="183005" y="1049090"/>
                </a:lnTo>
                <a:lnTo>
                  <a:pt x="244006" y="988092"/>
                </a:lnTo>
                <a:lnTo>
                  <a:pt x="183005" y="927090"/>
                </a:lnTo>
                <a:lnTo>
                  <a:pt x="183005" y="971966"/>
                </a:lnTo>
                <a:lnTo>
                  <a:pt x="106753" y="971966"/>
                </a:lnTo>
                <a:lnTo>
                  <a:pt x="77754" y="966111"/>
                </a:lnTo>
                <a:lnTo>
                  <a:pt x="54073" y="950145"/>
                </a:lnTo>
                <a:lnTo>
                  <a:pt x="38107" y="926465"/>
                </a:lnTo>
                <a:lnTo>
                  <a:pt x="32253" y="897466"/>
                </a:lnTo>
                <a:lnTo>
                  <a:pt x="32253" y="106753"/>
                </a:lnTo>
                <a:lnTo>
                  <a:pt x="38107" y="77754"/>
                </a:lnTo>
                <a:lnTo>
                  <a:pt x="54073" y="54073"/>
                </a:lnTo>
                <a:lnTo>
                  <a:pt x="77754" y="38107"/>
                </a:lnTo>
                <a:lnTo>
                  <a:pt x="106753" y="32252"/>
                </a:lnTo>
                <a:lnTo>
                  <a:pt x="244006" y="32252"/>
                </a:lnTo>
                <a:lnTo>
                  <a:pt x="244006"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7" name="object 37"/>
          <p:cNvSpPr/>
          <p:nvPr/>
        </p:nvSpPr>
        <p:spPr>
          <a:xfrm>
            <a:off x="3312157" y="3167377"/>
            <a:ext cx="238125" cy="571500"/>
          </a:xfrm>
          <a:prstGeom prst="rect">
            <a:avLst/>
          </a:prstGeom>
          <a:blipFill>
            <a:blip r:embed="rId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8" name="object 38"/>
          <p:cNvSpPr/>
          <p:nvPr/>
        </p:nvSpPr>
        <p:spPr>
          <a:xfrm>
            <a:off x="3358400" y="3196437"/>
            <a:ext cx="156686" cy="481013"/>
          </a:xfrm>
          <a:custGeom>
            <a:avLst/>
            <a:gdLst/>
            <a:ahLst/>
            <a:cxnLst/>
            <a:rect l="l" t="t" r="r" b="b"/>
            <a:pathLst>
              <a:path w="208914" h="641350">
                <a:moveTo>
                  <a:pt x="208370" y="0"/>
                </a:moveTo>
                <a:lnTo>
                  <a:pt x="167816" y="1364"/>
                </a:lnTo>
                <a:lnTo>
                  <a:pt x="134700" y="5085"/>
                </a:lnTo>
                <a:lnTo>
                  <a:pt x="112372" y="10604"/>
                </a:lnTo>
                <a:lnTo>
                  <a:pt x="104185" y="17363"/>
                </a:lnTo>
                <a:lnTo>
                  <a:pt x="104185" y="303059"/>
                </a:lnTo>
                <a:lnTo>
                  <a:pt x="95997" y="309817"/>
                </a:lnTo>
                <a:lnTo>
                  <a:pt x="73670" y="315336"/>
                </a:lnTo>
                <a:lnTo>
                  <a:pt x="40553" y="319057"/>
                </a:lnTo>
                <a:lnTo>
                  <a:pt x="0" y="320422"/>
                </a:lnTo>
                <a:lnTo>
                  <a:pt x="40553" y="321786"/>
                </a:lnTo>
                <a:lnTo>
                  <a:pt x="73670" y="325507"/>
                </a:lnTo>
                <a:lnTo>
                  <a:pt x="95997" y="331027"/>
                </a:lnTo>
                <a:lnTo>
                  <a:pt x="104185" y="337786"/>
                </a:lnTo>
                <a:lnTo>
                  <a:pt x="104185" y="623482"/>
                </a:lnTo>
                <a:lnTo>
                  <a:pt x="112372" y="630240"/>
                </a:lnTo>
                <a:lnTo>
                  <a:pt x="134700" y="635759"/>
                </a:lnTo>
                <a:lnTo>
                  <a:pt x="167816" y="639480"/>
                </a:lnTo>
                <a:lnTo>
                  <a:pt x="208370" y="64084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9" name="object 39"/>
          <p:cNvSpPr/>
          <p:nvPr/>
        </p:nvSpPr>
        <p:spPr>
          <a:xfrm>
            <a:off x="3213525" y="2141772"/>
            <a:ext cx="183356" cy="787241"/>
          </a:xfrm>
          <a:custGeom>
            <a:avLst/>
            <a:gdLst/>
            <a:ahLst/>
            <a:cxnLst/>
            <a:rect l="l" t="t" r="r" b="b"/>
            <a:pathLst>
              <a:path w="244475" h="1049654">
                <a:moveTo>
                  <a:pt x="244005" y="0"/>
                </a:moveTo>
                <a:lnTo>
                  <a:pt x="106756" y="0"/>
                </a:lnTo>
                <a:lnTo>
                  <a:pt x="65204" y="8390"/>
                </a:lnTo>
                <a:lnTo>
                  <a:pt x="31270" y="31270"/>
                </a:lnTo>
                <a:lnTo>
                  <a:pt x="8390" y="65204"/>
                </a:lnTo>
                <a:lnTo>
                  <a:pt x="0" y="106756"/>
                </a:lnTo>
                <a:lnTo>
                  <a:pt x="0" y="897470"/>
                </a:lnTo>
                <a:lnTo>
                  <a:pt x="8390" y="939022"/>
                </a:lnTo>
                <a:lnTo>
                  <a:pt x="31270" y="972956"/>
                </a:lnTo>
                <a:lnTo>
                  <a:pt x="65204" y="995836"/>
                </a:lnTo>
                <a:lnTo>
                  <a:pt x="106756" y="1004227"/>
                </a:lnTo>
                <a:lnTo>
                  <a:pt x="183006" y="1004227"/>
                </a:lnTo>
                <a:lnTo>
                  <a:pt x="183006" y="1049096"/>
                </a:lnTo>
                <a:lnTo>
                  <a:pt x="244005" y="988098"/>
                </a:lnTo>
                <a:lnTo>
                  <a:pt x="227876" y="971969"/>
                </a:lnTo>
                <a:lnTo>
                  <a:pt x="106756" y="971969"/>
                </a:lnTo>
                <a:lnTo>
                  <a:pt x="77756" y="966115"/>
                </a:lnTo>
                <a:lnTo>
                  <a:pt x="54076" y="950150"/>
                </a:lnTo>
                <a:lnTo>
                  <a:pt x="38111" y="926470"/>
                </a:lnTo>
                <a:lnTo>
                  <a:pt x="32257" y="897470"/>
                </a:lnTo>
                <a:lnTo>
                  <a:pt x="32257" y="106756"/>
                </a:lnTo>
                <a:lnTo>
                  <a:pt x="38111" y="77756"/>
                </a:lnTo>
                <a:lnTo>
                  <a:pt x="54076" y="54076"/>
                </a:lnTo>
                <a:lnTo>
                  <a:pt x="77756" y="38111"/>
                </a:lnTo>
                <a:lnTo>
                  <a:pt x="106756" y="32257"/>
                </a:lnTo>
                <a:lnTo>
                  <a:pt x="244005" y="32257"/>
                </a:lnTo>
                <a:lnTo>
                  <a:pt x="244005" y="0"/>
                </a:lnTo>
                <a:close/>
              </a:path>
              <a:path w="244475" h="1049654">
                <a:moveTo>
                  <a:pt x="183006" y="927099"/>
                </a:moveTo>
                <a:lnTo>
                  <a:pt x="183006" y="971969"/>
                </a:lnTo>
                <a:lnTo>
                  <a:pt x="227876" y="971969"/>
                </a:lnTo>
                <a:lnTo>
                  <a:pt x="183006" y="927099"/>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0" name="object 40"/>
          <p:cNvSpPr/>
          <p:nvPr/>
        </p:nvSpPr>
        <p:spPr>
          <a:xfrm>
            <a:off x="3213525" y="2141772"/>
            <a:ext cx="183356" cy="787241"/>
          </a:xfrm>
          <a:custGeom>
            <a:avLst/>
            <a:gdLst/>
            <a:ahLst/>
            <a:cxnLst/>
            <a:rect l="l" t="t" r="r" b="b"/>
            <a:pathLst>
              <a:path w="244475" h="1049654">
                <a:moveTo>
                  <a:pt x="244006" y="0"/>
                </a:moveTo>
                <a:lnTo>
                  <a:pt x="106753" y="0"/>
                </a:lnTo>
                <a:lnTo>
                  <a:pt x="65199" y="8389"/>
                </a:lnTo>
                <a:lnTo>
                  <a:pt x="31267" y="31267"/>
                </a:lnTo>
                <a:lnTo>
                  <a:pt x="8389" y="65199"/>
                </a:lnTo>
                <a:lnTo>
                  <a:pt x="0" y="106753"/>
                </a:lnTo>
                <a:lnTo>
                  <a:pt x="0" y="897466"/>
                </a:lnTo>
                <a:lnTo>
                  <a:pt x="8389" y="939019"/>
                </a:lnTo>
                <a:lnTo>
                  <a:pt x="31267" y="972952"/>
                </a:lnTo>
                <a:lnTo>
                  <a:pt x="65199" y="995831"/>
                </a:lnTo>
                <a:lnTo>
                  <a:pt x="106753" y="1004220"/>
                </a:lnTo>
                <a:lnTo>
                  <a:pt x="183005" y="1004220"/>
                </a:lnTo>
                <a:lnTo>
                  <a:pt x="183005" y="1049090"/>
                </a:lnTo>
                <a:lnTo>
                  <a:pt x="244006" y="988092"/>
                </a:lnTo>
                <a:lnTo>
                  <a:pt x="183005" y="927090"/>
                </a:lnTo>
                <a:lnTo>
                  <a:pt x="183005" y="971966"/>
                </a:lnTo>
                <a:lnTo>
                  <a:pt x="106753" y="971966"/>
                </a:lnTo>
                <a:lnTo>
                  <a:pt x="77754" y="966111"/>
                </a:lnTo>
                <a:lnTo>
                  <a:pt x="54073" y="950145"/>
                </a:lnTo>
                <a:lnTo>
                  <a:pt x="38107" y="926465"/>
                </a:lnTo>
                <a:lnTo>
                  <a:pt x="32253" y="897466"/>
                </a:lnTo>
                <a:lnTo>
                  <a:pt x="32253" y="106753"/>
                </a:lnTo>
                <a:lnTo>
                  <a:pt x="38107" y="77754"/>
                </a:lnTo>
                <a:lnTo>
                  <a:pt x="54073" y="54073"/>
                </a:lnTo>
                <a:lnTo>
                  <a:pt x="77754" y="38107"/>
                </a:lnTo>
                <a:lnTo>
                  <a:pt x="106753" y="32252"/>
                </a:lnTo>
                <a:lnTo>
                  <a:pt x="244006" y="32252"/>
                </a:lnTo>
                <a:lnTo>
                  <a:pt x="244006"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1" name="object 41"/>
          <p:cNvSpPr/>
          <p:nvPr/>
        </p:nvSpPr>
        <p:spPr>
          <a:xfrm>
            <a:off x="3293107" y="1887855"/>
            <a:ext cx="234950" cy="571500"/>
          </a:xfrm>
          <a:prstGeom prst="rect">
            <a:avLst/>
          </a:prstGeom>
          <a:blipFill>
            <a:blip r:embed="rId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2" name="object 42"/>
          <p:cNvSpPr/>
          <p:nvPr/>
        </p:nvSpPr>
        <p:spPr>
          <a:xfrm>
            <a:off x="3337330" y="1918011"/>
            <a:ext cx="156686" cy="481013"/>
          </a:xfrm>
          <a:custGeom>
            <a:avLst/>
            <a:gdLst/>
            <a:ahLst/>
            <a:cxnLst/>
            <a:rect l="l" t="t" r="r" b="b"/>
            <a:pathLst>
              <a:path w="208914" h="641350">
                <a:moveTo>
                  <a:pt x="208370" y="0"/>
                </a:moveTo>
                <a:lnTo>
                  <a:pt x="167816" y="1364"/>
                </a:lnTo>
                <a:lnTo>
                  <a:pt x="134700" y="5085"/>
                </a:lnTo>
                <a:lnTo>
                  <a:pt x="112372" y="10604"/>
                </a:lnTo>
                <a:lnTo>
                  <a:pt x="104185" y="17363"/>
                </a:lnTo>
                <a:lnTo>
                  <a:pt x="104185" y="303059"/>
                </a:lnTo>
                <a:lnTo>
                  <a:pt x="95997" y="309817"/>
                </a:lnTo>
                <a:lnTo>
                  <a:pt x="73670" y="315336"/>
                </a:lnTo>
                <a:lnTo>
                  <a:pt x="40553" y="319057"/>
                </a:lnTo>
                <a:lnTo>
                  <a:pt x="0" y="320422"/>
                </a:lnTo>
                <a:lnTo>
                  <a:pt x="40553" y="321786"/>
                </a:lnTo>
                <a:lnTo>
                  <a:pt x="73670" y="325507"/>
                </a:lnTo>
                <a:lnTo>
                  <a:pt x="95997" y="331027"/>
                </a:lnTo>
                <a:lnTo>
                  <a:pt x="104185" y="337786"/>
                </a:lnTo>
                <a:lnTo>
                  <a:pt x="104185" y="623482"/>
                </a:lnTo>
                <a:lnTo>
                  <a:pt x="112372" y="630240"/>
                </a:lnTo>
                <a:lnTo>
                  <a:pt x="134700" y="635759"/>
                </a:lnTo>
                <a:lnTo>
                  <a:pt x="167816" y="639480"/>
                </a:lnTo>
                <a:lnTo>
                  <a:pt x="208370" y="64084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3" name="object 43"/>
          <p:cNvSpPr txBox="1"/>
          <p:nvPr/>
        </p:nvSpPr>
        <p:spPr>
          <a:xfrm>
            <a:off x="2920670" y="1269646"/>
            <a:ext cx="2598896" cy="207010"/>
          </a:xfrm>
          <a:prstGeom prst="rect">
            <a:avLst/>
          </a:prstGeom>
          <a:solidFill>
            <a:srgbClr val="C00000"/>
          </a:solidFill>
        </p:spPr>
        <p:txBody>
          <a:bodyPr vert="horz" wrap="square" lIns="0" tIns="45720" rIns="0" bIns="0" rtlCol="0">
            <a:spAutoFit/>
          </a:bodyPr>
          <a:lstStyle/>
          <a:p>
            <a:pPr marL="109220">
              <a:lnSpc>
                <a:spcPct val="100000"/>
              </a:lnSpc>
              <a:spcBef>
                <a:spcPts val="480"/>
              </a:spcBef>
            </a:pPr>
            <a:r>
              <a:rPr sz="1050" dirty="0">
                <a:solidFill>
                  <a:srgbClr val="FFFFFF"/>
                </a:solidFill>
                <a:latin typeface="微软雅黑" panose="020B0503020204020204" pitchFamily="34" charset="-122"/>
                <a:ea typeface="微软雅黑" panose="020B0503020204020204" pitchFamily="34" charset="-122"/>
                <a:cs typeface="Droid Sans Fallback"/>
              </a:rPr>
              <a:t>篡改：删除区块</a:t>
            </a:r>
            <a:r>
              <a:rPr sz="1050" spc="-5" dirty="0">
                <a:solidFill>
                  <a:srgbClr val="FFFFFF"/>
                </a:solidFill>
                <a:latin typeface="微软雅黑" panose="020B0503020204020204" pitchFamily="34" charset="-122"/>
                <a:ea typeface="微软雅黑" panose="020B0503020204020204" pitchFamily="34" charset="-122"/>
                <a:cs typeface="Arial" panose="020B0604020202020204"/>
              </a:rPr>
              <a:t>B#1</a:t>
            </a:r>
            <a:r>
              <a:rPr sz="1050" dirty="0">
                <a:solidFill>
                  <a:srgbClr val="FFFFFF"/>
                </a:solidFill>
                <a:latin typeface="微软雅黑" panose="020B0503020204020204" pitchFamily="34" charset="-122"/>
                <a:ea typeface="微软雅黑" panose="020B0503020204020204" pitchFamily="34" charset="-122"/>
                <a:cs typeface="Droid Sans Fallback"/>
              </a:rPr>
              <a:t>的</a:t>
            </a:r>
            <a:r>
              <a:rPr sz="1050" spc="-10" dirty="0">
                <a:solidFill>
                  <a:srgbClr val="FFFFFF"/>
                </a:solidFill>
                <a:latin typeface="微软雅黑" panose="020B0503020204020204" pitchFamily="34" charset="-122"/>
                <a:ea typeface="微软雅黑" panose="020B0503020204020204" pitchFamily="34" charset="-122"/>
                <a:cs typeface="Arial" panose="020B0604020202020204"/>
              </a:rPr>
              <a:t>T#1</a:t>
            </a:r>
            <a:r>
              <a:rPr sz="1050" dirty="0">
                <a:solidFill>
                  <a:srgbClr val="FFFFFF"/>
                </a:solidFill>
                <a:latin typeface="微软雅黑" panose="020B0503020204020204" pitchFamily="34" charset="-122"/>
                <a:ea typeface="微软雅黑" panose="020B0503020204020204" pitchFamily="34" charset="-122"/>
                <a:cs typeface="Droid Sans Fallback"/>
              </a:rPr>
              <a:t>交易</a:t>
            </a:r>
            <a:r>
              <a:rPr sz="1050" spc="-5" dirty="0">
                <a:solidFill>
                  <a:srgbClr val="FFFFFF"/>
                </a:solidFill>
                <a:latin typeface="微软雅黑" panose="020B0503020204020204" pitchFamily="34" charset="-122"/>
                <a:ea typeface="微软雅黑" panose="020B0503020204020204" pitchFamily="34" charset="-122"/>
                <a:cs typeface="Arial" panose="020B0604020202020204"/>
              </a:rPr>
              <a:t>(</a:t>
            </a:r>
            <a:r>
              <a:rPr sz="1050" dirty="0">
                <a:solidFill>
                  <a:srgbClr val="FFFFFF"/>
                </a:solidFill>
                <a:latin typeface="微软雅黑" panose="020B0503020204020204" pitchFamily="34" charset="-122"/>
                <a:ea typeface="微软雅黑" panose="020B0503020204020204" pitchFamily="34" charset="-122"/>
                <a:cs typeface="Droid Sans Fallback"/>
              </a:rPr>
              <a:t>某个</a:t>
            </a:r>
            <a:r>
              <a:rPr sz="1050" spc="-5" dirty="0">
                <a:solidFill>
                  <a:srgbClr val="FFFFFF"/>
                </a:solidFill>
                <a:latin typeface="微软雅黑" panose="020B0503020204020204" pitchFamily="34" charset="-122"/>
                <a:ea typeface="微软雅黑" panose="020B0503020204020204" pitchFamily="34" charset="-122"/>
                <a:cs typeface="Arial" panose="020B0604020202020204"/>
              </a:rPr>
              <a:t>Peer)</a:t>
            </a:r>
            <a:endParaRPr sz="1050">
              <a:latin typeface="微软雅黑" panose="020B0503020204020204" pitchFamily="34" charset="-122"/>
              <a:ea typeface="微软雅黑" panose="020B0503020204020204" pitchFamily="34" charset="-122"/>
              <a:cs typeface="Arial" panose="020B0604020202020204"/>
            </a:endParaRPr>
          </a:p>
        </p:txBody>
      </p:sp>
      <p:sp>
        <p:nvSpPr>
          <p:cNvPr id="44" name="object 44"/>
          <p:cNvSpPr/>
          <p:nvPr/>
        </p:nvSpPr>
        <p:spPr>
          <a:xfrm>
            <a:off x="150762" y="1524600"/>
            <a:ext cx="2562701" cy="3002756"/>
          </a:xfrm>
          <a:custGeom>
            <a:avLst/>
            <a:gdLst/>
            <a:ahLst/>
            <a:cxnLst/>
            <a:rect l="l" t="t" r="r" b="b"/>
            <a:pathLst>
              <a:path w="3416935" h="4003675">
                <a:moveTo>
                  <a:pt x="0" y="4003459"/>
                </a:moveTo>
                <a:lnTo>
                  <a:pt x="3416541" y="4003459"/>
                </a:lnTo>
                <a:lnTo>
                  <a:pt x="3416541" y="0"/>
                </a:lnTo>
                <a:lnTo>
                  <a:pt x="0" y="0"/>
                </a:lnTo>
                <a:lnTo>
                  <a:pt x="0" y="4003459"/>
                </a:lnTo>
                <a:close/>
              </a:path>
            </a:pathLst>
          </a:custGeom>
          <a:solidFill>
            <a:srgbClr val="F2F2F2"/>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5" name="object 45"/>
          <p:cNvSpPr txBox="1"/>
          <p:nvPr/>
        </p:nvSpPr>
        <p:spPr>
          <a:xfrm>
            <a:off x="687557" y="1938452"/>
            <a:ext cx="480060"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B#0</a:t>
            </a:r>
          </a:p>
        </p:txBody>
      </p:sp>
      <p:sp>
        <p:nvSpPr>
          <p:cNvPr id="46" name="object 46"/>
          <p:cNvSpPr txBox="1"/>
          <p:nvPr/>
        </p:nvSpPr>
        <p:spPr>
          <a:xfrm>
            <a:off x="687556" y="2570654"/>
            <a:ext cx="480060"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B#1</a:t>
            </a:r>
          </a:p>
        </p:txBody>
      </p:sp>
      <p:sp>
        <p:nvSpPr>
          <p:cNvPr id="47" name="object 47"/>
          <p:cNvSpPr txBox="1"/>
          <p:nvPr/>
        </p:nvSpPr>
        <p:spPr>
          <a:xfrm>
            <a:off x="1679829" y="1989163"/>
            <a:ext cx="480060" cy="273685"/>
          </a:xfrm>
          <a:prstGeom prst="rect">
            <a:avLst/>
          </a:prstGeom>
          <a:solidFill>
            <a:srgbClr val="011F60"/>
          </a:solidFill>
        </p:spPr>
        <p:txBody>
          <a:bodyPr vert="horz" wrap="square" lIns="0" tIns="0" rIns="0" bIns="0" rtlCol="0">
            <a:spAutoFit/>
          </a:bodyPr>
          <a:lstStyle/>
          <a:p>
            <a:pPr marL="128270">
              <a:lnSpc>
                <a:spcPts val="2135"/>
              </a:lnSpc>
            </a:pPr>
            <a:r>
              <a:rPr sz="1350" spc="-25" dirty="0">
                <a:solidFill>
                  <a:srgbClr val="FFFFFF"/>
                </a:solidFill>
                <a:latin typeface="微软雅黑" panose="020B0503020204020204" pitchFamily="34" charset="-122"/>
                <a:ea typeface="微软雅黑" panose="020B0503020204020204" pitchFamily="34" charset="-122"/>
                <a:cs typeface="Arial" panose="020B0604020202020204"/>
              </a:rPr>
              <a:t>T#0</a:t>
            </a:r>
          </a:p>
        </p:txBody>
      </p:sp>
      <p:sp>
        <p:nvSpPr>
          <p:cNvPr id="48" name="object 48"/>
          <p:cNvSpPr txBox="1"/>
          <p:nvPr/>
        </p:nvSpPr>
        <p:spPr>
          <a:xfrm>
            <a:off x="1679829" y="2283028"/>
            <a:ext cx="480060" cy="273685"/>
          </a:xfrm>
          <a:prstGeom prst="rect">
            <a:avLst/>
          </a:prstGeom>
          <a:solidFill>
            <a:srgbClr val="011F60"/>
          </a:solidFill>
        </p:spPr>
        <p:txBody>
          <a:bodyPr vert="horz" wrap="square" lIns="0" tIns="0" rIns="0" bIns="0" rtlCol="0">
            <a:spAutoFit/>
          </a:bodyPr>
          <a:lstStyle/>
          <a:p>
            <a:pPr marL="128270">
              <a:lnSpc>
                <a:spcPts val="2135"/>
              </a:lnSpc>
            </a:pPr>
            <a:r>
              <a:rPr sz="1350" spc="-25" dirty="0">
                <a:solidFill>
                  <a:srgbClr val="FFFFFF"/>
                </a:solidFill>
                <a:latin typeface="微软雅黑" panose="020B0503020204020204" pitchFamily="34" charset="-122"/>
                <a:ea typeface="微软雅黑" panose="020B0503020204020204" pitchFamily="34" charset="-122"/>
                <a:cs typeface="Arial" panose="020B0604020202020204"/>
              </a:rPr>
              <a:t>T#1</a:t>
            </a:r>
          </a:p>
        </p:txBody>
      </p:sp>
      <p:sp>
        <p:nvSpPr>
          <p:cNvPr id="49" name="object 49"/>
          <p:cNvSpPr/>
          <p:nvPr/>
        </p:nvSpPr>
        <p:spPr>
          <a:xfrm>
            <a:off x="1679829" y="2584333"/>
            <a:ext cx="480060" cy="208121"/>
          </a:xfrm>
          <a:custGeom>
            <a:avLst/>
            <a:gdLst/>
            <a:ahLst/>
            <a:cxnLst/>
            <a:rect l="l" t="t" r="r" b="b"/>
            <a:pathLst>
              <a:path w="640080" h="277495">
                <a:moveTo>
                  <a:pt x="0" y="276998"/>
                </a:moveTo>
                <a:lnTo>
                  <a:pt x="639824" y="276998"/>
                </a:lnTo>
                <a:lnTo>
                  <a:pt x="639824" y="0"/>
                </a:lnTo>
                <a:lnTo>
                  <a:pt x="0" y="0"/>
                </a:lnTo>
                <a:lnTo>
                  <a:pt x="0" y="276998"/>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0" name="object 50"/>
          <p:cNvSpPr/>
          <p:nvPr/>
        </p:nvSpPr>
        <p:spPr>
          <a:xfrm>
            <a:off x="1679829" y="2885647"/>
            <a:ext cx="480060" cy="208121"/>
          </a:xfrm>
          <a:custGeom>
            <a:avLst/>
            <a:gdLst/>
            <a:ahLst/>
            <a:cxnLst/>
            <a:rect l="l" t="t" r="r" b="b"/>
            <a:pathLst>
              <a:path w="640080" h="277495">
                <a:moveTo>
                  <a:pt x="0" y="276998"/>
                </a:moveTo>
                <a:lnTo>
                  <a:pt x="639824" y="276998"/>
                </a:lnTo>
                <a:lnTo>
                  <a:pt x="639824" y="0"/>
                </a:lnTo>
                <a:lnTo>
                  <a:pt x="0" y="0"/>
                </a:lnTo>
                <a:lnTo>
                  <a:pt x="0" y="276998"/>
                </a:lnTo>
                <a:close/>
              </a:path>
            </a:pathLst>
          </a:custGeom>
          <a:solidFill>
            <a:srgbClr val="011F6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1" name="object 51"/>
          <p:cNvSpPr txBox="1"/>
          <p:nvPr/>
        </p:nvSpPr>
        <p:spPr>
          <a:xfrm>
            <a:off x="1762125" y="2477062"/>
            <a:ext cx="327660" cy="615950"/>
          </a:xfrm>
          <a:prstGeom prst="rect">
            <a:avLst/>
          </a:prstGeom>
        </p:spPr>
        <p:txBody>
          <a:bodyPr vert="horz" wrap="square" lIns="0" tIns="9525" rIns="0" bIns="0" rtlCol="0">
            <a:spAutoFit/>
          </a:bodyPr>
          <a:lstStyle/>
          <a:p>
            <a:pPr marR="5080" indent="31115">
              <a:lnSpc>
                <a:spcPct val="146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  </a:t>
            </a:r>
            <a:r>
              <a:rPr sz="1350" spc="-30" dirty="0">
                <a:solidFill>
                  <a:srgbClr val="FFFFFF"/>
                </a:solidFill>
                <a:latin typeface="微软雅黑" panose="020B0503020204020204" pitchFamily="34" charset="-122"/>
                <a:ea typeface="微软雅黑" panose="020B0503020204020204" pitchFamily="34" charset="-122"/>
                <a:cs typeface="Arial" panose="020B0604020202020204"/>
              </a:rPr>
              <a:t>T</a:t>
            </a: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a:t>
            </a:r>
            <a:r>
              <a:rPr sz="1350" dirty="0">
                <a:solidFill>
                  <a:srgbClr val="FFFFFF"/>
                </a:solidFill>
                <a:latin typeface="微软雅黑" panose="020B0503020204020204" pitchFamily="34" charset="-122"/>
                <a:ea typeface="微软雅黑" panose="020B0503020204020204" pitchFamily="34" charset="-122"/>
                <a:cs typeface="Arial" panose="020B0604020202020204"/>
              </a:rPr>
              <a:t>N</a:t>
            </a:r>
            <a:endParaRPr sz="1350">
              <a:latin typeface="微软雅黑" panose="020B0503020204020204" pitchFamily="34" charset="-122"/>
              <a:ea typeface="微软雅黑" panose="020B0503020204020204" pitchFamily="34" charset="-122"/>
              <a:cs typeface="Arial" panose="020B0604020202020204"/>
            </a:endParaRPr>
          </a:p>
        </p:txBody>
      </p:sp>
      <p:sp>
        <p:nvSpPr>
          <p:cNvPr id="52" name="object 52"/>
          <p:cNvSpPr/>
          <p:nvPr/>
        </p:nvSpPr>
        <p:spPr>
          <a:xfrm>
            <a:off x="1174747" y="2012756"/>
            <a:ext cx="481965" cy="1354931"/>
          </a:xfrm>
          <a:custGeom>
            <a:avLst/>
            <a:gdLst/>
            <a:ahLst/>
            <a:cxnLst/>
            <a:rect l="l" t="t" r="r" b="b"/>
            <a:pathLst>
              <a:path w="642619" h="1806575">
                <a:moveTo>
                  <a:pt x="642607" y="0"/>
                </a:moveTo>
                <a:lnTo>
                  <a:pt x="0" y="785380"/>
                </a:lnTo>
                <a:lnTo>
                  <a:pt x="0" y="1020940"/>
                </a:lnTo>
                <a:lnTo>
                  <a:pt x="642607" y="1806320"/>
                </a:lnTo>
                <a:lnTo>
                  <a:pt x="642607" y="0"/>
                </a:lnTo>
                <a:close/>
              </a:path>
            </a:pathLst>
          </a:custGeom>
          <a:solidFill>
            <a:srgbClr val="D9D9D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3" name="object 53"/>
          <p:cNvSpPr/>
          <p:nvPr/>
        </p:nvSpPr>
        <p:spPr>
          <a:xfrm>
            <a:off x="1174747" y="2012749"/>
            <a:ext cx="481965" cy="1354931"/>
          </a:xfrm>
          <a:custGeom>
            <a:avLst/>
            <a:gdLst/>
            <a:ahLst/>
            <a:cxnLst/>
            <a:rect l="l" t="t" r="r" b="b"/>
            <a:pathLst>
              <a:path w="642619" h="1806575">
                <a:moveTo>
                  <a:pt x="642606" y="1806331"/>
                </a:moveTo>
                <a:lnTo>
                  <a:pt x="0" y="1020946"/>
                </a:lnTo>
                <a:lnTo>
                  <a:pt x="0" y="785390"/>
                </a:lnTo>
                <a:lnTo>
                  <a:pt x="642606" y="0"/>
                </a:lnTo>
                <a:lnTo>
                  <a:pt x="642606" y="1806331"/>
                </a:lnTo>
                <a:close/>
              </a:path>
            </a:pathLst>
          </a:custGeom>
          <a:ln w="9525">
            <a:solidFill>
              <a:srgbClr val="00206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4" name="object 54"/>
          <p:cNvSpPr txBox="1"/>
          <p:nvPr/>
        </p:nvSpPr>
        <p:spPr>
          <a:xfrm>
            <a:off x="704605" y="1716176"/>
            <a:ext cx="458153" cy="147955"/>
          </a:xfrm>
          <a:prstGeom prst="rect">
            <a:avLst/>
          </a:prstGeom>
        </p:spPr>
        <p:txBody>
          <a:bodyPr vert="horz" wrap="square" lIns="0" tIns="9525" rIns="0" bIns="0" rtlCol="0">
            <a:spAutoFit/>
          </a:bodyPr>
          <a:lstStyle/>
          <a:p>
            <a:pPr>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区块数</a:t>
            </a:r>
            <a:r>
              <a:rPr sz="900" dirty="0">
                <a:latin typeface="微软雅黑" panose="020B0503020204020204" pitchFamily="34" charset="-122"/>
                <a:ea typeface="微软雅黑" panose="020B0503020204020204" pitchFamily="34" charset="-122"/>
                <a:cs typeface="Noto Sans CJK JP Regular"/>
              </a:rPr>
              <a:t>据</a:t>
            </a:r>
            <a:endParaRPr sz="900">
              <a:latin typeface="微软雅黑" panose="020B0503020204020204" pitchFamily="34" charset="-122"/>
              <a:ea typeface="微软雅黑" panose="020B0503020204020204" pitchFamily="34" charset="-122"/>
              <a:cs typeface="Noto Sans CJK JP Regular"/>
            </a:endParaRPr>
          </a:p>
        </p:txBody>
      </p:sp>
      <p:sp>
        <p:nvSpPr>
          <p:cNvPr id="55" name="object 55"/>
          <p:cNvSpPr txBox="1"/>
          <p:nvPr/>
        </p:nvSpPr>
        <p:spPr>
          <a:xfrm>
            <a:off x="1696659" y="1743427"/>
            <a:ext cx="458153" cy="147955"/>
          </a:xfrm>
          <a:prstGeom prst="rect">
            <a:avLst/>
          </a:prstGeom>
        </p:spPr>
        <p:txBody>
          <a:bodyPr vert="horz" wrap="square" lIns="0" tIns="9525" rIns="0" bIns="0" rtlCol="0">
            <a:spAutoFit/>
          </a:bodyPr>
          <a:lstStyle/>
          <a:p>
            <a:pPr>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交易数</a:t>
            </a:r>
            <a:r>
              <a:rPr sz="900" dirty="0">
                <a:latin typeface="微软雅黑" panose="020B0503020204020204" pitchFamily="34" charset="-122"/>
                <a:ea typeface="微软雅黑" panose="020B0503020204020204" pitchFamily="34" charset="-122"/>
                <a:cs typeface="Noto Sans CJK JP Regular"/>
              </a:rPr>
              <a:t>据</a:t>
            </a:r>
            <a:endParaRPr sz="900">
              <a:latin typeface="微软雅黑" panose="020B0503020204020204" pitchFamily="34" charset="-122"/>
              <a:ea typeface="微软雅黑" panose="020B0503020204020204" pitchFamily="34" charset="-122"/>
              <a:cs typeface="Noto Sans CJK JP Regular"/>
            </a:endParaRPr>
          </a:p>
        </p:txBody>
      </p:sp>
      <p:sp>
        <p:nvSpPr>
          <p:cNvPr id="56" name="object 56"/>
          <p:cNvSpPr txBox="1"/>
          <p:nvPr/>
        </p:nvSpPr>
        <p:spPr>
          <a:xfrm>
            <a:off x="1679829" y="3162911"/>
            <a:ext cx="594836" cy="273685"/>
          </a:xfrm>
          <a:prstGeom prst="rect">
            <a:avLst/>
          </a:prstGeom>
          <a:solidFill>
            <a:srgbClr val="00B0F0"/>
          </a:solidFill>
        </p:spPr>
        <p:txBody>
          <a:bodyPr vert="horz" wrap="square" lIns="0" tIns="0" rIns="0" bIns="0" rtlCol="0">
            <a:spAutoFit/>
          </a:bodyPr>
          <a:lstStyle/>
          <a:p>
            <a:pPr marL="137160">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57" name="object 57"/>
          <p:cNvSpPr/>
          <p:nvPr/>
        </p:nvSpPr>
        <p:spPr>
          <a:xfrm>
            <a:off x="2165985" y="1967227"/>
            <a:ext cx="225425" cy="1206503"/>
          </a:xfrm>
          <a:prstGeom prst="rect">
            <a:avLst/>
          </a:prstGeom>
          <a:blipFill>
            <a:blip r:embed="rId6"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8" name="object 58"/>
          <p:cNvSpPr/>
          <p:nvPr/>
        </p:nvSpPr>
        <p:spPr>
          <a:xfrm>
            <a:off x="2202428" y="1998364"/>
            <a:ext cx="143828" cy="1113949"/>
          </a:xfrm>
          <a:custGeom>
            <a:avLst/>
            <a:gdLst/>
            <a:ahLst/>
            <a:cxnLst/>
            <a:rect l="l" t="t" r="r" b="b"/>
            <a:pathLst>
              <a:path w="191769" h="1485264">
                <a:moveTo>
                  <a:pt x="0" y="0"/>
                </a:moveTo>
                <a:lnTo>
                  <a:pt x="37290" y="1254"/>
                </a:lnTo>
                <a:lnTo>
                  <a:pt x="67741" y="4676"/>
                </a:lnTo>
                <a:lnTo>
                  <a:pt x="88272" y="9751"/>
                </a:lnTo>
                <a:lnTo>
                  <a:pt x="95801" y="15966"/>
                </a:lnTo>
                <a:lnTo>
                  <a:pt x="95801" y="726584"/>
                </a:lnTo>
                <a:lnTo>
                  <a:pt x="103329" y="732799"/>
                </a:lnTo>
                <a:lnTo>
                  <a:pt x="123860" y="737874"/>
                </a:lnTo>
                <a:lnTo>
                  <a:pt x="154312" y="741296"/>
                </a:lnTo>
                <a:lnTo>
                  <a:pt x="191603" y="742551"/>
                </a:lnTo>
                <a:lnTo>
                  <a:pt x="154312" y="743806"/>
                </a:lnTo>
                <a:lnTo>
                  <a:pt x="123860" y="747227"/>
                </a:lnTo>
                <a:lnTo>
                  <a:pt x="103329" y="752302"/>
                </a:lnTo>
                <a:lnTo>
                  <a:pt x="95801" y="758517"/>
                </a:lnTo>
                <a:lnTo>
                  <a:pt x="95801" y="1469130"/>
                </a:lnTo>
                <a:lnTo>
                  <a:pt x="88272" y="1475347"/>
                </a:lnTo>
                <a:lnTo>
                  <a:pt x="67741" y="1480423"/>
                </a:lnTo>
                <a:lnTo>
                  <a:pt x="37290" y="1483845"/>
                </a:lnTo>
                <a:lnTo>
                  <a:pt x="0" y="1485100"/>
                </a:lnTo>
              </a:path>
            </a:pathLst>
          </a:custGeom>
          <a:ln w="28575">
            <a:solidFill>
              <a:srgbClr val="0070C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9" name="object 59"/>
          <p:cNvSpPr/>
          <p:nvPr/>
        </p:nvSpPr>
        <p:spPr>
          <a:xfrm>
            <a:off x="2274275" y="2546927"/>
            <a:ext cx="215741" cy="742474"/>
          </a:xfrm>
          <a:custGeom>
            <a:avLst/>
            <a:gdLst/>
            <a:ahLst/>
            <a:cxnLst/>
            <a:rect l="l" t="t" r="r" b="b"/>
            <a:pathLst>
              <a:path w="287654" h="989964">
                <a:moveTo>
                  <a:pt x="71793" y="846378"/>
                </a:moveTo>
                <a:lnTo>
                  <a:pt x="0" y="918159"/>
                </a:lnTo>
                <a:lnTo>
                  <a:pt x="71793" y="989939"/>
                </a:lnTo>
                <a:lnTo>
                  <a:pt x="71793" y="937133"/>
                </a:lnTo>
                <a:lnTo>
                  <a:pt x="161518" y="937133"/>
                </a:lnTo>
                <a:lnTo>
                  <a:pt x="210410" y="927262"/>
                </a:lnTo>
                <a:lnTo>
                  <a:pt x="250339" y="900342"/>
                </a:lnTo>
                <a:lnTo>
                  <a:pt x="251119" y="899185"/>
                </a:lnTo>
                <a:lnTo>
                  <a:pt x="71793" y="899185"/>
                </a:lnTo>
                <a:lnTo>
                  <a:pt x="71793" y="846378"/>
                </a:lnTo>
                <a:close/>
              </a:path>
              <a:path w="287654" h="989964">
                <a:moveTo>
                  <a:pt x="161518" y="0"/>
                </a:moveTo>
                <a:lnTo>
                  <a:pt x="0" y="0"/>
                </a:lnTo>
                <a:lnTo>
                  <a:pt x="0" y="37960"/>
                </a:lnTo>
                <a:lnTo>
                  <a:pt x="161518" y="37960"/>
                </a:lnTo>
                <a:lnTo>
                  <a:pt x="195638" y="44848"/>
                </a:lnTo>
                <a:lnTo>
                  <a:pt x="223500" y="63634"/>
                </a:lnTo>
                <a:lnTo>
                  <a:pt x="242285" y="91500"/>
                </a:lnTo>
                <a:lnTo>
                  <a:pt x="249174" y="125628"/>
                </a:lnTo>
                <a:lnTo>
                  <a:pt x="249174" y="811517"/>
                </a:lnTo>
                <a:lnTo>
                  <a:pt x="242285" y="845644"/>
                </a:lnTo>
                <a:lnTo>
                  <a:pt x="223500" y="873510"/>
                </a:lnTo>
                <a:lnTo>
                  <a:pt x="195638" y="892297"/>
                </a:lnTo>
                <a:lnTo>
                  <a:pt x="161518" y="899185"/>
                </a:lnTo>
                <a:lnTo>
                  <a:pt x="251119" y="899185"/>
                </a:lnTo>
                <a:lnTo>
                  <a:pt x="277261" y="860414"/>
                </a:lnTo>
                <a:lnTo>
                  <a:pt x="287134" y="811517"/>
                </a:lnTo>
                <a:lnTo>
                  <a:pt x="287134" y="125628"/>
                </a:lnTo>
                <a:lnTo>
                  <a:pt x="277261" y="76729"/>
                </a:lnTo>
                <a:lnTo>
                  <a:pt x="250339" y="36796"/>
                </a:lnTo>
                <a:lnTo>
                  <a:pt x="210410" y="9872"/>
                </a:lnTo>
                <a:lnTo>
                  <a:pt x="161518" y="0"/>
                </a:lnTo>
                <a:close/>
              </a:path>
            </a:pathLst>
          </a:custGeom>
          <a:solidFill>
            <a:srgbClr val="0070C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0" name="object 60"/>
          <p:cNvSpPr/>
          <p:nvPr/>
        </p:nvSpPr>
        <p:spPr>
          <a:xfrm>
            <a:off x="2274280" y="2546927"/>
            <a:ext cx="215741" cy="742474"/>
          </a:xfrm>
          <a:custGeom>
            <a:avLst/>
            <a:gdLst/>
            <a:ahLst/>
            <a:cxnLst/>
            <a:rect l="l" t="t" r="r" b="b"/>
            <a:pathLst>
              <a:path w="287654" h="989964">
                <a:moveTo>
                  <a:pt x="0" y="0"/>
                </a:moveTo>
                <a:lnTo>
                  <a:pt x="161509" y="0"/>
                </a:lnTo>
                <a:lnTo>
                  <a:pt x="210405" y="9871"/>
                </a:lnTo>
                <a:lnTo>
                  <a:pt x="250334" y="36792"/>
                </a:lnTo>
                <a:lnTo>
                  <a:pt x="277255" y="76721"/>
                </a:lnTo>
                <a:lnTo>
                  <a:pt x="287127" y="125617"/>
                </a:lnTo>
                <a:lnTo>
                  <a:pt x="287127" y="811515"/>
                </a:lnTo>
                <a:lnTo>
                  <a:pt x="277255" y="860411"/>
                </a:lnTo>
                <a:lnTo>
                  <a:pt x="250334" y="900340"/>
                </a:lnTo>
                <a:lnTo>
                  <a:pt x="210405" y="927261"/>
                </a:lnTo>
                <a:lnTo>
                  <a:pt x="161509" y="937133"/>
                </a:lnTo>
                <a:lnTo>
                  <a:pt x="71782" y="937133"/>
                </a:lnTo>
                <a:lnTo>
                  <a:pt x="71782" y="989938"/>
                </a:lnTo>
                <a:lnTo>
                  <a:pt x="0" y="918157"/>
                </a:lnTo>
                <a:lnTo>
                  <a:pt x="71782" y="846375"/>
                </a:lnTo>
                <a:lnTo>
                  <a:pt x="71782" y="899181"/>
                </a:lnTo>
                <a:lnTo>
                  <a:pt x="161509" y="899181"/>
                </a:lnTo>
                <a:lnTo>
                  <a:pt x="195632" y="892292"/>
                </a:lnTo>
                <a:lnTo>
                  <a:pt x="223498" y="873504"/>
                </a:lnTo>
                <a:lnTo>
                  <a:pt x="242285" y="845639"/>
                </a:lnTo>
                <a:lnTo>
                  <a:pt x="249175" y="811515"/>
                </a:lnTo>
                <a:lnTo>
                  <a:pt x="249175" y="125617"/>
                </a:lnTo>
                <a:lnTo>
                  <a:pt x="242285" y="91493"/>
                </a:lnTo>
                <a:lnTo>
                  <a:pt x="223498" y="63628"/>
                </a:lnTo>
                <a:lnTo>
                  <a:pt x="195632" y="44841"/>
                </a:lnTo>
                <a:lnTo>
                  <a:pt x="161509" y="37952"/>
                </a:lnTo>
                <a:lnTo>
                  <a:pt x="0" y="37952"/>
                </a:lnTo>
                <a:lnTo>
                  <a:pt x="0" y="0"/>
                </a:lnTo>
                <a:close/>
              </a:path>
            </a:pathLst>
          </a:custGeom>
          <a:ln w="9525">
            <a:solidFill>
              <a:srgbClr val="0070C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1" name="object 61"/>
          <p:cNvSpPr/>
          <p:nvPr/>
        </p:nvSpPr>
        <p:spPr>
          <a:xfrm>
            <a:off x="687557" y="2174358"/>
            <a:ext cx="480060" cy="208121"/>
          </a:xfrm>
          <a:custGeom>
            <a:avLst/>
            <a:gdLst/>
            <a:ahLst/>
            <a:cxnLst/>
            <a:rect l="l" t="t" r="r" b="b"/>
            <a:pathLst>
              <a:path w="640080" h="277495">
                <a:moveTo>
                  <a:pt x="0" y="276998"/>
                </a:moveTo>
                <a:lnTo>
                  <a:pt x="639824" y="276998"/>
                </a:lnTo>
                <a:lnTo>
                  <a:pt x="639824" y="0"/>
                </a:lnTo>
                <a:lnTo>
                  <a:pt x="0" y="0"/>
                </a:lnTo>
                <a:lnTo>
                  <a:pt x="0" y="276998"/>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2" name="object 62"/>
          <p:cNvSpPr txBox="1"/>
          <p:nvPr/>
        </p:nvSpPr>
        <p:spPr>
          <a:xfrm>
            <a:off x="687557" y="2162642"/>
            <a:ext cx="480060" cy="217170"/>
          </a:xfrm>
          <a:prstGeom prst="rect">
            <a:avLst/>
          </a:prstGeom>
        </p:spPr>
        <p:txBody>
          <a:bodyPr vert="horz" wrap="square" lIns="0" tIns="9525" rIns="0" bIns="0" rtlCol="0">
            <a:spAutoFit/>
          </a:bodyPr>
          <a:lstStyle/>
          <a:p>
            <a:pPr marL="60325">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63" name="object 63"/>
          <p:cNvSpPr/>
          <p:nvPr/>
        </p:nvSpPr>
        <p:spPr>
          <a:xfrm>
            <a:off x="687556" y="2803437"/>
            <a:ext cx="480060" cy="208121"/>
          </a:xfrm>
          <a:custGeom>
            <a:avLst/>
            <a:gdLst/>
            <a:ahLst/>
            <a:cxnLst/>
            <a:rect l="l" t="t" r="r" b="b"/>
            <a:pathLst>
              <a:path w="640080" h="277495">
                <a:moveTo>
                  <a:pt x="0" y="276998"/>
                </a:moveTo>
                <a:lnTo>
                  <a:pt x="639824" y="276998"/>
                </a:lnTo>
                <a:lnTo>
                  <a:pt x="639824" y="0"/>
                </a:lnTo>
                <a:lnTo>
                  <a:pt x="0" y="0"/>
                </a:lnTo>
                <a:lnTo>
                  <a:pt x="0" y="276998"/>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4" name="object 64"/>
          <p:cNvSpPr txBox="1"/>
          <p:nvPr/>
        </p:nvSpPr>
        <p:spPr>
          <a:xfrm>
            <a:off x="687556" y="2791720"/>
            <a:ext cx="480060" cy="217170"/>
          </a:xfrm>
          <a:prstGeom prst="rect">
            <a:avLst/>
          </a:prstGeom>
        </p:spPr>
        <p:txBody>
          <a:bodyPr vert="horz" wrap="square" lIns="0" tIns="9525" rIns="0" bIns="0" rtlCol="0">
            <a:spAutoFit/>
          </a:bodyPr>
          <a:lstStyle/>
          <a:p>
            <a:pPr marL="60325">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65" name="object 65"/>
          <p:cNvSpPr txBox="1"/>
          <p:nvPr/>
        </p:nvSpPr>
        <p:spPr>
          <a:xfrm>
            <a:off x="687557" y="3202972"/>
            <a:ext cx="480060" cy="273685"/>
          </a:xfrm>
          <a:prstGeom prst="rect">
            <a:avLst/>
          </a:prstGeom>
          <a:solidFill>
            <a:srgbClr val="8204BD"/>
          </a:solidFill>
        </p:spPr>
        <p:txBody>
          <a:bodyPr vert="horz" wrap="square" lIns="0" tIns="0" rIns="0" bIns="0" rtlCol="0">
            <a:spAutoFit/>
          </a:bodyPr>
          <a:lstStyle/>
          <a:p>
            <a:pPr marL="121920" lvl="0" algn="l">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sym typeface="+mn-ea"/>
              </a:rPr>
              <a:t>B#3</a:t>
            </a:r>
          </a:p>
        </p:txBody>
      </p:sp>
      <p:sp>
        <p:nvSpPr>
          <p:cNvPr id="66" name="object 66"/>
          <p:cNvSpPr/>
          <p:nvPr/>
        </p:nvSpPr>
        <p:spPr>
          <a:xfrm>
            <a:off x="687557" y="3431554"/>
            <a:ext cx="480060" cy="208121"/>
          </a:xfrm>
          <a:custGeom>
            <a:avLst/>
            <a:gdLst/>
            <a:ahLst/>
            <a:cxnLst/>
            <a:rect l="l" t="t" r="r" b="b"/>
            <a:pathLst>
              <a:path w="640080" h="277495">
                <a:moveTo>
                  <a:pt x="0" y="276998"/>
                </a:moveTo>
                <a:lnTo>
                  <a:pt x="639824" y="276998"/>
                </a:lnTo>
                <a:lnTo>
                  <a:pt x="639824" y="0"/>
                </a:lnTo>
                <a:lnTo>
                  <a:pt x="0" y="0"/>
                </a:lnTo>
                <a:lnTo>
                  <a:pt x="0" y="276998"/>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7" name="object 67"/>
          <p:cNvSpPr txBox="1"/>
          <p:nvPr/>
        </p:nvSpPr>
        <p:spPr>
          <a:xfrm>
            <a:off x="687557" y="3419837"/>
            <a:ext cx="480060" cy="217170"/>
          </a:xfrm>
          <a:prstGeom prst="rect">
            <a:avLst/>
          </a:prstGeom>
        </p:spPr>
        <p:txBody>
          <a:bodyPr vert="horz" wrap="square" lIns="0" tIns="9525" rIns="0" bIns="0" rtlCol="0">
            <a:spAutoFit/>
          </a:bodyPr>
          <a:lstStyle/>
          <a:p>
            <a:pPr marL="60325">
              <a:lnSpc>
                <a:spcPct val="100000"/>
              </a:lnSpc>
              <a:spcBef>
                <a:spcPts val="100"/>
              </a:spcBef>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68" name="object 68"/>
          <p:cNvSpPr txBox="1"/>
          <p:nvPr/>
        </p:nvSpPr>
        <p:spPr>
          <a:xfrm>
            <a:off x="687557" y="3865766"/>
            <a:ext cx="480060" cy="273685"/>
          </a:xfrm>
          <a:prstGeom prst="rect">
            <a:avLst/>
          </a:prstGeom>
          <a:solidFill>
            <a:srgbClr val="8204BD"/>
          </a:solidFill>
        </p:spPr>
        <p:txBody>
          <a:bodyPr vert="horz" wrap="square" lIns="0" tIns="0" rIns="0" bIns="0" rtlCol="0">
            <a:spAutoFit/>
          </a:bodyPr>
          <a:lstStyle/>
          <a:p>
            <a:pPr marL="121920">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B#4</a:t>
            </a:r>
          </a:p>
        </p:txBody>
      </p:sp>
      <p:sp>
        <p:nvSpPr>
          <p:cNvPr id="69" name="object 69"/>
          <p:cNvSpPr txBox="1"/>
          <p:nvPr/>
        </p:nvSpPr>
        <p:spPr>
          <a:xfrm>
            <a:off x="687557" y="4082641"/>
            <a:ext cx="480060" cy="273685"/>
          </a:xfrm>
          <a:prstGeom prst="rect">
            <a:avLst/>
          </a:prstGeom>
          <a:solidFill>
            <a:srgbClr val="00B050"/>
          </a:solidFill>
        </p:spPr>
        <p:txBody>
          <a:bodyPr vert="horz" wrap="square" lIns="0" tIns="0" rIns="0" bIns="0" rtlCol="0">
            <a:spAutoFit/>
          </a:bodyPr>
          <a:lstStyle/>
          <a:p>
            <a:pPr marL="60325">
              <a:lnSpc>
                <a:spcPts val="2135"/>
              </a:lnSpc>
            </a:pPr>
            <a:r>
              <a:rPr sz="1350" spc="-35" dirty="0">
                <a:solidFill>
                  <a:srgbClr val="FFFFFF"/>
                </a:solidFill>
                <a:latin typeface="微软雅黑" panose="020B0503020204020204" pitchFamily="34" charset="-122"/>
                <a:ea typeface="微软雅黑" panose="020B0503020204020204" pitchFamily="34" charset="-122"/>
                <a:cs typeface="Arial" panose="020B0604020202020204"/>
              </a:rPr>
              <a:t>Hash</a:t>
            </a:r>
          </a:p>
        </p:txBody>
      </p:sp>
      <p:sp>
        <p:nvSpPr>
          <p:cNvPr id="70" name="object 70"/>
          <p:cNvSpPr/>
          <p:nvPr/>
        </p:nvSpPr>
        <p:spPr>
          <a:xfrm>
            <a:off x="1215952" y="2780861"/>
            <a:ext cx="180499" cy="775811"/>
          </a:xfrm>
          <a:custGeom>
            <a:avLst/>
            <a:gdLst/>
            <a:ahLst/>
            <a:cxnLst/>
            <a:rect l="l" t="t" r="r" b="b"/>
            <a:pathLst>
              <a:path w="240664" h="1034414">
                <a:moveTo>
                  <a:pt x="60147" y="914095"/>
                </a:moveTo>
                <a:lnTo>
                  <a:pt x="0" y="974242"/>
                </a:lnTo>
                <a:lnTo>
                  <a:pt x="60147" y="1034389"/>
                </a:lnTo>
                <a:lnTo>
                  <a:pt x="60147" y="990142"/>
                </a:lnTo>
                <a:lnTo>
                  <a:pt x="135331" y="990142"/>
                </a:lnTo>
                <a:lnTo>
                  <a:pt x="176300" y="981870"/>
                </a:lnTo>
                <a:lnTo>
                  <a:pt x="209757" y="959311"/>
                </a:lnTo>
                <a:lnTo>
                  <a:pt x="210411" y="958341"/>
                </a:lnTo>
                <a:lnTo>
                  <a:pt x="60147" y="958341"/>
                </a:lnTo>
                <a:lnTo>
                  <a:pt x="60147" y="914095"/>
                </a:lnTo>
                <a:close/>
              </a:path>
              <a:path w="240664" h="1034414">
                <a:moveTo>
                  <a:pt x="135331" y="0"/>
                </a:moveTo>
                <a:lnTo>
                  <a:pt x="0" y="0"/>
                </a:lnTo>
                <a:lnTo>
                  <a:pt x="0" y="31800"/>
                </a:lnTo>
                <a:lnTo>
                  <a:pt x="135331" y="31800"/>
                </a:lnTo>
                <a:lnTo>
                  <a:pt x="163921" y="37572"/>
                </a:lnTo>
                <a:lnTo>
                  <a:pt x="187271" y="53313"/>
                </a:lnTo>
                <a:lnTo>
                  <a:pt x="203014" y="76661"/>
                </a:lnTo>
                <a:lnTo>
                  <a:pt x="208788" y="105257"/>
                </a:lnTo>
                <a:lnTo>
                  <a:pt x="208788" y="884885"/>
                </a:lnTo>
                <a:lnTo>
                  <a:pt x="203014" y="913475"/>
                </a:lnTo>
                <a:lnTo>
                  <a:pt x="187271" y="936825"/>
                </a:lnTo>
                <a:lnTo>
                  <a:pt x="163921" y="952568"/>
                </a:lnTo>
                <a:lnTo>
                  <a:pt x="135331" y="958341"/>
                </a:lnTo>
                <a:lnTo>
                  <a:pt x="210411" y="958341"/>
                </a:lnTo>
                <a:lnTo>
                  <a:pt x="232316" y="925854"/>
                </a:lnTo>
                <a:lnTo>
                  <a:pt x="240588" y="884885"/>
                </a:lnTo>
                <a:lnTo>
                  <a:pt x="240588" y="105257"/>
                </a:lnTo>
                <a:lnTo>
                  <a:pt x="232316" y="64283"/>
                </a:lnTo>
                <a:lnTo>
                  <a:pt x="209757" y="30826"/>
                </a:lnTo>
                <a:lnTo>
                  <a:pt x="176300" y="8270"/>
                </a:lnTo>
                <a:lnTo>
                  <a:pt x="135331"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1" name="object 71"/>
          <p:cNvSpPr/>
          <p:nvPr/>
        </p:nvSpPr>
        <p:spPr>
          <a:xfrm>
            <a:off x="1215953" y="2780861"/>
            <a:ext cx="180499" cy="775811"/>
          </a:xfrm>
          <a:custGeom>
            <a:avLst/>
            <a:gdLst/>
            <a:ahLst/>
            <a:cxnLst/>
            <a:rect l="l" t="t" r="r" b="b"/>
            <a:pathLst>
              <a:path w="240664" h="1034414">
                <a:moveTo>
                  <a:pt x="0" y="0"/>
                </a:moveTo>
                <a:lnTo>
                  <a:pt x="135330" y="0"/>
                </a:lnTo>
                <a:lnTo>
                  <a:pt x="176300" y="8271"/>
                </a:lnTo>
                <a:lnTo>
                  <a:pt x="209758" y="30829"/>
                </a:lnTo>
                <a:lnTo>
                  <a:pt x="232315" y="64286"/>
                </a:lnTo>
                <a:lnTo>
                  <a:pt x="240587" y="105257"/>
                </a:lnTo>
                <a:lnTo>
                  <a:pt x="240587" y="884890"/>
                </a:lnTo>
                <a:lnTo>
                  <a:pt x="232315" y="925861"/>
                </a:lnTo>
                <a:lnTo>
                  <a:pt x="209758" y="959318"/>
                </a:lnTo>
                <a:lnTo>
                  <a:pt x="176300" y="981875"/>
                </a:lnTo>
                <a:lnTo>
                  <a:pt x="135330" y="990147"/>
                </a:lnTo>
                <a:lnTo>
                  <a:pt x="60146" y="990146"/>
                </a:lnTo>
                <a:lnTo>
                  <a:pt x="60146" y="1034390"/>
                </a:lnTo>
                <a:lnTo>
                  <a:pt x="0" y="974247"/>
                </a:lnTo>
                <a:lnTo>
                  <a:pt x="60146" y="914100"/>
                </a:lnTo>
                <a:lnTo>
                  <a:pt x="60146" y="958346"/>
                </a:lnTo>
                <a:lnTo>
                  <a:pt x="135330" y="958346"/>
                </a:lnTo>
                <a:lnTo>
                  <a:pt x="163922" y="952574"/>
                </a:lnTo>
                <a:lnTo>
                  <a:pt x="187271" y="936831"/>
                </a:lnTo>
                <a:lnTo>
                  <a:pt x="203013" y="913483"/>
                </a:lnTo>
                <a:lnTo>
                  <a:pt x="208786" y="884890"/>
                </a:lnTo>
                <a:lnTo>
                  <a:pt x="208786" y="105257"/>
                </a:lnTo>
                <a:lnTo>
                  <a:pt x="203013" y="76664"/>
                </a:lnTo>
                <a:lnTo>
                  <a:pt x="187271" y="53315"/>
                </a:lnTo>
                <a:lnTo>
                  <a:pt x="163922" y="37573"/>
                </a:lnTo>
                <a:lnTo>
                  <a:pt x="135330" y="31801"/>
                </a:lnTo>
                <a:lnTo>
                  <a:pt x="0" y="31801"/>
                </a:lnTo>
                <a:lnTo>
                  <a:pt x="0"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2" name="object 72"/>
          <p:cNvSpPr/>
          <p:nvPr/>
        </p:nvSpPr>
        <p:spPr>
          <a:xfrm>
            <a:off x="1086488" y="2529209"/>
            <a:ext cx="234950" cy="565149"/>
          </a:xfrm>
          <a:prstGeom prst="rect">
            <a:avLst/>
          </a:prstGeom>
          <a:blipFill>
            <a:blip r:embed="rId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3" name="object 73"/>
          <p:cNvSpPr/>
          <p:nvPr/>
        </p:nvSpPr>
        <p:spPr>
          <a:xfrm>
            <a:off x="1120235" y="2560234"/>
            <a:ext cx="154305" cy="474345"/>
          </a:xfrm>
          <a:custGeom>
            <a:avLst/>
            <a:gdLst/>
            <a:ahLst/>
            <a:cxnLst/>
            <a:rect l="l" t="t" r="r" b="b"/>
            <a:pathLst>
              <a:path w="205739" h="632460">
                <a:moveTo>
                  <a:pt x="0" y="0"/>
                </a:moveTo>
                <a:lnTo>
                  <a:pt x="39985" y="1345"/>
                </a:lnTo>
                <a:lnTo>
                  <a:pt x="72637" y="5014"/>
                </a:lnTo>
                <a:lnTo>
                  <a:pt x="94652" y="10456"/>
                </a:lnTo>
                <a:lnTo>
                  <a:pt x="102725" y="17119"/>
                </a:lnTo>
                <a:lnTo>
                  <a:pt x="102725" y="298813"/>
                </a:lnTo>
                <a:lnTo>
                  <a:pt x="110797" y="305476"/>
                </a:lnTo>
                <a:lnTo>
                  <a:pt x="132812" y="310918"/>
                </a:lnTo>
                <a:lnTo>
                  <a:pt x="165465" y="314586"/>
                </a:lnTo>
                <a:lnTo>
                  <a:pt x="205451" y="315932"/>
                </a:lnTo>
                <a:lnTo>
                  <a:pt x="165465" y="317277"/>
                </a:lnTo>
                <a:lnTo>
                  <a:pt x="132812" y="320946"/>
                </a:lnTo>
                <a:lnTo>
                  <a:pt x="110797" y="326388"/>
                </a:lnTo>
                <a:lnTo>
                  <a:pt x="102725" y="333052"/>
                </a:lnTo>
                <a:lnTo>
                  <a:pt x="102725" y="614745"/>
                </a:lnTo>
                <a:lnTo>
                  <a:pt x="94652" y="621409"/>
                </a:lnTo>
                <a:lnTo>
                  <a:pt x="72637" y="626850"/>
                </a:lnTo>
                <a:lnTo>
                  <a:pt x="39985" y="630519"/>
                </a:lnTo>
                <a:lnTo>
                  <a:pt x="0" y="63186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4" name="object 74"/>
          <p:cNvSpPr/>
          <p:nvPr/>
        </p:nvSpPr>
        <p:spPr>
          <a:xfrm>
            <a:off x="460295" y="3399986"/>
            <a:ext cx="180499" cy="775811"/>
          </a:xfrm>
          <a:custGeom>
            <a:avLst/>
            <a:gdLst/>
            <a:ahLst/>
            <a:cxnLst/>
            <a:rect l="l" t="t" r="r" b="b"/>
            <a:pathLst>
              <a:path w="240665" h="1034414">
                <a:moveTo>
                  <a:pt x="224687" y="990141"/>
                </a:moveTo>
                <a:lnTo>
                  <a:pt x="180440" y="990141"/>
                </a:lnTo>
                <a:lnTo>
                  <a:pt x="180440" y="1034388"/>
                </a:lnTo>
                <a:lnTo>
                  <a:pt x="224687" y="990141"/>
                </a:lnTo>
                <a:close/>
              </a:path>
              <a:path w="240665" h="1034414">
                <a:moveTo>
                  <a:pt x="240586" y="0"/>
                </a:moveTo>
                <a:lnTo>
                  <a:pt x="105256" y="0"/>
                </a:lnTo>
                <a:lnTo>
                  <a:pt x="64285" y="8270"/>
                </a:lnTo>
                <a:lnTo>
                  <a:pt x="30828" y="30826"/>
                </a:lnTo>
                <a:lnTo>
                  <a:pt x="8271" y="64283"/>
                </a:lnTo>
                <a:lnTo>
                  <a:pt x="0" y="105257"/>
                </a:lnTo>
                <a:lnTo>
                  <a:pt x="0" y="884885"/>
                </a:lnTo>
                <a:lnTo>
                  <a:pt x="8271" y="925856"/>
                </a:lnTo>
                <a:lnTo>
                  <a:pt x="30828" y="959313"/>
                </a:lnTo>
                <a:lnTo>
                  <a:pt x="64285" y="981871"/>
                </a:lnTo>
                <a:lnTo>
                  <a:pt x="105256" y="990142"/>
                </a:lnTo>
                <a:lnTo>
                  <a:pt x="224687" y="990141"/>
                </a:lnTo>
                <a:lnTo>
                  <a:pt x="240586" y="974242"/>
                </a:lnTo>
                <a:lnTo>
                  <a:pt x="224686" y="958341"/>
                </a:lnTo>
                <a:lnTo>
                  <a:pt x="105256" y="958341"/>
                </a:lnTo>
                <a:lnTo>
                  <a:pt x="76664" y="952569"/>
                </a:lnTo>
                <a:lnTo>
                  <a:pt x="53315" y="936826"/>
                </a:lnTo>
                <a:lnTo>
                  <a:pt x="37573" y="913477"/>
                </a:lnTo>
                <a:lnTo>
                  <a:pt x="31800" y="884885"/>
                </a:lnTo>
                <a:lnTo>
                  <a:pt x="31800" y="105257"/>
                </a:lnTo>
                <a:lnTo>
                  <a:pt x="37573" y="76661"/>
                </a:lnTo>
                <a:lnTo>
                  <a:pt x="53315" y="53313"/>
                </a:lnTo>
                <a:lnTo>
                  <a:pt x="76664" y="37572"/>
                </a:lnTo>
                <a:lnTo>
                  <a:pt x="105256" y="31800"/>
                </a:lnTo>
                <a:lnTo>
                  <a:pt x="240586" y="31800"/>
                </a:lnTo>
                <a:lnTo>
                  <a:pt x="240586" y="0"/>
                </a:lnTo>
                <a:close/>
              </a:path>
              <a:path w="240665" h="1034414">
                <a:moveTo>
                  <a:pt x="180440" y="914095"/>
                </a:moveTo>
                <a:lnTo>
                  <a:pt x="180440" y="958341"/>
                </a:lnTo>
                <a:lnTo>
                  <a:pt x="224686" y="958341"/>
                </a:lnTo>
                <a:lnTo>
                  <a:pt x="180440" y="914095"/>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5" name="object 75"/>
          <p:cNvSpPr/>
          <p:nvPr/>
        </p:nvSpPr>
        <p:spPr>
          <a:xfrm>
            <a:off x="460295" y="3399986"/>
            <a:ext cx="180499" cy="775811"/>
          </a:xfrm>
          <a:custGeom>
            <a:avLst/>
            <a:gdLst/>
            <a:ahLst/>
            <a:cxnLst/>
            <a:rect l="l" t="t" r="r" b="b"/>
            <a:pathLst>
              <a:path w="240665" h="1034414">
                <a:moveTo>
                  <a:pt x="240587" y="0"/>
                </a:moveTo>
                <a:lnTo>
                  <a:pt x="105257" y="0"/>
                </a:lnTo>
                <a:lnTo>
                  <a:pt x="64286" y="8271"/>
                </a:lnTo>
                <a:lnTo>
                  <a:pt x="30829" y="30829"/>
                </a:lnTo>
                <a:lnTo>
                  <a:pt x="8271" y="64286"/>
                </a:lnTo>
                <a:lnTo>
                  <a:pt x="0" y="105257"/>
                </a:lnTo>
                <a:lnTo>
                  <a:pt x="0" y="884890"/>
                </a:lnTo>
                <a:lnTo>
                  <a:pt x="8271" y="925861"/>
                </a:lnTo>
                <a:lnTo>
                  <a:pt x="30829" y="959318"/>
                </a:lnTo>
                <a:lnTo>
                  <a:pt x="64286" y="981875"/>
                </a:lnTo>
                <a:lnTo>
                  <a:pt x="105257" y="990147"/>
                </a:lnTo>
                <a:lnTo>
                  <a:pt x="180441" y="990146"/>
                </a:lnTo>
                <a:lnTo>
                  <a:pt x="180441" y="1034390"/>
                </a:lnTo>
                <a:lnTo>
                  <a:pt x="240587" y="974247"/>
                </a:lnTo>
                <a:lnTo>
                  <a:pt x="180441" y="914100"/>
                </a:lnTo>
                <a:lnTo>
                  <a:pt x="180441" y="958346"/>
                </a:lnTo>
                <a:lnTo>
                  <a:pt x="105257" y="958346"/>
                </a:lnTo>
                <a:lnTo>
                  <a:pt x="76664" y="952574"/>
                </a:lnTo>
                <a:lnTo>
                  <a:pt x="53315" y="936831"/>
                </a:lnTo>
                <a:lnTo>
                  <a:pt x="37573" y="913483"/>
                </a:lnTo>
                <a:lnTo>
                  <a:pt x="31801" y="884890"/>
                </a:lnTo>
                <a:lnTo>
                  <a:pt x="31801" y="105257"/>
                </a:lnTo>
                <a:lnTo>
                  <a:pt x="37573" y="76664"/>
                </a:lnTo>
                <a:lnTo>
                  <a:pt x="53315" y="53315"/>
                </a:lnTo>
                <a:lnTo>
                  <a:pt x="76664" y="37573"/>
                </a:lnTo>
                <a:lnTo>
                  <a:pt x="105257" y="31801"/>
                </a:lnTo>
                <a:lnTo>
                  <a:pt x="240587" y="31801"/>
                </a:lnTo>
                <a:lnTo>
                  <a:pt x="240587"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6" name="object 76"/>
          <p:cNvSpPr/>
          <p:nvPr/>
        </p:nvSpPr>
        <p:spPr>
          <a:xfrm>
            <a:off x="537210" y="3148333"/>
            <a:ext cx="234950" cy="565149"/>
          </a:xfrm>
          <a:prstGeom prst="rect">
            <a:avLst/>
          </a:prstGeom>
          <a:blipFill>
            <a:blip r:embed="rId8"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7" name="object 77"/>
          <p:cNvSpPr/>
          <p:nvPr/>
        </p:nvSpPr>
        <p:spPr>
          <a:xfrm>
            <a:off x="582366" y="3179359"/>
            <a:ext cx="154305" cy="474345"/>
          </a:xfrm>
          <a:custGeom>
            <a:avLst/>
            <a:gdLst/>
            <a:ahLst/>
            <a:cxnLst/>
            <a:rect l="l" t="t" r="r" b="b"/>
            <a:pathLst>
              <a:path w="205740" h="632460">
                <a:moveTo>
                  <a:pt x="205451" y="0"/>
                </a:moveTo>
                <a:lnTo>
                  <a:pt x="165465" y="1345"/>
                </a:lnTo>
                <a:lnTo>
                  <a:pt x="132813" y="5014"/>
                </a:lnTo>
                <a:lnTo>
                  <a:pt x="110798" y="10456"/>
                </a:lnTo>
                <a:lnTo>
                  <a:pt x="102726" y="17119"/>
                </a:lnTo>
                <a:lnTo>
                  <a:pt x="102726" y="298813"/>
                </a:lnTo>
                <a:lnTo>
                  <a:pt x="94653" y="305476"/>
                </a:lnTo>
                <a:lnTo>
                  <a:pt x="72638" y="310918"/>
                </a:lnTo>
                <a:lnTo>
                  <a:pt x="39985" y="314586"/>
                </a:lnTo>
                <a:lnTo>
                  <a:pt x="0" y="315932"/>
                </a:lnTo>
                <a:lnTo>
                  <a:pt x="39985" y="317277"/>
                </a:lnTo>
                <a:lnTo>
                  <a:pt x="72638" y="320946"/>
                </a:lnTo>
                <a:lnTo>
                  <a:pt x="94653" y="326388"/>
                </a:lnTo>
                <a:lnTo>
                  <a:pt x="102726" y="333052"/>
                </a:lnTo>
                <a:lnTo>
                  <a:pt x="102726" y="614745"/>
                </a:lnTo>
                <a:lnTo>
                  <a:pt x="110798" y="621409"/>
                </a:lnTo>
                <a:lnTo>
                  <a:pt x="132813" y="626850"/>
                </a:lnTo>
                <a:lnTo>
                  <a:pt x="165465" y="630519"/>
                </a:lnTo>
                <a:lnTo>
                  <a:pt x="205451" y="63186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8" name="object 78"/>
          <p:cNvSpPr/>
          <p:nvPr/>
        </p:nvSpPr>
        <p:spPr>
          <a:xfrm>
            <a:off x="439521" y="2139467"/>
            <a:ext cx="180499" cy="775811"/>
          </a:xfrm>
          <a:custGeom>
            <a:avLst/>
            <a:gdLst/>
            <a:ahLst/>
            <a:cxnLst/>
            <a:rect l="l" t="t" r="r" b="b"/>
            <a:pathLst>
              <a:path w="240665" h="1034414">
                <a:moveTo>
                  <a:pt x="240587" y="0"/>
                </a:moveTo>
                <a:lnTo>
                  <a:pt x="105257" y="0"/>
                </a:lnTo>
                <a:lnTo>
                  <a:pt x="64286" y="8272"/>
                </a:lnTo>
                <a:lnTo>
                  <a:pt x="30829" y="30830"/>
                </a:lnTo>
                <a:lnTo>
                  <a:pt x="8271" y="64288"/>
                </a:lnTo>
                <a:lnTo>
                  <a:pt x="0" y="105257"/>
                </a:lnTo>
                <a:lnTo>
                  <a:pt x="0" y="884897"/>
                </a:lnTo>
                <a:lnTo>
                  <a:pt x="8271" y="925867"/>
                </a:lnTo>
                <a:lnTo>
                  <a:pt x="30829" y="959324"/>
                </a:lnTo>
                <a:lnTo>
                  <a:pt x="64286" y="981883"/>
                </a:lnTo>
                <a:lnTo>
                  <a:pt x="105257" y="990155"/>
                </a:lnTo>
                <a:lnTo>
                  <a:pt x="180440" y="990155"/>
                </a:lnTo>
                <a:lnTo>
                  <a:pt x="180440" y="1034402"/>
                </a:lnTo>
                <a:lnTo>
                  <a:pt x="240587" y="974255"/>
                </a:lnTo>
                <a:lnTo>
                  <a:pt x="224687" y="958354"/>
                </a:lnTo>
                <a:lnTo>
                  <a:pt x="105257" y="958354"/>
                </a:lnTo>
                <a:lnTo>
                  <a:pt x="76664" y="952581"/>
                </a:lnTo>
                <a:lnTo>
                  <a:pt x="53315" y="936837"/>
                </a:lnTo>
                <a:lnTo>
                  <a:pt x="37573" y="913488"/>
                </a:lnTo>
                <a:lnTo>
                  <a:pt x="31800" y="884897"/>
                </a:lnTo>
                <a:lnTo>
                  <a:pt x="31800" y="105257"/>
                </a:lnTo>
                <a:lnTo>
                  <a:pt x="37573" y="76667"/>
                </a:lnTo>
                <a:lnTo>
                  <a:pt x="53315" y="53317"/>
                </a:lnTo>
                <a:lnTo>
                  <a:pt x="76664" y="37574"/>
                </a:lnTo>
                <a:lnTo>
                  <a:pt x="105257" y="31800"/>
                </a:lnTo>
                <a:lnTo>
                  <a:pt x="240587" y="31800"/>
                </a:lnTo>
                <a:lnTo>
                  <a:pt x="240587" y="0"/>
                </a:lnTo>
                <a:close/>
              </a:path>
              <a:path w="240665" h="1034414">
                <a:moveTo>
                  <a:pt x="180440" y="914107"/>
                </a:moveTo>
                <a:lnTo>
                  <a:pt x="180440" y="958354"/>
                </a:lnTo>
                <a:lnTo>
                  <a:pt x="224687" y="958354"/>
                </a:lnTo>
                <a:lnTo>
                  <a:pt x="180440" y="914107"/>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9" name="object 79"/>
          <p:cNvSpPr/>
          <p:nvPr/>
        </p:nvSpPr>
        <p:spPr>
          <a:xfrm>
            <a:off x="439521" y="2139467"/>
            <a:ext cx="180499" cy="775811"/>
          </a:xfrm>
          <a:custGeom>
            <a:avLst/>
            <a:gdLst/>
            <a:ahLst/>
            <a:cxnLst/>
            <a:rect l="l" t="t" r="r" b="b"/>
            <a:pathLst>
              <a:path w="240665" h="1034414">
                <a:moveTo>
                  <a:pt x="240587" y="0"/>
                </a:moveTo>
                <a:lnTo>
                  <a:pt x="105257" y="0"/>
                </a:lnTo>
                <a:lnTo>
                  <a:pt x="64286" y="8271"/>
                </a:lnTo>
                <a:lnTo>
                  <a:pt x="30829" y="30829"/>
                </a:lnTo>
                <a:lnTo>
                  <a:pt x="8271" y="64286"/>
                </a:lnTo>
                <a:lnTo>
                  <a:pt x="0" y="105257"/>
                </a:lnTo>
                <a:lnTo>
                  <a:pt x="0" y="884890"/>
                </a:lnTo>
                <a:lnTo>
                  <a:pt x="8271" y="925861"/>
                </a:lnTo>
                <a:lnTo>
                  <a:pt x="30829" y="959318"/>
                </a:lnTo>
                <a:lnTo>
                  <a:pt x="64286" y="981875"/>
                </a:lnTo>
                <a:lnTo>
                  <a:pt x="105257" y="990147"/>
                </a:lnTo>
                <a:lnTo>
                  <a:pt x="180441" y="990146"/>
                </a:lnTo>
                <a:lnTo>
                  <a:pt x="180441" y="1034390"/>
                </a:lnTo>
                <a:lnTo>
                  <a:pt x="240587" y="974247"/>
                </a:lnTo>
                <a:lnTo>
                  <a:pt x="180441" y="914100"/>
                </a:lnTo>
                <a:lnTo>
                  <a:pt x="180441" y="958346"/>
                </a:lnTo>
                <a:lnTo>
                  <a:pt x="105257" y="958346"/>
                </a:lnTo>
                <a:lnTo>
                  <a:pt x="76664" y="952574"/>
                </a:lnTo>
                <a:lnTo>
                  <a:pt x="53315" y="936831"/>
                </a:lnTo>
                <a:lnTo>
                  <a:pt x="37573" y="913483"/>
                </a:lnTo>
                <a:lnTo>
                  <a:pt x="31801" y="884890"/>
                </a:lnTo>
                <a:lnTo>
                  <a:pt x="31801" y="105257"/>
                </a:lnTo>
                <a:lnTo>
                  <a:pt x="37573" y="76664"/>
                </a:lnTo>
                <a:lnTo>
                  <a:pt x="53315" y="53315"/>
                </a:lnTo>
                <a:lnTo>
                  <a:pt x="76664" y="37573"/>
                </a:lnTo>
                <a:lnTo>
                  <a:pt x="105257" y="31801"/>
                </a:lnTo>
                <a:lnTo>
                  <a:pt x="240587" y="31801"/>
                </a:lnTo>
                <a:lnTo>
                  <a:pt x="240587" y="0"/>
                </a:lnTo>
                <a:close/>
              </a:path>
            </a:pathLst>
          </a:custGeom>
          <a:ln w="952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0" name="object 80"/>
          <p:cNvSpPr/>
          <p:nvPr/>
        </p:nvSpPr>
        <p:spPr>
          <a:xfrm>
            <a:off x="514985" y="1887852"/>
            <a:ext cx="234950" cy="565149"/>
          </a:xfrm>
          <a:prstGeom prst="rect">
            <a:avLst/>
          </a:prstGeom>
          <a:blipFill>
            <a:blip r:embed="rId9"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1" name="object 81"/>
          <p:cNvSpPr/>
          <p:nvPr/>
        </p:nvSpPr>
        <p:spPr>
          <a:xfrm>
            <a:off x="561593" y="1918840"/>
            <a:ext cx="154305" cy="474345"/>
          </a:xfrm>
          <a:custGeom>
            <a:avLst/>
            <a:gdLst/>
            <a:ahLst/>
            <a:cxnLst/>
            <a:rect l="l" t="t" r="r" b="b"/>
            <a:pathLst>
              <a:path w="205740" h="632460">
                <a:moveTo>
                  <a:pt x="205451" y="0"/>
                </a:moveTo>
                <a:lnTo>
                  <a:pt x="165465" y="1345"/>
                </a:lnTo>
                <a:lnTo>
                  <a:pt x="132813" y="5014"/>
                </a:lnTo>
                <a:lnTo>
                  <a:pt x="110798" y="10456"/>
                </a:lnTo>
                <a:lnTo>
                  <a:pt x="102726" y="17119"/>
                </a:lnTo>
                <a:lnTo>
                  <a:pt x="102726" y="298813"/>
                </a:lnTo>
                <a:lnTo>
                  <a:pt x="94653" y="305476"/>
                </a:lnTo>
                <a:lnTo>
                  <a:pt x="72638" y="310918"/>
                </a:lnTo>
                <a:lnTo>
                  <a:pt x="39985" y="314586"/>
                </a:lnTo>
                <a:lnTo>
                  <a:pt x="0" y="315932"/>
                </a:lnTo>
                <a:lnTo>
                  <a:pt x="39985" y="317277"/>
                </a:lnTo>
                <a:lnTo>
                  <a:pt x="72638" y="320946"/>
                </a:lnTo>
                <a:lnTo>
                  <a:pt x="94653" y="326388"/>
                </a:lnTo>
                <a:lnTo>
                  <a:pt x="102726" y="333052"/>
                </a:lnTo>
                <a:lnTo>
                  <a:pt x="102726" y="614745"/>
                </a:lnTo>
                <a:lnTo>
                  <a:pt x="110798" y="621409"/>
                </a:lnTo>
                <a:lnTo>
                  <a:pt x="132813" y="626850"/>
                </a:lnTo>
                <a:lnTo>
                  <a:pt x="165465" y="630519"/>
                </a:lnTo>
                <a:lnTo>
                  <a:pt x="205451" y="631865"/>
                </a:lnTo>
              </a:path>
            </a:pathLst>
          </a:custGeom>
          <a:ln w="28575">
            <a:solidFill>
              <a:srgbClr val="00B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2" name="object 82"/>
          <p:cNvSpPr txBox="1"/>
          <p:nvPr/>
        </p:nvSpPr>
        <p:spPr>
          <a:xfrm>
            <a:off x="150762" y="1269649"/>
            <a:ext cx="2562701" cy="205105"/>
          </a:xfrm>
          <a:prstGeom prst="rect">
            <a:avLst/>
          </a:prstGeom>
          <a:solidFill>
            <a:srgbClr val="00B050"/>
          </a:solidFill>
        </p:spPr>
        <p:txBody>
          <a:bodyPr vert="horz" wrap="square" lIns="0" tIns="44290" rIns="0" bIns="0" rtlCol="0">
            <a:spAutoFit/>
          </a:bodyPr>
          <a:lstStyle/>
          <a:p>
            <a:pPr marL="276225">
              <a:lnSpc>
                <a:spcPct val="100000"/>
              </a:lnSpc>
              <a:spcBef>
                <a:spcPts val="465"/>
              </a:spcBef>
            </a:pPr>
            <a:r>
              <a:rPr sz="1050" dirty="0">
                <a:solidFill>
                  <a:srgbClr val="FFFFFF"/>
                </a:solidFill>
                <a:latin typeface="微软雅黑" panose="020B0503020204020204" pitchFamily="34" charset="-122"/>
                <a:ea typeface="微软雅黑" panose="020B0503020204020204" pitchFamily="34" charset="-122"/>
                <a:cs typeface="Droid Sans Fallback"/>
              </a:rPr>
              <a:t>篡改前的正常区块数据（某个</a:t>
            </a:r>
            <a:r>
              <a:rPr sz="1050" spc="-5" dirty="0">
                <a:solidFill>
                  <a:srgbClr val="FFFFFF"/>
                </a:solidFill>
                <a:latin typeface="微软雅黑" panose="020B0503020204020204" pitchFamily="34" charset="-122"/>
                <a:ea typeface="微软雅黑" panose="020B0503020204020204" pitchFamily="34" charset="-122"/>
                <a:cs typeface="Arial" panose="020B0604020202020204"/>
              </a:rPr>
              <a:t>Peer</a:t>
            </a:r>
            <a:r>
              <a:rPr sz="1050" spc="-5" dirty="0">
                <a:solidFill>
                  <a:srgbClr val="FFFFFF"/>
                </a:solidFill>
                <a:latin typeface="微软雅黑" panose="020B0503020204020204" pitchFamily="34" charset="-122"/>
                <a:ea typeface="微软雅黑" panose="020B0503020204020204" pitchFamily="34" charset="-122"/>
                <a:cs typeface="Droid Sans Fallback"/>
              </a:rPr>
              <a:t>）</a:t>
            </a:r>
            <a:endParaRPr sz="1050" dirty="0">
              <a:latin typeface="微软雅黑" panose="020B0503020204020204" pitchFamily="34" charset="-122"/>
              <a:ea typeface="微软雅黑" panose="020B0503020204020204" pitchFamily="34" charset="-122"/>
              <a:cs typeface="Droid Sans Fallback"/>
            </a:endParaRPr>
          </a:p>
        </p:txBody>
      </p:sp>
      <p:sp>
        <p:nvSpPr>
          <p:cNvPr id="83" name="object 83"/>
          <p:cNvSpPr txBox="1"/>
          <p:nvPr/>
        </p:nvSpPr>
        <p:spPr>
          <a:xfrm>
            <a:off x="4183999" y="3691795"/>
            <a:ext cx="1420796" cy="856615"/>
          </a:xfrm>
          <a:prstGeom prst="rect">
            <a:avLst/>
          </a:prstGeom>
          <a:solidFill>
            <a:srgbClr val="FFAD8F"/>
          </a:solidFill>
        </p:spPr>
        <p:txBody>
          <a:bodyPr vert="horz" wrap="square" lIns="0" tIns="12382" rIns="0" bIns="0" rtlCol="0">
            <a:spAutoFit/>
          </a:bodyPr>
          <a:lstStyle/>
          <a:p>
            <a:pPr marL="180975" marR="98425" indent="-180975">
              <a:lnSpc>
                <a:spcPts val="1630"/>
              </a:lnSpc>
              <a:spcBef>
                <a:spcPts val="130"/>
              </a:spcBef>
              <a:buFont typeface="Arial" panose="020B0604020202020204"/>
              <a:buChar char="•"/>
              <a:tabLst>
                <a:tab pos="180975" algn="l"/>
              </a:tabLst>
            </a:pPr>
            <a:r>
              <a:rPr sz="1050" spc="-30" dirty="0">
                <a:latin typeface="微软雅黑" panose="020B0503020204020204" pitchFamily="34" charset="-122"/>
                <a:ea typeface="微软雅黑" panose="020B0503020204020204" pitchFamily="34" charset="-122"/>
                <a:cs typeface="Droid Sans Fallback"/>
              </a:rPr>
              <a:t>重新计算篡改数</a:t>
            </a:r>
            <a:r>
              <a:rPr sz="1050" dirty="0">
                <a:latin typeface="微软雅黑" panose="020B0503020204020204" pitchFamily="34" charset="-122"/>
                <a:ea typeface="微软雅黑" panose="020B0503020204020204" pitchFamily="34" charset="-122"/>
                <a:cs typeface="Droid Sans Fallback"/>
              </a:rPr>
              <a:t>据 </a:t>
            </a:r>
            <a:r>
              <a:rPr sz="1050" spc="-30" dirty="0">
                <a:latin typeface="微软雅黑" panose="020B0503020204020204" pitchFamily="34" charset="-122"/>
                <a:ea typeface="微软雅黑" panose="020B0503020204020204" pitchFamily="34" charset="-122"/>
                <a:cs typeface="Droid Sans Fallback"/>
              </a:rPr>
              <a:t>造成的所有</a:t>
            </a:r>
            <a:r>
              <a:rPr sz="1050" spc="-30" dirty="0">
                <a:latin typeface="微软雅黑" panose="020B0503020204020204" pitchFamily="34" charset="-122"/>
                <a:ea typeface="微软雅黑" panose="020B0503020204020204" pitchFamily="34" charset="-122"/>
                <a:cs typeface="Arial" panose="020B0604020202020204"/>
              </a:rPr>
              <a:t>Hash;</a:t>
            </a:r>
            <a:endParaRPr sz="1050" dirty="0">
              <a:latin typeface="微软雅黑" panose="020B0503020204020204" pitchFamily="34" charset="-122"/>
              <a:ea typeface="微软雅黑" panose="020B0503020204020204" pitchFamily="34" charset="-122"/>
              <a:cs typeface="Arial" panose="020B0604020202020204"/>
            </a:endParaRPr>
          </a:p>
          <a:p>
            <a:pPr marL="180975" marR="98425" indent="-180975">
              <a:lnSpc>
                <a:spcPts val="1600"/>
              </a:lnSpc>
              <a:spcBef>
                <a:spcPts val="130"/>
              </a:spcBef>
              <a:buFont typeface="Arial" panose="020B0604020202020204"/>
              <a:buChar char="•"/>
              <a:tabLst>
                <a:tab pos="180975" algn="l"/>
              </a:tabLst>
            </a:pPr>
            <a:r>
              <a:rPr sz="1050" spc="-30" dirty="0">
                <a:latin typeface="微软雅黑" panose="020B0503020204020204" pitchFamily="34" charset="-122"/>
                <a:ea typeface="微软雅黑" panose="020B0503020204020204" pitchFamily="34" charset="-122"/>
                <a:cs typeface="Droid Sans Fallback"/>
              </a:rPr>
              <a:t>并重新组装影响</a:t>
            </a:r>
            <a:r>
              <a:rPr sz="1050" dirty="0">
                <a:latin typeface="微软雅黑" panose="020B0503020204020204" pitchFamily="34" charset="-122"/>
                <a:ea typeface="微软雅黑" panose="020B0503020204020204" pitchFamily="34" charset="-122"/>
                <a:cs typeface="Droid Sans Fallback"/>
              </a:rPr>
              <a:t>的 </a:t>
            </a:r>
            <a:r>
              <a:rPr sz="1050" spc="-30" dirty="0">
                <a:latin typeface="微软雅黑" panose="020B0503020204020204" pitchFamily="34" charset="-122"/>
                <a:ea typeface="微软雅黑" panose="020B0503020204020204" pitchFamily="34" charset="-122"/>
                <a:cs typeface="Droid Sans Fallback"/>
              </a:rPr>
              <a:t>区块数</a:t>
            </a:r>
            <a:r>
              <a:rPr sz="1050" dirty="0">
                <a:latin typeface="微软雅黑" panose="020B0503020204020204" pitchFamily="34" charset="-122"/>
                <a:ea typeface="微软雅黑" panose="020B0503020204020204" pitchFamily="34" charset="-122"/>
                <a:cs typeface="Droid Sans Fallback"/>
              </a:rPr>
              <a:t>据</a:t>
            </a:r>
          </a:p>
        </p:txBody>
      </p:sp>
      <p:sp>
        <p:nvSpPr>
          <p:cNvPr id="84" name="object 84"/>
          <p:cNvSpPr/>
          <p:nvPr/>
        </p:nvSpPr>
        <p:spPr>
          <a:xfrm>
            <a:off x="5859779" y="1932214"/>
            <a:ext cx="3107836" cy="2585123"/>
          </a:xfrm>
          <a:prstGeom prst="rect">
            <a:avLst/>
          </a:prstGeom>
          <a:blipFill>
            <a:blip r:embed="rId10"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5" name="object 85"/>
          <p:cNvSpPr txBox="1"/>
          <p:nvPr/>
        </p:nvSpPr>
        <p:spPr>
          <a:xfrm>
            <a:off x="5675061" y="1268732"/>
            <a:ext cx="3434715" cy="207010"/>
          </a:xfrm>
          <a:prstGeom prst="rect">
            <a:avLst/>
          </a:prstGeom>
          <a:solidFill>
            <a:srgbClr val="C00000"/>
          </a:solidFill>
        </p:spPr>
        <p:txBody>
          <a:bodyPr vert="horz" wrap="square" lIns="0" tIns="45720" rIns="0" bIns="0" rtlCol="0">
            <a:spAutoFit/>
          </a:bodyPr>
          <a:lstStyle/>
          <a:p>
            <a:pPr marL="1133475">
              <a:lnSpc>
                <a:spcPct val="100000"/>
              </a:lnSpc>
              <a:spcBef>
                <a:spcPts val="480"/>
              </a:spcBef>
            </a:pPr>
            <a:r>
              <a:rPr sz="1050" dirty="0">
                <a:solidFill>
                  <a:srgbClr val="FFFFFF"/>
                </a:solidFill>
                <a:latin typeface="微软雅黑" panose="020B0503020204020204" pitchFamily="34" charset="-122"/>
                <a:ea typeface="微软雅黑" panose="020B0503020204020204" pitchFamily="34" charset="-122"/>
                <a:cs typeface="Droid Sans Fallback"/>
              </a:rPr>
              <a:t>在整个区块链网络中生效篡改</a:t>
            </a:r>
          </a:p>
        </p:txBody>
      </p:sp>
      <p:sp>
        <p:nvSpPr>
          <p:cNvPr id="86" name="object 86"/>
          <p:cNvSpPr/>
          <p:nvPr/>
        </p:nvSpPr>
        <p:spPr>
          <a:xfrm>
            <a:off x="7119911" y="1860603"/>
            <a:ext cx="852488" cy="958215"/>
          </a:xfrm>
          <a:custGeom>
            <a:avLst/>
            <a:gdLst/>
            <a:ahLst/>
            <a:cxnLst/>
            <a:rect l="l" t="t" r="r" b="b"/>
            <a:pathLst>
              <a:path w="1136650" h="1277620">
                <a:moveTo>
                  <a:pt x="800214" y="0"/>
                </a:moveTo>
                <a:lnTo>
                  <a:pt x="759403" y="3749"/>
                </a:lnTo>
                <a:lnTo>
                  <a:pt x="717603" y="11258"/>
                </a:lnTo>
                <a:lnTo>
                  <a:pt x="675018" y="22448"/>
                </a:lnTo>
                <a:lnTo>
                  <a:pt x="631856" y="37240"/>
                </a:lnTo>
                <a:lnTo>
                  <a:pt x="588321" y="55555"/>
                </a:lnTo>
                <a:lnTo>
                  <a:pt x="544619" y="77316"/>
                </a:lnTo>
                <a:lnTo>
                  <a:pt x="500956" y="102443"/>
                </a:lnTo>
                <a:lnTo>
                  <a:pt x="457537" y="130859"/>
                </a:lnTo>
                <a:lnTo>
                  <a:pt x="414569" y="162483"/>
                </a:lnTo>
                <a:lnTo>
                  <a:pt x="372256" y="197239"/>
                </a:lnTo>
                <a:lnTo>
                  <a:pt x="330804" y="235048"/>
                </a:lnTo>
                <a:lnTo>
                  <a:pt x="290420" y="275830"/>
                </a:lnTo>
                <a:lnTo>
                  <a:pt x="251308" y="319507"/>
                </a:lnTo>
                <a:lnTo>
                  <a:pt x="213675" y="366001"/>
                </a:lnTo>
                <a:lnTo>
                  <a:pt x="178394" y="414302"/>
                </a:lnTo>
                <a:lnTo>
                  <a:pt x="146216" y="463309"/>
                </a:lnTo>
                <a:lnTo>
                  <a:pt x="117161" y="512804"/>
                </a:lnTo>
                <a:lnTo>
                  <a:pt x="91255" y="562568"/>
                </a:lnTo>
                <a:lnTo>
                  <a:pt x="68520" y="612381"/>
                </a:lnTo>
                <a:lnTo>
                  <a:pt x="48979" y="662025"/>
                </a:lnTo>
                <a:lnTo>
                  <a:pt x="32656" y="711281"/>
                </a:lnTo>
                <a:lnTo>
                  <a:pt x="19573" y="759929"/>
                </a:lnTo>
                <a:lnTo>
                  <a:pt x="9754" y="807752"/>
                </a:lnTo>
                <a:lnTo>
                  <a:pt x="3222" y="854529"/>
                </a:lnTo>
                <a:lnTo>
                  <a:pt x="0" y="900043"/>
                </a:lnTo>
                <a:lnTo>
                  <a:pt x="110" y="944073"/>
                </a:lnTo>
                <a:lnTo>
                  <a:pt x="3578" y="986402"/>
                </a:lnTo>
                <a:lnTo>
                  <a:pt x="10425" y="1026810"/>
                </a:lnTo>
                <a:lnTo>
                  <a:pt x="20674" y="1065078"/>
                </a:lnTo>
                <a:lnTo>
                  <a:pt x="34349" y="1100988"/>
                </a:lnTo>
                <a:lnTo>
                  <a:pt x="72070" y="1164855"/>
                </a:lnTo>
                <a:lnTo>
                  <a:pt x="123772" y="1216660"/>
                </a:lnTo>
                <a:lnTo>
                  <a:pt x="187106" y="1253337"/>
                </a:lnTo>
                <a:lnTo>
                  <a:pt x="258512" y="1273407"/>
                </a:lnTo>
                <a:lnTo>
                  <a:pt x="296728" y="1277411"/>
                </a:lnTo>
                <a:lnTo>
                  <a:pt x="336344" y="1277498"/>
                </a:lnTo>
                <a:lnTo>
                  <a:pt x="377156" y="1273747"/>
                </a:lnTo>
                <a:lnTo>
                  <a:pt x="418957" y="1266238"/>
                </a:lnTo>
                <a:lnTo>
                  <a:pt x="461542" y="1255047"/>
                </a:lnTo>
                <a:lnTo>
                  <a:pt x="504705" y="1240255"/>
                </a:lnTo>
                <a:lnTo>
                  <a:pt x="548240" y="1221939"/>
                </a:lnTo>
                <a:lnTo>
                  <a:pt x="591943" y="1200178"/>
                </a:lnTo>
                <a:lnTo>
                  <a:pt x="635606" y="1175050"/>
                </a:lnTo>
                <a:lnTo>
                  <a:pt x="679025" y="1146635"/>
                </a:lnTo>
                <a:lnTo>
                  <a:pt x="721993" y="1115010"/>
                </a:lnTo>
                <a:lnTo>
                  <a:pt x="764305" y="1080254"/>
                </a:lnTo>
                <a:lnTo>
                  <a:pt x="805756" y="1042446"/>
                </a:lnTo>
                <a:lnTo>
                  <a:pt x="846139" y="1001663"/>
                </a:lnTo>
                <a:lnTo>
                  <a:pt x="885250" y="957986"/>
                </a:lnTo>
                <a:lnTo>
                  <a:pt x="922881" y="911492"/>
                </a:lnTo>
                <a:lnTo>
                  <a:pt x="958163" y="863191"/>
                </a:lnTo>
                <a:lnTo>
                  <a:pt x="990344" y="814184"/>
                </a:lnTo>
                <a:lnTo>
                  <a:pt x="1019399" y="764690"/>
                </a:lnTo>
                <a:lnTo>
                  <a:pt x="1045306" y="714927"/>
                </a:lnTo>
                <a:lnTo>
                  <a:pt x="1068041" y="665114"/>
                </a:lnTo>
                <a:lnTo>
                  <a:pt x="1087582" y="615471"/>
                </a:lnTo>
                <a:lnTo>
                  <a:pt x="1103906" y="566216"/>
                </a:lnTo>
                <a:lnTo>
                  <a:pt x="1116989" y="517568"/>
                </a:lnTo>
                <a:lnTo>
                  <a:pt x="1126807" y="469747"/>
                </a:lnTo>
                <a:lnTo>
                  <a:pt x="1133339" y="422970"/>
                </a:lnTo>
                <a:lnTo>
                  <a:pt x="1136561" y="377458"/>
                </a:lnTo>
                <a:lnTo>
                  <a:pt x="1136449" y="333428"/>
                </a:lnTo>
                <a:lnTo>
                  <a:pt x="1132981" y="291100"/>
                </a:lnTo>
                <a:lnTo>
                  <a:pt x="1126134" y="250693"/>
                </a:lnTo>
                <a:lnTo>
                  <a:pt x="1115884" y="212426"/>
                </a:lnTo>
                <a:lnTo>
                  <a:pt x="1102208" y="176517"/>
                </a:lnTo>
                <a:lnTo>
                  <a:pt x="1064486" y="112651"/>
                </a:lnTo>
                <a:lnTo>
                  <a:pt x="1012784" y="60846"/>
                </a:lnTo>
                <a:lnTo>
                  <a:pt x="949450" y="24165"/>
                </a:lnTo>
                <a:lnTo>
                  <a:pt x="878045" y="4092"/>
                </a:lnTo>
                <a:lnTo>
                  <a:pt x="839830" y="88"/>
                </a:lnTo>
                <a:lnTo>
                  <a:pt x="800214" y="0"/>
                </a:lnTo>
                <a:close/>
              </a:path>
            </a:pathLst>
          </a:custGeom>
          <a:solidFill>
            <a:srgbClr val="C00000">
              <a:alpha val="34118"/>
            </a:srgbClr>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7" name="object 87"/>
          <p:cNvSpPr txBox="1"/>
          <p:nvPr/>
        </p:nvSpPr>
        <p:spPr>
          <a:xfrm>
            <a:off x="5693039" y="1631257"/>
            <a:ext cx="1645862" cy="915670"/>
          </a:xfrm>
          <a:prstGeom prst="rect">
            <a:avLst/>
          </a:prstGeom>
          <a:solidFill>
            <a:srgbClr val="FFAD8F"/>
          </a:solidFill>
        </p:spPr>
        <p:txBody>
          <a:bodyPr vert="horz" wrap="square" lIns="0" tIns="5715" rIns="0" bIns="0" rtlCol="0">
            <a:spAutoFit/>
          </a:bodyPr>
          <a:lstStyle/>
          <a:p>
            <a:pPr marL="180975" marR="111760" indent="-180975" algn="just">
              <a:lnSpc>
                <a:spcPct val="98000"/>
              </a:lnSpc>
              <a:spcBef>
                <a:spcPts val="60"/>
              </a:spcBef>
              <a:buFont typeface="Arial" panose="020B0604020202020204"/>
              <a:buChar char="•"/>
              <a:tabLst>
                <a:tab pos="180975" algn="l"/>
              </a:tabLst>
            </a:pPr>
            <a:r>
              <a:rPr sz="1050" spc="-30" dirty="0">
                <a:latin typeface="微软雅黑" panose="020B0503020204020204" pitchFamily="34" charset="-122"/>
                <a:ea typeface="微软雅黑" panose="020B0503020204020204" pitchFamily="34" charset="-122"/>
                <a:cs typeface="Droid Sans Fallback"/>
              </a:rPr>
              <a:t>需</a:t>
            </a:r>
            <a:r>
              <a:rPr sz="1050" spc="-35" dirty="0">
                <a:latin typeface="微软雅黑" panose="020B0503020204020204" pitchFamily="34" charset="-122"/>
                <a:ea typeface="微软雅黑" panose="020B0503020204020204" pitchFamily="34" charset="-122"/>
                <a:cs typeface="Droid Sans Fallback"/>
              </a:rPr>
              <a:t>要</a:t>
            </a:r>
            <a:r>
              <a:rPr sz="1050" spc="-30" dirty="0">
                <a:latin typeface="微软雅黑" panose="020B0503020204020204" pitchFamily="34" charset="-122"/>
                <a:ea typeface="微软雅黑" panose="020B0503020204020204" pitchFamily="34" charset="-122"/>
                <a:cs typeface="Droid Sans Fallback"/>
              </a:rPr>
              <a:t>将篡</a:t>
            </a:r>
            <a:r>
              <a:rPr sz="1050" spc="-35" dirty="0">
                <a:latin typeface="微软雅黑" panose="020B0503020204020204" pitchFamily="34" charset="-122"/>
                <a:ea typeface="微软雅黑" panose="020B0503020204020204" pitchFamily="34" charset="-122"/>
                <a:cs typeface="Droid Sans Fallback"/>
              </a:rPr>
              <a:t>改</a:t>
            </a:r>
            <a:r>
              <a:rPr sz="1050" spc="-30" dirty="0">
                <a:latin typeface="微软雅黑" panose="020B0503020204020204" pitchFamily="34" charset="-122"/>
                <a:ea typeface="微软雅黑" panose="020B0503020204020204" pitchFamily="34" charset="-122"/>
                <a:cs typeface="Droid Sans Fallback"/>
              </a:rPr>
              <a:t>后的区</a:t>
            </a:r>
            <a:r>
              <a:rPr sz="1050" dirty="0">
                <a:latin typeface="微软雅黑" panose="020B0503020204020204" pitchFamily="34" charset="-122"/>
                <a:ea typeface="微软雅黑" panose="020B0503020204020204" pitchFamily="34" charset="-122"/>
                <a:cs typeface="Droid Sans Fallback"/>
              </a:rPr>
              <a:t>块 </a:t>
            </a:r>
            <a:r>
              <a:rPr sz="1050" spc="-30" dirty="0">
                <a:latin typeface="微软雅黑" panose="020B0503020204020204" pitchFamily="34" charset="-122"/>
                <a:ea typeface="微软雅黑" panose="020B0503020204020204" pitchFamily="34" charset="-122"/>
                <a:cs typeface="Droid Sans Fallback"/>
              </a:rPr>
              <a:t>数</a:t>
            </a:r>
            <a:r>
              <a:rPr sz="1050" spc="-35" dirty="0">
                <a:latin typeface="微软雅黑" panose="020B0503020204020204" pitchFamily="34" charset="-122"/>
                <a:ea typeface="微软雅黑" panose="020B0503020204020204" pitchFamily="34" charset="-122"/>
                <a:cs typeface="Droid Sans Fallback"/>
              </a:rPr>
              <a:t>据</a:t>
            </a:r>
            <a:r>
              <a:rPr sz="1050" spc="-30" dirty="0">
                <a:latin typeface="微软雅黑" panose="020B0503020204020204" pitchFamily="34" charset="-122"/>
                <a:ea typeface="微软雅黑" panose="020B0503020204020204" pitchFamily="34" charset="-122"/>
                <a:cs typeface="Droid Sans Fallback"/>
              </a:rPr>
              <a:t>传播</a:t>
            </a:r>
            <a:r>
              <a:rPr sz="1050" spc="-35" dirty="0">
                <a:latin typeface="微软雅黑" panose="020B0503020204020204" pitchFamily="34" charset="-122"/>
                <a:ea typeface="微软雅黑" panose="020B0503020204020204" pitchFamily="34" charset="-122"/>
                <a:cs typeface="Droid Sans Fallback"/>
              </a:rPr>
              <a:t>到</a:t>
            </a:r>
            <a:r>
              <a:rPr sz="1050" spc="-30" dirty="0">
                <a:latin typeface="微软雅黑" panose="020B0503020204020204" pitchFamily="34" charset="-122"/>
                <a:ea typeface="微软雅黑" panose="020B0503020204020204" pitchFamily="34" charset="-122"/>
                <a:cs typeface="Droid Sans Fallback"/>
              </a:rPr>
              <a:t>足够影</a:t>
            </a:r>
            <a:r>
              <a:rPr sz="1050" dirty="0">
                <a:latin typeface="微软雅黑" panose="020B0503020204020204" pitchFamily="34" charset="-122"/>
                <a:ea typeface="微软雅黑" panose="020B0503020204020204" pitchFamily="34" charset="-122"/>
                <a:cs typeface="Droid Sans Fallback"/>
              </a:rPr>
              <a:t>响 </a:t>
            </a:r>
            <a:r>
              <a:rPr sz="1050" spc="-30" dirty="0">
                <a:latin typeface="微软雅黑" panose="020B0503020204020204" pitchFamily="34" charset="-122"/>
                <a:ea typeface="微软雅黑" panose="020B0503020204020204" pitchFamily="34" charset="-122"/>
                <a:cs typeface="Droid Sans Fallback"/>
              </a:rPr>
              <a:t>共</a:t>
            </a:r>
            <a:r>
              <a:rPr sz="1050" spc="-35" dirty="0">
                <a:latin typeface="微软雅黑" panose="020B0503020204020204" pitchFamily="34" charset="-122"/>
                <a:ea typeface="微软雅黑" panose="020B0503020204020204" pitchFamily="34" charset="-122"/>
                <a:cs typeface="Droid Sans Fallback"/>
              </a:rPr>
              <a:t>识</a:t>
            </a:r>
            <a:r>
              <a:rPr sz="1050" spc="-30" dirty="0">
                <a:latin typeface="微软雅黑" panose="020B0503020204020204" pitchFamily="34" charset="-122"/>
                <a:ea typeface="微软雅黑" panose="020B0503020204020204" pitchFamily="34" charset="-122"/>
                <a:cs typeface="Droid Sans Fallback"/>
              </a:rPr>
              <a:t>的</a:t>
            </a:r>
            <a:r>
              <a:rPr sz="1050" spc="-35" dirty="0">
                <a:latin typeface="微软雅黑" panose="020B0503020204020204" pitchFamily="34" charset="-122"/>
                <a:ea typeface="微软雅黑" panose="020B0503020204020204" pitchFamily="34" charset="-122"/>
                <a:cs typeface="Arial" panose="020B0604020202020204"/>
              </a:rPr>
              <a:t>Peer</a:t>
            </a:r>
            <a:r>
              <a:rPr sz="1050" spc="-30" dirty="0">
                <a:latin typeface="微软雅黑" panose="020B0503020204020204" pitchFamily="34" charset="-122"/>
                <a:ea typeface="微软雅黑" panose="020B0503020204020204" pitchFamily="34" charset="-122"/>
                <a:cs typeface="Droid Sans Fallback"/>
              </a:rPr>
              <a:t>节</a:t>
            </a:r>
            <a:r>
              <a:rPr sz="1050" dirty="0">
                <a:latin typeface="微软雅黑" panose="020B0503020204020204" pitchFamily="34" charset="-122"/>
                <a:ea typeface="微软雅黑" panose="020B0503020204020204" pitchFamily="34" charset="-122"/>
                <a:cs typeface="Droid Sans Fallback"/>
              </a:rPr>
              <a:t>点</a:t>
            </a:r>
          </a:p>
          <a:p>
            <a:pPr marL="180975" marR="111760" indent="-180975" algn="just">
              <a:lnSpc>
                <a:spcPts val="1600"/>
              </a:lnSpc>
              <a:spcBef>
                <a:spcPts val="210"/>
              </a:spcBef>
              <a:buFont typeface="Arial" panose="020B0604020202020204"/>
              <a:buChar char="•"/>
              <a:tabLst>
                <a:tab pos="180975" algn="l"/>
              </a:tabLst>
            </a:pPr>
            <a:r>
              <a:rPr sz="1050" spc="-30" dirty="0">
                <a:latin typeface="微软雅黑" panose="020B0503020204020204" pitchFamily="34" charset="-122"/>
                <a:ea typeface="微软雅黑" panose="020B0503020204020204" pitchFamily="34" charset="-122"/>
                <a:cs typeface="Droid Sans Fallback"/>
              </a:rPr>
              <a:t>背</a:t>
            </a:r>
            <a:r>
              <a:rPr sz="1050" spc="-35" dirty="0">
                <a:latin typeface="微软雅黑" panose="020B0503020204020204" pitchFamily="34" charset="-122"/>
                <a:ea typeface="微软雅黑" panose="020B0503020204020204" pitchFamily="34" charset="-122"/>
                <a:cs typeface="Droid Sans Fallback"/>
              </a:rPr>
              <a:t>书</a:t>
            </a:r>
            <a:r>
              <a:rPr sz="1050" spc="-30" dirty="0">
                <a:latin typeface="微软雅黑" panose="020B0503020204020204" pitchFamily="34" charset="-122"/>
                <a:ea typeface="微软雅黑" panose="020B0503020204020204" pitchFamily="34" charset="-122"/>
                <a:cs typeface="Droid Sans Fallback"/>
              </a:rPr>
              <a:t>、时</a:t>
            </a:r>
            <a:r>
              <a:rPr sz="1050" spc="-35" dirty="0">
                <a:latin typeface="微软雅黑" panose="020B0503020204020204" pitchFamily="34" charset="-122"/>
                <a:ea typeface="微软雅黑" panose="020B0503020204020204" pitchFamily="34" charset="-122"/>
                <a:cs typeface="Droid Sans Fallback"/>
              </a:rPr>
              <a:t>间</a:t>
            </a:r>
            <a:r>
              <a:rPr sz="1050" spc="-30" dirty="0">
                <a:latin typeface="微软雅黑" panose="020B0503020204020204" pitchFamily="34" charset="-122"/>
                <a:ea typeface="微软雅黑" panose="020B0503020204020204" pitchFamily="34" charset="-122"/>
                <a:cs typeface="Droid Sans Fallback"/>
              </a:rPr>
              <a:t>戳等的</a:t>
            </a:r>
            <a:r>
              <a:rPr sz="1050" dirty="0">
                <a:latin typeface="微软雅黑" panose="020B0503020204020204" pitchFamily="34" charset="-122"/>
                <a:ea typeface="微软雅黑" panose="020B0503020204020204" pitchFamily="34" charset="-122"/>
                <a:cs typeface="Droid Sans Fallback"/>
              </a:rPr>
              <a:t>伪 </a:t>
            </a:r>
            <a:r>
              <a:rPr sz="1050" spc="-30" dirty="0">
                <a:latin typeface="微软雅黑" panose="020B0503020204020204" pitchFamily="34" charset="-122"/>
                <a:ea typeface="微软雅黑" panose="020B0503020204020204" pitchFamily="34" charset="-122"/>
                <a:cs typeface="Droid Sans Fallback"/>
              </a:rPr>
              <a:t>造</a:t>
            </a:r>
            <a:r>
              <a:rPr sz="1050" spc="-35" dirty="0">
                <a:latin typeface="微软雅黑" panose="020B0503020204020204" pitchFamily="34" charset="-122"/>
                <a:ea typeface="微软雅黑" panose="020B0503020204020204" pitchFamily="34" charset="-122"/>
                <a:cs typeface="Droid Sans Fallback"/>
              </a:rPr>
              <a:t>也</a:t>
            </a:r>
            <a:r>
              <a:rPr sz="1050" spc="-30" dirty="0">
                <a:latin typeface="微软雅黑" panose="020B0503020204020204" pitchFamily="34" charset="-122"/>
                <a:ea typeface="微软雅黑" panose="020B0503020204020204" pitchFamily="34" charset="-122"/>
                <a:cs typeface="Droid Sans Fallback"/>
              </a:rPr>
              <a:t>非常</a:t>
            </a:r>
            <a:r>
              <a:rPr sz="1050" spc="-35" dirty="0">
                <a:latin typeface="微软雅黑" panose="020B0503020204020204" pitchFamily="34" charset="-122"/>
                <a:ea typeface="微软雅黑" panose="020B0503020204020204" pitchFamily="34" charset="-122"/>
                <a:cs typeface="Droid Sans Fallback"/>
              </a:rPr>
              <a:t>困</a:t>
            </a:r>
            <a:r>
              <a:rPr sz="1050" dirty="0">
                <a:latin typeface="微软雅黑" panose="020B0503020204020204" pitchFamily="34" charset="-122"/>
                <a:ea typeface="微软雅黑" panose="020B0503020204020204" pitchFamily="34" charset="-122"/>
                <a:cs typeface="Droid Sans Fallback"/>
              </a:rPr>
              <a:t>难</a:t>
            </a:r>
          </a:p>
        </p:txBody>
      </p:sp>
      <p:sp>
        <p:nvSpPr>
          <p:cNvPr id="89" name="object 89"/>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11</a:t>
            </a:fld>
            <a:endParaRPr sz="100" spc="30" dirty="0"/>
          </a:p>
        </p:txBody>
      </p:sp>
      <p:sp>
        <p:nvSpPr>
          <p:cNvPr id="88" name="object 88"/>
          <p:cNvSpPr txBox="1"/>
          <p:nvPr/>
        </p:nvSpPr>
        <p:spPr>
          <a:xfrm>
            <a:off x="141238" y="4591930"/>
            <a:ext cx="4173186" cy="264160"/>
          </a:xfrm>
          <a:prstGeom prst="rect">
            <a:avLst/>
          </a:prstGeom>
        </p:spPr>
        <p:txBody>
          <a:bodyPr vert="horz" wrap="square" lIns="0" tIns="9525" rIns="0" bIns="0" rtlCol="0">
            <a:spAutoFit/>
          </a:bodyPr>
          <a:lstStyle/>
          <a:p>
            <a:pPr marL="12700">
              <a:lnSpc>
                <a:spcPct val="100000"/>
              </a:lnSpc>
              <a:spcBef>
                <a:spcPts val="100"/>
              </a:spcBef>
            </a:pPr>
            <a:r>
              <a:rPr sz="825" spc="-25" dirty="0">
                <a:solidFill>
                  <a:srgbClr val="C00000"/>
                </a:solidFill>
                <a:latin typeface="微软雅黑" panose="020B0503020204020204" pitchFamily="34" charset="-122"/>
                <a:ea typeface="微软雅黑" panose="020B0503020204020204" pitchFamily="34" charset="-122"/>
                <a:cs typeface="Noto Sans CJK JP Regular"/>
              </a:rPr>
              <a:t>注：上述举例为逻辑层面的示意，交易伪造除了需要篡改交易，可能还需要伪造与之对应的State</a:t>
            </a:r>
            <a:r>
              <a:rPr sz="825" spc="15" dirty="0">
                <a:solidFill>
                  <a:srgbClr val="C00000"/>
                </a:solidFill>
                <a:latin typeface="微软雅黑" panose="020B0503020204020204" pitchFamily="34" charset="-122"/>
                <a:ea typeface="微软雅黑" panose="020B0503020204020204" pitchFamily="34" charset="-122"/>
                <a:cs typeface="Noto Sans CJK JP Regular"/>
              </a:rPr>
              <a:t> </a:t>
            </a:r>
            <a:r>
              <a:rPr sz="825" dirty="0">
                <a:solidFill>
                  <a:srgbClr val="C00000"/>
                </a:solidFill>
                <a:latin typeface="微软雅黑" panose="020B0503020204020204" pitchFamily="34" charset="-122"/>
                <a:ea typeface="微软雅黑" panose="020B0503020204020204" pitchFamily="34" charset="-122"/>
                <a:cs typeface="Noto Sans CJK JP Regular"/>
              </a:rPr>
              <a:t>Ledge(World</a:t>
            </a:r>
            <a:r>
              <a:rPr sz="825" spc="10" dirty="0">
                <a:solidFill>
                  <a:srgbClr val="C00000"/>
                </a:solidFill>
                <a:latin typeface="微软雅黑" panose="020B0503020204020204" pitchFamily="34" charset="-122"/>
                <a:ea typeface="微软雅黑" panose="020B0503020204020204" pitchFamily="34" charset="-122"/>
                <a:cs typeface="Noto Sans CJK JP Regular"/>
              </a:rPr>
              <a:t> </a:t>
            </a:r>
            <a:r>
              <a:rPr sz="825" spc="-30" dirty="0">
                <a:solidFill>
                  <a:srgbClr val="C00000"/>
                </a:solidFill>
                <a:latin typeface="微软雅黑" panose="020B0503020204020204" pitchFamily="34" charset="-122"/>
                <a:ea typeface="微软雅黑" panose="020B0503020204020204" pitchFamily="34" charset="-122"/>
                <a:cs typeface="Noto Sans CJK JP Regular"/>
              </a:rPr>
              <a:t>state)，</a:t>
            </a:r>
            <a:r>
              <a:rPr sz="825" spc="-25" dirty="0">
                <a:solidFill>
                  <a:srgbClr val="C00000"/>
                </a:solidFill>
                <a:latin typeface="微软雅黑" panose="020B0503020204020204" pitchFamily="34" charset="-122"/>
                <a:ea typeface="微软雅黑" panose="020B0503020204020204" pitchFamily="34" charset="-122"/>
                <a:cs typeface="Noto Sans CJK JP Regular"/>
              </a:rPr>
              <a:t>并解决相关篡改在整个区块链网络中的生效，基本原理类</a:t>
            </a:r>
            <a:r>
              <a:rPr sz="825" dirty="0">
                <a:solidFill>
                  <a:srgbClr val="C00000"/>
                </a:solidFill>
                <a:latin typeface="微软雅黑" panose="020B0503020204020204" pitchFamily="34" charset="-122"/>
                <a:ea typeface="微软雅黑" panose="020B0503020204020204" pitchFamily="34" charset="-122"/>
                <a:cs typeface="Noto Sans CJK JP Regular"/>
              </a:rPr>
              <a:t>似</a:t>
            </a:r>
            <a:endParaRPr sz="825" dirty="0">
              <a:latin typeface="微软雅黑" panose="020B0503020204020204" pitchFamily="34" charset="-122"/>
              <a:ea typeface="微软雅黑" panose="020B0503020204020204" pitchFamily="34" charset="-122"/>
              <a:cs typeface="Noto Sans CJK JP Regular"/>
            </a:endParaRPr>
          </a:p>
        </p:txBody>
      </p:sp>
    </p:spTree>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68315" y="1432560"/>
            <a:ext cx="3028950" cy="3163570"/>
          </a:xfrm>
          <a:custGeom>
            <a:avLst/>
            <a:gdLst/>
            <a:ahLst/>
            <a:cxnLst/>
            <a:rect l="l" t="t" r="r" b="b"/>
            <a:pathLst>
              <a:path w="4038600" h="4900930">
                <a:moveTo>
                  <a:pt x="0" y="4900472"/>
                </a:moveTo>
                <a:lnTo>
                  <a:pt x="4038600" y="4900472"/>
                </a:lnTo>
                <a:lnTo>
                  <a:pt x="4038600" y="0"/>
                </a:lnTo>
                <a:lnTo>
                  <a:pt x="0" y="0"/>
                </a:lnTo>
                <a:lnTo>
                  <a:pt x="0" y="4900472"/>
                </a:lnTo>
                <a:close/>
              </a:path>
            </a:pathLst>
          </a:custGeom>
          <a:solidFill>
            <a:srgbClr val="F2F2F2"/>
          </a:solidFill>
        </p:spPr>
        <p:txBody>
          <a:bodyPr wrap="square" lIns="0" tIns="0" rIns="0" bIns="0" rtlCol="0"/>
          <a:lstStyle/>
          <a:p>
            <a:endParaRPr sz="100"/>
          </a:p>
        </p:txBody>
      </p:sp>
      <p:sp>
        <p:nvSpPr>
          <p:cNvPr id="3" name="object 3"/>
          <p:cNvSpPr txBox="1"/>
          <p:nvPr/>
        </p:nvSpPr>
        <p:spPr>
          <a:xfrm>
            <a:off x="5568315" y="1377343"/>
            <a:ext cx="3028950" cy="205105"/>
          </a:xfrm>
          <a:prstGeom prst="rect">
            <a:avLst/>
          </a:prstGeom>
          <a:solidFill>
            <a:srgbClr val="00B050"/>
          </a:solidFill>
        </p:spPr>
        <p:txBody>
          <a:bodyPr vert="horz" wrap="square" lIns="0" tIns="44290" rIns="0" bIns="0" rtlCol="0">
            <a:spAutoFit/>
          </a:bodyPr>
          <a:lstStyle/>
          <a:p>
            <a:pPr marL="1041400">
              <a:lnSpc>
                <a:spcPct val="100000"/>
              </a:lnSpc>
              <a:spcBef>
                <a:spcPts val="465"/>
              </a:spcBef>
            </a:pPr>
            <a:r>
              <a:rPr sz="1050" dirty="0">
                <a:solidFill>
                  <a:srgbClr val="FFFFFF"/>
                </a:solidFill>
                <a:latin typeface="微软雅黑" panose="020B0503020204020204" pitchFamily="34" charset="-122"/>
                <a:ea typeface="微软雅黑" panose="020B0503020204020204" pitchFamily="34" charset="-122"/>
                <a:cs typeface="Droid Sans Fallback"/>
              </a:rPr>
              <a:t>授权群体的解密数据过程</a:t>
            </a:r>
          </a:p>
        </p:txBody>
      </p:sp>
      <p:sp>
        <p:nvSpPr>
          <p:cNvPr id="4" name="object 4"/>
          <p:cNvSpPr/>
          <p:nvPr/>
        </p:nvSpPr>
        <p:spPr>
          <a:xfrm>
            <a:off x="254019" y="1483700"/>
            <a:ext cx="2837497" cy="3545681"/>
          </a:xfrm>
          <a:custGeom>
            <a:avLst/>
            <a:gdLst/>
            <a:ahLst/>
            <a:cxnLst/>
            <a:rect l="l" t="t" r="r" b="b"/>
            <a:pathLst>
              <a:path w="3783329" h="4727575">
                <a:moveTo>
                  <a:pt x="0" y="4727333"/>
                </a:moveTo>
                <a:lnTo>
                  <a:pt x="3783241" y="4727333"/>
                </a:lnTo>
                <a:lnTo>
                  <a:pt x="3783241" y="0"/>
                </a:lnTo>
                <a:lnTo>
                  <a:pt x="0" y="0"/>
                </a:lnTo>
                <a:lnTo>
                  <a:pt x="0" y="4727333"/>
                </a:lnTo>
                <a:close/>
              </a:path>
            </a:pathLst>
          </a:custGeom>
          <a:solidFill>
            <a:srgbClr val="F2F2F2"/>
          </a:solidFill>
        </p:spPr>
        <p:txBody>
          <a:bodyPr wrap="square" lIns="0" tIns="0" rIns="0" bIns="0" rtlCol="0"/>
          <a:lstStyle/>
          <a:p>
            <a:endParaRPr sz="100"/>
          </a:p>
        </p:txBody>
      </p:sp>
      <p:sp>
        <p:nvSpPr>
          <p:cNvPr id="5" name="object 5"/>
          <p:cNvSpPr txBox="1">
            <a:spLocks noGrp="1"/>
          </p:cNvSpPr>
          <p:nvPr>
            <p:ph type="title"/>
          </p:nvPr>
        </p:nvSpPr>
        <p:spPr>
          <a:xfrm>
            <a:off x="82550" y="64135"/>
            <a:ext cx="283972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如何保障私密</a:t>
            </a:r>
          </a:p>
        </p:txBody>
      </p:sp>
      <p:sp>
        <p:nvSpPr>
          <p:cNvPr id="6" name="object 6"/>
          <p:cNvSpPr txBox="1"/>
          <p:nvPr/>
        </p:nvSpPr>
        <p:spPr>
          <a:xfrm>
            <a:off x="81991" y="462629"/>
            <a:ext cx="8051178" cy="702756"/>
          </a:xfrm>
          <a:prstGeom prst="rect">
            <a:avLst/>
          </a:prstGeom>
        </p:spPr>
        <p:txBody>
          <a:bodyPr vert="horz" wrap="square" lIns="0" tIns="45720" rIns="0" bIns="0" rtlCol="0">
            <a:spAutoFit/>
          </a:bodyPr>
          <a:lstStyle/>
          <a:p>
            <a:pPr marL="184150" indent="-171450">
              <a:lnSpc>
                <a:spcPct val="100000"/>
              </a:lnSpc>
              <a:spcBef>
                <a:spcPts val="480"/>
              </a:spcBef>
              <a:buFont typeface="Arial" panose="020B0604020202020204" pitchFamily="34" charset="0"/>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确保交易仅仅向有限的全体可见，不对非授权的全体公</a:t>
            </a:r>
            <a:r>
              <a:rPr sz="1200" dirty="0">
                <a:latin typeface="微软雅黑" panose="020B0503020204020204" pitchFamily="34" charset="-122"/>
                <a:ea typeface="微软雅黑" panose="020B0503020204020204" pitchFamily="34" charset="-122"/>
                <a:cs typeface="Noto Sans CJK JP Regular"/>
              </a:rPr>
              <a:t>开</a:t>
            </a:r>
          </a:p>
          <a:p>
            <a:pPr marL="184150" indent="-171450">
              <a:spcBef>
                <a:spcPts val="380"/>
              </a:spcBef>
              <a:buFont typeface="Arial" panose="020B0604020202020204" pitchFamily="34" charset="0"/>
              <a:buChar char="•"/>
              <a:tabLst>
                <a:tab pos="182880" algn="l"/>
              </a:tabLst>
            </a:pPr>
            <a:r>
              <a:rPr sz="1200" spc="-25" dirty="0" err="1">
                <a:latin typeface="微软雅黑" panose="020B0503020204020204" pitchFamily="34" charset="-122"/>
                <a:ea typeface="微软雅黑" panose="020B0503020204020204" pitchFamily="34" charset="-122"/>
                <a:cs typeface="Noto Sans CJK JP Regular"/>
              </a:rPr>
              <a:t>简单来看，</a:t>
            </a:r>
            <a:r>
              <a:rPr sz="1200" spc="-25" dirty="0" err="1" smtClean="0">
                <a:latin typeface="微软雅黑" panose="020B0503020204020204" pitchFamily="34" charset="-122"/>
                <a:ea typeface="微软雅黑" panose="020B0503020204020204" pitchFamily="34" charset="-122"/>
                <a:cs typeface="Noto Sans CJK JP Regular"/>
              </a:rPr>
              <a:t>分别使用授权用户的</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公钥</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加密</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数据</a:t>
            </a:r>
            <a:r>
              <a:rPr lang="zh-CN" altLang="en-US" sz="1200" dirty="0" smtClean="0">
                <a:latin typeface="微软雅黑" panose="020B0503020204020204" pitchFamily="34" charset="-122"/>
                <a:ea typeface="微软雅黑" panose="020B0503020204020204" pitchFamily="34" charset="-122"/>
                <a:cs typeface="Noto Sans CJK JP Regular"/>
              </a:rPr>
              <a:t>”</a:t>
            </a:r>
            <a:r>
              <a:rPr sz="1200" spc="395" dirty="0" smtClean="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只有授权用户能够用自己的</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私钥</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解密数</a:t>
            </a:r>
            <a:r>
              <a:rPr sz="1200" dirty="0" err="1" smtClean="0">
                <a:latin typeface="微软雅黑" panose="020B0503020204020204" pitchFamily="34" charset="-122"/>
                <a:ea typeface="微软雅黑" panose="020B0503020204020204" pitchFamily="34" charset="-122"/>
                <a:cs typeface="Noto Sans CJK JP Regular"/>
              </a:rPr>
              <a:t>据</a:t>
            </a:r>
            <a:endParaRPr sz="1200" dirty="0">
              <a:latin typeface="微软雅黑" panose="020B0503020204020204" pitchFamily="34" charset="-122"/>
              <a:ea typeface="微软雅黑" panose="020B0503020204020204" pitchFamily="34" charset="-122"/>
              <a:cs typeface="Noto Sans CJK JP Regular"/>
            </a:endParaRPr>
          </a:p>
          <a:p>
            <a:pPr marL="184150" indent="-171450">
              <a:lnSpc>
                <a:spcPct val="100000"/>
              </a:lnSpc>
              <a:spcBef>
                <a:spcPts val="380"/>
              </a:spcBef>
              <a:buFont typeface="Arial" panose="020B0604020202020204" pitchFamily="34" charset="0"/>
              <a:buChar char="•"/>
              <a:tabLst>
                <a:tab pos="182880" algn="l"/>
              </a:tabLst>
            </a:pPr>
            <a:r>
              <a:rPr sz="1200" spc="-25" dirty="0" err="1">
                <a:latin typeface="微软雅黑" panose="020B0503020204020204" pitchFamily="34" charset="-122"/>
                <a:ea typeface="微软雅黑" panose="020B0503020204020204" pitchFamily="34" charset="-122"/>
                <a:cs typeface="Noto Sans CJK JP Regular"/>
              </a:rPr>
              <a:t>实际实现，</a:t>
            </a:r>
            <a:r>
              <a:rPr sz="1200" spc="-25" dirty="0" err="1" smtClean="0">
                <a:latin typeface="微软雅黑" panose="020B0503020204020204" pitchFamily="34" charset="-122"/>
                <a:ea typeface="微软雅黑" panose="020B0503020204020204" pitchFamily="34" charset="-122"/>
                <a:cs typeface="Noto Sans CJK JP Regular"/>
              </a:rPr>
              <a:t>则通过</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对称加密和公钥加密</a:t>
            </a:r>
            <a:r>
              <a:rPr lang="zh-CN" altLang="en-US" sz="1200"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相结合的方</a:t>
            </a:r>
            <a:r>
              <a:rPr sz="1200" dirty="0" err="1" smtClean="0">
                <a:latin typeface="微软雅黑" panose="020B0503020204020204" pitchFamily="34" charset="-122"/>
                <a:ea typeface="微软雅黑" panose="020B0503020204020204" pitchFamily="34" charset="-122"/>
                <a:cs typeface="Noto Sans CJK JP Regular"/>
              </a:rPr>
              <a:t>式</a:t>
            </a:r>
            <a:endParaRPr sz="1200" dirty="0">
              <a:latin typeface="微软雅黑" panose="020B0503020204020204" pitchFamily="34" charset="-122"/>
              <a:ea typeface="微软雅黑" panose="020B0503020204020204" pitchFamily="34" charset="-122"/>
              <a:cs typeface="Noto Sans CJK JP Regular"/>
            </a:endParaRPr>
          </a:p>
        </p:txBody>
      </p:sp>
      <p:sp>
        <p:nvSpPr>
          <p:cNvPr id="7" name="object 7"/>
          <p:cNvSpPr txBox="1"/>
          <p:nvPr/>
        </p:nvSpPr>
        <p:spPr>
          <a:xfrm>
            <a:off x="551594" y="2010476"/>
            <a:ext cx="947261" cy="425450"/>
          </a:xfrm>
          <a:prstGeom prst="rect">
            <a:avLst/>
          </a:prstGeom>
          <a:ln w="9525">
            <a:solidFill>
              <a:srgbClr val="143C7A"/>
            </a:solidFill>
          </a:ln>
        </p:spPr>
        <p:txBody>
          <a:bodyPr vert="horz" wrap="square" lIns="0" tIns="0" rIns="0" bIns="0" rtlCol="0">
            <a:spAutoFit/>
          </a:bodyPr>
          <a:lstStyle/>
          <a:p>
            <a:pPr>
              <a:lnSpc>
                <a:spcPct val="100000"/>
              </a:lnSpc>
            </a:pPr>
            <a:endParaRPr sz="900">
              <a:latin typeface="微软雅黑" panose="020B0503020204020204" pitchFamily="34" charset="-122"/>
              <a:ea typeface="微软雅黑" panose="020B0503020204020204" pitchFamily="34" charset="-122"/>
              <a:cs typeface="Times New Roman" panose="02020603050405020304"/>
            </a:endParaRPr>
          </a:p>
          <a:p>
            <a:pPr>
              <a:lnSpc>
                <a:spcPct val="100000"/>
              </a:lnSpc>
              <a:spcBef>
                <a:spcPts val="35"/>
              </a:spcBef>
            </a:pPr>
            <a:endParaRPr sz="940">
              <a:latin typeface="微软雅黑" panose="020B0503020204020204" pitchFamily="34" charset="-122"/>
              <a:ea typeface="微软雅黑" panose="020B0503020204020204" pitchFamily="34" charset="-122"/>
              <a:cs typeface="Times New Roman" panose="02020603050405020304"/>
            </a:endParaRPr>
          </a:p>
          <a:p>
            <a:pPr marL="173990">
              <a:lnSpc>
                <a:spcPct val="100000"/>
              </a:lnSpc>
            </a:pPr>
            <a:r>
              <a:rPr sz="900" dirty="0">
                <a:solidFill>
                  <a:srgbClr val="143C7A"/>
                </a:solidFill>
                <a:latin typeface="微软雅黑" panose="020B0503020204020204" pitchFamily="34" charset="-122"/>
                <a:ea typeface="微软雅黑" panose="020B0503020204020204" pitchFamily="34" charset="-122"/>
                <a:cs typeface="Droid Sans Fallback"/>
              </a:rPr>
              <a:t>交易信息数据</a:t>
            </a:r>
            <a:endParaRPr sz="900">
              <a:latin typeface="微软雅黑" panose="020B0503020204020204" pitchFamily="34" charset="-122"/>
              <a:ea typeface="微软雅黑" panose="020B0503020204020204" pitchFamily="34" charset="-122"/>
              <a:cs typeface="Droid Sans Fallback"/>
            </a:endParaRPr>
          </a:p>
        </p:txBody>
      </p:sp>
      <p:sp>
        <p:nvSpPr>
          <p:cNvPr id="8" name="object 8"/>
          <p:cNvSpPr/>
          <p:nvPr/>
        </p:nvSpPr>
        <p:spPr>
          <a:xfrm>
            <a:off x="1463040" y="2072637"/>
            <a:ext cx="1847850" cy="247650"/>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9" name="object 9"/>
          <p:cNvSpPr/>
          <p:nvPr/>
        </p:nvSpPr>
        <p:spPr>
          <a:xfrm>
            <a:off x="1498844" y="2153665"/>
            <a:ext cx="1688783" cy="57626"/>
          </a:xfrm>
          <a:custGeom>
            <a:avLst/>
            <a:gdLst/>
            <a:ahLst/>
            <a:cxnLst/>
            <a:rect l="l" t="t" r="r" b="b"/>
            <a:pathLst>
              <a:path w="2251710" h="76835">
                <a:moveTo>
                  <a:pt x="2124087" y="0"/>
                </a:moveTo>
                <a:lnTo>
                  <a:pt x="2124087" y="25400"/>
                </a:lnTo>
                <a:lnTo>
                  <a:pt x="0" y="25400"/>
                </a:lnTo>
                <a:lnTo>
                  <a:pt x="0" y="50812"/>
                </a:lnTo>
                <a:lnTo>
                  <a:pt x="2124087" y="50812"/>
                </a:lnTo>
                <a:lnTo>
                  <a:pt x="2124087" y="76212"/>
                </a:lnTo>
                <a:lnTo>
                  <a:pt x="2251087" y="38112"/>
                </a:lnTo>
                <a:lnTo>
                  <a:pt x="2124087" y="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0" name="object 10"/>
          <p:cNvSpPr/>
          <p:nvPr/>
        </p:nvSpPr>
        <p:spPr>
          <a:xfrm>
            <a:off x="3187160" y="2040963"/>
            <a:ext cx="2286953" cy="702469"/>
          </a:xfrm>
          <a:custGeom>
            <a:avLst/>
            <a:gdLst/>
            <a:ahLst/>
            <a:cxnLst/>
            <a:rect l="l" t="t" r="r" b="b"/>
            <a:pathLst>
              <a:path w="3049270" h="936625">
                <a:moveTo>
                  <a:pt x="0" y="936235"/>
                </a:moveTo>
                <a:lnTo>
                  <a:pt x="3049092" y="936235"/>
                </a:lnTo>
                <a:lnTo>
                  <a:pt x="3049092" y="0"/>
                </a:lnTo>
                <a:lnTo>
                  <a:pt x="0" y="0"/>
                </a:lnTo>
                <a:lnTo>
                  <a:pt x="0" y="936235"/>
                </a:lnTo>
                <a:close/>
              </a:path>
            </a:pathLst>
          </a:custGeom>
          <a:solidFill>
            <a:srgbClr val="FFC0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1" name="object 11"/>
          <p:cNvSpPr/>
          <p:nvPr/>
        </p:nvSpPr>
        <p:spPr>
          <a:xfrm>
            <a:off x="551594" y="1678940"/>
            <a:ext cx="947261" cy="331946"/>
          </a:xfrm>
          <a:custGeom>
            <a:avLst/>
            <a:gdLst/>
            <a:ahLst/>
            <a:cxnLst/>
            <a:rect l="l" t="t" r="r" b="b"/>
            <a:pathLst>
              <a:path w="1263014" h="442594">
                <a:moveTo>
                  <a:pt x="1218575" y="0"/>
                </a:moveTo>
                <a:lnTo>
                  <a:pt x="44422" y="0"/>
                </a:lnTo>
                <a:lnTo>
                  <a:pt x="27131" y="3490"/>
                </a:lnTo>
                <a:lnTo>
                  <a:pt x="13011" y="13011"/>
                </a:lnTo>
                <a:lnTo>
                  <a:pt x="3491" y="27131"/>
                </a:lnTo>
                <a:lnTo>
                  <a:pt x="0" y="44424"/>
                </a:lnTo>
                <a:lnTo>
                  <a:pt x="0" y="442048"/>
                </a:lnTo>
                <a:lnTo>
                  <a:pt x="1262999" y="442048"/>
                </a:lnTo>
                <a:lnTo>
                  <a:pt x="1262999" y="44424"/>
                </a:lnTo>
                <a:lnTo>
                  <a:pt x="1259508" y="27131"/>
                </a:lnTo>
                <a:lnTo>
                  <a:pt x="1249988" y="13011"/>
                </a:lnTo>
                <a:lnTo>
                  <a:pt x="1235867" y="3490"/>
                </a:lnTo>
                <a:lnTo>
                  <a:pt x="1218575" y="0"/>
                </a:lnTo>
                <a:close/>
              </a:path>
            </a:pathLst>
          </a:custGeom>
          <a:solidFill>
            <a:srgbClr val="2CB1EE"/>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2" name="object 12"/>
          <p:cNvSpPr/>
          <p:nvPr/>
        </p:nvSpPr>
        <p:spPr>
          <a:xfrm>
            <a:off x="551594" y="1678940"/>
            <a:ext cx="947261" cy="331946"/>
          </a:xfrm>
          <a:custGeom>
            <a:avLst/>
            <a:gdLst/>
            <a:ahLst/>
            <a:cxnLst/>
            <a:rect l="l" t="t" r="r" b="b"/>
            <a:pathLst>
              <a:path w="1263014" h="442594">
                <a:moveTo>
                  <a:pt x="44421" y="0"/>
                </a:moveTo>
                <a:lnTo>
                  <a:pt x="1218580" y="0"/>
                </a:lnTo>
                <a:lnTo>
                  <a:pt x="1235869" y="3490"/>
                </a:lnTo>
                <a:lnTo>
                  <a:pt x="1249989" y="13010"/>
                </a:lnTo>
                <a:lnTo>
                  <a:pt x="1259509" y="27130"/>
                </a:lnTo>
                <a:lnTo>
                  <a:pt x="1263000" y="44421"/>
                </a:lnTo>
                <a:lnTo>
                  <a:pt x="1263000" y="442050"/>
                </a:lnTo>
                <a:lnTo>
                  <a:pt x="0" y="442050"/>
                </a:lnTo>
                <a:lnTo>
                  <a:pt x="0" y="44421"/>
                </a:lnTo>
                <a:lnTo>
                  <a:pt x="3490" y="27130"/>
                </a:lnTo>
                <a:lnTo>
                  <a:pt x="13010" y="13010"/>
                </a:lnTo>
                <a:lnTo>
                  <a:pt x="27130" y="3490"/>
                </a:lnTo>
                <a:lnTo>
                  <a:pt x="44421"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3" name="object 13"/>
          <p:cNvSpPr txBox="1"/>
          <p:nvPr/>
        </p:nvSpPr>
        <p:spPr>
          <a:xfrm>
            <a:off x="796619" y="1768294"/>
            <a:ext cx="466725" cy="147955"/>
          </a:xfrm>
          <a:prstGeom prst="rect">
            <a:avLst/>
          </a:prstGeom>
        </p:spPr>
        <p:txBody>
          <a:bodyPr vert="horz" wrap="square" lIns="0" tIns="9525" rIns="0" bIns="0" rtlCol="0">
            <a:spAutoFit/>
          </a:bodyPr>
          <a:lstStyle/>
          <a:p>
            <a:pPr>
              <a:lnSpc>
                <a:spcPct val="100000"/>
              </a:lnSpc>
              <a:spcBef>
                <a:spcPts val="100"/>
              </a:spcBef>
            </a:pPr>
            <a:r>
              <a:rPr sz="900" dirty="0">
                <a:solidFill>
                  <a:srgbClr val="FFFFFF"/>
                </a:solidFill>
                <a:latin typeface="微软雅黑" panose="020B0503020204020204" pitchFamily="34" charset="-122"/>
                <a:ea typeface="微软雅黑" panose="020B0503020204020204" pitchFamily="34" charset="-122"/>
                <a:cs typeface="Droid Sans Fallback"/>
              </a:rPr>
              <a:t>交易数据</a:t>
            </a:r>
          </a:p>
        </p:txBody>
      </p:sp>
      <p:sp>
        <p:nvSpPr>
          <p:cNvPr id="14" name="object 14"/>
          <p:cNvSpPr/>
          <p:nvPr/>
        </p:nvSpPr>
        <p:spPr>
          <a:xfrm>
            <a:off x="3187160" y="1726717"/>
            <a:ext cx="2286953" cy="331946"/>
          </a:xfrm>
          <a:custGeom>
            <a:avLst/>
            <a:gdLst/>
            <a:ahLst/>
            <a:cxnLst/>
            <a:rect l="l" t="t" r="r" b="b"/>
            <a:pathLst>
              <a:path w="3049270" h="442594">
                <a:moveTo>
                  <a:pt x="3004667" y="0"/>
                </a:moveTo>
                <a:lnTo>
                  <a:pt x="44424" y="0"/>
                </a:lnTo>
                <a:lnTo>
                  <a:pt x="27131" y="3490"/>
                </a:lnTo>
                <a:lnTo>
                  <a:pt x="13011" y="13011"/>
                </a:lnTo>
                <a:lnTo>
                  <a:pt x="3490" y="27131"/>
                </a:lnTo>
                <a:lnTo>
                  <a:pt x="0" y="44424"/>
                </a:lnTo>
                <a:lnTo>
                  <a:pt x="0" y="442048"/>
                </a:lnTo>
                <a:lnTo>
                  <a:pt x="3049092" y="442048"/>
                </a:lnTo>
                <a:lnTo>
                  <a:pt x="3049092" y="44424"/>
                </a:lnTo>
                <a:lnTo>
                  <a:pt x="3045601" y="27131"/>
                </a:lnTo>
                <a:lnTo>
                  <a:pt x="3036081" y="13011"/>
                </a:lnTo>
                <a:lnTo>
                  <a:pt x="3021960" y="3490"/>
                </a:lnTo>
                <a:lnTo>
                  <a:pt x="3004667" y="0"/>
                </a:lnTo>
                <a:close/>
              </a:path>
            </a:pathLst>
          </a:custGeom>
          <a:solidFill>
            <a:srgbClr val="0070C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5" name="object 15"/>
          <p:cNvSpPr/>
          <p:nvPr/>
        </p:nvSpPr>
        <p:spPr>
          <a:xfrm>
            <a:off x="3187160" y="1726717"/>
            <a:ext cx="2286953" cy="331946"/>
          </a:xfrm>
          <a:custGeom>
            <a:avLst/>
            <a:gdLst/>
            <a:ahLst/>
            <a:cxnLst/>
            <a:rect l="l" t="t" r="r" b="b"/>
            <a:pathLst>
              <a:path w="3049270" h="442594">
                <a:moveTo>
                  <a:pt x="44422" y="0"/>
                </a:moveTo>
                <a:lnTo>
                  <a:pt x="3004671" y="0"/>
                </a:lnTo>
                <a:lnTo>
                  <a:pt x="3021960" y="3490"/>
                </a:lnTo>
                <a:lnTo>
                  <a:pt x="3036080" y="13011"/>
                </a:lnTo>
                <a:lnTo>
                  <a:pt x="3045600" y="27131"/>
                </a:lnTo>
                <a:lnTo>
                  <a:pt x="3049091" y="44422"/>
                </a:lnTo>
                <a:lnTo>
                  <a:pt x="3049091" y="442050"/>
                </a:lnTo>
                <a:lnTo>
                  <a:pt x="0" y="442050"/>
                </a:lnTo>
                <a:lnTo>
                  <a:pt x="0" y="44422"/>
                </a:lnTo>
                <a:lnTo>
                  <a:pt x="3490" y="27131"/>
                </a:lnTo>
                <a:lnTo>
                  <a:pt x="13011" y="13011"/>
                </a:lnTo>
                <a:lnTo>
                  <a:pt x="27131" y="3490"/>
                </a:lnTo>
                <a:lnTo>
                  <a:pt x="44422"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6" name="object 16"/>
          <p:cNvSpPr txBox="1"/>
          <p:nvPr/>
        </p:nvSpPr>
        <p:spPr>
          <a:xfrm>
            <a:off x="3863845" y="1816072"/>
            <a:ext cx="933450" cy="147955"/>
          </a:xfrm>
          <a:prstGeom prst="rect">
            <a:avLst/>
          </a:prstGeom>
        </p:spPr>
        <p:txBody>
          <a:bodyPr vert="horz" wrap="square" lIns="0" tIns="9525" rIns="0" bIns="0" rtlCol="0">
            <a:spAutoFit/>
          </a:bodyPr>
          <a:lstStyle/>
          <a:p>
            <a:pPr marL="12700">
              <a:lnSpc>
                <a:spcPct val="100000"/>
              </a:lnSpc>
              <a:spcBef>
                <a:spcPts val="100"/>
              </a:spcBef>
            </a:pPr>
            <a:r>
              <a:rPr sz="900" dirty="0">
                <a:solidFill>
                  <a:srgbClr val="FFFFFF"/>
                </a:solidFill>
                <a:latin typeface="微软雅黑" panose="020B0503020204020204" pitchFamily="34" charset="-122"/>
                <a:ea typeface="微软雅黑" panose="020B0503020204020204" pitchFamily="34" charset="-122"/>
                <a:cs typeface="Droid Sans Fallback"/>
              </a:rPr>
              <a:t>带签名的交易数据</a:t>
            </a:r>
          </a:p>
        </p:txBody>
      </p:sp>
      <p:sp>
        <p:nvSpPr>
          <p:cNvPr id="17" name="object 17"/>
          <p:cNvSpPr txBox="1"/>
          <p:nvPr/>
        </p:nvSpPr>
        <p:spPr>
          <a:xfrm>
            <a:off x="1934613" y="2301875"/>
            <a:ext cx="1126808" cy="147955"/>
          </a:xfrm>
          <a:prstGeom prst="rect">
            <a:avLst/>
          </a:prstGeom>
        </p:spPr>
        <p:txBody>
          <a:bodyPr vert="horz" wrap="square" lIns="0" tIns="9525" rIns="0" bIns="0" rtlCol="0">
            <a:spAutoFit/>
          </a:bodyPr>
          <a:lstStyle/>
          <a:p>
            <a:pPr>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使用对称密钥加密数</a:t>
            </a:r>
            <a:r>
              <a:rPr sz="900" dirty="0">
                <a:latin typeface="微软雅黑" panose="020B0503020204020204" pitchFamily="34" charset="-122"/>
                <a:ea typeface="微软雅黑" panose="020B0503020204020204" pitchFamily="34" charset="-122"/>
                <a:cs typeface="Noto Sans CJK JP Regular"/>
              </a:rPr>
              <a:t>据</a:t>
            </a:r>
            <a:endParaRPr sz="900">
              <a:latin typeface="微软雅黑" panose="020B0503020204020204" pitchFamily="34" charset="-122"/>
              <a:ea typeface="微软雅黑" panose="020B0503020204020204" pitchFamily="34" charset="-122"/>
              <a:cs typeface="Noto Sans CJK JP Regular"/>
            </a:endParaRPr>
          </a:p>
        </p:txBody>
      </p:sp>
      <p:sp>
        <p:nvSpPr>
          <p:cNvPr id="18" name="object 18"/>
          <p:cNvSpPr txBox="1"/>
          <p:nvPr/>
        </p:nvSpPr>
        <p:spPr>
          <a:xfrm>
            <a:off x="1348806" y="3982637"/>
            <a:ext cx="1315879" cy="286385"/>
          </a:xfrm>
          <a:prstGeom prst="rect">
            <a:avLst/>
          </a:prstGeom>
        </p:spPr>
        <p:txBody>
          <a:bodyPr vert="horz" wrap="square" lIns="0" tIns="9525" rIns="0" bIns="0" rtlCol="0">
            <a:spAutoFit/>
          </a:bodyPr>
          <a:lstStyle/>
          <a:p>
            <a:pPr marL="295275" marR="5080" indent="-295910">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授权访问交易数据的用户</a:t>
            </a:r>
            <a:r>
              <a:rPr sz="900" spc="65" dirty="0">
                <a:latin typeface="微软雅黑" panose="020B0503020204020204" pitchFamily="34" charset="-122"/>
                <a:ea typeface="微软雅黑" panose="020B0503020204020204" pitchFamily="34" charset="-122"/>
                <a:cs typeface="Noto Sans CJK JP Regular"/>
              </a:rPr>
              <a:t>A  </a:t>
            </a:r>
            <a:r>
              <a:rPr sz="900" spc="-25" dirty="0">
                <a:latin typeface="微软雅黑" panose="020B0503020204020204" pitchFamily="34" charset="-122"/>
                <a:ea typeface="微软雅黑" panose="020B0503020204020204" pitchFamily="34" charset="-122"/>
                <a:cs typeface="Noto Sans CJK JP Regular"/>
              </a:rPr>
              <a:t>TCert-Public</a:t>
            </a:r>
            <a:r>
              <a:rPr sz="900" spc="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Key</a:t>
            </a:r>
            <a:endParaRPr sz="900" dirty="0">
              <a:latin typeface="微软雅黑" panose="020B0503020204020204" pitchFamily="34" charset="-122"/>
              <a:ea typeface="微软雅黑" panose="020B0503020204020204" pitchFamily="34" charset="-122"/>
              <a:cs typeface="Noto Sans CJK JP Regular"/>
            </a:endParaRPr>
          </a:p>
        </p:txBody>
      </p:sp>
      <p:sp>
        <p:nvSpPr>
          <p:cNvPr id="19" name="object 19"/>
          <p:cNvSpPr/>
          <p:nvPr/>
        </p:nvSpPr>
        <p:spPr>
          <a:xfrm>
            <a:off x="844783" y="3002320"/>
            <a:ext cx="1546384" cy="431006"/>
          </a:xfrm>
          <a:custGeom>
            <a:avLst/>
            <a:gdLst/>
            <a:ahLst/>
            <a:cxnLst/>
            <a:rect l="l" t="t" r="r" b="b"/>
            <a:pathLst>
              <a:path w="2061845" h="574675">
                <a:moveTo>
                  <a:pt x="0" y="574414"/>
                </a:moveTo>
                <a:lnTo>
                  <a:pt x="2061362" y="574414"/>
                </a:lnTo>
                <a:lnTo>
                  <a:pt x="2061362" y="0"/>
                </a:lnTo>
                <a:lnTo>
                  <a:pt x="0" y="0"/>
                </a:lnTo>
                <a:lnTo>
                  <a:pt x="0" y="574414"/>
                </a:lnTo>
                <a:close/>
              </a:path>
            </a:pathLst>
          </a:custGeom>
          <a:solidFill>
            <a:srgbClr val="FF7E7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0" name="object 20"/>
          <p:cNvSpPr txBox="1"/>
          <p:nvPr/>
        </p:nvSpPr>
        <p:spPr>
          <a:xfrm>
            <a:off x="913363" y="3067847"/>
            <a:ext cx="1381125" cy="289560"/>
          </a:xfrm>
          <a:prstGeom prst="rect">
            <a:avLst/>
          </a:prstGeom>
        </p:spPr>
        <p:txBody>
          <a:bodyPr vert="horz" wrap="square" lIns="0" tIns="9525" rIns="0" bIns="0" rtlCol="0">
            <a:spAutoFit/>
          </a:bodyPr>
          <a:lstStyle/>
          <a:p>
            <a:pPr>
              <a:lnSpc>
                <a:spcPct val="100000"/>
              </a:lnSpc>
              <a:spcBef>
                <a:spcPts val="100"/>
              </a:spcBef>
            </a:pPr>
            <a:r>
              <a:rPr sz="900" dirty="0">
                <a:solidFill>
                  <a:srgbClr val="143C7A"/>
                </a:solidFill>
                <a:latin typeface="微软雅黑" panose="020B0503020204020204" pitchFamily="34" charset="-122"/>
                <a:ea typeface="微软雅黑" panose="020B0503020204020204" pitchFamily="34" charset="-122"/>
                <a:cs typeface="Droid Sans Fallback"/>
              </a:rPr>
              <a:t>为交易生成的对称加密密钥</a:t>
            </a:r>
            <a:endParaRPr sz="900">
              <a:latin typeface="微软雅黑" panose="020B0503020204020204" pitchFamily="34" charset="-122"/>
              <a:ea typeface="微软雅黑" panose="020B0503020204020204" pitchFamily="34" charset="-122"/>
              <a:cs typeface="Droid Sans Fallback"/>
            </a:endParaRPr>
          </a:p>
          <a:p>
            <a:pPr>
              <a:lnSpc>
                <a:spcPct val="100000"/>
              </a:lnSpc>
              <a:spcBef>
                <a:spcPts val="25"/>
              </a:spcBef>
            </a:pPr>
            <a:r>
              <a:rPr sz="900" spc="-5" dirty="0">
                <a:solidFill>
                  <a:srgbClr val="143C7A"/>
                </a:solidFill>
                <a:latin typeface="微软雅黑" panose="020B0503020204020204" pitchFamily="34" charset="-122"/>
                <a:ea typeface="微软雅黑" panose="020B0503020204020204" pitchFamily="34" charset="-122"/>
                <a:cs typeface="Droid Sans Fallback"/>
              </a:rPr>
              <a:t>（</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AES-GMN</a:t>
            </a:r>
            <a:r>
              <a:rPr sz="900" spc="-5" dirty="0">
                <a:solidFill>
                  <a:srgbClr val="143C7A"/>
                </a:solidFill>
                <a:latin typeface="微软雅黑" panose="020B0503020204020204" pitchFamily="34" charset="-122"/>
                <a:ea typeface="微软雅黑" panose="020B0503020204020204" pitchFamily="34" charset="-122"/>
                <a:cs typeface="Droid Sans Fallback"/>
              </a:rPr>
              <a:t>）</a:t>
            </a:r>
            <a:endParaRPr sz="900">
              <a:latin typeface="微软雅黑" panose="020B0503020204020204" pitchFamily="34" charset="-122"/>
              <a:ea typeface="微软雅黑" panose="020B0503020204020204" pitchFamily="34" charset="-122"/>
              <a:cs typeface="Droid Sans Fallback"/>
            </a:endParaRPr>
          </a:p>
        </p:txBody>
      </p:sp>
      <p:sp>
        <p:nvSpPr>
          <p:cNvPr id="21" name="object 21"/>
          <p:cNvSpPr/>
          <p:nvPr/>
        </p:nvSpPr>
        <p:spPr>
          <a:xfrm>
            <a:off x="1577340" y="2463164"/>
            <a:ext cx="787400" cy="596900"/>
          </a:xfrm>
          <a:prstGeom prst="rect">
            <a:avLst/>
          </a:prstGeom>
          <a:blipFill>
            <a:blip r:embed="rId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2" name="object 22"/>
          <p:cNvSpPr/>
          <p:nvPr/>
        </p:nvSpPr>
        <p:spPr>
          <a:xfrm>
            <a:off x="1612373" y="2571423"/>
            <a:ext cx="628174" cy="439103"/>
          </a:xfrm>
          <a:custGeom>
            <a:avLst/>
            <a:gdLst/>
            <a:ahLst/>
            <a:cxnLst/>
            <a:rect l="l" t="t" r="r" b="b"/>
            <a:pathLst>
              <a:path w="837564" h="585470">
                <a:moveTo>
                  <a:pt x="771001" y="82740"/>
                </a:moveTo>
                <a:lnTo>
                  <a:pt x="739876" y="82740"/>
                </a:lnTo>
                <a:lnTo>
                  <a:pt x="754329" y="103619"/>
                </a:lnTo>
                <a:lnTo>
                  <a:pt x="771001" y="82740"/>
                </a:lnTo>
                <a:close/>
              </a:path>
              <a:path w="837564" h="585470">
                <a:moveTo>
                  <a:pt x="837069" y="0"/>
                </a:moveTo>
                <a:lnTo>
                  <a:pt x="710958" y="40970"/>
                </a:lnTo>
                <a:lnTo>
                  <a:pt x="725424" y="61849"/>
                </a:lnTo>
                <a:lnTo>
                  <a:pt x="710031" y="72504"/>
                </a:lnTo>
                <a:lnTo>
                  <a:pt x="724496" y="93383"/>
                </a:lnTo>
                <a:lnTo>
                  <a:pt x="739876" y="82740"/>
                </a:lnTo>
                <a:lnTo>
                  <a:pt x="771001" y="82740"/>
                </a:lnTo>
                <a:lnTo>
                  <a:pt x="837069" y="0"/>
                </a:lnTo>
                <a:close/>
              </a:path>
              <a:path w="837564" h="585470">
                <a:moveTo>
                  <a:pt x="689152" y="86956"/>
                </a:moveTo>
                <a:lnTo>
                  <a:pt x="668274" y="101422"/>
                </a:lnTo>
                <a:lnTo>
                  <a:pt x="682726" y="122300"/>
                </a:lnTo>
                <a:lnTo>
                  <a:pt x="703605" y="107848"/>
                </a:lnTo>
                <a:lnTo>
                  <a:pt x="689152" y="86956"/>
                </a:lnTo>
                <a:close/>
              </a:path>
              <a:path w="837564" h="585470">
                <a:moveTo>
                  <a:pt x="647382" y="115874"/>
                </a:moveTo>
                <a:lnTo>
                  <a:pt x="626503" y="130340"/>
                </a:lnTo>
                <a:lnTo>
                  <a:pt x="640956" y="151218"/>
                </a:lnTo>
                <a:lnTo>
                  <a:pt x="661847" y="136766"/>
                </a:lnTo>
                <a:lnTo>
                  <a:pt x="647382" y="115874"/>
                </a:lnTo>
                <a:close/>
              </a:path>
              <a:path w="837564" h="585470">
                <a:moveTo>
                  <a:pt x="605624" y="144792"/>
                </a:moveTo>
                <a:lnTo>
                  <a:pt x="584733" y="159257"/>
                </a:lnTo>
                <a:lnTo>
                  <a:pt x="599198" y="180136"/>
                </a:lnTo>
                <a:lnTo>
                  <a:pt x="620077" y="165671"/>
                </a:lnTo>
                <a:lnTo>
                  <a:pt x="605624" y="144792"/>
                </a:lnTo>
                <a:close/>
              </a:path>
              <a:path w="837564" h="585470">
                <a:moveTo>
                  <a:pt x="563854" y="173710"/>
                </a:moveTo>
                <a:lnTo>
                  <a:pt x="542963" y="188163"/>
                </a:lnTo>
                <a:lnTo>
                  <a:pt x="557428" y="209054"/>
                </a:lnTo>
                <a:lnTo>
                  <a:pt x="578307" y="194589"/>
                </a:lnTo>
                <a:lnTo>
                  <a:pt x="563854" y="173710"/>
                </a:lnTo>
                <a:close/>
              </a:path>
              <a:path w="837564" h="585470">
                <a:moveTo>
                  <a:pt x="522084" y="202628"/>
                </a:moveTo>
                <a:lnTo>
                  <a:pt x="501205" y="217081"/>
                </a:lnTo>
                <a:lnTo>
                  <a:pt x="515658" y="237972"/>
                </a:lnTo>
                <a:lnTo>
                  <a:pt x="536549" y="223507"/>
                </a:lnTo>
                <a:lnTo>
                  <a:pt x="522084" y="202628"/>
                </a:lnTo>
                <a:close/>
              </a:path>
              <a:path w="837564" h="585470">
                <a:moveTo>
                  <a:pt x="480313" y="231546"/>
                </a:moveTo>
                <a:lnTo>
                  <a:pt x="459435" y="245999"/>
                </a:lnTo>
                <a:lnTo>
                  <a:pt x="473900" y="266890"/>
                </a:lnTo>
                <a:lnTo>
                  <a:pt x="494779" y="252425"/>
                </a:lnTo>
                <a:lnTo>
                  <a:pt x="480313" y="231546"/>
                </a:lnTo>
                <a:close/>
              </a:path>
              <a:path w="837564" h="585470">
                <a:moveTo>
                  <a:pt x="438556" y="260464"/>
                </a:moveTo>
                <a:lnTo>
                  <a:pt x="417664" y="274916"/>
                </a:lnTo>
                <a:lnTo>
                  <a:pt x="432130" y="295808"/>
                </a:lnTo>
                <a:lnTo>
                  <a:pt x="453009" y="281343"/>
                </a:lnTo>
                <a:lnTo>
                  <a:pt x="438556" y="260464"/>
                </a:lnTo>
                <a:close/>
              </a:path>
              <a:path w="837564" h="585470">
                <a:moveTo>
                  <a:pt x="396786" y="289382"/>
                </a:moveTo>
                <a:lnTo>
                  <a:pt x="375907" y="303834"/>
                </a:lnTo>
                <a:lnTo>
                  <a:pt x="390359" y="324713"/>
                </a:lnTo>
                <a:lnTo>
                  <a:pt x="411238" y="310260"/>
                </a:lnTo>
                <a:lnTo>
                  <a:pt x="396786" y="289382"/>
                </a:lnTo>
                <a:close/>
              </a:path>
              <a:path w="837564" h="585470">
                <a:moveTo>
                  <a:pt x="355015" y="318300"/>
                </a:moveTo>
                <a:lnTo>
                  <a:pt x="334137" y="332752"/>
                </a:lnTo>
                <a:lnTo>
                  <a:pt x="348589" y="353631"/>
                </a:lnTo>
                <a:lnTo>
                  <a:pt x="369481" y="339178"/>
                </a:lnTo>
                <a:lnTo>
                  <a:pt x="355015" y="318300"/>
                </a:lnTo>
                <a:close/>
              </a:path>
              <a:path w="837564" h="585470">
                <a:moveTo>
                  <a:pt x="313258" y="347205"/>
                </a:moveTo>
                <a:lnTo>
                  <a:pt x="292366" y="361670"/>
                </a:lnTo>
                <a:lnTo>
                  <a:pt x="306831" y="382549"/>
                </a:lnTo>
                <a:lnTo>
                  <a:pt x="327710" y="368096"/>
                </a:lnTo>
                <a:lnTo>
                  <a:pt x="313258" y="347205"/>
                </a:lnTo>
                <a:close/>
              </a:path>
              <a:path w="837564" h="585470">
                <a:moveTo>
                  <a:pt x="271487" y="376123"/>
                </a:moveTo>
                <a:lnTo>
                  <a:pt x="250596" y="390588"/>
                </a:lnTo>
                <a:lnTo>
                  <a:pt x="265061" y="411467"/>
                </a:lnTo>
                <a:lnTo>
                  <a:pt x="285940" y="397014"/>
                </a:lnTo>
                <a:lnTo>
                  <a:pt x="271487" y="376123"/>
                </a:lnTo>
                <a:close/>
              </a:path>
              <a:path w="837564" h="585470">
                <a:moveTo>
                  <a:pt x="229717" y="405041"/>
                </a:moveTo>
                <a:lnTo>
                  <a:pt x="208838" y="419506"/>
                </a:lnTo>
                <a:lnTo>
                  <a:pt x="223291" y="440385"/>
                </a:lnTo>
                <a:lnTo>
                  <a:pt x="244182" y="425932"/>
                </a:lnTo>
                <a:lnTo>
                  <a:pt x="229717" y="405041"/>
                </a:lnTo>
                <a:close/>
              </a:path>
              <a:path w="837564" h="585470">
                <a:moveTo>
                  <a:pt x="187947" y="433958"/>
                </a:moveTo>
                <a:lnTo>
                  <a:pt x="167068" y="448424"/>
                </a:lnTo>
                <a:lnTo>
                  <a:pt x="181533" y="469303"/>
                </a:lnTo>
                <a:lnTo>
                  <a:pt x="202412" y="454850"/>
                </a:lnTo>
                <a:lnTo>
                  <a:pt x="187947" y="433958"/>
                </a:lnTo>
                <a:close/>
              </a:path>
              <a:path w="837564" h="585470">
                <a:moveTo>
                  <a:pt x="146189" y="462876"/>
                </a:moveTo>
                <a:lnTo>
                  <a:pt x="125298" y="477342"/>
                </a:lnTo>
                <a:lnTo>
                  <a:pt x="139763" y="498220"/>
                </a:lnTo>
                <a:lnTo>
                  <a:pt x="160642" y="483755"/>
                </a:lnTo>
                <a:lnTo>
                  <a:pt x="146189" y="462876"/>
                </a:lnTo>
                <a:close/>
              </a:path>
              <a:path w="837564" h="585470">
                <a:moveTo>
                  <a:pt x="104419" y="491794"/>
                </a:moveTo>
                <a:lnTo>
                  <a:pt x="83540" y="506247"/>
                </a:lnTo>
                <a:lnTo>
                  <a:pt x="97993" y="527138"/>
                </a:lnTo>
                <a:lnTo>
                  <a:pt x="118872" y="512673"/>
                </a:lnTo>
                <a:lnTo>
                  <a:pt x="104419" y="491794"/>
                </a:lnTo>
                <a:close/>
              </a:path>
              <a:path w="837564" h="585470">
                <a:moveTo>
                  <a:pt x="62649" y="520712"/>
                </a:moveTo>
                <a:lnTo>
                  <a:pt x="41770" y="535165"/>
                </a:lnTo>
                <a:lnTo>
                  <a:pt x="56222" y="556056"/>
                </a:lnTo>
                <a:lnTo>
                  <a:pt x="77114" y="541591"/>
                </a:lnTo>
                <a:lnTo>
                  <a:pt x="62649" y="520712"/>
                </a:lnTo>
                <a:close/>
              </a:path>
              <a:path w="837564" h="585470">
                <a:moveTo>
                  <a:pt x="20891" y="549630"/>
                </a:moveTo>
                <a:lnTo>
                  <a:pt x="0" y="564083"/>
                </a:lnTo>
                <a:lnTo>
                  <a:pt x="14465" y="584974"/>
                </a:lnTo>
                <a:lnTo>
                  <a:pt x="35344" y="570509"/>
                </a:lnTo>
                <a:lnTo>
                  <a:pt x="20891" y="54963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3" name="object 23"/>
          <p:cNvSpPr/>
          <p:nvPr/>
        </p:nvSpPr>
        <p:spPr>
          <a:xfrm>
            <a:off x="3187160" y="2729101"/>
            <a:ext cx="2286819" cy="579586"/>
          </a:xfrm>
          <a:prstGeom prst="rect">
            <a:avLst/>
          </a:prstGeom>
          <a:blipFill>
            <a:blip r:embed="rId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4" name="object 24"/>
          <p:cNvSpPr/>
          <p:nvPr/>
        </p:nvSpPr>
        <p:spPr>
          <a:xfrm>
            <a:off x="2352037" y="2910844"/>
            <a:ext cx="958853" cy="365124"/>
          </a:xfrm>
          <a:prstGeom prst="rect">
            <a:avLst/>
          </a:prstGeom>
          <a:blipFill>
            <a:blip r:embed="rId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5" name="object 25"/>
          <p:cNvSpPr/>
          <p:nvPr/>
        </p:nvSpPr>
        <p:spPr>
          <a:xfrm>
            <a:off x="2388498" y="3014250"/>
            <a:ext cx="798671" cy="212884"/>
          </a:xfrm>
          <a:custGeom>
            <a:avLst/>
            <a:gdLst/>
            <a:ahLst/>
            <a:cxnLst/>
            <a:rect l="l" t="t" r="r" b="b"/>
            <a:pathLst>
              <a:path w="1064895" h="283845">
                <a:moveTo>
                  <a:pt x="932434" y="0"/>
                </a:moveTo>
                <a:lnTo>
                  <a:pt x="938593" y="24637"/>
                </a:lnTo>
                <a:lnTo>
                  <a:pt x="0" y="258978"/>
                </a:lnTo>
                <a:lnTo>
                  <a:pt x="6159" y="283616"/>
                </a:lnTo>
                <a:lnTo>
                  <a:pt x="944740" y="49288"/>
                </a:lnTo>
                <a:lnTo>
                  <a:pt x="992363" y="49288"/>
                </a:lnTo>
                <a:lnTo>
                  <a:pt x="1064882" y="6197"/>
                </a:lnTo>
                <a:lnTo>
                  <a:pt x="932434" y="0"/>
                </a:lnTo>
                <a:close/>
              </a:path>
              <a:path w="1064895" h="283845">
                <a:moveTo>
                  <a:pt x="992363" y="49288"/>
                </a:moveTo>
                <a:lnTo>
                  <a:pt x="944740" y="49288"/>
                </a:lnTo>
                <a:lnTo>
                  <a:pt x="950899" y="73926"/>
                </a:lnTo>
                <a:lnTo>
                  <a:pt x="992363" y="49288"/>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6" name="object 26"/>
          <p:cNvSpPr/>
          <p:nvPr/>
        </p:nvSpPr>
        <p:spPr>
          <a:xfrm>
            <a:off x="2352037" y="3190236"/>
            <a:ext cx="958853" cy="549275"/>
          </a:xfrm>
          <a:prstGeom prst="rect">
            <a:avLst/>
          </a:prstGeom>
          <a:blipFill>
            <a:blip r:embed="rId6"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7" name="object 27"/>
          <p:cNvSpPr/>
          <p:nvPr/>
        </p:nvSpPr>
        <p:spPr>
          <a:xfrm>
            <a:off x="2386679" y="3209140"/>
            <a:ext cx="800576" cy="391478"/>
          </a:xfrm>
          <a:custGeom>
            <a:avLst/>
            <a:gdLst/>
            <a:ahLst/>
            <a:cxnLst/>
            <a:rect l="l" t="t" r="r" b="b"/>
            <a:pathLst>
              <a:path w="1067435" h="521970">
                <a:moveTo>
                  <a:pt x="11010" y="0"/>
                </a:moveTo>
                <a:lnTo>
                  <a:pt x="0" y="22898"/>
                </a:lnTo>
                <a:lnTo>
                  <a:pt x="947343" y="478307"/>
                </a:lnTo>
                <a:lnTo>
                  <a:pt x="936345" y="501205"/>
                </a:lnTo>
                <a:lnTo>
                  <a:pt x="1067308" y="521893"/>
                </a:lnTo>
                <a:lnTo>
                  <a:pt x="994450" y="455421"/>
                </a:lnTo>
                <a:lnTo>
                  <a:pt x="958354" y="455421"/>
                </a:lnTo>
                <a:lnTo>
                  <a:pt x="11010" y="0"/>
                </a:lnTo>
                <a:close/>
              </a:path>
              <a:path w="1067435" h="521970">
                <a:moveTo>
                  <a:pt x="969352" y="432523"/>
                </a:moveTo>
                <a:lnTo>
                  <a:pt x="958354" y="455421"/>
                </a:lnTo>
                <a:lnTo>
                  <a:pt x="994450" y="455421"/>
                </a:lnTo>
                <a:lnTo>
                  <a:pt x="969352" y="432523"/>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8" name="object 28"/>
          <p:cNvSpPr/>
          <p:nvPr/>
        </p:nvSpPr>
        <p:spPr>
          <a:xfrm>
            <a:off x="3187160" y="3310764"/>
            <a:ext cx="2286819" cy="579586"/>
          </a:xfrm>
          <a:prstGeom prst="rect">
            <a:avLst/>
          </a:prstGeom>
          <a:blipFill>
            <a:blip r:embed="rId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graphicFrame>
        <p:nvGraphicFramePr>
          <p:cNvPr id="29" name="object 29"/>
          <p:cNvGraphicFramePr>
            <a:graphicFrameLocks noGrp="1"/>
          </p:cNvGraphicFramePr>
          <p:nvPr/>
        </p:nvGraphicFramePr>
        <p:xfrm>
          <a:off x="3183588" y="2040963"/>
          <a:ext cx="2297430" cy="1852930"/>
        </p:xfrm>
        <a:graphic>
          <a:graphicData uri="http://schemas.openxmlformats.org/drawingml/2006/table">
            <a:tbl>
              <a:tblPr firstRow="1" bandRow="1">
                <a:tableStyleId>{2D5ABB26-0587-4C30-8999-92F81FD0307C}</a:tableStyleId>
              </a:tblPr>
              <a:tblGrid>
                <a:gridCol w="2297430"/>
              </a:tblGrid>
              <a:tr h="696595">
                <a:tc>
                  <a:txBody>
                    <a:bodyPr/>
                    <a:lstStyle/>
                    <a:p>
                      <a:pPr>
                        <a:lnSpc>
                          <a:spcPct val="100000"/>
                        </a:lnSpc>
                      </a:pPr>
                      <a:endParaRPr sz="900">
                        <a:latin typeface="微软雅黑" panose="020B0503020204020204" pitchFamily="34" charset="-122"/>
                        <a:ea typeface="微软雅黑" panose="020B0503020204020204" pitchFamily="34" charset="-122"/>
                        <a:cs typeface="Times New Roman" panose="02020603050405020304"/>
                      </a:endParaRPr>
                    </a:p>
                    <a:p>
                      <a:pPr>
                        <a:lnSpc>
                          <a:spcPct val="100000"/>
                        </a:lnSpc>
                      </a:pPr>
                      <a:endParaRPr sz="1015">
                        <a:latin typeface="微软雅黑" panose="020B0503020204020204" pitchFamily="34" charset="-122"/>
                        <a:ea typeface="微软雅黑" panose="020B0503020204020204" pitchFamily="34" charset="-122"/>
                        <a:cs typeface="Times New Roman" panose="02020603050405020304"/>
                      </a:endParaRPr>
                    </a:p>
                    <a:p>
                      <a:pPr marL="995680">
                        <a:lnSpc>
                          <a:spcPct val="100000"/>
                        </a:lnSpc>
                      </a:pPr>
                      <a:r>
                        <a:rPr sz="900" dirty="0">
                          <a:solidFill>
                            <a:srgbClr val="143C7A"/>
                          </a:solidFill>
                          <a:latin typeface="微软雅黑" panose="020B0503020204020204" pitchFamily="34" charset="-122"/>
                          <a:ea typeface="微软雅黑" panose="020B0503020204020204" pitchFamily="34" charset="-122"/>
                          <a:cs typeface="Droid Sans Fallback"/>
                        </a:rPr>
                        <a:t>加密的交易数据</a:t>
                      </a:r>
                      <a:endParaRPr sz="900">
                        <a:latin typeface="微软雅黑" panose="020B0503020204020204" pitchFamily="34" charset="-122"/>
                        <a:ea typeface="微软雅黑" panose="020B0503020204020204" pitchFamily="34" charset="-122"/>
                        <a:cs typeface="Droid Sans Fallback"/>
                      </a:endParaRPr>
                    </a:p>
                  </a:txBody>
                  <a:tcPr marL="0" marR="0" marT="0" marB="0">
                    <a:lnL w="12700">
                      <a:solidFill>
                        <a:srgbClr val="143C7A"/>
                      </a:solidFill>
                      <a:prstDash val="solid"/>
                    </a:lnL>
                    <a:lnR w="12700">
                      <a:solidFill>
                        <a:srgbClr val="143C7A"/>
                      </a:solidFill>
                      <a:prstDash val="solid"/>
                    </a:lnR>
                    <a:lnB w="12700">
                      <a:solidFill>
                        <a:srgbClr val="143C7A"/>
                      </a:solidFill>
                      <a:prstDash val="solid"/>
                    </a:lnB>
                  </a:tcPr>
                </a:tc>
              </a:tr>
              <a:tr h="574675">
                <a:tc>
                  <a:txBody>
                    <a:bodyPr/>
                    <a:lstStyle/>
                    <a:p>
                      <a:pPr>
                        <a:lnSpc>
                          <a:spcPct val="100000"/>
                        </a:lnSpc>
                      </a:pPr>
                      <a:endParaRPr sz="975">
                        <a:latin typeface="微软雅黑" panose="020B0503020204020204" pitchFamily="34" charset="-122"/>
                        <a:ea typeface="微软雅黑" panose="020B0503020204020204" pitchFamily="34" charset="-122"/>
                        <a:cs typeface="Times New Roman" panose="02020603050405020304"/>
                      </a:endParaRPr>
                    </a:p>
                    <a:p>
                      <a:pPr marL="8890" algn="ctr">
                        <a:lnSpc>
                          <a:spcPts val="1435"/>
                        </a:lnSpc>
                      </a:pPr>
                      <a:r>
                        <a:rPr sz="900" dirty="0">
                          <a:latin typeface="微软雅黑" panose="020B0503020204020204" pitchFamily="34" charset="-122"/>
                          <a:ea typeface="微软雅黑" panose="020B0503020204020204" pitchFamily="34" charset="-122"/>
                          <a:cs typeface="Droid Sans Fallback"/>
                        </a:rPr>
                        <a:t>加密的对称密钥</a:t>
                      </a:r>
                      <a:endParaRPr sz="900">
                        <a:latin typeface="微软雅黑" panose="020B0503020204020204" pitchFamily="34" charset="-122"/>
                        <a:ea typeface="微软雅黑" panose="020B0503020204020204" pitchFamily="34" charset="-122"/>
                        <a:cs typeface="Droid Sans Fallback"/>
                      </a:endParaRPr>
                    </a:p>
                    <a:p>
                      <a:pPr marL="8890" algn="ctr">
                        <a:lnSpc>
                          <a:spcPts val="1435"/>
                        </a:lnSpc>
                      </a:pPr>
                      <a:r>
                        <a:rPr sz="900" spc="-5" dirty="0">
                          <a:latin typeface="微软雅黑" panose="020B0503020204020204" pitchFamily="34" charset="-122"/>
                          <a:ea typeface="微软雅黑" panose="020B0503020204020204" pitchFamily="34" charset="-122"/>
                          <a:cs typeface="Arial" panose="020B0604020202020204"/>
                        </a:rPr>
                        <a:t>Encrypted By UserA</a:t>
                      </a:r>
                      <a:r>
                        <a:rPr sz="900" spc="-70" dirty="0">
                          <a:latin typeface="微软雅黑" panose="020B0503020204020204" pitchFamily="34" charset="-122"/>
                          <a:ea typeface="微软雅黑" panose="020B0503020204020204" pitchFamily="34" charset="-122"/>
                          <a:cs typeface="Arial" panose="020B0604020202020204"/>
                        </a:rPr>
                        <a:t> </a:t>
                      </a:r>
                      <a:r>
                        <a:rPr sz="900" spc="-10" dirty="0">
                          <a:latin typeface="微软雅黑" panose="020B0503020204020204" pitchFamily="34" charset="-122"/>
                          <a:ea typeface="微软雅黑" panose="020B0503020204020204" pitchFamily="34" charset="-122"/>
                          <a:cs typeface="Arial" panose="020B0604020202020204"/>
                        </a:rPr>
                        <a:t>PubKey</a:t>
                      </a:r>
                      <a:endParaRPr sz="900">
                        <a:latin typeface="微软雅黑" panose="020B0503020204020204" pitchFamily="34" charset="-122"/>
                        <a:ea typeface="微软雅黑" panose="020B0503020204020204" pitchFamily="34" charset="-122"/>
                        <a:cs typeface="Arial" panose="020B0604020202020204"/>
                      </a:endParaRPr>
                    </a:p>
                  </a:txBody>
                  <a:tcPr marL="0" marR="0" marT="0" marB="0">
                    <a:lnL w="12700">
                      <a:solidFill>
                        <a:srgbClr val="143C7A"/>
                      </a:solidFill>
                      <a:prstDash val="solid"/>
                    </a:lnL>
                    <a:lnR w="12700">
                      <a:solidFill>
                        <a:srgbClr val="143C7A"/>
                      </a:solidFill>
                      <a:prstDash val="solid"/>
                    </a:lnR>
                    <a:lnT w="12700">
                      <a:solidFill>
                        <a:srgbClr val="143C7A"/>
                      </a:solidFill>
                      <a:prstDash val="solid"/>
                    </a:lnT>
                    <a:lnB w="12700">
                      <a:solidFill>
                        <a:srgbClr val="143C7A"/>
                      </a:solidFill>
                      <a:prstDash val="solid"/>
                    </a:lnB>
                  </a:tcPr>
                </a:tc>
              </a:tr>
              <a:tr h="581660">
                <a:tc>
                  <a:txBody>
                    <a:bodyPr/>
                    <a:lstStyle/>
                    <a:p>
                      <a:pPr>
                        <a:lnSpc>
                          <a:spcPct val="100000"/>
                        </a:lnSpc>
                        <a:spcBef>
                          <a:spcPts val="25"/>
                        </a:spcBef>
                      </a:pPr>
                      <a:endParaRPr sz="1015">
                        <a:latin typeface="微软雅黑" panose="020B0503020204020204" pitchFamily="34" charset="-122"/>
                        <a:ea typeface="微软雅黑" panose="020B0503020204020204" pitchFamily="34" charset="-122"/>
                        <a:cs typeface="Times New Roman" panose="02020603050405020304"/>
                      </a:endParaRPr>
                    </a:p>
                    <a:p>
                      <a:pPr marL="8890" algn="ctr">
                        <a:lnSpc>
                          <a:spcPts val="1435"/>
                        </a:lnSpc>
                      </a:pPr>
                      <a:r>
                        <a:rPr sz="900" dirty="0">
                          <a:latin typeface="微软雅黑" panose="020B0503020204020204" pitchFamily="34" charset="-122"/>
                          <a:ea typeface="微软雅黑" panose="020B0503020204020204" pitchFamily="34" charset="-122"/>
                          <a:cs typeface="Droid Sans Fallback"/>
                        </a:rPr>
                        <a:t>加密的对称密钥</a:t>
                      </a:r>
                      <a:endParaRPr sz="900">
                        <a:latin typeface="微软雅黑" panose="020B0503020204020204" pitchFamily="34" charset="-122"/>
                        <a:ea typeface="微软雅黑" panose="020B0503020204020204" pitchFamily="34" charset="-122"/>
                        <a:cs typeface="Droid Sans Fallback"/>
                      </a:endParaRPr>
                    </a:p>
                    <a:p>
                      <a:pPr marL="8890" algn="ctr">
                        <a:lnSpc>
                          <a:spcPts val="1435"/>
                        </a:lnSpc>
                      </a:pPr>
                      <a:r>
                        <a:rPr sz="900" spc="-5" dirty="0">
                          <a:latin typeface="微软雅黑" panose="020B0503020204020204" pitchFamily="34" charset="-122"/>
                          <a:ea typeface="微软雅黑" panose="020B0503020204020204" pitchFamily="34" charset="-122"/>
                          <a:cs typeface="Arial" panose="020B0604020202020204"/>
                        </a:rPr>
                        <a:t>Encrypted By UserB </a:t>
                      </a:r>
                      <a:r>
                        <a:rPr sz="900" spc="-10" dirty="0">
                          <a:latin typeface="微软雅黑" panose="020B0503020204020204" pitchFamily="34" charset="-122"/>
                          <a:ea typeface="微软雅黑" panose="020B0503020204020204" pitchFamily="34" charset="-122"/>
                          <a:cs typeface="Arial" panose="020B0604020202020204"/>
                        </a:rPr>
                        <a:t>PubKey</a:t>
                      </a:r>
                      <a:endParaRPr sz="900">
                        <a:latin typeface="微软雅黑" panose="020B0503020204020204" pitchFamily="34" charset="-122"/>
                        <a:ea typeface="微软雅黑" panose="020B0503020204020204" pitchFamily="34" charset="-122"/>
                        <a:cs typeface="Arial" panose="020B0604020202020204"/>
                      </a:endParaRPr>
                    </a:p>
                  </a:txBody>
                  <a:tcPr marL="0" marR="0" marT="2381" marB="0">
                    <a:lnL w="12700">
                      <a:solidFill>
                        <a:srgbClr val="143C7A"/>
                      </a:solidFill>
                      <a:prstDash val="solid"/>
                    </a:lnL>
                    <a:lnR w="12700">
                      <a:solidFill>
                        <a:srgbClr val="143C7A"/>
                      </a:solidFill>
                      <a:prstDash val="solid"/>
                    </a:lnR>
                    <a:lnT w="12700">
                      <a:solidFill>
                        <a:srgbClr val="143C7A"/>
                      </a:solidFill>
                      <a:prstDash val="solid"/>
                    </a:lnT>
                    <a:lnB w="12700">
                      <a:solidFill>
                        <a:srgbClr val="143C7A"/>
                      </a:solidFill>
                      <a:prstDash val="solid"/>
                    </a:lnB>
                  </a:tcPr>
                </a:tc>
              </a:tr>
            </a:tbl>
          </a:graphicData>
        </a:graphic>
      </p:graphicFrame>
      <p:sp>
        <p:nvSpPr>
          <p:cNvPr id="30" name="object 30"/>
          <p:cNvSpPr/>
          <p:nvPr/>
        </p:nvSpPr>
        <p:spPr>
          <a:xfrm>
            <a:off x="1701127" y="3726093"/>
            <a:ext cx="599328" cy="261678"/>
          </a:xfrm>
          <a:prstGeom prst="rect">
            <a:avLst/>
          </a:prstGeom>
          <a:blipFill>
            <a:blip r:embed="rId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1" name="object 31"/>
          <p:cNvSpPr txBox="1"/>
          <p:nvPr/>
        </p:nvSpPr>
        <p:spPr>
          <a:xfrm>
            <a:off x="1485938" y="4683186"/>
            <a:ext cx="1307306" cy="286385"/>
          </a:xfrm>
          <a:prstGeom prst="rect">
            <a:avLst/>
          </a:prstGeom>
        </p:spPr>
        <p:txBody>
          <a:bodyPr vert="horz" wrap="square" lIns="0" tIns="9525" rIns="0" bIns="0" rtlCol="0">
            <a:spAutoFit/>
          </a:bodyPr>
          <a:lstStyle/>
          <a:p>
            <a:pPr marL="288925" marR="5080" indent="-289560">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授权访问交易数据的用户</a:t>
            </a:r>
            <a:r>
              <a:rPr sz="900" spc="-20" dirty="0">
                <a:latin typeface="微软雅黑" panose="020B0503020204020204" pitchFamily="34" charset="-122"/>
                <a:ea typeface="微软雅黑" panose="020B0503020204020204" pitchFamily="34" charset="-122"/>
                <a:cs typeface="Noto Sans CJK JP Regular"/>
              </a:rPr>
              <a:t>B  </a:t>
            </a:r>
            <a:r>
              <a:rPr sz="900" spc="-25" dirty="0">
                <a:latin typeface="微软雅黑" panose="020B0503020204020204" pitchFamily="34" charset="-122"/>
                <a:ea typeface="微软雅黑" panose="020B0503020204020204" pitchFamily="34" charset="-122"/>
                <a:cs typeface="Noto Sans CJK JP Regular"/>
              </a:rPr>
              <a:t>TCert-Public</a:t>
            </a:r>
            <a:r>
              <a:rPr sz="900" spc="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Key</a:t>
            </a:r>
            <a:endParaRPr sz="900">
              <a:latin typeface="微软雅黑" panose="020B0503020204020204" pitchFamily="34" charset="-122"/>
              <a:ea typeface="微软雅黑" panose="020B0503020204020204" pitchFamily="34" charset="-122"/>
              <a:cs typeface="Noto Sans CJK JP Regular"/>
            </a:endParaRPr>
          </a:p>
        </p:txBody>
      </p:sp>
      <p:sp>
        <p:nvSpPr>
          <p:cNvPr id="32" name="object 32"/>
          <p:cNvSpPr/>
          <p:nvPr/>
        </p:nvSpPr>
        <p:spPr>
          <a:xfrm>
            <a:off x="1818891" y="4385371"/>
            <a:ext cx="599328" cy="261678"/>
          </a:xfrm>
          <a:prstGeom prst="rect">
            <a:avLst/>
          </a:prstGeom>
          <a:blipFill>
            <a:blip r:embed="rId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3" name="object 33"/>
          <p:cNvSpPr/>
          <p:nvPr/>
        </p:nvSpPr>
        <p:spPr>
          <a:xfrm>
            <a:off x="2317118" y="3044187"/>
            <a:ext cx="650874" cy="1016003"/>
          </a:xfrm>
          <a:prstGeom prst="rect">
            <a:avLst/>
          </a:prstGeom>
          <a:blipFill>
            <a:blip r:embed="rId8"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4" name="object 34"/>
          <p:cNvSpPr/>
          <p:nvPr/>
        </p:nvSpPr>
        <p:spPr>
          <a:xfrm>
            <a:off x="2350913" y="3153257"/>
            <a:ext cx="493871" cy="857250"/>
          </a:xfrm>
          <a:custGeom>
            <a:avLst/>
            <a:gdLst/>
            <a:ahLst/>
            <a:cxnLst/>
            <a:rect l="l" t="t" r="r" b="b"/>
            <a:pathLst>
              <a:path w="658495" h="1143000">
                <a:moveTo>
                  <a:pt x="631304" y="116636"/>
                </a:moveTo>
                <a:lnTo>
                  <a:pt x="606336" y="116636"/>
                </a:lnTo>
                <a:lnTo>
                  <a:pt x="628408" y="129209"/>
                </a:lnTo>
                <a:lnTo>
                  <a:pt x="631304" y="116636"/>
                </a:lnTo>
                <a:close/>
              </a:path>
              <a:path w="658495" h="1143000">
                <a:moveTo>
                  <a:pt x="658164" y="0"/>
                </a:moveTo>
                <a:lnTo>
                  <a:pt x="562203" y="91503"/>
                </a:lnTo>
                <a:lnTo>
                  <a:pt x="584263" y="104076"/>
                </a:lnTo>
                <a:lnTo>
                  <a:pt x="578281" y="114579"/>
                </a:lnTo>
                <a:lnTo>
                  <a:pt x="600354" y="127152"/>
                </a:lnTo>
                <a:lnTo>
                  <a:pt x="606336" y="116636"/>
                </a:lnTo>
                <a:lnTo>
                  <a:pt x="631304" y="116636"/>
                </a:lnTo>
                <a:lnTo>
                  <a:pt x="658164" y="0"/>
                </a:lnTo>
                <a:close/>
              </a:path>
              <a:path w="658495" h="1143000">
                <a:moveTo>
                  <a:pt x="565708" y="136652"/>
                </a:moveTo>
                <a:lnTo>
                  <a:pt x="553148" y="158711"/>
                </a:lnTo>
                <a:lnTo>
                  <a:pt x="575208" y="171284"/>
                </a:lnTo>
                <a:lnTo>
                  <a:pt x="587781" y="149225"/>
                </a:lnTo>
                <a:lnTo>
                  <a:pt x="565708" y="136652"/>
                </a:lnTo>
                <a:close/>
              </a:path>
              <a:path w="658495" h="1143000">
                <a:moveTo>
                  <a:pt x="540575" y="180784"/>
                </a:moveTo>
                <a:lnTo>
                  <a:pt x="528002" y="202857"/>
                </a:lnTo>
                <a:lnTo>
                  <a:pt x="550075" y="215430"/>
                </a:lnTo>
                <a:lnTo>
                  <a:pt x="562648" y="193357"/>
                </a:lnTo>
                <a:lnTo>
                  <a:pt x="540575" y="180784"/>
                </a:lnTo>
                <a:close/>
              </a:path>
              <a:path w="658495" h="1143000">
                <a:moveTo>
                  <a:pt x="515429" y="224929"/>
                </a:moveTo>
                <a:lnTo>
                  <a:pt x="502856" y="247002"/>
                </a:lnTo>
                <a:lnTo>
                  <a:pt x="524929" y="259575"/>
                </a:lnTo>
                <a:lnTo>
                  <a:pt x="537502" y="237502"/>
                </a:lnTo>
                <a:lnTo>
                  <a:pt x="515429" y="224929"/>
                </a:lnTo>
                <a:close/>
              </a:path>
              <a:path w="658495" h="1143000">
                <a:moveTo>
                  <a:pt x="490283" y="269074"/>
                </a:moveTo>
                <a:lnTo>
                  <a:pt x="477710" y="291147"/>
                </a:lnTo>
                <a:lnTo>
                  <a:pt x="499783" y="303707"/>
                </a:lnTo>
                <a:lnTo>
                  <a:pt x="512356" y="281647"/>
                </a:lnTo>
                <a:lnTo>
                  <a:pt x="490283" y="269074"/>
                </a:lnTo>
                <a:close/>
              </a:path>
              <a:path w="658495" h="1143000">
                <a:moveTo>
                  <a:pt x="465137" y="313220"/>
                </a:moveTo>
                <a:lnTo>
                  <a:pt x="452577" y="335280"/>
                </a:lnTo>
                <a:lnTo>
                  <a:pt x="474637" y="347853"/>
                </a:lnTo>
                <a:lnTo>
                  <a:pt x="487210" y="325780"/>
                </a:lnTo>
                <a:lnTo>
                  <a:pt x="465137" y="313220"/>
                </a:lnTo>
                <a:close/>
              </a:path>
              <a:path w="658495" h="1143000">
                <a:moveTo>
                  <a:pt x="440004" y="357352"/>
                </a:moveTo>
                <a:lnTo>
                  <a:pt x="427431" y="379425"/>
                </a:lnTo>
                <a:lnTo>
                  <a:pt x="449503" y="391998"/>
                </a:lnTo>
                <a:lnTo>
                  <a:pt x="462076" y="369925"/>
                </a:lnTo>
                <a:lnTo>
                  <a:pt x="440004" y="357352"/>
                </a:lnTo>
                <a:close/>
              </a:path>
              <a:path w="658495" h="1143000">
                <a:moveTo>
                  <a:pt x="414858" y="401497"/>
                </a:moveTo>
                <a:lnTo>
                  <a:pt x="402285" y="423570"/>
                </a:lnTo>
                <a:lnTo>
                  <a:pt x="424357" y="436143"/>
                </a:lnTo>
                <a:lnTo>
                  <a:pt x="436930" y="414070"/>
                </a:lnTo>
                <a:lnTo>
                  <a:pt x="414858" y="401497"/>
                </a:lnTo>
                <a:close/>
              </a:path>
              <a:path w="658495" h="1143000">
                <a:moveTo>
                  <a:pt x="389712" y="445643"/>
                </a:moveTo>
                <a:lnTo>
                  <a:pt x="377139" y="467702"/>
                </a:lnTo>
                <a:lnTo>
                  <a:pt x="399211" y="480275"/>
                </a:lnTo>
                <a:lnTo>
                  <a:pt x="411784" y="458216"/>
                </a:lnTo>
                <a:lnTo>
                  <a:pt x="389712" y="445643"/>
                </a:lnTo>
                <a:close/>
              </a:path>
              <a:path w="658495" h="1143000">
                <a:moveTo>
                  <a:pt x="364566" y="489775"/>
                </a:moveTo>
                <a:lnTo>
                  <a:pt x="352005" y="511848"/>
                </a:lnTo>
                <a:lnTo>
                  <a:pt x="374065" y="524421"/>
                </a:lnTo>
                <a:lnTo>
                  <a:pt x="386638" y="502348"/>
                </a:lnTo>
                <a:lnTo>
                  <a:pt x="364566" y="489775"/>
                </a:lnTo>
                <a:close/>
              </a:path>
              <a:path w="658495" h="1143000">
                <a:moveTo>
                  <a:pt x="339432" y="533920"/>
                </a:moveTo>
                <a:lnTo>
                  <a:pt x="326859" y="555993"/>
                </a:lnTo>
                <a:lnTo>
                  <a:pt x="348932" y="568566"/>
                </a:lnTo>
                <a:lnTo>
                  <a:pt x="361505" y="546493"/>
                </a:lnTo>
                <a:lnTo>
                  <a:pt x="339432" y="533920"/>
                </a:lnTo>
                <a:close/>
              </a:path>
              <a:path w="658495" h="1143000">
                <a:moveTo>
                  <a:pt x="314286" y="578065"/>
                </a:moveTo>
                <a:lnTo>
                  <a:pt x="301713" y="600138"/>
                </a:lnTo>
                <a:lnTo>
                  <a:pt x="323786" y="612711"/>
                </a:lnTo>
                <a:lnTo>
                  <a:pt x="336359" y="590638"/>
                </a:lnTo>
                <a:lnTo>
                  <a:pt x="314286" y="578065"/>
                </a:lnTo>
                <a:close/>
              </a:path>
              <a:path w="658495" h="1143000">
                <a:moveTo>
                  <a:pt x="289140" y="622211"/>
                </a:moveTo>
                <a:lnTo>
                  <a:pt x="276567" y="644271"/>
                </a:lnTo>
                <a:lnTo>
                  <a:pt x="298640" y="656844"/>
                </a:lnTo>
                <a:lnTo>
                  <a:pt x="311213" y="634771"/>
                </a:lnTo>
                <a:lnTo>
                  <a:pt x="289140" y="622211"/>
                </a:lnTo>
                <a:close/>
              </a:path>
              <a:path w="658495" h="1143000">
                <a:moveTo>
                  <a:pt x="263994" y="666343"/>
                </a:moveTo>
                <a:lnTo>
                  <a:pt x="251434" y="688416"/>
                </a:lnTo>
                <a:lnTo>
                  <a:pt x="273494" y="700989"/>
                </a:lnTo>
                <a:lnTo>
                  <a:pt x="286067" y="678916"/>
                </a:lnTo>
                <a:lnTo>
                  <a:pt x="263994" y="666343"/>
                </a:lnTo>
                <a:close/>
              </a:path>
              <a:path w="658495" h="1143000">
                <a:moveTo>
                  <a:pt x="238861" y="710488"/>
                </a:moveTo>
                <a:lnTo>
                  <a:pt x="226288" y="732561"/>
                </a:lnTo>
                <a:lnTo>
                  <a:pt x="248361" y="745134"/>
                </a:lnTo>
                <a:lnTo>
                  <a:pt x="260934" y="723061"/>
                </a:lnTo>
                <a:lnTo>
                  <a:pt x="238861" y="710488"/>
                </a:lnTo>
                <a:close/>
              </a:path>
              <a:path w="658495" h="1143000">
                <a:moveTo>
                  <a:pt x="213715" y="754634"/>
                </a:moveTo>
                <a:lnTo>
                  <a:pt x="201142" y="776693"/>
                </a:lnTo>
                <a:lnTo>
                  <a:pt x="223215" y="789266"/>
                </a:lnTo>
                <a:lnTo>
                  <a:pt x="235788" y="767194"/>
                </a:lnTo>
                <a:lnTo>
                  <a:pt x="213715" y="754634"/>
                </a:lnTo>
                <a:close/>
              </a:path>
              <a:path w="658495" h="1143000">
                <a:moveTo>
                  <a:pt x="188569" y="798766"/>
                </a:moveTo>
                <a:lnTo>
                  <a:pt x="175996" y="820839"/>
                </a:lnTo>
                <a:lnTo>
                  <a:pt x="198069" y="833412"/>
                </a:lnTo>
                <a:lnTo>
                  <a:pt x="210642" y="811339"/>
                </a:lnTo>
                <a:lnTo>
                  <a:pt x="188569" y="798766"/>
                </a:lnTo>
                <a:close/>
              </a:path>
              <a:path w="658495" h="1143000">
                <a:moveTo>
                  <a:pt x="163423" y="842911"/>
                </a:moveTo>
                <a:lnTo>
                  <a:pt x="150863" y="864984"/>
                </a:lnTo>
                <a:lnTo>
                  <a:pt x="172923" y="877557"/>
                </a:lnTo>
                <a:lnTo>
                  <a:pt x="185496" y="855484"/>
                </a:lnTo>
                <a:lnTo>
                  <a:pt x="163423" y="842911"/>
                </a:lnTo>
                <a:close/>
              </a:path>
              <a:path w="658495" h="1143000">
                <a:moveTo>
                  <a:pt x="138290" y="887056"/>
                </a:moveTo>
                <a:lnTo>
                  <a:pt x="125717" y="909129"/>
                </a:lnTo>
                <a:lnTo>
                  <a:pt x="147789" y="921702"/>
                </a:lnTo>
                <a:lnTo>
                  <a:pt x="160362" y="899629"/>
                </a:lnTo>
                <a:lnTo>
                  <a:pt x="138290" y="887056"/>
                </a:lnTo>
                <a:close/>
              </a:path>
              <a:path w="658495" h="1143000">
                <a:moveTo>
                  <a:pt x="113144" y="931202"/>
                </a:moveTo>
                <a:lnTo>
                  <a:pt x="100571" y="953262"/>
                </a:lnTo>
                <a:lnTo>
                  <a:pt x="122643" y="965835"/>
                </a:lnTo>
                <a:lnTo>
                  <a:pt x="135216" y="943762"/>
                </a:lnTo>
                <a:lnTo>
                  <a:pt x="113144" y="931202"/>
                </a:lnTo>
                <a:close/>
              </a:path>
              <a:path w="658495" h="1143000">
                <a:moveTo>
                  <a:pt x="87998" y="975334"/>
                </a:moveTo>
                <a:lnTo>
                  <a:pt x="75425" y="997407"/>
                </a:lnTo>
                <a:lnTo>
                  <a:pt x="97497" y="1009980"/>
                </a:lnTo>
                <a:lnTo>
                  <a:pt x="110070" y="987907"/>
                </a:lnTo>
                <a:lnTo>
                  <a:pt x="87998" y="975334"/>
                </a:lnTo>
                <a:close/>
              </a:path>
              <a:path w="658495" h="1143000">
                <a:moveTo>
                  <a:pt x="62852" y="1019479"/>
                </a:moveTo>
                <a:lnTo>
                  <a:pt x="50292" y="1041552"/>
                </a:lnTo>
                <a:lnTo>
                  <a:pt x="72351" y="1054125"/>
                </a:lnTo>
                <a:lnTo>
                  <a:pt x="84924" y="1032052"/>
                </a:lnTo>
                <a:lnTo>
                  <a:pt x="62852" y="1019479"/>
                </a:lnTo>
                <a:close/>
              </a:path>
              <a:path w="658495" h="1143000">
                <a:moveTo>
                  <a:pt x="37718" y="1063625"/>
                </a:moveTo>
                <a:lnTo>
                  <a:pt x="25145" y="1085684"/>
                </a:lnTo>
                <a:lnTo>
                  <a:pt x="47218" y="1098257"/>
                </a:lnTo>
                <a:lnTo>
                  <a:pt x="59791" y="1076185"/>
                </a:lnTo>
                <a:lnTo>
                  <a:pt x="37718" y="1063625"/>
                </a:lnTo>
                <a:close/>
              </a:path>
              <a:path w="658495" h="1143000">
                <a:moveTo>
                  <a:pt x="12573" y="1107757"/>
                </a:moveTo>
                <a:lnTo>
                  <a:pt x="0" y="1129830"/>
                </a:lnTo>
                <a:lnTo>
                  <a:pt x="22072" y="1142403"/>
                </a:lnTo>
                <a:lnTo>
                  <a:pt x="34645" y="1120330"/>
                </a:lnTo>
                <a:lnTo>
                  <a:pt x="12573" y="1107757"/>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5" name="object 35"/>
          <p:cNvSpPr/>
          <p:nvPr/>
        </p:nvSpPr>
        <p:spPr>
          <a:xfrm>
            <a:off x="2619375" y="3251197"/>
            <a:ext cx="400050" cy="1473203"/>
          </a:xfrm>
          <a:prstGeom prst="rect">
            <a:avLst/>
          </a:prstGeom>
          <a:blipFill>
            <a:blip r:embed="rId9"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6" name="object 36"/>
          <p:cNvSpPr/>
          <p:nvPr/>
        </p:nvSpPr>
        <p:spPr>
          <a:xfrm>
            <a:off x="2620661" y="3438226"/>
            <a:ext cx="253841" cy="1315403"/>
          </a:xfrm>
          <a:custGeom>
            <a:avLst/>
            <a:gdLst/>
            <a:ahLst/>
            <a:cxnLst/>
            <a:rect l="l" t="t" r="r" b="b"/>
            <a:pathLst>
              <a:path w="338454" h="1753870">
                <a:moveTo>
                  <a:pt x="287947" y="123189"/>
                </a:moveTo>
                <a:lnTo>
                  <a:pt x="283514" y="148196"/>
                </a:lnTo>
                <a:lnTo>
                  <a:pt x="308521" y="152628"/>
                </a:lnTo>
                <a:lnTo>
                  <a:pt x="312953" y="127622"/>
                </a:lnTo>
                <a:lnTo>
                  <a:pt x="287947" y="123189"/>
                </a:lnTo>
                <a:close/>
              </a:path>
              <a:path w="338454" h="1753870">
                <a:moveTo>
                  <a:pt x="322656" y="0"/>
                </a:moveTo>
                <a:lnTo>
                  <a:pt x="262991" y="118402"/>
                </a:lnTo>
                <a:lnTo>
                  <a:pt x="338023" y="131686"/>
                </a:lnTo>
                <a:lnTo>
                  <a:pt x="322656" y="0"/>
                </a:lnTo>
                <a:close/>
              </a:path>
              <a:path w="338454" h="1753870">
                <a:moveTo>
                  <a:pt x="279082" y="173215"/>
                </a:moveTo>
                <a:lnTo>
                  <a:pt x="274650" y="198221"/>
                </a:lnTo>
                <a:lnTo>
                  <a:pt x="299656" y="202653"/>
                </a:lnTo>
                <a:lnTo>
                  <a:pt x="304088" y="177634"/>
                </a:lnTo>
                <a:lnTo>
                  <a:pt x="279082" y="173215"/>
                </a:lnTo>
                <a:close/>
              </a:path>
              <a:path w="338454" h="1753870">
                <a:moveTo>
                  <a:pt x="270217" y="223227"/>
                </a:moveTo>
                <a:lnTo>
                  <a:pt x="265798" y="248246"/>
                </a:lnTo>
                <a:lnTo>
                  <a:pt x="290804" y="252666"/>
                </a:lnTo>
                <a:lnTo>
                  <a:pt x="295236" y="227660"/>
                </a:lnTo>
                <a:lnTo>
                  <a:pt x="270217" y="223227"/>
                </a:lnTo>
                <a:close/>
              </a:path>
              <a:path w="338454" h="1753870">
                <a:moveTo>
                  <a:pt x="261365" y="273253"/>
                </a:moveTo>
                <a:lnTo>
                  <a:pt x="256933" y="298259"/>
                </a:lnTo>
                <a:lnTo>
                  <a:pt x="281939" y="302691"/>
                </a:lnTo>
                <a:lnTo>
                  <a:pt x="286372" y="277685"/>
                </a:lnTo>
                <a:lnTo>
                  <a:pt x="261365" y="273253"/>
                </a:lnTo>
                <a:close/>
              </a:path>
              <a:path w="338454" h="1753870">
                <a:moveTo>
                  <a:pt x="252501" y="323278"/>
                </a:moveTo>
                <a:lnTo>
                  <a:pt x="248069" y="348284"/>
                </a:lnTo>
                <a:lnTo>
                  <a:pt x="273088" y="352717"/>
                </a:lnTo>
                <a:lnTo>
                  <a:pt x="277507" y="327698"/>
                </a:lnTo>
                <a:lnTo>
                  <a:pt x="252501" y="323278"/>
                </a:lnTo>
                <a:close/>
              </a:path>
              <a:path w="338454" h="1753870">
                <a:moveTo>
                  <a:pt x="243636" y="373291"/>
                </a:moveTo>
                <a:lnTo>
                  <a:pt x="239217" y="398310"/>
                </a:lnTo>
                <a:lnTo>
                  <a:pt x="264223" y="402729"/>
                </a:lnTo>
                <a:lnTo>
                  <a:pt x="268655" y="377723"/>
                </a:lnTo>
                <a:lnTo>
                  <a:pt x="243636" y="373291"/>
                </a:lnTo>
                <a:close/>
              </a:path>
              <a:path w="338454" h="1753870">
                <a:moveTo>
                  <a:pt x="234784" y="423316"/>
                </a:moveTo>
                <a:lnTo>
                  <a:pt x="230352" y="448322"/>
                </a:lnTo>
                <a:lnTo>
                  <a:pt x="255358" y="452755"/>
                </a:lnTo>
                <a:lnTo>
                  <a:pt x="259791" y="427748"/>
                </a:lnTo>
                <a:lnTo>
                  <a:pt x="234784" y="423316"/>
                </a:lnTo>
                <a:close/>
              </a:path>
              <a:path w="338454" h="1753870">
                <a:moveTo>
                  <a:pt x="225920" y="473341"/>
                </a:moveTo>
                <a:lnTo>
                  <a:pt x="221487" y="498348"/>
                </a:lnTo>
                <a:lnTo>
                  <a:pt x="246506" y="502780"/>
                </a:lnTo>
                <a:lnTo>
                  <a:pt x="250939" y="477774"/>
                </a:lnTo>
                <a:lnTo>
                  <a:pt x="225920" y="473341"/>
                </a:lnTo>
                <a:close/>
              </a:path>
              <a:path w="338454" h="1753870">
                <a:moveTo>
                  <a:pt x="217068" y="523354"/>
                </a:moveTo>
                <a:lnTo>
                  <a:pt x="212636" y="548373"/>
                </a:lnTo>
                <a:lnTo>
                  <a:pt x="237642" y="552805"/>
                </a:lnTo>
                <a:lnTo>
                  <a:pt x="242074" y="527786"/>
                </a:lnTo>
                <a:lnTo>
                  <a:pt x="217068" y="523354"/>
                </a:lnTo>
                <a:close/>
              </a:path>
              <a:path w="338454" h="1753870">
                <a:moveTo>
                  <a:pt x="208203" y="573379"/>
                </a:moveTo>
                <a:lnTo>
                  <a:pt x="203771" y="598385"/>
                </a:lnTo>
                <a:lnTo>
                  <a:pt x="228790" y="602818"/>
                </a:lnTo>
                <a:lnTo>
                  <a:pt x="233210" y="577811"/>
                </a:lnTo>
                <a:lnTo>
                  <a:pt x="208203" y="573379"/>
                </a:lnTo>
                <a:close/>
              </a:path>
              <a:path w="338454" h="1753870">
                <a:moveTo>
                  <a:pt x="199339" y="623404"/>
                </a:moveTo>
                <a:lnTo>
                  <a:pt x="194919" y="648411"/>
                </a:lnTo>
                <a:lnTo>
                  <a:pt x="219925" y="652843"/>
                </a:lnTo>
                <a:lnTo>
                  <a:pt x="224358" y="627837"/>
                </a:lnTo>
                <a:lnTo>
                  <a:pt x="199339" y="623404"/>
                </a:lnTo>
                <a:close/>
              </a:path>
              <a:path w="338454" h="1753870">
                <a:moveTo>
                  <a:pt x="190487" y="673430"/>
                </a:moveTo>
                <a:lnTo>
                  <a:pt x="186054" y="698436"/>
                </a:lnTo>
                <a:lnTo>
                  <a:pt x="211061" y="702868"/>
                </a:lnTo>
                <a:lnTo>
                  <a:pt x="215493" y="677849"/>
                </a:lnTo>
                <a:lnTo>
                  <a:pt x="190487" y="673430"/>
                </a:lnTo>
                <a:close/>
              </a:path>
              <a:path w="338454" h="1753870">
                <a:moveTo>
                  <a:pt x="181622" y="723442"/>
                </a:moveTo>
                <a:lnTo>
                  <a:pt x="177190" y="748461"/>
                </a:lnTo>
                <a:lnTo>
                  <a:pt x="202209" y="752881"/>
                </a:lnTo>
                <a:lnTo>
                  <a:pt x="206628" y="727875"/>
                </a:lnTo>
                <a:lnTo>
                  <a:pt x="181622" y="723442"/>
                </a:lnTo>
                <a:close/>
              </a:path>
              <a:path w="338454" h="1753870">
                <a:moveTo>
                  <a:pt x="172770" y="773468"/>
                </a:moveTo>
                <a:lnTo>
                  <a:pt x="168338" y="798474"/>
                </a:lnTo>
                <a:lnTo>
                  <a:pt x="193344" y="802906"/>
                </a:lnTo>
                <a:lnTo>
                  <a:pt x="197777" y="777900"/>
                </a:lnTo>
                <a:lnTo>
                  <a:pt x="172770" y="773468"/>
                </a:lnTo>
                <a:close/>
              </a:path>
              <a:path w="338454" h="1753870">
                <a:moveTo>
                  <a:pt x="163906" y="823493"/>
                </a:moveTo>
                <a:lnTo>
                  <a:pt x="159473" y="848499"/>
                </a:lnTo>
                <a:lnTo>
                  <a:pt x="184480" y="852932"/>
                </a:lnTo>
                <a:lnTo>
                  <a:pt x="188912" y="827913"/>
                </a:lnTo>
                <a:lnTo>
                  <a:pt x="163906" y="823493"/>
                </a:lnTo>
                <a:close/>
              </a:path>
              <a:path w="338454" h="1753870">
                <a:moveTo>
                  <a:pt x="155041" y="873506"/>
                </a:moveTo>
                <a:lnTo>
                  <a:pt x="150609" y="898525"/>
                </a:lnTo>
                <a:lnTo>
                  <a:pt x="175628" y="902944"/>
                </a:lnTo>
                <a:lnTo>
                  <a:pt x="180060" y="877938"/>
                </a:lnTo>
                <a:lnTo>
                  <a:pt x="155041" y="873506"/>
                </a:lnTo>
                <a:close/>
              </a:path>
              <a:path w="338454" h="1753870">
                <a:moveTo>
                  <a:pt x="146189" y="923531"/>
                </a:moveTo>
                <a:lnTo>
                  <a:pt x="141757" y="948537"/>
                </a:lnTo>
                <a:lnTo>
                  <a:pt x="166763" y="952969"/>
                </a:lnTo>
                <a:lnTo>
                  <a:pt x="171195" y="927963"/>
                </a:lnTo>
                <a:lnTo>
                  <a:pt x="146189" y="923531"/>
                </a:lnTo>
                <a:close/>
              </a:path>
              <a:path w="338454" h="1753870">
                <a:moveTo>
                  <a:pt x="137325" y="973556"/>
                </a:moveTo>
                <a:lnTo>
                  <a:pt x="132892" y="998562"/>
                </a:lnTo>
                <a:lnTo>
                  <a:pt x="157911" y="1002995"/>
                </a:lnTo>
                <a:lnTo>
                  <a:pt x="162331" y="977976"/>
                </a:lnTo>
                <a:lnTo>
                  <a:pt x="137325" y="973556"/>
                </a:lnTo>
                <a:close/>
              </a:path>
              <a:path w="338454" h="1753870">
                <a:moveTo>
                  <a:pt x="128460" y="1023569"/>
                </a:moveTo>
                <a:lnTo>
                  <a:pt x="124040" y="1048588"/>
                </a:lnTo>
                <a:lnTo>
                  <a:pt x="149047" y="1053007"/>
                </a:lnTo>
                <a:lnTo>
                  <a:pt x="153479" y="1028001"/>
                </a:lnTo>
                <a:lnTo>
                  <a:pt x="128460" y="1023569"/>
                </a:lnTo>
                <a:close/>
              </a:path>
              <a:path w="338454" h="1753870">
                <a:moveTo>
                  <a:pt x="119608" y="1073594"/>
                </a:moveTo>
                <a:lnTo>
                  <a:pt x="115176" y="1098600"/>
                </a:lnTo>
                <a:lnTo>
                  <a:pt x="140182" y="1103033"/>
                </a:lnTo>
                <a:lnTo>
                  <a:pt x="144614" y="1078026"/>
                </a:lnTo>
                <a:lnTo>
                  <a:pt x="119608" y="1073594"/>
                </a:lnTo>
                <a:close/>
              </a:path>
              <a:path w="338454" h="1753870">
                <a:moveTo>
                  <a:pt x="110743" y="1123615"/>
                </a:moveTo>
                <a:lnTo>
                  <a:pt x="106311" y="1148627"/>
                </a:lnTo>
                <a:lnTo>
                  <a:pt x="131330" y="1153057"/>
                </a:lnTo>
                <a:lnTo>
                  <a:pt x="135762" y="1128047"/>
                </a:lnTo>
                <a:lnTo>
                  <a:pt x="110743" y="1123615"/>
                </a:lnTo>
                <a:close/>
              </a:path>
              <a:path w="338454" h="1753870">
                <a:moveTo>
                  <a:pt x="101892" y="1173637"/>
                </a:moveTo>
                <a:lnTo>
                  <a:pt x="97459" y="1198648"/>
                </a:lnTo>
                <a:lnTo>
                  <a:pt x="122466" y="1203078"/>
                </a:lnTo>
                <a:lnTo>
                  <a:pt x="126898" y="1178068"/>
                </a:lnTo>
                <a:lnTo>
                  <a:pt x="101892" y="1173637"/>
                </a:lnTo>
                <a:close/>
              </a:path>
              <a:path w="338454" h="1753870">
                <a:moveTo>
                  <a:pt x="93027" y="1223658"/>
                </a:moveTo>
                <a:lnTo>
                  <a:pt x="88595" y="1248670"/>
                </a:lnTo>
                <a:lnTo>
                  <a:pt x="113601" y="1253100"/>
                </a:lnTo>
                <a:lnTo>
                  <a:pt x="118033" y="1228090"/>
                </a:lnTo>
                <a:lnTo>
                  <a:pt x="93027" y="1223658"/>
                </a:lnTo>
                <a:close/>
              </a:path>
              <a:path w="338454" h="1753870">
                <a:moveTo>
                  <a:pt x="84162" y="1273680"/>
                </a:moveTo>
                <a:lnTo>
                  <a:pt x="79743" y="1298691"/>
                </a:lnTo>
                <a:lnTo>
                  <a:pt x="104749" y="1303121"/>
                </a:lnTo>
                <a:lnTo>
                  <a:pt x="109181" y="1278111"/>
                </a:lnTo>
                <a:lnTo>
                  <a:pt x="84162" y="1273680"/>
                </a:lnTo>
                <a:close/>
              </a:path>
              <a:path w="338454" h="1753870">
                <a:moveTo>
                  <a:pt x="75310" y="1323701"/>
                </a:moveTo>
                <a:lnTo>
                  <a:pt x="70878" y="1348713"/>
                </a:lnTo>
                <a:lnTo>
                  <a:pt x="95884" y="1353143"/>
                </a:lnTo>
                <a:lnTo>
                  <a:pt x="100317" y="1328131"/>
                </a:lnTo>
                <a:lnTo>
                  <a:pt x="75310" y="1323701"/>
                </a:lnTo>
                <a:close/>
              </a:path>
              <a:path w="338454" h="1753870">
                <a:moveTo>
                  <a:pt x="66446" y="1373723"/>
                </a:moveTo>
                <a:lnTo>
                  <a:pt x="62014" y="1398734"/>
                </a:lnTo>
                <a:lnTo>
                  <a:pt x="87033" y="1403164"/>
                </a:lnTo>
                <a:lnTo>
                  <a:pt x="91452" y="1378153"/>
                </a:lnTo>
                <a:lnTo>
                  <a:pt x="66446" y="1373723"/>
                </a:lnTo>
                <a:close/>
              </a:path>
              <a:path w="338454" h="1753870">
                <a:moveTo>
                  <a:pt x="57581" y="1423744"/>
                </a:moveTo>
                <a:lnTo>
                  <a:pt x="53162" y="1448756"/>
                </a:lnTo>
                <a:lnTo>
                  <a:pt x="78168" y="1453186"/>
                </a:lnTo>
                <a:lnTo>
                  <a:pt x="82600" y="1428174"/>
                </a:lnTo>
                <a:lnTo>
                  <a:pt x="57581" y="1423744"/>
                </a:lnTo>
                <a:close/>
              </a:path>
              <a:path w="338454" h="1753870">
                <a:moveTo>
                  <a:pt x="48729" y="1473766"/>
                </a:moveTo>
                <a:lnTo>
                  <a:pt x="44297" y="1498777"/>
                </a:lnTo>
                <a:lnTo>
                  <a:pt x="69303" y="1503207"/>
                </a:lnTo>
                <a:lnTo>
                  <a:pt x="73736" y="1478196"/>
                </a:lnTo>
                <a:lnTo>
                  <a:pt x="48729" y="1473766"/>
                </a:lnTo>
                <a:close/>
              </a:path>
              <a:path w="338454" h="1753870">
                <a:moveTo>
                  <a:pt x="39865" y="1523787"/>
                </a:moveTo>
                <a:lnTo>
                  <a:pt x="35432" y="1548799"/>
                </a:lnTo>
                <a:lnTo>
                  <a:pt x="60451" y="1553229"/>
                </a:lnTo>
                <a:lnTo>
                  <a:pt x="64884" y="1528217"/>
                </a:lnTo>
                <a:lnTo>
                  <a:pt x="39865" y="1523787"/>
                </a:lnTo>
                <a:close/>
              </a:path>
              <a:path w="338454" h="1753870">
                <a:moveTo>
                  <a:pt x="31013" y="1573809"/>
                </a:moveTo>
                <a:lnTo>
                  <a:pt x="26581" y="1598820"/>
                </a:lnTo>
                <a:lnTo>
                  <a:pt x="51587" y="1603250"/>
                </a:lnTo>
                <a:lnTo>
                  <a:pt x="56019" y="1578239"/>
                </a:lnTo>
                <a:lnTo>
                  <a:pt x="31013" y="1573809"/>
                </a:lnTo>
                <a:close/>
              </a:path>
              <a:path w="338454" h="1753870">
                <a:moveTo>
                  <a:pt x="22148" y="1623830"/>
                </a:moveTo>
                <a:lnTo>
                  <a:pt x="17716" y="1648842"/>
                </a:lnTo>
                <a:lnTo>
                  <a:pt x="42735" y="1653272"/>
                </a:lnTo>
                <a:lnTo>
                  <a:pt x="47155" y="1628260"/>
                </a:lnTo>
                <a:lnTo>
                  <a:pt x="22148" y="1623830"/>
                </a:lnTo>
                <a:close/>
              </a:path>
              <a:path w="338454" h="1753870">
                <a:moveTo>
                  <a:pt x="13284" y="1673852"/>
                </a:moveTo>
                <a:lnTo>
                  <a:pt x="8864" y="1698863"/>
                </a:lnTo>
                <a:lnTo>
                  <a:pt x="33870" y="1703293"/>
                </a:lnTo>
                <a:lnTo>
                  <a:pt x="38303" y="1678282"/>
                </a:lnTo>
                <a:lnTo>
                  <a:pt x="13284" y="1673852"/>
                </a:lnTo>
                <a:close/>
              </a:path>
              <a:path w="338454" h="1753870">
                <a:moveTo>
                  <a:pt x="4432" y="1723873"/>
                </a:moveTo>
                <a:lnTo>
                  <a:pt x="0" y="1748885"/>
                </a:lnTo>
                <a:lnTo>
                  <a:pt x="25006" y="1753315"/>
                </a:lnTo>
                <a:lnTo>
                  <a:pt x="29438" y="1728303"/>
                </a:lnTo>
                <a:lnTo>
                  <a:pt x="4432" y="1723873"/>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7" name="object 37"/>
          <p:cNvSpPr/>
          <p:nvPr/>
        </p:nvSpPr>
        <p:spPr>
          <a:xfrm>
            <a:off x="6028552" y="2937130"/>
            <a:ext cx="1109663" cy="431006"/>
          </a:xfrm>
          <a:custGeom>
            <a:avLst/>
            <a:gdLst/>
            <a:ahLst/>
            <a:cxnLst/>
            <a:rect l="l" t="t" r="r" b="b"/>
            <a:pathLst>
              <a:path w="1479550" h="574675">
                <a:moveTo>
                  <a:pt x="0" y="574414"/>
                </a:moveTo>
                <a:lnTo>
                  <a:pt x="1479169" y="574414"/>
                </a:lnTo>
                <a:lnTo>
                  <a:pt x="1479169" y="0"/>
                </a:lnTo>
                <a:lnTo>
                  <a:pt x="0" y="0"/>
                </a:lnTo>
                <a:lnTo>
                  <a:pt x="0" y="574414"/>
                </a:lnTo>
                <a:close/>
              </a:path>
            </a:pathLst>
          </a:custGeom>
          <a:solidFill>
            <a:srgbClr val="FF7E7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8" name="object 38"/>
          <p:cNvSpPr txBox="1"/>
          <p:nvPr/>
        </p:nvSpPr>
        <p:spPr>
          <a:xfrm>
            <a:off x="6097143" y="3002667"/>
            <a:ext cx="923925" cy="289560"/>
          </a:xfrm>
          <a:prstGeom prst="rect">
            <a:avLst/>
          </a:prstGeom>
        </p:spPr>
        <p:txBody>
          <a:bodyPr vert="horz" wrap="square" lIns="0" tIns="9525" rIns="0" bIns="0" rtlCol="0">
            <a:spAutoFit/>
          </a:bodyPr>
          <a:lstStyle/>
          <a:p>
            <a:pPr>
              <a:lnSpc>
                <a:spcPct val="100000"/>
              </a:lnSpc>
              <a:spcBef>
                <a:spcPts val="100"/>
              </a:spcBef>
            </a:pPr>
            <a:r>
              <a:rPr sz="900" dirty="0">
                <a:solidFill>
                  <a:srgbClr val="143C7A"/>
                </a:solidFill>
                <a:latin typeface="微软雅黑" panose="020B0503020204020204" pitchFamily="34" charset="-122"/>
                <a:ea typeface="微软雅黑" panose="020B0503020204020204" pitchFamily="34" charset="-122"/>
                <a:cs typeface="Droid Sans Fallback"/>
              </a:rPr>
              <a:t>解密对</a:t>
            </a:r>
            <a:r>
              <a:rPr sz="900" spc="-5" dirty="0">
                <a:solidFill>
                  <a:srgbClr val="143C7A"/>
                </a:solidFill>
                <a:latin typeface="微软雅黑" panose="020B0503020204020204" pitchFamily="34" charset="-122"/>
                <a:ea typeface="微软雅黑" panose="020B0503020204020204" pitchFamily="34" charset="-122"/>
                <a:cs typeface="Droid Sans Fallback"/>
              </a:rPr>
              <a:t>称</a:t>
            </a:r>
            <a:r>
              <a:rPr sz="900" dirty="0">
                <a:solidFill>
                  <a:srgbClr val="143C7A"/>
                </a:solidFill>
                <a:latin typeface="微软雅黑" panose="020B0503020204020204" pitchFamily="34" charset="-122"/>
                <a:ea typeface="微软雅黑" panose="020B0503020204020204" pitchFamily="34" charset="-122"/>
                <a:cs typeface="Droid Sans Fallback"/>
              </a:rPr>
              <a:t>加密密钥</a:t>
            </a:r>
            <a:endParaRPr sz="900">
              <a:latin typeface="微软雅黑" panose="020B0503020204020204" pitchFamily="34" charset="-122"/>
              <a:ea typeface="微软雅黑" panose="020B0503020204020204" pitchFamily="34" charset="-122"/>
              <a:cs typeface="Droid Sans Fallback"/>
            </a:endParaRPr>
          </a:p>
          <a:p>
            <a:pPr>
              <a:lnSpc>
                <a:spcPct val="100000"/>
              </a:lnSpc>
              <a:spcBef>
                <a:spcPts val="25"/>
              </a:spcBef>
            </a:pPr>
            <a:r>
              <a:rPr sz="900" spc="-5" dirty="0">
                <a:solidFill>
                  <a:srgbClr val="143C7A"/>
                </a:solidFill>
                <a:latin typeface="微软雅黑" panose="020B0503020204020204" pitchFamily="34" charset="-122"/>
                <a:ea typeface="微软雅黑" panose="020B0503020204020204" pitchFamily="34" charset="-122"/>
                <a:cs typeface="Droid Sans Fallback"/>
              </a:rPr>
              <a:t>（</a:t>
            </a:r>
            <a:r>
              <a:rPr sz="900" spc="-5" dirty="0">
                <a:solidFill>
                  <a:srgbClr val="143C7A"/>
                </a:solidFill>
                <a:latin typeface="微软雅黑" panose="020B0503020204020204" pitchFamily="34" charset="-122"/>
                <a:ea typeface="微软雅黑" panose="020B0503020204020204" pitchFamily="34" charset="-122"/>
                <a:cs typeface="Arial" panose="020B0604020202020204"/>
              </a:rPr>
              <a:t>AES-GMN</a:t>
            </a:r>
            <a:r>
              <a:rPr sz="900" spc="-5" dirty="0">
                <a:solidFill>
                  <a:srgbClr val="143C7A"/>
                </a:solidFill>
                <a:latin typeface="微软雅黑" panose="020B0503020204020204" pitchFamily="34" charset="-122"/>
                <a:ea typeface="微软雅黑" panose="020B0503020204020204" pitchFamily="34" charset="-122"/>
                <a:cs typeface="Droid Sans Fallback"/>
              </a:rPr>
              <a:t>）</a:t>
            </a:r>
            <a:endParaRPr sz="900">
              <a:latin typeface="微软雅黑" panose="020B0503020204020204" pitchFamily="34" charset="-122"/>
              <a:ea typeface="微软雅黑" panose="020B0503020204020204" pitchFamily="34" charset="-122"/>
              <a:cs typeface="Droid Sans Fallback"/>
            </a:endParaRPr>
          </a:p>
        </p:txBody>
      </p:sp>
      <p:sp>
        <p:nvSpPr>
          <p:cNvPr id="39" name="object 39"/>
          <p:cNvSpPr/>
          <p:nvPr/>
        </p:nvSpPr>
        <p:spPr>
          <a:xfrm>
            <a:off x="5438137" y="2990211"/>
            <a:ext cx="714375" cy="301625"/>
          </a:xfrm>
          <a:prstGeom prst="rect">
            <a:avLst/>
          </a:prstGeom>
          <a:blipFill>
            <a:blip r:embed="rId10"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0" name="object 40"/>
          <p:cNvSpPr/>
          <p:nvPr/>
        </p:nvSpPr>
        <p:spPr>
          <a:xfrm>
            <a:off x="5471750" y="3009640"/>
            <a:ext cx="557213" cy="148590"/>
          </a:xfrm>
          <a:custGeom>
            <a:avLst/>
            <a:gdLst/>
            <a:ahLst/>
            <a:cxnLst/>
            <a:rect l="l" t="t" r="r" b="b"/>
            <a:pathLst>
              <a:path w="742950" h="198120">
                <a:moveTo>
                  <a:pt x="5943" y="0"/>
                </a:moveTo>
                <a:lnTo>
                  <a:pt x="0" y="24688"/>
                </a:lnTo>
                <a:lnTo>
                  <a:pt x="615975" y="173126"/>
                </a:lnTo>
                <a:lnTo>
                  <a:pt x="610019" y="197815"/>
                </a:lnTo>
                <a:lnTo>
                  <a:pt x="742403" y="190538"/>
                </a:lnTo>
                <a:lnTo>
                  <a:pt x="670224" y="148437"/>
                </a:lnTo>
                <a:lnTo>
                  <a:pt x="621919" y="148437"/>
                </a:lnTo>
                <a:lnTo>
                  <a:pt x="5943" y="0"/>
                </a:lnTo>
                <a:close/>
              </a:path>
              <a:path w="742950" h="198120">
                <a:moveTo>
                  <a:pt x="627875" y="123736"/>
                </a:moveTo>
                <a:lnTo>
                  <a:pt x="621919" y="148437"/>
                </a:lnTo>
                <a:lnTo>
                  <a:pt x="670224" y="148437"/>
                </a:lnTo>
                <a:lnTo>
                  <a:pt x="627875" y="123736"/>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1" name="object 41"/>
          <p:cNvSpPr/>
          <p:nvPr/>
        </p:nvSpPr>
        <p:spPr>
          <a:xfrm>
            <a:off x="5625465" y="2980684"/>
            <a:ext cx="250824" cy="958853"/>
          </a:xfrm>
          <a:prstGeom prst="rect">
            <a:avLst/>
          </a:prstGeom>
          <a:blipFill>
            <a:blip r:embed="rId11"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2" name="object 42"/>
          <p:cNvSpPr/>
          <p:nvPr/>
        </p:nvSpPr>
        <p:spPr>
          <a:xfrm>
            <a:off x="5729554" y="3090554"/>
            <a:ext cx="88583" cy="800576"/>
          </a:xfrm>
          <a:custGeom>
            <a:avLst/>
            <a:gdLst/>
            <a:ahLst/>
            <a:cxnLst/>
            <a:rect l="l" t="t" r="r" b="b"/>
            <a:pathLst>
              <a:path w="118109" h="1067435">
                <a:moveTo>
                  <a:pt x="50838" y="128079"/>
                </a:moveTo>
                <a:lnTo>
                  <a:pt x="25501" y="129895"/>
                </a:lnTo>
                <a:lnTo>
                  <a:pt x="27317" y="155219"/>
                </a:lnTo>
                <a:lnTo>
                  <a:pt x="52654" y="153415"/>
                </a:lnTo>
                <a:lnTo>
                  <a:pt x="50838" y="128079"/>
                </a:lnTo>
                <a:close/>
              </a:path>
              <a:path w="118109" h="1067435">
                <a:moveTo>
                  <a:pt x="28955" y="0"/>
                </a:moveTo>
                <a:lnTo>
                  <a:pt x="0" y="129387"/>
                </a:lnTo>
                <a:lnTo>
                  <a:pt x="76009" y="123964"/>
                </a:lnTo>
                <a:lnTo>
                  <a:pt x="28955" y="0"/>
                </a:lnTo>
                <a:close/>
              </a:path>
              <a:path w="118109" h="1067435">
                <a:moveTo>
                  <a:pt x="54457" y="178752"/>
                </a:moveTo>
                <a:lnTo>
                  <a:pt x="29121" y="180555"/>
                </a:lnTo>
                <a:lnTo>
                  <a:pt x="30937" y="205892"/>
                </a:lnTo>
                <a:lnTo>
                  <a:pt x="56260" y="204088"/>
                </a:lnTo>
                <a:lnTo>
                  <a:pt x="54457" y="178752"/>
                </a:lnTo>
                <a:close/>
              </a:path>
              <a:path w="118109" h="1067435">
                <a:moveTo>
                  <a:pt x="58077" y="229425"/>
                </a:moveTo>
                <a:lnTo>
                  <a:pt x="32740" y="231228"/>
                </a:lnTo>
                <a:lnTo>
                  <a:pt x="34556" y="256565"/>
                </a:lnTo>
                <a:lnTo>
                  <a:pt x="59893" y="254761"/>
                </a:lnTo>
                <a:lnTo>
                  <a:pt x="58077" y="229425"/>
                </a:lnTo>
                <a:close/>
              </a:path>
              <a:path w="118109" h="1067435">
                <a:moveTo>
                  <a:pt x="61696" y="280085"/>
                </a:moveTo>
                <a:lnTo>
                  <a:pt x="36360" y="281901"/>
                </a:lnTo>
                <a:lnTo>
                  <a:pt x="38176" y="307238"/>
                </a:lnTo>
                <a:lnTo>
                  <a:pt x="63512" y="305422"/>
                </a:lnTo>
                <a:lnTo>
                  <a:pt x="61696" y="280085"/>
                </a:lnTo>
                <a:close/>
              </a:path>
              <a:path w="118109" h="1067435">
                <a:moveTo>
                  <a:pt x="65316" y="330758"/>
                </a:moveTo>
                <a:lnTo>
                  <a:pt x="39979" y="332574"/>
                </a:lnTo>
                <a:lnTo>
                  <a:pt x="41795" y="357911"/>
                </a:lnTo>
                <a:lnTo>
                  <a:pt x="67132" y="356095"/>
                </a:lnTo>
                <a:lnTo>
                  <a:pt x="65316" y="330758"/>
                </a:lnTo>
                <a:close/>
              </a:path>
              <a:path w="118109" h="1067435">
                <a:moveTo>
                  <a:pt x="68935" y="381431"/>
                </a:moveTo>
                <a:lnTo>
                  <a:pt x="43599" y="383247"/>
                </a:lnTo>
                <a:lnTo>
                  <a:pt x="45415" y="408571"/>
                </a:lnTo>
                <a:lnTo>
                  <a:pt x="70751" y="406768"/>
                </a:lnTo>
                <a:lnTo>
                  <a:pt x="68935" y="381431"/>
                </a:lnTo>
                <a:close/>
              </a:path>
              <a:path w="118109" h="1067435">
                <a:moveTo>
                  <a:pt x="72555" y="432104"/>
                </a:moveTo>
                <a:lnTo>
                  <a:pt x="47218" y="433908"/>
                </a:lnTo>
                <a:lnTo>
                  <a:pt x="49034" y="459244"/>
                </a:lnTo>
                <a:lnTo>
                  <a:pt x="74371" y="457441"/>
                </a:lnTo>
                <a:lnTo>
                  <a:pt x="72555" y="432104"/>
                </a:lnTo>
                <a:close/>
              </a:path>
              <a:path w="118109" h="1067435">
                <a:moveTo>
                  <a:pt x="76174" y="482777"/>
                </a:moveTo>
                <a:lnTo>
                  <a:pt x="50838" y="484581"/>
                </a:lnTo>
                <a:lnTo>
                  <a:pt x="52654" y="509917"/>
                </a:lnTo>
                <a:lnTo>
                  <a:pt x="77990" y="508114"/>
                </a:lnTo>
                <a:lnTo>
                  <a:pt x="76174" y="482777"/>
                </a:lnTo>
                <a:close/>
              </a:path>
              <a:path w="118109" h="1067435">
                <a:moveTo>
                  <a:pt x="79794" y="533450"/>
                </a:moveTo>
                <a:lnTo>
                  <a:pt x="54457" y="535254"/>
                </a:lnTo>
                <a:lnTo>
                  <a:pt x="56273" y="560590"/>
                </a:lnTo>
                <a:lnTo>
                  <a:pt x="81610" y="558774"/>
                </a:lnTo>
                <a:lnTo>
                  <a:pt x="79794" y="533450"/>
                </a:lnTo>
                <a:close/>
              </a:path>
              <a:path w="118109" h="1067435">
                <a:moveTo>
                  <a:pt x="83413" y="584111"/>
                </a:moveTo>
                <a:lnTo>
                  <a:pt x="58089" y="585927"/>
                </a:lnTo>
                <a:lnTo>
                  <a:pt x="59893" y="611263"/>
                </a:lnTo>
                <a:lnTo>
                  <a:pt x="85229" y="609447"/>
                </a:lnTo>
                <a:lnTo>
                  <a:pt x="83413" y="584111"/>
                </a:lnTo>
                <a:close/>
              </a:path>
              <a:path w="118109" h="1067435">
                <a:moveTo>
                  <a:pt x="87045" y="634784"/>
                </a:moveTo>
                <a:lnTo>
                  <a:pt x="61709" y="636600"/>
                </a:lnTo>
                <a:lnTo>
                  <a:pt x="63512" y="661936"/>
                </a:lnTo>
                <a:lnTo>
                  <a:pt x="88849" y="660120"/>
                </a:lnTo>
                <a:lnTo>
                  <a:pt x="87045" y="634784"/>
                </a:lnTo>
                <a:close/>
              </a:path>
              <a:path w="118109" h="1067435">
                <a:moveTo>
                  <a:pt x="90665" y="685457"/>
                </a:moveTo>
                <a:lnTo>
                  <a:pt x="65328" y="687273"/>
                </a:lnTo>
                <a:lnTo>
                  <a:pt x="67132" y="712596"/>
                </a:lnTo>
                <a:lnTo>
                  <a:pt x="92468" y="710793"/>
                </a:lnTo>
                <a:lnTo>
                  <a:pt x="90665" y="685457"/>
                </a:lnTo>
                <a:close/>
              </a:path>
              <a:path w="118109" h="1067435">
                <a:moveTo>
                  <a:pt x="94284" y="736130"/>
                </a:moveTo>
                <a:lnTo>
                  <a:pt x="68948" y="737933"/>
                </a:lnTo>
                <a:lnTo>
                  <a:pt x="70751" y="763269"/>
                </a:lnTo>
                <a:lnTo>
                  <a:pt x="96088" y="761466"/>
                </a:lnTo>
                <a:lnTo>
                  <a:pt x="94284" y="736130"/>
                </a:lnTo>
                <a:close/>
              </a:path>
              <a:path w="118109" h="1067435">
                <a:moveTo>
                  <a:pt x="97904" y="786803"/>
                </a:moveTo>
                <a:lnTo>
                  <a:pt x="72567" y="788606"/>
                </a:lnTo>
                <a:lnTo>
                  <a:pt x="74371" y="813942"/>
                </a:lnTo>
                <a:lnTo>
                  <a:pt x="99707" y="812139"/>
                </a:lnTo>
                <a:lnTo>
                  <a:pt x="97904" y="786803"/>
                </a:lnTo>
                <a:close/>
              </a:path>
              <a:path w="118109" h="1067435">
                <a:moveTo>
                  <a:pt x="101523" y="837476"/>
                </a:moveTo>
                <a:lnTo>
                  <a:pt x="76187" y="839279"/>
                </a:lnTo>
                <a:lnTo>
                  <a:pt x="77990" y="864615"/>
                </a:lnTo>
                <a:lnTo>
                  <a:pt x="103327" y="862799"/>
                </a:lnTo>
                <a:lnTo>
                  <a:pt x="101523" y="837476"/>
                </a:lnTo>
                <a:close/>
              </a:path>
              <a:path w="118109" h="1067435">
                <a:moveTo>
                  <a:pt x="105143" y="888136"/>
                </a:moveTo>
                <a:lnTo>
                  <a:pt x="79806" y="889952"/>
                </a:lnTo>
                <a:lnTo>
                  <a:pt x="81610" y="915288"/>
                </a:lnTo>
                <a:lnTo>
                  <a:pt x="106946" y="913472"/>
                </a:lnTo>
                <a:lnTo>
                  <a:pt x="105143" y="888136"/>
                </a:lnTo>
                <a:close/>
              </a:path>
              <a:path w="118109" h="1067435">
                <a:moveTo>
                  <a:pt x="108762" y="938809"/>
                </a:moveTo>
                <a:lnTo>
                  <a:pt x="83426" y="940625"/>
                </a:lnTo>
                <a:lnTo>
                  <a:pt x="85229" y="965961"/>
                </a:lnTo>
                <a:lnTo>
                  <a:pt x="110566" y="964145"/>
                </a:lnTo>
                <a:lnTo>
                  <a:pt x="108762" y="938809"/>
                </a:lnTo>
                <a:close/>
              </a:path>
              <a:path w="118109" h="1067435">
                <a:moveTo>
                  <a:pt x="112382" y="989482"/>
                </a:moveTo>
                <a:lnTo>
                  <a:pt x="87045" y="991298"/>
                </a:lnTo>
                <a:lnTo>
                  <a:pt x="88861" y="1016634"/>
                </a:lnTo>
                <a:lnTo>
                  <a:pt x="114185" y="1014818"/>
                </a:lnTo>
                <a:lnTo>
                  <a:pt x="112382" y="989482"/>
                </a:lnTo>
                <a:close/>
              </a:path>
              <a:path w="118109" h="1067435">
                <a:moveTo>
                  <a:pt x="116001" y="1040155"/>
                </a:moveTo>
                <a:lnTo>
                  <a:pt x="90665" y="1041958"/>
                </a:lnTo>
                <a:lnTo>
                  <a:pt x="92481" y="1067295"/>
                </a:lnTo>
                <a:lnTo>
                  <a:pt x="117817" y="1065491"/>
                </a:lnTo>
                <a:lnTo>
                  <a:pt x="116001" y="1040155"/>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3" name="object 43"/>
          <p:cNvSpPr txBox="1"/>
          <p:nvPr/>
        </p:nvSpPr>
        <p:spPr>
          <a:xfrm>
            <a:off x="6022362" y="3992629"/>
            <a:ext cx="1315879" cy="286385"/>
          </a:xfrm>
          <a:prstGeom prst="rect">
            <a:avLst/>
          </a:prstGeom>
        </p:spPr>
        <p:txBody>
          <a:bodyPr vert="horz" wrap="square" lIns="0" tIns="9525" rIns="0" bIns="0" rtlCol="0">
            <a:spAutoFit/>
          </a:bodyPr>
          <a:lstStyle/>
          <a:p>
            <a:pPr marL="268605" marR="5080" indent="-269240">
              <a:lnSpc>
                <a:spcPct val="100000"/>
              </a:lnSpc>
              <a:spcBef>
                <a:spcPts val="100"/>
              </a:spcBef>
            </a:pPr>
            <a:r>
              <a:rPr sz="900" spc="-30" dirty="0">
                <a:latin typeface="微软雅黑" panose="020B0503020204020204" pitchFamily="34" charset="-122"/>
                <a:ea typeface="微软雅黑" panose="020B0503020204020204" pitchFamily="34" charset="-122"/>
                <a:cs typeface="Noto Sans CJK JP Regular"/>
              </a:rPr>
              <a:t>授权访问交易数据的用户</a:t>
            </a:r>
            <a:r>
              <a:rPr sz="900" spc="65" dirty="0">
                <a:latin typeface="微软雅黑" panose="020B0503020204020204" pitchFamily="34" charset="-122"/>
                <a:ea typeface="微软雅黑" panose="020B0503020204020204" pitchFamily="34" charset="-122"/>
                <a:cs typeface="Noto Sans CJK JP Regular"/>
              </a:rPr>
              <a:t>A  </a:t>
            </a:r>
            <a:r>
              <a:rPr sz="900" spc="-25" dirty="0">
                <a:latin typeface="微软雅黑" panose="020B0503020204020204" pitchFamily="34" charset="-122"/>
                <a:ea typeface="微软雅黑" panose="020B0503020204020204" pitchFamily="34" charset="-122"/>
                <a:cs typeface="Noto Sans CJK JP Regular"/>
              </a:rPr>
              <a:t>TCert-Private</a:t>
            </a:r>
            <a:r>
              <a:rPr sz="900" spc="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Key</a:t>
            </a:r>
            <a:endParaRPr sz="900">
              <a:latin typeface="微软雅黑" panose="020B0503020204020204" pitchFamily="34" charset="-122"/>
              <a:ea typeface="微软雅黑" panose="020B0503020204020204" pitchFamily="34" charset="-122"/>
              <a:cs typeface="Noto Sans CJK JP Regular"/>
            </a:endParaRPr>
          </a:p>
        </p:txBody>
      </p:sp>
      <p:sp>
        <p:nvSpPr>
          <p:cNvPr id="44" name="object 44"/>
          <p:cNvSpPr txBox="1"/>
          <p:nvPr/>
        </p:nvSpPr>
        <p:spPr>
          <a:xfrm>
            <a:off x="7421413" y="2166629"/>
            <a:ext cx="947261" cy="425450"/>
          </a:xfrm>
          <a:prstGeom prst="rect">
            <a:avLst/>
          </a:prstGeom>
          <a:ln w="9525">
            <a:solidFill>
              <a:srgbClr val="143C7A"/>
            </a:solidFill>
          </a:ln>
        </p:spPr>
        <p:txBody>
          <a:bodyPr vert="horz" wrap="square" lIns="0" tIns="0" rIns="0" bIns="0" rtlCol="0">
            <a:spAutoFit/>
          </a:bodyPr>
          <a:lstStyle/>
          <a:p>
            <a:pPr>
              <a:lnSpc>
                <a:spcPct val="100000"/>
              </a:lnSpc>
            </a:pPr>
            <a:endParaRPr sz="900">
              <a:latin typeface="微软雅黑" panose="020B0503020204020204" pitchFamily="34" charset="-122"/>
              <a:ea typeface="微软雅黑" panose="020B0503020204020204" pitchFamily="34" charset="-122"/>
              <a:cs typeface="Times New Roman" panose="02020603050405020304"/>
            </a:endParaRPr>
          </a:p>
          <a:p>
            <a:pPr>
              <a:lnSpc>
                <a:spcPct val="100000"/>
              </a:lnSpc>
              <a:spcBef>
                <a:spcPts val="35"/>
              </a:spcBef>
            </a:pPr>
            <a:endParaRPr sz="940">
              <a:latin typeface="微软雅黑" panose="020B0503020204020204" pitchFamily="34" charset="-122"/>
              <a:ea typeface="微软雅黑" panose="020B0503020204020204" pitchFamily="34" charset="-122"/>
              <a:cs typeface="Times New Roman" panose="02020603050405020304"/>
            </a:endParaRPr>
          </a:p>
          <a:p>
            <a:pPr marL="173990">
              <a:lnSpc>
                <a:spcPct val="100000"/>
              </a:lnSpc>
            </a:pPr>
            <a:r>
              <a:rPr sz="900" dirty="0">
                <a:solidFill>
                  <a:srgbClr val="143C7A"/>
                </a:solidFill>
                <a:latin typeface="微软雅黑" panose="020B0503020204020204" pitchFamily="34" charset="-122"/>
                <a:ea typeface="微软雅黑" panose="020B0503020204020204" pitchFamily="34" charset="-122"/>
                <a:cs typeface="Droid Sans Fallback"/>
              </a:rPr>
              <a:t>交易信息数据</a:t>
            </a:r>
            <a:endParaRPr sz="900">
              <a:latin typeface="微软雅黑" panose="020B0503020204020204" pitchFamily="34" charset="-122"/>
              <a:ea typeface="微软雅黑" panose="020B0503020204020204" pitchFamily="34" charset="-122"/>
              <a:cs typeface="Droid Sans Fallback"/>
            </a:endParaRPr>
          </a:p>
        </p:txBody>
      </p:sp>
      <p:sp>
        <p:nvSpPr>
          <p:cNvPr id="45" name="object 45"/>
          <p:cNvSpPr/>
          <p:nvPr/>
        </p:nvSpPr>
        <p:spPr>
          <a:xfrm>
            <a:off x="7421413" y="1835083"/>
            <a:ext cx="947261" cy="331946"/>
          </a:xfrm>
          <a:custGeom>
            <a:avLst/>
            <a:gdLst/>
            <a:ahLst/>
            <a:cxnLst/>
            <a:rect l="l" t="t" r="r" b="b"/>
            <a:pathLst>
              <a:path w="1263015" h="442594">
                <a:moveTo>
                  <a:pt x="1218577" y="0"/>
                </a:moveTo>
                <a:lnTo>
                  <a:pt x="44424" y="0"/>
                </a:lnTo>
                <a:lnTo>
                  <a:pt x="27131" y="3490"/>
                </a:lnTo>
                <a:lnTo>
                  <a:pt x="13011" y="13011"/>
                </a:lnTo>
                <a:lnTo>
                  <a:pt x="3490" y="27131"/>
                </a:lnTo>
                <a:lnTo>
                  <a:pt x="0" y="44424"/>
                </a:lnTo>
                <a:lnTo>
                  <a:pt x="0" y="442061"/>
                </a:lnTo>
                <a:lnTo>
                  <a:pt x="1263002" y="442061"/>
                </a:lnTo>
                <a:lnTo>
                  <a:pt x="1263002" y="44424"/>
                </a:lnTo>
                <a:lnTo>
                  <a:pt x="1259511" y="27131"/>
                </a:lnTo>
                <a:lnTo>
                  <a:pt x="1249991" y="13011"/>
                </a:lnTo>
                <a:lnTo>
                  <a:pt x="1235870" y="3490"/>
                </a:lnTo>
                <a:lnTo>
                  <a:pt x="1218577" y="0"/>
                </a:lnTo>
                <a:close/>
              </a:path>
            </a:pathLst>
          </a:custGeom>
          <a:solidFill>
            <a:srgbClr val="2CB1EE"/>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6" name="object 46"/>
          <p:cNvSpPr/>
          <p:nvPr/>
        </p:nvSpPr>
        <p:spPr>
          <a:xfrm>
            <a:off x="7421413" y="1835083"/>
            <a:ext cx="947261" cy="331946"/>
          </a:xfrm>
          <a:custGeom>
            <a:avLst/>
            <a:gdLst/>
            <a:ahLst/>
            <a:cxnLst/>
            <a:rect l="l" t="t" r="r" b="b"/>
            <a:pathLst>
              <a:path w="1263015" h="442594">
                <a:moveTo>
                  <a:pt x="44421" y="0"/>
                </a:moveTo>
                <a:lnTo>
                  <a:pt x="1218580" y="0"/>
                </a:lnTo>
                <a:lnTo>
                  <a:pt x="1235869" y="3490"/>
                </a:lnTo>
                <a:lnTo>
                  <a:pt x="1249989" y="13010"/>
                </a:lnTo>
                <a:lnTo>
                  <a:pt x="1259509" y="27130"/>
                </a:lnTo>
                <a:lnTo>
                  <a:pt x="1263000" y="44421"/>
                </a:lnTo>
                <a:lnTo>
                  <a:pt x="1263000" y="442050"/>
                </a:lnTo>
                <a:lnTo>
                  <a:pt x="0" y="442050"/>
                </a:lnTo>
                <a:lnTo>
                  <a:pt x="0" y="44421"/>
                </a:lnTo>
                <a:lnTo>
                  <a:pt x="3490" y="27130"/>
                </a:lnTo>
                <a:lnTo>
                  <a:pt x="13010" y="13010"/>
                </a:lnTo>
                <a:lnTo>
                  <a:pt x="27130" y="3490"/>
                </a:lnTo>
                <a:lnTo>
                  <a:pt x="44421"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7" name="object 47"/>
          <p:cNvSpPr txBox="1"/>
          <p:nvPr/>
        </p:nvSpPr>
        <p:spPr>
          <a:xfrm>
            <a:off x="7666444" y="1924437"/>
            <a:ext cx="466725" cy="147955"/>
          </a:xfrm>
          <a:prstGeom prst="rect">
            <a:avLst/>
          </a:prstGeom>
        </p:spPr>
        <p:txBody>
          <a:bodyPr vert="horz" wrap="square" lIns="0" tIns="9525" rIns="0" bIns="0" rtlCol="0">
            <a:spAutoFit/>
          </a:bodyPr>
          <a:lstStyle/>
          <a:p>
            <a:pPr>
              <a:lnSpc>
                <a:spcPct val="100000"/>
              </a:lnSpc>
              <a:spcBef>
                <a:spcPts val="100"/>
              </a:spcBef>
            </a:pPr>
            <a:r>
              <a:rPr sz="900" dirty="0">
                <a:solidFill>
                  <a:srgbClr val="FFFFFF"/>
                </a:solidFill>
                <a:latin typeface="微软雅黑" panose="020B0503020204020204" pitchFamily="34" charset="-122"/>
                <a:ea typeface="微软雅黑" panose="020B0503020204020204" pitchFamily="34" charset="-122"/>
                <a:cs typeface="Droid Sans Fallback"/>
              </a:rPr>
              <a:t>交易数据</a:t>
            </a:r>
          </a:p>
        </p:txBody>
      </p:sp>
      <p:sp>
        <p:nvSpPr>
          <p:cNvPr id="48" name="object 48"/>
          <p:cNvSpPr/>
          <p:nvPr/>
        </p:nvSpPr>
        <p:spPr>
          <a:xfrm>
            <a:off x="5438137" y="2069462"/>
            <a:ext cx="2108197" cy="250824"/>
          </a:xfrm>
          <a:prstGeom prst="rect">
            <a:avLst/>
          </a:prstGeom>
          <a:blipFill>
            <a:blip r:embed="rId1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49" name="object 49"/>
          <p:cNvSpPr/>
          <p:nvPr/>
        </p:nvSpPr>
        <p:spPr>
          <a:xfrm>
            <a:off x="5473884" y="2152675"/>
            <a:ext cx="1947863" cy="57150"/>
          </a:xfrm>
          <a:custGeom>
            <a:avLst/>
            <a:gdLst/>
            <a:ahLst/>
            <a:cxnLst/>
            <a:rect l="l" t="t" r="r" b="b"/>
            <a:pathLst>
              <a:path w="2597150" h="76200">
                <a:moveTo>
                  <a:pt x="2551754" y="50800"/>
                </a:moveTo>
                <a:lnTo>
                  <a:pt x="2469845" y="50800"/>
                </a:lnTo>
                <a:lnTo>
                  <a:pt x="2470099" y="76200"/>
                </a:lnTo>
                <a:lnTo>
                  <a:pt x="2551754" y="50800"/>
                </a:lnTo>
                <a:close/>
              </a:path>
              <a:path w="2597150" h="76200">
                <a:moveTo>
                  <a:pt x="2469337" y="0"/>
                </a:moveTo>
                <a:lnTo>
                  <a:pt x="2469591" y="25400"/>
                </a:lnTo>
                <a:lnTo>
                  <a:pt x="0" y="50190"/>
                </a:lnTo>
                <a:lnTo>
                  <a:pt x="253" y="75590"/>
                </a:lnTo>
                <a:lnTo>
                  <a:pt x="2469845" y="50800"/>
                </a:lnTo>
                <a:lnTo>
                  <a:pt x="2551754" y="50800"/>
                </a:lnTo>
                <a:lnTo>
                  <a:pt x="2596705" y="36817"/>
                </a:lnTo>
                <a:lnTo>
                  <a:pt x="2469337" y="0"/>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0" name="object 50"/>
          <p:cNvSpPr/>
          <p:nvPr/>
        </p:nvSpPr>
        <p:spPr>
          <a:xfrm>
            <a:off x="6479543" y="2542536"/>
            <a:ext cx="247650" cy="444500"/>
          </a:xfrm>
          <a:prstGeom prst="rect">
            <a:avLst/>
          </a:prstGeom>
          <a:blipFill>
            <a:blip r:embed="rId1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1" name="object 51"/>
          <p:cNvSpPr/>
          <p:nvPr/>
        </p:nvSpPr>
        <p:spPr>
          <a:xfrm>
            <a:off x="6568754" y="2651680"/>
            <a:ext cx="57150" cy="286226"/>
          </a:xfrm>
          <a:custGeom>
            <a:avLst/>
            <a:gdLst/>
            <a:ahLst/>
            <a:cxnLst/>
            <a:rect l="l" t="t" r="r" b="b"/>
            <a:pathLst>
              <a:path w="76200" h="381635">
                <a:moveTo>
                  <a:pt x="75570" y="127584"/>
                </a:moveTo>
                <a:lnTo>
                  <a:pt x="50660" y="127584"/>
                </a:lnTo>
                <a:lnTo>
                  <a:pt x="75984" y="129451"/>
                </a:lnTo>
                <a:lnTo>
                  <a:pt x="75570" y="127584"/>
                </a:lnTo>
                <a:close/>
              </a:path>
              <a:path w="76200" h="381635">
                <a:moveTo>
                  <a:pt x="47307" y="0"/>
                </a:moveTo>
                <a:lnTo>
                  <a:pt x="0" y="123863"/>
                </a:lnTo>
                <a:lnTo>
                  <a:pt x="25323" y="125717"/>
                </a:lnTo>
                <a:lnTo>
                  <a:pt x="25273" y="126352"/>
                </a:lnTo>
                <a:lnTo>
                  <a:pt x="50609" y="128219"/>
                </a:lnTo>
                <a:lnTo>
                  <a:pt x="50660" y="127584"/>
                </a:lnTo>
                <a:lnTo>
                  <a:pt x="75570" y="127584"/>
                </a:lnTo>
                <a:lnTo>
                  <a:pt x="47307" y="0"/>
                </a:lnTo>
                <a:close/>
              </a:path>
              <a:path w="76200" h="381635">
                <a:moveTo>
                  <a:pt x="23418" y="151688"/>
                </a:moveTo>
                <a:lnTo>
                  <a:pt x="21551" y="177025"/>
                </a:lnTo>
                <a:lnTo>
                  <a:pt x="46888" y="178879"/>
                </a:lnTo>
                <a:lnTo>
                  <a:pt x="48742" y="153555"/>
                </a:lnTo>
                <a:lnTo>
                  <a:pt x="23418" y="151688"/>
                </a:lnTo>
                <a:close/>
              </a:path>
              <a:path w="76200" h="381635">
                <a:moveTo>
                  <a:pt x="19697" y="202349"/>
                </a:moveTo>
                <a:lnTo>
                  <a:pt x="17830" y="227685"/>
                </a:lnTo>
                <a:lnTo>
                  <a:pt x="43167" y="229552"/>
                </a:lnTo>
                <a:lnTo>
                  <a:pt x="45021" y="204216"/>
                </a:lnTo>
                <a:lnTo>
                  <a:pt x="19697" y="202349"/>
                </a:lnTo>
                <a:close/>
              </a:path>
              <a:path w="76200" h="381635">
                <a:moveTo>
                  <a:pt x="15963" y="253009"/>
                </a:moveTo>
                <a:lnTo>
                  <a:pt x="14109" y="278345"/>
                </a:lnTo>
                <a:lnTo>
                  <a:pt x="39433" y="280212"/>
                </a:lnTo>
                <a:lnTo>
                  <a:pt x="41300" y="254876"/>
                </a:lnTo>
                <a:lnTo>
                  <a:pt x="15963" y="253009"/>
                </a:lnTo>
                <a:close/>
              </a:path>
              <a:path w="76200" h="381635">
                <a:moveTo>
                  <a:pt x="12242" y="303682"/>
                </a:moveTo>
                <a:lnTo>
                  <a:pt x="10375" y="329006"/>
                </a:lnTo>
                <a:lnTo>
                  <a:pt x="35712" y="330873"/>
                </a:lnTo>
                <a:lnTo>
                  <a:pt x="37579" y="305536"/>
                </a:lnTo>
                <a:lnTo>
                  <a:pt x="12242" y="303682"/>
                </a:lnTo>
                <a:close/>
              </a:path>
              <a:path w="76200" h="381635">
                <a:moveTo>
                  <a:pt x="8521" y="354342"/>
                </a:moveTo>
                <a:lnTo>
                  <a:pt x="6654" y="379679"/>
                </a:lnTo>
                <a:lnTo>
                  <a:pt x="31991" y="381533"/>
                </a:lnTo>
                <a:lnTo>
                  <a:pt x="33845" y="356209"/>
                </a:lnTo>
                <a:lnTo>
                  <a:pt x="8521" y="354342"/>
                </a:lnTo>
                <a:close/>
              </a:path>
            </a:pathLst>
          </a:custGeom>
          <a:solidFill>
            <a:srgbClr val="064055"/>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2" name="object 52"/>
          <p:cNvSpPr/>
          <p:nvPr/>
        </p:nvSpPr>
        <p:spPr>
          <a:xfrm>
            <a:off x="5855598" y="3665309"/>
            <a:ext cx="599328" cy="278561"/>
          </a:xfrm>
          <a:prstGeom prst="rect">
            <a:avLst/>
          </a:prstGeom>
          <a:blipFill>
            <a:blip r:embed="rId1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3" name="object 53"/>
          <p:cNvSpPr/>
          <p:nvPr/>
        </p:nvSpPr>
        <p:spPr>
          <a:xfrm>
            <a:off x="3110065" y="2833633"/>
            <a:ext cx="537056" cy="403358"/>
          </a:xfrm>
          <a:prstGeom prst="rect">
            <a:avLst/>
          </a:prstGeom>
          <a:blipFill>
            <a:blip r:embed="rId1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4" name="object 54"/>
          <p:cNvSpPr/>
          <p:nvPr/>
        </p:nvSpPr>
        <p:spPr>
          <a:xfrm>
            <a:off x="3273168" y="2220280"/>
            <a:ext cx="330675" cy="330682"/>
          </a:xfrm>
          <a:prstGeom prst="rect">
            <a:avLst/>
          </a:prstGeom>
          <a:blipFill>
            <a:blip r:embed="rId16"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5" name="object 55"/>
          <p:cNvSpPr/>
          <p:nvPr/>
        </p:nvSpPr>
        <p:spPr>
          <a:xfrm>
            <a:off x="6612969" y="2456675"/>
            <a:ext cx="225266" cy="225266"/>
          </a:xfrm>
          <a:custGeom>
            <a:avLst/>
            <a:gdLst/>
            <a:ahLst/>
            <a:cxnLst/>
            <a:rect l="l" t="t" r="r" b="b"/>
            <a:pathLst>
              <a:path w="300354" h="300354">
                <a:moveTo>
                  <a:pt x="149898" y="0"/>
                </a:moveTo>
                <a:lnTo>
                  <a:pt x="102516" y="7641"/>
                </a:lnTo>
                <a:lnTo>
                  <a:pt x="61368" y="28920"/>
                </a:lnTo>
                <a:lnTo>
                  <a:pt x="28920" y="61368"/>
                </a:lnTo>
                <a:lnTo>
                  <a:pt x="7641" y="102516"/>
                </a:lnTo>
                <a:lnTo>
                  <a:pt x="0" y="149898"/>
                </a:lnTo>
                <a:lnTo>
                  <a:pt x="7641" y="197274"/>
                </a:lnTo>
                <a:lnTo>
                  <a:pt x="28920" y="238422"/>
                </a:lnTo>
                <a:lnTo>
                  <a:pt x="61368" y="270872"/>
                </a:lnTo>
                <a:lnTo>
                  <a:pt x="102516" y="292153"/>
                </a:lnTo>
                <a:lnTo>
                  <a:pt x="149898" y="299796"/>
                </a:lnTo>
                <a:lnTo>
                  <a:pt x="197274" y="292153"/>
                </a:lnTo>
                <a:lnTo>
                  <a:pt x="238422" y="270872"/>
                </a:lnTo>
                <a:lnTo>
                  <a:pt x="270872" y="238422"/>
                </a:lnTo>
                <a:lnTo>
                  <a:pt x="292153" y="197274"/>
                </a:lnTo>
                <a:lnTo>
                  <a:pt x="299796" y="149898"/>
                </a:lnTo>
                <a:lnTo>
                  <a:pt x="292153" y="102516"/>
                </a:lnTo>
                <a:lnTo>
                  <a:pt x="270872" y="61368"/>
                </a:lnTo>
                <a:lnTo>
                  <a:pt x="238422" y="28920"/>
                </a:lnTo>
                <a:lnTo>
                  <a:pt x="197274" y="7641"/>
                </a:lnTo>
                <a:lnTo>
                  <a:pt x="149898" y="0"/>
                </a:lnTo>
                <a:close/>
              </a:path>
            </a:pathLst>
          </a:custGeom>
          <a:solidFill>
            <a:srgbClr val="8B378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6" name="object 56"/>
          <p:cNvSpPr/>
          <p:nvPr/>
        </p:nvSpPr>
        <p:spPr>
          <a:xfrm>
            <a:off x="6322037" y="2477845"/>
            <a:ext cx="564390" cy="173836"/>
          </a:xfrm>
          <a:prstGeom prst="rect">
            <a:avLst/>
          </a:prstGeom>
          <a:blipFill>
            <a:blip r:embed="rId1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7" name="object 57"/>
          <p:cNvSpPr/>
          <p:nvPr/>
        </p:nvSpPr>
        <p:spPr>
          <a:xfrm>
            <a:off x="5120640" y="2761618"/>
            <a:ext cx="307974" cy="647699"/>
          </a:xfrm>
          <a:prstGeom prst="rect">
            <a:avLst/>
          </a:prstGeom>
          <a:blipFill>
            <a:blip r:embed="rId18"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8" name="object 58"/>
          <p:cNvSpPr/>
          <p:nvPr/>
        </p:nvSpPr>
        <p:spPr>
          <a:xfrm>
            <a:off x="5121792" y="2810462"/>
            <a:ext cx="225266" cy="225266"/>
          </a:xfrm>
          <a:custGeom>
            <a:avLst/>
            <a:gdLst/>
            <a:ahLst/>
            <a:cxnLst/>
            <a:rect l="l" t="t" r="r" b="b"/>
            <a:pathLst>
              <a:path w="300354" h="300354">
                <a:moveTo>
                  <a:pt x="149898" y="0"/>
                </a:moveTo>
                <a:lnTo>
                  <a:pt x="102516" y="7642"/>
                </a:lnTo>
                <a:lnTo>
                  <a:pt x="61368" y="28923"/>
                </a:lnTo>
                <a:lnTo>
                  <a:pt x="28920" y="61373"/>
                </a:lnTo>
                <a:lnTo>
                  <a:pt x="7641" y="102521"/>
                </a:lnTo>
                <a:lnTo>
                  <a:pt x="0" y="149898"/>
                </a:lnTo>
                <a:lnTo>
                  <a:pt x="7641" y="197279"/>
                </a:lnTo>
                <a:lnTo>
                  <a:pt x="28920" y="238428"/>
                </a:lnTo>
                <a:lnTo>
                  <a:pt x="61368" y="270875"/>
                </a:lnTo>
                <a:lnTo>
                  <a:pt x="102516" y="292154"/>
                </a:lnTo>
                <a:lnTo>
                  <a:pt x="149898" y="299796"/>
                </a:lnTo>
                <a:lnTo>
                  <a:pt x="197274" y="292154"/>
                </a:lnTo>
                <a:lnTo>
                  <a:pt x="238422" y="270875"/>
                </a:lnTo>
                <a:lnTo>
                  <a:pt x="270872" y="238428"/>
                </a:lnTo>
                <a:lnTo>
                  <a:pt x="292153" y="197279"/>
                </a:lnTo>
                <a:lnTo>
                  <a:pt x="299796" y="149898"/>
                </a:lnTo>
                <a:lnTo>
                  <a:pt x="292153" y="102521"/>
                </a:lnTo>
                <a:lnTo>
                  <a:pt x="270872" y="61373"/>
                </a:lnTo>
                <a:lnTo>
                  <a:pt x="238422" y="28923"/>
                </a:lnTo>
                <a:lnTo>
                  <a:pt x="197274" y="7642"/>
                </a:lnTo>
                <a:lnTo>
                  <a:pt x="149898" y="0"/>
                </a:lnTo>
                <a:close/>
              </a:path>
            </a:pathLst>
          </a:custGeom>
          <a:solidFill>
            <a:srgbClr val="8B378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9" name="object 59"/>
          <p:cNvSpPr/>
          <p:nvPr/>
        </p:nvSpPr>
        <p:spPr>
          <a:xfrm>
            <a:off x="5151635" y="2761850"/>
            <a:ext cx="173836" cy="564390"/>
          </a:xfrm>
          <a:prstGeom prst="rect">
            <a:avLst/>
          </a:prstGeom>
          <a:blipFill>
            <a:blip r:embed="rId19"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0" name="object 60"/>
          <p:cNvSpPr/>
          <p:nvPr/>
        </p:nvSpPr>
        <p:spPr>
          <a:xfrm>
            <a:off x="5126992" y="3307715"/>
            <a:ext cx="307974" cy="647700"/>
          </a:xfrm>
          <a:prstGeom prst="rect">
            <a:avLst/>
          </a:prstGeom>
          <a:blipFill>
            <a:blip r:embed="rId20"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1" name="object 61"/>
          <p:cNvSpPr/>
          <p:nvPr/>
        </p:nvSpPr>
        <p:spPr>
          <a:xfrm>
            <a:off x="5128117" y="3357159"/>
            <a:ext cx="225266" cy="225266"/>
          </a:xfrm>
          <a:custGeom>
            <a:avLst/>
            <a:gdLst/>
            <a:ahLst/>
            <a:cxnLst/>
            <a:rect l="l" t="t" r="r" b="b"/>
            <a:pathLst>
              <a:path w="300354" h="300354">
                <a:moveTo>
                  <a:pt x="149898" y="0"/>
                </a:moveTo>
                <a:lnTo>
                  <a:pt x="102516" y="7642"/>
                </a:lnTo>
                <a:lnTo>
                  <a:pt x="61368" y="28923"/>
                </a:lnTo>
                <a:lnTo>
                  <a:pt x="28920" y="61373"/>
                </a:lnTo>
                <a:lnTo>
                  <a:pt x="7641" y="102521"/>
                </a:lnTo>
                <a:lnTo>
                  <a:pt x="0" y="149898"/>
                </a:lnTo>
                <a:lnTo>
                  <a:pt x="7641" y="197280"/>
                </a:lnTo>
                <a:lnTo>
                  <a:pt x="28920" y="238432"/>
                </a:lnTo>
                <a:lnTo>
                  <a:pt x="61368" y="270884"/>
                </a:lnTo>
                <a:lnTo>
                  <a:pt x="102516" y="292166"/>
                </a:lnTo>
                <a:lnTo>
                  <a:pt x="149898" y="299808"/>
                </a:lnTo>
                <a:lnTo>
                  <a:pt x="197279" y="292166"/>
                </a:lnTo>
                <a:lnTo>
                  <a:pt x="238428" y="270884"/>
                </a:lnTo>
                <a:lnTo>
                  <a:pt x="270875" y="238432"/>
                </a:lnTo>
                <a:lnTo>
                  <a:pt x="292154" y="197280"/>
                </a:lnTo>
                <a:lnTo>
                  <a:pt x="299796" y="149898"/>
                </a:lnTo>
                <a:lnTo>
                  <a:pt x="292154" y="102521"/>
                </a:lnTo>
                <a:lnTo>
                  <a:pt x="270875" y="61373"/>
                </a:lnTo>
                <a:lnTo>
                  <a:pt x="238428" y="28923"/>
                </a:lnTo>
                <a:lnTo>
                  <a:pt x="197279" y="7642"/>
                </a:lnTo>
                <a:lnTo>
                  <a:pt x="149898" y="0"/>
                </a:lnTo>
                <a:close/>
              </a:path>
            </a:pathLst>
          </a:custGeom>
          <a:solidFill>
            <a:srgbClr val="8B378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2" name="object 62"/>
          <p:cNvSpPr/>
          <p:nvPr/>
        </p:nvSpPr>
        <p:spPr>
          <a:xfrm>
            <a:off x="5157959" y="3308548"/>
            <a:ext cx="173836" cy="564390"/>
          </a:xfrm>
          <a:prstGeom prst="rect">
            <a:avLst/>
          </a:prstGeom>
          <a:blipFill>
            <a:blip r:embed="rId19"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3" name="object 63"/>
          <p:cNvSpPr/>
          <p:nvPr/>
        </p:nvSpPr>
        <p:spPr>
          <a:xfrm>
            <a:off x="2531097" y="2463333"/>
            <a:ext cx="225266" cy="225266"/>
          </a:xfrm>
          <a:custGeom>
            <a:avLst/>
            <a:gdLst/>
            <a:ahLst/>
            <a:cxnLst/>
            <a:rect l="l" t="t" r="r" b="b"/>
            <a:pathLst>
              <a:path w="300354" h="300354">
                <a:moveTo>
                  <a:pt x="149898" y="0"/>
                </a:moveTo>
                <a:lnTo>
                  <a:pt x="102521" y="7642"/>
                </a:lnTo>
                <a:lnTo>
                  <a:pt x="61373" y="28923"/>
                </a:lnTo>
                <a:lnTo>
                  <a:pt x="28923" y="61373"/>
                </a:lnTo>
                <a:lnTo>
                  <a:pt x="7642" y="102521"/>
                </a:lnTo>
                <a:lnTo>
                  <a:pt x="0" y="149898"/>
                </a:lnTo>
                <a:lnTo>
                  <a:pt x="7642" y="197280"/>
                </a:lnTo>
                <a:lnTo>
                  <a:pt x="28923" y="238432"/>
                </a:lnTo>
                <a:lnTo>
                  <a:pt x="61373" y="270884"/>
                </a:lnTo>
                <a:lnTo>
                  <a:pt x="102521" y="292166"/>
                </a:lnTo>
                <a:lnTo>
                  <a:pt x="149898" y="299808"/>
                </a:lnTo>
                <a:lnTo>
                  <a:pt x="197279" y="292166"/>
                </a:lnTo>
                <a:lnTo>
                  <a:pt x="238428" y="270884"/>
                </a:lnTo>
                <a:lnTo>
                  <a:pt x="270875" y="238432"/>
                </a:lnTo>
                <a:lnTo>
                  <a:pt x="292154" y="197280"/>
                </a:lnTo>
                <a:lnTo>
                  <a:pt x="299796" y="149898"/>
                </a:lnTo>
                <a:lnTo>
                  <a:pt x="292154" y="102521"/>
                </a:lnTo>
                <a:lnTo>
                  <a:pt x="270875" y="61373"/>
                </a:lnTo>
                <a:lnTo>
                  <a:pt x="238428" y="28923"/>
                </a:lnTo>
                <a:lnTo>
                  <a:pt x="197279" y="7642"/>
                </a:lnTo>
                <a:lnTo>
                  <a:pt x="149898" y="0"/>
                </a:lnTo>
                <a:close/>
              </a:path>
            </a:pathLst>
          </a:custGeom>
          <a:solidFill>
            <a:srgbClr val="8B3789"/>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4" name="object 64"/>
          <p:cNvSpPr/>
          <p:nvPr/>
        </p:nvSpPr>
        <p:spPr>
          <a:xfrm>
            <a:off x="2240175" y="2484502"/>
            <a:ext cx="564390" cy="173836"/>
          </a:xfrm>
          <a:prstGeom prst="rect">
            <a:avLst/>
          </a:prstGeom>
          <a:blipFill>
            <a:blip r:embed="rId17"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5" name="object 65"/>
          <p:cNvSpPr/>
          <p:nvPr/>
        </p:nvSpPr>
        <p:spPr>
          <a:xfrm>
            <a:off x="1608553" y="2229790"/>
            <a:ext cx="300038" cy="300038"/>
          </a:xfrm>
          <a:custGeom>
            <a:avLst/>
            <a:gdLst/>
            <a:ahLst/>
            <a:cxnLst/>
            <a:rect l="l" t="t" r="r" b="b"/>
            <a:pathLst>
              <a:path w="400050" h="400050">
                <a:moveTo>
                  <a:pt x="199783" y="0"/>
                </a:moveTo>
                <a:lnTo>
                  <a:pt x="39573" y="79133"/>
                </a:lnTo>
                <a:lnTo>
                  <a:pt x="0" y="256959"/>
                </a:lnTo>
                <a:lnTo>
                  <a:pt x="110871" y="399554"/>
                </a:lnTo>
                <a:lnTo>
                  <a:pt x="288696" y="399554"/>
                </a:lnTo>
                <a:lnTo>
                  <a:pt x="399554" y="256959"/>
                </a:lnTo>
                <a:lnTo>
                  <a:pt x="359994" y="79133"/>
                </a:lnTo>
                <a:lnTo>
                  <a:pt x="199783"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6" name="object 66"/>
          <p:cNvSpPr txBox="1"/>
          <p:nvPr/>
        </p:nvSpPr>
        <p:spPr>
          <a:xfrm>
            <a:off x="1710766" y="2264032"/>
            <a:ext cx="105251" cy="217170"/>
          </a:xfrm>
          <a:prstGeom prst="rect">
            <a:avLst/>
          </a:prstGeom>
        </p:spPr>
        <p:txBody>
          <a:bodyPr vert="horz" wrap="square" lIns="0" tIns="9525" rIns="0" bIns="0" rtlCol="0">
            <a:spAutoFit/>
          </a:bodyPr>
          <a:lstStyle/>
          <a:p>
            <a:pPr>
              <a:lnSpc>
                <a:spcPct val="100000"/>
              </a:lnSpc>
              <a:spcBef>
                <a:spcPts val="100"/>
              </a:spcBef>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2</a:t>
            </a:r>
          </a:p>
        </p:txBody>
      </p:sp>
      <p:sp>
        <p:nvSpPr>
          <p:cNvPr id="67" name="object 67"/>
          <p:cNvSpPr/>
          <p:nvPr/>
        </p:nvSpPr>
        <p:spPr>
          <a:xfrm>
            <a:off x="2359190" y="3465097"/>
            <a:ext cx="300038" cy="300038"/>
          </a:xfrm>
          <a:custGeom>
            <a:avLst/>
            <a:gdLst/>
            <a:ahLst/>
            <a:cxnLst/>
            <a:rect l="l" t="t" r="r" b="b"/>
            <a:pathLst>
              <a:path w="400050" h="400050">
                <a:moveTo>
                  <a:pt x="199771" y="0"/>
                </a:moveTo>
                <a:lnTo>
                  <a:pt x="39573" y="79133"/>
                </a:lnTo>
                <a:lnTo>
                  <a:pt x="0" y="256959"/>
                </a:lnTo>
                <a:lnTo>
                  <a:pt x="110871" y="399554"/>
                </a:lnTo>
                <a:lnTo>
                  <a:pt x="288683" y="399554"/>
                </a:lnTo>
                <a:lnTo>
                  <a:pt x="399554" y="256959"/>
                </a:lnTo>
                <a:lnTo>
                  <a:pt x="359981" y="79133"/>
                </a:lnTo>
                <a:lnTo>
                  <a:pt x="199771"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8" name="object 68"/>
          <p:cNvSpPr txBox="1"/>
          <p:nvPr/>
        </p:nvSpPr>
        <p:spPr>
          <a:xfrm>
            <a:off x="2461393" y="3499339"/>
            <a:ext cx="105251" cy="217170"/>
          </a:xfrm>
          <a:prstGeom prst="rect">
            <a:avLst/>
          </a:prstGeom>
        </p:spPr>
        <p:txBody>
          <a:bodyPr vert="horz" wrap="square" lIns="0" tIns="9525" rIns="0" bIns="0" rtlCol="0">
            <a:spAutoFit/>
          </a:bodyPr>
          <a:lstStyle/>
          <a:p>
            <a:pPr>
              <a:lnSpc>
                <a:spcPct val="100000"/>
              </a:lnSpc>
              <a:spcBef>
                <a:spcPts val="100"/>
              </a:spcBef>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3</a:t>
            </a:r>
          </a:p>
        </p:txBody>
      </p:sp>
      <p:sp>
        <p:nvSpPr>
          <p:cNvPr id="69" name="object 69"/>
          <p:cNvSpPr/>
          <p:nvPr/>
        </p:nvSpPr>
        <p:spPr>
          <a:xfrm>
            <a:off x="644047" y="2853592"/>
            <a:ext cx="300038" cy="300038"/>
          </a:xfrm>
          <a:custGeom>
            <a:avLst/>
            <a:gdLst/>
            <a:ahLst/>
            <a:cxnLst/>
            <a:rect l="l" t="t" r="r" b="b"/>
            <a:pathLst>
              <a:path w="400050" h="400050">
                <a:moveTo>
                  <a:pt x="199777" y="0"/>
                </a:moveTo>
                <a:lnTo>
                  <a:pt x="39569" y="79146"/>
                </a:lnTo>
                <a:lnTo>
                  <a:pt x="0" y="256959"/>
                </a:lnTo>
                <a:lnTo>
                  <a:pt x="110869" y="399554"/>
                </a:lnTo>
                <a:lnTo>
                  <a:pt x="288686" y="399554"/>
                </a:lnTo>
                <a:lnTo>
                  <a:pt x="399561" y="256959"/>
                </a:lnTo>
                <a:lnTo>
                  <a:pt x="359985" y="79146"/>
                </a:lnTo>
                <a:lnTo>
                  <a:pt x="199777"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0" name="object 70"/>
          <p:cNvSpPr txBox="1"/>
          <p:nvPr/>
        </p:nvSpPr>
        <p:spPr>
          <a:xfrm>
            <a:off x="746255" y="2887843"/>
            <a:ext cx="105251" cy="217170"/>
          </a:xfrm>
          <a:prstGeom prst="rect">
            <a:avLst/>
          </a:prstGeom>
        </p:spPr>
        <p:txBody>
          <a:bodyPr vert="horz" wrap="square" lIns="0" tIns="9525" rIns="0" bIns="0" rtlCol="0">
            <a:spAutoFit/>
          </a:bodyPr>
          <a:lstStyle/>
          <a:p>
            <a:pPr>
              <a:lnSpc>
                <a:spcPct val="100000"/>
              </a:lnSpc>
              <a:spcBef>
                <a:spcPts val="100"/>
              </a:spcBef>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1</a:t>
            </a:r>
          </a:p>
        </p:txBody>
      </p:sp>
      <p:sp>
        <p:nvSpPr>
          <p:cNvPr id="71" name="object 71"/>
          <p:cNvSpPr/>
          <p:nvPr/>
        </p:nvSpPr>
        <p:spPr>
          <a:xfrm>
            <a:off x="2767965" y="4096985"/>
            <a:ext cx="300038" cy="300038"/>
          </a:xfrm>
          <a:custGeom>
            <a:avLst/>
            <a:gdLst/>
            <a:ahLst/>
            <a:cxnLst/>
            <a:rect l="l" t="t" r="r" b="b"/>
            <a:pathLst>
              <a:path w="400050" h="400050">
                <a:moveTo>
                  <a:pt x="199771" y="0"/>
                </a:moveTo>
                <a:lnTo>
                  <a:pt x="39573" y="79133"/>
                </a:lnTo>
                <a:lnTo>
                  <a:pt x="0" y="256948"/>
                </a:lnTo>
                <a:lnTo>
                  <a:pt x="110871" y="399549"/>
                </a:lnTo>
                <a:lnTo>
                  <a:pt x="288683" y="399549"/>
                </a:lnTo>
                <a:lnTo>
                  <a:pt x="399554" y="256948"/>
                </a:lnTo>
                <a:lnTo>
                  <a:pt x="359981" y="79133"/>
                </a:lnTo>
                <a:lnTo>
                  <a:pt x="199771" y="0"/>
                </a:lnTo>
                <a:close/>
              </a:path>
            </a:pathLst>
          </a:custGeom>
          <a:solidFill>
            <a:srgbClr val="00B05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2" name="object 72"/>
          <p:cNvSpPr txBox="1"/>
          <p:nvPr/>
        </p:nvSpPr>
        <p:spPr>
          <a:xfrm>
            <a:off x="2870168" y="4170033"/>
            <a:ext cx="1046798" cy="476885"/>
          </a:xfrm>
          <a:prstGeom prst="rect">
            <a:avLst/>
          </a:prstGeom>
        </p:spPr>
        <p:txBody>
          <a:bodyPr vert="horz" wrap="square" lIns="0" tIns="0" rIns="0" bIns="0" rtlCol="0">
            <a:spAutoFit/>
          </a:bodyPr>
          <a:lstStyle/>
          <a:p>
            <a:pPr>
              <a:lnSpc>
                <a:spcPts val="1860"/>
              </a:lnSpc>
              <a:tabLst>
                <a:tab pos="334645" algn="l"/>
              </a:tabLst>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3	</a:t>
            </a:r>
            <a:r>
              <a:rPr sz="1050" spc="-30" dirty="0">
                <a:latin typeface="微软雅黑" panose="020B0503020204020204" pitchFamily="34" charset="-122"/>
                <a:ea typeface="微软雅黑" panose="020B0503020204020204" pitchFamily="34" charset="-122"/>
                <a:cs typeface="Noto Sans CJK JP Regular"/>
              </a:rPr>
              <a:t>加密对称密</a:t>
            </a:r>
            <a:r>
              <a:rPr sz="1050" dirty="0">
                <a:latin typeface="微软雅黑" panose="020B0503020204020204" pitchFamily="34" charset="-122"/>
                <a:ea typeface="微软雅黑" panose="020B0503020204020204" pitchFamily="34" charset="-122"/>
                <a:cs typeface="Noto Sans CJK JP Regular"/>
              </a:rPr>
              <a:t>钥</a:t>
            </a:r>
            <a:endParaRPr sz="1050">
              <a:latin typeface="微软雅黑" panose="020B0503020204020204" pitchFamily="34" charset="-122"/>
              <a:ea typeface="微软雅黑" panose="020B0503020204020204" pitchFamily="34" charset="-122"/>
              <a:cs typeface="Noto Sans CJK JP Regular"/>
            </a:endParaRPr>
          </a:p>
        </p:txBody>
      </p:sp>
      <p:sp>
        <p:nvSpPr>
          <p:cNvPr id="73" name="object 73"/>
          <p:cNvSpPr/>
          <p:nvPr/>
        </p:nvSpPr>
        <p:spPr>
          <a:xfrm>
            <a:off x="5808411" y="2755065"/>
            <a:ext cx="300038" cy="300038"/>
          </a:xfrm>
          <a:custGeom>
            <a:avLst/>
            <a:gdLst/>
            <a:ahLst/>
            <a:cxnLst/>
            <a:rect l="l" t="t" r="r" b="b"/>
            <a:pathLst>
              <a:path w="400050" h="400050">
                <a:moveTo>
                  <a:pt x="199771" y="0"/>
                </a:moveTo>
                <a:lnTo>
                  <a:pt x="39573" y="79133"/>
                </a:lnTo>
                <a:lnTo>
                  <a:pt x="0" y="256946"/>
                </a:lnTo>
                <a:lnTo>
                  <a:pt x="110871" y="399554"/>
                </a:lnTo>
                <a:lnTo>
                  <a:pt x="288683" y="399554"/>
                </a:lnTo>
                <a:lnTo>
                  <a:pt x="399554" y="256946"/>
                </a:lnTo>
                <a:lnTo>
                  <a:pt x="359981" y="79133"/>
                </a:lnTo>
                <a:lnTo>
                  <a:pt x="199771" y="0"/>
                </a:lnTo>
                <a:close/>
              </a:path>
            </a:pathLst>
          </a:custGeom>
          <a:solidFill>
            <a:srgbClr val="4278BC"/>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4" name="object 74"/>
          <p:cNvSpPr txBox="1"/>
          <p:nvPr/>
        </p:nvSpPr>
        <p:spPr>
          <a:xfrm>
            <a:off x="5910615" y="2789307"/>
            <a:ext cx="105251" cy="217170"/>
          </a:xfrm>
          <a:prstGeom prst="rect">
            <a:avLst/>
          </a:prstGeom>
        </p:spPr>
        <p:txBody>
          <a:bodyPr vert="horz" wrap="square" lIns="0" tIns="9525" rIns="0" bIns="0" rtlCol="0">
            <a:spAutoFit/>
          </a:bodyPr>
          <a:lstStyle/>
          <a:p>
            <a:pPr>
              <a:lnSpc>
                <a:spcPct val="100000"/>
              </a:lnSpc>
              <a:spcBef>
                <a:spcPts val="100"/>
              </a:spcBef>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1</a:t>
            </a:r>
          </a:p>
        </p:txBody>
      </p:sp>
      <p:sp>
        <p:nvSpPr>
          <p:cNvPr id="75" name="object 75"/>
          <p:cNvSpPr/>
          <p:nvPr/>
        </p:nvSpPr>
        <p:spPr>
          <a:xfrm>
            <a:off x="5730573" y="2182240"/>
            <a:ext cx="300038" cy="300038"/>
          </a:xfrm>
          <a:custGeom>
            <a:avLst/>
            <a:gdLst/>
            <a:ahLst/>
            <a:cxnLst/>
            <a:rect l="l" t="t" r="r" b="b"/>
            <a:pathLst>
              <a:path w="400050" h="400050">
                <a:moveTo>
                  <a:pt x="199771" y="0"/>
                </a:moveTo>
                <a:lnTo>
                  <a:pt x="39560" y="79146"/>
                </a:lnTo>
                <a:lnTo>
                  <a:pt x="0" y="256959"/>
                </a:lnTo>
                <a:lnTo>
                  <a:pt x="110871" y="399554"/>
                </a:lnTo>
                <a:lnTo>
                  <a:pt x="288683" y="399554"/>
                </a:lnTo>
                <a:lnTo>
                  <a:pt x="399554" y="256959"/>
                </a:lnTo>
                <a:lnTo>
                  <a:pt x="359981" y="79146"/>
                </a:lnTo>
                <a:lnTo>
                  <a:pt x="199771" y="0"/>
                </a:lnTo>
                <a:close/>
              </a:path>
            </a:pathLst>
          </a:custGeom>
          <a:solidFill>
            <a:srgbClr val="4278BC"/>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6" name="object 76"/>
          <p:cNvSpPr txBox="1"/>
          <p:nvPr/>
        </p:nvSpPr>
        <p:spPr>
          <a:xfrm>
            <a:off x="5832776" y="2254593"/>
            <a:ext cx="1542573" cy="476885"/>
          </a:xfrm>
          <a:prstGeom prst="rect">
            <a:avLst/>
          </a:prstGeom>
        </p:spPr>
        <p:txBody>
          <a:bodyPr vert="horz" wrap="square" lIns="0" tIns="0" rIns="0" bIns="0" rtlCol="0">
            <a:spAutoFit/>
          </a:bodyPr>
          <a:lstStyle/>
          <a:p>
            <a:pPr>
              <a:lnSpc>
                <a:spcPts val="1860"/>
              </a:lnSpc>
              <a:tabLst>
                <a:tab pos="299720" algn="l"/>
              </a:tabLst>
            </a:pPr>
            <a:r>
              <a:rPr sz="1350" b="1" dirty="0">
                <a:solidFill>
                  <a:srgbClr val="FFFFFF"/>
                </a:solidFill>
                <a:latin typeface="微软雅黑" panose="020B0503020204020204" pitchFamily="34" charset="-122"/>
                <a:ea typeface="微软雅黑" panose="020B0503020204020204" pitchFamily="34" charset="-122"/>
                <a:cs typeface="Arial" panose="020B0604020202020204"/>
              </a:rPr>
              <a:t>2	</a:t>
            </a:r>
            <a:r>
              <a:rPr sz="1575" spc="-44" baseline="4000" dirty="0">
                <a:latin typeface="微软雅黑" panose="020B0503020204020204" pitchFamily="34" charset="-122"/>
                <a:ea typeface="微软雅黑" panose="020B0503020204020204" pitchFamily="34" charset="-122"/>
                <a:cs typeface="Noto Sans CJK JP Regular"/>
              </a:rPr>
              <a:t>使用对称密钥解密数</a:t>
            </a:r>
            <a:r>
              <a:rPr sz="1575" baseline="4000" dirty="0">
                <a:latin typeface="微软雅黑" panose="020B0503020204020204" pitchFamily="34" charset="-122"/>
                <a:ea typeface="微软雅黑" panose="020B0503020204020204" pitchFamily="34" charset="-122"/>
                <a:cs typeface="Noto Sans CJK JP Regular"/>
              </a:rPr>
              <a:t>据</a:t>
            </a:r>
            <a:endParaRPr sz="1575" baseline="4000">
              <a:latin typeface="微软雅黑" panose="020B0503020204020204" pitchFamily="34" charset="-122"/>
              <a:ea typeface="微软雅黑" panose="020B0503020204020204" pitchFamily="34" charset="-122"/>
              <a:cs typeface="Noto Sans CJK JP Regular"/>
            </a:endParaRPr>
          </a:p>
        </p:txBody>
      </p:sp>
      <p:sp>
        <p:nvSpPr>
          <p:cNvPr id="77" name="object 77"/>
          <p:cNvSpPr/>
          <p:nvPr/>
        </p:nvSpPr>
        <p:spPr>
          <a:xfrm>
            <a:off x="3121390" y="3402448"/>
            <a:ext cx="537056" cy="403358"/>
          </a:xfrm>
          <a:prstGeom prst="rect">
            <a:avLst/>
          </a:prstGeom>
          <a:blipFill>
            <a:blip r:embed="rId1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78" name="object 78"/>
          <p:cNvSpPr txBox="1"/>
          <p:nvPr/>
        </p:nvSpPr>
        <p:spPr>
          <a:xfrm>
            <a:off x="387368" y="1397651"/>
            <a:ext cx="2837497" cy="205105"/>
          </a:xfrm>
          <a:prstGeom prst="rect">
            <a:avLst/>
          </a:prstGeom>
          <a:solidFill>
            <a:srgbClr val="00B050"/>
          </a:solidFill>
        </p:spPr>
        <p:txBody>
          <a:bodyPr vert="horz" wrap="square" lIns="0" tIns="44290" rIns="0" bIns="0" rtlCol="0">
            <a:spAutoFit/>
          </a:bodyPr>
          <a:lstStyle/>
          <a:p>
            <a:pPr algn="ctr">
              <a:lnSpc>
                <a:spcPct val="100000"/>
              </a:lnSpc>
              <a:spcBef>
                <a:spcPts val="465"/>
              </a:spcBef>
            </a:pPr>
            <a:r>
              <a:rPr sz="1050" dirty="0">
                <a:solidFill>
                  <a:srgbClr val="FFFFFF"/>
                </a:solidFill>
                <a:latin typeface="微软雅黑" panose="020B0503020204020204" pitchFamily="34" charset="-122"/>
                <a:ea typeface="微软雅黑" panose="020B0503020204020204" pitchFamily="34" charset="-122"/>
                <a:cs typeface="Droid Sans Fallback"/>
              </a:rPr>
              <a:t>加密数据过程</a:t>
            </a:r>
          </a:p>
        </p:txBody>
      </p:sp>
      <p:sp>
        <p:nvSpPr>
          <p:cNvPr id="79" name="object 79"/>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12</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50" y="93345"/>
            <a:ext cx="5973445"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如何既保障交易私密，又可以实现监管</a:t>
            </a:r>
          </a:p>
        </p:txBody>
      </p:sp>
      <p:sp>
        <p:nvSpPr>
          <p:cNvPr id="3" name="object 3"/>
          <p:cNvSpPr txBox="1"/>
          <p:nvPr/>
        </p:nvSpPr>
        <p:spPr>
          <a:xfrm>
            <a:off x="266536" y="592931"/>
            <a:ext cx="5087303" cy="2257425"/>
          </a:xfrm>
          <a:prstGeom prst="rect">
            <a:avLst/>
          </a:prstGeom>
        </p:spPr>
        <p:txBody>
          <a:bodyPr vert="horz" wrap="square" lIns="0" tIns="45720" rIns="0" bIns="0" rtlCol="0">
            <a:spAutoFit/>
          </a:bodyPr>
          <a:lstStyle/>
          <a:p>
            <a:pPr marL="184150" indent="-171450">
              <a:lnSpc>
                <a:spcPct val="100000"/>
              </a:lnSpc>
              <a:spcBef>
                <a:spcPts val="480"/>
              </a:spcBef>
              <a:buFont typeface="Arial" panose="020B0604020202020204" pitchFamily="34" charset="0"/>
              <a:buChar char="•"/>
              <a:tabLst>
                <a:tab pos="182880" algn="l"/>
              </a:tabLst>
            </a:pPr>
            <a:r>
              <a:rPr lang="en-US" altLang="zh-CN" sz="1200" spc="-25" dirty="0">
                <a:latin typeface="微软雅黑" panose="020B0503020204020204" pitchFamily="34" charset="-122"/>
                <a:ea typeface="微软雅黑" panose="020B0503020204020204" pitchFamily="34" charset="-122"/>
                <a:cs typeface="Noto Sans CJK JP Regular"/>
              </a:rPr>
              <a:t>“</a:t>
            </a:r>
            <a:r>
              <a:rPr sz="1200" spc="-25" dirty="0">
                <a:latin typeface="微软雅黑" panose="020B0503020204020204" pitchFamily="34" charset="-122"/>
                <a:ea typeface="微软雅黑" panose="020B0503020204020204" pitchFamily="34" charset="-122"/>
                <a:cs typeface="Noto Sans CJK JP Regular"/>
              </a:rPr>
              <a:t>监管</a:t>
            </a:r>
            <a:r>
              <a:rPr sz="1200" spc="815" dirty="0">
                <a:latin typeface="微软雅黑" panose="020B0503020204020204" pitchFamily="34" charset="-122"/>
                <a:ea typeface="微软雅黑" panose="020B0503020204020204" pitchFamily="34" charset="-122"/>
                <a:cs typeface="Noto Sans CJK JP Regular"/>
              </a:rPr>
              <a:t>”</a:t>
            </a:r>
            <a:r>
              <a:rPr sz="1200" spc="-25" dirty="0">
                <a:latin typeface="微软雅黑" panose="020B0503020204020204" pitchFamily="34" charset="-122"/>
                <a:ea typeface="微软雅黑" panose="020B0503020204020204" pitchFamily="34" charset="-122"/>
                <a:cs typeface="Noto Sans CJK JP Regular"/>
              </a:rPr>
              <a:t>是指无需交易方授权，监管者可以解密交</a:t>
            </a:r>
            <a:r>
              <a:rPr sz="1200" dirty="0">
                <a:latin typeface="微软雅黑" panose="020B0503020204020204" pitchFamily="34" charset="-122"/>
                <a:ea typeface="微软雅黑" panose="020B0503020204020204" pitchFamily="34" charset="-122"/>
                <a:cs typeface="Noto Sans CJK JP Regular"/>
              </a:rPr>
              <a:t>易</a:t>
            </a:r>
          </a:p>
          <a:p>
            <a:pPr marL="184150" indent="-171450">
              <a:lnSpc>
                <a:spcPct val="100000"/>
              </a:lnSpc>
              <a:spcBef>
                <a:spcPts val="380"/>
              </a:spcBef>
              <a:buFont typeface="Arial" panose="020B0604020202020204" pitchFamily="34" charset="0"/>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但监管不能侵犯</a:t>
            </a:r>
            <a:r>
              <a:rPr sz="1200" spc="815" dirty="0">
                <a:latin typeface="微软雅黑" panose="020B0503020204020204" pitchFamily="34" charset="-122"/>
                <a:ea typeface="微软雅黑" panose="020B0503020204020204" pitchFamily="34" charset="-122"/>
                <a:cs typeface="Noto Sans CJK JP Regular"/>
              </a:rPr>
              <a:t>“</a:t>
            </a:r>
            <a:r>
              <a:rPr sz="1200" spc="-25" dirty="0">
                <a:latin typeface="微软雅黑" panose="020B0503020204020204" pitchFamily="34" charset="-122"/>
                <a:ea typeface="微软雅黑" panose="020B0503020204020204" pitchFamily="34" charset="-122"/>
                <a:cs typeface="Noto Sans CJK JP Regular"/>
              </a:rPr>
              <a:t>不可抵赖性</a:t>
            </a:r>
            <a:r>
              <a:rPr sz="1200" spc="395" dirty="0">
                <a:latin typeface="微软雅黑" panose="020B0503020204020204" pitchFamily="34" charset="-122"/>
                <a:ea typeface="微软雅黑" panose="020B0503020204020204" pitchFamily="34" charset="-122"/>
                <a:cs typeface="Noto Sans CJK JP Regular"/>
              </a:rPr>
              <a:t>”，</a:t>
            </a:r>
            <a:r>
              <a:rPr sz="1200" spc="-25" dirty="0" err="1" smtClean="0">
                <a:latin typeface="微软雅黑" panose="020B0503020204020204" pitchFamily="34" charset="-122"/>
                <a:ea typeface="微软雅黑" panose="020B0503020204020204" pitchFamily="34" charset="-122"/>
                <a:cs typeface="Noto Sans CJK JP Regular"/>
              </a:rPr>
              <a:t>即监管者不可以伪造别人的交</a:t>
            </a:r>
            <a:r>
              <a:rPr sz="1200" dirty="0" err="1" smtClean="0">
                <a:latin typeface="微软雅黑" panose="020B0503020204020204" pitchFamily="34" charset="-122"/>
                <a:ea typeface="微软雅黑" panose="020B0503020204020204" pitchFamily="34" charset="-122"/>
                <a:cs typeface="Noto Sans CJK JP Regular"/>
              </a:rPr>
              <a:t>易</a:t>
            </a:r>
            <a:endParaRPr sz="1200" dirty="0">
              <a:latin typeface="微软雅黑" panose="020B0503020204020204" pitchFamily="34" charset="-122"/>
              <a:ea typeface="微软雅黑" panose="020B0503020204020204" pitchFamily="34" charset="-122"/>
              <a:cs typeface="Noto Sans CJK JP Regular"/>
            </a:endParaRPr>
          </a:p>
          <a:p>
            <a:pPr marL="184150" indent="-171450">
              <a:lnSpc>
                <a:spcPct val="100000"/>
              </a:lnSpc>
              <a:spcBef>
                <a:spcPts val="445"/>
              </a:spcBef>
              <a:buFont typeface="Arial" panose="020B0604020202020204" pitchFamily="34" charset="0"/>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采用</a:t>
            </a:r>
            <a:r>
              <a:rPr sz="1200" spc="-45" dirty="0">
                <a:latin typeface="微软雅黑" panose="020B0503020204020204" pitchFamily="34" charset="-122"/>
                <a:ea typeface="微软雅黑" panose="020B0503020204020204" pitchFamily="34" charset="-122"/>
                <a:cs typeface="Noto Sans CJK JP Regular"/>
              </a:rPr>
              <a:t>PKI</a:t>
            </a:r>
            <a:r>
              <a:rPr sz="1200" spc="-25" dirty="0">
                <a:latin typeface="微软雅黑" panose="020B0503020204020204" pitchFamily="34" charset="-122"/>
                <a:ea typeface="微软雅黑" panose="020B0503020204020204" pitchFamily="34" charset="-122"/>
                <a:cs typeface="Noto Sans CJK JP Regular"/>
              </a:rPr>
              <a:t>体系的</a:t>
            </a:r>
            <a:r>
              <a:rPr sz="1200" spc="815" dirty="0">
                <a:latin typeface="微软雅黑" panose="020B0503020204020204" pitchFamily="34" charset="-122"/>
                <a:ea typeface="微软雅黑" panose="020B0503020204020204" pitchFamily="34" charset="-122"/>
                <a:cs typeface="Noto Sans CJK JP Regular"/>
              </a:rPr>
              <a:t>“</a:t>
            </a:r>
            <a:r>
              <a:rPr sz="1350" spc="-25" dirty="0">
                <a:solidFill>
                  <a:srgbClr val="C00000"/>
                </a:solidFill>
                <a:latin typeface="微软雅黑" panose="020B0503020204020204" pitchFamily="34" charset="-122"/>
                <a:ea typeface="微软雅黑" panose="020B0503020204020204" pitchFamily="34" charset="-122"/>
                <a:cs typeface="Noto Sans CJK JP Regular"/>
              </a:rPr>
              <a:t>双密钥对</a:t>
            </a:r>
            <a:r>
              <a:rPr sz="1350" spc="135" dirty="0">
                <a:solidFill>
                  <a:srgbClr val="C00000"/>
                </a:solidFill>
                <a:latin typeface="微软雅黑" panose="020B0503020204020204" pitchFamily="34" charset="-122"/>
                <a:ea typeface="微软雅黑" panose="020B0503020204020204" pitchFamily="34" charset="-122"/>
                <a:cs typeface="Noto Sans CJK JP Regular"/>
              </a:rPr>
              <a:t>---</a:t>
            </a:r>
            <a:r>
              <a:rPr sz="1350" spc="-25" dirty="0">
                <a:solidFill>
                  <a:srgbClr val="C00000"/>
                </a:solidFill>
                <a:latin typeface="微软雅黑" panose="020B0503020204020204" pitchFamily="34" charset="-122"/>
                <a:ea typeface="微软雅黑" panose="020B0503020204020204" pitchFamily="34" charset="-122"/>
                <a:cs typeface="Noto Sans CJK JP Regular"/>
              </a:rPr>
              <a:t>签名密钥对和加密密钥对</a:t>
            </a:r>
            <a:r>
              <a:rPr sz="1200" spc="815" dirty="0">
                <a:latin typeface="微软雅黑" panose="020B0503020204020204" pitchFamily="34" charset="-122"/>
                <a:ea typeface="微软雅黑" panose="020B0503020204020204" pitchFamily="34" charset="-122"/>
                <a:cs typeface="Noto Sans CJK JP Regular"/>
              </a:rPr>
              <a:t>”</a:t>
            </a:r>
            <a:r>
              <a:rPr sz="1200" spc="-25" dirty="0">
                <a:latin typeface="微软雅黑" panose="020B0503020204020204" pitchFamily="34" charset="-122"/>
                <a:ea typeface="微软雅黑" panose="020B0503020204020204" pitchFamily="34" charset="-122"/>
                <a:cs typeface="Noto Sans CJK JP Regular"/>
              </a:rPr>
              <a:t>模式来实现</a:t>
            </a:r>
            <a:r>
              <a:rPr sz="1200" dirty="0">
                <a:latin typeface="微软雅黑" panose="020B0503020204020204" pitchFamily="34" charset="-122"/>
                <a:ea typeface="微软雅黑" panose="020B0503020204020204" pitchFamily="34" charset="-122"/>
                <a:cs typeface="Noto Sans CJK JP Regular"/>
              </a:rPr>
              <a:t>：</a:t>
            </a:r>
          </a:p>
          <a:p>
            <a:pPr marL="398780" lvl="1" indent="-128905">
              <a:lnSpc>
                <a:spcPct val="100000"/>
              </a:lnSpc>
              <a:spcBef>
                <a:spcPts val="340"/>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证书持有者有一对签名用途的密钥</a:t>
            </a:r>
            <a:r>
              <a:rPr sz="1050" dirty="0">
                <a:latin typeface="微软雅黑" panose="020B0503020204020204" pitchFamily="34" charset="-122"/>
                <a:ea typeface="微软雅黑" panose="020B0503020204020204" pitchFamily="34" charset="-122"/>
                <a:cs typeface="Noto Sans CJK JP Regular"/>
              </a:rPr>
              <a:t>对</a:t>
            </a:r>
          </a:p>
          <a:p>
            <a:pPr marL="398780" lvl="1" indent="-128905">
              <a:lnSpc>
                <a:spcPct val="100000"/>
              </a:lnSpc>
              <a:spcBef>
                <a:spcPts val="320"/>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证书持有者有一对加密用途的密钥</a:t>
            </a:r>
            <a:r>
              <a:rPr sz="1050" dirty="0">
                <a:latin typeface="微软雅黑" panose="020B0503020204020204" pitchFamily="34" charset="-122"/>
                <a:ea typeface="微软雅黑" panose="020B0503020204020204" pitchFamily="34" charset="-122"/>
                <a:cs typeface="Noto Sans CJK JP Regular"/>
              </a:rPr>
              <a:t>对</a:t>
            </a:r>
          </a:p>
          <a:p>
            <a:pPr marL="398780" lvl="1" indent="-128905">
              <a:lnSpc>
                <a:spcPct val="100000"/>
              </a:lnSpc>
              <a:spcBef>
                <a:spcPts val="355"/>
              </a:spcBef>
              <a:buFont typeface="Arial" panose="020B0604020202020204"/>
              <a:buChar char="•"/>
              <a:tabLst>
                <a:tab pos="398780" algn="l"/>
              </a:tabLst>
            </a:pPr>
            <a:r>
              <a:rPr sz="1050" spc="60" dirty="0">
                <a:latin typeface="微软雅黑" panose="020B0503020204020204" pitchFamily="34" charset="-122"/>
                <a:ea typeface="微软雅黑" panose="020B0503020204020204" pitchFamily="34" charset="-122"/>
                <a:cs typeface="Noto Sans CJK JP Regular"/>
              </a:rPr>
              <a:t>CA</a:t>
            </a:r>
            <a:r>
              <a:rPr sz="1050" spc="-25" dirty="0">
                <a:latin typeface="微软雅黑" panose="020B0503020204020204" pitchFamily="34" charset="-122"/>
                <a:ea typeface="微软雅黑" panose="020B0503020204020204" pitchFamily="34" charset="-122"/>
                <a:cs typeface="Noto Sans CJK JP Regular"/>
              </a:rPr>
              <a:t>签发证书时，对加密用途的密钥对进行备案，交由密钥管理中心存</a:t>
            </a:r>
            <a:r>
              <a:rPr sz="1050" dirty="0">
                <a:latin typeface="微软雅黑" panose="020B0503020204020204" pitchFamily="34" charset="-122"/>
                <a:ea typeface="微软雅黑" panose="020B0503020204020204" pitchFamily="34" charset="-122"/>
                <a:cs typeface="Noto Sans CJK JP Regular"/>
              </a:rPr>
              <a:t>放</a:t>
            </a:r>
          </a:p>
          <a:p>
            <a:pPr marL="657225" lvl="2" indent="-128905">
              <a:lnSpc>
                <a:spcPct val="100000"/>
              </a:lnSpc>
              <a:spcBef>
                <a:spcPts val="285"/>
              </a:spcBef>
              <a:buFont typeface="Arial" panose="020B0604020202020204"/>
              <a:buChar char="–"/>
              <a:tabLst>
                <a:tab pos="657225" algn="l"/>
              </a:tabLst>
            </a:pPr>
            <a:r>
              <a:rPr sz="900" spc="-25" dirty="0">
                <a:latin typeface="微软雅黑" panose="020B0503020204020204" pitchFamily="34" charset="-122"/>
                <a:ea typeface="微软雅黑" panose="020B0503020204020204" pitchFamily="34" charset="-122"/>
                <a:cs typeface="Noto Sans CJK JP Regular"/>
              </a:rPr>
              <a:t>特定的情况下，提取某用户的解密私钥，解密相关的交易数</a:t>
            </a:r>
            <a:r>
              <a:rPr sz="900" dirty="0">
                <a:latin typeface="微软雅黑" panose="020B0503020204020204" pitchFamily="34" charset="-122"/>
                <a:ea typeface="微软雅黑" panose="020B0503020204020204" pitchFamily="34" charset="-122"/>
                <a:cs typeface="Noto Sans CJK JP Regular"/>
              </a:rPr>
              <a:t>据</a:t>
            </a:r>
          </a:p>
          <a:p>
            <a:pPr marL="398780" lvl="1" indent="-128905">
              <a:lnSpc>
                <a:spcPct val="100000"/>
              </a:lnSpc>
              <a:spcBef>
                <a:spcPts val="325"/>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签名用途的密钥对仍然在用户端产生，不做备</a:t>
            </a:r>
            <a:r>
              <a:rPr sz="1050" dirty="0">
                <a:latin typeface="微软雅黑" panose="020B0503020204020204" pitchFamily="34" charset="-122"/>
                <a:ea typeface="微软雅黑" panose="020B0503020204020204" pitchFamily="34" charset="-122"/>
                <a:cs typeface="Noto Sans CJK JP Regular"/>
              </a:rPr>
              <a:t>案</a:t>
            </a:r>
          </a:p>
          <a:p>
            <a:pPr marL="657225" lvl="2" indent="-128905">
              <a:lnSpc>
                <a:spcPct val="100000"/>
              </a:lnSpc>
              <a:spcBef>
                <a:spcPts val="320"/>
              </a:spcBef>
              <a:buFont typeface="Arial" panose="020B0604020202020204"/>
              <a:buChar char="–"/>
              <a:tabLst>
                <a:tab pos="657225" algn="l"/>
              </a:tabLst>
            </a:pPr>
            <a:r>
              <a:rPr sz="900" spc="-25" dirty="0">
                <a:latin typeface="微软雅黑" panose="020B0503020204020204" pitchFamily="34" charset="-122"/>
                <a:ea typeface="微软雅黑" panose="020B0503020204020204" pitchFamily="34" charset="-122"/>
                <a:cs typeface="Noto Sans CJK JP Regular"/>
              </a:rPr>
              <a:t>无私钥的情况下，无法伪造签名，因此无法伪造别人的交</a:t>
            </a:r>
            <a:r>
              <a:rPr sz="900" dirty="0">
                <a:latin typeface="微软雅黑" panose="020B0503020204020204" pitchFamily="34" charset="-122"/>
                <a:ea typeface="微软雅黑" panose="020B0503020204020204" pitchFamily="34" charset="-122"/>
                <a:cs typeface="Noto Sans CJK JP Regular"/>
              </a:rPr>
              <a:t>易</a:t>
            </a:r>
          </a:p>
          <a:p>
            <a:pPr marL="657225" lvl="2" indent="-128905">
              <a:lnSpc>
                <a:spcPct val="100000"/>
              </a:lnSpc>
              <a:spcBef>
                <a:spcPts val="260"/>
              </a:spcBef>
              <a:buFont typeface="Arial" panose="020B0604020202020204"/>
              <a:buChar char="–"/>
              <a:tabLst>
                <a:tab pos="657225" algn="l"/>
              </a:tabLst>
            </a:pPr>
            <a:r>
              <a:rPr sz="900" spc="-25" dirty="0">
                <a:latin typeface="微软雅黑" panose="020B0503020204020204" pitchFamily="34" charset="-122"/>
                <a:ea typeface="微软雅黑" panose="020B0503020204020204" pitchFamily="34" charset="-122"/>
                <a:cs typeface="Noto Sans CJK JP Regular"/>
              </a:rPr>
              <a:t>从证书申请，到证书生成，常规意义的</a:t>
            </a:r>
            <a:r>
              <a:rPr sz="900" spc="40" dirty="0">
                <a:latin typeface="微软雅黑" panose="020B0503020204020204" pitchFamily="34" charset="-122"/>
                <a:ea typeface="微软雅黑" panose="020B0503020204020204" pitchFamily="34" charset="-122"/>
                <a:cs typeface="Noto Sans CJK JP Regular"/>
              </a:rPr>
              <a:t>CA/RA</a:t>
            </a:r>
            <a:r>
              <a:rPr sz="900" spc="-25" dirty="0">
                <a:latin typeface="微软雅黑" panose="020B0503020204020204" pitchFamily="34" charset="-122"/>
                <a:ea typeface="微软雅黑" panose="020B0503020204020204" pitchFamily="34" charset="-122"/>
                <a:cs typeface="Noto Sans CJK JP Regular"/>
              </a:rPr>
              <a:t>体系都可以保障签名密钥的用户私密</a:t>
            </a:r>
            <a:r>
              <a:rPr sz="900" dirty="0">
                <a:latin typeface="微软雅黑" panose="020B0503020204020204" pitchFamily="34" charset="-122"/>
                <a:ea typeface="微软雅黑" panose="020B0503020204020204" pitchFamily="34" charset="-122"/>
                <a:cs typeface="Noto Sans CJK JP Regular"/>
              </a:rPr>
              <a:t>性</a:t>
            </a:r>
          </a:p>
        </p:txBody>
      </p:sp>
      <p:sp>
        <p:nvSpPr>
          <p:cNvPr id="4" name="object 4"/>
          <p:cNvSpPr/>
          <p:nvPr/>
        </p:nvSpPr>
        <p:spPr>
          <a:xfrm>
            <a:off x="2162013" y="3652565"/>
            <a:ext cx="547427" cy="254438"/>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 name="object 5"/>
          <p:cNvSpPr/>
          <p:nvPr/>
        </p:nvSpPr>
        <p:spPr>
          <a:xfrm>
            <a:off x="276062" y="3216449"/>
            <a:ext cx="1657826" cy="400050"/>
          </a:xfrm>
          <a:custGeom>
            <a:avLst/>
            <a:gdLst/>
            <a:ahLst/>
            <a:cxnLst/>
            <a:rect l="l" t="t" r="r" b="b"/>
            <a:pathLst>
              <a:path w="2210435" h="533400">
                <a:moveTo>
                  <a:pt x="0" y="0"/>
                </a:moveTo>
                <a:lnTo>
                  <a:pt x="2210271" y="0"/>
                </a:lnTo>
                <a:lnTo>
                  <a:pt x="2210271" y="533118"/>
                </a:lnTo>
                <a:lnTo>
                  <a:pt x="0" y="533118"/>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6" name="object 6"/>
          <p:cNvSpPr txBox="1"/>
          <p:nvPr/>
        </p:nvSpPr>
        <p:spPr>
          <a:xfrm>
            <a:off x="276062" y="3216449"/>
            <a:ext cx="1657826" cy="288925"/>
          </a:xfrm>
          <a:prstGeom prst="rect">
            <a:avLst/>
          </a:prstGeom>
          <a:ln w="9525">
            <a:solidFill>
              <a:srgbClr val="143C7A"/>
            </a:solidFill>
          </a:ln>
        </p:spPr>
        <p:txBody>
          <a:bodyPr vert="horz" wrap="square" lIns="0" tIns="105251" rIns="0" bIns="0" rtlCol="0">
            <a:spAutoFit/>
          </a:bodyPr>
          <a:lstStyle/>
          <a:p>
            <a:pPr marL="698500">
              <a:lnSpc>
                <a:spcPct val="100000"/>
              </a:lnSpc>
              <a:spcBef>
                <a:spcPts val="1105"/>
              </a:spcBef>
            </a:pPr>
            <a:r>
              <a:rPr sz="1200" dirty="0">
                <a:solidFill>
                  <a:srgbClr val="143C7A"/>
                </a:solidFill>
                <a:latin typeface="微软雅黑" panose="020B0503020204020204" pitchFamily="34" charset="-122"/>
                <a:ea typeface="微软雅黑" panose="020B0503020204020204" pitchFamily="34" charset="-122"/>
                <a:cs typeface="Droid Sans Fallback"/>
              </a:rPr>
              <a:t>身份信息</a:t>
            </a:r>
          </a:p>
        </p:txBody>
      </p:sp>
      <p:sp>
        <p:nvSpPr>
          <p:cNvPr id="7" name="object 7"/>
          <p:cNvSpPr/>
          <p:nvPr/>
        </p:nvSpPr>
        <p:spPr>
          <a:xfrm>
            <a:off x="276062" y="2872997"/>
            <a:ext cx="1657826" cy="343853"/>
          </a:xfrm>
          <a:custGeom>
            <a:avLst/>
            <a:gdLst/>
            <a:ahLst/>
            <a:cxnLst/>
            <a:rect l="l" t="t" r="r" b="b"/>
            <a:pathLst>
              <a:path w="2210435" h="458470">
                <a:moveTo>
                  <a:pt x="2164246" y="0"/>
                </a:moveTo>
                <a:lnTo>
                  <a:pt x="46018" y="0"/>
                </a:lnTo>
                <a:lnTo>
                  <a:pt x="28106" y="3615"/>
                </a:lnTo>
                <a:lnTo>
                  <a:pt x="13478" y="13476"/>
                </a:lnTo>
                <a:lnTo>
                  <a:pt x="3616" y="28101"/>
                </a:lnTo>
                <a:lnTo>
                  <a:pt x="0" y="46012"/>
                </a:lnTo>
                <a:lnTo>
                  <a:pt x="0" y="457936"/>
                </a:lnTo>
                <a:lnTo>
                  <a:pt x="2210271" y="457936"/>
                </a:lnTo>
                <a:lnTo>
                  <a:pt x="2210271" y="46012"/>
                </a:lnTo>
                <a:lnTo>
                  <a:pt x="2206653" y="28101"/>
                </a:lnTo>
                <a:lnTo>
                  <a:pt x="2196788" y="13476"/>
                </a:lnTo>
                <a:lnTo>
                  <a:pt x="2182158" y="3615"/>
                </a:lnTo>
                <a:lnTo>
                  <a:pt x="2164246" y="0"/>
                </a:lnTo>
                <a:close/>
              </a:path>
            </a:pathLst>
          </a:custGeom>
          <a:solidFill>
            <a:srgbClr val="2CB1EE"/>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8" name="object 8"/>
          <p:cNvSpPr/>
          <p:nvPr/>
        </p:nvSpPr>
        <p:spPr>
          <a:xfrm>
            <a:off x="276062" y="2872997"/>
            <a:ext cx="1657826" cy="343853"/>
          </a:xfrm>
          <a:custGeom>
            <a:avLst/>
            <a:gdLst/>
            <a:ahLst/>
            <a:cxnLst/>
            <a:rect l="l" t="t" r="r" b="b"/>
            <a:pathLst>
              <a:path w="2210435" h="458470">
                <a:moveTo>
                  <a:pt x="46018" y="0"/>
                </a:moveTo>
                <a:lnTo>
                  <a:pt x="2164251" y="0"/>
                </a:lnTo>
                <a:lnTo>
                  <a:pt x="2182161" y="3616"/>
                </a:lnTo>
                <a:lnTo>
                  <a:pt x="2196790" y="13478"/>
                </a:lnTo>
                <a:lnTo>
                  <a:pt x="2206653" y="28105"/>
                </a:lnTo>
                <a:lnTo>
                  <a:pt x="2210271" y="46018"/>
                </a:lnTo>
                <a:lnTo>
                  <a:pt x="2210271" y="457935"/>
                </a:lnTo>
                <a:lnTo>
                  <a:pt x="0" y="457935"/>
                </a:lnTo>
                <a:lnTo>
                  <a:pt x="0" y="46018"/>
                </a:lnTo>
                <a:lnTo>
                  <a:pt x="3616" y="28105"/>
                </a:lnTo>
                <a:lnTo>
                  <a:pt x="13478" y="13478"/>
                </a:lnTo>
                <a:lnTo>
                  <a:pt x="28105" y="3616"/>
                </a:lnTo>
                <a:lnTo>
                  <a:pt x="46018"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9" name="object 9"/>
          <p:cNvSpPr txBox="1"/>
          <p:nvPr/>
        </p:nvSpPr>
        <p:spPr>
          <a:xfrm>
            <a:off x="638187" y="2945616"/>
            <a:ext cx="933450" cy="193675"/>
          </a:xfrm>
          <a:prstGeom prst="rect">
            <a:avLst/>
          </a:prstGeom>
        </p:spPr>
        <p:txBody>
          <a:bodyPr vert="horz" wrap="square" lIns="0" tIns="9525" rIns="0" bIns="0" rtlCol="0">
            <a:spAutoFit/>
          </a:bodyPr>
          <a:lstStyle/>
          <a:p>
            <a:pPr marL="12700">
              <a:lnSpc>
                <a:spcPct val="100000"/>
              </a:lnSpc>
              <a:spcBef>
                <a:spcPts val="100"/>
              </a:spcBef>
            </a:pPr>
            <a:r>
              <a:rPr sz="1200" dirty="0">
                <a:solidFill>
                  <a:srgbClr val="FFFFFF"/>
                </a:solidFill>
                <a:latin typeface="微软雅黑" panose="020B0503020204020204" pitchFamily="34" charset="-122"/>
                <a:ea typeface="微软雅黑" panose="020B0503020204020204" pitchFamily="34" charset="-122"/>
                <a:cs typeface="Droid Sans Fallback"/>
              </a:rPr>
              <a:t>用户数字证书</a:t>
            </a:r>
          </a:p>
        </p:txBody>
      </p:sp>
      <p:sp>
        <p:nvSpPr>
          <p:cNvPr id="10" name="object 10"/>
          <p:cNvSpPr/>
          <p:nvPr/>
        </p:nvSpPr>
        <p:spPr>
          <a:xfrm>
            <a:off x="276062" y="3563819"/>
            <a:ext cx="1657826" cy="400050"/>
          </a:xfrm>
          <a:custGeom>
            <a:avLst/>
            <a:gdLst/>
            <a:ahLst/>
            <a:cxnLst/>
            <a:rect l="l" t="t" r="r" b="b"/>
            <a:pathLst>
              <a:path w="2210435" h="533400">
                <a:moveTo>
                  <a:pt x="0" y="533118"/>
                </a:moveTo>
                <a:lnTo>
                  <a:pt x="2210269" y="533118"/>
                </a:lnTo>
                <a:lnTo>
                  <a:pt x="2210269" y="0"/>
                </a:lnTo>
                <a:lnTo>
                  <a:pt x="0" y="0"/>
                </a:lnTo>
                <a:lnTo>
                  <a:pt x="0" y="533118"/>
                </a:lnTo>
                <a:close/>
              </a:path>
            </a:pathLst>
          </a:custGeom>
          <a:solidFill>
            <a:srgbClr val="FFFFFF"/>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1" name="object 11"/>
          <p:cNvSpPr/>
          <p:nvPr/>
        </p:nvSpPr>
        <p:spPr>
          <a:xfrm>
            <a:off x="276062" y="3563816"/>
            <a:ext cx="1657826" cy="400050"/>
          </a:xfrm>
          <a:custGeom>
            <a:avLst/>
            <a:gdLst/>
            <a:ahLst/>
            <a:cxnLst/>
            <a:rect l="l" t="t" r="r" b="b"/>
            <a:pathLst>
              <a:path w="2210435" h="533400">
                <a:moveTo>
                  <a:pt x="0" y="0"/>
                </a:moveTo>
                <a:lnTo>
                  <a:pt x="2210271" y="0"/>
                </a:lnTo>
                <a:lnTo>
                  <a:pt x="2210271" y="533118"/>
                </a:lnTo>
                <a:lnTo>
                  <a:pt x="0" y="533118"/>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2" name="object 12"/>
          <p:cNvSpPr txBox="1"/>
          <p:nvPr/>
        </p:nvSpPr>
        <p:spPr>
          <a:xfrm>
            <a:off x="590246" y="3659581"/>
            <a:ext cx="1340167" cy="193675"/>
          </a:xfrm>
          <a:prstGeom prst="rect">
            <a:avLst/>
          </a:prstGeom>
        </p:spPr>
        <p:txBody>
          <a:bodyPr vert="horz" wrap="square" lIns="0" tIns="9525" rIns="0" bIns="0" rtlCol="0">
            <a:spAutoFit/>
          </a:bodyPr>
          <a:lstStyle/>
          <a:p>
            <a:pPr marL="76200">
              <a:lnSpc>
                <a:spcPct val="100000"/>
              </a:lnSpc>
              <a:spcBef>
                <a:spcPts val="100"/>
              </a:spcBef>
            </a:pPr>
            <a:r>
              <a:rPr sz="1200" dirty="0">
                <a:solidFill>
                  <a:srgbClr val="143C7A"/>
                </a:solidFill>
                <a:latin typeface="微软雅黑" panose="020B0503020204020204" pitchFamily="34" charset="-122"/>
                <a:ea typeface="微软雅黑" panose="020B0503020204020204" pitchFamily="34" charset="-122"/>
                <a:cs typeface="Droid Sans Fallback"/>
              </a:rPr>
              <a:t>加密用途公钥</a:t>
            </a:r>
          </a:p>
        </p:txBody>
      </p:sp>
      <p:sp>
        <p:nvSpPr>
          <p:cNvPr id="13" name="object 13"/>
          <p:cNvSpPr/>
          <p:nvPr/>
        </p:nvSpPr>
        <p:spPr>
          <a:xfrm>
            <a:off x="276062" y="3963657"/>
            <a:ext cx="1657826" cy="400050"/>
          </a:xfrm>
          <a:custGeom>
            <a:avLst/>
            <a:gdLst/>
            <a:ahLst/>
            <a:cxnLst/>
            <a:rect l="l" t="t" r="r" b="b"/>
            <a:pathLst>
              <a:path w="2210435" h="533400">
                <a:moveTo>
                  <a:pt x="0" y="0"/>
                </a:moveTo>
                <a:lnTo>
                  <a:pt x="2210271" y="0"/>
                </a:lnTo>
                <a:lnTo>
                  <a:pt x="2210271" y="533118"/>
                </a:lnTo>
                <a:lnTo>
                  <a:pt x="0" y="533118"/>
                </a:lnTo>
                <a:lnTo>
                  <a:pt x="0" y="0"/>
                </a:lnTo>
                <a:close/>
              </a:path>
            </a:pathLst>
          </a:custGeom>
          <a:ln w="9525">
            <a:solidFill>
              <a:srgbClr val="143C7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4" name="object 14"/>
          <p:cNvSpPr txBox="1"/>
          <p:nvPr/>
        </p:nvSpPr>
        <p:spPr>
          <a:xfrm>
            <a:off x="590246" y="4059418"/>
            <a:ext cx="1340167" cy="193675"/>
          </a:xfrm>
          <a:prstGeom prst="rect">
            <a:avLst/>
          </a:prstGeom>
        </p:spPr>
        <p:txBody>
          <a:bodyPr vert="horz" wrap="square" lIns="0" tIns="9525" rIns="0" bIns="0" rtlCol="0">
            <a:spAutoFit/>
          </a:bodyPr>
          <a:lstStyle/>
          <a:p>
            <a:pPr marL="76200">
              <a:lnSpc>
                <a:spcPct val="100000"/>
              </a:lnSpc>
              <a:spcBef>
                <a:spcPts val="100"/>
              </a:spcBef>
            </a:pPr>
            <a:r>
              <a:rPr sz="1200" dirty="0">
                <a:solidFill>
                  <a:srgbClr val="143C7A"/>
                </a:solidFill>
                <a:latin typeface="微软雅黑" panose="020B0503020204020204" pitchFamily="34" charset="-122"/>
                <a:ea typeface="微软雅黑" panose="020B0503020204020204" pitchFamily="34" charset="-122"/>
                <a:cs typeface="Droid Sans Fallback"/>
              </a:rPr>
              <a:t>签名用途公钥</a:t>
            </a:r>
          </a:p>
        </p:txBody>
      </p:sp>
      <p:sp>
        <p:nvSpPr>
          <p:cNvPr id="15" name="object 15"/>
          <p:cNvSpPr txBox="1"/>
          <p:nvPr/>
        </p:nvSpPr>
        <p:spPr>
          <a:xfrm>
            <a:off x="276062" y="4363494"/>
            <a:ext cx="1657826" cy="398378"/>
          </a:xfrm>
          <a:prstGeom prst="rect">
            <a:avLst/>
          </a:prstGeom>
          <a:ln w="9525">
            <a:solidFill>
              <a:srgbClr val="143C7A"/>
            </a:solidFill>
          </a:ln>
        </p:spPr>
        <p:txBody>
          <a:bodyPr vert="horz" wrap="square" lIns="0" tIns="12382" rIns="0" bIns="0" rtlCol="0">
            <a:spAutoFit/>
          </a:bodyPr>
          <a:lstStyle/>
          <a:p>
            <a:pPr marL="698500" marR="690880">
              <a:lnSpc>
                <a:spcPct val="101000"/>
              </a:lnSpc>
              <a:spcBef>
                <a:spcPts val="130"/>
              </a:spcBef>
            </a:pPr>
            <a:r>
              <a:rPr lang="en-US" sz="1200" dirty="0" smtClean="0">
                <a:solidFill>
                  <a:srgbClr val="143C7A"/>
                </a:solidFill>
                <a:latin typeface="微软雅黑" panose="020B0503020204020204" pitchFamily="34" charset="-122"/>
                <a:ea typeface="微软雅黑" panose="020B0503020204020204" pitchFamily="34" charset="-122"/>
                <a:cs typeface="Droid Sans Fallback"/>
              </a:rPr>
              <a:t> </a:t>
            </a:r>
          </a:p>
          <a:p>
            <a:pPr marL="698500" marR="690880">
              <a:lnSpc>
                <a:spcPct val="101000"/>
              </a:lnSpc>
              <a:spcBef>
                <a:spcPts val="130"/>
              </a:spcBef>
            </a:pPr>
            <a:endParaRPr sz="1200" dirty="0">
              <a:solidFill>
                <a:srgbClr val="143C7A"/>
              </a:solidFill>
              <a:latin typeface="微软雅黑" panose="020B0503020204020204" pitchFamily="34" charset="-122"/>
              <a:ea typeface="微软雅黑" panose="020B0503020204020204" pitchFamily="34" charset="-122"/>
              <a:cs typeface="Droid Sans Fallback"/>
            </a:endParaRPr>
          </a:p>
        </p:txBody>
      </p:sp>
      <p:sp>
        <p:nvSpPr>
          <p:cNvPr id="16" name="object 16"/>
          <p:cNvSpPr/>
          <p:nvPr/>
        </p:nvSpPr>
        <p:spPr>
          <a:xfrm>
            <a:off x="1593218" y="3674859"/>
            <a:ext cx="480614" cy="209845"/>
          </a:xfrm>
          <a:prstGeom prst="rect">
            <a:avLst/>
          </a:prstGeom>
          <a:blipFill>
            <a:blip r:embed="rId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7" name="object 17"/>
          <p:cNvSpPr/>
          <p:nvPr/>
        </p:nvSpPr>
        <p:spPr>
          <a:xfrm>
            <a:off x="2162013" y="4025009"/>
            <a:ext cx="547427" cy="254438"/>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8" name="object 18"/>
          <p:cNvSpPr/>
          <p:nvPr/>
        </p:nvSpPr>
        <p:spPr>
          <a:xfrm>
            <a:off x="1593218" y="4047305"/>
            <a:ext cx="480614" cy="209845"/>
          </a:xfrm>
          <a:prstGeom prst="rect">
            <a:avLst/>
          </a:prstGeom>
          <a:blipFill>
            <a:blip r:embed="rId3"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19" name="object 19"/>
          <p:cNvSpPr/>
          <p:nvPr/>
        </p:nvSpPr>
        <p:spPr>
          <a:xfrm>
            <a:off x="586674" y="3602012"/>
            <a:ext cx="3461239" cy="352901"/>
          </a:xfrm>
          <a:custGeom>
            <a:avLst/>
            <a:gdLst/>
            <a:ahLst/>
            <a:cxnLst/>
            <a:rect l="l" t="t" r="r" b="b"/>
            <a:pathLst>
              <a:path w="4263390" h="470535">
                <a:moveTo>
                  <a:pt x="0" y="0"/>
                </a:moveTo>
                <a:lnTo>
                  <a:pt x="4263392" y="0"/>
                </a:lnTo>
                <a:lnTo>
                  <a:pt x="4263392" y="470059"/>
                </a:lnTo>
                <a:lnTo>
                  <a:pt x="0" y="470059"/>
                </a:lnTo>
                <a:lnTo>
                  <a:pt x="0" y="0"/>
                </a:lnTo>
                <a:close/>
              </a:path>
            </a:pathLst>
          </a:custGeom>
          <a:ln w="9525">
            <a:solidFill>
              <a:srgbClr val="C0000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0" name="object 20"/>
          <p:cNvSpPr txBox="1"/>
          <p:nvPr/>
        </p:nvSpPr>
        <p:spPr>
          <a:xfrm>
            <a:off x="1937336" y="3674126"/>
            <a:ext cx="2111521" cy="194284"/>
          </a:xfrm>
          <a:prstGeom prst="rect">
            <a:avLst/>
          </a:prstGeom>
        </p:spPr>
        <p:txBody>
          <a:bodyPr vert="horz" wrap="square" lIns="0" tIns="9525" rIns="0" bIns="0" rtlCol="0">
            <a:spAutoFit/>
          </a:bodyPr>
          <a:lstStyle/>
          <a:p>
            <a:pPr marL="1150620">
              <a:lnSpc>
                <a:spcPct val="100000"/>
              </a:lnSpc>
              <a:spcBef>
                <a:spcPts val="100"/>
              </a:spcBef>
            </a:pPr>
            <a:r>
              <a:rPr sz="1200" dirty="0">
                <a:solidFill>
                  <a:srgbClr val="143C7A"/>
                </a:solidFill>
                <a:latin typeface="微软雅黑" panose="020B0503020204020204" pitchFamily="34" charset="-122"/>
                <a:ea typeface="微软雅黑" panose="020B0503020204020204" pitchFamily="34" charset="-122"/>
                <a:cs typeface="Droid Sans Fallback"/>
              </a:rPr>
              <a:t>加密用途私钥</a:t>
            </a:r>
          </a:p>
        </p:txBody>
      </p:sp>
      <p:sp>
        <p:nvSpPr>
          <p:cNvPr id="21" name="object 21"/>
          <p:cNvSpPr/>
          <p:nvPr/>
        </p:nvSpPr>
        <p:spPr>
          <a:xfrm>
            <a:off x="586674" y="3954551"/>
            <a:ext cx="3461239" cy="352901"/>
          </a:xfrm>
          <a:custGeom>
            <a:avLst/>
            <a:gdLst/>
            <a:ahLst/>
            <a:cxnLst/>
            <a:rect l="l" t="t" r="r" b="b"/>
            <a:pathLst>
              <a:path w="4263390" h="470535">
                <a:moveTo>
                  <a:pt x="0" y="0"/>
                </a:moveTo>
                <a:lnTo>
                  <a:pt x="4263392" y="0"/>
                </a:lnTo>
                <a:lnTo>
                  <a:pt x="4263392" y="470059"/>
                </a:lnTo>
                <a:lnTo>
                  <a:pt x="0" y="470059"/>
                </a:lnTo>
                <a:lnTo>
                  <a:pt x="0" y="0"/>
                </a:lnTo>
                <a:close/>
              </a:path>
            </a:pathLst>
          </a:custGeom>
          <a:ln w="9525">
            <a:solidFill>
              <a:srgbClr val="C0000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2" name="object 22"/>
          <p:cNvSpPr txBox="1"/>
          <p:nvPr/>
        </p:nvSpPr>
        <p:spPr>
          <a:xfrm>
            <a:off x="1937337" y="4026674"/>
            <a:ext cx="2157492" cy="194284"/>
          </a:xfrm>
          <a:prstGeom prst="rect">
            <a:avLst/>
          </a:prstGeom>
        </p:spPr>
        <p:txBody>
          <a:bodyPr vert="horz" wrap="square" lIns="0" tIns="9525" rIns="0" bIns="0" rtlCol="0">
            <a:spAutoFit/>
          </a:bodyPr>
          <a:lstStyle/>
          <a:p>
            <a:pPr marL="1150620">
              <a:lnSpc>
                <a:spcPct val="100000"/>
              </a:lnSpc>
              <a:spcBef>
                <a:spcPts val="100"/>
              </a:spcBef>
            </a:pPr>
            <a:r>
              <a:rPr sz="1200" dirty="0">
                <a:solidFill>
                  <a:srgbClr val="143C7A"/>
                </a:solidFill>
                <a:latin typeface="微软雅黑" panose="020B0503020204020204" pitchFamily="34" charset="-122"/>
                <a:ea typeface="微软雅黑" panose="020B0503020204020204" pitchFamily="34" charset="-122"/>
                <a:cs typeface="Droid Sans Fallback"/>
              </a:rPr>
              <a:t>签名用途私钥</a:t>
            </a:r>
          </a:p>
        </p:txBody>
      </p:sp>
      <p:sp>
        <p:nvSpPr>
          <p:cNvPr id="23" name="object 23"/>
          <p:cNvSpPr/>
          <p:nvPr/>
        </p:nvSpPr>
        <p:spPr>
          <a:xfrm>
            <a:off x="5618480" y="471805"/>
            <a:ext cx="3361055" cy="4055119"/>
          </a:xfrm>
          <a:custGeom>
            <a:avLst/>
            <a:gdLst/>
            <a:ahLst/>
            <a:cxnLst/>
            <a:rect l="l" t="t" r="r" b="b"/>
            <a:pathLst>
              <a:path w="4481195" h="4077970">
                <a:moveTo>
                  <a:pt x="0" y="4077627"/>
                </a:moveTo>
                <a:lnTo>
                  <a:pt x="4481106" y="4077627"/>
                </a:lnTo>
                <a:lnTo>
                  <a:pt x="4481106" y="0"/>
                </a:lnTo>
                <a:lnTo>
                  <a:pt x="0" y="0"/>
                </a:lnTo>
                <a:lnTo>
                  <a:pt x="0" y="4077627"/>
                </a:lnTo>
                <a:close/>
              </a:path>
            </a:pathLst>
          </a:custGeom>
          <a:solidFill>
            <a:srgbClr val="CDEDFB"/>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4" name="object 24"/>
          <p:cNvSpPr txBox="1"/>
          <p:nvPr/>
        </p:nvSpPr>
        <p:spPr>
          <a:xfrm>
            <a:off x="5598633" y="527631"/>
            <a:ext cx="3360896" cy="3817871"/>
          </a:xfrm>
          <a:prstGeom prst="rect">
            <a:avLst/>
          </a:prstGeom>
        </p:spPr>
        <p:txBody>
          <a:bodyPr vert="horz" wrap="square" lIns="0" tIns="47148" rIns="0" bIns="0" rtlCol="0">
            <a:spAutoFit/>
          </a:bodyPr>
          <a:lstStyle/>
          <a:p>
            <a:pPr marL="278130" indent="-170180">
              <a:lnSpc>
                <a:spcPct val="150000"/>
              </a:lnSpc>
              <a:spcBef>
                <a:spcPts val="495"/>
              </a:spcBef>
              <a:buFont typeface="Arial" panose="020B0604020202020204"/>
              <a:buChar char="–"/>
              <a:tabLst>
                <a:tab pos="278765" algn="l"/>
              </a:tabLst>
            </a:pPr>
            <a:r>
              <a:rPr sz="1200" dirty="0">
                <a:latin typeface="微软雅黑" panose="020B0503020204020204" pitchFamily="34" charset="-122"/>
                <a:ea typeface="微软雅黑" panose="020B0503020204020204" pitchFamily="34" charset="-122"/>
                <a:cs typeface="Noto Sans CJK JP Regular"/>
              </a:rPr>
              <a:t>签名密钥对的管理</a:t>
            </a:r>
          </a:p>
          <a:p>
            <a:pPr marL="494030" lvl="1" indent="-128905">
              <a:lnSpc>
                <a:spcPct val="150000"/>
              </a:lnSpc>
              <a:spcBef>
                <a:spcPts val="345"/>
              </a:spcBef>
              <a:buFont typeface="Arial" panose="020B0604020202020204"/>
              <a:buChar char="•"/>
              <a:tabLst>
                <a:tab pos="494665" algn="l"/>
              </a:tabLst>
            </a:pPr>
            <a:r>
              <a:rPr sz="1050" dirty="0">
                <a:latin typeface="微软雅黑" panose="020B0503020204020204" pitchFamily="34" charset="-122"/>
                <a:ea typeface="微软雅黑" panose="020B0503020204020204" pitchFamily="34" charset="-122"/>
                <a:cs typeface="Noto Sans CJK JP Regular"/>
              </a:rPr>
              <a:t>签名密钥对由签名私钥和验证公钥组成；</a:t>
            </a:r>
          </a:p>
          <a:p>
            <a:pPr marL="494030" marR="263525" lvl="1" indent="-128905">
              <a:lnSpc>
                <a:spcPct val="150000"/>
              </a:lnSpc>
              <a:spcBef>
                <a:spcPts val="420"/>
              </a:spcBef>
              <a:buFont typeface="Arial" panose="020B0604020202020204"/>
              <a:buChar char="•"/>
              <a:tabLst>
                <a:tab pos="494665" algn="l"/>
              </a:tabLst>
            </a:pPr>
            <a:r>
              <a:rPr sz="1050" dirty="0">
                <a:latin typeface="微软雅黑" panose="020B0503020204020204" pitchFamily="34" charset="-122"/>
                <a:ea typeface="微软雅黑" panose="020B0503020204020204" pitchFamily="34" charset="-122"/>
                <a:cs typeface="Noto Sans CJK JP Regular"/>
              </a:rPr>
              <a:t>签名私钥是发送方身份的证明,具有日常生活中公 章､私章的效力；</a:t>
            </a:r>
          </a:p>
          <a:p>
            <a:pPr marL="494030" marR="263525" lvl="1" indent="-128905">
              <a:lnSpc>
                <a:spcPct val="150000"/>
              </a:lnSpc>
              <a:spcBef>
                <a:spcPts val="240"/>
              </a:spcBef>
              <a:buFont typeface="Arial" panose="020B0604020202020204"/>
              <a:buChar char="•"/>
              <a:tabLst>
                <a:tab pos="494665" algn="l"/>
              </a:tabLst>
            </a:pPr>
            <a:r>
              <a:rPr sz="1050" dirty="0">
                <a:latin typeface="微软雅黑" panose="020B0503020204020204" pitchFamily="34" charset="-122"/>
                <a:ea typeface="微软雅黑" panose="020B0503020204020204" pitchFamily="34" charset="-122"/>
                <a:cs typeface="Noto Sans CJK JP Regular"/>
              </a:rPr>
              <a:t>签名私钥绝对不能够做备份和存档,丢失后只需重 新生成新的密钥对；</a:t>
            </a:r>
          </a:p>
          <a:p>
            <a:pPr marL="494030" lvl="1" indent="-128905">
              <a:lnSpc>
                <a:spcPct val="150000"/>
              </a:lnSpc>
              <a:spcBef>
                <a:spcPts val="320"/>
              </a:spcBef>
              <a:buFont typeface="Arial" panose="020B0604020202020204"/>
              <a:buChar char="•"/>
              <a:tabLst>
                <a:tab pos="494665" algn="l"/>
              </a:tabLst>
            </a:pPr>
            <a:r>
              <a:rPr sz="1050" dirty="0" err="1">
                <a:latin typeface="微软雅黑" panose="020B0503020204020204" pitchFamily="34" charset="-122"/>
                <a:ea typeface="微软雅黑" panose="020B0503020204020204" pitchFamily="34" charset="-122"/>
                <a:cs typeface="Noto Sans CJK JP Regular"/>
              </a:rPr>
              <a:t>验证公钥需要存档，用于验证旧的数字签名</a:t>
            </a:r>
            <a:r>
              <a:rPr sz="1050" dirty="0" smtClean="0">
                <a:latin typeface="微软雅黑" panose="020B0503020204020204" pitchFamily="34" charset="-122"/>
                <a:ea typeface="微软雅黑" panose="020B0503020204020204" pitchFamily="34" charset="-122"/>
                <a:cs typeface="Noto Sans CJK JP Regular"/>
              </a:rPr>
              <a:t>｡</a:t>
            </a:r>
            <a:endParaRPr sz="1315" dirty="0">
              <a:latin typeface="微软雅黑" panose="020B0503020204020204" pitchFamily="34" charset="-122"/>
              <a:ea typeface="微软雅黑" panose="020B0503020204020204" pitchFamily="34" charset="-122"/>
              <a:cs typeface="Times New Roman" panose="02020603050405020304"/>
            </a:endParaRPr>
          </a:p>
          <a:p>
            <a:pPr marL="278130" indent="-170180">
              <a:lnSpc>
                <a:spcPct val="150000"/>
              </a:lnSpc>
              <a:buFont typeface="Arial" panose="020B0604020202020204"/>
              <a:buChar char="–"/>
              <a:tabLst>
                <a:tab pos="278765" algn="l"/>
              </a:tabLst>
            </a:pPr>
            <a:r>
              <a:rPr sz="1200" dirty="0">
                <a:latin typeface="微软雅黑" panose="020B0503020204020204" pitchFamily="34" charset="-122"/>
                <a:ea typeface="微软雅黑" panose="020B0503020204020204" pitchFamily="34" charset="-122"/>
                <a:cs typeface="Noto Sans CJK JP Regular"/>
              </a:rPr>
              <a:t>加密密钥对的管理</a:t>
            </a:r>
          </a:p>
          <a:p>
            <a:pPr marL="494030" lvl="1" indent="-128905">
              <a:lnSpc>
                <a:spcPct val="150000"/>
              </a:lnSpc>
              <a:spcBef>
                <a:spcPts val="350"/>
              </a:spcBef>
              <a:buFont typeface="Arial" panose="020B0604020202020204"/>
              <a:buChar char="•"/>
              <a:tabLst>
                <a:tab pos="494665" algn="l"/>
              </a:tabLst>
            </a:pPr>
            <a:r>
              <a:rPr sz="1050" dirty="0">
                <a:latin typeface="微软雅黑" panose="020B0503020204020204" pitchFamily="34" charset="-122"/>
                <a:ea typeface="微软雅黑" panose="020B0503020204020204" pitchFamily="34" charset="-122"/>
                <a:cs typeface="Noto Sans CJK JP Regular"/>
              </a:rPr>
              <a:t>加密密钥对由加密公钥和解密私钥组成；</a:t>
            </a:r>
          </a:p>
          <a:p>
            <a:pPr marL="494030" marR="128905" lvl="1" indent="-128905" algn="just">
              <a:lnSpc>
                <a:spcPct val="150000"/>
              </a:lnSpc>
              <a:spcBef>
                <a:spcPts val="350"/>
              </a:spcBef>
              <a:buFont typeface="Arial" panose="020B0604020202020204"/>
              <a:buChar char="•"/>
              <a:tabLst>
                <a:tab pos="494665" algn="l"/>
              </a:tabLst>
            </a:pPr>
            <a:r>
              <a:rPr sz="1050" dirty="0">
                <a:latin typeface="微软雅黑" panose="020B0503020204020204" pitchFamily="34" charset="-122"/>
                <a:ea typeface="微软雅黑" panose="020B0503020204020204" pitchFamily="34" charset="-122"/>
                <a:cs typeface="Noto Sans CJK JP Regular"/>
              </a:rPr>
              <a:t>为防止密钥丢失时数据无法恢复，解密私钥应该进 行备份，同时还可能需要进行存档，以便能在任何 时候解密历史密文数据；</a:t>
            </a:r>
          </a:p>
          <a:p>
            <a:pPr marL="494030" marR="263525" lvl="1" indent="-128905">
              <a:lnSpc>
                <a:spcPct val="150000"/>
              </a:lnSpc>
              <a:spcBef>
                <a:spcPts val="380"/>
              </a:spcBef>
              <a:buFont typeface="Arial" panose="020B0604020202020204"/>
              <a:buChar char="•"/>
              <a:tabLst>
                <a:tab pos="494665" algn="l"/>
              </a:tabLst>
            </a:pPr>
            <a:r>
              <a:rPr sz="1050" dirty="0" err="1">
                <a:latin typeface="微软雅黑" panose="020B0503020204020204" pitchFamily="34" charset="-122"/>
                <a:ea typeface="微软雅黑" panose="020B0503020204020204" pitchFamily="34" charset="-122"/>
                <a:cs typeface="Noto Sans CJK JP Regular"/>
              </a:rPr>
              <a:t>加密公钥则无需备份和存档,加密公钥丢失时，只</a:t>
            </a:r>
            <a:r>
              <a:rPr sz="1050" dirty="0">
                <a:latin typeface="微软雅黑" panose="020B0503020204020204" pitchFamily="34" charset="-122"/>
                <a:ea typeface="微软雅黑" panose="020B0503020204020204" pitchFamily="34" charset="-122"/>
                <a:cs typeface="Noto Sans CJK JP Regular"/>
              </a:rPr>
              <a:t> </a:t>
            </a:r>
            <a:r>
              <a:rPr sz="1050" dirty="0" err="1" smtClean="0">
                <a:latin typeface="微软雅黑" panose="020B0503020204020204" pitchFamily="34" charset="-122"/>
                <a:ea typeface="微软雅黑" panose="020B0503020204020204" pitchFamily="34" charset="-122"/>
                <a:cs typeface="Noto Sans CJK JP Regular"/>
              </a:rPr>
              <a:t>需重新生成密钥对即可</a:t>
            </a:r>
            <a:r>
              <a:rPr sz="1050" dirty="0">
                <a:latin typeface="微软雅黑" panose="020B0503020204020204" pitchFamily="34" charset="-122"/>
                <a:ea typeface="微软雅黑" panose="020B0503020204020204" pitchFamily="34" charset="-122"/>
                <a:cs typeface="Noto Sans CJK JP Regular"/>
              </a:rPr>
              <a:t>｡</a:t>
            </a:r>
          </a:p>
        </p:txBody>
      </p:sp>
      <p:sp>
        <p:nvSpPr>
          <p:cNvPr id="25" name="object 25"/>
          <p:cNvSpPr/>
          <p:nvPr/>
        </p:nvSpPr>
        <p:spPr>
          <a:xfrm>
            <a:off x="2290638" y="3044723"/>
            <a:ext cx="1824038" cy="569119"/>
          </a:xfrm>
          <a:custGeom>
            <a:avLst/>
            <a:gdLst/>
            <a:ahLst/>
            <a:cxnLst/>
            <a:rect l="l" t="t" r="r" b="b"/>
            <a:pathLst>
              <a:path w="2432050" h="758825">
                <a:moveTo>
                  <a:pt x="1013117" y="624446"/>
                </a:moveTo>
                <a:lnTo>
                  <a:pt x="405244" y="624446"/>
                </a:lnTo>
                <a:lnTo>
                  <a:pt x="356031" y="758774"/>
                </a:lnTo>
                <a:lnTo>
                  <a:pt x="1013117" y="624446"/>
                </a:lnTo>
                <a:close/>
              </a:path>
              <a:path w="2432050" h="758825">
                <a:moveTo>
                  <a:pt x="2327402" y="0"/>
                </a:moveTo>
                <a:lnTo>
                  <a:pt x="104076" y="0"/>
                </a:lnTo>
                <a:lnTo>
                  <a:pt x="63565" y="8178"/>
                </a:lnTo>
                <a:lnTo>
                  <a:pt x="30483" y="30483"/>
                </a:lnTo>
                <a:lnTo>
                  <a:pt x="8178" y="63565"/>
                </a:lnTo>
                <a:lnTo>
                  <a:pt x="0" y="104076"/>
                </a:lnTo>
                <a:lnTo>
                  <a:pt x="0" y="520369"/>
                </a:lnTo>
                <a:lnTo>
                  <a:pt x="8178" y="560881"/>
                </a:lnTo>
                <a:lnTo>
                  <a:pt x="30483" y="593963"/>
                </a:lnTo>
                <a:lnTo>
                  <a:pt x="63565" y="616267"/>
                </a:lnTo>
                <a:lnTo>
                  <a:pt x="104076" y="624446"/>
                </a:lnTo>
                <a:lnTo>
                  <a:pt x="2327402" y="624446"/>
                </a:lnTo>
                <a:lnTo>
                  <a:pt x="2367913" y="616267"/>
                </a:lnTo>
                <a:lnTo>
                  <a:pt x="2400995" y="593963"/>
                </a:lnTo>
                <a:lnTo>
                  <a:pt x="2423299" y="560881"/>
                </a:lnTo>
                <a:lnTo>
                  <a:pt x="2431478" y="520369"/>
                </a:lnTo>
                <a:lnTo>
                  <a:pt x="2431478" y="104076"/>
                </a:lnTo>
                <a:lnTo>
                  <a:pt x="2423299" y="63565"/>
                </a:lnTo>
                <a:lnTo>
                  <a:pt x="2400995" y="30483"/>
                </a:lnTo>
                <a:lnTo>
                  <a:pt x="2367913" y="8178"/>
                </a:lnTo>
                <a:lnTo>
                  <a:pt x="2327402" y="0"/>
                </a:lnTo>
                <a:close/>
              </a:path>
            </a:pathLst>
          </a:custGeom>
          <a:solidFill>
            <a:srgbClr val="FFFF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6" name="object 26"/>
          <p:cNvSpPr/>
          <p:nvPr/>
        </p:nvSpPr>
        <p:spPr>
          <a:xfrm>
            <a:off x="2290638" y="3044723"/>
            <a:ext cx="1824038" cy="569119"/>
          </a:xfrm>
          <a:custGeom>
            <a:avLst/>
            <a:gdLst/>
            <a:ahLst/>
            <a:cxnLst/>
            <a:rect l="l" t="t" r="r" b="b"/>
            <a:pathLst>
              <a:path w="2432050" h="758825">
                <a:moveTo>
                  <a:pt x="0" y="104077"/>
                </a:moveTo>
                <a:lnTo>
                  <a:pt x="8178" y="63565"/>
                </a:lnTo>
                <a:lnTo>
                  <a:pt x="30483" y="30483"/>
                </a:lnTo>
                <a:lnTo>
                  <a:pt x="63565" y="8178"/>
                </a:lnTo>
                <a:lnTo>
                  <a:pt x="104077" y="0"/>
                </a:lnTo>
                <a:lnTo>
                  <a:pt x="405247" y="0"/>
                </a:lnTo>
                <a:lnTo>
                  <a:pt x="1013120" y="0"/>
                </a:lnTo>
                <a:lnTo>
                  <a:pt x="2327401" y="0"/>
                </a:lnTo>
                <a:lnTo>
                  <a:pt x="2367913" y="8178"/>
                </a:lnTo>
                <a:lnTo>
                  <a:pt x="2400996" y="30483"/>
                </a:lnTo>
                <a:lnTo>
                  <a:pt x="2423302" y="63565"/>
                </a:lnTo>
                <a:lnTo>
                  <a:pt x="2431481" y="104077"/>
                </a:lnTo>
                <a:lnTo>
                  <a:pt x="2431481" y="364265"/>
                </a:lnTo>
                <a:lnTo>
                  <a:pt x="2431481" y="520378"/>
                </a:lnTo>
                <a:lnTo>
                  <a:pt x="2423302" y="560887"/>
                </a:lnTo>
                <a:lnTo>
                  <a:pt x="2400996" y="593969"/>
                </a:lnTo>
                <a:lnTo>
                  <a:pt x="2367913" y="616274"/>
                </a:lnTo>
                <a:lnTo>
                  <a:pt x="2327401" y="624453"/>
                </a:lnTo>
                <a:lnTo>
                  <a:pt x="1013120" y="624453"/>
                </a:lnTo>
                <a:lnTo>
                  <a:pt x="356043" y="758780"/>
                </a:lnTo>
                <a:lnTo>
                  <a:pt x="405247" y="624453"/>
                </a:lnTo>
                <a:lnTo>
                  <a:pt x="104077" y="624453"/>
                </a:lnTo>
                <a:lnTo>
                  <a:pt x="63565" y="616274"/>
                </a:lnTo>
                <a:lnTo>
                  <a:pt x="30483" y="593969"/>
                </a:lnTo>
                <a:lnTo>
                  <a:pt x="8178" y="560887"/>
                </a:lnTo>
                <a:lnTo>
                  <a:pt x="0" y="520376"/>
                </a:lnTo>
                <a:lnTo>
                  <a:pt x="0" y="364265"/>
                </a:lnTo>
                <a:lnTo>
                  <a:pt x="0" y="104077"/>
                </a:lnTo>
                <a:close/>
              </a:path>
            </a:pathLst>
          </a:custGeom>
          <a:ln w="9525">
            <a:solidFill>
              <a:srgbClr val="92D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7" name="object 27"/>
          <p:cNvSpPr txBox="1"/>
          <p:nvPr/>
        </p:nvSpPr>
        <p:spPr>
          <a:xfrm>
            <a:off x="2459488" y="3186170"/>
            <a:ext cx="1485900" cy="170815"/>
          </a:xfrm>
          <a:prstGeom prst="rect">
            <a:avLst/>
          </a:prstGeom>
        </p:spPr>
        <p:txBody>
          <a:bodyPr vert="horz" wrap="square" lIns="0" tIns="9525" rIns="0" bIns="0" rtlCol="0">
            <a:spAutoFit/>
          </a:bodyPr>
          <a:lstStyle/>
          <a:p>
            <a:pPr marL="12700">
              <a:lnSpc>
                <a:spcPct val="100000"/>
              </a:lnSpc>
              <a:spcBef>
                <a:spcPts val="100"/>
              </a:spcBef>
            </a:pPr>
            <a:r>
              <a:rPr sz="1050" dirty="0">
                <a:solidFill>
                  <a:srgbClr val="C00000"/>
                </a:solidFill>
                <a:latin typeface="微软雅黑" panose="020B0503020204020204" pitchFamily="34" charset="-122"/>
                <a:ea typeface="微软雅黑" panose="020B0503020204020204" pitchFamily="34" charset="-122"/>
                <a:cs typeface="Droid Sans Fallback"/>
              </a:rPr>
              <a:t>备案存档，供监管方使用</a:t>
            </a:r>
          </a:p>
        </p:txBody>
      </p:sp>
      <p:sp>
        <p:nvSpPr>
          <p:cNvPr id="28" name="object 28"/>
          <p:cNvSpPr/>
          <p:nvPr/>
        </p:nvSpPr>
        <p:spPr>
          <a:xfrm>
            <a:off x="2239298" y="4285603"/>
            <a:ext cx="1595914" cy="464820"/>
          </a:xfrm>
          <a:custGeom>
            <a:avLst/>
            <a:gdLst/>
            <a:ahLst/>
            <a:cxnLst/>
            <a:rect l="l" t="t" r="r" b="b"/>
            <a:pathLst>
              <a:path w="2127885" h="619760">
                <a:moveTo>
                  <a:pt x="2041690" y="105013"/>
                </a:moveTo>
                <a:lnTo>
                  <a:pt x="85725" y="105013"/>
                </a:lnTo>
                <a:lnTo>
                  <a:pt x="52356" y="111750"/>
                </a:lnTo>
                <a:lnTo>
                  <a:pt x="25107" y="130123"/>
                </a:lnTo>
                <a:lnTo>
                  <a:pt x="6736" y="157374"/>
                </a:lnTo>
                <a:lnTo>
                  <a:pt x="0" y="190743"/>
                </a:lnTo>
                <a:lnTo>
                  <a:pt x="0" y="533655"/>
                </a:lnTo>
                <a:lnTo>
                  <a:pt x="6736" y="567025"/>
                </a:lnTo>
                <a:lnTo>
                  <a:pt x="25107" y="594275"/>
                </a:lnTo>
                <a:lnTo>
                  <a:pt x="52356" y="612648"/>
                </a:lnTo>
                <a:lnTo>
                  <a:pt x="85725" y="619385"/>
                </a:lnTo>
                <a:lnTo>
                  <a:pt x="2041690" y="619385"/>
                </a:lnTo>
                <a:lnTo>
                  <a:pt x="2075058" y="612648"/>
                </a:lnTo>
                <a:lnTo>
                  <a:pt x="2102307" y="594275"/>
                </a:lnTo>
                <a:lnTo>
                  <a:pt x="2120678" y="567025"/>
                </a:lnTo>
                <a:lnTo>
                  <a:pt x="2127415" y="533655"/>
                </a:lnTo>
                <a:lnTo>
                  <a:pt x="2127415" y="190743"/>
                </a:lnTo>
                <a:lnTo>
                  <a:pt x="2120678" y="157374"/>
                </a:lnTo>
                <a:lnTo>
                  <a:pt x="2102307" y="130123"/>
                </a:lnTo>
                <a:lnTo>
                  <a:pt x="2075058" y="111750"/>
                </a:lnTo>
                <a:lnTo>
                  <a:pt x="2041690" y="105013"/>
                </a:lnTo>
                <a:close/>
              </a:path>
              <a:path w="2127885" h="619760">
                <a:moveTo>
                  <a:pt x="488073" y="0"/>
                </a:moveTo>
                <a:lnTo>
                  <a:pt x="354571" y="105013"/>
                </a:lnTo>
                <a:lnTo>
                  <a:pt x="886421" y="105013"/>
                </a:lnTo>
                <a:lnTo>
                  <a:pt x="488073" y="0"/>
                </a:lnTo>
                <a:close/>
              </a:path>
            </a:pathLst>
          </a:custGeom>
          <a:solidFill>
            <a:srgbClr val="FFFF00"/>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29" name="object 29"/>
          <p:cNvSpPr/>
          <p:nvPr/>
        </p:nvSpPr>
        <p:spPr>
          <a:xfrm>
            <a:off x="2239298" y="4285602"/>
            <a:ext cx="1595914" cy="464820"/>
          </a:xfrm>
          <a:custGeom>
            <a:avLst/>
            <a:gdLst/>
            <a:ahLst/>
            <a:cxnLst/>
            <a:rect l="l" t="t" r="r" b="b"/>
            <a:pathLst>
              <a:path w="2127885" h="619760">
                <a:moveTo>
                  <a:pt x="0" y="190744"/>
                </a:moveTo>
                <a:lnTo>
                  <a:pt x="6737" y="157374"/>
                </a:lnTo>
                <a:lnTo>
                  <a:pt x="25109" y="130124"/>
                </a:lnTo>
                <a:lnTo>
                  <a:pt x="52359" y="111752"/>
                </a:lnTo>
                <a:lnTo>
                  <a:pt x="85729" y="105015"/>
                </a:lnTo>
                <a:lnTo>
                  <a:pt x="354570" y="105015"/>
                </a:lnTo>
                <a:lnTo>
                  <a:pt x="488073" y="0"/>
                </a:lnTo>
                <a:lnTo>
                  <a:pt x="886425" y="105015"/>
                </a:lnTo>
                <a:lnTo>
                  <a:pt x="2041691" y="105015"/>
                </a:lnTo>
                <a:lnTo>
                  <a:pt x="2075062" y="111752"/>
                </a:lnTo>
                <a:lnTo>
                  <a:pt x="2102312" y="130124"/>
                </a:lnTo>
                <a:lnTo>
                  <a:pt x="2120684" y="157374"/>
                </a:lnTo>
                <a:lnTo>
                  <a:pt x="2127421" y="190744"/>
                </a:lnTo>
                <a:lnTo>
                  <a:pt x="2127421" y="319337"/>
                </a:lnTo>
                <a:lnTo>
                  <a:pt x="2127421" y="533656"/>
                </a:lnTo>
                <a:lnTo>
                  <a:pt x="2120684" y="567026"/>
                </a:lnTo>
                <a:lnTo>
                  <a:pt x="2102312" y="594276"/>
                </a:lnTo>
                <a:lnTo>
                  <a:pt x="2075062" y="612649"/>
                </a:lnTo>
                <a:lnTo>
                  <a:pt x="2041691" y="619386"/>
                </a:lnTo>
                <a:lnTo>
                  <a:pt x="886425" y="619386"/>
                </a:lnTo>
                <a:lnTo>
                  <a:pt x="354570" y="619386"/>
                </a:lnTo>
                <a:lnTo>
                  <a:pt x="85729" y="619386"/>
                </a:lnTo>
                <a:lnTo>
                  <a:pt x="52359" y="612649"/>
                </a:lnTo>
                <a:lnTo>
                  <a:pt x="25109" y="594276"/>
                </a:lnTo>
                <a:lnTo>
                  <a:pt x="6737" y="567026"/>
                </a:lnTo>
                <a:lnTo>
                  <a:pt x="0" y="533656"/>
                </a:lnTo>
                <a:lnTo>
                  <a:pt x="0" y="319337"/>
                </a:lnTo>
                <a:lnTo>
                  <a:pt x="0" y="190744"/>
                </a:lnTo>
                <a:close/>
              </a:path>
            </a:pathLst>
          </a:custGeom>
          <a:ln w="9525">
            <a:solidFill>
              <a:srgbClr val="92D050"/>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0" name="object 30"/>
          <p:cNvSpPr txBox="1"/>
          <p:nvPr/>
        </p:nvSpPr>
        <p:spPr>
          <a:xfrm>
            <a:off x="2760859" y="4464527"/>
            <a:ext cx="552450" cy="170815"/>
          </a:xfrm>
          <a:prstGeom prst="rect">
            <a:avLst/>
          </a:prstGeom>
        </p:spPr>
        <p:txBody>
          <a:bodyPr vert="horz" wrap="square" lIns="0" tIns="9525" rIns="0" bIns="0" rtlCol="0">
            <a:spAutoFit/>
          </a:bodyPr>
          <a:lstStyle/>
          <a:p>
            <a:pPr marL="12700">
              <a:lnSpc>
                <a:spcPct val="100000"/>
              </a:lnSpc>
              <a:spcBef>
                <a:spcPts val="100"/>
              </a:spcBef>
            </a:pPr>
            <a:r>
              <a:rPr sz="1050" dirty="0">
                <a:solidFill>
                  <a:srgbClr val="C00000"/>
                </a:solidFill>
                <a:latin typeface="微软雅黑" panose="020B0503020204020204" pitchFamily="34" charset="-122"/>
                <a:ea typeface="微软雅黑" panose="020B0503020204020204" pitchFamily="34" charset="-122"/>
                <a:cs typeface="Droid Sans Fallback"/>
              </a:rPr>
              <a:t>不做备案</a:t>
            </a:r>
          </a:p>
        </p:txBody>
      </p:sp>
      <p:sp>
        <p:nvSpPr>
          <p:cNvPr id="31" name="object 31"/>
          <p:cNvSpPr/>
          <p:nvPr/>
        </p:nvSpPr>
        <p:spPr>
          <a:xfrm>
            <a:off x="4110020" y="3557676"/>
            <a:ext cx="301625" cy="793749"/>
          </a:xfrm>
          <a:prstGeom prst="rect">
            <a:avLst/>
          </a:prstGeom>
          <a:blipFill>
            <a:blip r:embed="rId4"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2" name="object 32"/>
          <p:cNvSpPr/>
          <p:nvPr/>
        </p:nvSpPr>
        <p:spPr>
          <a:xfrm>
            <a:off x="4126653" y="3602012"/>
            <a:ext cx="222885" cy="705326"/>
          </a:xfrm>
          <a:custGeom>
            <a:avLst/>
            <a:gdLst/>
            <a:ahLst/>
            <a:cxnLst/>
            <a:rect l="l" t="t" r="r" b="b"/>
            <a:pathLst>
              <a:path w="297179" h="940435">
                <a:moveTo>
                  <a:pt x="0" y="0"/>
                </a:moveTo>
                <a:lnTo>
                  <a:pt x="57812" y="1945"/>
                </a:lnTo>
                <a:lnTo>
                  <a:pt x="105023" y="7250"/>
                </a:lnTo>
                <a:lnTo>
                  <a:pt x="136853" y="15118"/>
                </a:lnTo>
                <a:lnTo>
                  <a:pt x="148525" y="24753"/>
                </a:lnTo>
                <a:lnTo>
                  <a:pt x="148525" y="445305"/>
                </a:lnTo>
                <a:lnTo>
                  <a:pt x="160196" y="454940"/>
                </a:lnTo>
                <a:lnTo>
                  <a:pt x="192027" y="462808"/>
                </a:lnTo>
                <a:lnTo>
                  <a:pt x="239237" y="468113"/>
                </a:lnTo>
                <a:lnTo>
                  <a:pt x="297050" y="470059"/>
                </a:lnTo>
                <a:lnTo>
                  <a:pt x="239237" y="472004"/>
                </a:lnTo>
                <a:lnTo>
                  <a:pt x="192027" y="477309"/>
                </a:lnTo>
                <a:lnTo>
                  <a:pt x="160196" y="485177"/>
                </a:lnTo>
                <a:lnTo>
                  <a:pt x="148525" y="494812"/>
                </a:lnTo>
                <a:lnTo>
                  <a:pt x="148525" y="915364"/>
                </a:lnTo>
                <a:lnTo>
                  <a:pt x="136853" y="924999"/>
                </a:lnTo>
                <a:lnTo>
                  <a:pt x="105023" y="932867"/>
                </a:lnTo>
                <a:lnTo>
                  <a:pt x="57812" y="938172"/>
                </a:lnTo>
                <a:lnTo>
                  <a:pt x="0" y="940117"/>
                </a:lnTo>
              </a:path>
            </a:pathLst>
          </a:custGeom>
          <a:ln w="25400">
            <a:solidFill>
              <a:srgbClr val="00B0DA"/>
            </a:solidFill>
          </a:ln>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3" name="object 33"/>
          <p:cNvSpPr/>
          <p:nvPr/>
        </p:nvSpPr>
        <p:spPr>
          <a:xfrm>
            <a:off x="4349538" y="3301996"/>
            <a:ext cx="1400390" cy="711200"/>
          </a:xfrm>
          <a:prstGeom prst="rect">
            <a:avLst/>
          </a:prstGeom>
          <a:blipFill>
            <a:blip r:embed="rId5"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4" name="object 34"/>
          <p:cNvSpPr/>
          <p:nvPr/>
        </p:nvSpPr>
        <p:spPr>
          <a:xfrm>
            <a:off x="4361514" y="3402387"/>
            <a:ext cx="1257033" cy="561499"/>
          </a:xfrm>
          <a:custGeom>
            <a:avLst/>
            <a:gdLst/>
            <a:ahLst/>
            <a:cxnLst/>
            <a:rect l="l" t="t" r="r" b="b"/>
            <a:pathLst>
              <a:path w="2085340" h="748664">
                <a:moveTo>
                  <a:pt x="1944497" y="0"/>
                </a:moveTo>
                <a:lnTo>
                  <a:pt x="1961057" y="48031"/>
                </a:lnTo>
                <a:lnTo>
                  <a:pt x="0" y="724217"/>
                </a:lnTo>
                <a:lnTo>
                  <a:pt x="8280" y="748233"/>
                </a:lnTo>
                <a:lnTo>
                  <a:pt x="1969338" y="72047"/>
                </a:lnTo>
                <a:lnTo>
                  <a:pt x="2032925" y="72047"/>
                </a:lnTo>
                <a:lnTo>
                  <a:pt x="2085251" y="18630"/>
                </a:lnTo>
                <a:lnTo>
                  <a:pt x="1944497" y="0"/>
                </a:lnTo>
                <a:close/>
              </a:path>
              <a:path w="2085340" h="748664">
                <a:moveTo>
                  <a:pt x="2032925" y="72047"/>
                </a:moveTo>
                <a:lnTo>
                  <a:pt x="1969338" y="72047"/>
                </a:lnTo>
                <a:lnTo>
                  <a:pt x="1985886" y="120065"/>
                </a:lnTo>
                <a:lnTo>
                  <a:pt x="2032925" y="72047"/>
                </a:lnTo>
                <a:close/>
              </a:path>
            </a:pathLst>
          </a:custGeom>
          <a:solidFill>
            <a:srgbClr val="00B0DA"/>
          </a:solid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35" name="object 35"/>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13</a:t>
            </a:fld>
            <a:endParaRPr sz="100" spc="30" dirty="0"/>
          </a:p>
        </p:txBody>
      </p:sp>
      <p:sp>
        <p:nvSpPr>
          <p:cNvPr id="36" name="文本框 35"/>
          <p:cNvSpPr txBox="1"/>
          <p:nvPr/>
        </p:nvSpPr>
        <p:spPr>
          <a:xfrm>
            <a:off x="415484" y="4449377"/>
            <a:ext cx="1556926" cy="276999"/>
          </a:xfrm>
          <a:prstGeom prst="rect">
            <a:avLst/>
          </a:prstGeom>
          <a:noFill/>
        </p:spPr>
        <p:txBody>
          <a:bodyPr wrap="square" rtlCol="0">
            <a:spAutoFit/>
          </a:bodyPr>
          <a:lstStyle/>
          <a:p>
            <a:r>
              <a:rPr lang="zh-CN" altLang="en-US" sz="1200" dirty="0">
                <a:solidFill>
                  <a:srgbClr val="143C7A"/>
                </a:solidFill>
                <a:latin typeface="微软雅黑" panose="020B0503020204020204" pitchFamily="34" charset="-122"/>
                <a:ea typeface="微软雅黑" panose="020B0503020204020204" pitchFamily="34" charset="-122"/>
                <a:cs typeface="Droid Sans Fallback"/>
              </a:rPr>
              <a:t>颁发机构 签名信息</a:t>
            </a:r>
          </a:p>
        </p:txBody>
      </p:sp>
    </p:spTree>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10" y="68580"/>
            <a:ext cx="4112895"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如何保护隐私？</a:t>
            </a:r>
            <a:endParaRPr sz="2100"/>
          </a:p>
        </p:txBody>
      </p:sp>
      <p:sp>
        <p:nvSpPr>
          <p:cNvPr id="3" name="object 3"/>
          <p:cNvSpPr txBox="1"/>
          <p:nvPr/>
        </p:nvSpPr>
        <p:spPr>
          <a:xfrm>
            <a:off x="161925" y="534524"/>
            <a:ext cx="3465195" cy="4222310"/>
          </a:xfrm>
          <a:prstGeom prst="rect">
            <a:avLst/>
          </a:prstGeom>
        </p:spPr>
        <p:txBody>
          <a:bodyPr vert="horz" wrap="square" lIns="0" tIns="51435" rIns="0" bIns="0" rtlCol="0">
            <a:spAutoFit/>
          </a:bodyPr>
          <a:lstStyle/>
          <a:p>
            <a:pPr marL="182880" indent="-170180">
              <a:lnSpc>
                <a:spcPct val="150000"/>
              </a:lnSpc>
              <a:spcBef>
                <a:spcPts val="540"/>
              </a:spcBef>
              <a:buFont typeface="Arial" panose="020B0604020202020204"/>
              <a:buChar char="–"/>
              <a:tabLst>
                <a:tab pos="182880" algn="l"/>
              </a:tabLst>
            </a:pPr>
            <a:r>
              <a:rPr sz="1350" dirty="0">
                <a:latin typeface="微软雅黑" panose="020B0503020204020204" pitchFamily="34" charset="-122"/>
                <a:ea typeface="微软雅黑" panose="020B0503020204020204" pitchFamily="34" charset="-122"/>
                <a:cs typeface="Noto Sans CJK JP Regular"/>
              </a:rPr>
              <a:t>确保从交易中无法追溯交易创建者的信息</a:t>
            </a:r>
          </a:p>
          <a:p>
            <a:pPr marL="182880" indent="-170180">
              <a:lnSpc>
                <a:spcPct val="150000"/>
              </a:lnSpc>
              <a:spcBef>
                <a:spcPts val="440"/>
              </a:spcBef>
              <a:buFont typeface="Arial" panose="020B0604020202020204"/>
              <a:buChar char="–"/>
              <a:tabLst>
                <a:tab pos="182880" algn="l"/>
              </a:tabLst>
            </a:pPr>
            <a:r>
              <a:rPr sz="1350" dirty="0">
                <a:latin typeface="微软雅黑" panose="020B0503020204020204" pitchFamily="34" charset="-122"/>
                <a:ea typeface="微软雅黑" panose="020B0503020204020204" pitchFamily="34" charset="-122"/>
                <a:cs typeface="Noto Sans CJK JP Regular"/>
              </a:rPr>
              <a:t>问题</a:t>
            </a:r>
          </a:p>
          <a:p>
            <a:pPr marL="398780" marR="5080" lvl="1" indent="-128905">
              <a:lnSpc>
                <a:spcPct val="150000"/>
              </a:lnSpc>
              <a:spcBef>
                <a:spcPts val="360"/>
              </a:spcBef>
              <a:buFont typeface="Arial" panose="020B0604020202020204"/>
              <a:buChar char="•"/>
              <a:tabLst>
                <a:tab pos="398780" algn="l"/>
              </a:tabLst>
            </a:pPr>
            <a:r>
              <a:rPr sz="1200" dirty="0" err="1">
                <a:latin typeface="微软雅黑" panose="020B0503020204020204" pitchFamily="34" charset="-122"/>
                <a:ea typeface="微软雅黑" panose="020B0503020204020204" pitchFamily="34" charset="-122"/>
                <a:cs typeface="Noto Sans CJK JP Regular"/>
              </a:rPr>
              <a:t>由于交易中存在签名信息，</a:t>
            </a:r>
            <a:r>
              <a:rPr sz="1200" dirty="0" err="1" smtClean="0">
                <a:latin typeface="微软雅黑" panose="020B0503020204020204" pitchFamily="34" charset="-122"/>
                <a:ea typeface="微软雅黑" panose="020B0503020204020204" pitchFamily="34" charset="-122"/>
                <a:cs typeface="Noto Sans CJK JP Regular"/>
              </a:rPr>
              <a:t>而签名信息携带可以关联交易创建者证书的信息</a:t>
            </a:r>
            <a:endParaRPr sz="1200" dirty="0">
              <a:latin typeface="微软雅黑" panose="020B0503020204020204" pitchFamily="34" charset="-122"/>
              <a:ea typeface="微软雅黑" panose="020B0503020204020204" pitchFamily="34" charset="-122"/>
              <a:cs typeface="Noto Sans CJK JP Regular"/>
            </a:endParaRPr>
          </a:p>
          <a:p>
            <a:pPr marL="398780" lvl="1" indent="-128905">
              <a:lnSpc>
                <a:spcPct val="150000"/>
              </a:lnSpc>
              <a:spcBef>
                <a:spcPts val="380"/>
              </a:spcBef>
              <a:buFont typeface="Arial" panose="020B0604020202020204"/>
              <a:buChar char="•"/>
              <a:tabLst>
                <a:tab pos="398780" algn="l"/>
              </a:tabLst>
            </a:pPr>
            <a:r>
              <a:rPr sz="1200" dirty="0">
                <a:latin typeface="微软雅黑" panose="020B0503020204020204" pitchFamily="34" charset="-122"/>
                <a:ea typeface="微软雅黑" panose="020B0503020204020204" pitchFamily="34" charset="-122"/>
                <a:cs typeface="Noto Sans CJK JP Regular"/>
              </a:rPr>
              <a:t>证书中包含交易创建者的识别信息</a:t>
            </a:r>
          </a:p>
          <a:p>
            <a:pPr marL="398780" marR="5080" lvl="1" indent="-128905">
              <a:lnSpc>
                <a:spcPct val="150000"/>
              </a:lnSpc>
              <a:spcBef>
                <a:spcPts val="365"/>
              </a:spcBef>
              <a:buFont typeface="Arial" panose="020B0604020202020204"/>
              <a:buChar char="•"/>
              <a:tabLst>
                <a:tab pos="398780" algn="l"/>
              </a:tabLst>
            </a:pPr>
            <a:r>
              <a:rPr sz="1200" dirty="0" err="1">
                <a:latin typeface="微软雅黑" panose="020B0503020204020204" pitchFamily="34" charset="-122"/>
                <a:ea typeface="微软雅黑" panose="020B0503020204020204" pitchFamily="34" charset="-122"/>
                <a:cs typeface="Noto Sans CJK JP Regular"/>
              </a:rPr>
              <a:t>如果不做实现特定的机制，交易中将可以追溯交</a:t>
            </a:r>
            <a:r>
              <a:rPr sz="1200" dirty="0">
                <a:latin typeface="微软雅黑" panose="020B0503020204020204" pitchFamily="34" charset="-122"/>
                <a:ea typeface="微软雅黑" panose="020B0503020204020204" pitchFamily="34" charset="-122"/>
                <a:cs typeface="Noto Sans CJK JP Regular"/>
              </a:rPr>
              <a:t> </a:t>
            </a:r>
            <a:r>
              <a:rPr sz="1200" dirty="0" err="1" smtClean="0">
                <a:latin typeface="微软雅黑" panose="020B0503020204020204" pitchFamily="34" charset="-122"/>
                <a:ea typeface="微软雅黑" panose="020B0503020204020204" pitchFamily="34" charset="-122"/>
                <a:cs typeface="Noto Sans CJK JP Regular"/>
              </a:rPr>
              <a:t>易创建这的信息</a:t>
            </a:r>
            <a:endParaRPr sz="1950" dirty="0">
              <a:latin typeface="微软雅黑" panose="020B0503020204020204" pitchFamily="34" charset="-122"/>
              <a:ea typeface="微软雅黑" panose="020B0503020204020204" pitchFamily="34" charset="-122"/>
              <a:cs typeface="Times New Roman" panose="02020603050405020304"/>
            </a:endParaRPr>
          </a:p>
          <a:p>
            <a:pPr marL="182880" marR="138430" indent="-170180">
              <a:lnSpc>
                <a:spcPct val="150000"/>
              </a:lnSpc>
              <a:spcBef>
                <a:spcPts val="5"/>
              </a:spcBef>
              <a:buFont typeface="Arial" panose="020B0604020202020204"/>
              <a:buChar char="–"/>
              <a:tabLst>
                <a:tab pos="182880" algn="l"/>
              </a:tabLst>
            </a:pPr>
            <a:r>
              <a:rPr sz="1350" dirty="0" err="1">
                <a:latin typeface="微软雅黑" panose="020B0503020204020204" pitchFamily="34" charset="-122"/>
                <a:ea typeface="微软雅黑" panose="020B0503020204020204" pitchFamily="34" charset="-122"/>
                <a:cs typeface="Noto Sans CJK JP Regular"/>
              </a:rPr>
              <a:t>交易方持有多种类型的证书，</a:t>
            </a:r>
            <a:r>
              <a:rPr sz="1350" dirty="0" err="1" smtClean="0">
                <a:latin typeface="微软雅黑" panose="020B0503020204020204" pitchFamily="34" charset="-122"/>
                <a:ea typeface="微软雅黑" panose="020B0503020204020204" pitchFamily="34" charset="-122"/>
                <a:cs typeface="Noto Sans CJK JP Regular"/>
              </a:rPr>
              <a:t>交易不同环节将使用如下这些类型的证书</a:t>
            </a:r>
            <a:r>
              <a:rPr sz="1350" dirty="0">
                <a:latin typeface="微软雅黑" panose="020B0503020204020204" pitchFamily="34" charset="-122"/>
                <a:ea typeface="微软雅黑" panose="020B0503020204020204" pitchFamily="34" charset="-122"/>
                <a:cs typeface="Noto Sans CJK JP Regular"/>
              </a:rPr>
              <a:t>：</a:t>
            </a:r>
          </a:p>
          <a:p>
            <a:pPr marL="398780" lvl="1" indent="-128905">
              <a:spcBef>
                <a:spcPts val="380"/>
              </a:spcBef>
              <a:buFont typeface="Arial" panose="020B0604020202020204"/>
              <a:buChar char="•"/>
              <a:tabLst>
                <a:tab pos="398780" algn="l"/>
              </a:tabLst>
            </a:pPr>
            <a:r>
              <a:rPr sz="1200" dirty="0">
                <a:latin typeface="微软雅黑" panose="020B0503020204020204" pitchFamily="34" charset="-122"/>
                <a:ea typeface="微软雅黑" panose="020B0503020204020204" pitchFamily="34" charset="-122"/>
                <a:cs typeface="Noto Sans CJK JP Regular"/>
              </a:rPr>
              <a:t>E-Cert（Enrollment Cert）</a:t>
            </a:r>
          </a:p>
          <a:p>
            <a:pPr marL="657225" lvl="2" indent="-128905">
              <a:spcBef>
                <a:spcPts val="345"/>
              </a:spcBef>
              <a:buFont typeface="Arial" panose="020B0604020202020204"/>
              <a:buChar char="–"/>
              <a:tabLst>
                <a:tab pos="657225" algn="l"/>
              </a:tabLst>
            </a:pPr>
            <a:r>
              <a:rPr sz="1050" dirty="0">
                <a:latin typeface="微软雅黑" panose="020B0503020204020204" pitchFamily="34" charset="-122"/>
                <a:ea typeface="微软雅黑" panose="020B0503020204020204" pitchFamily="34" charset="-122"/>
                <a:cs typeface="Noto Sans CJK JP Regular"/>
              </a:rPr>
              <a:t>长期持有，携带或可以追溯使用者信息</a:t>
            </a:r>
          </a:p>
          <a:p>
            <a:pPr marL="657225" lvl="2" indent="-128905">
              <a:spcBef>
                <a:spcPts val="355"/>
              </a:spcBef>
              <a:buFont typeface="Arial" panose="020B0604020202020204"/>
              <a:buChar char="–"/>
              <a:tabLst>
                <a:tab pos="657225" algn="l"/>
              </a:tabLst>
            </a:pPr>
            <a:r>
              <a:rPr sz="1050" dirty="0">
                <a:latin typeface="微软雅黑" panose="020B0503020204020204" pitchFamily="34" charset="-122"/>
                <a:ea typeface="微软雅黑" panose="020B0503020204020204" pitchFamily="34" charset="-122"/>
                <a:cs typeface="Noto Sans CJK JP Regular"/>
              </a:rPr>
              <a:t>用于身份认证</a:t>
            </a:r>
          </a:p>
          <a:p>
            <a:pPr marL="398780" lvl="1" indent="-128905">
              <a:spcBef>
                <a:spcPts val="350"/>
              </a:spcBef>
              <a:buFont typeface="Arial" panose="020B0604020202020204"/>
              <a:buChar char="•"/>
              <a:tabLst>
                <a:tab pos="398780" algn="l"/>
              </a:tabLst>
            </a:pPr>
            <a:r>
              <a:rPr sz="1200" dirty="0">
                <a:latin typeface="微软雅黑" panose="020B0503020204020204" pitchFamily="34" charset="-122"/>
                <a:ea typeface="微软雅黑" panose="020B0503020204020204" pitchFamily="34" charset="-122"/>
                <a:cs typeface="Noto Sans CJK JP Regular"/>
              </a:rPr>
              <a:t>T-Cert（Transaction Cert）</a:t>
            </a:r>
          </a:p>
          <a:p>
            <a:pPr marL="657225" lvl="2" indent="-128905">
              <a:spcBef>
                <a:spcPts val="350"/>
              </a:spcBef>
              <a:buFont typeface="Arial" panose="020B0604020202020204"/>
              <a:buChar char="–"/>
              <a:tabLst>
                <a:tab pos="657225" algn="l"/>
              </a:tabLst>
            </a:pPr>
            <a:r>
              <a:rPr sz="1050" dirty="0">
                <a:latin typeface="微软雅黑" panose="020B0503020204020204" pitchFamily="34" charset="-122"/>
                <a:ea typeface="微软雅黑" panose="020B0503020204020204" pitchFamily="34" charset="-122"/>
                <a:cs typeface="Noto Sans CJK JP Regular"/>
              </a:rPr>
              <a:t>每个交易时生成，用于交易的签名</a:t>
            </a:r>
          </a:p>
          <a:p>
            <a:pPr marL="398780" lvl="1" indent="-128905">
              <a:spcBef>
                <a:spcPts val="385"/>
              </a:spcBef>
              <a:buFont typeface="Arial" panose="020B0604020202020204"/>
              <a:buChar char="•"/>
              <a:tabLst>
                <a:tab pos="398780" algn="l"/>
              </a:tabLst>
            </a:pPr>
            <a:r>
              <a:rPr sz="1200" dirty="0">
                <a:latin typeface="微软雅黑" panose="020B0503020204020204" pitchFamily="34" charset="-122"/>
                <a:ea typeface="微软雅黑" panose="020B0503020204020204" pitchFamily="34" charset="-122"/>
                <a:cs typeface="Noto Sans CJK JP Regular"/>
              </a:rPr>
              <a:t>TLS-Cert，长期持有，主要用于SSL/TLS通讯</a:t>
            </a:r>
          </a:p>
        </p:txBody>
      </p:sp>
      <p:sp>
        <p:nvSpPr>
          <p:cNvPr id="4" name="object 4"/>
          <p:cNvSpPr/>
          <p:nvPr/>
        </p:nvSpPr>
        <p:spPr>
          <a:xfrm>
            <a:off x="3860797" y="1035786"/>
            <a:ext cx="5283203" cy="2971800"/>
          </a:xfrm>
          <a:prstGeom prst="rect">
            <a:avLst/>
          </a:prstGeom>
          <a:blipFill>
            <a:blip r:embed="rId2" cstate="print"/>
            <a:stretch>
              <a:fillRect/>
            </a:stretch>
          </a:blipFill>
        </p:spPr>
        <p:txBody>
          <a:bodyPr wrap="square" lIns="0" tIns="0" rIns="0" bIns="0" rtlCol="0"/>
          <a:lstStyle/>
          <a:p>
            <a:endParaRPr sz="100">
              <a:latin typeface="微软雅黑" panose="020B0503020204020204" pitchFamily="34" charset="-122"/>
              <a:ea typeface="微软雅黑" panose="020B0503020204020204" pitchFamily="34" charset="-122"/>
            </a:endParaRPr>
          </a:p>
        </p:txBody>
      </p:sp>
      <p:sp>
        <p:nvSpPr>
          <p:cNvPr id="5" name="object 5"/>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14</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75" y="95250"/>
            <a:ext cx="8888095"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使用身份管理实现交易隐私</a:t>
            </a:r>
          </a:p>
        </p:txBody>
      </p:sp>
      <p:sp>
        <p:nvSpPr>
          <p:cNvPr id="3" name="object 3"/>
          <p:cNvSpPr/>
          <p:nvPr/>
        </p:nvSpPr>
        <p:spPr>
          <a:xfrm>
            <a:off x="3845027" y="1714500"/>
            <a:ext cx="3680520" cy="2278747"/>
          </a:xfrm>
          <a:prstGeom prst="rect">
            <a:avLst/>
          </a:prstGeom>
          <a:blipFill>
            <a:blip r:embed="rId2" cstate="print"/>
            <a:stretch>
              <a:fillRect/>
            </a:stretch>
          </a:blipFill>
        </p:spPr>
        <p:txBody>
          <a:bodyPr wrap="square" lIns="0" tIns="0" rIns="0" bIns="0" rtlCol="0"/>
          <a:lstStyle/>
          <a:p>
            <a:endParaRPr sz="100"/>
          </a:p>
        </p:txBody>
      </p:sp>
      <p:sp>
        <p:nvSpPr>
          <p:cNvPr id="4" name="object 4"/>
          <p:cNvSpPr/>
          <p:nvPr/>
        </p:nvSpPr>
        <p:spPr>
          <a:xfrm>
            <a:off x="430711" y="2065442"/>
            <a:ext cx="2854223" cy="2580899"/>
          </a:xfrm>
          <a:prstGeom prst="rect">
            <a:avLst/>
          </a:prstGeom>
          <a:blipFill>
            <a:blip r:embed="rId3" cstate="print"/>
            <a:stretch>
              <a:fillRect/>
            </a:stretch>
          </a:blipFill>
        </p:spPr>
        <p:txBody>
          <a:bodyPr wrap="square" lIns="0" tIns="0" rIns="0" bIns="0" rtlCol="0"/>
          <a:lstStyle/>
          <a:p>
            <a:endParaRPr sz="100"/>
          </a:p>
        </p:txBody>
      </p:sp>
      <p:sp>
        <p:nvSpPr>
          <p:cNvPr id="5" name="object 5"/>
          <p:cNvSpPr/>
          <p:nvPr/>
        </p:nvSpPr>
        <p:spPr>
          <a:xfrm>
            <a:off x="394856" y="2123149"/>
            <a:ext cx="3024168" cy="620051"/>
          </a:xfrm>
          <a:prstGeom prst="rect">
            <a:avLst/>
          </a:prstGeom>
          <a:blipFill>
            <a:blip r:embed="rId4" cstate="print"/>
            <a:stretch>
              <a:fillRect/>
            </a:stretch>
          </a:blipFill>
        </p:spPr>
        <p:txBody>
          <a:bodyPr wrap="square" lIns="0" tIns="0" rIns="0" bIns="0" rtlCol="0"/>
          <a:lstStyle/>
          <a:p>
            <a:endParaRPr sz="100"/>
          </a:p>
        </p:txBody>
      </p:sp>
      <p:sp>
        <p:nvSpPr>
          <p:cNvPr id="6" name="object 6"/>
          <p:cNvSpPr txBox="1"/>
          <p:nvPr/>
        </p:nvSpPr>
        <p:spPr>
          <a:xfrm>
            <a:off x="183250" y="516148"/>
            <a:ext cx="6726555" cy="1379544"/>
          </a:xfrm>
          <a:prstGeom prst="rect">
            <a:avLst/>
          </a:prstGeom>
        </p:spPr>
        <p:txBody>
          <a:bodyPr vert="horz" wrap="square" lIns="0" tIns="42862" rIns="0" bIns="0" rtlCol="0">
            <a:spAutoFit/>
          </a:bodyPr>
          <a:lstStyle/>
          <a:p>
            <a:pPr marL="182880" indent="-170180">
              <a:lnSpc>
                <a:spcPct val="100000"/>
              </a:lnSpc>
              <a:spcBef>
                <a:spcPts val="450"/>
              </a:spcBef>
              <a:buFont typeface="Arial" panose="020B0604020202020204"/>
              <a:buChar char="–"/>
              <a:tabLst>
                <a:tab pos="182880" algn="l"/>
              </a:tabLst>
            </a:pPr>
            <a:r>
              <a:rPr sz="1050" spc="45" dirty="0">
                <a:latin typeface="微软雅黑" panose="020B0503020204020204" pitchFamily="34" charset="-122"/>
                <a:ea typeface="微软雅黑" panose="020B0503020204020204" pitchFamily="34" charset="-122"/>
                <a:cs typeface="Noto Sans CJK JP Regular"/>
              </a:rPr>
              <a:t>Add </a:t>
            </a:r>
            <a:r>
              <a:rPr sz="1050" spc="-25" dirty="0">
                <a:latin typeface="微软雅黑" panose="020B0503020204020204" pitchFamily="34" charset="-122"/>
                <a:ea typeface="微软雅黑" panose="020B0503020204020204" pitchFamily="34" charset="-122"/>
                <a:cs typeface="Noto Sans CJK JP Regular"/>
              </a:rPr>
              <a:t>certificates </a:t>
            </a:r>
            <a:r>
              <a:rPr sz="1050" spc="5" dirty="0">
                <a:latin typeface="微软雅黑" panose="020B0503020204020204" pitchFamily="34" charset="-122"/>
                <a:ea typeface="微软雅黑" panose="020B0503020204020204" pitchFamily="34" charset="-122"/>
                <a:cs typeface="Noto Sans CJK JP Regular"/>
              </a:rPr>
              <a:t>to </a:t>
            </a:r>
            <a:r>
              <a:rPr sz="1050" spc="-25" dirty="0">
                <a:latin typeface="微软雅黑" panose="020B0503020204020204" pitchFamily="34" charset="-122"/>
                <a:ea typeface="微软雅黑" panose="020B0503020204020204" pitchFamily="34" charset="-122"/>
                <a:cs typeface="Noto Sans CJK JP Regular"/>
              </a:rPr>
              <a:t>transactions </a:t>
            </a:r>
            <a:r>
              <a:rPr sz="1050" spc="5" dirty="0">
                <a:latin typeface="微软雅黑" panose="020B0503020204020204" pitchFamily="34" charset="-122"/>
                <a:ea typeface="微软雅黑" panose="020B0503020204020204" pitchFamily="34" charset="-122"/>
                <a:cs typeface="Noto Sans CJK JP Regular"/>
              </a:rPr>
              <a:t>to </a:t>
            </a:r>
            <a:r>
              <a:rPr sz="1050" spc="-15" dirty="0">
                <a:latin typeface="微软雅黑" panose="020B0503020204020204" pitchFamily="34" charset="-122"/>
                <a:ea typeface="微软雅黑" panose="020B0503020204020204" pitchFamily="34" charset="-122"/>
                <a:cs typeface="Noto Sans CJK JP Regular"/>
              </a:rPr>
              <a:t>implement </a:t>
            </a:r>
            <a:r>
              <a:rPr sz="1050" spc="-20" dirty="0">
                <a:latin typeface="微软雅黑" panose="020B0503020204020204" pitchFamily="34" charset="-122"/>
                <a:ea typeface="微软雅黑" panose="020B0503020204020204" pitchFamily="34" charset="-122"/>
                <a:cs typeface="Noto Sans CJK JP Regular"/>
              </a:rPr>
              <a:t>a </a:t>
            </a:r>
            <a:r>
              <a:rPr sz="1050" spc="90" dirty="0">
                <a:latin typeface="微软雅黑" panose="020B0503020204020204" pitchFamily="34" charset="-122"/>
                <a:ea typeface="微软雅黑" panose="020B0503020204020204" pitchFamily="34" charset="-122"/>
                <a:cs typeface="Noto Sans CJK JP Regular"/>
              </a:rPr>
              <a:t>“permissioned” </a:t>
            </a:r>
            <a:r>
              <a:rPr sz="1050" spc="-25" dirty="0">
                <a:latin typeface="微软雅黑" panose="020B0503020204020204" pitchFamily="34" charset="-122"/>
                <a:ea typeface="微软雅黑" panose="020B0503020204020204" pitchFamily="34" charset="-122"/>
                <a:cs typeface="Noto Sans CJK JP Regular"/>
              </a:rPr>
              <a:t>blockchain</a:t>
            </a:r>
            <a:r>
              <a:rPr sz="1050" spc="105"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utilize</a:t>
            </a:r>
            <a:endParaRPr sz="1050" dirty="0">
              <a:latin typeface="微软雅黑" panose="020B0503020204020204" pitchFamily="34" charset="-122"/>
              <a:ea typeface="微软雅黑" panose="020B0503020204020204" pitchFamily="34" charset="-122"/>
              <a:cs typeface="Noto Sans CJK JP Regular"/>
            </a:endParaRPr>
          </a:p>
          <a:p>
            <a:pPr marL="182880" indent="-170180">
              <a:lnSpc>
                <a:spcPct val="100000"/>
              </a:lnSpc>
              <a:spcBef>
                <a:spcPts val="355"/>
              </a:spcBef>
              <a:buFont typeface="Arial" panose="020B0604020202020204"/>
              <a:buChar char="–"/>
              <a:tabLst>
                <a:tab pos="182880" algn="l"/>
              </a:tabLst>
            </a:pPr>
            <a:r>
              <a:rPr sz="1050" spc="135" dirty="0">
                <a:latin typeface="微软雅黑" panose="020B0503020204020204" pitchFamily="34" charset="-122"/>
                <a:ea typeface="微软雅黑" panose="020B0503020204020204" pitchFamily="34" charset="-122"/>
                <a:cs typeface="Noto Sans CJK JP Regular"/>
              </a:rPr>
              <a:t>A </a:t>
            </a:r>
            <a:r>
              <a:rPr sz="1050" spc="-10" dirty="0">
                <a:latin typeface="微软雅黑" panose="020B0503020204020204" pitchFamily="34" charset="-122"/>
                <a:ea typeface="微软雅黑" panose="020B0503020204020204" pitchFamily="34" charset="-122"/>
                <a:cs typeface="Noto Sans CJK JP Regular"/>
              </a:rPr>
              <a:t>two-level</a:t>
            </a:r>
            <a:r>
              <a:rPr sz="1050" spc="-30"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system:</a:t>
            </a:r>
            <a:endParaRPr sz="1050" dirty="0">
              <a:latin typeface="微软雅黑" panose="020B0503020204020204" pitchFamily="34" charset="-122"/>
              <a:ea typeface="微软雅黑" panose="020B0503020204020204" pitchFamily="34" charset="-122"/>
              <a:cs typeface="Noto Sans CJK JP Regular"/>
            </a:endParaRPr>
          </a:p>
          <a:p>
            <a:pPr marL="398780" lvl="1" indent="-128905">
              <a:lnSpc>
                <a:spcPct val="100000"/>
              </a:lnSpc>
              <a:spcBef>
                <a:spcPts val="285"/>
              </a:spcBef>
              <a:buFont typeface="Arial" panose="020B0604020202020204"/>
              <a:buChar char="•"/>
              <a:tabLst>
                <a:tab pos="398780" algn="l"/>
              </a:tabLst>
            </a:pPr>
            <a:r>
              <a:rPr sz="900" spc="-25" dirty="0">
                <a:latin typeface="微软雅黑" panose="020B0503020204020204" pitchFamily="34" charset="-122"/>
                <a:ea typeface="微软雅黑" panose="020B0503020204020204" pitchFamily="34" charset="-122"/>
                <a:cs typeface="Noto Sans CJK JP Regular"/>
              </a:rPr>
              <a:t>(Relatively)</a:t>
            </a:r>
            <a:r>
              <a:rPr sz="900" spc="35" dirty="0">
                <a:latin typeface="微软雅黑" panose="020B0503020204020204" pitchFamily="34" charset="-122"/>
                <a:ea typeface="微软雅黑" panose="020B0503020204020204" pitchFamily="34" charset="-122"/>
                <a:cs typeface="Noto Sans CJK JP Regular"/>
              </a:rPr>
              <a:t> </a:t>
            </a:r>
            <a:r>
              <a:rPr sz="900" spc="-30" dirty="0">
                <a:latin typeface="微软雅黑" panose="020B0503020204020204" pitchFamily="34" charset="-122"/>
                <a:ea typeface="微软雅黑" panose="020B0503020204020204" pitchFamily="34" charset="-122"/>
                <a:cs typeface="Noto Sans CJK JP Regular"/>
              </a:rPr>
              <a:t>static</a:t>
            </a:r>
            <a:r>
              <a:rPr sz="900" spc="3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enrollment</a:t>
            </a:r>
            <a:r>
              <a:rPr sz="900" spc="40"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certificates</a:t>
            </a:r>
            <a:r>
              <a:rPr sz="900" spc="30" dirty="0">
                <a:latin typeface="微软雅黑" panose="020B0503020204020204" pitchFamily="34" charset="-122"/>
                <a:ea typeface="微软雅黑" panose="020B0503020204020204" pitchFamily="34" charset="-122"/>
                <a:cs typeface="Noto Sans CJK JP Regular"/>
              </a:rPr>
              <a:t> </a:t>
            </a:r>
            <a:r>
              <a:rPr sz="900" spc="-35" dirty="0">
                <a:latin typeface="微软雅黑" panose="020B0503020204020204" pitchFamily="34" charset="-122"/>
                <a:ea typeface="微软雅黑" panose="020B0503020204020204" pitchFamily="34" charset="-122"/>
                <a:cs typeface="Noto Sans CJK JP Regular"/>
              </a:rPr>
              <a:t>(ECerts),</a:t>
            </a:r>
            <a:r>
              <a:rPr sz="900" spc="3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acquired</a:t>
            </a:r>
            <a:r>
              <a:rPr sz="900" spc="30"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via</a:t>
            </a:r>
            <a:r>
              <a:rPr sz="900" spc="35" dirty="0">
                <a:latin typeface="微软雅黑" panose="020B0503020204020204" pitchFamily="34" charset="-122"/>
                <a:ea typeface="微软雅黑" panose="020B0503020204020204" pitchFamily="34" charset="-122"/>
                <a:cs typeface="Noto Sans CJK JP Regular"/>
              </a:rPr>
              <a:t> </a:t>
            </a:r>
            <a:r>
              <a:rPr sz="900" spc="-15" dirty="0">
                <a:latin typeface="微软雅黑" panose="020B0503020204020204" pitchFamily="34" charset="-122"/>
                <a:ea typeface="微软雅黑" panose="020B0503020204020204" pitchFamily="34" charset="-122"/>
                <a:cs typeface="Noto Sans CJK JP Regular"/>
              </a:rPr>
              <a:t>registration</a:t>
            </a:r>
            <a:r>
              <a:rPr sz="900" spc="3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with</a:t>
            </a:r>
            <a:r>
              <a:rPr sz="900" spc="3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an</a:t>
            </a:r>
            <a:r>
              <a:rPr sz="900" spc="3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enrollment</a:t>
            </a:r>
            <a:r>
              <a:rPr sz="900" spc="40"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certificate</a:t>
            </a:r>
            <a:r>
              <a:rPr sz="900" spc="30"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authority</a:t>
            </a:r>
            <a:r>
              <a:rPr sz="900" spc="40" dirty="0">
                <a:latin typeface="微软雅黑" panose="020B0503020204020204" pitchFamily="34" charset="-122"/>
                <a:ea typeface="微软雅黑" panose="020B0503020204020204" pitchFamily="34" charset="-122"/>
                <a:cs typeface="Noto Sans CJK JP Regular"/>
              </a:rPr>
              <a:t> </a:t>
            </a:r>
            <a:r>
              <a:rPr sz="900" spc="-10" dirty="0">
                <a:latin typeface="微软雅黑" panose="020B0503020204020204" pitchFamily="34" charset="-122"/>
                <a:ea typeface="微软雅黑" panose="020B0503020204020204" pitchFamily="34" charset="-122"/>
                <a:cs typeface="Noto Sans CJK JP Regular"/>
              </a:rPr>
              <a:t>(CA).</a:t>
            </a:r>
            <a:endParaRPr sz="900" dirty="0">
              <a:latin typeface="微软雅黑" panose="020B0503020204020204" pitchFamily="34" charset="-122"/>
              <a:ea typeface="微软雅黑" panose="020B0503020204020204" pitchFamily="34" charset="-122"/>
              <a:cs typeface="Noto Sans CJK JP Regular"/>
            </a:endParaRPr>
          </a:p>
          <a:p>
            <a:pPr marL="398780" lvl="1" indent="-128905">
              <a:lnSpc>
                <a:spcPct val="100000"/>
              </a:lnSpc>
              <a:spcBef>
                <a:spcPts val="295"/>
              </a:spcBef>
              <a:buFont typeface="Arial" panose="020B0604020202020204"/>
              <a:buChar char="•"/>
              <a:tabLst>
                <a:tab pos="398780" algn="l"/>
              </a:tabLst>
            </a:pPr>
            <a:r>
              <a:rPr sz="900" spc="-30" dirty="0">
                <a:latin typeface="微软雅黑" panose="020B0503020204020204" pitchFamily="34" charset="-122"/>
                <a:ea typeface="微软雅黑" panose="020B0503020204020204" pitchFamily="34" charset="-122"/>
                <a:cs typeface="Noto Sans CJK JP Regular"/>
              </a:rPr>
              <a:t>Transaction</a:t>
            </a:r>
            <a:r>
              <a:rPr sz="900" spc="3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certificates</a:t>
            </a:r>
            <a:r>
              <a:rPr sz="900" spc="3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(TCerts)</a:t>
            </a:r>
            <a:r>
              <a:rPr sz="900" spc="3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that</a:t>
            </a:r>
            <a:r>
              <a:rPr sz="900" spc="4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faithfully</a:t>
            </a:r>
            <a:r>
              <a:rPr sz="900" spc="45" dirty="0">
                <a:latin typeface="微软雅黑" panose="020B0503020204020204" pitchFamily="34" charset="-122"/>
                <a:ea typeface="微软雅黑" panose="020B0503020204020204" pitchFamily="34" charset="-122"/>
                <a:cs typeface="Noto Sans CJK JP Regular"/>
              </a:rPr>
              <a:t> </a:t>
            </a:r>
            <a:r>
              <a:rPr sz="900" spc="-10" dirty="0">
                <a:latin typeface="微软雅黑" panose="020B0503020204020204" pitchFamily="34" charset="-122"/>
                <a:ea typeface="微软雅黑" panose="020B0503020204020204" pitchFamily="34" charset="-122"/>
                <a:cs typeface="Noto Sans CJK JP Regular"/>
              </a:rPr>
              <a:t>but</a:t>
            </a:r>
            <a:r>
              <a:rPr sz="900" spc="40" dirty="0">
                <a:latin typeface="微软雅黑" panose="020B0503020204020204" pitchFamily="34" charset="-122"/>
                <a:ea typeface="微软雅黑" panose="020B0503020204020204" pitchFamily="34" charset="-122"/>
                <a:cs typeface="Noto Sans CJK JP Regular"/>
              </a:rPr>
              <a:t> </a:t>
            </a:r>
            <a:r>
              <a:rPr sz="900" spc="-15" dirty="0">
                <a:latin typeface="微软雅黑" panose="020B0503020204020204" pitchFamily="34" charset="-122"/>
                <a:ea typeface="微软雅黑" panose="020B0503020204020204" pitchFamily="34" charset="-122"/>
                <a:cs typeface="Noto Sans CJK JP Regular"/>
              </a:rPr>
              <a:t>pseudonymously</a:t>
            </a:r>
            <a:r>
              <a:rPr sz="900" spc="45"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represent</a:t>
            </a:r>
            <a:r>
              <a:rPr sz="900" spc="40"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enrolled</a:t>
            </a:r>
            <a:r>
              <a:rPr sz="900" spc="35" dirty="0">
                <a:latin typeface="微软雅黑" panose="020B0503020204020204" pitchFamily="34" charset="-122"/>
                <a:ea typeface="微软雅黑" panose="020B0503020204020204" pitchFamily="34" charset="-122"/>
                <a:cs typeface="Noto Sans CJK JP Regular"/>
              </a:rPr>
              <a:t> </a:t>
            </a:r>
            <a:r>
              <a:rPr sz="900" spc="-30" dirty="0">
                <a:latin typeface="微软雅黑" panose="020B0503020204020204" pitchFamily="34" charset="-122"/>
                <a:ea typeface="微软雅黑" panose="020B0503020204020204" pitchFamily="34" charset="-122"/>
                <a:cs typeface="Noto Sans CJK JP Regular"/>
              </a:rPr>
              <a:t>users,</a:t>
            </a:r>
            <a:r>
              <a:rPr sz="900" spc="40" dirty="0">
                <a:latin typeface="微软雅黑" panose="020B0503020204020204" pitchFamily="34" charset="-122"/>
                <a:ea typeface="微软雅黑" panose="020B0503020204020204" pitchFamily="34" charset="-122"/>
                <a:cs typeface="Noto Sans CJK JP Regular"/>
              </a:rPr>
              <a:t> </a:t>
            </a:r>
            <a:r>
              <a:rPr sz="900" spc="-20" dirty="0">
                <a:latin typeface="微软雅黑" panose="020B0503020204020204" pitchFamily="34" charset="-122"/>
                <a:ea typeface="微软雅黑" panose="020B0503020204020204" pitchFamily="34" charset="-122"/>
                <a:cs typeface="Noto Sans CJK JP Regular"/>
              </a:rPr>
              <a:t>acquired</a:t>
            </a:r>
            <a:r>
              <a:rPr sz="900" spc="30"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via</a:t>
            </a:r>
            <a:r>
              <a:rPr sz="900" spc="40" dirty="0">
                <a:latin typeface="微软雅黑" panose="020B0503020204020204" pitchFamily="34" charset="-122"/>
                <a:ea typeface="微软雅黑" panose="020B0503020204020204" pitchFamily="34" charset="-122"/>
                <a:cs typeface="Noto Sans CJK JP Regular"/>
              </a:rPr>
              <a:t> </a:t>
            </a:r>
            <a:r>
              <a:rPr sz="900" spc="-15" dirty="0">
                <a:latin typeface="微软雅黑" panose="020B0503020204020204" pitchFamily="34" charset="-122"/>
                <a:ea typeface="微软雅黑" panose="020B0503020204020204" pitchFamily="34" charset="-122"/>
                <a:cs typeface="Noto Sans CJK JP Regular"/>
              </a:rPr>
              <a:t>a</a:t>
            </a:r>
            <a:r>
              <a:rPr sz="900" spc="35" dirty="0">
                <a:latin typeface="微软雅黑" panose="020B0503020204020204" pitchFamily="34" charset="-122"/>
                <a:ea typeface="微软雅黑" panose="020B0503020204020204" pitchFamily="34" charset="-122"/>
                <a:cs typeface="Noto Sans CJK JP Regular"/>
              </a:rPr>
              <a:t> </a:t>
            </a:r>
            <a:r>
              <a:rPr sz="900" spc="-25" dirty="0">
                <a:latin typeface="微软雅黑" panose="020B0503020204020204" pitchFamily="34" charset="-122"/>
                <a:ea typeface="微软雅黑" panose="020B0503020204020204" pitchFamily="34" charset="-122"/>
                <a:cs typeface="Noto Sans CJK JP Regular"/>
              </a:rPr>
              <a:t>transaction</a:t>
            </a:r>
            <a:r>
              <a:rPr sz="900" spc="40" dirty="0">
                <a:latin typeface="微软雅黑" panose="020B0503020204020204" pitchFamily="34" charset="-122"/>
                <a:ea typeface="微软雅黑" panose="020B0503020204020204" pitchFamily="34" charset="-122"/>
                <a:cs typeface="Noto Sans CJK JP Regular"/>
              </a:rPr>
              <a:t> </a:t>
            </a:r>
            <a:r>
              <a:rPr sz="900" spc="15" dirty="0">
                <a:latin typeface="微软雅黑" panose="020B0503020204020204" pitchFamily="34" charset="-122"/>
                <a:ea typeface="微软雅黑" panose="020B0503020204020204" pitchFamily="34" charset="-122"/>
                <a:cs typeface="Noto Sans CJK JP Regular"/>
              </a:rPr>
              <a:t>CA.</a:t>
            </a:r>
            <a:endParaRPr sz="900" dirty="0">
              <a:latin typeface="微软雅黑" panose="020B0503020204020204" pitchFamily="34" charset="-122"/>
              <a:ea typeface="微软雅黑" panose="020B0503020204020204" pitchFamily="34" charset="-122"/>
              <a:cs typeface="Noto Sans CJK JP Regular"/>
            </a:endParaRPr>
          </a:p>
          <a:p>
            <a:pPr marL="182880" indent="-170180">
              <a:lnSpc>
                <a:spcPct val="100000"/>
              </a:lnSpc>
              <a:spcBef>
                <a:spcPts val="325"/>
              </a:spcBef>
              <a:buFont typeface="Arial" panose="020B0604020202020204"/>
              <a:buChar char="–"/>
              <a:tabLst>
                <a:tab pos="182880" algn="l"/>
              </a:tabLst>
            </a:pPr>
            <a:r>
              <a:rPr sz="1050" spc="10" dirty="0">
                <a:latin typeface="微软雅黑" panose="020B0503020204020204" pitchFamily="34" charset="-122"/>
                <a:ea typeface="微软雅黑" panose="020B0503020204020204" pitchFamily="34" charset="-122"/>
                <a:cs typeface="Noto Sans CJK JP Regular"/>
              </a:rPr>
              <a:t>Offer</a:t>
            </a:r>
            <a:r>
              <a:rPr sz="1050" spc="55"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mechanisms</a:t>
            </a:r>
            <a:r>
              <a:rPr sz="1050" spc="60" dirty="0">
                <a:latin typeface="微软雅黑" panose="020B0503020204020204" pitchFamily="34" charset="-122"/>
                <a:ea typeface="微软雅黑" panose="020B0503020204020204" pitchFamily="34" charset="-122"/>
                <a:cs typeface="Noto Sans CJK JP Regular"/>
              </a:rPr>
              <a:t> </a:t>
            </a:r>
            <a:r>
              <a:rPr sz="1050" spc="5" dirty="0">
                <a:latin typeface="微软雅黑" panose="020B0503020204020204" pitchFamily="34" charset="-122"/>
                <a:ea typeface="微软雅黑" panose="020B0503020204020204" pitchFamily="34" charset="-122"/>
                <a:cs typeface="Noto Sans CJK JP Regular"/>
              </a:rPr>
              <a:t>to</a:t>
            </a:r>
            <a:r>
              <a:rPr sz="1050" spc="55"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conceal</a:t>
            </a:r>
            <a:r>
              <a:rPr sz="1050" spc="55" dirty="0">
                <a:latin typeface="微软雅黑" panose="020B0503020204020204" pitchFamily="34" charset="-122"/>
                <a:ea typeface="微软雅黑" panose="020B0503020204020204" pitchFamily="34" charset="-122"/>
                <a:cs typeface="Noto Sans CJK JP Regular"/>
              </a:rPr>
              <a:t> </a:t>
            </a:r>
            <a:r>
              <a:rPr sz="1050" spc="-10" dirty="0">
                <a:latin typeface="微软雅黑" panose="020B0503020204020204" pitchFamily="34" charset="-122"/>
                <a:ea typeface="微软雅黑" panose="020B0503020204020204" pitchFamily="34" charset="-122"/>
                <a:cs typeface="Noto Sans CJK JP Regular"/>
              </a:rPr>
              <a:t>the</a:t>
            </a:r>
            <a:r>
              <a:rPr sz="1050" spc="60" dirty="0">
                <a:latin typeface="微软雅黑" panose="020B0503020204020204" pitchFamily="34" charset="-122"/>
                <a:ea typeface="微软雅黑" panose="020B0503020204020204" pitchFamily="34" charset="-122"/>
                <a:cs typeface="Noto Sans CJK JP Regular"/>
              </a:rPr>
              <a:t> </a:t>
            </a:r>
            <a:r>
              <a:rPr sz="1050" spc="-15" dirty="0">
                <a:latin typeface="微软雅黑" panose="020B0503020204020204" pitchFamily="34" charset="-122"/>
                <a:ea typeface="微软雅黑" panose="020B0503020204020204" pitchFamily="34" charset="-122"/>
                <a:cs typeface="Noto Sans CJK JP Regular"/>
              </a:rPr>
              <a:t>content</a:t>
            </a:r>
            <a:r>
              <a:rPr sz="1050" spc="60" dirty="0">
                <a:latin typeface="微软雅黑" panose="020B0503020204020204" pitchFamily="34" charset="-122"/>
                <a:ea typeface="微软雅黑" panose="020B0503020204020204" pitchFamily="34" charset="-122"/>
                <a:cs typeface="Noto Sans CJK JP Regular"/>
              </a:rPr>
              <a:t> </a:t>
            </a:r>
            <a:r>
              <a:rPr sz="1050" spc="20" dirty="0">
                <a:latin typeface="微软雅黑" panose="020B0503020204020204" pitchFamily="34" charset="-122"/>
                <a:ea typeface="微软雅黑" panose="020B0503020204020204" pitchFamily="34" charset="-122"/>
                <a:cs typeface="Noto Sans CJK JP Regular"/>
              </a:rPr>
              <a:t>of</a:t>
            </a:r>
            <a:r>
              <a:rPr sz="1050" spc="60" dirty="0">
                <a:latin typeface="微软雅黑" panose="020B0503020204020204" pitchFamily="34" charset="-122"/>
                <a:ea typeface="微软雅黑" panose="020B0503020204020204" pitchFamily="34" charset="-122"/>
                <a:cs typeface="Noto Sans CJK JP Regular"/>
              </a:rPr>
              <a:t> </a:t>
            </a:r>
            <a:r>
              <a:rPr sz="1050" spc="-30" dirty="0">
                <a:latin typeface="微软雅黑" panose="020B0503020204020204" pitchFamily="34" charset="-122"/>
                <a:ea typeface="微软雅黑" panose="020B0503020204020204" pitchFamily="34" charset="-122"/>
                <a:cs typeface="Noto Sans CJK JP Regular"/>
              </a:rPr>
              <a:t>transactions</a:t>
            </a:r>
            <a:r>
              <a:rPr sz="1050" spc="60" dirty="0">
                <a:latin typeface="微软雅黑" panose="020B0503020204020204" pitchFamily="34" charset="-122"/>
                <a:ea typeface="微软雅黑" panose="020B0503020204020204" pitchFamily="34" charset="-122"/>
                <a:cs typeface="Noto Sans CJK JP Regular"/>
              </a:rPr>
              <a:t> </a:t>
            </a:r>
            <a:r>
              <a:rPr sz="1050" spc="5" dirty="0">
                <a:latin typeface="微软雅黑" panose="020B0503020204020204" pitchFamily="34" charset="-122"/>
                <a:ea typeface="微软雅黑" panose="020B0503020204020204" pitchFamily="34" charset="-122"/>
                <a:cs typeface="Noto Sans CJK JP Regular"/>
              </a:rPr>
              <a:t>to</a:t>
            </a:r>
            <a:r>
              <a:rPr sz="1050" spc="55" dirty="0">
                <a:latin typeface="微软雅黑" panose="020B0503020204020204" pitchFamily="34" charset="-122"/>
                <a:ea typeface="微软雅黑" panose="020B0503020204020204" pitchFamily="34" charset="-122"/>
                <a:cs typeface="Noto Sans CJK JP Regular"/>
              </a:rPr>
              <a:t> </a:t>
            </a:r>
            <a:r>
              <a:rPr sz="1050" spc="-15" dirty="0">
                <a:latin typeface="微软雅黑" panose="020B0503020204020204" pitchFamily="34" charset="-122"/>
                <a:ea typeface="微软雅黑" panose="020B0503020204020204" pitchFamily="34" charset="-122"/>
                <a:cs typeface="Noto Sans CJK JP Regular"/>
              </a:rPr>
              <a:t>unauthorized</a:t>
            </a:r>
            <a:r>
              <a:rPr sz="1050" spc="60" dirty="0">
                <a:latin typeface="微软雅黑" panose="020B0503020204020204" pitchFamily="34" charset="-122"/>
                <a:ea typeface="微软雅黑" panose="020B0503020204020204" pitchFamily="34" charset="-122"/>
                <a:cs typeface="Noto Sans CJK JP Regular"/>
              </a:rPr>
              <a:t> </a:t>
            </a:r>
            <a:r>
              <a:rPr sz="1050" spc="-10" dirty="0">
                <a:latin typeface="微软雅黑" panose="020B0503020204020204" pitchFamily="34" charset="-122"/>
                <a:ea typeface="微软雅黑" panose="020B0503020204020204" pitchFamily="34" charset="-122"/>
                <a:cs typeface="Noto Sans CJK JP Regular"/>
              </a:rPr>
              <a:t>members</a:t>
            </a:r>
            <a:r>
              <a:rPr sz="1050" spc="60" dirty="0">
                <a:latin typeface="微软雅黑" panose="020B0503020204020204" pitchFamily="34" charset="-122"/>
                <a:ea typeface="微软雅黑" panose="020B0503020204020204" pitchFamily="34" charset="-122"/>
                <a:cs typeface="Noto Sans CJK JP Regular"/>
              </a:rPr>
              <a:t> </a:t>
            </a:r>
            <a:r>
              <a:rPr sz="1050" spc="20" dirty="0">
                <a:latin typeface="微软雅黑" panose="020B0503020204020204" pitchFamily="34" charset="-122"/>
                <a:ea typeface="微软雅黑" panose="020B0503020204020204" pitchFamily="34" charset="-122"/>
                <a:cs typeface="Noto Sans CJK JP Regular"/>
              </a:rPr>
              <a:t>of</a:t>
            </a:r>
            <a:r>
              <a:rPr sz="1050" spc="60" dirty="0">
                <a:latin typeface="微软雅黑" panose="020B0503020204020204" pitchFamily="34" charset="-122"/>
                <a:ea typeface="微软雅黑" panose="020B0503020204020204" pitchFamily="34" charset="-122"/>
                <a:cs typeface="Noto Sans CJK JP Regular"/>
              </a:rPr>
              <a:t> </a:t>
            </a:r>
            <a:r>
              <a:rPr sz="1050" spc="-10" dirty="0">
                <a:latin typeface="微软雅黑" panose="020B0503020204020204" pitchFamily="34" charset="-122"/>
                <a:ea typeface="微软雅黑" panose="020B0503020204020204" pitchFamily="34" charset="-122"/>
                <a:cs typeface="Noto Sans CJK JP Regular"/>
              </a:rPr>
              <a:t>the</a:t>
            </a:r>
            <a:r>
              <a:rPr sz="1050" spc="60" dirty="0">
                <a:latin typeface="微软雅黑" panose="020B0503020204020204" pitchFamily="34" charset="-122"/>
                <a:ea typeface="微软雅黑" panose="020B0503020204020204" pitchFamily="34" charset="-122"/>
                <a:cs typeface="Noto Sans CJK JP Regular"/>
              </a:rPr>
              <a:t> </a:t>
            </a:r>
            <a:r>
              <a:rPr sz="1050" spc="-30" dirty="0">
                <a:latin typeface="微软雅黑" panose="020B0503020204020204" pitchFamily="34" charset="-122"/>
                <a:ea typeface="微软雅黑" panose="020B0503020204020204" pitchFamily="34" charset="-122"/>
                <a:cs typeface="Noto Sans CJK JP Regular"/>
              </a:rPr>
              <a:t>system</a:t>
            </a:r>
            <a:r>
              <a:rPr sz="1050" spc="-30" dirty="0" smtClean="0">
                <a:latin typeface="微软雅黑" panose="020B0503020204020204" pitchFamily="34" charset="-122"/>
                <a:ea typeface="微软雅黑" panose="020B0503020204020204" pitchFamily="34" charset="-122"/>
                <a:cs typeface="Noto Sans CJK JP Regular"/>
              </a:rPr>
              <a:t>.</a:t>
            </a:r>
            <a:endParaRPr sz="1465" dirty="0">
              <a:latin typeface="微软雅黑" panose="020B0503020204020204" pitchFamily="34" charset="-122"/>
              <a:ea typeface="微软雅黑" panose="020B0503020204020204" pitchFamily="34" charset="-122"/>
              <a:cs typeface="Times New Roman" panose="02020603050405020304"/>
            </a:endParaRPr>
          </a:p>
          <a:p>
            <a:pPr marL="464820">
              <a:lnSpc>
                <a:spcPct val="100000"/>
              </a:lnSpc>
            </a:pPr>
            <a:endParaRPr lang="en-US" sz="700" spc="-25" dirty="0" smtClean="0">
              <a:latin typeface="Arial" panose="020B0604020202020204"/>
              <a:cs typeface="Arial" panose="020B0604020202020204"/>
            </a:endParaRPr>
          </a:p>
          <a:p>
            <a:pPr marL="464820">
              <a:lnSpc>
                <a:spcPct val="100000"/>
              </a:lnSpc>
            </a:pPr>
            <a:r>
              <a:rPr lang="en-US" sz="1050" spc="-25" dirty="0">
                <a:latin typeface="Arial" panose="020B0604020202020204"/>
                <a:cs typeface="Arial" panose="020B0604020202020204"/>
              </a:rPr>
              <a:t> </a:t>
            </a:r>
            <a:r>
              <a:rPr lang="en-US" sz="1050" spc="-25" dirty="0" smtClean="0">
                <a:latin typeface="Arial" panose="020B0604020202020204"/>
                <a:cs typeface="Arial" panose="020B0604020202020204"/>
              </a:rPr>
              <a:t>          </a:t>
            </a:r>
            <a:r>
              <a:rPr sz="1050" spc="-25" dirty="0" smtClean="0">
                <a:latin typeface="Arial" panose="020B0604020202020204"/>
                <a:cs typeface="Arial" panose="020B0604020202020204"/>
              </a:rPr>
              <a:t>User </a:t>
            </a:r>
            <a:r>
              <a:rPr sz="1050" spc="-30" dirty="0">
                <a:latin typeface="Arial" panose="020B0604020202020204"/>
                <a:cs typeface="Arial" panose="020B0604020202020204"/>
              </a:rPr>
              <a:t>Enrollment</a:t>
            </a:r>
            <a:r>
              <a:rPr sz="1050" spc="-110" dirty="0">
                <a:latin typeface="Arial" panose="020B0604020202020204"/>
                <a:cs typeface="Arial" panose="020B0604020202020204"/>
              </a:rPr>
              <a:t> </a:t>
            </a:r>
            <a:r>
              <a:rPr sz="1050" spc="-30" dirty="0">
                <a:latin typeface="Arial" panose="020B0604020202020204"/>
                <a:cs typeface="Arial" panose="020B0604020202020204"/>
              </a:rPr>
              <a:t>Process</a:t>
            </a:r>
            <a:endParaRPr sz="1050" dirty="0">
              <a:latin typeface="Arial" panose="020B0604020202020204"/>
              <a:cs typeface="Arial" panose="020B0604020202020204"/>
            </a:endParaRPr>
          </a:p>
        </p:txBody>
      </p:sp>
      <p:sp>
        <p:nvSpPr>
          <p:cNvPr id="7" name="object 7"/>
          <p:cNvSpPr txBox="1"/>
          <p:nvPr/>
        </p:nvSpPr>
        <p:spPr>
          <a:xfrm>
            <a:off x="4059908" y="4066854"/>
            <a:ext cx="2791654" cy="698500"/>
          </a:xfrm>
          <a:prstGeom prst="rect">
            <a:avLst/>
          </a:prstGeom>
          <a:solidFill>
            <a:srgbClr val="FFC000"/>
          </a:solidFill>
        </p:spPr>
        <p:txBody>
          <a:bodyPr vert="horz" wrap="square" lIns="0" tIns="47625" rIns="0" bIns="0" rtlCol="0">
            <a:spAutoFit/>
          </a:bodyPr>
          <a:lstStyle/>
          <a:p>
            <a:pPr marL="205740" indent="-170180">
              <a:lnSpc>
                <a:spcPct val="100000"/>
              </a:lnSpc>
              <a:spcBef>
                <a:spcPts val="500"/>
              </a:spcBef>
              <a:buFont typeface="Arial" panose="020B0604020202020204"/>
              <a:buChar char="–"/>
              <a:tabLst>
                <a:tab pos="206375" algn="l"/>
              </a:tabLst>
            </a:pPr>
            <a:r>
              <a:rPr sz="1200" dirty="0">
                <a:latin typeface="微软雅黑" panose="020B0503020204020204" pitchFamily="34" charset="-122"/>
                <a:ea typeface="微软雅黑" panose="020B0503020204020204" pitchFamily="34" charset="-122"/>
                <a:cs typeface="Noto Sans CJK JP Regular"/>
              </a:rPr>
              <a:t>每个交易使用一个新的TCert</a:t>
            </a:r>
          </a:p>
          <a:p>
            <a:pPr marL="205740" indent="-170180">
              <a:lnSpc>
                <a:spcPct val="100000"/>
              </a:lnSpc>
              <a:spcBef>
                <a:spcPts val="380"/>
              </a:spcBef>
              <a:buFont typeface="Arial" panose="020B0604020202020204"/>
              <a:buChar char="–"/>
              <a:tabLst>
                <a:tab pos="206375" algn="l"/>
              </a:tabLst>
            </a:pPr>
            <a:r>
              <a:rPr sz="1200" dirty="0">
                <a:latin typeface="微软雅黑" panose="020B0503020204020204" pitchFamily="34" charset="-122"/>
                <a:ea typeface="微软雅黑" panose="020B0503020204020204" pitchFamily="34" charset="-122"/>
                <a:cs typeface="Noto Sans CJK JP Regular"/>
              </a:rPr>
              <a:t>TCert中不显式携带交易创建者的信息</a:t>
            </a:r>
          </a:p>
          <a:p>
            <a:pPr marL="205740" indent="-170180">
              <a:lnSpc>
                <a:spcPct val="100000"/>
              </a:lnSpc>
              <a:spcBef>
                <a:spcPts val="380"/>
              </a:spcBef>
              <a:buFont typeface="Arial" panose="020B0604020202020204"/>
              <a:buChar char="–"/>
              <a:tabLst>
                <a:tab pos="206375" algn="l"/>
              </a:tabLst>
            </a:pPr>
            <a:r>
              <a:rPr sz="1200" dirty="0">
                <a:latin typeface="微软雅黑" panose="020B0503020204020204" pitchFamily="34" charset="-122"/>
                <a:ea typeface="微软雅黑" panose="020B0503020204020204" pitchFamily="34" charset="-122"/>
                <a:cs typeface="Noto Sans CJK JP Regular"/>
              </a:rPr>
              <a:t>TCert和ECert的关系被隐秘保护</a:t>
            </a:r>
          </a:p>
        </p:txBody>
      </p:sp>
      <p:sp>
        <p:nvSpPr>
          <p:cNvPr id="8" name="object 8"/>
          <p:cNvSpPr/>
          <p:nvPr/>
        </p:nvSpPr>
        <p:spPr>
          <a:xfrm>
            <a:off x="469899" y="1863725"/>
            <a:ext cx="2778128" cy="88900"/>
          </a:xfrm>
          <a:prstGeom prst="rect">
            <a:avLst/>
          </a:prstGeom>
          <a:blipFill>
            <a:blip r:embed="rId5" cstate="print"/>
            <a:stretch>
              <a:fillRect/>
            </a:stretch>
          </a:blipFill>
        </p:spPr>
        <p:txBody>
          <a:bodyPr wrap="square" lIns="0" tIns="0" rIns="0" bIns="0" rtlCol="0"/>
          <a:lstStyle/>
          <a:p>
            <a:endParaRPr sz="100"/>
          </a:p>
        </p:txBody>
      </p:sp>
      <p:sp>
        <p:nvSpPr>
          <p:cNvPr id="9" name="object 9"/>
          <p:cNvSpPr/>
          <p:nvPr/>
        </p:nvSpPr>
        <p:spPr>
          <a:xfrm>
            <a:off x="505118" y="1892941"/>
            <a:ext cx="2699861" cy="0"/>
          </a:xfrm>
          <a:custGeom>
            <a:avLst/>
            <a:gdLst/>
            <a:ahLst/>
            <a:cxnLst/>
            <a:rect l="l" t="t" r="r" b="b"/>
            <a:pathLst>
              <a:path w="3599815">
                <a:moveTo>
                  <a:pt x="0" y="0"/>
                </a:moveTo>
                <a:lnTo>
                  <a:pt x="3599632" y="1"/>
                </a:lnTo>
              </a:path>
            </a:pathLst>
          </a:custGeom>
          <a:ln w="25400">
            <a:solidFill>
              <a:srgbClr val="000000"/>
            </a:solidFill>
          </a:ln>
        </p:spPr>
        <p:txBody>
          <a:bodyPr wrap="square" lIns="0" tIns="0" rIns="0" bIns="0" rtlCol="0"/>
          <a:lstStyle/>
          <a:p>
            <a:endParaRPr sz="100"/>
          </a:p>
        </p:txBody>
      </p:sp>
      <p:sp>
        <p:nvSpPr>
          <p:cNvPr id="10" name="object 10"/>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15</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345" y="46990"/>
            <a:ext cx="2821940" cy="378460"/>
          </a:xfrm>
          <a:prstGeom prst="rect">
            <a:avLst/>
          </a:prstGeom>
        </p:spPr>
        <p:txBody>
          <a:bodyPr vert="horz" wrap="square" lIns="0" tIns="9525" rIns="0" bIns="0" rtlCol="0">
            <a:spAutoFit/>
          </a:bodyPr>
          <a:lstStyle/>
          <a:p>
            <a:pPr marL="12700" algn="l">
              <a:lnSpc>
                <a:spcPct val="100000"/>
              </a:lnSpc>
              <a:spcBef>
                <a:spcPts val="100"/>
              </a:spcBef>
            </a:pPr>
            <a:r>
              <a:rPr lang="zh-CN" altLang="en-US" sz="2400" dirty="0">
                <a:latin typeface="+mn-ea"/>
              </a:rPr>
              <a:t>主要加密算法对比</a:t>
            </a:r>
          </a:p>
        </p:txBody>
      </p:sp>
      <p:sp>
        <p:nvSpPr>
          <p:cNvPr id="6" name="object 6"/>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16</a:t>
            </a:fld>
            <a:endParaRPr sz="100" spc="30" dirty="0"/>
          </a:p>
        </p:txBody>
      </p:sp>
      <p:graphicFrame>
        <p:nvGraphicFramePr>
          <p:cNvPr id="3" name="object 3"/>
          <p:cNvGraphicFramePr>
            <a:graphicFrameLocks noGrp="1"/>
          </p:cNvGraphicFramePr>
          <p:nvPr/>
        </p:nvGraphicFramePr>
        <p:xfrm>
          <a:off x="120968" y="494166"/>
          <a:ext cx="6582410" cy="1960245"/>
        </p:xfrm>
        <a:graphic>
          <a:graphicData uri="http://schemas.openxmlformats.org/drawingml/2006/table">
            <a:tbl>
              <a:tblPr firstRow="1" bandRow="1">
                <a:tableStyleId>{2D5ABB26-0587-4C30-8999-92F81FD0307C}</a:tableStyleId>
              </a:tblPr>
              <a:tblGrid>
                <a:gridCol w="1887855"/>
                <a:gridCol w="3265170"/>
                <a:gridCol w="1429385"/>
              </a:tblGrid>
              <a:tr h="280035">
                <a:tc>
                  <a:txBody>
                    <a:bodyPr/>
                    <a:lstStyle/>
                    <a:p>
                      <a:pPr marL="271145">
                        <a:lnSpc>
                          <a:spcPct val="100000"/>
                        </a:lnSpc>
                        <a:spcBef>
                          <a:spcPts val="705"/>
                        </a:spcBef>
                      </a:pPr>
                      <a:r>
                        <a:rPr sz="900" dirty="0">
                          <a:solidFill>
                            <a:srgbClr val="FFFFFF"/>
                          </a:solidFill>
                          <a:latin typeface="微软雅黑" panose="020B0503020204020204" pitchFamily="34" charset="-122"/>
                          <a:ea typeface="微软雅黑" panose="020B0503020204020204" pitchFamily="34" charset="-122"/>
                          <a:cs typeface="Noto Sans CJK JP Regular"/>
                        </a:rPr>
                        <a:t>非对称加密算法（公钥算法）</a:t>
                      </a: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8204BD"/>
                    </a:solidFill>
                  </a:tcPr>
                </a:tc>
                <a:tc>
                  <a:txBody>
                    <a:bodyPr/>
                    <a:lstStyle/>
                    <a:p>
                      <a:pPr marL="13970" algn="ctr">
                        <a:lnSpc>
                          <a:spcPct val="100000"/>
                        </a:lnSpc>
                        <a:spcBef>
                          <a:spcPts val="705"/>
                        </a:spcBef>
                      </a:pPr>
                      <a:r>
                        <a:rPr sz="900" spc="30" dirty="0">
                          <a:solidFill>
                            <a:srgbClr val="FFFFFF"/>
                          </a:solidFill>
                          <a:latin typeface="微软雅黑" panose="020B0503020204020204" pitchFamily="34" charset="-122"/>
                          <a:ea typeface="微软雅黑" panose="020B0503020204020204" pitchFamily="34" charset="-122"/>
                          <a:cs typeface="Noto Sans CJK JP Regular"/>
                        </a:rPr>
                        <a:t>ECC/</a:t>
                      </a:r>
                      <a:r>
                        <a:rPr sz="900" dirty="0">
                          <a:solidFill>
                            <a:srgbClr val="FFFFFF"/>
                          </a:solidFill>
                          <a:latin typeface="微软雅黑" panose="020B0503020204020204" pitchFamily="34" charset="-122"/>
                          <a:ea typeface="微软雅黑" panose="020B0503020204020204" pitchFamily="34" charset="-122"/>
                          <a:cs typeface="Noto Sans CJK JP Regular"/>
                        </a:rPr>
                        <a:t>国密</a:t>
                      </a:r>
                      <a:r>
                        <a:rPr sz="900" spc="110" dirty="0">
                          <a:solidFill>
                            <a:srgbClr val="FFFFFF"/>
                          </a:solidFill>
                          <a:latin typeface="微软雅黑" panose="020B0503020204020204" pitchFamily="34" charset="-122"/>
                          <a:ea typeface="微软雅黑" panose="020B0503020204020204" pitchFamily="34" charset="-122"/>
                          <a:cs typeface="Noto Sans CJK JP Regular"/>
                        </a:rPr>
                        <a:t>SM2</a:t>
                      </a:r>
                      <a:endParaRPr sz="900">
                        <a:latin typeface="微软雅黑" panose="020B0503020204020204" pitchFamily="34" charset="-122"/>
                        <a:ea typeface="微软雅黑" panose="020B0503020204020204" pitchFamily="34" charset="-122"/>
                        <a:cs typeface="Noto Sans CJK JP Regular"/>
                      </a:endParaRP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B050"/>
                    </a:solidFill>
                  </a:tcPr>
                </a:tc>
                <a:tc>
                  <a:txBody>
                    <a:bodyPr/>
                    <a:lstStyle/>
                    <a:p>
                      <a:pPr marL="13970" algn="ctr">
                        <a:lnSpc>
                          <a:spcPct val="100000"/>
                        </a:lnSpc>
                        <a:spcBef>
                          <a:spcPts val="705"/>
                        </a:spcBef>
                      </a:pPr>
                      <a:r>
                        <a:rPr sz="900" spc="80" dirty="0">
                          <a:solidFill>
                            <a:srgbClr val="FFFFFF"/>
                          </a:solidFill>
                          <a:latin typeface="微软雅黑" panose="020B0503020204020204" pitchFamily="34" charset="-122"/>
                          <a:ea typeface="微软雅黑" panose="020B0503020204020204" pitchFamily="34" charset="-122"/>
                          <a:cs typeface="Noto Sans CJK JP Regular"/>
                        </a:rPr>
                        <a:t>RSA</a:t>
                      </a: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B0DA"/>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计算结构</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基于椭圆曲线</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基于特殊的可逆模幂运算</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计算复杂度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完全指数级</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亚指数级</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相同的安全性能下所需的公钥位数</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较少</a:t>
                      </a:r>
                      <a:r>
                        <a:rPr sz="900" spc="15" dirty="0">
                          <a:latin typeface="微软雅黑" panose="020B0503020204020204" pitchFamily="34" charset="-122"/>
                          <a:ea typeface="微软雅黑" panose="020B0503020204020204" pitchFamily="34" charset="-122"/>
                          <a:cs typeface="Noto Sans CJK JP Regular"/>
                        </a:rPr>
                        <a:t>，（160</a:t>
                      </a:r>
                      <a:r>
                        <a:rPr sz="900" dirty="0">
                          <a:latin typeface="微软雅黑" panose="020B0503020204020204" pitchFamily="34" charset="-122"/>
                          <a:ea typeface="微软雅黑" panose="020B0503020204020204" pitchFamily="34" charset="-122"/>
                          <a:cs typeface="Noto Sans CJK JP Regular"/>
                        </a:rPr>
                        <a:t>位的</a:t>
                      </a:r>
                      <a:r>
                        <a:rPr sz="900" spc="-10" dirty="0">
                          <a:latin typeface="微软雅黑" panose="020B0503020204020204" pitchFamily="34" charset="-122"/>
                          <a:ea typeface="微软雅黑" panose="020B0503020204020204" pitchFamily="34" charset="-122"/>
                          <a:cs typeface="Noto Sans CJK JP Regular"/>
                        </a:rPr>
                        <a:t>ECC</a:t>
                      </a:r>
                      <a:r>
                        <a:rPr sz="900" dirty="0">
                          <a:latin typeface="微软雅黑" panose="020B0503020204020204" pitchFamily="34" charset="-122"/>
                          <a:ea typeface="微软雅黑" panose="020B0503020204020204" pitchFamily="34" charset="-122"/>
                          <a:cs typeface="Noto Sans CJK JP Regular"/>
                        </a:rPr>
                        <a:t>与</a:t>
                      </a:r>
                      <a:r>
                        <a:rPr sz="900" spc="30" dirty="0">
                          <a:latin typeface="微软雅黑" panose="020B0503020204020204" pitchFamily="34" charset="-122"/>
                          <a:ea typeface="微软雅黑" panose="020B0503020204020204" pitchFamily="34" charset="-122"/>
                          <a:cs typeface="Noto Sans CJK JP Regular"/>
                        </a:rPr>
                        <a:t>1024</a:t>
                      </a:r>
                      <a:r>
                        <a:rPr sz="900" dirty="0">
                          <a:latin typeface="微软雅黑" panose="020B0503020204020204" pitchFamily="34" charset="-122"/>
                          <a:ea typeface="微软雅黑" panose="020B0503020204020204" pitchFamily="34" charset="-122"/>
                          <a:cs typeface="Noto Sans CJK JP Regular"/>
                        </a:rPr>
                        <a:t>位的</a:t>
                      </a:r>
                      <a:r>
                        <a:rPr sz="900" spc="35" dirty="0">
                          <a:latin typeface="微软雅黑" panose="020B0503020204020204" pitchFamily="34" charset="-122"/>
                          <a:ea typeface="微软雅黑" panose="020B0503020204020204" pitchFamily="34" charset="-122"/>
                          <a:cs typeface="Noto Sans CJK JP Regular"/>
                        </a:rPr>
                        <a:t>RSA</a:t>
                      </a:r>
                      <a:r>
                        <a:rPr sz="900" dirty="0">
                          <a:latin typeface="微软雅黑" panose="020B0503020204020204" pitchFamily="34" charset="-122"/>
                          <a:ea typeface="微软雅黑" panose="020B0503020204020204" pitchFamily="34" charset="-122"/>
                          <a:cs typeface="Noto Sans CJK JP Regular"/>
                        </a:rPr>
                        <a:t>具有相同的安全等级）</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较多</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密钥生成速度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a:t>
                      </a:r>
                      <a:r>
                        <a:rPr sz="900" spc="35" dirty="0">
                          <a:latin typeface="微软雅黑" panose="020B0503020204020204" pitchFamily="34" charset="-122"/>
                          <a:ea typeface="微软雅黑" panose="020B0503020204020204" pitchFamily="34" charset="-122"/>
                          <a:cs typeface="Noto Sans CJK JP Regular"/>
                        </a:rPr>
                        <a:t>RSA</a:t>
                      </a:r>
                      <a:r>
                        <a:rPr sz="900" dirty="0">
                          <a:latin typeface="微软雅黑" panose="020B0503020204020204" pitchFamily="34" charset="-122"/>
                          <a:ea typeface="微软雅黑" panose="020B0503020204020204" pitchFamily="34" charset="-122"/>
                          <a:cs typeface="Noto Sans CJK JP Regular"/>
                        </a:rPr>
                        <a:t>算法快百倍以上</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慢</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解密加密速度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较快</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一般</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r>
              <a:tr h="28003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安全性难度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基于离散对数问题ECDLP数学难题</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842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基于分解大整数的难度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bl>
          </a:graphicData>
        </a:graphic>
      </p:graphicFrame>
      <p:graphicFrame>
        <p:nvGraphicFramePr>
          <p:cNvPr id="4" name="object 4"/>
          <p:cNvGraphicFramePr>
            <a:graphicFrameLocks noGrp="1"/>
          </p:cNvGraphicFramePr>
          <p:nvPr/>
        </p:nvGraphicFramePr>
        <p:xfrm>
          <a:off x="116570" y="2589848"/>
          <a:ext cx="8134350" cy="2118836"/>
        </p:xfrm>
        <a:graphic>
          <a:graphicData uri="http://schemas.openxmlformats.org/drawingml/2006/table">
            <a:tbl>
              <a:tblPr firstRow="1" bandRow="1">
                <a:tableStyleId>{2D5ABB26-0587-4C30-8999-92F81FD0307C}</a:tableStyleId>
              </a:tblPr>
              <a:tblGrid>
                <a:gridCol w="1515110"/>
                <a:gridCol w="2553970"/>
                <a:gridCol w="2219325"/>
                <a:gridCol w="1845945"/>
              </a:tblGrid>
              <a:tr h="279400">
                <a:tc>
                  <a:txBody>
                    <a:bodyPr/>
                    <a:lstStyle/>
                    <a:p>
                      <a:pPr marL="557530">
                        <a:lnSpc>
                          <a:spcPct val="100000"/>
                        </a:lnSpc>
                        <a:spcBef>
                          <a:spcPts val="705"/>
                        </a:spcBef>
                      </a:pPr>
                      <a:r>
                        <a:rPr sz="900" dirty="0">
                          <a:solidFill>
                            <a:srgbClr val="FFFFFF"/>
                          </a:solidFill>
                          <a:latin typeface="微软雅黑" panose="020B0503020204020204" pitchFamily="34" charset="-122"/>
                          <a:ea typeface="微软雅黑" panose="020B0503020204020204" pitchFamily="34" charset="-122"/>
                          <a:cs typeface="Noto Sans CJK JP Regular"/>
                        </a:rPr>
                        <a:t>对称加密算法</a:t>
                      </a: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8204BD"/>
                    </a:solidFill>
                  </a:tcPr>
                </a:tc>
                <a:tc>
                  <a:txBody>
                    <a:bodyPr/>
                    <a:lstStyle/>
                    <a:p>
                      <a:pPr marL="12065" algn="ctr">
                        <a:lnSpc>
                          <a:spcPct val="100000"/>
                        </a:lnSpc>
                        <a:spcBef>
                          <a:spcPts val="705"/>
                        </a:spcBef>
                      </a:pPr>
                      <a:r>
                        <a:rPr sz="900" spc="50" dirty="0">
                          <a:solidFill>
                            <a:srgbClr val="FFFFFF"/>
                          </a:solidFill>
                          <a:latin typeface="微软雅黑" panose="020B0503020204020204" pitchFamily="34" charset="-122"/>
                          <a:ea typeface="微软雅黑" panose="020B0503020204020204" pitchFamily="34" charset="-122"/>
                          <a:cs typeface="Noto Sans CJK JP Regular"/>
                        </a:rPr>
                        <a:t>AES</a:t>
                      </a: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B050"/>
                    </a:solidFill>
                  </a:tcPr>
                </a:tc>
                <a:tc>
                  <a:txBody>
                    <a:bodyPr/>
                    <a:lstStyle/>
                    <a:p>
                      <a:pPr marL="12700" algn="ctr">
                        <a:lnSpc>
                          <a:spcPct val="100000"/>
                        </a:lnSpc>
                        <a:spcBef>
                          <a:spcPts val="705"/>
                        </a:spcBef>
                      </a:pPr>
                      <a:r>
                        <a:rPr sz="900" spc="-5" dirty="0">
                          <a:solidFill>
                            <a:srgbClr val="FFFFFF"/>
                          </a:solidFill>
                          <a:latin typeface="微软雅黑" panose="020B0503020204020204" pitchFamily="34" charset="-122"/>
                          <a:ea typeface="微软雅黑" panose="020B0503020204020204" pitchFamily="34" charset="-122"/>
                          <a:cs typeface="Noto Sans CJK JP Regular"/>
                        </a:rPr>
                        <a:t>国</a:t>
                      </a:r>
                      <a:r>
                        <a:rPr sz="900" dirty="0">
                          <a:solidFill>
                            <a:srgbClr val="FFFFFF"/>
                          </a:solidFill>
                          <a:latin typeface="微软雅黑" panose="020B0503020204020204" pitchFamily="34" charset="-122"/>
                          <a:ea typeface="微软雅黑" panose="020B0503020204020204" pitchFamily="34" charset="-122"/>
                          <a:cs typeface="Noto Sans CJK JP Regular"/>
                        </a:rPr>
                        <a:t>密</a:t>
                      </a:r>
                      <a:r>
                        <a:rPr sz="900" spc="110" dirty="0">
                          <a:solidFill>
                            <a:srgbClr val="FFFFFF"/>
                          </a:solidFill>
                          <a:latin typeface="微软雅黑" panose="020B0503020204020204" pitchFamily="34" charset="-122"/>
                          <a:ea typeface="微软雅黑" panose="020B0503020204020204" pitchFamily="34" charset="-122"/>
                          <a:cs typeface="Noto Sans CJK JP Regular"/>
                        </a:rPr>
                        <a:t>SM4</a:t>
                      </a:r>
                      <a:endParaRPr sz="900">
                        <a:latin typeface="微软雅黑" panose="020B0503020204020204" pitchFamily="34" charset="-122"/>
                        <a:ea typeface="微软雅黑" panose="020B0503020204020204" pitchFamily="34" charset="-122"/>
                        <a:cs typeface="Noto Sans CJK JP Regular"/>
                      </a:endParaRP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B050"/>
                    </a:solidFill>
                  </a:tcPr>
                </a:tc>
                <a:tc>
                  <a:txBody>
                    <a:bodyPr/>
                    <a:lstStyle/>
                    <a:p>
                      <a:pPr marL="11430" algn="ctr">
                        <a:lnSpc>
                          <a:spcPct val="100000"/>
                        </a:lnSpc>
                        <a:spcBef>
                          <a:spcPts val="705"/>
                        </a:spcBef>
                      </a:pPr>
                      <a:r>
                        <a:rPr sz="900" spc="40" dirty="0">
                          <a:solidFill>
                            <a:srgbClr val="FFFFFF"/>
                          </a:solidFill>
                          <a:latin typeface="微软雅黑" panose="020B0503020204020204" pitchFamily="34" charset="-122"/>
                          <a:ea typeface="微软雅黑" panose="020B0503020204020204" pitchFamily="34" charset="-122"/>
                          <a:cs typeface="Noto Sans CJK JP Regular"/>
                        </a:rPr>
                        <a:t>3DES</a:t>
                      </a:r>
                    </a:p>
                  </a:txBody>
                  <a:tcPr marL="0" marR="0" marT="67151"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B0DA"/>
                    </a:solidFill>
                  </a:tcPr>
                </a:tc>
              </a:tr>
              <a:tr h="395605">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计算结构</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c>
                  <a:txBody>
                    <a:bodyPr/>
                    <a:lstStyle/>
                    <a:p>
                      <a:pPr marL="97790">
                        <a:lnSpc>
                          <a:spcPts val="1435"/>
                        </a:lnSpc>
                        <a:spcBef>
                          <a:spcPts val="325"/>
                        </a:spcBef>
                      </a:pPr>
                      <a:r>
                        <a:rPr sz="900" dirty="0">
                          <a:latin typeface="微软雅黑" panose="020B0503020204020204" pitchFamily="34" charset="-122"/>
                          <a:ea typeface="微软雅黑" panose="020B0503020204020204" pitchFamily="34" charset="-122"/>
                          <a:cs typeface="Noto Sans CJK JP Regular"/>
                        </a:rPr>
                        <a:t>数据块长度和密钥长度都可变的分组加密</a:t>
                      </a:r>
                      <a:endParaRPr sz="900">
                        <a:latin typeface="微软雅黑" panose="020B0503020204020204" pitchFamily="34" charset="-122"/>
                        <a:ea typeface="微软雅黑" panose="020B0503020204020204" pitchFamily="34" charset="-122"/>
                        <a:cs typeface="Noto Sans CJK JP Regular"/>
                      </a:endParaRPr>
                    </a:p>
                    <a:p>
                      <a:pPr marL="97790">
                        <a:lnSpc>
                          <a:spcPts val="1435"/>
                        </a:lnSpc>
                      </a:pPr>
                      <a:r>
                        <a:rPr sz="900" spc="5" dirty="0">
                          <a:latin typeface="微软雅黑" panose="020B0503020204020204" pitchFamily="34" charset="-122"/>
                          <a:ea typeface="微软雅黑" panose="020B0503020204020204" pitchFamily="34" charset="-122"/>
                          <a:cs typeface="Noto Sans CJK JP Regular"/>
                        </a:rPr>
                        <a:t>RIJNDAEL</a:t>
                      </a:r>
                      <a:r>
                        <a:rPr sz="900" dirty="0">
                          <a:latin typeface="微软雅黑" panose="020B0503020204020204" pitchFamily="34" charset="-122"/>
                          <a:ea typeface="微软雅黑" panose="020B0503020204020204" pitchFamily="34" charset="-122"/>
                          <a:cs typeface="Noto Sans CJK JP Regular"/>
                        </a:rPr>
                        <a:t>算法</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基本轮函数加迭代，含非线性变换</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c>
                  <a:txBody>
                    <a:bodyPr/>
                    <a:lstStyle/>
                    <a:p>
                      <a:pPr marL="97155" marR="21780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使用标准的算法和逻辑运算，先 替换后置换，不含非线性变换</a:t>
                      </a:r>
                    </a:p>
                  </a:txBody>
                  <a:tcPr marL="0" marR="0" marT="30956"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E4F1"/>
                    </a:solidFill>
                  </a:tcPr>
                </a:tc>
              </a:tr>
              <a:tr h="279400">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计算轮数</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10/12/14</a:t>
                      </a:r>
                      <a:r>
                        <a:rPr sz="900" dirty="0">
                          <a:latin typeface="微软雅黑" panose="020B0503020204020204" pitchFamily="34" charset="-122"/>
                          <a:ea typeface="微软雅黑" panose="020B0503020204020204" pitchFamily="34" charset="-122"/>
                          <a:cs typeface="Noto Sans CJK JP Regular"/>
                        </a:rPr>
                        <a:t>轮</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32</a:t>
                      </a:r>
                      <a:r>
                        <a:rPr sz="900" dirty="0">
                          <a:latin typeface="微软雅黑" panose="020B0503020204020204" pitchFamily="34" charset="-122"/>
                          <a:ea typeface="微软雅黑" panose="020B0503020204020204" pitchFamily="34" charset="-122"/>
                          <a:cs typeface="Noto Sans CJK JP Regular"/>
                        </a:rPr>
                        <a:t>轮</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155">
                        <a:lnSpc>
                          <a:spcPct val="100000"/>
                        </a:lnSpc>
                        <a:spcBef>
                          <a:spcPts val="325"/>
                        </a:spcBef>
                      </a:pPr>
                      <a:r>
                        <a:rPr sz="900" spc="20" dirty="0">
                          <a:latin typeface="微软雅黑" panose="020B0503020204020204" pitchFamily="34" charset="-122"/>
                          <a:ea typeface="微软雅黑" panose="020B0503020204020204" pitchFamily="34" charset="-122"/>
                          <a:cs typeface="Noto Sans CJK JP Regular"/>
                        </a:rPr>
                        <a:t>16*3</a:t>
                      </a:r>
                      <a:r>
                        <a:rPr sz="900" dirty="0">
                          <a:latin typeface="微软雅黑" panose="020B0503020204020204" pitchFamily="34" charset="-122"/>
                          <a:ea typeface="微软雅黑" panose="020B0503020204020204" pitchFamily="34" charset="-122"/>
                          <a:cs typeface="Noto Sans CJK JP Regular"/>
                        </a:rPr>
                        <a:t>轮</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r h="279400">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分组长度</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128/192/256</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128</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155">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64</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r>
              <a:tr h="279400">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密钥长度</a:t>
                      </a:r>
                      <a:r>
                        <a:rPr sz="900" spc="35" dirty="0">
                          <a:latin typeface="微软雅黑" panose="020B0503020204020204" pitchFamily="34" charset="-122"/>
                          <a:ea typeface="微软雅黑" panose="020B0503020204020204" pitchFamily="34" charset="-122"/>
                          <a:cs typeface="Noto Sans CJK JP Regular"/>
                        </a:rPr>
                        <a:t>/</a:t>
                      </a:r>
                      <a:r>
                        <a:rPr sz="900" dirty="0">
                          <a:latin typeface="微软雅黑" panose="020B0503020204020204" pitchFamily="34" charset="-122"/>
                          <a:ea typeface="微软雅黑" panose="020B0503020204020204" pitchFamily="34" charset="-122"/>
                          <a:cs typeface="Noto Sans CJK JP Regular"/>
                        </a:rPr>
                        <a:t>有效密钥长度</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128</a:t>
                      </a:r>
                      <a:r>
                        <a:rPr sz="900" dirty="0">
                          <a:latin typeface="微软雅黑" panose="020B0503020204020204" pitchFamily="34" charset="-122"/>
                          <a:ea typeface="微软雅黑" panose="020B0503020204020204" pitchFamily="34" charset="-122"/>
                          <a:cs typeface="Noto Sans CJK JP Regular"/>
                        </a:rPr>
                        <a:t>位</a:t>
                      </a:r>
                      <a:r>
                        <a:rPr sz="900" spc="30" dirty="0">
                          <a:latin typeface="微软雅黑" panose="020B0503020204020204" pitchFamily="34" charset="-122"/>
                          <a:ea typeface="微软雅黑" panose="020B0503020204020204" pitchFamily="34" charset="-122"/>
                          <a:cs typeface="Noto Sans CJK JP Regular"/>
                        </a:rPr>
                        <a:t>/112</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128</a:t>
                      </a:r>
                      <a:r>
                        <a:rPr sz="900" dirty="0">
                          <a:latin typeface="微软雅黑" panose="020B0503020204020204" pitchFamily="34" charset="-122"/>
                          <a:ea typeface="微软雅黑" panose="020B0503020204020204" pitchFamily="34" charset="-122"/>
                          <a:cs typeface="Noto Sans CJK JP Regular"/>
                        </a:rPr>
                        <a:t>位</a:t>
                      </a:r>
                      <a:r>
                        <a:rPr sz="900" spc="30" dirty="0">
                          <a:latin typeface="微软雅黑" panose="020B0503020204020204" pitchFamily="34" charset="-122"/>
                          <a:ea typeface="微软雅黑" panose="020B0503020204020204" pitchFamily="34" charset="-122"/>
                          <a:cs typeface="Noto Sans CJK JP Regular"/>
                        </a:rPr>
                        <a:t>/128</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155">
                        <a:lnSpc>
                          <a:spcPct val="100000"/>
                        </a:lnSpc>
                        <a:spcBef>
                          <a:spcPts val="325"/>
                        </a:spcBef>
                      </a:pPr>
                      <a:r>
                        <a:rPr sz="900" spc="30" dirty="0">
                          <a:latin typeface="微软雅黑" panose="020B0503020204020204" pitchFamily="34" charset="-122"/>
                          <a:ea typeface="微软雅黑" panose="020B0503020204020204" pitchFamily="34" charset="-122"/>
                          <a:cs typeface="Noto Sans CJK JP Regular"/>
                        </a:rPr>
                        <a:t>128</a:t>
                      </a:r>
                      <a:r>
                        <a:rPr sz="900" dirty="0">
                          <a:latin typeface="微软雅黑" panose="020B0503020204020204" pitchFamily="34" charset="-122"/>
                          <a:ea typeface="微软雅黑" panose="020B0503020204020204" pitchFamily="34" charset="-122"/>
                          <a:cs typeface="Noto Sans CJK JP Regular"/>
                        </a:rPr>
                        <a:t>位</a:t>
                      </a:r>
                      <a:r>
                        <a:rPr sz="900" spc="30" dirty="0">
                          <a:latin typeface="微软雅黑" panose="020B0503020204020204" pitchFamily="34" charset="-122"/>
                          <a:ea typeface="微软雅黑" panose="020B0503020204020204" pitchFamily="34" charset="-122"/>
                          <a:cs typeface="Noto Sans CJK JP Regular"/>
                        </a:rPr>
                        <a:t>/112</a:t>
                      </a:r>
                      <a:r>
                        <a:rPr sz="900" dirty="0">
                          <a:latin typeface="微软雅黑" panose="020B0503020204020204" pitchFamily="34" charset="-122"/>
                          <a:ea typeface="微软雅黑" panose="020B0503020204020204" pitchFamily="34" charset="-122"/>
                          <a:cs typeface="Noto Sans CJK JP Regular"/>
                        </a:rPr>
                        <a:t>位</a:t>
                      </a:r>
                      <a:endParaRPr sz="900">
                        <a:latin typeface="微软雅黑" panose="020B0503020204020204" pitchFamily="34" charset="-122"/>
                        <a:ea typeface="微软雅黑" panose="020B0503020204020204" pitchFamily="34" charset="-122"/>
                        <a:cs typeface="Noto Sans CJK JP Regular"/>
                      </a:endParaRP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r h="279400">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实现性能</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软件、硬件实现都较快</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软件、硬件实现都较快</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c>
                  <a:txBody>
                    <a:bodyPr/>
                    <a:lstStyle/>
                    <a:p>
                      <a:pPr marL="9715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软件慢、硬件快</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E4F1"/>
                    </a:solidFill>
                  </a:tcPr>
                </a:tc>
              </a:tr>
              <a:tr h="279400">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安全性</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较高</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790">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较高</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c>
                  <a:txBody>
                    <a:bodyPr/>
                    <a:lstStyle/>
                    <a:p>
                      <a:pPr marL="97155">
                        <a:lnSpc>
                          <a:spcPct val="100000"/>
                        </a:lnSpc>
                        <a:spcBef>
                          <a:spcPts val="325"/>
                        </a:spcBef>
                      </a:pPr>
                      <a:r>
                        <a:rPr sz="900" dirty="0">
                          <a:latin typeface="微软雅黑" panose="020B0503020204020204" pitchFamily="34" charset="-122"/>
                          <a:ea typeface="微软雅黑" panose="020B0503020204020204" pitchFamily="34" charset="-122"/>
                          <a:cs typeface="Noto Sans CJK JP Regular"/>
                        </a:rPr>
                        <a:t>较高</a:t>
                      </a:r>
                    </a:p>
                  </a:txBody>
                  <a:tcPr marL="0" marR="0" marT="30956"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F2F8"/>
                    </a:solidFill>
                  </a:tcPr>
                </a:tc>
              </a:tr>
            </a:tbl>
          </a:graphicData>
        </a:graphic>
      </p:graphicFrame>
      <p:sp>
        <p:nvSpPr>
          <p:cNvPr id="5" name="object 5"/>
          <p:cNvSpPr txBox="1"/>
          <p:nvPr/>
        </p:nvSpPr>
        <p:spPr>
          <a:xfrm>
            <a:off x="6802755" y="532904"/>
            <a:ext cx="2238214" cy="436658"/>
          </a:xfrm>
          <a:prstGeom prst="rect">
            <a:avLst/>
          </a:prstGeom>
        </p:spPr>
        <p:txBody>
          <a:bodyPr vert="horz" wrap="square" lIns="0" tIns="9525" rIns="0" bIns="0" rtlCol="0">
            <a:spAutoFit/>
          </a:bodyPr>
          <a:lstStyle/>
          <a:p>
            <a:pPr marL="12700">
              <a:lnSpc>
                <a:spcPct val="100000"/>
              </a:lnSpc>
              <a:spcBef>
                <a:spcPts val="100"/>
              </a:spcBef>
            </a:pPr>
            <a:r>
              <a:rPr sz="900" spc="-35" dirty="0">
                <a:latin typeface="微软雅黑" panose="020B0503020204020204" pitchFamily="34" charset="-122"/>
                <a:ea typeface="微软雅黑" panose="020B0503020204020204" pitchFamily="34" charset="-122"/>
                <a:cs typeface="Arial" panose="020B0604020202020204"/>
              </a:rPr>
              <a:t>ECC</a:t>
            </a:r>
            <a:r>
              <a:rPr sz="900" spc="-35" dirty="0">
                <a:latin typeface="微软雅黑" panose="020B0503020204020204" pitchFamily="34" charset="-122"/>
                <a:ea typeface="微软雅黑" panose="020B0503020204020204" pitchFamily="34" charset="-122"/>
                <a:cs typeface="Droid Sans Fallback"/>
              </a:rPr>
              <a:t>（</a:t>
            </a:r>
            <a:r>
              <a:rPr sz="900" spc="-35" dirty="0">
                <a:latin typeface="微软雅黑" panose="020B0503020204020204" pitchFamily="34" charset="-122"/>
                <a:ea typeface="微软雅黑" panose="020B0503020204020204" pitchFamily="34" charset="-122"/>
                <a:cs typeface="Arial" panose="020B0604020202020204"/>
              </a:rPr>
              <a:t>Elliptic </a:t>
            </a:r>
            <a:r>
              <a:rPr sz="900" spc="-30" dirty="0">
                <a:latin typeface="微软雅黑" panose="020B0503020204020204" pitchFamily="34" charset="-122"/>
                <a:ea typeface="微软雅黑" panose="020B0503020204020204" pitchFamily="34" charset="-122"/>
                <a:cs typeface="Arial" panose="020B0604020202020204"/>
              </a:rPr>
              <a:t>Curves</a:t>
            </a:r>
            <a:r>
              <a:rPr sz="900" spc="-95" dirty="0">
                <a:latin typeface="微软雅黑" panose="020B0503020204020204" pitchFamily="34" charset="-122"/>
                <a:ea typeface="微软雅黑" panose="020B0503020204020204" pitchFamily="34" charset="-122"/>
                <a:cs typeface="Arial" panose="020B0604020202020204"/>
              </a:rPr>
              <a:t> </a:t>
            </a:r>
            <a:r>
              <a:rPr sz="900" spc="-35" dirty="0">
                <a:latin typeface="微软雅黑" panose="020B0503020204020204" pitchFamily="34" charset="-122"/>
                <a:ea typeface="微软雅黑" panose="020B0503020204020204" pitchFamily="34" charset="-122"/>
                <a:cs typeface="Arial" panose="020B0604020202020204"/>
              </a:rPr>
              <a:t>Cryptography</a:t>
            </a:r>
            <a:r>
              <a:rPr sz="900" spc="-35" dirty="0">
                <a:latin typeface="微软雅黑" panose="020B0503020204020204" pitchFamily="34" charset="-122"/>
                <a:ea typeface="微软雅黑" panose="020B0503020204020204" pitchFamily="34" charset="-122"/>
                <a:cs typeface="Droid Sans Fallback"/>
              </a:rPr>
              <a:t>）</a:t>
            </a:r>
            <a:endParaRPr sz="900" dirty="0">
              <a:latin typeface="微软雅黑" panose="020B0503020204020204" pitchFamily="34" charset="-122"/>
              <a:ea typeface="微软雅黑" panose="020B0503020204020204" pitchFamily="34" charset="-122"/>
              <a:cs typeface="Droid Sans Fallback"/>
            </a:endParaRPr>
          </a:p>
          <a:p>
            <a:pPr>
              <a:lnSpc>
                <a:spcPct val="100000"/>
              </a:lnSpc>
              <a:spcBef>
                <a:spcPts val="30"/>
              </a:spcBef>
            </a:pPr>
            <a:endParaRPr sz="975" dirty="0">
              <a:latin typeface="微软雅黑" panose="020B0503020204020204" pitchFamily="34" charset="-122"/>
              <a:ea typeface="微软雅黑" panose="020B0503020204020204" pitchFamily="34" charset="-122"/>
              <a:cs typeface="Times New Roman" panose="02020603050405020304"/>
            </a:endParaRPr>
          </a:p>
          <a:p>
            <a:pPr marL="12700">
              <a:lnSpc>
                <a:spcPct val="100000"/>
              </a:lnSpc>
            </a:pPr>
            <a:r>
              <a:rPr sz="900" spc="15" dirty="0">
                <a:latin typeface="微软雅黑" panose="020B0503020204020204" pitchFamily="34" charset="-122"/>
                <a:ea typeface="微软雅黑" panose="020B0503020204020204" pitchFamily="34" charset="-122"/>
                <a:cs typeface="Noto Sans CJK JP Regular"/>
              </a:rPr>
              <a:t>AES</a:t>
            </a:r>
            <a:r>
              <a:rPr sz="900" spc="295" dirty="0">
                <a:latin typeface="微软雅黑" panose="020B0503020204020204" pitchFamily="34" charset="-122"/>
                <a:ea typeface="微软雅黑" panose="020B0503020204020204" pitchFamily="34" charset="-122"/>
                <a:cs typeface="Noto Sans CJK JP Regular"/>
              </a:rPr>
              <a:t> </a:t>
            </a:r>
            <a:r>
              <a:rPr sz="900" spc="10" dirty="0">
                <a:latin typeface="微软雅黑" panose="020B0503020204020204" pitchFamily="34" charset="-122"/>
                <a:ea typeface="微软雅黑" panose="020B0503020204020204" pitchFamily="34" charset="-122"/>
                <a:cs typeface="Noto Sans CJK JP Regular"/>
              </a:rPr>
              <a:t>(Advanced </a:t>
            </a:r>
            <a:r>
              <a:rPr sz="900" dirty="0">
                <a:latin typeface="微软雅黑" panose="020B0503020204020204" pitchFamily="34" charset="-122"/>
                <a:ea typeface="微软雅黑" panose="020B0503020204020204" pitchFamily="34" charset="-122"/>
                <a:cs typeface="Noto Sans CJK JP Regular"/>
              </a:rPr>
              <a:t>Encryption</a:t>
            </a:r>
            <a:r>
              <a:rPr sz="900" spc="-40" dirty="0">
                <a:latin typeface="微软雅黑" panose="020B0503020204020204" pitchFamily="34" charset="-122"/>
                <a:ea typeface="微软雅黑" panose="020B0503020204020204" pitchFamily="34" charset="-122"/>
                <a:cs typeface="Noto Sans CJK JP Regular"/>
              </a:rPr>
              <a:t> </a:t>
            </a:r>
            <a:r>
              <a:rPr sz="900" spc="-15" dirty="0">
                <a:latin typeface="微软雅黑" panose="020B0503020204020204" pitchFamily="34" charset="-122"/>
                <a:ea typeface="微软雅黑" panose="020B0503020204020204" pitchFamily="34" charset="-122"/>
                <a:cs typeface="Noto Sans CJK JP Regular"/>
              </a:rPr>
              <a:t>Standard)</a:t>
            </a:r>
            <a:endParaRPr sz="900" dirty="0">
              <a:latin typeface="微软雅黑" panose="020B0503020204020204" pitchFamily="34" charset="-122"/>
              <a:ea typeface="微软雅黑" panose="020B0503020204020204" pitchFamily="34" charset="-122"/>
              <a:cs typeface="Noto Sans CJK JP Regular"/>
            </a:endParaRPr>
          </a:p>
        </p:txBody>
      </p:sp>
    </p:spTree>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 y="570865"/>
            <a:ext cx="262255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宋体" panose="02010600030101010101" pitchFamily="2" charset="-122"/>
                <a:ea typeface="宋体" panose="02010600030101010101" pitchFamily="2" charset="-122"/>
              </a:rPr>
              <a:t>参考资料</a:t>
            </a:r>
          </a:p>
        </p:txBody>
      </p:sp>
      <p:sp>
        <p:nvSpPr>
          <p:cNvPr id="4" name="object 4"/>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latin typeface="宋体" panose="02010600030101010101" pitchFamily="2" charset="-122"/>
              </a:rPr>
              <a:t>17</a:t>
            </a:fld>
            <a:endParaRPr sz="100" spc="30" dirty="0">
              <a:latin typeface="宋体" panose="02010600030101010101" pitchFamily="2" charset="-122"/>
            </a:endParaRPr>
          </a:p>
        </p:txBody>
      </p:sp>
      <p:sp>
        <p:nvSpPr>
          <p:cNvPr id="3" name="object 3"/>
          <p:cNvSpPr txBox="1"/>
          <p:nvPr/>
        </p:nvSpPr>
        <p:spPr>
          <a:xfrm>
            <a:off x="299679" y="1024164"/>
            <a:ext cx="6921341" cy="1285240"/>
          </a:xfrm>
          <a:prstGeom prst="rect">
            <a:avLst/>
          </a:prstGeom>
        </p:spPr>
        <p:txBody>
          <a:bodyPr vert="horz" wrap="square" lIns="0" tIns="55245" rIns="0" bIns="0" rtlCol="0">
            <a:spAutoFit/>
          </a:bodyPr>
          <a:lstStyle/>
          <a:p>
            <a:pPr marL="254000" indent="-241300">
              <a:lnSpc>
                <a:spcPct val="100000"/>
              </a:lnSpc>
              <a:spcBef>
                <a:spcPts val="580"/>
              </a:spcBef>
              <a:buFont typeface="Arial" panose="020B0604020202020204"/>
              <a:buChar char="–"/>
              <a:tabLst>
                <a:tab pos="254635" algn="l"/>
              </a:tabLst>
            </a:pPr>
            <a:r>
              <a:rPr sz="1500" spc="10" dirty="0">
                <a:latin typeface="宋体" panose="02010600030101010101" pitchFamily="2" charset="-122"/>
                <a:cs typeface="Noto Sans CJK JP Regular"/>
              </a:rPr>
              <a:t>HyperLedge </a:t>
            </a:r>
            <a:r>
              <a:rPr sz="1500" spc="-35" dirty="0">
                <a:latin typeface="宋体" panose="02010600030101010101" pitchFamily="2" charset="-122"/>
                <a:cs typeface="Noto Sans CJK JP Regular"/>
              </a:rPr>
              <a:t>Fabric </a:t>
            </a:r>
            <a:r>
              <a:rPr sz="1500" spc="-15" dirty="0">
                <a:latin typeface="宋体" panose="02010600030101010101" pitchFamily="2" charset="-122"/>
                <a:cs typeface="Noto Sans CJK JP Regular"/>
              </a:rPr>
              <a:t>Protocol </a:t>
            </a:r>
            <a:r>
              <a:rPr sz="1500" spc="-25" dirty="0">
                <a:latin typeface="宋体" panose="02010600030101010101" pitchFamily="2" charset="-122"/>
                <a:cs typeface="Noto Sans CJK JP Regular"/>
              </a:rPr>
              <a:t>Specification</a:t>
            </a:r>
            <a:r>
              <a:rPr sz="1500" spc="-10" dirty="0">
                <a:latin typeface="宋体" panose="02010600030101010101" pitchFamily="2" charset="-122"/>
                <a:cs typeface="Noto Sans CJK JP Regular"/>
              </a:rPr>
              <a:t> #Security</a:t>
            </a:r>
            <a:endParaRPr sz="1500" dirty="0">
              <a:latin typeface="宋体" panose="02010600030101010101" pitchFamily="2" charset="-122"/>
              <a:cs typeface="Noto Sans CJK JP Regular"/>
            </a:endParaRPr>
          </a:p>
          <a:p>
            <a:pPr marL="398780" lvl="1" indent="-128905">
              <a:lnSpc>
                <a:spcPct val="100000"/>
              </a:lnSpc>
              <a:spcBef>
                <a:spcPts val="435"/>
              </a:spcBef>
              <a:buFont typeface="Arial" panose="020B0604020202020204"/>
              <a:buChar char="•"/>
              <a:tabLst>
                <a:tab pos="398780" algn="l"/>
              </a:tabLst>
            </a:pPr>
            <a:r>
              <a:rPr sz="1350" spc="-10" dirty="0">
                <a:latin typeface="宋体" panose="02010600030101010101" pitchFamily="2" charset="-122"/>
                <a:cs typeface="Noto Sans CJK JP Regular"/>
                <a:hlinkClick r:id="rId2"/>
              </a:rPr>
              <a:t>http://openblockchain.readthedocs.io/en/latest/protocol-spec/#4-security_1</a:t>
            </a:r>
            <a:endParaRPr sz="1350" dirty="0">
              <a:latin typeface="宋体" panose="02010600030101010101" pitchFamily="2" charset="-122"/>
              <a:cs typeface="Noto Sans CJK JP Regular"/>
            </a:endParaRPr>
          </a:p>
          <a:p>
            <a:pPr marL="398780" lvl="1" indent="-128905">
              <a:lnSpc>
                <a:spcPct val="100000"/>
              </a:lnSpc>
              <a:spcBef>
                <a:spcPts val="440"/>
              </a:spcBef>
              <a:buFont typeface="Arial" panose="020B0604020202020204"/>
              <a:buChar char="•"/>
              <a:tabLst>
                <a:tab pos="398780" algn="l"/>
              </a:tabLst>
            </a:pPr>
            <a:r>
              <a:rPr sz="1350" spc="-5" dirty="0">
                <a:latin typeface="宋体" panose="02010600030101010101" pitchFamily="2" charset="-122"/>
                <a:cs typeface="Noto Sans CJK JP Regular"/>
              </a:rPr>
              <a:t>https://github.com/hyperledger/fabric/blob/master/docs/source/protocol-spec.rst</a:t>
            </a:r>
          </a:p>
          <a:p>
            <a:pPr marL="0" lvl="0" indent="0">
              <a:lnSpc>
                <a:spcPct val="100000"/>
              </a:lnSpc>
              <a:spcBef>
                <a:spcPts val="440"/>
              </a:spcBef>
              <a:buFont typeface="Arial" panose="020B0604020202020204"/>
              <a:buNone/>
              <a:tabLst>
                <a:tab pos="398780" algn="l"/>
              </a:tabLst>
            </a:pPr>
            <a:r>
              <a:rPr lang="zh-CN" sz="1350" dirty="0">
                <a:latin typeface="宋体" panose="02010600030101010101" pitchFamily="2" charset="-122"/>
                <a:cs typeface="Noto Sans CJK JP Regular"/>
              </a:rPr>
              <a:t>二  </a:t>
            </a:r>
            <a:r>
              <a:rPr sz="1350" dirty="0" err="1">
                <a:latin typeface="宋体" panose="02010600030101010101" pitchFamily="2" charset="-122"/>
                <a:cs typeface="Noto Sans CJK JP Regular"/>
              </a:rPr>
              <a:t>IBM开源技术微讲堂</a:t>
            </a:r>
            <a:r>
              <a:rPr sz="1350" dirty="0">
                <a:latin typeface="宋体" panose="02010600030101010101" pitchFamily="2" charset="-122"/>
                <a:cs typeface="Noto Sans CJK JP Regular"/>
              </a:rPr>
              <a:t>  </a:t>
            </a:r>
            <a:r>
              <a:rPr lang="en-US" sz="1350" dirty="0">
                <a:latin typeface="宋体" panose="02010600030101010101" pitchFamily="2" charset="-122"/>
                <a:cs typeface="Noto Sans CJK JP Regular"/>
              </a:rPr>
              <a:t>- </a:t>
            </a:r>
            <a:r>
              <a:rPr lang="en-US" sz="1350" dirty="0" err="1">
                <a:latin typeface="宋体" panose="02010600030101010101" pitchFamily="2" charset="-122"/>
                <a:cs typeface="Noto Sans CJK JP Regular"/>
              </a:rPr>
              <a:t>HyperLedger中的隐私与安全</a:t>
            </a:r>
            <a:endParaRPr lang="en-US" sz="1350" dirty="0">
              <a:latin typeface="宋体" panose="02010600030101010101" pitchFamily="2" charset="-122"/>
              <a:cs typeface="Noto Sans CJK JP Regular"/>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87705" y="1374140"/>
            <a:ext cx="3767455" cy="3286125"/>
          </a:xfrm>
          <a:prstGeom prst="rect">
            <a:avLst/>
          </a:prstGeom>
        </p:spPr>
        <p:txBody>
          <a:bodyPr vert="horz" wrap="square" lIns="0" tIns="12858" rIns="0" bIns="0" rtlCol="0">
            <a:spAutoFit/>
          </a:bodyPr>
          <a:lstStyle/>
          <a:p>
            <a:pPr marL="241300" indent="-228600">
              <a:lnSpc>
                <a:spcPct val="100000"/>
              </a:lnSpc>
              <a:spcBef>
                <a:spcPts val="135"/>
              </a:spcBef>
              <a:buSzPct val="104000"/>
              <a:buFont typeface="Arial" panose="020B0604020202020204"/>
              <a:buChar char="•"/>
              <a:tabLst>
                <a:tab pos="241300" algn="l"/>
              </a:tabLst>
            </a:pPr>
            <a:r>
              <a:rPr sz="2590" spc="-262" baseline="1000" dirty="0">
                <a:solidFill>
                  <a:srgbClr val="002060"/>
                </a:solidFill>
                <a:latin typeface="微软雅黑" panose="020B0503020204020204" pitchFamily="34" charset="-122"/>
                <a:ea typeface="微软雅黑" panose="020B0503020204020204" pitchFamily="34" charset="-122"/>
                <a:cs typeface="Noto Sans CJK JP Regular"/>
              </a:rPr>
              <a:t>PKI  </a:t>
            </a: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等密码学技术基础</a:t>
            </a:r>
            <a:endParaRPr sz="2590" baseline="1000" dirty="0">
              <a:latin typeface="微软雅黑" panose="020B0503020204020204" pitchFamily="34" charset="-122"/>
              <a:ea typeface="微软雅黑" panose="020B0503020204020204" pitchFamily="34" charset="-122"/>
              <a:cs typeface="Noto Sans CJK JP Regular"/>
            </a:endParaRPr>
          </a:p>
          <a:p>
            <a:pPr>
              <a:lnSpc>
                <a:spcPct val="100000"/>
              </a:lnSpc>
              <a:spcBef>
                <a:spcPts val="10"/>
              </a:spcBef>
              <a:buClr>
                <a:srgbClr val="002060"/>
              </a:buClr>
              <a:buFont typeface="Arial" panose="020B0604020202020204"/>
              <a:buChar char="•"/>
            </a:pPr>
            <a:endParaRPr sz="2215" dirty="0">
              <a:latin typeface="微软雅黑" panose="020B0503020204020204" pitchFamily="34" charset="-122"/>
              <a:ea typeface="微软雅黑" panose="020B0503020204020204" pitchFamily="34" charset="-122"/>
              <a:cs typeface="Times New Roman" panose="02020603050405020304"/>
            </a:endParaRPr>
          </a:p>
          <a:p>
            <a:pPr marL="241300" indent="-228600">
              <a:lnSpc>
                <a:spcPct val="100000"/>
              </a:lnSpc>
              <a:spcBef>
                <a:spcPts val="5"/>
              </a:spcBef>
              <a:buSzPct val="104000"/>
              <a:buFont typeface="Arial" panose="020B0604020202020204"/>
              <a:buChar char="•"/>
              <a:tabLst>
                <a:tab pos="241300" algn="l"/>
              </a:tabLst>
            </a:pP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区块链的基本数据模型</a:t>
            </a:r>
            <a:endParaRPr sz="2590" baseline="1000" dirty="0">
              <a:latin typeface="微软雅黑" panose="020B0503020204020204" pitchFamily="34" charset="-122"/>
              <a:ea typeface="微软雅黑" panose="020B0503020204020204" pitchFamily="34" charset="-122"/>
              <a:cs typeface="Noto Sans CJK JP Regular"/>
            </a:endParaRPr>
          </a:p>
          <a:p>
            <a:pPr>
              <a:lnSpc>
                <a:spcPct val="100000"/>
              </a:lnSpc>
              <a:spcBef>
                <a:spcPts val="45"/>
              </a:spcBef>
              <a:buClr>
                <a:srgbClr val="002060"/>
              </a:buClr>
              <a:buFont typeface="Arial" panose="020B0604020202020204"/>
              <a:buChar char="•"/>
            </a:pPr>
            <a:endParaRPr sz="2215" dirty="0">
              <a:latin typeface="微软雅黑" panose="020B0503020204020204" pitchFamily="34" charset="-122"/>
              <a:ea typeface="微软雅黑" panose="020B0503020204020204" pitchFamily="34" charset="-122"/>
              <a:cs typeface="Times New Roman" panose="02020603050405020304"/>
            </a:endParaRPr>
          </a:p>
          <a:p>
            <a:pPr marL="241300" indent="-228600">
              <a:lnSpc>
                <a:spcPct val="100000"/>
              </a:lnSpc>
              <a:buSzPct val="104000"/>
              <a:buFont typeface="Arial" panose="020B0604020202020204"/>
              <a:buChar char="•"/>
              <a:tabLst>
                <a:tab pos="241300" algn="l"/>
              </a:tabLst>
            </a:pP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如何保障交易数据的不可更改</a:t>
            </a:r>
            <a:endParaRPr sz="2590" baseline="1000" dirty="0">
              <a:latin typeface="微软雅黑" panose="020B0503020204020204" pitchFamily="34" charset="-122"/>
              <a:ea typeface="微软雅黑" panose="020B0503020204020204" pitchFamily="34" charset="-122"/>
              <a:cs typeface="Noto Sans CJK JP Regular"/>
            </a:endParaRPr>
          </a:p>
          <a:p>
            <a:pPr>
              <a:lnSpc>
                <a:spcPct val="100000"/>
              </a:lnSpc>
              <a:spcBef>
                <a:spcPts val="15"/>
              </a:spcBef>
              <a:buClr>
                <a:srgbClr val="002060"/>
              </a:buClr>
              <a:buFont typeface="Arial" panose="020B0604020202020204"/>
              <a:buChar char="•"/>
            </a:pPr>
            <a:endParaRPr sz="2215" dirty="0">
              <a:latin typeface="微软雅黑" panose="020B0503020204020204" pitchFamily="34" charset="-122"/>
              <a:ea typeface="微软雅黑" panose="020B0503020204020204" pitchFamily="34" charset="-122"/>
              <a:cs typeface="Times New Roman" panose="02020603050405020304"/>
            </a:endParaRPr>
          </a:p>
          <a:p>
            <a:pPr marL="241300" indent="-228600">
              <a:lnSpc>
                <a:spcPct val="100000"/>
              </a:lnSpc>
              <a:buSzPct val="104000"/>
              <a:buFont typeface="Arial" panose="020B0604020202020204"/>
              <a:buChar char="•"/>
              <a:tabLst>
                <a:tab pos="241300" algn="l"/>
              </a:tabLst>
            </a:pP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如何保障交易的私密性</a:t>
            </a:r>
            <a:endParaRPr sz="2590" baseline="1000" dirty="0">
              <a:latin typeface="微软雅黑" panose="020B0503020204020204" pitchFamily="34" charset="-122"/>
              <a:ea typeface="微软雅黑" panose="020B0503020204020204" pitchFamily="34" charset="-122"/>
              <a:cs typeface="Noto Sans CJK JP Regular"/>
            </a:endParaRPr>
          </a:p>
          <a:p>
            <a:pPr>
              <a:lnSpc>
                <a:spcPct val="100000"/>
              </a:lnSpc>
              <a:spcBef>
                <a:spcPts val="45"/>
              </a:spcBef>
              <a:buClr>
                <a:srgbClr val="002060"/>
              </a:buClr>
              <a:buFont typeface="Arial" panose="020B0604020202020204"/>
              <a:buChar char="•"/>
            </a:pPr>
            <a:endParaRPr sz="2215" dirty="0">
              <a:latin typeface="微软雅黑" panose="020B0503020204020204" pitchFamily="34" charset="-122"/>
              <a:ea typeface="微软雅黑" panose="020B0503020204020204" pitchFamily="34" charset="-122"/>
              <a:cs typeface="Times New Roman" panose="02020603050405020304"/>
            </a:endParaRPr>
          </a:p>
          <a:p>
            <a:pPr marL="241300" indent="-228600">
              <a:lnSpc>
                <a:spcPct val="100000"/>
              </a:lnSpc>
              <a:spcBef>
                <a:spcPts val="5"/>
              </a:spcBef>
              <a:buSzPct val="104000"/>
              <a:buFont typeface="Arial" panose="020B0604020202020204"/>
              <a:buChar char="•"/>
              <a:tabLst>
                <a:tab pos="241300" algn="l"/>
              </a:tabLst>
            </a:pP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如何保障交易的可监管能力</a:t>
            </a:r>
            <a:endParaRPr sz="2590" baseline="1000" dirty="0">
              <a:latin typeface="微软雅黑" panose="020B0503020204020204" pitchFamily="34" charset="-122"/>
              <a:ea typeface="微软雅黑" panose="020B0503020204020204" pitchFamily="34" charset="-122"/>
              <a:cs typeface="Noto Sans CJK JP Regular"/>
            </a:endParaRPr>
          </a:p>
          <a:p>
            <a:pPr>
              <a:lnSpc>
                <a:spcPct val="100000"/>
              </a:lnSpc>
              <a:spcBef>
                <a:spcPts val="10"/>
              </a:spcBef>
              <a:buClr>
                <a:srgbClr val="002060"/>
              </a:buClr>
              <a:buFont typeface="Arial" panose="020B0604020202020204"/>
              <a:buChar char="•"/>
            </a:pPr>
            <a:endParaRPr sz="2215" dirty="0">
              <a:latin typeface="微软雅黑" panose="020B0503020204020204" pitchFamily="34" charset="-122"/>
              <a:ea typeface="微软雅黑" panose="020B0503020204020204" pitchFamily="34" charset="-122"/>
              <a:cs typeface="Times New Roman" panose="02020603050405020304"/>
            </a:endParaRPr>
          </a:p>
          <a:p>
            <a:pPr marL="241300" indent="-228600">
              <a:lnSpc>
                <a:spcPct val="100000"/>
              </a:lnSpc>
              <a:buSzPct val="104000"/>
              <a:buFont typeface="Arial" panose="020B0604020202020204"/>
              <a:buChar char="•"/>
              <a:tabLst>
                <a:tab pos="241300" algn="l"/>
              </a:tabLst>
            </a:pPr>
            <a:r>
              <a:rPr sz="2590" spc="150" baseline="1000" dirty="0">
                <a:solidFill>
                  <a:srgbClr val="002060"/>
                </a:solidFill>
                <a:latin typeface="微软雅黑" panose="020B0503020204020204" pitchFamily="34" charset="-122"/>
                <a:ea typeface="微软雅黑" panose="020B0503020204020204" pitchFamily="34" charset="-122"/>
                <a:cs typeface="Noto Sans CJK JP Regular"/>
              </a:rPr>
              <a:t>如何保护隐私</a:t>
            </a:r>
            <a:endParaRPr sz="2590" baseline="1000" dirty="0">
              <a:latin typeface="微软雅黑" panose="020B0503020204020204" pitchFamily="34" charset="-122"/>
              <a:ea typeface="微软雅黑" panose="020B0503020204020204" pitchFamily="34" charset="-122"/>
              <a:cs typeface="Noto Sans CJK JP Regular"/>
            </a:endParaRPr>
          </a:p>
        </p:txBody>
      </p:sp>
      <p:sp>
        <p:nvSpPr>
          <p:cNvPr id="6" name="object 6"/>
          <p:cNvSpPr txBox="1">
            <a:spLocks noGrp="1"/>
          </p:cNvSpPr>
          <p:nvPr>
            <p:ph type="title"/>
          </p:nvPr>
        </p:nvSpPr>
        <p:spPr>
          <a:xfrm>
            <a:off x="687704" y="461360"/>
            <a:ext cx="857250" cy="381000"/>
          </a:xfrm>
          <a:prstGeom prst="rect">
            <a:avLst/>
          </a:prstGeom>
        </p:spPr>
        <p:txBody>
          <a:bodyPr vert="horz" wrap="square" lIns="0" tIns="12382" rIns="0" bIns="0" rtlCol="0">
            <a:spAutoFit/>
          </a:bodyPr>
          <a:lstStyle/>
          <a:p>
            <a:pPr algn="l">
              <a:lnSpc>
                <a:spcPct val="100000"/>
              </a:lnSpc>
              <a:spcBef>
                <a:spcPts val="130"/>
              </a:spcBef>
            </a:pPr>
            <a:r>
              <a:rPr lang="zh-CN" altLang="en-US" sz="2400" dirty="0">
                <a:latin typeface="+mn-ea"/>
              </a:rPr>
              <a:t>议程</a:t>
            </a:r>
          </a:p>
        </p:txBody>
      </p:sp>
      <p:sp>
        <p:nvSpPr>
          <p:cNvPr id="8" name="object 8"/>
          <p:cNvSpPr txBox="1"/>
          <p:nvPr/>
        </p:nvSpPr>
        <p:spPr>
          <a:xfrm>
            <a:off x="138827" y="4927608"/>
            <a:ext cx="131921" cy="144145"/>
          </a:xfrm>
          <a:prstGeom prst="rect">
            <a:avLst/>
          </a:prstGeom>
        </p:spPr>
        <p:txBody>
          <a:bodyPr vert="horz" wrap="square" lIns="0" tIns="6191" rIns="0" bIns="0" rtlCol="0">
            <a:spAutoFit/>
          </a:bodyPr>
          <a:lstStyle/>
          <a:p>
            <a:pPr marL="73025">
              <a:lnSpc>
                <a:spcPct val="100000"/>
              </a:lnSpc>
              <a:spcBef>
                <a:spcPts val="65"/>
              </a:spcBef>
            </a:pPr>
            <a:fld id="{81D60167-4931-47E6-BA6A-407CBD079E47}" type="slidenum">
              <a:rPr sz="900" spc="-25" dirty="0">
                <a:solidFill>
                  <a:srgbClr val="898989"/>
                </a:solidFill>
                <a:latin typeface="Trebuchet MS" panose="020B0603020202020204"/>
                <a:cs typeface="Trebuchet MS" panose="020B0603020202020204"/>
              </a:rPr>
              <a:t>2</a:t>
            </a:fld>
            <a:endParaRPr sz="900">
              <a:latin typeface="Trebuchet MS" panose="020B0603020202020204"/>
              <a:cs typeface="Trebuchet MS" panose="020B0603020202020204"/>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10" y="92075"/>
            <a:ext cx="8874125" cy="378460"/>
          </a:xfrm>
          <a:prstGeom prst="rect">
            <a:avLst/>
          </a:prstGeom>
        </p:spPr>
        <p:txBody>
          <a:bodyPr vert="horz" wrap="square" lIns="0" tIns="9525" rIns="0" bIns="0" rtlCol="0">
            <a:spAutoFit/>
          </a:bodyPr>
          <a:lstStyle/>
          <a:p>
            <a:pPr algn="l">
              <a:lnSpc>
                <a:spcPct val="100000"/>
              </a:lnSpc>
              <a:spcBef>
                <a:spcPts val="130"/>
              </a:spcBef>
            </a:pPr>
            <a:r>
              <a:rPr lang="zh-CN" altLang="en-US" sz="2400" dirty="0">
                <a:latin typeface="+mn-ea"/>
              </a:rPr>
              <a:t>使用PKI（Public Key Infrastructure）公钥体系进行加密</a:t>
            </a:r>
          </a:p>
        </p:txBody>
      </p:sp>
      <p:sp>
        <p:nvSpPr>
          <p:cNvPr id="3" name="object 3"/>
          <p:cNvSpPr txBox="1"/>
          <p:nvPr/>
        </p:nvSpPr>
        <p:spPr>
          <a:xfrm>
            <a:off x="276225" y="517943"/>
            <a:ext cx="3720941" cy="1853565"/>
          </a:xfrm>
          <a:prstGeom prst="rect">
            <a:avLst/>
          </a:prstGeom>
        </p:spPr>
        <p:txBody>
          <a:bodyPr vert="horz" wrap="square" lIns="0" tIns="47148" rIns="0" bIns="0" rtlCol="0">
            <a:spAutoFit/>
          </a:bodyPr>
          <a:lstStyle/>
          <a:p>
            <a:pPr marL="182880" indent="-170180">
              <a:lnSpc>
                <a:spcPct val="100000"/>
              </a:lnSpc>
              <a:spcBef>
                <a:spcPts val="495"/>
              </a:spcBef>
              <a:buFont typeface="Arial" panose="020B0604020202020204"/>
              <a:buChar char="–"/>
              <a:tabLst>
                <a:tab pos="182880" algn="l"/>
              </a:tabLst>
            </a:pPr>
            <a:r>
              <a:rPr sz="1200" spc="100" dirty="0">
                <a:latin typeface="微软雅黑" panose="020B0503020204020204" pitchFamily="34" charset="-122"/>
                <a:ea typeface="微软雅黑" panose="020B0503020204020204" pitchFamily="34" charset="-122"/>
                <a:cs typeface="Noto Sans CJK JP Regular"/>
              </a:rPr>
              <a:t>对称密码算法，典型算法：DES, AES, ...</a:t>
            </a:r>
          </a:p>
          <a:p>
            <a:pPr marL="398780" lvl="1" indent="-128905">
              <a:lnSpc>
                <a:spcPct val="100000"/>
              </a:lnSpc>
              <a:spcBef>
                <a:spcPts val="345"/>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加解密方共用一个密钥</a:t>
            </a:r>
          </a:p>
          <a:p>
            <a:pPr marL="398780" lvl="1" indent="-128905">
              <a:lnSpc>
                <a:spcPct val="100000"/>
              </a:lnSpc>
              <a:spcBef>
                <a:spcPts val="355"/>
              </a:spcBef>
              <a:buFont typeface="Arial" panose="020B0604020202020204"/>
              <a:buChar char="•"/>
              <a:tabLst>
                <a:tab pos="398780" algn="l"/>
              </a:tabLst>
            </a:pPr>
            <a:r>
              <a:rPr sz="1050" spc="100" dirty="0" err="1" smtClean="0">
                <a:latin typeface="微软雅黑" panose="020B0503020204020204" pitchFamily="34" charset="-122"/>
                <a:ea typeface="微软雅黑" panose="020B0503020204020204" pitchFamily="34" charset="-122"/>
                <a:cs typeface="Noto Sans CJK JP Regular"/>
              </a:rPr>
              <a:t>加解密速度快</a:t>
            </a:r>
            <a:r>
              <a:rPr sz="1050" spc="100" dirty="0" err="1">
                <a:latin typeface="微软雅黑" panose="020B0503020204020204" pitchFamily="34" charset="-122"/>
                <a:ea typeface="微软雅黑" panose="020B0503020204020204" pitchFamily="34" charset="-122"/>
                <a:cs typeface="Noto Sans CJK JP Regular"/>
              </a:rPr>
              <a:t>，但密钥分发比较困难</a:t>
            </a:r>
            <a:endParaRPr sz="1050" spc="100" dirty="0">
              <a:latin typeface="微软雅黑" panose="020B0503020204020204" pitchFamily="34" charset="-122"/>
              <a:ea typeface="微软雅黑" panose="020B0503020204020204" pitchFamily="34" charset="-122"/>
              <a:cs typeface="Noto Sans CJK JP Regular"/>
            </a:endParaRPr>
          </a:p>
          <a:p>
            <a:pPr marL="182880" indent="-170180">
              <a:lnSpc>
                <a:spcPct val="100000"/>
              </a:lnSpc>
              <a:spcBef>
                <a:spcPts val="350"/>
              </a:spcBef>
              <a:buFont typeface="Arial" panose="020B0604020202020204"/>
              <a:buChar char="–"/>
              <a:tabLst>
                <a:tab pos="182880" algn="l"/>
              </a:tabLst>
            </a:pPr>
            <a:r>
              <a:rPr sz="1200" spc="100" dirty="0">
                <a:latin typeface="微软雅黑" panose="020B0503020204020204" pitchFamily="34" charset="-122"/>
                <a:ea typeface="微软雅黑" panose="020B0503020204020204" pitchFamily="34" charset="-122"/>
                <a:cs typeface="Noto Sans CJK JP Regular"/>
              </a:rPr>
              <a:t>哈希或散列函数（Hash）, 典型算法SHA,MD5</a:t>
            </a:r>
          </a:p>
          <a:p>
            <a:pPr marL="398780" marR="5080" lvl="1" indent="-128905">
              <a:lnSpc>
                <a:spcPct val="101000"/>
              </a:lnSpc>
              <a:spcBef>
                <a:spcPts val="330"/>
              </a:spcBef>
              <a:buFont typeface="Arial" panose="020B0604020202020204"/>
              <a:buChar char="•"/>
              <a:tabLst>
                <a:tab pos="398780" algn="l"/>
              </a:tabLst>
            </a:pPr>
            <a:r>
              <a:rPr sz="1050" spc="100" dirty="0" err="1">
                <a:latin typeface="微软雅黑" panose="020B0503020204020204" pitchFamily="34" charset="-122"/>
                <a:ea typeface="微软雅黑" panose="020B0503020204020204" pitchFamily="34" charset="-122"/>
                <a:cs typeface="Noto Sans CJK JP Regular"/>
              </a:rPr>
              <a:t>如果两个散列值是不相同的，</a:t>
            </a:r>
            <a:r>
              <a:rPr sz="1050" spc="100" dirty="0" err="1" smtClean="0">
                <a:latin typeface="微软雅黑" panose="020B0503020204020204" pitchFamily="34" charset="-122"/>
                <a:ea typeface="微软雅黑" panose="020B0503020204020204" pitchFamily="34" charset="-122"/>
                <a:cs typeface="Noto Sans CJK JP Regular"/>
              </a:rPr>
              <a:t>那么这两个散列值的原始输入也是不相同的</a:t>
            </a:r>
            <a:endParaRPr sz="1050" spc="100" dirty="0">
              <a:latin typeface="微软雅黑" panose="020B0503020204020204" pitchFamily="34" charset="-122"/>
              <a:ea typeface="微软雅黑" panose="020B0503020204020204" pitchFamily="34" charset="-122"/>
              <a:cs typeface="Noto Sans CJK JP Regular"/>
            </a:endParaRPr>
          </a:p>
          <a:p>
            <a:pPr marL="398780" lvl="1" indent="-128905">
              <a:lnSpc>
                <a:spcPct val="100000"/>
              </a:lnSpc>
              <a:spcBef>
                <a:spcPts val="32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用于信息压缩，并发现信息是否发生变化</a:t>
            </a:r>
          </a:p>
          <a:p>
            <a:pPr marL="398780" lvl="1" indent="-128905">
              <a:lnSpc>
                <a:spcPct val="100000"/>
              </a:lnSpc>
              <a:spcBef>
                <a:spcPts val="35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计算速度快，特定算法其结果长度统一</a:t>
            </a:r>
          </a:p>
          <a:p>
            <a:pPr marL="398780" lvl="1" indent="-128905">
              <a:lnSpc>
                <a:spcPct val="100000"/>
              </a:lnSpc>
              <a:spcBef>
                <a:spcPts val="32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目前至少使用SHA256</a:t>
            </a:r>
          </a:p>
        </p:txBody>
      </p:sp>
      <p:sp>
        <p:nvSpPr>
          <p:cNvPr id="4" name="object 4"/>
          <p:cNvSpPr txBox="1"/>
          <p:nvPr/>
        </p:nvSpPr>
        <p:spPr>
          <a:xfrm>
            <a:off x="4312920" y="518160"/>
            <a:ext cx="4754880" cy="2146300"/>
          </a:xfrm>
          <a:prstGeom prst="rect">
            <a:avLst/>
          </a:prstGeom>
        </p:spPr>
        <p:txBody>
          <a:bodyPr vert="horz" wrap="square" lIns="0" tIns="47148" rIns="0" bIns="0" rtlCol="0">
            <a:spAutoFit/>
          </a:bodyPr>
          <a:lstStyle/>
          <a:p>
            <a:pPr marL="182880" indent="-170180">
              <a:lnSpc>
                <a:spcPct val="100000"/>
              </a:lnSpc>
              <a:spcBef>
                <a:spcPts val="495"/>
              </a:spcBef>
              <a:buFont typeface="Arial" panose="020B0604020202020204"/>
              <a:buChar char="–"/>
              <a:tabLst>
                <a:tab pos="182880" algn="l"/>
              </a:tabLst>
            </a:pPr>
            <a:r>
              <a:rPr sz="1200" spc="100" dirty="0">
                <a:latin typeface="微软雅黑" panose="020B0503020204020204" pitchFamily="34" charset="-122"/>
                <a:ea typeface="微软雅黑" panose="020B0503020204020204" pitchFamily="34" charset="-122"/>
                <a:cs typeface="Noto Sans CJK JP Regular"/>
              </a:rPr>
              <a:t>非对称密码算法（公钥体系），典型算法：RSA, ECC</a:t>
            </a:r>
          </a:p>
          <a:p>
            <a:pPr marL="398780" lvl="1" indent="-128905">
              <a:lnSpc>
                <a:spcPct val="100000"/>
              </a:lnSpc>
              <a:spcBef>
                <a:spcPts val="345"/>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加解密时，通讯一方有一对密钥（公钥和私钥）</a:t>
            </a:r>
          </a:p>
          <a:p>
            <a:pPr marL="398780" lvl="1" indent="-128905">
              <a:lnSpc>
                <a:spcPct val="100000"/>
              </a:lnSpc>
              <a:spcBef>
                <a:spcPts val="355"/>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公钥可以公开，分发给任何人</a:t>
            </a:r>
          </a:p>
          <a:p>
            <a:pPr marL="398780" lvl="1" indent="-128905">
              <a:lnSpc>
                <a:spcPct val="100000"/>
              </a:lnSpc>
              <a:spcBef>
                <a:spcPts val="320"/>
              </a:spcBef>
              <a:buFont typeface="Arial" panose="020B0604020202020204"/>
              <a:buChar char="•"/>
              <a:tabLst>
                <a:tab pos="398780" algn="l"/>
              </a:tabLst>
            </a:pPr>
            <a:r>
              <a:rPr sz="1050" spc="100" dirty="0" err="1" smtClean="0">
                <a:latin typeface="微软雅黑" panose="020B0503020204020204" pitchFamily="34" charset="-122"/>
                <a:ea typeface="微软雅黑" panose="020B0503020204020204" pitchFamily="34" charset="-122"/>
                <a:cs typeface="Noto Sans CJK JP Regular"/>
              </a:rPr>
              <a:t>私钥</a:t>
            </a:r>
            <a:r>
              <a:rPr lang="zh-CN" altLang="en-US" sz="1050" spc="100" dirty="0" smtClean="0">
                <a:latin typeface="微软雅黑" panose="020B0503020204020204" pitchFamily="34" charset="-122"/>
                <a:ea typeface="微软雅黑" panose="020B0503020204020204" pitchFamily="34" charset="-122"/>
                <a:cs typeface="Noto Sans CJK JP Regular"/>
              </a:rPr>
              <a:t>本人</a:t>
            </a:r>
            <a:r>
              <a:rPr lang="zh-CN" altLang="en-US" sz="1050" spc="100" dirty="0">
                <a:latin typeface="微软雅黑" panose="020B0503020204020204" pitchFamily="34" charset="-122"/>
                <a:ea typeface="微软雅黑" panose="020B0503020204020204" pitchFamily="34" charset="-122"/>
                <a:cs typeface="Noto Sans CJK JP Regular"/>
              </a:rPr>
              <a:t>严密保存</a:t>
            </a:r>
            <a:r>
              <a:rPr sz="1050" spc="100" dirty="0">
                <a:latin typeface="微软雅黑" panose="020B0503020204020204" pitchFamily="34" charset="-122"/>
                <a:ea typeface="微软雅黑" panose="020B0503020204020204" pitchFamily="34" charset="-122"/>
                <a:cs typeface="Noto Sans CJK JP Regular"/>
              </a:rPr>
              <a:t>，例如U盾中存放私钥等</a:t>
            </a:r>
          </a:p>
          <a:p>
            <a:pPr marL="398780" lvl="1" indent="-128905">
              <a:lnSpc>
                <a:spcPct val="100000"/>
              </a:lnSpc>
              <a:spcBef>
                <a:spcPts val="35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公钥加密，只能用私钥解密，反之亦然</a:t>
            </a:r>
          </a:p>
          <a:p>
            <a:pPr marL="398780" lvl="1" indent="-128905">
              <a:lnSpc>
                <a:spcPct val="100000"/>
              </a:lnSpc>
              <a:spcBef>
                <a:spcPts val="32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加/解密速度较慢，但无密钥分发问题</a:t>
            </a:r>
          </a:p>
          <a:p>
            <a:pPr marL="398780" lvl="1" indent="-128905">
              <a:lnSpc>
                <a:spcPct val="100000"/>
              </a:lnSpc>
              <a:spcBef>
                <a:spcPts val="320"/>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区块链主要使用ECC椭圆曲线算法</a:t>
            </a:r>
          </a:p>
          <a:p>
            <a:pPr marL="182880" indent="-170180">
              <a:lnSpc>
                <a:spcPct val="100000"/>
              </a:lnSpc>
              <a:spcBef>
                <a:spcPts val="700"/>
              </a:spcBef>
              <a:buFont typeface="Arial" panose="020B0604020202020204"/>
              <a:buChar char="–"/>
              <a:tabLst>
                <a:tab pos="182880" algn="l"/>
              </a:tabLst>
            </a:pPr>
            <a:r>
              <a:rPr sz="1200" spc="100" dirty="0">
                <a:latin typeface="微软雅黑" panose="020B0503020204020204" pitchFamily="34" charset="-122"/>
                <a:ea typeface="微软雅黑" panose="020B0503020204020204" pitchFamily="34" charset="-122"/>
                <a:cs typeface="Noto Sans CJK JP Regular"/>
              </a:rPr>
              <a:t>公钥体系与对称密钥相结合的加密方式</a:t>
            </a:r>
          </a:p>
          <a:p>
            <a:pPr marL="398780" lvl="1" indent="-128905">
              <a:lnSpc>
                <a:spcPct val="100000"/>
              </a:lnSpc>
              <a:spcBef>
                <a:spcPts val="345"/>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公钥体系通常运算性能低，做大量数据加解密力不从心</a:t>
            </a:r>
          </a:p>
          <a:p>
            <a:pPr marL="398780" lvl="1" indent="-128905">
              <a:lnSpc>
                <a:spcPct val="100000"/>
              </a:lnSpc>
              <a:spcBef>
                <a:spcPts val="355"/>
              </a:spcBef>
              <a:buFont typeface="Arial" panose="020B0604020202020204"/>
              <a:buChar char="•"/>
              <a:tabLst>
                <a:tab pos="398780" algn="l"/>
              </a:tabLst>
            </a:pPr>
            <a:r>
              <a:rPr sz="1050" spc="100" dirty="0">
                <a:latin typeface="微软雅黑" panose="020B0503020204020204" pitchFamily="34" charset="-122"/>
                <a:ea typeface="微软雅黑" panose="020B0503020204020204" pitchFamily="34" charset="-122"/>
                <a:cs typeface="Noto Sans CJK JP Regular"/>
              </a:rPr>
              <a:t>通常利用公钥体系实现对称密钥的安全交换</a:t>
            </a:r>
          </a:p>
        </p:txBody>
      </p:sp>
      <p:sp>
        <p:nvSpPr>
          <p:cNvPr id="5" name="object 5"/>
          <p:cNvSpPr/>
          <p:nvPr/>
        </p:nvSpPr>
        <p:spPr>
          <a:xfrm>
            <a:off x="1282284" y="2729617"/>
            <a:ext cx="5935808" cy="2341655"/>
          </a:xfrm>
          <a:prstGeom prst="rect">
            <a:avLst/>
          </a:prstGeom>
          <a:blipFill>
            <a:blip r:embed="rId2" cstate="print"/>
            <a:stretch>
              <a:fillRect/>
            </a:stretch>
          </a:blipFill>
        </p:spPr>
        <p:txBody>
          <a:bodyPr wrap="square" lIns="0" tIns="0" rIns="0" bIns="0" rtlCol="0"/>
          <a:lstStyle/>
          <a:p>
            <a:endParaRPr sz="100"/>
          </a:p>
        </p:txBody>
      </p:sp>
      <p:sp>
        <p:nvSpPr>
          <p:cNvPr id="6" name="object 6"/>
          <p:cNvSpPr txBox="1"/>
          <p:nvPr/>
        </p:nvSpPr>
        <p:spPr>
          <a:xfrm>
            <a:off x="7218244" y="2812123"/>
            <a:ext cx="253841" cy="424815"/>
          </a:xfrm>
          <a:prstGeom prst="rect">
            <a:avLst/>
          </a:prstGeom>
        </p:spPr>
        <p:txBody>
          <a:bodyPr vert="horz" wrap="square" lIns="0" tIns="9525" rIns="0" bIns="0" rtlCol="0">
            <a:spAutoFit/>
          </a:bodyPr>
          <a:lstStyle/>
          <a:p>
            <a:pPr marL="12700">
              <a:lnSpc>
                <a:spcPct val="100000"/>
              </a:lnSpc>
              <a:spcBef>
                <a:spcPts val="100"/>
              </a:spcBef>
            </a:pPr>
            <a:r>
              <a:rPr sz="2700" spc="95" dirty="0">
                <a:solidFill>
                  <a:srgbClr val="C00000"/>
                </a:solidFill>
                <a:latin typeface="Noto Sans CJK JP Regular"/>
                <a:cs typeface="Noto Sans CJK JP Regular"/>
              </a:rPr>
              <a:t>B</a:t>
            </a:r>
            <a:endParaRPr sz="2700">
              <a:latin typeface="Noto Sans CJK JP Regular"/>
              <a:cs typeface="Noto Sans CJK JP Regular"/>
            </a:endParaRPr>
          </a:p>
        </p:txBody>
      </p:sp>
      <p:sp>
        <p:nvSpPr>
          <p:cNvPr id="7" name="object 7"/>
          <p:cNvSpPr txBox="1"/>
          <p:nvPr/>
        </p:nvSpPr>
        <p:spPr>
          <a:xfrm>
            <a:off x="1080239" y="2729960"/>
            <a:ext cx="277178" cy="424815"/>
          </a:xfrm>
          <a:prstGeom prst="rect">
            <a:avLst/>
          </a:prstGeom>
        </p:spPr>
        <p:txBody>
          <a:bodyPr vert="horz" wrap="square" lIns="0" tIns="9525" rIns="0" bIns="0" rtlCol="0">
            <a:spAutoFit/>
          </a:bodyPr>
          <a:lstStyle/>
          <a:p>
            <a:pPr marL="12700">
              <a:lnSpc>
                <a:spcPct val="100000"/>
              </a:lnSpc>
              <a:spcBef>
                <a:spcPts val="100"/>
              </a:spcBef>
            </a:pPr>
            <a:r>
              <a:rPr sz="2700" spc="520" dirty="0">
                <a:solidFill>
                  <a:srgbClr val="C00000"/>
                </a:solidFill>
                <a:latin typeface="Noto Sans CJK JP Regular"/>
                <a:cs typeface="Noto Sans CJK JP Regular"/>
              </a:rPr>
              <a:t>A</a:t>
            </a:r>
            <a:endParaRPr sz="2700">
              <a:latin typeface="Noto Sans CJK JP Regular"/>
              <a:cs typeface="Noto Sans CJK JP Regular"/>
            </a:endParaRPr>
          </a:p>
        </p:txBody>
      </p:sp>
      <p:sp>
        <p:nvSpPr>
          <p:cNvPr id="9" name="object 9"/>
          <p:cNvSpPr/>
          <p:nvPr/>
        </p:nvSpPr>
        <p:spPr>
          <a:xfrm>
            <a:off x="1795748" y="4235836"/>
            <a:ext cx="372518" cy="464971"/>
          </a:xfrm>
          <a:prstGeom prst="rect">
            <a:avLst/>
          </a:prstGeom>
          <a:blipFill>
            <a:blip r:embed="rId3" cstate="print"/>
            <a:stretch>
              <a:fillRect/>
            </a:stretch>
          </a:blipFill>
        </p:spPr>
        <p:txBody>
          <a:bodyPr wrap="square" lIns="0" tIns="0" rIns="0" bIns="0" rtlCol="0"/>
          <a:lstStyle/>
          <a:p>
            <a:endParaRPr sz="100"/>
          </a:p>
        </p:txBody>
      </p:sp>
      <p:sp>
        <p:nvSpPr>
          <p:cNvPr id="10" name="object 10"/>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3</a:t>
            </a:fld>
            <a:endParaRPr sz="100" spc="30" dirty="0"/>
          </a:p>
        </p:txBody>
      </p:sp>
      <p:sp>
        <p:nvSpPr>
          <p:cNvPr id="14" name="文本框 13"/>
          <p:cNvSpPr txBox="1"/>
          <p:nvPr/>
        </p:nvSpPr>
        <p:spPr>
          <a:xfrm>
            <a:off x="3091815" y="2729865"/>
            <a:ext cx="2316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对称加密和非对称加密结合</a:t>
            </a:r>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750" y="150307"/>
            <a:ext cx="5745004" cy="815340"/>
          </a:xfrm>
          <a:prstGeom prst="rect">
            <a:avLst/>
          </a:prstGeom>
        </p:spPr>
        <p:txBody>
          <a:bodyPr vert="horz" wrap="square" lIns="0" tIns="132397" rIns="0" bIns="0" rtlCol="0">
            <a:spAutoFit/>
          </a:bodyPr>
          <a:lstStyle/>
          <a:p>
            <a:pPr marL="12700">
              <a:lnSpc>
                <a:spcPct val="100000"/>
              </a:lnSpc>
              <a:spcBef>
                <a:spcPts val="1390"/>
              </a:spcBef>
            </a:pPr>
            <a:r>
              <a:rPr lang="zh-CN" altLang="en-US" sz="2400" dirty="0">
                <a:latin typeface="+mn-ea"/>
              </a:rPr>
              <a:t>PKI --- 基于公钥体系的签名和验签机制</a:t>
            </a:r>
            <a:endParaRPr sz="2100"/>
          </a:p>
          <a:p>
            <a:pPr marL="26670">
              <a:lnSpc>
                <a:spcPct val="100000"/>
              </a:lnSpc>
              <a:spcBef>
                <a:spcPts val="830"/>
              </a:spcBef>
            </a:pPr>
            <a:r>
              <a:rPr sz="1350" dirty="0">
                <a:solidFill>
                  <a:srgbClr val="000000"/>
                </a:solidFill>
                <a:latin typeface="微软雅黑" panose="020B0503020204020204" pitchFamily="34" charset="-122"/>
                <a:ea typeface="微软雅黑" panose="020B0503020204020204" pitchFamily="34" charset="-122"/>
                <a:cs typeface="Arial" panose="020B0604020202020204"/>
              </a:rPr>
              <a:t>–</a:t>
            </a:r>
            <a:r>
              <a:rPr sz="1350" spc="-235" dirty="0">
                <a:solidFill>
                  <a:srgbClr val="000000"/>
                </a:solidFill>
                <a:latin typeface="微软雅黑" panose="020B0503020204020204" pitchFamily="34" charset="-122"/>
                <a:ea typeface="微软雅黑" panose="020B0503020204020204" pitchFamily="34" charset="-122"/>
                <a:cs typeface="Arial" panose="020B0604020202020204"/>
              </a:rPr>
              <a:t> </a:t>
            </a:r>
            <a:r>
              <a:rPr sz="1350" spc="-25" dirty="0">
                <a:solidFill>
                  <a:srgbClr val="000000"/>
                </a:solidFill>
                <a:latin typeface="微软雅黑" panose="020B0503020204020204" pitchFamily="34" charset="-122"/>
                <a:ea typeface="微软雅黑" panose="020B0503020204020204" pitchFamily="34" charset="-122"/>
              </a:rPr>
              <a:t>数字签名的目的：检测数据未经授权的修改，签名者的身份识别和抗抵赖</a:t>
            </a:r>
            <a:r>
              <a:rPr sz="1350" dirty="0">
                <a:solidFill>
                  <a:srgbClr val="000000"/>
                </a:solidFill>
              </a:rPr>
              <a:t>。</a:t>
            </a:r>
            <a:endParaRPr sz="1350">
              <a:latin typeface="Arial" panose="020B0604020202020204"/>
              <a:cs typeface="Arial" panose="020B0604020202020204"/>
            </a:endParaRPr>
          </a:p>
        </p:txBody>
      </p:sp>
      <p:sp>
        <p:nvSpPr>
          <p:cNvPr id="3" name="object 3"/>
          <p:cNvSpPr/>
          <p:nvPr/>
        </p:nvSpPr>
        <p:spPr>
          <a:xfrm>
            <a:off x="466130" y="1519198"/>
            <a:ext cx="5657850" cy="3319688"/>
          </a:xfrm>
          <a:prstGeom prst="rect">
            <a:avLst/>
          </a:prstGeom>
          <a:blipFill>
            <a:blip r:embed="rId2" cstate="print"/>
            <a:stretch>
              <a:fillRect/>
            </a:stretch>
          </a:blipFill>
        </p:spPr>
        <p:txBody>
          <a:bodyPr wrap="square" lIns="0" tIns="0" rIns="0" bIns="0" rtlCol="0"/>
          <a:lstStyle/>
          <a:p>
            <a:endParaRPr sz="100"/>
          </a:p>
        </p:txBody>
      </p:sp>
      <p:sp>
        <p:nvSpPr>
          <p:cNvPr id="4" name="object 4"/>
          <p:cNvSpPr txBox="1"/>
          <p:nvPr/>
        </p:nvSpPr>
        <p:spPr>
          <a:xfrm>
            <a:off x="582952" y="1707261"/>
            <a:ext cx="277178" cy="424815"/>
          </a:xfrm>
          <a:prstGeom prst="rect">
            <a:avLst/>
          </a:prstGeom>
        </p:spPr>
        <p:txBody>
          <a:bodyPr vert="horz" wrap="square" lIns="0" tIns="9525" rIns="0" bIns="0" rtlCol="0">
            <a:spAutoFit/>
          </a:bodyPr>
          <a:lstStyle/>
          <a:p>
            <a:pPr marL="12700">
              <a:lnSpc>
                <a:spcPct val="100000"/>
              </a:lnSpc>
              <a:spcBef>
                <a:spcPts val="100"/>
              </a:spcBef>
            </a:pPr>
            <a:r>
              <a:rPr sz="2700" spc="520" dirty="0">
                <a:solidFill>
                  <a:srgbClr val="C00000"/>
                </a:solidFill>
                <a:latin typeface="Noto Sans CJK JP Regular"/>
                <a:cs typeface="Noto Sans CJK JP Regular"/>
              </a:rPr>
              <a:t>A</a:t>
            </a:r>
            <a:endParaRPr sz="2700">
              <a:latin typeface="Noto Sans CJK JP Regular"/>
              <a:cs typeface="Noto Sans CJK JP Regular"/>
            </a:endParaRPr>
          </a:p>
        </p:txBody>
      </p:sp>
      <p:sp>
        <p:nvSpPr>
          <p:cNvPr id="5" name="object 5"/>
          <p:cNvSpPr/>
          <p:nvPr/>
        </p:nvSpPr>
        <p:spPr>
          <a:xfrm>
            <a:off x="303609" y="1371600"/>
            <a:ext cx="2514600" cy="3257550"/>
          </a:xfrm>
          <a:custGeom>
            <a:avLst/>
            <a:gdLst/>
            <a:ahLst/>
            <a:cxnLst/>
            <a:rect l="l" t="t" r="r" b="b"/>
            <a:pathLst>
              <a:path w="3352800" h="4343400">
                <a:moveTo>
                  <a:pt x="0" y="0"/>
                </a:moveTo>
                <a:lnTo>
                  <a:pt x="3352801" y="0"/>
                </a:lnTo>
                <a:lnTo>
                  <a:pt x="3352801" y="4343402"/>
                </a:lnTo>
                <a:lnTo>
                  <a:pt x="0" y="4343402"/>
                </a:lnTo>
                <a:lnTo>
                  <a:pt x="0" y="0"/>
                </a:lnTo>
                <a:close/>
              </a:path>
            </a:pathLst>
          </a:custGeom>
          <a:ln w="28575">
            <a:solidFill>
              <a:srgbClr val="C00000"/>
            </a:solidFill>
          </a:ln>
        </p:spPr>
        <p:txBody>
          <a:bodyPr wrap="square" lIns="0" tIns="0" rIns="0" bIns="0" rtlCol="0"/>
          <a:lstStyle/>
          <a:p>
            <a:endParaRPr sz="100"/>
          </a:p>
        </p:txBody>
      </p:sp>
      <p:sp>
        <p:nvSpPr>
          <p:cNvPr id="6" name="object 6"/>
          <p:cNvSpPr/>
          <p:nvPr/>
        </p:nvSpPr>
        <p:spPr>
          <a:xfrm>
            <a:off x="3673183" y="1371600"/>
            <a:ext cx="2514600" cy="3257550"/>
          </a:xfrm>
          <a:custGeom>
            <a:avLst/>
            <a:gdLst/>
            <a:ahLst/>
            <a:cxnLst/>
            <a:rect l="l" t="t" r="r" b="b"/>
            <a:pathLst>
              <a:path w="3352800" h="4343400">
                <a:moveTo>
                  <a:pt x="0" y="0"/>
                </a:moveTo>
                <a:lnTo>
                  <a:pt x="3352801" y="0"/>
                </a:lnTo>
                <a:lnTo>
                  <a:pt x="3352801" y="4343402"/>
                </a:lnTo>
                <a:lnTo>
                  <a:pt x="0" y="4343402"/>
                </a:lnTo>
                <a:lnTo>
                  <a:pt x="0" y="0"/>
                </a:lnTo>
                <a:close/>
              </a:path>
            </a:pathLst>
          </a:custGeom>
          <a:ln w="28575">
            <a:solidFill>
              <a:srgbClr val="C00000"/>
            </a:solidFill>
          </a:ln>
        </p:spPr>
        <p:txBody>
          <a:bodyPr wrap="square" lIns="0" tIns="0" rIns="0" bIns="0" rtlCol="0"/>
          <a:lstStyle/>
          <a:p>
            <a:endParaRPr sz="100"/>
          </a:p>
        </p:txBody>
      </p:sp>
      <p:sp>
        <p:nvSpPr>
          <p:cNvPr id="7" name="object 7"/>
          <p:cNvSpPr txBox="1"/>
          <p:nvPr/>
        </p:nvSpPr>
        <p:spPr>
          <a:xfrm>
            <a:off x="1946728" y="2537603"/>
            <a:ext cx="1860709" cy="193675"/>
          </a:xfrm>
          <a:prstGeom prst="rect">
            <a:avLst/>
          </a:prstGeom>
        </p:spPr>
        <p:txBody>
          <a:bodyPr vert="horz" wrap="square" lIns="0" tIns="9525" rIns="0" bIns="0" rtlCol="0">
            <a:spAutoFit/>
          </a:bodyPr>
          <a:lstStyle/>
          <a:p>
            <a:pPr marL="12700">
              <a:lnSpc>
                <a:spcPct val="100000"/>
              </a:lnSpc>
              <a:spcBef>
                <a:spcPts val="100"/>
              </a:spcBef>
            </a:pPr>
            <a:r>
              <a:rPr sz="1200" spc="-40" dirty="0">
                <a:solidFill>
                  <a:srgbClr val="57037F"/>
                </a:solidFill>
                <a:latin typeface="Arial" panose="020B0604020202020204"/>
                <a:cs typeface="Arial" panose="020B0604020202020204"/>
              </a:rPr>
              <a:t>H</a:t>
            </a:r>
            <a:r>
              <a:rPr sz="1200" spc="-35" dirty="0">
                <a:solidFill>
                  <a:srgbClr val="57037F"/>
                </a:solidFill>
                <a:latin typeface="Arial" panose="020B0604020202020204"/>
                <a:cs typeface="Arial" panose="020B0604020202020204"/>
              </a:rPr>
              <a:t>ash</a:t>
            </a:r>
            <a:r>
              <a:rPr sz="1200" spc="-30" dirty="0">
                <a:solidFill>
                  <a:srgbClr val="57037F"/>
                </a:solidFill>
                <a:latin typeface="Droid Sans Fallback"/>
                <a:cs typeface="Droid Sans Fallback"/>
              </a:rPr>
              <a:t>运算，获得原文的摘</a:t>
            </a:r>
            <a:r>
              <a:rPr sz="1200" dirty="0">
                <a:solidFill>
                  <a:srgbClr val="57037F"/>
                </a:solidFill>
                <a:latin typeface="Droid Sans Fallback"/>
                <a:cs typeface="Droid Sans Fallback"/>
              </a:rPr>
              <a:t>要</a:t>
            </a:r>
            <a:endParaRPr sz="1200">
              <a:latin typeface="Droid Sans Fallback"/>
              <a:cs typeface="Droid Sans Fallback"/>
            </a:endParaRPr>
          </a:p>
        </p:txBody>
      </p:sp>
      <p:sp>
        <p:nvSpPr>
          <p:cNvPr id="14" name="object 14"/>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4</a:t>
            </a:fld>
            <a:endParaRPr sz="100" spc="30" dirty="0"/>
          </a:p>
        </p:txBody>
      </p:sp>
      <p:sp>
        <p:nvSpPr>
          <p:cNvPr id="8" name="object 8"/>
          <p:cNvSpPr txBox="1"/>
          <p:nvPr/>
        </p:nvSpPr>
        <p:spPr>
          <a:xfrm>
            <a:off x="1914572" y="3424504"/>
            <a:ext cx="919163" cy="193675"/>
          </a:xfrm>
          <a:prstGeom prst="rect">
            <a:avLst/>
          </a:prstGeom>
        </p:spPr>
        <p:txBody>
          <a:bodyPr vert="horz" wrap="square" lIns="0" tIns="9525" rIns="0" bIns="0" rtlCol="0">
            <a:spAutoFit/>
          </a:bodyPr>
          <a:lstStyle/>
          <a:p>
            <a:pPr marL="12700">
              <a:lnSpc>
                <a:spcPct val="100000"/>
              </a:lnSpc>
              <a:spcBef>
                <a:spcPts val="100"/>
              </a:spcBef>
            </a:pPr>
            <a:r>
              <a:rPr sz="1200" spc="-30" dirty="0">
                <a:solidFill>
                  <a:srgbClr val="57037F"/>
                </a:solidFill>
                <a:latin typeface="Droid Sans Fallback"/>
                <a:cs typeface="Droid Sans Fallback"/>
              </a:rPr>
              <a:t>加密摘要信</a:t>
            </a:r>
            <a:r>
              <a:rPr sz="1200" dirty="0">
                <a:solidFill>
                  <a:srgbClr val="57037F"/>
                </a:solidFill>
                <a:latin typeface="Droid Sans Fallback"/>
                <a:cs typeface="Droid Sans Fallback"/>
              </a:rPr>
              <a:t>息</a:t>
            </a:r>
            <a:endParaRPr sz="1200" dirty="0">
              <a:latin typeface="Droid Sans Fallback"/>
              <a:cs typeface="Droid Sans Fallback"/>
            </a:endParaRPr>
          </a:p>
        </p:txBody>
      </p:sp>
      <p:sp>
        <p:nvSpPr>
          <p:cNvPr id="9" name="object 9"/>
          <p:cNvSpPr txBox="1"/>
          <p:nvPr/>
        </p:nvSpPr>
        <p:spPr>
          <a:xfrm>
            <a:off x="3319463" y="4637867"/>
            <a:ext cx="620077" cy="193675"/>
          </a:xfrm>
          <a:prstGeom prst="rect">
            <a:avLst/>
          </a:prstGeom>
        </p:spPr>
        <p:txBody>
          <a:bodyPr vert="horz" wrap="square" lIns="0" tIns="9525" rIns="0" bIns="0" rtlCol="0">
            <a:spAutoFit/>
          </a:bodyPr>
          <a:lstStyle/>
          <a:p>
            <a:pPr marL="12700">
              <a:lnSpc>
                <a:spcPct val="100000"/>
              </a:lnSpc>
              <a:spcBef>
                <a:spcPts val="100"/>
              </a:spcBef>
            </a:pPr>
            <a:r>
              <a:rPr sz="1200" spc="-30" dirty="0">
                <a:solidFill>
                  <a:srgbClr val="57037F"/>
                </a:solidFill>
                <a:latin typeface="Droid Sans Fallback"/>
                <a:cs typeface="Droid Sans Fallback"/>
              </a:rPr>
              <a:t>发送信</a:t>
            </a:r>
            <a:r>
              <a:rPr sz="1200" dirty="0">
                <a:solidFill>
                  <a:srgbClr val="57037F"/>
                </a:solidFill>
                <a:latin typeface="Droid Sans Fallback"/>
                <a:cs typeface="Droid Sans Fallback"/>
              </a:rPr>
              <a:t>息</a:t>
            </a:r>
            <a:endParaRPr sz="1200">
              <a:latin typeface="Droid Sans Fallback"/>
              <a:cs typeface="Droid Sans Fallback"/>
            </a:endParaRPr>
          </a:p>
        </p:txBody>
      </p:sp>
      <p:sp>
        <p:nvSpPr>
          <p:cNvPr id="10" name="object 10"/>
          <p:cNvSpPr txBox="1"/>
          <p:nvPr/>
        </p:nvSpPr>
        <p:spPr>
          <a:xfrm>
            <a:off x="4930483" y="3067575"/>
            <a:ext cx="1262539" cy="379095"/>
          </a:xfrm>
          <a:prstGeom prst="rect">
            <a:avLst/>
          </a:prstGeom>
        </p:spPr>
        <p:txBody>
          <a:bodyPr vert="horz" wrap="square" lIns="0" tIns="8096" rIns="0" bIns="0" rtlCol="0">
            <a:spAutoFit/>
          </a:bodyPr>
          <a:lstStyle/>
          <a:p>
            <a:pPr marL="12700" marR="5080">
              <a:lnSpc>
                <a:spcPct val="101000"/>
              </a:lnSpc>
              <a:spcBef>
                <a:spcPts val="85"/>
              </a:spcBef>
            </a:pPr>
            <a:r>
              <a:rPr sz="1200" spc="-40" dirty="0">
                <a:solidFill>
                  <a:srgbClr val="57037F"/>
                </a:solidFill>
                <a:latin typeface="Arial" panose="020B0604020202020204"/>
                <a:cs typeface="Arial" panose="020B0604020202020204"/>
              </a:rPr>
              <a:t>H</a:t>
            </a:r>
            <a:r>
              <a:rPr sz="1200" spc="-35" dirty="0">
                <a:solidFill>
                  <a:srgbClr val="57037F"/>
                </a:solidFill>
                <a:latin typeface="Arial" panose="020B0604020202020204"/>
                <a:cs typeface="Arial" panose="020B0604020202020204"/>
              </a:rPr>
              <a:t>ash</a:t>
            </a:r>
            <a:r>
              <a:rPr sz="1200" spc="-30" dirty="0">
                <a:solidFill>
                  <a:srgbClr val="57037F"/>
                </a:solidFill>
                <a:latin typeface="Droid Sans Fallback"/>
                <a:cs typeface="Droid Sans Fallback"/>
              </a:rPr>
              <a:t>运算，获得</a:t>
            </a:r>
            <a:r>
              <a:rPr sz="1200" dirty="0">
                <a:solidFill>
                  <a:srgbClr val="57037F"/>
                </a:solidFill>
                <a:latin typeface="Droid Sans Fallback"/>
                <a:cs typeface="Droid Sans Fallback"/>
              </a:rPr>
              <a:t>原 </a:t>
            </a:r>
            <a:r>
              <a:rPr sz="1200" spc="-30" dirty="0">
                <a:solidFill>
                  <a:srgbClr val="57037F"/>
                </a:solidFill>
                <a:latin typeface="Droid Sans Fallback"/>
                <a:cs typeface="Droid Sans Fallback"/>
              </a:rPr>
              <a:t>文摘要信</a:t>
            </a:r>
            <a:r>
              <a:rPr sz="1200" dirty="0">
                <a:solidFill>
                  <a:srgbClr val="57037F"/>
                </a:solidFill>
                <a:latin typeface="Droid Sans Fallback"/>
                <a:cs typeface="Droid Sans Fallback"/>
              </a:rPr>
              <a:t>息</a:t>
            </a:r>
            <a:endParaRPr sz="1200" dirty="0">
              <a:latin typeface="Droid Sans Fallback"/>
              <a:cs typeface="Droid Sans Fallback"/>
            </a:endParaRPr>
          </a:p>
        </p:txBody>
      </p:sp>
      <p:sp>
        <p:nvSpPr>
          <p:cNvPr id="11" name="object 11"/>
          <p:cNvSpPr txBox="1"/>
          <p:nvPr/>
        </p:nvSpPr>
        <p:spPr>
          <a:xfrm>
            <a:off x="4121680" y="3446670"/>
            <a:ext cx="320993" cy="193675"/>
          </a:xfrm>
          <a:prstGeom prst="rect">
            <a:avLst/>
          </a:prstGeom>
        </p:spPr>
        <p:txBody>
          <a:bodyPr vert="horz" wrap="square" lIns="0" tIns="9525" rIns="0" bIns="0" rtlCol="0">
            <a:spAutoFit/>
          </a:bodyPr>
          <a:lstStyle/>
          <a:p>
            <a:pPr marL="12700">
              <a:lnSpc>
                <a:spcPct val="100000"/>
              </a:lnSpc>
              <a:spcBef>
                <a:spcPts val="100"/>
              </a:spcBef>
            </a:pPr>
            <a:r>
              <a:rPr sz="1200" spc="-30" dirty="0">
                <a:solidFill>
                  <a:srgbClr val="57037F"/>
                </a:solidFill>
                <a:latin typeface="Droid Sans Fallback"/>
                <a:cs typeface="Droid Sans Fallback"/>
              </a:rPr>
              <a:t>解</a:t>
            </a:r>
            <a:r>
              <a:rPr sz="1200" dirty="0">
                <a:solidFill>
                  <a:srgbClr val="57037F"/>
                </a:solidFill>
                <a:latin typeface="Droid Sans Fallback"/>
                <a:cs typeface="Droid Sans Fallback"/>
              </a:rPr>
              <a:t>密</a:t>
            </a:r>
            <a:endParaRPr sz="1200" dirty="0">
              <a:latin typeface="Droid Sans Fallback"/>
              <a:cs typeface="Droid Sans Fallback"/>
            </a:endParaRPr>
          </a:p>
        </p:txBody>
      </p:sp>
      <p:sp>
        <p:nvSpPr>
          <p:cNvPr id="12" name="object 12"/>
          <p:cNvSpPr txBox="1"/>
          <p:nvPr/>
        </p:nvSpPr>
        <p:spPr>
          <a:xfrm>
            <a:off x="4229145" y="3067575"/>
            <a:ext cx="620077" cy="193675"/>
          </a:xfrm>
          <a:prstGeom prst="rect">
            <a:avLst/>
          </a:prstGeom>
        </p:spPr>
        <p:txBody>
          <a:bodyPr vert="horz" wrap="square" lIns="0" tIns="9525" rIns="0" bIns="0" rtlCol="0">
            <a:spAutoFit/>
          </a:bodyPr>
          <a:lstStyle/>
          <a:p>
            <a:pPr marL="12700">
              <a:lnSpc>
                <a:spcPct val="100000"/>
              </a:lnSpc>
              <a:spcBef>
                <a:spcPts val="100"/>
              </a:spcBef>
            </a:pPr>
            <a:r>
              <a:rPr sz="1200" spc="-30" dirty="0">
                <a:solidFill>
                  <a:srgbClr val="57037F"/>
                </a:solidFill>
                <a:latin typeface="Droid Sans Fallback"/>
                <a:cs typeface="Droid Sans Fallback"/>
              </a:rPr>
              <a:t>比对摘</a:t>
            </a:r>
            <a:r>
              <a:rPr sz="1200" dirty="0">
                <a:solidFill>
                  <a:srgbClr val="57037F"/>
                </a:solidFill>
                <a:latin typeface="Droid Sans Fallback"/>
                <a:cs typeface="Droid Sans Fallback"/>
              </a:rPr>
              <a:t>要</a:t>
            </a:r>
            <a:endParaRPr sz="1200" dirty="0">
              <a:latin typeface="Droid Sans Fallback"/>
              <a:cs typeface="Droid Sans Fallback"/>
            </a:endParaRPr>
          </a:p>
        </p:txBody>
      </p:sp>
      <p:sp>
        <p:nvSpPr>
          <p:cNvPr id="13" name="object 13"/>
          <p:cNvSpPr txBox="1"/>
          <p:nvPr/>
        </p:nvSpPr>
        <p:spPr>
          <a:xfrm>
            <a:off x="6357349" y="428641"/>
            <a:ext cx="2430145" cy="4200509"/>
          </a:xfrm>
          <a:prstGeom prst="rect">
            <a:avLst/>
          </a:prstGeom>
          <a:solidFill>
            <a:srgbClr val="FFC000"/>
          </a:solidFill>
        </p:spPr>
        <p:txBody>
          <a:bodyPr vert="horz" wrap="square" lIns="0" tIns="47625" rIns="0" bIns="0" rtlCol="0">
            <a:spAutoFit/>
          </a:bodyPr>
          <a:lstStyle/>
          <a:p>
            <a:pPr marL="241935" indent="-170180">
              <a:lnSpc>
                <a:spcPct val="150000"/>
              </a:lnSpc>
              <a:spcBef>
                <a:spcPts val="500"/>
              </a:spcBef>
              <a:buFont typeface="Arial" panose="020B0604020202020204"/>
              <a:buChar char="–"/>
              <a:tabLst>
                <a:tab pos="242570" algn="l"/>
              </a:tabLst>
            </a:pPr>
            <a:r>
              <a:rPr sz="1200" dirty="0">
                <a:latin typeface="微软雅黑" panose="020B0503020204020204" pitchFamily="34" charset="-122"/>
                <a:ea typeface="微软雅黑" panose="020B0503020204020204" pitchFamily="34" charset="-122"/>
                <a:cs typeface="Noto Sans CJK JP Regular"/>
              </a:rPr>
              <a:t>Hash的意义：</a:t>
            </a:r>
          </a:p>
          <a:p>
            <a:pPr marL="457835" lvl="1" indent="-128905">
              <a:lnSpc>
                <a:spcPct val="150000"/>
              </a:lnSpc>
              <a:spcBef>
                <a:spcPts val="345"/>
              </a:spcBef>
              <a:buFont typeface="Arial" panose="020B0604020202020204"/>
              <a:buChar char="•"/>
              <a:tabLst>
                <a:tab pos="458470" algn="l"/>
              </a:tabLst>
            </a:pPr>
            <a:r>
              <a:rPr sz="1050" dirty="0">
                <a:latin typeface="微软雅黑" panose="020B0503020204020204" pitchFamily="34" charset="-122"/>
                <a:ea typeface="微软雅黑" panose="020B0503020204020204" pitchFamily="34" charset="-122"/>
                <a:cs typeface="Noto Sans CJK JP Regular"/>
              </a:rPr>
              <a:t>缩小存储或传输的数据量</a:t>
            </a:r>
          </a:p>
          <a:p>
            <a:pPr marL="457835" marR="101600" lvl="1" indent="-128905">
              <a:lnSpc>
                <a:spcPct val="150000"/>
              </a:lnSpc>
              <a:spcBef>
                <a:spcPts val="420"/>
              </a:spcBef>
              <a:buFont typeface="Arial" panose="020B0604020202020204"/>
              <a:buChar char="•"/>
              <a:tabLst>
                <a:tab pos="458470" algn="l"/>
              </a:tabLst>
            </a:pPr>
            <a:r>
              <a:rPr sz="1050" dirty="0" err="1" smtClean="0">
                <a:latin typeface="微软雅黑" panose="020B0503020204020204" pitchFamily="34" charset="-122"/>
                <a:ea typeface="微软雅黑" panose="020B0503020204020204" pitchFamily="34" charset="-122"/>
                <a:cs typeface="Noto Sans CJK JP Regular"/>
              </a:rPr>
              <a:t>规避公钥体系加解密性能低下的问题</a:t>
            </a:r>
            <a:endParaRPr sz="1050" dirty="0">
              <a:latin typeface="微软雅黑" panose="020B0503020204020204" pitchFamily="34" charset="-122"/>
              <a:ea typeface="微软雅黑" panose="020B0503020204020204" pitchFamily="34" charset="-122"/>
              <a:cs typeface="Noto Sans CJK JP Regular"/>
            </a:endParaRPr>
          </a:p>
          <a:p>
            <a:pPr marL="241935" marR="137160" indent="-170180" algn="just">
              <a:lnSpc>
                <a:spcPct val="150000"/>
              </a:lnSpc>
              <a:spcBef>
                <a:spcPts val="330"/>
              </a:spcBef>
              <a:buFont typeface="Arial" panose="020B0604020202020204"/>
              <a:buChar char="–"/>
              <a:tabLst>
                <a:tab pos="242570" algn="l"/>
              </a:tabLst>
            </a:pPr>
            <a:r>
              <a:rPr sz="1200" dirty="0" err="1">
                <a:latin typeface="微软雅黑" panose="020B0503020204020204" pitchFamily="34" charset="-122"/>
                <a:ea typeface="微软雅黑" panose="020B0503020204020204" pitchFamily="34" charset="-122"/>
                <a:cs typeface="Noto Sans CJK JP Regular"/>
              </a:rPr>
              <a:t>如果发送的信息没有篡改，</a:t>
            </a:r>
            <a:r>
              <a:rPr sz="1200" dirty="0" err="1" smtClean="0">
                <a:latin typeface="微软雅黑" panose="020B0503020204020204" pitchFamily="34" charset="-122"/>
                <a:ea typeface="微软雅黑" panose="020B0503020204020204" pitchFamily="34" charset="-122"/>
                <a:cs typeface="Noto Sans CJK JP Regular"/>
              </a:rPr>
              <a:t>那么也只有使用</a:t>
            </a:r>
            <a:r>
              <a:rPr sz="1200" dirty="0" err="1">
                <a:latin typeface="微软雅黑" panose="020B0503020204020204" pitchFamily="34" charset="-122"/>
                <a:ea typeface="微软雅黑" panose="020B0503020204020204" pitchFamily="34" charset="-122"/>
                <a:cs typeface="Noto Sans CJK JP Regular"/>
              </a:rPr>
              <a:t>A</a:t>
            </a:r>
            <a:r>
              <a:rPr sz="1200" dirty="0" err="1" smtClean="0">
                <a:latin typeface="微软雅黑" panose="020B0503020204020204" pitchFamily="34" charset="-122"/>
                <a:ea typeface="微软雅黑" panose="020B0503020204020204" pitchFamily="34" charset="-122"/>
                <a:cs typeface="Noto Sans CJK JP Regular"/>
              </a:rPr>
              <a:t>的公钥才可以通过相应的验签</a:t>
            </a:r>
            <a:endParaRPr sz="1725" dirty="0">
              <a:latin typeface="微软雅黑" panose="020B0503020204020204" pitchFamily="34" charset="-122"/>
              <a:ea typeface="微软雅黑" panose="020B0503020204020204" pitchFamily="34" charset="-122"/>
              <a:cs typeface="Times New Roman" panose="02020603050405020304"/>
            </a:endParaRPr>
          </a:p>
          <a:p>
            <a:pPr marL="241935" marR="137160" indent="-170180" algn="just">
              <a:lnSpc>
                <a:spcPct val="150000"/>
              </a:lnSpc>
              <a:buFont typeface="Arial" panose="020B0604020202020204"/>
              <a:buChar char="–"/>
              <a:tabLst>
                <a:tab pos="242570" algn="l"/>
              </a:tabLst>
            </a:pPr>
            <a:r>
              <a:rPr sz="1200" dirty="0" err="1">
                <a:latin typeface="微软雅黑" panose="020B0503020204020204" pitchFamily="34" charset="-122"/>
                <a:ea typeface="微软雅黑" panose="020B0503020204020204" pitchFamily="34" charset="-122"/>
                <a:cs typeface="Noto Sans CJK JP Regular"/>
              </a:rPr>
              <a:t>此验签过程，若通过，</a:t>
            </a:r>
            <a:r>
              <a:rPr sz="1200" dirty="0" err="1" smtClean="0">
                <a:latin typeface="微软雅黑" panose="020B0503020204020204" pitchFamily="34" charset="-122"/>
                <a:ea typeface="微软雅黑" panose="020B0503020204020204" pitchFamily="34" charset="-122"/>
                <a:cs typeface="Noto Sans CJK JP Regular"/>
              </a:rPr>
              <a:t>则表示信息一定是</a:t>
            </a:r>
            <a:r>
              <a:rPr sz="1200" dirty="0" err="1">
                <a:latin typeface="微软雅黑" panose="020B0503020204020204" pitchFamily="34" charset="-122"/>
                <a:ea typeface="微软雅黑" panose="020B0503020204020204" pitchFamily="34" charset="-122"/>
                <a:cs typeface="Noto Sans CJK JP Regular"/>
              </a:rPr>
              <a:t>“公钥A”</a:t>
            </a:r>
            <a:r>
              <a:rPr sz="1200" dirty="0" err="1" smtClean="0">
                <a:latin typeface="微软雅黑" panose="020B0503020204020204" pitchFamily="34" charset="-122"/>
                <a:ea typeface="微软雅黑" panose="020B0503020204020204" pitchFamily="34" charset="-122"/>
                <a:cs typeface="Noto Sans CJK JP Regular"/>
              </a:rPr>
              <a:t>的持有者制作</a:t>
            </a:r>
            <a:endParaRPr sz="1765" dirty="0">
              <a:latin typeface="微软雅黑" panose="020B0503020204020204" pitchFamily="34" charset="-122"/>
              <a:ea typeface="微软雅黑" panose="020B0503020204020204" pitchFamily="34" charset="-122"/>
              <a:cs typeface="Times New Roman" panose="02020603050405020304"/>
            </a:endParaRPr>
          </a:p>
          <a:p>
            <a:pPr marL="241935" indent="-170180">
              <a:lnSpc>
                <a:spcPct val="150000"/>
              </a:lnSpc>
              <a:buFont typeface="Arial" panose="020B0604020202020204"/>
              <a:buChar char="–"/>
              <a:tabLst>
                <a:tab pos="242570" algn="l"/>
              </a:tabLst>
            </a:pPr>
            <a:r>
              <a:rPr sz="1200" dirty="0" err="1" smtClean="0">
                <a:latin typeface="微软雅黑" panose="020B0503020204020204" pitchFamily="34" charset="-122"/>
                <a:ea typeface="微软雅黑" panose="020B0503020204020204" pitchFamily="34" charset="-122"/>
                <a:cs typeface="Noto Sans CJK JP Regular"/>
              </a:rPr>
              <a:t>数字证书体系也是以此为核心</a:t>
            </a:r>
            <a:endParaRPr sz="1725" dirty="0">
              <a:latin typeface="微软雅黑" panose="020B0503020204020204" pitchFamily="34" charset="-122"/>
              <a:ea typeface="微软雅黑" panose="020B0503020204020204" pitchFamily="34" charset="-122"/>
              <a:cs typeface="Times New Roman" panose="02020603050405020304"/>
            </a:endParaRPr>
          </a:p>
          <a:p>
            <a:pPr marL="241935" indent="-170180">
              <a:lnSpc>
                <a:spcPct val="150000"/>
              </a:lnSpc>
              <a:buFont typeface="Arial" panose="020B0604020202020204"/>
              <a:buChar char="–"/>
              <a:tabLst>
                <a:tab pos="242570" algn="l"/>
              </a:tabLst>
            </a:pPr>
            <a:r>
              <a:rPr sz="1200" dirty="0">
                <a:latin typeface="微软雅黑" panose="020B0503020204020204" pitchFamily="34" charset="-122"/>
                <a:ea typeface="微软雅黑" panose="020B0503020204020204" pitchFamily="34" charset="-122"/>
                <a:cs typeface="Noto Sans CJK JP Regular"/>
              </a:rPr>
              <a:t>如果“张三有数字身份</a:t>
            </a:r>
            <a:r>
              <a:rPr lang="en-US" sz="1200" dirty="0">
                <a:latin typeface="微软雅黑" panose="020B0503020204020204" pitchFamily="34" charset="-122"/>
                <a:ea typeface="微软雅黑" panose="020B0503020204020204" pitchFamily="34" charset="-122"/>
                <a:cs typeface="Noto Sans CJK JP Regular"/>
              </a:rPr>
              <a:t>”</a:t>
            </a:r>
            <a:r>
              <a:rPr sz="1200" dirty="0">
                <a:latin typeface="微软雅黑" panose="020B0503020204020204" pitchFamily="34" charset="-122"/>
                <a:ea typeface="微软雅黑" panose="020B0503020204020204" pitchFamily="34" charset="-122"/>
                <a:cs typeface="Noto Sans CJK JP Regular"/>
              </a:rPr>
              <a:t>，则：</a:t>
            </a:r>
          </a:p>
          <a:p>
            <a:pPr marL="457835" lvl="1" indent="-128905">
              <a:lnSpc>
                <a:spcPct val="150000"/>
              </a:lnSpc>
              <a:spcBef>
                <a:spcPts val="345"/>
              </a:spcBef>
              <a:buFont typeface="Arial" panose="020B0604020202020204"/>
              <a:buChar char="•"/>
              <a:tabLst>
                <a:tab pos="458470" algn="l"/>
              </a:tabLst>
            </a:pPr>
            <a:r>
              <a:rPr sz="1050" dirty="0">
                <a:latin typeface="微软雅黑" panose="020B0503020204020204" pitchFamily="34" charset="-122"/>
                <a:ea typeface="微软雅黑" panose="020B0503020204020204" pitchFamily="34" charset="-122"/>
                <a:cs typeface="Noto Sans CJK JP Regular"/>
              </a:rPr>
              <a:t>张三有自己的一对公钥和私钥</a:t>
            </a:r>
          </a:p>
          <a:p>
            <a:pPr marL="457835" marR="101600" lvl="1" indent="-128905">
              <a:lnSpc>
                <a:spcPct val="150000"/>
              </a:lnSpc>
              <a:spcBef>
                <a:spcPts val="305"/>
              </a:spcBef>
              <a:buFont typeface="Arial" panose="020B0604020202020204"/>
              <a:buChar char="•"/>
              <a:tabLst>
                <a:tab pos="458470" algn="l"/>
              </a:tabLst>
            </a:pPr>
            <a:r>
              <a:rPr sz="1050" dirty="0" err="1">
                <a:latin typeface="微软雅黑" panose="020B0503020204020204" pitchFamily="34" charset="-122"/>
                <a:ea typeface="微软雅黑" panose="020B0503020204020204" pitchFamily="34" charset="-122"/>
                <a:cs typeface="Noto Sans CJK JP Regular"/>
              </a:rPr>
              <a:t>数字身份的发证机关，证明了这个</a:t>
            </a:r>
            <a:r>
              <a:rPr sz="1050" dirty="0">
                <a:latin typeface="微软雅黑" panose="020B0503020204020204" pitchFamily="34" charset="-122"/>
                <a:ea typeface="微软雅黑" panose="020B0503020204020204" pitchFamily="34" charset="-122"/>
                <a:cs typeface="Noto Sans CJK JP Regular"/>
              </a:rPr>
              <a:t> </a:t>
            </a:r>
            <a:r>
              <a:rPr sz="1050" dirty="0" err="1" smtClean="0">
                <a:latin typeface="微软雅黑" panose="020B0503020204020204" pitchFamily="34" charset="-122"/>
                <a:ea typeface="微软雅黑" panose="020B0503020204020204" pitchFamily="34" charset="-122"/>
                <a:cs typeface="Noto Sans CJK JP Regular"/>
              </a:rPr>
              <a:t>公钥对应的持有人是张三</a:t>
            </a:r>
            <a:endParaRPr sz="1050" dirty="0">
              <a:latin typeface="微软雅黑" panose="020B0503020204020204" pitchFamily="34" charset="-122"/>
              <a:ea typeface="微软雅黑" panose="020B0503020204020204" pitchFamily="34" charset="-122"/>
              <a:cs typeface="Noto Sans CJK JP Regular"/>
            </a:endParaRPr>
          </a:p>
        </p:txBody>
      </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10" y="172720"/>
            <a:ext cx="896366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PKI --- 数字证书和CA（认证中心，数字证书发证系统）</a:t>
            </a:r>
            <a:endParaRPr sz="2100"/>
          </a:p>
        </p:txBody>
      </p:sp>
      <p:sp>
        <p:nvSpPr>
          <p:cNvPr id="3" name="object 3"/>
          <p:cNvSpPr txBox="1"/>
          <p:nvPr/>
        </p:nvSpPr>
        <p:spPr>
          <a:xfrm>
            <a:off x="194310" y="688667"/>
            <a:ext cx="8066246" cy="2312171"/>
          </a:xfrm>
          <a:prstGeom prst="rect">
            <a:avLst/>
          </a:prstGeom>
        </p:spPr>
        <p:txBody>
          <a:bodyPr vert="horz" wrap="square" lIns="0" tIns="7620" rIns="0" bIns="0" rtlCol="0">
            <a:spAutoFit/>
          </a:bodyPr>
          <a:lstStyle/>
          <a:p>
            <a:pPr marL="182880" marR="45085" indent="-170180">
              <a:lnSpc>
                <a:spcPct val="150000"/>
              </a:lnSpc>
              <a:spcBef>
                <a:spcPts val="80"/>
              </a:spcBef>
              <a:buFont typeface="Arial" panose="020B0604020202020204"/>
              <a:buChar char="–"/>
              <a:tabLst>
                <a:tab pos="182880" algn="l"/>
              </a:tabLst>
            </a:pPr>
            <a:r>
              <a:rPr sz="1050" dirty="0">
                <a:latin typeface="微软雅黑" panose="020B0503020204020204" pitchFamily="34" charset="-122"/>
                <a:ea typeface="微软雅黑" panose="020B0503020204020204" pitchFamily="34" charset="-122"/>
                <a:cs typeface="Noto Sans CJK JP Regular"/>
              </a:rPr>
              <a:t>数字证书（Digital Certificate），又叫“数字身份证”、“网络身份证”，是由认证中心发放并经认证中心数字签名的，</a:t>
            </a:r>
            <a:r>
              <a:rPr sz="1050" dirty="0" smtClean="0">
                <a:latin typeface="微软雅黑" panose="020B0503020204020204" pitchFamily="34" charset="-122"/>
                <a:ea typeface="微软雅黑" panose="020B0503020204020204" pitchFamily="34" charset="-122"/>
                <a:cs typeface="Noto Sans CJK JP Regular"/>
              </a:rPr>
              <a:t>包含公开密钥拥有者以及公开密钥相关信息的一种电子文件</a:t>
            </a:r>
            <a:r>
              <a:rPr sz="1050" dirty="0">
                <a:latin typeface="微软雅黑" panose="020B0503020204020204" pitchFamily="34" charset="-122"/>
                <a:ea typeface="微软雅黑" panose="020B0503020204020204" pitchFamily="34" charset="-122"/>
                <a:cs typeface="Noto Sans CJK JP Regular"/>
              </a:rPr>
              <a:t>，</a:t>
            </a:r>
            <a:r>
              <a:rPr sz="1050" dirty="0" smtClean="0">
                <a:latin typeface="微软雅黑" panose="020B0503020204020204" pitchFamily="34" charset="-122"/>
                <a:ea typeface="微软雅黑" panose="020B0503020204020204" pitchFamily="34" charset="-122"/>
                <a:cs typeface="Noto Sans CJK JP Regular"/>
              </a:rPr>
              <a:t>可以用来证明数字证书持有者的真实身份</a:t>
            </a:r>
            <a:r>
              <a:rPr lang="zh-CN" altLang="en-US" sz="1050" dirty="0" smtClean="0">
                <a:latin typeface="微软雅黑" panose="020B0503020204020204" pitchFamily="34" charset="-122"/>
                <a:ea typeface="微软雅黑" panose="020B0503020204020204" pitchFamily="34" charset="-122"/>
                <a:cs typeface="Noto Sans CJK JP Regular"/>
              </a:rPr>
              <a:t>。</a:t>
            </a:r>
            <a:endParaRPr sz="1050" dirty="0">
              <a:latin typeface="微软雅黑" panose="020B0503020204020204" pitchFamily="34" charset="-122"/>
              <a:ea typeface="微软雅黑" panose="020B0503020204020204" pitchFamily="34" charset="-122"/>
              <a:cs typeface="Noto Sans CJK JP Regular"/>
            </a:endParaRPr>
          </a:p>
          <a:p>
            <a:pPr marL="182880" indent="-170180">
              <a:lnSpc>
                <a:spcPct val="150000"/>
              </a:lnSpc>
              <a:spcBef>
                <a:spcPts val="320"/>
              </a:spcBef>
              <a:buFont typeface="Arial" panose="020B0604020202020204"/>
              <a:buChar char="–"/>
              <a:tabLst>
                <a:tab pos="182880" algn="l"/>
              </a:tabLst>
            </a:pPr>
            <a:r>
              <a:rPr sz="1050" dirty="0">
                <a:latin typeface="微软雅黑" panose="020B0503020204020204" pitchFamily="34" charset="-122"/>
                <a:ea typeface="微软雅黑" panose="020B0503020204020204" pitchFamily="34" charset="-122"/>
                <a:cs typeface="Noto Sans CJK JP Regular"/>
              </a:rPr>
              <a:t>数字证书采用公钥体制:</a:t>
            </a:r>
          </a:p>
          <a:p>
            <a:pPr marL="398780" lvl="1" indent="-128905">
              <a:lnSpc>
                <a:spcPct val="150000"/>
              </a:lnSpc>
              <a:spcBef>
                <a:spcPts val="320"/>
              </a:spcBef>
              <a:buFont typeface="Arial" panose="020B0604020202020204"/>
              <a:buChar char="•"/>
              <a:tabLst>
                <a:tab pos="398780" algn="l"/>
              </a:tabLst>
            </a:pPr>
            <a:r>
              <a:rPr sz="900" dirty="0" err="1" smtClean="0">
                <a:solidFill>
                  <a:srgbClr val="C00000"/>
                </a:solidFill>
                <a:latin typeface="微软雅黑" panose="020B0503020204020204" pitchFamily="34" charset="-122"/>
                <a:ea typeface="微软雅黑" panose="020B0503020204020204" pitchFamily="34" charset="-122"/>
                <a:cs typeface="Noto Sans CJK JP Regular"/>
              </a:rPr>
              <a:t>数字证书是</a:t>
            </a:r>
            <a:r>
              <a:rPr lang="zh-CN" altLang="en-US" sz="900" dirty="0" smtClean="0">
                <a:solidFill>
                  <a:srgbClr val="C00000"/>
                </a:solidFill>
                <a:latin typeface="微软雅黑" panose="020B0503020204020204" pitchFamily="34" charset="-122"/>
                <a:ea typeface="微软雅黑" panose="020B0503020204020204" pitchFamily="34" charset="-122"/>
                <a:cs typeface="Noto Sans CJK JP Regular"/>
              </a:rPr>
              <a:t>“</a:t>
            </a:r>
            <a:r>
              <a:rPr sz="900" dirty="0" err="1" smtClean="0">
                <a:solidFill>
                  <a:srgbClr val="C00000"/>
                </a:solidFill>
                <a:latin typeface="微软雅黑" panose="020B0503020204020204" pitchFamily="34" charset="-122"/>
                <a:ea typeface="微软雅黑" panose="020B0503020204020204" pitchFamily="34" charset="-122"/>
                <a:cs typeface="Noto Sans CJK JP Regular"/>
              </a:rPr>
              <a:t>公钥</a:t>
            </a:r>
            <a:r>
              <a:rPr sz="900" dirty="0" err="1">
                <a:solidFill>
                  <a:srgbClr val="C00000"/>
                </a:solidFill>
                <a:latin typeface="微软雅黑" panose="020B0503020204020204" pitchFamily="34" charset="-122"/>
                <a:ea typeface="微软雅黑" panose="020B0503020204020204" pitchFamily="34" charset="-122"/>
                <a:cs typeface="Noto Sans CJK JP Regular"/>
              </a:rPr>
              <a:t>+证书名称信息+</a:t>
            </a:r>
            <a:r>
              <a:rPr sz="900" dirty="0" err="1" smtClean="0">
                <a:solidFill>
                  <a:srgbClr val="C00000"/>
                </a:solidFill>
                <a:latin typeface="微软雅黑" panose="020B0503020204020204" pitchFamily="34" charset="-122"/>
                <a:ea typeface="微软雅黑" panose="020B0503020204020204" pitchFamily="34" charset="-122"/>
                <a:cs typeface="Noto Sans CJK JP Regular"/>
              </a:rPr>
              <a:t>签发机构对证书的数字签名</a:t>
            </a:r>
            <a:r>
              <a:rPr lang="zh-CN" altLang="en-US" sz="900" dirty="0">
                <a:solidFill>
                  <a:srgbClr val="C00000"/>
                </a:solidFill>
                <a:latin typeface="微软雅黑" panose="020B0503020204020204" pitchFamily="34" charset="-122"/>
                <a:ea typeface="微软雅黑" panose="020B0503020204020204" pitchFamily="34" charset="-122"/>
                <a:cs typeface="Noto Sans CJK JP Regular"/>
              </a:rPr>
              <a:t>”</a:t>
            </a:r>
            <a:r>
              <a:rPr lang="en-US" sz="900" dirty="0" smtClean="0">
                <a:solidFill>
                  <a:srgbClr val="C00000"/>
                </a:solidFill>
                <a:latin typeface="微软雅黑" panose="020B0503020204020204" pitchFamily="34" charset="-122"/>
                <a:ea typeface="微软雅黑" panose="020B0503020204020204" pitchFamily="34" charset="-122"/>
                <a:cs typeface="Noto Sans CJK JP Regular"/>
              </a:rPr>
              <a:t> </a:t>
            </a:r>
            <a:r>
              <a:rPr sz="900" dirty="0" smtClean="0">
                <a:solidFill>
                  <a:srgbClr val="C00000"/>
                </a:solidFill>
                <a:latin typeface="微软雅黑" panose="020B0503020204020204" pitchFamily="34" charset="-122"/>
                <a:ea typeface="微软雅黑" panose="020B0503020204020204" pitchFamily="34" charset="-122"/>
                <a:cs typeface="Noto Sans CJK JP Regular"/>
              </a:rPr>
              <a:t>、</a:t>
            </a:r>
            <a:r>
              <a:rPr sz="900" dirty="0">
                <a:solidFill>
                  <a:srgbClr val="C00000"/>
                </a:solidFill>
                <a:latin typeface="微软雅黑" panose="020B0503020204020204" pitchFamily="34" charset="-122"/>
                <a:ea typeface="微软雅黑" panose="020B0503020204020204" pitchFamily="34" charset="-122"/>
                <a:cs typeface="Noto Sans CJK JP Regular"/>
              </a:rPr>
              <a:t>匹配的私钥</a:t>
            </a:r>
            <a:endParaRPr sz="900" dirty="0">
              <a:latin typeface="微软雅黑" panose="020B0503020204020204" pitchFamily="34" charset="-122"/>
              <a:ea typeface="微软雅黑" panose="020B0503020204020204" pitchFamily="34" charset="-122"/>
              <a:cs typeface="Noto Sans CJK JP Regular"/>
            </a:endParaRPr>
          </a:p>
          <a:p>
            <a:pPr marL="398780" lvl="1" indent="-128905">
              <a:lnSpc>
                <a:spcPct val="150000"/>
              </a:lnSpc>
              <a:spcBef>
                <a:spcPts val="260"/>
              </a:spcBef>
              <a:buFont typeface="Arial" panose="020B0604020202020204"/>
              <a:buChar char="•"/>
              <a:tabLst>
                <a:tab pos="398780" algn="l"/>
              </a:tabLst>
            </a:pPr>
            <a:r>
              <a:rPr sz="900" dirty="0">
                <a:solidFill>
                  <a:srgbClr val="C00000"/>
                </a:solidFill>
                <a:latin typeface="微软雅黑" panose="020B0503020204020204" pitchFamily="34" charset="-122"/>
                <a:ea typeface="微软雅黑" panose="020B0503020204020204" pitchFamily="34" charset="-122"/>
                <a:cs typeface="Noto Sans CJK JP Regular"/>
              </a:rPr>
              <a:t>数字证书遵从X.509国际标准</a:t>
            </a:r>
            <a:endParaRPr sz="900" dirty="0">
              <a:latin typeface="微软雅黑" panose="020B0503020204020204" pitchFamily="34" charset="-122"/>
              <a:ea typeface="微软雅黑" panose="020B0503020204020204" pitchFamily="34" charset="-122"/>
              <a:cs typeface="Noto Sans CJK JP Regular"/>
            </a:endParaRPr>
          </a:p>
          <a:p>
            <a:pPr marL="182880" marR="93980" indent="-170180">
              <a:lnSpc>
                <a:spcPct val="150000"/>
              </a:lnSpc>
              <a:spcBef>
                <a:spcPts val="305"/>
              </a:spcBef>
              <a:buFont typeface="Arial" panose="020B0604020202020204"/>
              <a:buChar char="–"/>
              <a:tabLst>
                <a:tab pos="182880" algn="l"/>
              </a:tabLst>
            </a:pPr>
            <a:r>
              <a:rPr sz="1050" dirty="0">
                <a:latin typeface="微软雅黑" panose="020B0503020204020204" pitchFamily="34" charset="-122"/>
                <a:ea typeface="微软雅黑" panose="020B0503020204020204" pitchFamily="34" charset="-122"/>
                <a:cs typeface="Noto Sans CJK JP Regular"/>
              </a:rPr>
              <a:t>每一个用户有一个各不相同的名称，一个可信的认证中心CA（Certificate </a:t>
            </a:r>
            <a:r>
              <a:rPr sz="1050" dirty="0" err="1">
                <a:latin typeface="微软雅黑" panose="020B0503020204020204" pitchFamily="34" charset="-122"/>
                <a:ea typeface="微软雅黑" panose="020B0503020204020204" pitchFamily="34" charset="-122"/>
                <a:cs typeface="Noto Sans CJK JP Regular"/>
              </a:rPr>
              <a:t>Authority）</a:t>
            </a:r>
            <a:r>
              <a:rPr sz="1050" dirty="0" err="1" smtClean="0">
                <a:latin typeface="微软雅黑" panose="020B0503020204020204" pitchFamily="34" charset="-122"/>
                <a:ea typeface="微软雅黑" panose="020B0503020204020204" pitchFamily="34" charset="-122"/>
                <a:cs typeface="Noto Sans CJK JP Regular"/>
              </a:rPr>
              <a:t>给每个用户分配一个唯一的名称并签发一个包含用户名称和公钥的证书</a:t>
            </a:r>
            <a:r>
              <a:rPr sz="1050" dirty="0">
                <a:latin typeface="微软雅黑" panose="020B0503020204020204" pitchFamily="34" charset="-122"/>
                <a:ea typeface="微软雅黑" panose="020B0503020204020204" pitchFamily="34" charset="-122"/>
                <a:cs typeface="Noto Sans CJK JP Regular"/>
              </a:rPr>
              <a:t>。</a:t>
            </a:r>
          </a:p>
          <a:p>
            <a:pPr marL="182880" marR="5080" indent="-170180">
              <a:lnSpc>
                <a:spcPct val="150000"/>
              </a:lnSpc>
              <a:spcBef>
                <a:spcPts val="300"/>
              </a:spcBef>
              <a:buFont typeface="Arial" panose="020B0604020202020204"/>
              <a:buChar char="–"/>
              <a:tabLst>
                <a:tab pos="182880" algn="l"/>
              </a:tabLst>
            </a:pPr>
            <a:r>
              <a:rPr sz="1050" dirty="0">
                <a:latin typeface="微软雅黑" panose="020B0503020204020204" pitchFamily="34" charset="-122"/>
                <a:ea typeface="微软雅黑" panose="020B0503020204020204" pitchFamily="34" charset="-122"/>
                <a:cs typeface="Noto Sans CJK JP Regular"/>
              </a:rPr>
              <a:t>证书可以存储在网络中的数据库中。用户可以利用网络彼此交换证书。当证书撤销后，签发此证书的CA仍保留此证书的副本，</a:t>
            </a:r>
            <a:r>
              <a:rPr sz="1050" dirty="0" smtClean="0">
                <a:latin typeface="微软雅黑" panose="020B0503020204020204" pitchFamily="34" charset="-122"/>
                <a:ea typeface="微软雅黑" panose="020B0503020204020204" pitchFamily="34" charset="-122"/>
                <a:cs typeface="Noto Sans CJK JP Regular"/>
              </a:rPr>
              <a:t>以备日后解决可能引起的纠纷</a:t>
            </a:r>
            <a:r>
              <a:rPr sz="1050" dirty="0">
                <a:latin typeface="微软雅黑" panose="020B0503020204020204" pitchFamily="34" charset="-122"/>
                <a:ea typeface="微软雅黑" panose="020B0503020204020204" pitchFamily="34" charset="-122"/>
                <a:cs typeface="Noto Sans CJK JP Regular"/>
              </a:rPr>
              <a:t>。</a:t>
            </a:r>
          </a:p>
        </p:txBody>
      </p:sp>
      <p:sp>
        <p:nvSpPr>
          <p:cNvPr id="4" name="object 4"/>
          <p:cNvSpPr/>
          <p:nvPr/>
        </p:nvSpPr>
        <p:spPr>
          <a:xfrm>
            <a:off x="1192025" y="3026534"/>
            <a:ext cx="2948533" cy="1926497"/>
          </a:xfrm>
          <a:prstGeom prst="rect">
            <a:avLst/>
          </a:prstGeom>
          <a:blipFill>
            <a:blip r:embed="rId2" cstate="print"/>
            <a:stretch>
              <a:fillRect/>
            </a:stretch>
          </a:blipFill>
        </p:spPr>
        <p:txBody>
          <a:bodyPr wrap="square" lIns="0" tIns="0" rIns="0" bIns="0" rtlCol="0"/>
          <a:lstStyle/>
          <a:p>
            <a:endParaRPr sz="100"/>
          </a:p>
        </p:txBody>
      </p:sp>
      <p:sp>
        <p:nvSpPr>
          <p:cNvPr id="5" name="object 5"/>
          <p:cNvSpPr/>
          <p:nvPr/>
        </p:nvSpPr>
        <p:spPr>
          <a:xfrm>
            <a:off x="5086723" y="3026534"/>
            <a:ext cx="1764838" cy="1816063"/>
          </a:xfrm>
          <a:prstGeom prst="rect">
            <a:avLst/>
          </a:prstGeom>
          <a:blipFill>
            <a:blip r:embed="rId3" cstate="print"/>
            <a:stretch>
              <a:fillRect/>
            </a:stretch>
          </a:blipFill>
        </p:spPr>
        <p:txBody>
          <a:bodyPr wrap="square" lIns="0" tIns="0" rIns="0" bIns="0" rtlCol="0"/>
          <a:lstStyle/>
          <a:p>
            <a:endParaRPr sz="100"/>
          </a:p>
        </p:txBody>
      </p:sp>
      <p:sp>
        <p:nvSpPr>
          <p:cNvPr id="7" name="object 7"/>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5</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7500" y="1785620"/>
            <a:ext cx="5657850" cy="2595245"/>
          </a:xfrm>
          <a:prstGeom prst="rect">
            <a:avLst/>
          </a:prstGeom>
          <a:blipFill>
            <a:blip r:embed="rId2" cstate="print"/>
            <a:stretch>
              <a:fillRect/>
            </a:stretch>
          </a:blipFill>
        </p:spPr>
        <p:txBody>
          <a:bodyPr wrap="square" lIns="0" tIns="0" rIns="0" bIns="0" rtlCol="0"/>
          <a:lstStyle/>
          <a:p>
            <a:endParaRPr sz="100"/>
          </a:p>
        </p:txBody>
      </p:sp>
      <p:sp>
        <p:nvSpPr>
          <p:cNvPr id="3" name="object 3"/>
          <p:cNvSpPr txBox="1">
            <a:spLocks noGrp="1"/>
          </p:cNvSpPr>
          <p:nvPr>
            <p:ph type="title"/>
          </p:nvPr>
        </p:nvSpPr>
        <p:spPr>
          <a:xfrm>
            <a:off x="317500" y="232410"/>
            <a:ext cx="8472805"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区块链的业务安全需求</a:t>
            </a:r>
          </a:p>
        </p:txBody>
      </p:sp>
      <p:sp>
        <p:nvSpPr>
          <p:cNvPr id="5" name="object 5"/>
          <p:cNvSpPr txBox="1"/>
          <p:nvPr/>
        </p:nvSpPr>
        <p:spPr>
          <a:xfrm>
            <a:off x="317720" y="611181"/>
            <a:ext cx="2997041" cy="934085"/>
          </a:xfrm>
          <a:prstGeom prst="rect">
            <a:avLst/>
          </a:prstGeom>
        </p:spPr>
        <p:txBody>
          <a:bodyPr vert="horz" wrap="square" lIns="0" tIns="45720" rIns="0" bIns="0" rtlCol="0">
            <a:spAutoFit/>
          </a:bodyPr>
          <a:lstStyle/>
          <a:p>
            <a:pPr marL="241935" indent="-170180">
              <a:lnSpc>
                <a:spcPct val="100000"/>
              </a:lnSpc>
              <a:spcBef>
                <a:spcPts val="480"/>
              </a:spcBef>
              <a:buFont typeface="Arial" panose="020B0604020202020204"/>
              <a:buChar char="–"/>
              <a:tabLst>
                <a:tab pos="242570" algn="l"/>
              </a:tabLst>
            </a:pPr>
            <a:r>
              <a:rPr sz="1200" spc="-30" dirty="0">
                <a:solidFill>
                  <a:srgbClr val="C00000"/>
                </a:solidFill>
                <a:latin typeface="微软雅黑" panose="020B0503020204020204" pitchFamily="34" charset="-122"/>
                <a:ea typeface="微软雅黑" panose="020B0503020204020204" pitchFamily="34" charset="-122"/>
                <a:cs typeface="Noto Sans CJK JP Regular"/>
              </a:rPr>
              <a:t>不可更改的加密交易数据（分布式账本</a:t>
            </a:r>
            <a:r>
              <a:rPr sz="1200" dirty="0">
                <a:solidFill>
                  <a:srgbClr val="C00000"/>
                </a:solidFill>
                <a:latin typeface="微软雅黑" panose="020B0503020204020204" pitchFamily="34" charset="-122"/>
                <a:ea typeface="微软雅黑" panose="020B0503020204020204" pitchFamily="34" charset="-122"/>
                <a:cs typeface="Noto Sans CJK JP Regular"/>
              </a:rPr>
              <a:t>）</a:t>
            </a:r>
            <a:endParaRPr sz="1200" dirty="0">
              <a:latin typeface="微软雅黑" panose="020B0503020204020204" pitchFamily="34" charset="-122"/>
              <a:ea typeface="微软雅黑" panose="020B0503020204020204" pitchFamily="34" charset="-122"/>
              <a:cs typeface="Noto Sans CJK JP Regular"/>
            </a:endParaRPr>
          </a:p>
          <a:p>
            <a:pPr marL="241935" indent="-170180">
              <a:lnSpc>
                <a:spcPct val="100000"/>
              </a:lnSpc>
              <a:spcBef>
                <a:spcPts val="380"/>
              </a:spcBef>
              <a:buFont typeface="Arial" panose="020B0604020202020204"/>
              <a:buChar char="–"/>
              <a:tabLst>
                <a:tab pos="242570" algn="l"/>
              </a:tabLst>
            </a:pPr>
            <a:r>
              <a:rPr sz="1200" spc="-30" dirty="0">
                <a:solidFill>
                  <a:srgbClr val="C00000"/>
                </a:solidFill>
                <a:latin typeface="微软雅黑" panose="020B0503020204020204" pitchFamily="34" charset="-122"/>
                <a:ea typeface="微软雅黑" panose="020B0503020204020204" pitchFamily="34" charset="-122"/>
                <a:cs typeface="Noto Sans CJK JP Regular"/>
              </a:rPr>
              <a:t>可追责、不可陷</a:t>
            </a:r>
            <a:r>
              <a:rPr sz="1200" dirty="0">
                <a:solidFill>
                  <a:srgbClr val="C00000"/>
                </a:solidFill>
                <a:latin typeface="微软雅黑" panose="020B0503020204020204" pitchFamily="34" charset="-122"/>
                <a:ea typeface="微软雅黑" panose="020B0503020204020204" pitchFamily="34" charset="-122"/>
                <a:cs typeface="Noto Sans CJK JP Regular"/>
              </a:rPr>
              <a:t>害</a:t>
            </a:r>
            <a:endParaRPr sz="1200" dirty="0">
              <a:latin typeface="微软雅黑" panose="020B0503020204020204" pitchFamily="34" charset="-122"/>
              <a:ea typeface="微软雅黑" panose="020B0503020204020204" pitchFamily="34" charset="-122"/>
              <a:cs typeface="Noto Sans CJK JP Regular"/>
            </a:endParaRPr>
          </a:p>
          <a:p>
            <a:pPr marL="241935" indent="-170180">
              <a:lnSpc>
                <a:spcPct val="100000"/>
              </a:lnSpc>
              <a:spcBef>
                <a:spcPts val="410"/>
              </a:spcBef>
              <a:buFont typeface="Arial" panose="020B0604020202020204"/>
              <a:buChar char="–"/>
              <a:tabLst>
                <a:tab pos="242570" algn="l"/>
              </a:tabLst>
            </a:pPr>
            <a:r>
              <a:rPr sz="1200" spc="-30" dirty="0">
                <a:solidFill>
                  <a:srgbClr val="C00000"/>
                </a:solidFill>
                <a:latin typeface="微软雅黑" panose="020B0503020204020204" pitchFamily="34" charset="-122"/>
                <a:ea typeface="微软雅黑" panose="020B0503020204020204" pitchFamily="34" charset="-122"/>
                <a:cs typeface="Noto Sans CJK JP Regular"/>
              </a:rPr>
              <a:t>隐私保护：交易匿名、交易不可关</a:t>
            </a:r>
            <a:r>
              <a:rPr sz="1200" dirty="0">
                <a:solidFill>
                  <a:srgbClr val="C00000"/>
                </a:solidFill>
                <a:latin typeface="微软雅黑" panose="020B0503020204020204" pitchFamily="34" charset="-122"/>
                <a:ea typeface="微软雅黑" panose="020B0503020204020204" pitchFamily="34" charset="-122"/>
                <a:cs typeface="Noto Sans CJK JP Regular"/>
              </a:rPr>
              <a:t>联</a:t>
            </a:r>
            <a:endParaRPr sz="1200" dirty="0">
              <a:latin typeface="微软雅黑" panose="020B0503020204020204" pitchFamily="34" charset="-122"/>
              <a:ea typeface="微软雅黑" panose="020B0503020204020204" pitchFamily="34" charset="-122"/>
              <a:cs typeface="Noto Sans CJK JP Regular"/>
            </a:endParaRPr>
          </a:p>
          <a:p>
            <a:pPr marL="241935" indent="-170180">
              <a:lnSpc>
                <a:spcPct val="100000"/>
              </a:lnSpc>
              <a:spcBef>
                <a:spcPts val="380"/>
              </a:spcBef>
              <a:buFont typeface="Arial" panose="020B0604020202020204"/>
              <a:buChar char="–"/>
              <a:tabLst>
                <a:tab pos="242570" algn="l"/>
              </a:tabLst>
            </a:pPr>
            <a:r>
              <a:rPr sz="1200" spc="-30" dirty="0">
                <a:solidFill>
                  <a:srgbClr val="C00000"/>
                </a:solidFill>
                <a:latin typeface="微软雅黑" panose="020B0503020204020204" pitchFamily="34" charset="-122"/>
                <a:ea typeface="微软雅黑" panose="020B0503020204020204" pitchFamily="34" charset="-122"/>
                <a:cs typeface="Noto Sans CJK JP Regular"/>
              </a:rPr>
              <a:t>监管和审计支</a:t>
            </a:r>
            <a:r>
              <a:rPr sz="1200" dirty="0">
                <a:solidFill>
                  <a:srgbClr val="C00000"/>
                </a:solidFill>
                <a:latin typeface="微软雅黑" panose="020B0503020204020204" pitchFamily="34" charset="-122"/>
                <a:ea typeface="微软雅黑" panose="020B0503020204020204" pitchFamily="34" charset="-122"/>
                <a:cs typeface="Noto Sans CJK JP Regular"/>
              </a:rPr>
              <a:t>持</a:t>
            </a:r>
            <a:endParaRPr lang="en-US" sz="1050" dirty="0">
              <a:latin typeface="Noto Sans CJK JP Regular"/>
              <a:cs typeface="Noto Sans CJK JP Regular"/>
            </a:endParaRPr>
          </a:p>
        </p:txBody>
      </p:sp>
      <p:sp>
        <p:nvSpPr>
          <p:cNvPr id="6" name="object 6"/>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6</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10" y="64135"/>
            <a:ext cx="518541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HyperLedge Fabric的CA支撑环境</a:t>
            </a:r>
            <a:endParaRPr sz="2100"/>
          </a:p>
        </p:txBody>
      </p:sp>
      <p:sp>
        <p:nvSpPr>
          <p:cNvPr id="3" name="object 3"/>
          <p:cNvSpPr txBox="1"/>
          <p:nvPr/>
        </p:nvSpPr>
        <p:spPr>
          <a:xfrm>
            <a:off x="170626" y="516845"/>
            <a:ext cx="3424900" cy="2662267"/>
          </a:xfrm>
          <a:prstGeom prst="rect">
            <a:avLst/>
          </a:prstGeom>
        </p:spPr>
        <p:txBody>
          <a:bodyPr vert="horz" wrap="square" lIns="0" tIns="45720" rIns="0" bIns="0" rtlCol="0">
            <a:spAutoFit/>
          </a:bodyPr>
          <a:lstStyle/>
          <a:p>
            <a:pPr marL="182880" indent="-170180">
              <a:spcBef>
                <a:spcPts val="480"/>
              </a:spcBef>
              <a:buFont typeface="Arial" panose="020B0604020202020204"/>
              <a:buChar char="–"/>
              <a:tabLst>
                <a:tab pos="182880" algn="l"/>
              </a:tabLst>
            </a:pPr>
            <a:r>
              <a:rPr sz="1200" spc="75" dirty="0">
                <a:latin typeface="微软雅黑" panose="020B0503020204020204" pitchFamily="34" charset="-122"/>
                <a:ea typeface="微软雅黑" panose="020B0503020204020204" pitchFamily="34" charset="-122"/>
                <a:cs typeface="Noto Sans CJK JP Regular"/>
              </a:rPr>
              <a:t>CA</a:t>
            </a:r>
            <a:r>
              <a:rPr sz="1200" spc="-25" dirty="0">
                <a:latin typeface="微软雅黑" panose="020B0503020204020204" pitchFamily="34" charset="-122"/>
                <a:ea typeface="微软雅黑" panose="020B0503020204020204" pitchFamily="34" charset="-122"/>
                <a:cs typeface="Noto Sans CJK JP Regular"/>
              </a:rPr>
              <a:t>是</a:t>
            </a:r>
            <a:r>
              <a:rPr sz="1200" spc="10" dirty="0">
                <a:latin typeface="微软雅黑" panose="020B0503020204020204" pitchFamily="34" charset="-122"/>
                <a:ea typeface="微软雅黑" panose="020B0503020204020204" pitchFamily="34" charset="-122"/>
                <a:cs typeface="Noto Sans CJK JP Regular"/>
              </a:rPr>
              <a:t>Membership</a:t>
            </a:r>
            <a:r>
              <a:rPr sz="1200" spc="-25" dirty="0">
                <a:latin typeface="微软雅黑" panose="020B0503020204020204" pitchFamily="34" charset="-122"/>
                <a:ea typeface="微软雅黑" panose="020B0503020204020204" pitchFamily="34" charset="-122"/>
                <a:cs typeface="Noto Sans CJK JP Regular"/>
              </a:rPr>
              <a:t>的重要组件之</a:t>
            </a:r>
            <a:r>
              <a:rPr sz="1200" dirty="0">
                <a:latin typeface="微软雅黑" panose="020B0503020204020204" pitchFamily="34" charset="-122"/>
                <a:ea typeface="微软雅黑" panose="020B0503020204020204" pitchFamily="34" charset="-122"/>
                <a:cs typeface="Noto Sans CJK JP Regular"/>
              </a:rPr>
              <a:t>一</a:t>
            </a:r>
          </a:p>
          <a:p>
            <a:pPr marL="182880" indent="-170180">
              <a:spcBef>
                <a:spcPts val="380"/>
              </a:spcBef>
              <a:buFont typeface="Arial" panose="020B0604020202020204"/>
              <a:buChar char="–"/>
              <a:tabLst>
                <a:tab pos="182880" algn="l"/>
              </a:tabLst>
            </a:pPr>
            <a:r>
              <a:rPr sz="1200" spc="-25" dirty="0">
                <a:latin typeface="微软雅黑" panose="020B0503020204020204" pitchFamily="34" charset="-122"/>
                <a:ea typeface="微软雅黑" panose="020B0503020204020204" pitchFamily="34" charset="-122"/>
                <a:cs typeface="Noto Sans CJK JP Regular"/>
              </a:rPr>
              <a:t>满足于</a:t>
            </a:r>
            <a:r>
              <a:rPr sz="1200" spc="-35" dirty="0">
                <a:latin typeface="微软雅黑" panose="020B0503020204020204" pitchFamily="34" charset="-122"/>
                <a:ea typeface="微软雅黑" panose="020B0503020204020204" pitchFamily="34" charset="-122"/>
                <a:cs typeface="Noto Sans CJK JP Regular"/>
              </a:rPr>
              <a:t>Fabric</a:t>
            </a:r>
            <a:r>
              <a:rPr sz="1200" spc="-25" dirty="0">
                <a:latin typeface="微软雅黑" panose="020B0503020204020204" pitchFamily="34" charset="-122"/>
                <a:ea typeface="微软雅黑" panose="020B0503020204020204" pitchFamily="34" charset="-122"/>
                <a:cs typeface="Noto Sans CJK JP Regular"/>
              </a:rPr>
              <a:t>的安全需求，为参与各方实现</a:t>
            </a:r>
            <a:r>
              <a:rPr sz="1200" dirty="0">
                <a:latin typeface="微软雅黑" panose="020B0503020204020204" pitchFamily="34" charset="-122"/>
                <a:ea typeface="微软雅黑" panose="020B0503020204020204" pitchFamily="34" charset="-122"/>
                <a:cs typeface="Noto Sans CJK JP Regular"/>
              </a:rPr>
              <a:t>：</a:t>
            </a:r>
          </a:p>
          <a:p>
            <a:pPr marL="398780" lvl="1" indent="-128905">
              <a:spcBef>
                <a:spcPts val="345"/>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用户注</a:t>
            </a:r>
            <a:r>
              <a:rPr sz="1050" dirty="0">
                <a:latin typeface="微软雅黑" panose="020B0503020204020204" pitchFamily="34" charset="-122"/>
                <a:ea typeface="微软雅黑" panose="020B0503020204020204" pitchFamily="34" charset="-122"/>
                <a:cs typeface="Noto Sans CJK JP Regular"/>
              </a:rPr>
              <a:t>册</a:t>
            </a:r>
          </a:p>
          <a:p>
            <a:pPr marL="398780" lvl="1" indent="-128905">
              <a:spcBef>
                <a:spcPts val="355"/>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证书签</a:t>
            </a:r>
            <a:r>
              <a:rPr sz="1050" dirty="0">
                <a:latin typeface="微软雅黑" panose="020B0503020204020204" pitchFamily="34" charset="-122"/>
                <a:ea typeface="微软雅黑" panose="020B0503020204020204" pitchFamily="34" charset="-122"/>
                <a:cs typeface="Noto Sans CJK JP Regular"/>
              </a:rPr>
              <a:t>发</a:t>
            </a:r>
          </a:p>
          <a:p>
            <a:pPr marL="398780" lvl="1" indent="-128905">
              <a:spcBef>
                <a:spcPts val="320"/>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证书吊</a:t>
            </a:r>
            <a:r>
              <a:rPr sz="1050" dirty="0">
                <a:latin typeface="微软雅黑" panose="020B0503020204020204" pitchFamily="34" charset="-122"/>
                <a:ea typeface="微软雅黑" panose="020B0503020204020204" pitchFamily="34" charset="-122"/>
                <a:cs typeface="Noto Sans CJK JP Regular"/>
              </a:rPr>
              <a:t>销</a:t>
            </a:r>
          </a:p>
          <a:p>
            <a:pPr marL="398780" lvl="1" indent="-128905">
              <a:spcBef>
                <a:spcPts val="350"/>
              </a:spcBef>
              <a:buFont typeface="Arial" panose="020B0604020202020204"/>
              <a:buChar char="•"/>
              <a:tabLst>
                <a:tab pos="398780" algn="l"/>
              </a:tabLst>
            </a:pPr>
            <a:r>
              <a:rPr sz="1050" spc="-25" dirty="0">
                <a:latin typeface="微软雅黑" panose="020B0503020204020204" pitchFamily="34" charset="-122"/>
                <a:ea typeface="微软雅黑" panose="020B0503020204020204" pitchFamily="34" charset="-122"/>
                <a:cs typeface="Noto Sans CJK JP Regular"/>
              </a:rPr>
              <a:t>发布证书</a:t>
            </a:r>
            <a:r>
              <a:rPr sz="1050" dirty="0">
                <a:latin typeface="微软雅黑" panose="020B0503020204020204" pitchFamily="34" charset="-122"/>
                <a:ea typeface="微软雅黑" panose="020B0503020204020204" pitchFamily="34" charset="-122"/>
                <a:cs typeface="Noto Sans CJK JP Regular"/>
              </a:rPr>
              <a:t>链</a:t>
            </a:r>
          </a:p>
          <a:p>
            <a:pPr marL="240030" indent="-227330">
              <a:spcBef>
                <a:spcPts val="355"/>
              </a:spcBef>
              <a:buFont typeface="Arial" panose="020B0604020202020204"/>
              <a:buChar char="–"/>
              <a:tabLst>
                <a:tab pos="240665" algn="l"/>
              </a:tabLst>
            </a:pPr>
            <a:r>
              <a:rPr sz="1200" spc="-25" dirty="0">
                <a:latin typeface="微软雅黑" panose="020B0503020204020204" pitchFamily="34" charset="-122"/>
                <a:ea typeface="微软雅黑" panose="020B0503020204020204" pitchFamily="34" charset="-122"/>
                <a:cs typeface="Noto Sans CJK JP Regular"/>
              </a:rPr>
              <a:t>基于</a:t>
            </a:r>
            <a:r>
              <a:rPr sz="1200" spc="-30" dirty="0">
                <a:latin typeface="微软雅黑" panose="020B0503020204020204" pitchFamily="34" charset="-122"/>
                <a:ea typeface="微软雅黑" panose="020B0503020204020204" pitchFamily="34" charset="-122"/>
                <a:cs typeface="Noto Sans CJK JP Regular"/>
              </a:rPr>
              <a:t>RESTful/CLI</a:t>
            </a:r>
            <a:r>
              <a:rPr sz="1200" spc="-25" dirty="0">
                <a:latin typeface="微软雅黑" panose="020B0503020204020204" pitchFamily="34" charset="-122"/>
                <a:ea typeface="微软雅黑" panose="020B0503020204020204" pitchFamily="34" charset="-122"/>
                <a:cs typeface="Noto Sans CJK JP Regular"/>
              </a:rPr>
              <a:t>等多种接口方式，服务</a:t>
            </a:r>
            <a:r>
              <a:rPr sz="1200" dirty="0">
                <a:latin typeface="微软雅黑" panose="020B0503020204020204" pitchFamily="34" charset="-122"/>
                <a:ea typeface="微软雅黑" panose="020B0503020204020204" pitchFamily="34" charset="-122"/>
                <a:cs typeface="Noto Sans CJK JP Regular"/>
              </a:rPr>
              <a:t>于</a:t>
            </a:r>
          </a:p>
          <a:p>
            <a:pPr marR="1153160" algn="ctr">
              <a:spcBef>
                <a:spcPts val="15"/>
              </a:spcBef>
            </a:pPr>
            <a:r>
              <a:rPr sz="1200" spc="-35" dirty="0">
                <a:latin typeface="微软雅黑" panose="020B0503020204020204" pitchFamily="34" charset="-122"/>
                <a:ea typeface="微软雅黑" panose="020B0503020204020204" pitchFamily="34" charset="-122"/>
                <a:cs typeface="Noto Sans CJK JP Regular"/>
              </a:rPr>
              <a:t>Blockchain</a:t>
            </a:r>
            <a:r>
              <a:rPr sz="1200" spc="-25" dirty="0">
                <a:latin typeface="微软雅黑" panose="020B0503020204020204" pitchFamily="34" charset="-122"/>
                <a:ea typeface="微软雅黑" panose="020B0503020204020204" pitchFamily="34" charset="-122"/>
                <a:cs typeface="Noto Sans CJK JP Regular"/>
              </a:rPr>
              <a:t>的各个环节，包括</a:t>
            </a:r>
            <a:r>
              <a:rPr sz="1200" dirty="0">
                <a:latin typeface="微软雅黑" panose="020B0503020204020204" pitchFamily="34" charset="-122"/>
                <a:ea typeface="微软雅黑" panose="020B0503020204020204" pitchFamily="34" charset="-122"/>
                <a:cs typeface="Noto Sans CJK JP Regular"/>
              </a:rPr>
              <a:t>：</a:t>
            </a:r>
          </a:p>
          <a:p>
            <a:pPr marL="398780" marR="5080" lvl="1" indent="-128905">
              <a:spcBef>
                <a:spcPts val="410"/>
              </a:spcBef>
              <a:buFont typeface="Arial" panose="020B0604020202020204"/>
              <a:buChar char="•"/>
              <a:tabLst>
                <a:tab pos="398780" algn="l"/>
              </a:tabLst>
            </a:pPr>
            <a:r>
              <a:rPr sz="1050" dirty="0">
                <a:latin typeface="微软雅黑" panose="020B0503020204020204" pitchFamily="34" charset="-122"/>
                <a:ea typeface="微软雅黑" panose="020B0503020204020204" pitchFamily="34" charset="-122"/>
                <a:cs typeface="Noto Sans CJK JP Regular"/>
              </a:rPr>
              <a:t>T-Cert</a:t>
            </a:r>
            <a:r>
              <a:rPr sz="1050" spc="40" dirty="0">
                <a:latin typeface="微软雅黑" panose="020B0503020204020204" pitchFamily="34" charset="-122"/>
                <a:ea typeface="微软雅黑" panose="020B0503020204020204" pitchFamily="34" charset="-122"/>
                <a:cs typeface="Noto Sans CJK JP Regular"/>
              </a:rPr>
              <a:t> </a:t>
            </a:r>
            <a:r>
              <a:rPr sz="1050" spc="5" dirty="0">
                <a:latin typeface="微软雅黑" panose="020B0503020204020204" pitchFamily="34" charset="-122"/>
                <a:ea typeface="微软雅黑" panose="020B0503020204020204" pitchFamily="34" charset="-122"/>
                <a:cs typeface="Noto Sans CJK JP Regular"/>
              </a:rPr>
              <a:t>–</a:t>
            </a:r>
            <a:r>
              <a:rPr sz="1050" spc="30" dirty="0">
                <a:latin typeface="微软雅黑" panose="020B0503020204020204" pitchFamily="34" charset="-122"/>
                <a:ea typeface="微软雅黑" panose="020B0503020204020204" pitchFamily="34" charset="-122"/>
                <a:cs typeface="Noto Sans CJK JP Regular"/>
              </a:rPr>
              <a:t> </a:t>
            </a:r>
            <a:r>
              <a:rPr sz="1050" spc="-30" dirty="0">
                <a:latin typeface="微软雅黑" panose="020B0503020204020204" pitchFamily="34" charset="-122"/>
                <a:ea typeface="微软雅黑" panose="020B0503020204020204" pitchFamily="34" charset="-122"/>
                <a:cs typeface="Noto Sans CJK JP Regular"/>
              </a:rPr>
              <a:t>Transaction</a:t>
            </a:r>
            <a:r>
              <a:rPr sz="1050" spc="40" dirty="0">
                <a:latin typeface="微软雅黑" panose="020B0503020204020204" pitchFamily="34" charset="-122"/>
                <a:ea typeface="微软雅黑" panose="020B0503020204020204" pitchFamily="34" charset="-122"/>
                <a:cs typeface="Noto Sans CJK JP Regular"/>
              </a:rPr>
              <a:t> </a:t>
            </a:r>
            <a:r>
              <a:rPr sz="1050" spc="-20" dirty="0">
                <a:latin typeface="微软雅黑" panose="020B0503020204020204" pitchFamily="34" charset="-122"/>
                <a:ea typeface="微软雅黑" panose="020B0503020204020204" pitchFamily="34" charset="-122"/>
                <a:cs typeface="Noto Sans CJK JP Regular"/>
              </a:rPr>
              <a:t>Certificate</a:t>
            </a:r>
            <a:r>
              <a:rPr sz="1050" spc="40" dirty="0">
                <a:latin typeface="微软雅黑" panose="020B0503020204020204" pitchFamily="34" charset="-122"/>
                <a:ea typeface="微软雅黑" panose="020B0503020204020204" pitchFamily="34" charset="-122"/>
                <a:cs typeface="Noto Sans CJK JP Regular"/>
              </a:rPr>
              <a:t> </a:t>
            </a:r>
            <a:r>
              <a:rPr sz="1050" spc="-40" dirty="0">
                <a:latin typeface="微软雅黑" panose="020B0503020204020204" pitchFamily="34" charset="-122"/>
                <a:ea typeface="微软雅黑" panose="020B0503020204020204" pitchFamily="34" charset="-122"/>
                <a:cs typeface="Noto Sans CJK JP Regular"/>
              </a:rPr>
              <a:t>(</a:t>
            </a:r>
            <a:r>
              <a:rPr sz="1050" spc="-25" dirty="0">
                <a:latin typeface="微软雅黑" panose="020B0503020204020204" pitchFamily="34" charset="-122"/>
                <a:ea typeface="微软雅黑" panose="020B0503020204020204" pitchFamily="34" charset="-122"/>
                <a:cs typeface="Noto Sans CJK JP Regular"/>
              </a:rPr>
              <a:t>交易证书证书</a:t>
            </a:r>
            <a:r>
              <a:rPr sz="1050" spc="-20"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执行交易时使</a:t>
            </a:r>
            <a:r>
              <a:rPr sz="1050" dirty="0">
                <a:latin typeface="微软雅黑" panose="020B0503020204020204" pitchFamily="34" charset="-122"/>
                <a:ea typeface="微软雅黑" panose="020B0503020204020204" pitchFamily="34" charset="-122"/>
                <a:cs typeface="Noto Sans CJK JP Regular"/>
              </a:rPr>
              <a:t>用</a:t>
            </a:r>
          </a:p>
          <a:p>
            <a:pPr marL="398780" marR="60325" lvl="1" indent="-128905">
              <a:spcBef>
                <a:spcPts val="360"/>
              </a:spcBef>
              <a:buFont typeface="Arial" panose="020B0604020202020204"/>
              <a:buChar char="•"/>
              <a:tabLst>
                <a:tab pos="398780" algn="l"/>
              </a:tabLst>
            </a:pPr>
            <a:r>
              <a:rPr sz="1050" spc="-5" dirty="0">
                <a:latin typeface="微软雅黑" panose="020B0503020204020204" pitchFamily="34" charset="-122"/>
                <a:ea typeface="微软雅黑" panose="020B0503020204020204" pitchFamily="34" charset="-122"/>
                <a:cs typeface="Noto Sans CJK JP Regular"/>
              </a:rPr>
              <a:t>E-Cert</a:t>
            </a:r>
            <a:r>
              <a:rPr sz="1050" spc="55" dirty="0">
                <a:latin typeface="微软雅黑" panose="020B0503020204020204" pitchFamily="34" charset="-122"/>
                <a:ea typeface="微软雅黑" panose="020B0503020204020204" pitchFamily="34" charset="-122"/>
                <a:cs typeface="Noto Sans CJK JP Regular"/>
              </a:rPr>
              <a:t> </a:t>
            </a:r>
            <a:r>
              <a:rPr sz="1050" spc="5" dirty="0">
                <a:latin typeface="微软雅黑" panose="020B0503020204020204" pitchFamily="34" charset="-122"/>
                <a:ea typeface="微软雅黑" panose="020B0503020204020204" pitchFamily="34" charset="-122"/>
                <a:cs typeface="Noto Sans CJK JP Regular"/>
              </a:rPr>
              <a:t>–</a:t>
            </a:r>
            <a:r>
              <a:rPr sz="1050" spc="45" dirty="0">
                <a:latin typeface="微软雅黑" panose="020B0503020204020204" pitchFamily="34" charset="-122"/>
                <a:ea typeface="微软雅黑" panose="020B0503020204020204" pitchFamily="34" charset="-122"/>
                <a:cs typeface="Noto Sans CJK JP Regular"/>
              </a:rPr>
              <a:t> </a:t>
            </a:r>
            <a:r>
              <a:rPr sz="1050" spc="-30" dirty="0">
                <a:latin typeface="微软雅黑" panose="020B0503020204020204" pitchFamily="34" charset="-122"/>
                <a:ea typeface="微软雅黑" panose="020B0503020204020204" pitchFamily="34" charset="-122"/>
                <a:cs typeface="Noto Sans CJK JP Regular"/>
              </a:rPr>
              <a:t>Enrollment</a:t>
            </a:r>
            <a:r>
              <a:rPr sz="1050" spc="55" dirty="0">
                <a:latin typeface="微软雅黑" panose="020B0503020204020204" pitchFamily="34" charset="-122"/>
                <a:ea typeface="微软雅黑" panose="020B0503020204020204" pitchFamily="34" charset="-122"/>
                <a:cs typeface="Noto Sans CJK JP Regular"/>
              </a:rPr>
              <a:t> </a:t>
            </a:r>
            <a:r>
              <a:rPr sz="1050" spc="-20" dirty="0">
                <a:latin typeface="微软雅黑" panose="020B0503020204020204" pitchFamily="34" charset="-122"/>
                <a:ea typeface="微软雅黑" panose="020B0503020204020204" pitchFamily="34" charset="-122"/>
                <a:cs typeface="Noto Sans CJK JP Regular"/>
              </a:rPr>
              <a:t>Certificate</a:t>
            </a:r>
            <a:r>
              <a:rPr sz="1050" spc="55" dirty="0">
                <a:latin typeface="微软雅黑" panose="020B0503020204020204" pitchFamily="34" charset="-122"/>
                <a:ea typeface="微软雅黑" panose="020B0503020204020204" pitchFamily="34" charset="-122"/>
                <a:cs typeface="Noto Sans CJK JP Regular"/>
              </a:rPr>
              <a:t> </a:t>
            </a:r>
            <a:r>
              <a:rPr sz="1050" spc="-40" dirty="0">
                <a:latin typeface="微软雅黑" panose="020B0503020204020204" pitchFamily="34" charset="-122"/>
                <a:ea typeface="微软雅黑" panose="020B0503020204020204" pitchFamily="34" charset="-122"/>
                <a:cs typeface="Noto Sans CJK JP Regular"/>
              </a:rPr>
              <a:t>(</a:t>
            </a:r>
            <a:r>
              <a:rPr sz="1050" spc="-25" dirty="0">
                <a:latin typeface="微软雅黑" panose="020B0503020204020204" pitchFamily="34" charset="-122"/>
                <a:ea typeface="微软雅黑" panose="020B0503020204020204" pitchFamily="34" charset="-122"/>
                <a:cs typeface="Noto Sans CJK JP Regular"/>
              </a:rPr>
              <a:t>注册证书</a:t>
            </a:r>
            <a:r>
              <a:rPr sz="1050" spc="-35" dirty="0">
                <a:latin typeface="微软雅黑" panose="020B0503020204020204" pitchFamily="34" charset="-122"/>
                <a:ea typeface="微软雅黑" panose="020B0503020204020204" pitchFamily="34" charset="-122"/>
                <a:cs typeface="Noto Sans CJK JP Regular"/>
              </a:rPr>
              <a:t>)，</a:t>
            </a:r>
            <a:r>
              <a:rPr sz="1050" spc="-25" dirty="0">
                <a:latin typeface="微软雅黑" panose="020B0503020204020204" pitchFamily="34" charset="-122"/>
                <a:ea typeface="微软雅黑" panose="020B0503020204020204" pitchFamily="34" charset="-122"/>
                <a:cs typeface="Noto Sans CJK JP Regular"/>
              </a:rPr>
              <a:t>携</a:t>
            </a:r>
            <a:r>
              <a:rPr sz="1050" dirty="0">
                <a:latin typeface="微软雅黑" panose="020B0503020204020204" pitchFamily="34" charset="-122"/>
                <a:ea typeface="微软雅黑" panose="020B0503020204020204" pitchFamily="34" charset="-122"/>
                <a:cs typeface="Noto Sans CJK JP Regular"/>
              </a:rPr>
              <a:t>带 </a:t>
            </a:r>
            <a:r>
              <a:rPr sz="1050" spc="-25" dirty="0">
                <a:latin typeface="微软雅黑" panose="020B0503020204020204" pitchFamily="34" charset="-122"/>
                <a:ea typeface="微软雅黑" panose="020B0503020204020204" pitchFamily="34" charset="-122"/>
                <a:cs typeface="Noto Sans CJK JP Regular"/>
              </a:rPr>
              <a:t>实体信息的证</a:t>
            </a:r>
            <a:r>
              <a:rPr sz="1050" dirty="0">
                <a:latin typeface="微软雅黑" panose="020B0503020204020204" pitchFamily="34" charset="-122"/>
                <a:ea typeface="微软雅黑" panose="020B0503020204020204" pitchFamily="34" charset="-122"/>
                <a:cs typeface="Noto Sans CJK JP Regular"/>
              </a:rPr>
              <a:t>书</a:t>
            </a:r>
          </a:p>
          <a:p>
            <a:pPr marL="398780" lvl="1" indent="-128905">
              <a:spcBef>
                <a:spcPts val="295"/>
              </a:spcBef>
              <a:buFont typeface="Arial" panose="020B0604020202020204"/>
              <a:buChar char="•"/>
              <a:tabLst>
                <a:tab pos="398780" algn="l"/>
              </a:tabLst>
            </a:pPr>
            <a:r>
              <a:rPr sz="1050" spc="-5" dirty="0">
                <a:latin typeface="微软雅黑" panose="020B0503020204020204" pitchFamily="34" charset="-122"/>
                <a:ea typeface="微软雅黑" panose="020B0503020204020204" pitchFamily="34" charset="-122"/>
                <a:cs typeface="Noto Sans CJK JP Regular"/>
              </a:rPr>
              <a:t>CSR</a:t>
            </a:r>
            <a:r>
              <a:rPr sz="1050" spc="45" dirty="0">
                <a:latin typeface="微软雅黑" panose="020B0503020204020204" pitchFamily="34" charset="-122"/>
                <a:ea typeface="微软雅黑" panose="020B0503020204020204" pitchFamily="34" charset="-122"/>
                <a:cs typeface="Noto Sans CJK JP Regular"/>
              </a:rPr>
              <a:t> </a:t>
            </a:r>
            <a:r>
              <a:rPr sz="1050" spc="5" dirty="0">
                <a:latin typeface="微软雅黑" panose="020B0503020204020204" pitchFamily="34" charset="-122"/>
                <a:ea typeface="微软雅黑" panose="020B0503020204020204" pitchFamily="34" charset="-122"/>
                <a:cs typeface="Noto Sans CJK JP Regular"/>
              </a:rPr>
              <a:t>–</a:t>
            </a:r>
            <a:r>
              <a:rPr sz="1050" spc="45" dirty="0">
                <a:latin typeface="微软雅黑" panose="020B0503020204020204" pitchFamily="34" charset="-122"/>
                <a:ea typeface="微软雅黑" panose="020B0503020204020204" pitchFamily="34" charset="-122"/>
                <a:cs typeface="Noto Sans CJK JP Regular"/>
              </a:rPr>
              <a:t> </a:t>
            </a:r>
            <a:r>
              <a:rPr sz="1050" spc="-25" dirty="0">
                <a:latin typeface="微软雅黑" panose="020B0503020204020204" pitchFamily="34" charset="-122"/>
                <a:ea typeface="微软雅黑" panose="020B0503020204020204" pitchFamily="34" charset="-122"/>
                <a:cs typeface="Noto Sans CJK JP Regular"/>
              </a:rPr>
              <a:t>证书吊销列</a:t>
            </a:r>
            <a:r>
              <a:rPr sz="1050" dirty="0">
                <a:latin typeface="微软雅黑" panose="020B0503020204020204" pitchFamily="34" charset="-122"/>
                <a:ea typeface="微软雅黑" panose="020B0503020204020204" pitchFamily="34" charset="-122"/>
                <a:cs typeface="Noto Sans CJK JP Regular"/>
              </a:rPr>
              <a:t>表</a:t>
            </a:r>
          </a:p>
        </p:txBody>
      </p:sp>
      <p:sp>
        <p:nvSpPr>
          <p:cNvPr id="4" name="object 4"/>
          <p:cNvSpPr/>
          <p:nvPr/>
        </p:nvSpPr>
        <p:spPr>
          <a:xfrm>
            <a:off x="3543300" y="800101"/>
            <a:ext cx="5429250" cy="4343399"/>
          </a:xfrm>
          <a:prstGeom prst="rect">
            <a:avLst/>
          </a:prstGeom>
          <a:blipFill>
            <a:blip r:embed="rId2" cstate="print"/>
            <a:stretch>
              <a:fillRect/>
            </a:stretch>
          </a:blipFill>
        </p:spPr>
        <p:txBody>
          <a:bodyPr wrap="square" lIns="0" tIns="0" rIns="0" bIns="0" rtlCol="0"/>
          <a:lstStyle/>
          <a:p>
            <a:endParaRPr sz="100"/>
          </a:p>
        </p:txBody>
      </p:sp>
      <p:sp>
        <p:nvSpPr>
          <p:cNvPr id="5" name="object 5"/>
          <p:cNvSpPr/>
          <p:nvPr/>
        </p:nvSpPr>
        <p:spPr>
          <a:xfrm>
            <a:off x="4514850" y="844715"/>
            <a:ext cx="761997" cy="914400"/>
          </a:xfrm>
          <a:prstGeom prst="rect">
            <a:avLst/>
          </a:prstGeom>
          <a:blipFill>
            <a:blip r:embed="rId3" cstate="print"/>
            <a:stretch>
              <a:fillRect/>
            </a:stretch>
          </a:blipFill>
        </p:spPr>
        <p:txBody>
          <a:bodyPr wrap="square" lIns="0" tIns="0" rIns="0" bIns="0" rtlCol="0"/>
          <a:lstStyle/>
          <a:p>
            <a:endParaRPr sz="100"/>
          </a:p>
        </p:txBody>
      </p:sp>
      <p:sp>
        <p:nvSpPr>
          <p:cNvPr id="6" name="object 6"/>
          <p:cNvSpPr/>
          <p:nvPr/>
        </p:nvSpPr>
        <p:spPr>
          <a:xfrm>
            <a:off x="4967315" y="1828276"/>
            <a:ext cx="84296" cy="515303"/>
          </a:xfrm>
          <a:custGeom>
            <a:avLst/>
            <a:gdLst/>
            <a:ahLst/>
            <a:cxnLst/>
            <a:rect l="l" t="t" r="r" b="b"/>
            <a:pathLst>
              <a:path w="112395" h="687069">
                <a:moveTo>
                  <a:pt x="12623" y="0"/>
                </a:moveTo>
                <a:lnTo>
                  <a:pt x="0" y="1397"/>
                </a:lnTo>
                <a:lnTo>
                  <a:pt x="67779" y="611466"/>
                </a:lnTo>
                <a:lnTo>
                  <a:pt x="36233" y="614972"/>
                </a:lnTo>
                <a:lnTo>
                  <a:pt x="82511" y="686498"/>
                </a:lnTo>
                <a:lnTo>
                  <a:pt x="110667" y="610069"/>
                </a:lnTo>
                <a:lnTo>
                  <a:pt x="80403" y="610069"/>
                </a:lnTo>
                <a:lnTo>
                  <a:pt x="12623" y="0"/>
                </a:lnTo>
                <a:close/>
              </a:path>
              <a:path w="112395" h="687069">
                <a:moveTo>
                  <a:pt x="111963" y="606551"/>
                </a:moveTo>
                <a:lnTo>
                  <a:pt x="80403" y="610069"/>
                </a:lnTo>
                <a:lnTo>
                  <a:pt x="110667" y="610069"/>
                </a:lnTo>
                <a:lnTo>
                  <a:pt x="111963" y="606551"/>
                </a:lnTo>
                <a:close/>
              </a:path>
            </a:pathLst>
          </a:custGeom>
          <a:solidFill>
            <a:srgbClr val="262626"/>
          </a:solidFill>
        </p:spPr>
        <p:txBody>
          <a:bodyPr wrap="square" lIns="0" tIns="0" rIns="0" bIns="0" rtlCol="0"/>
          <a:lstStyle/>
          <a:p>
            <a:endParaRPr sz="100"/>
          </a:p>
        </p:txBody>
      </p:sp>
      <p:sp>
        <p:nvSpPr>
          <p:cNvPr id="7" name="object 7"/>
          <p:cNvSpPr/>
          <p:nvPr/>
        </p:nvSpPr>
        <p:spPr>
          <a:xfrm>
            <a:off x="3543300" y="2374958"/>
            <a:ext cx="83344" cy="0"/>
          </a:xfrm>
          <a:custGeom>
            <a:avLst/>
            <a:gdLst/>
            <a:ahLst/>
            <a:cxnLst/>
            <a:rect l="l" t="t" r="r" b="b"/>
            <a:pathLst>
              <a:path w="111125">
                <a:moveTo>
                  <a:pt x="0" y="0"/>
                </a:moveTo>
                <a:lnTo>
                  <a:pt x="110703" y="0"/>
                </a:lnTo>
              </a:path>
            </a:pathLst>
          </a:custGeom>
          <a:ln w="84825">
            <a:solidFill>
              <a:srgbClr val="FFFFFF"/>
            </a:solidFill>
          </a:ln>
        </p:spPr>
        <p:txBody>
          <a:bodyPr wrap="square" lIns="0" tIns="0" rIns="0" bIns="0" rtlCol="0"/>
          <a:lstStyle/>
          <a:p>
            <a:endParaRPr sz="100"/>
          </a:p>
        </p:txBody>
      </p:sp>
      <p:sp>
        <p:nvSpPr>
          <p:cNvPr id="8" name="object 8"/>
          <p:cNvSpPr/>
          <p:nvPr/>
        </p:nvSpPr>
        <p:spPr>
          <a:xfrm>
            <a:off x="3647751" y="2356085"/>
            <a:ext cx="1003459" cy="354330"/>
          </a:xfrm>
          <a:custGeom>
            <a:avLst/>
            <a:gdLst/>
            <a:ahLst/>
            <a:cxnLst/>
            <a:rect l="l" t="t" r="r" b="b"/>
            <a:pathLst>
              <a:path w="1337945" h="472439">
                <a:moveTo>
                  <a:pt x="27241" y="0"/>
                </a:moveTo>
                <a:lnTo>
                  <a:pt x="0" y="94614"/>
                </a:lnTo>
                <a:lnTo>
                  <a:pt x="1310131" y="471931"/>
                </a:lnTo>
                <a:lnTo>
                  <a:pt x="1337373" y="377316"/>
                </a:lnTo>
                <a:lnTo>
                  <a:pt x="27241" y="0"/>
                </a:lnTo>
                <a:close/>
              </a:path>
            </a:pathLst>
          </a:custGeom>
          <a:solidFill>
            <a:srgbClr val="FFFFFF"/>
          </a:solidFill>
        </p:spPr>
        <p:txBody>
          <a:bodyPr wrap="square" lIns="0" tIns="0" rIns="0" bIns="0" rtlCol="0"/>
          <a:lstStyle/>
          <a:p>
            <a:endParaRPr sz="100"/>
          </a:p>
        </p:txBody>
      </p:sp>
      <p:sp>
        <p:nvSpPr>
          <p:cNvPr id="9" name="object 9"/>
          <p:cNvSpPr/>
          <p:nvPr/>
        </p:nvSpPr>
        <p:spPr>
          <a:xfrm>
            <a:off x="127865" y="3281925"/>
            <a:ext cx="3285210" cy="1632975"/>
          </a:xfrm>
          <a:prstGeom prst="rect">
            <a:avLst/>
          </a:prstGeom>
          <a:blipFill>
            <a:blip r:embed="rId4" cstate="print"/>
            <a:stretch>
              <a:fillRect/>
            </a:stretch>
          </a:blipFill>
        </p:spPr>
        <p:txBody>
          <a:bodyPr wrap="square" lIns="0" tIns="0" rIns="0" bIns="0" rtlCol="0"/>
          <a:lstStyle/>
          <a:p>
            <a:endParaRPr sz="100"/>
          </a:p>
        </p:txBody>
      </p:sp>
      <p:sp>
        <p:nvSpPr>
          <p:cNvPr id="10" name="object 10"/>
          <p:cNvSpPr txBox="1"/>
          <p:nvPr/>
        </p:nvSpPr>
        <p:spPr>
          <a:xfrm>
            <a:off x="5429640" y="516845"/>
            <a:ext cx="1180624" cy="1413510"/>
          </a:xfrm>
          <a:prstGeom prst="rect">
            <a:avLst/>
          </a:prstGeom>
          <a:solidFill>
            <a:srgbClr val="F1D6FE"/>
          </a:solidFill>
        </p:spPr>
        <p:txBody>
          <a:bodyPr vert="horz" wrap="square" lIns="0" tIns="111918" rIns="0" bIns="0" rtlCol="0">
            <a:spAutoFit/>
          </a:bodyPr>
          <a:lstStyle/>
          <a:p>
            <a:pPr marL="241935" marR="111125" indent="-170180">
              <a:lnSpc>
                <a:spcPct val="101000"/>
              </a:lnSpc>
              <a:spcBef>
                <a:spcPts val="1175"/>
              </a:spcBef>
              <a:buFont typeface="Arial" panose="020B0604020202020204"/>
              <a:buChar char="–"/>
              <a:tabLst>
                <a:tab pos="242570" algn="l"/>
              </a:tabLst>
            </a:pPr>
            <a:r>
              <a:rPr sz="1000" spc="-20" dirty="0">
                <a:latin typeface="Arial Unicode MS" panose="020B0604020202020204" charset="-122"/>
                <a:ea typeface="Arial Unicode MS" panose="020B0604020202020204" charset="-122"/>
                <a:cs typeface="Noto Sans CJK JP Regular"/>
              </a:rPr>
              <a:t>Enrolling a  </a:t>
            </a:r>
            <a:r>
              <a:rPr sz="1000" spc="-15" dirty="0">
                <a:latin typeface="Arial Unicode MS" panose="020B0604020202020204" charset="-122"/>
                <a:ea typeface="Arial Unicode MS" panose="020B0604020202020204" charset="-122"/>
                <a:cs typeface="Noto Sans CJK JP Regular"/>
              </a:rPr>
              <a:t>bootstrap</a:t>
            </a:r>
            <a:r>
              <a:rPr sz="1000" dirty="0">
                <a:latin typeface="Arial Unicode MS" panose="020B0604020202020204" charset="-122"/>
                <a:ea typeface="Arial Unicode MS" panose="020B0604020202020204" charset="-122"/>
                <a:cs typeface="Noto Sans CJK JP Regular"/>
              </a:rPr>
              <a:t> </a:t>
            </a:r>
            <a:r>
              <a:rPr sz="1000" spc="-15" dirty="0">
                <a:latin typeface="Arial Unicode MS" panose="020B0604020202020204" charset="-122"/>
                <a:ea typeface="Arial Unicode MS" panose="020B0604020202020204" charset="-122"/>
                <a:cs typeface="Noto Sans CJK JP Regular"/>
              </a:rPr>
              <a:t>user</a:t>
            </a:r>
            <a:endParaRPr sz="1000" dirty="0">
              <a:latin typeface="Arial Unicode MS" panose="020B0604020202020204" charset="-122"/>
              <a:ea typeface="Arial Unicode MS" panose="020B0604020202020204" charset="-122"/>
              <a:cs typeface="Noto Sans CJK JP Regular"/>
            </a:endParaRPr>
          </a:p>
          <a:p>
            <a:pPr marL="241935" marR="130810" indent="-170180">
              <a:lnSpc>
                <a:spcPct val="101000"/>
              </a:lnSpc>
              <a:spcBef>
                <a:spcPts val="300"/>
              </a:spcBef>
              <a:buFont typeface="Arial" panose="020B0604020202020204"/>
              <a:buChar char="–"/>
              <a:tabLst>
                <a:tab pos="242570" algn="l"/>
              </a:tabLst>
            </a:pPr>
            <a:r>
              <a:rPr sz="1000" dirty="0">
                <a:latin typeface="Arial Unicode MS" panose="020B0604020202020204" charset="-122"/>
                <a:ea typeface="Arial Unicode MS" panose="020B0604020202020204" charset="-122"/>
                <a:cs typeface="Noto Sans CJK JP Regular"/>
              </a:rPr>
              <a:t>Registering </a:t>
            </a:r>
            <a:r>
              <a:rPr sz="1000" spc="-20" dirty="0">
                <a:latin typeface="Arial Unicode MS" panose="020B0604020202020204" charset="-122"/>
                <a:ea typeface="Arial Unicode MS" panose="020B0604020202020204" charset="-122"/>
                <a:cs typeface="Noto Sans CJK JP Regular"/>
              </a:rPr>
              <a:t>an  identity</a:t>
            </a:r>
            <a:endParaRPr sz="1000" dirty="0">
              <a:latin typeface="Arial Unicode MS" panose="020B0604020202020204" charset="-122"/>
              <a:ea typeface="Arial Unicode MS" panose="020B0604020202020204" charset="-122"/>
              <a:cs typeface="Noto Sans CJK JP Regular"/>
            </a:endParaRPr>
          </a:p>
          <a:p>
            <a:pPr marL="241935" indent="-170180">
              <a:lnSpc>
                <a:spcPct val="100000"/>
              </a:lnSpc>
              <a:spcBef>
                <a:spcPts val="320"/>
              </a:spcBef>
              <a:buFont typeface="Arial" panose="020B0604020202020204"/>
              <a:buChar char="–"/>
              <a:tabLst>
                <a:tab pos="242570" algn="l"/>
              </a:tabLst>
            </a:pPr>
            <a:r>
              <a:rPr sz="1000" spc="-5" dirty="0">
                <a:latin typeface="Arial Unicode MS" panose="020B0604020202020204" charset="-122"/>
                <a:ea typeface="Arial Unicode MS" panose="020B0604020202020204" charset="-122"/>
                <a:cs typeface="Noto Sans CJK JP Regular"/>
              </a:rPr>
              <a:t>Re-enrolling</a:t>
            </a:r>
            <a:endParaRPr sz="1000" dirty="0">
              <a:latin typeface="Arial Unicode MS" panose="020B0604020202020204" charset="-122"/>
              <a:ea typeface="Arial Unicode MS" panose="020B0604020202020204" charset="-122"/>
              <a:cs typeface="Noto Sans CJK JP Regular"/>
            </a:endParaRPr>
          </a:p>
          <a:p>
            <a:pPr marL="241935" indent="-170180">
              <a:lnSpc>
                <a:spcPct val="100000"/>
              </a:lnSpc>
              <a:spcBef>
                <a:spcPts val="355"/>
              </a:spcBef>
              <a:buFont typeface="Arial" panose="020B0604020202020204"/>
              <a:buChar char="–"/>
              <a:tabLst>
                <a:tab pos="242570" algn="l"/>
              </a:tabLst>
            </a:pPr>
            <a:r>
              <a:rPr sz="1000" dirty="0">
                <a:latin typeface="Arial Unicode MS" panose="020B0604020202020204" charset="-122"/>
                <a:ea typeface="Arial Unicode MS" panose="020B0604020202020204" charset="-122"/>
                <a:cs typeface="Noto Sans CJK JP Regular"/>
              </a:rPr>
              <a:t>Revoking</a:t>
            </a:r>
          </a:p>
          <a:p>
            <a:pPr marL="241935" indent="-170180">
              <a:lnSpc>
                <a:spcPct val="100000"/>
              </a:lnSpc>
              <a:spcBef>
                <a:spcPts val="320"/>
              </a:spcBef>
              <a:buFont typeface="Arial" panose="020B0604020202020204"/>
              <a:buChar char="–"/>
              <a:tabLst>
                <a:tab pos="242570" algn="l"/>
              </a:tabLst>
            </a:pPr>
            <a:r>
              <a:rPr sz="1000" spc="10" dirty="0">
                <a:latin typeface="Arial Unicode MS" panose="020B0604020202020204" charset="-122"/>
                <a:ea typeface="Arial Unicode MS" panose="020B0604020202020204" charset="-122"/>
                <a:cs typeface="Noto Sans CJK JP Regular"/>
              </a:rPr>
              <a:t>Get </a:t>
            </a:r>
            <a:r>
              <a:rPr sz="1000" spc="-5" dirty="0">
                <a:latin typeface="Arial Unicode MS" panose="020B0604020202020204" charset="-122"/>
                <a:ea typeface="Arial Unicode MS" panose="020B0604020202020204" charset="-122"/>
                <a:cs typeface="Noto Sans CJK JP Regular"/>
              </a:rPr>
              <a:t>Cert</a:t>
            </a:r>
            <a:r>
              <a:rPr sz="1000" spc="65" dirty="0">
                <a:latin typeface="Arial Unicode MS" panose="020B0604020202020204" charset="-122"/>
                <a:ea typeface="Arial Unicode MS" panose="020B0604020202020204" charset="-122"/>
                <a:cs typeface="Noto Sans CJK JP Regular"/>
              </a:rPr>
              <a:t> </a:t>
            </a:r>
            <a:r>
              <a:rPr sz="1000" spc="-15" dirty="0">
                <a:latin typeface="Arial Unicode MS" panose="020B0604020202020204" charset="-122"/>
                <a:ea typeface="Arial Unicode MS" panose="020B0604020202020204" charset="-122"/>
                <a:cs typeface="Noto Sans CJK JP Regular"/>
              </a:rPr>
              <a:t>Chain</a:t>
            </a:r>
            <a:endParaRPr sz="1000" dirty="0">
              <a:latin typeface="Arial Unicode MS" panose="020B0604020202020204" charset="-122"/>
              <a:ea typeface="Arial Unicode MS" panose="020B0604020202020204" charset="-122"/>
              <a:cs typeface="Noto Sans CJK JP Regular"/>
            </a:endParaRPr>
          </a:p>
        </p:txBody>
      </p:sp>
      <p:sp>
        <p:nvSpPr>
          <p:cNvPr id="11" name="object 11"/>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7</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7746" y="1366295"/>
            <a:ext cx="964883" cy="975360"/>
          </a:xfrm>
          <a:custGeom>
            <a:avLst/>
            <a:gdLst/>
            <a:ahLst/>
            <a:cxnLst/>
            <a:rect l="l" t="t" r="r" b="b"/>
            <a:pathLst>
              <a:path w="1286510" h="1300479">
                <a:moveTo>
                  <a:pt x="1286383" y="0"/>
                </a:moveTo>
                <a:lnTo>
                  <a:pt x="0" y="321602"/>
                </a:lnTo>
                <a:lnTo>
                  <a:pt x="0" y="978535"/>
                </a:lnTo>
                <a:lnTo>
                  <a:pt x="1286383" y="1300124"/>
                </a:lnTo>
                <a:lnTo>
                  <a:pt x="1286383" y="0"/>
                </a:lnTo>
                <a:close/>
              </a:path>
            </a:pathLst>
          </a:custGeom>
          <a:solidFill>
            <a:srgbClr val="D9D9D9"/>
          </a:solidFill>
        </p:spPr>
        <p:txBody>
          <a:bodyPr wrap="square" lIns="0" tIns="0" rIns="0" bIns="0" rtlCol="0"/>
          <a:lstStyle/>
          <a:p>
            <a:endParaRPr sz="100"/>
          </a:p>
        </p:txBody>
      </p:sp>
      <p:sp>
        <p:nvSpPr>
          <p:cNvPr id="3" name="object 3"/>
          <p:cNvSpPr/>
          <p:nvPr/>
        </p:nvSpPr>
        <p:spPr>
          <a:xfrm>
            <a:off x="1397746" y="1366289"/>
            <a:ext cx="964883" cy="975360"/>
          </a:xfrm>
          <a:custGeom>
            <a:avLst/>
            <a:gdLst/>
            <a:ahLst/>
            <a:cxnLst/>
            <a:rect l="l" t="t" r="r" b="b"/>
            <a:pathLst>
              <a:path w="1286510" h="1300479">
                <a:moveTo>
                  <a:pt x="1286390" y="1300130"/>
                </a:moveTo>
                <a:lnTo>
                  <a:pt x="0" y="978532"/>
                </a:lnTo>
                <a:lnTo>
                  <a:pt x="0" y="321602"/>
                </a:lnTo>
                <a:lnTo>
                  <a:pt x="1286390" y="0"/>
                </a:lnTo>
                <a:lnTo>
                  <a:pt x="1286390" y="1300130"/>
                </a:lnTo>
                <a:close/>
              </a:path>
            </a:pathLst>
          </a:custGeom>
          <a:ln w="9525">
            <a:solidFill>
              <a:srgbClr val="002060"/>
            </a:solidFill>
          </a:ln>
        </p:spPr>
        <p:txBody>
          <a:bodyPr wrap="square" lIns="0" tIns="0" rIns="0" bIns="0" rtlCol="0"/>
          <a:lstStyle/>
          <a:p>
            <a:endParaRPr sz="100"/>
          </a:p>
        </p:txBody>
      </p:sp>
      <p:sp>
        <p:nvSpPr>
          <p:cNvPr id="4" name="object 4"/>
          <p:cNvSpPr txBox="1">
            <a:spLocks noGrp="1"/>
          </p:cNvSpPr>
          <p:nvPr>
            <p:ph type="title"/>
          </p:nvPr>
        </p:nvSpPr>
        <p:spPr>
          <a:xfrm>
            <a:off x="265430" y="102235"/>
            <a:ext cx="6851650"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区块数据的结构 --- 区块链</a:t>
            </a:r>
          </a:p>
        </p:txBody>
      </p:sp>
      <p:sp>
        <p:nvSpPr>
          <p:cNvPr id="5" name="object 5"/>
          <p:cNvSpPr txBox="1"/>
          <p:nvPr/>
        </p:nvSpPr>
        <p:spPr>
          <a:xfrm>
            <a:off x="136671" y="551548"/>
            <a:ext cx="8436318" cy="529536"/>
          </a:xfrm>
          <a:prstGeom prst="rect">
            <a:avLst/>
          </a:prstGeom>
        </p:spPr>
        <p:txBody>
          <a:bodyPr vert="horz" wrap="square" lIns="0" tIns="8096" rIns="0" bIns="0" rtlCol="0">
            <a:spAutoFit/>
          </a:bodyPr>
          <a:lstStyle/>
          <a:p>
            <a:pPr marL="184150" marR="5080" indent="-171450">
              <a:lnSpc>
                <a:spcPct val="150000"/>
              </a:lnSpc>
              <a:spcBef>
                <a:spcPts val="85"/>
              </a:spcBef>
              <a:buFont typeface="Arial" panose="020B0604020202020204" pitchFamily="34" charset="0"/>
              <a:buChar char="•"/>
            </a:pPr>
            <a:r>
              <a:rPr sz="1200" dirty="0" smtClean="0">
                <a:latin typeface="微软雅黑" panose="020B0503020204020204" pitchFamily="34" charset="-122"/>
                <a:ea typeface="微软雅黑" panose="020B0503020204020204" pitchFamily="34" charset="-122"/>
                <a:cs typeface="Noto Sans CJK JP Regular"/>
              </a:rPr>
              <a:t>把一段时间内生成的信息</a:t>
            </a:r>
            <a:r>
              <a:rPr sz="1200" dirty="0">
                <a:latin typeface="微软雅黑" panose="020B0503020204020204" pitchFamily="34" charset="-122"/>
                <a:ea typeface="微软雅黑" panose="020B0503020204020204" pitchFamily="34" charset="-122"/>
                <a:cs typeface="Noto Sans CJK JP Regular"/>
              </a:rPr>
              <a:t>（包括数据或代码）打包成一个区块，</a:t>
            </a:r>
            <a:r>
              <a:rPr sz="1200" dirty="0" smtClean="0">
                <a:latin typeface="微软雅黑" panose="020B0503020204020204" pitchFamily="34" charset="-122"/>
                <a:ea typeface="微软雅黑" panose="020B0503020204020204" pitchFamily="34" charset="-122"/>
                <a:cs typeface="Noto Sans CJK JP Regular"/>
              </a:rPr>
              <a:t>盖上时间戳</a:t>
            </a:r>
            <a:r>
              <a:rPr sz="1200" dirty="0">
                <a:latin typeface="微软雅黑" panose="020B0503020204020204" pitchFamily="34" charset="-122"/>
                <a:ea typeface="微软雅黑" panose="020B0503020204020204" pitchFamily="34" charset="-122"/>
                <a:cs typeface="Noto Sans CJK JP Regular"/>
              </a:rPr>
              <a:t>，与上一个区块衔接在一起，</a:t>
            </a:r>
            <a:r>
              <a:rPr sz="1200" dirty="0" smtClean="0">
                <a:latin typeface="微软雅黑" panose="020B0503020204020204" pitchFamily="34" charset="-122"/>
                <a:ea typeface="微软雅黑" panose="020B0503020204020204" pitchFamily="34" charset="-122"/>
                <a:cs typeface="Noto Sans CJK JP Regular"/>
              </a:rPr>
              <a:t>每下一个区块的页首都包含了上一个区块的索引数据</a:t>
            </a:r>
            <a:r>
              <a:rPr sz="1200" dirty="0">
                <a:latin typeface="微软雅黑" panose="020B0503020204020204" pitchFamily="34" charset="-122"/>
                <a:ea typeface="微软雅黑" panose="020B0503020204020204" pitchFamily="34" charset="-122"/>
                <a:cs typeface="Noto Sans CJK JP Regular"/>
              </a:rPr>
              <a:t>，然后再在本页中写入新的信息，从而形成新的区块，首尾相连</a:t>
            </a:r>
            <a:r>
              <a:rPr sz="1200" dirty="0" smtClean="0">
                <a:latin typeface="微软雅黑" panose="020B0503020204020204" pitchFamily="34" charset="-122"/>
                <a:ea typeface="微软雅黑" panose="020B0503020204020204" pitchFamily="34" charset="-122"/>
                <a:cs typeface="Noto Sans CJK JP Regular"/>
              </a:rPr>
              <a:t>，</a:t>
            </a:r>
            <a:r>
              <a:rPr lang="zh-CN" altLang="en-US" sz="1200" dirty="0">
                <a:latin typeface="微软雅黑" panose="020B0503020204020204" pitchFamily="34" charset="-122"/>
                <a:ea typeface="微软雅黑" panose="020B0503020204020204" pitchFamily="34" charset="-122"/>
                <a:cs typeface="Noto Sans CJK JP Regular"/>
              </a:rPr>
              <a:t>最终</a:t>
            </a:r>
            <a:r>
              <a:rPr sz="1200" dirty="0" err="1" smtClean="0">
                <a:latin typeface="微软雅黑" panose="020B0503020204020204" pitchFamily="34" charset="-122"/>
                <a:ea typeface="微软雅黑" panose="020B0503020204020204" pitchFamily="34" charset="-122"/>
                <a:cs typeface="Noto Sans CJK JP Regular"/>
              </a:rPr>
              <a:t>形成了区块链</a:t>
            </a:r>
            <a:r>
              <a:rPr sz="1200" dirty="0">
                <a:latin typeface="微软雅黑" panose="020B0503020204020204" pitchFamily="34" charset="-122"/>
                <a:ea typeface="微软雅黑" panose="020B0503020204020204" pitchFamily="34" charset="-122"/>
                <a:cs typeface="Noto Sans CJK JP Regular"/>
              </a:rPr>
              <a:t>。</a:t>
            </a:r>
          </a:p>
        </p:txBody>
      </p:sp>
      <p:sp>
        <p:nvSpPr>
          <p:cNvPr id="6" name="object 6"/>
          <p:cNvSpPr/>
          <p:nvPr/>
        </p:nvSpPr>
        <p:spPr>
          <a:xfrm>
            <a:off x="2183130" y="1984666"/>
            <a:ext cx="1714500" cy="457200"/>
          </a:xfrm>
          <a:custGeom>
            <a:avLst/>
            <a:gdLst/>
            <a:ahLst/>
            <a:cxnLst/>
            <a:rect l="l" t="t" r="r" b="b"/>
            <a:pathLst>
              <a:path w="2286000" h="609600">
                <a:moveTo>
                  <a:pt x="0" y="609600"/>
                </a:moveTo>
                <a:lnTo>
                  <a:pt x="2286000" y="609600"/>
                </a:lnTo>
                <a:lnTo>
                  <a:pt x="2286000" y="0"/>
                </a:lnTo>
                <a:lnTo>
                  <a:pt x="0" y="0"/>
                </a:lnTo>
                <a:lnTo>
                  <a:pt x="0" y="609600"/>
                </a:lnTo>
                <a:close/>
              </a:path>
            </a:pathLst>
          </a:custGeom>
          <a:solidFill>
            <a:srgbClr val="F19027"/>
          </a:solidFill>
        </p:spPr>
        <p:txBody>
          <a:bodyPr wrap="square" lIns="0" tIns="0" rIns="0" bIns="0" rtlCol="0"/>
          <a:lstStyle/>
          <a:p>
            <a:endParaRPr sz="100"/>
          </a:p>
        </p:txBody>
      </p:sp>
      <p:sp>
        <p:nvSpPr>
          <p:cNvPr id="7" name="object 7"/>
          <p:cNvSpPr txBox="1"/>
          <p:nvPr/>
        </p:nvSpPr>
        <p:spPr>
          <a:xfrm>
            <a:off x="2242184" y="2063391"/>
            <a:ext cx="1276350" cy="289560"/>
          </a:xfrm>
          <a:prstGeom prst="rect">
            <a:avLst/>
          </a:prstGeom>
        </p:spPr>
        <p:txBody>
          <a:bodyPr vert="horz" wrap="square" lIns="0" tIns="9525" rIns="0" bIns="0" rtlCol="0">
            <a:spAutoFit/>
          </a:bodyPr>
          <a:lstStyle/>
          <a:p>
            <a:pPr marL="12700">
              <a:lnSpc>
                <a:spcPct val="100000"/>
              </a:lnSpc>
              <a:spcBef>
                <a:spcPts val="100"/>
              </a:spcBef>
            </a:pPr>
            <a:r>
              <a:rPr sz="900" dirty="0">
                <a:latin typeface="Droid Sans Fallback"/>
                <a:cs typeface="Droid Sans Fallback"/>
              </a:rPr>
              <a:t>区块主体</a:t>
            </a:r>
            <a:endParaRPr sz="900">
              <a:latin typeface="Droid Sans Fallback"/>
              <a:cs typeface="Droid Sans Fallback"/>
            </a:endParaRPr>
          </a:p>
          <a:p>
            <a:pPr marL="12700">
              <a:lnSpc>
                <a:spcPct val="100000"/>
              </a:lnSpc>
              <a:spcBef>
                <a:spcPts val="25"/>
              </a:spcBef>
            </a:pPr>
            <a:r>
              <a:rPr sz="900" dirty="0">
                <a:latin typeface="Droid Sans Fallback"/>
                <a:cs typeface="Droid Sans Fallback"/>
              </a:rPr>
              <a:t>此区块中的所有交易信息</a:t>
            </a:r>
            <a:endParaRPr sz="900">
              <a:latin typeface="Droid Sans Fallback"/>
              <a:cs typeface="Droid Sans Fallback"/>
            </a:endParaRPr>
          </a:p>
        </p:txBody>
      </p:sp>
      <p:sp>
        <p:nvSpPr>
          <p:cNvPr id="8" name="object 8"/>
          <p:cNvSpPr/>
          <p:nvPr/>
        </p:nvSpPr>
        <p:spPr>
          <a:xfrm>
            <a:off x="2183130" y="1184566"/>
            <a:ext cx="1714500" cy="800100"/>
          </a:xfrm>
          <a:custGeom>
            <a:avLst/>
            <a:gdLst/>
            <a:ahLst/>
            <a:cxnLst/>
            <a:rect l="l" t="t" r="r" b="b"/>
            <a:pathLst>
              <a:path w="2286000" h="1066800">
                <a:moveTo>
                  <a:pt x="2178799" y="0"/>
                </a:moveTo>
                <a:lnTo>
                  <a:pt x="107200" y="0"/>
                </a:lnTo>
                <a:lnTo>
                  <a:pt x="65472" y="8424"/>
                </a:lnTo>
                <a:lnTo>
                  <a:pt x="31397" y="31397"/>
                </a:lnTo>
                <a:lnTo>
                  <a:pt x="8424" y="65472"/>
                </a:lnTo>
                <a:lnTo>
                  <a:pt x="0" y="107200"/>
                </a:lnTo>
                <a:lnTo>
                  <a:pt x="0" y="1066800"/>
                </a:lnTo>
                <a:lnTo>
                  <a:pt x="2286000" y="1066800"/>
                </a:lnTo>
                <a:lnTo>
                  <a:pt x="2286000" y="107200"/>
                </a:lnTo>
                <a:lnTo>
                  <a:pt x="2277575" y="65472"/>
                </a:lnTo>
                <a:lnTo>
                  <a:pt x="2254602" y="31397"/>
                </a:lnTo>
                <a:lnTo>
                  <a:pt x="2220527" y="8424"/>
                </a:lnTo>
                <a:lnTo>
                  <a:pt x="2178799" y="0"/>
                </a:lnTo>
                <a:close/>
              </a:path>
            </a:pathLst>
          </a:custGeom>
          <a:solidFill>
            <a:srgbClr val="6ED1F5"/>
          </a:solidFill>
        </p:spPr>
        <p:txBody>
          <a:bodyPr wrap="square" lIns="0" tIns="0" rIns="0" bIns="0" rtlCol="0"/>
          <a:lstStyle/>
          <a:p>
            <a:endParaRPr sz="100"/>
          </a:p>
        </p:txBody>
      </p:sp>
      <p:sp>
        <p:nvSpPr>
          <p:cNvPr id="9" name="object 9"/>
          <p:cNvSpPr txBox="1"/>
          <p:nvPr/>
        </p:nvSpPr>
        <p:spPr>
          <a:xfrm>
            <a:off x="2265731" y="1240774"/>
            <a:ext cx="1515428" cy="796290"/>
          </a:xfrm>
          <a:prstGeom prst="rect">
            <a:avLst/>
          </a:prstGeom>
        </p:spPr>
        <p:txBody>
          <a:bodyPr vert="horz" wrap="square" lIns="0" tIns="10001" rIns="0" bIns="0" rtlCol="0">
            <a:spAutoFit/>
          </a:bodyPr>
          <a:lstStyle/>
          <a:p>
            <a:pPr marL="12700" marR="5080">
              <a:lnSpc>
                <a:spcPct val="100000"/>
              </a:lnSpc>
              <a:spcBef>
                <a:spcPts val="105"/>
              </a:spcBef>
            </a:pPr>
            <a:r>
              <a:rPr sz="900" dirty="0">
                <a:latin typeface="Droid Sans Fallback"/>
                <a:cs typeface="Droid Sans Fallback"/>
              </a:rPr>
              <a:t>父区块的哈希：</a:t>
            </a:r>
            <a:r>
              <a:rPr sz="900" spc="-5" dirty="0">
                <a:latin typeface="Arial" panose="020B0604020202020204"/>
                <a:cs typeface="Arial" panose="020B0604020202020204"/>
              </a:rPr>
              <a:t>909090890</a:t>
            </a:r>
            <a:r>
              <a:rPr sz="900" dirty="0">
                <a:latin typeface="Arial" panose="020B0604020202020204"/>
                <a:cs typeface="Arial" panose="020B0604020202020204"/>
              </a:rPr>
              <a:t>.... </a:t>
            </a:r>
            <a:r>
              <a:rPr sz="900" dirty="0">
                <a:latin typeface="Droid Sans Fallback"/>
                <a:cs typeface="Droid Sans Fallback"/>
              </a:rPr>
              <a:t>时 间 戳 </a:t>
            </a:r>
            <a:r>
              <a:rPr sz="900" spc="-5" dirty="0">
                <a:latin typeface="Droid Sans Fallback"/>
                <a:cs typeface="Droid Sans Fallback"/>
              </a:rPr>
              <a:t>：</a:t>
            </a:r>
            <a:r>
              <a:rPr sz="900" spc="-5" dirty="0">
                <a:latin typeface="Arial" panose="020B0604020202020204"/>
                <a:cs typeface="Arial" panose="020B0604020202020204"/>
              </a:rPr>
              <a:t>2016-09-03  </a:t>
            </a:r>
            <a:r>
              <a:rPr sz="900" spc="-5" dirty="0">
                <a:solidFill>
                  <a:srgbClr val="C00000"/>
                </a:solidFill>
                <a:latin typeface="Arial" panose="020B0604020202020204"/>
                <a:cs typeface="Arial" panose="020B0604020202020204"/>
              </a:rPr>
              <a:t>StateHash:</a:t>
            </a:r>
            <a:r>
              <a:rPr sz="900" spc="-10" dirty="0">
                <a:solidFill>
                  <a:srgbClr val="C00000"/>
                </a:solidFill>
                <a:latin typeface="Arial" panose="020B0604020202020204"/>
                <a:cs typeface="Arial" panose="020B0604020202020204"/>
              </a:rPr>
              <a:t> </a:t>
            </a:r>
            <a:r>
              <a:rPr sz="900" spc="-5" dirty="0">
                <a:solidFill>
                  <a:srgbClr val="C00000"/>
                </a:solidFill>
                <a:latin typeface="Arial" panose="020B0604020202020204"/>
                <a:cs typeface="Arial" panose="020B0604020202020204"/>
              </a:rPr>
              <a:t>23792321323...</a:t>
            </a:r>
            <a:endParaRPr sz="900" dirty="0">
              <a:latin typeface="Arial" panose="020B0604020202020204"/>
              <a:cs typeface="Arial" panose="020B0604020202020204"/>
            </a:endParaRPr>
          </a:p>
          <a:p>
            <a:pPr marL="12700">
              <a:lnSpc>
                <a:spcPts val="1435"/>
              </a:lnSpc>
              <a:spcBef>
                <a:spcPts val="25"/>
              </a:spcBef>
            </a:pPr>
            <a:r>
              <a:rPr sz="900" spc="-10" dirty="0">
                <a:solidFill>
                  <a:srgbClr val="C00000"/>
                </a:solidFill>
                <a:latin typeface="Arial" panose="020B0604020202020204"/>
                <a:cs typeface="Arial" panose="020B0604020202020204"/>
              </a:rPr>
              <a:t>TransactionHash:</a:t>
            </a:r>
            <a:r>
              <a:rPr sz="900" dirty="0">
                <a:solidFill>
                  <a:srgbClr val="C00000"/>
                </a:solidFill>
                <a:latin typeface="Arial" panose="020B0604020202020204"/>
                <a:cs typeface="Arial" panose="020B0604020202020204"/>
              </a:rPr>
              <a:t> ....</a:t>
            </a:r>
            <a:endParaRPr sz="900" dirty="0">
              <a:latin typeface="Arial" panose="020B0604020202020204"/>
              <a:cs typeface="Arial" panose="020B0604020202020204"/>
            </a:endParaRPr>
          </a:p>
          <a:p>
            <a:pPr marL="12700">
              <a:lnSpc>
                <a:spcPts val="1435"/>
              </a:lnSpc>
            </a:pPr>
            <a:r>
              <a:rPr sz="900" dirty="0">
                <a:latin typeface="Arial" panose="020B0604020202020204"/>
                <a:cs typeface="Arial" panose="020B0604020202020204"/>
              </a:rPr>
              <a:t>... ...</a:t>
            </a:r>
          </a:p>
        </p:txBody>
      </p:sp>
      <p:sp>
        <p:nvSpPr>
          <p:cNvPr id="10" name="object 10"/>
          <p:cNvSpPr/>
          <p:nvPr/>
        </p:nvSpPr>
        <p:spPr>
          <a:xfrm>
            <a:off x="4354830" y="1984666"/>
            <a:ext cx="1714500" cy="457200"/>
          </a:xfrm>
          <a:custGeom>
            <a:avLst/>
            <a:gdLst/>
            <a:ahLst/>
            <a:cxnLst/>
            <a:rect l="l" t="t" r="r" b="b"/>
            <a:pathLst>
              <a:path w="2286000" h="609600">
                <a:moveTo>
                  <a:pt x="0" y="609600"/>
                </a:moveTo>
                <a:lnTo>
                  <a:pt x="2286000" y="609600"/>
                </a:lnTo>
                <a:lnTo>
                  <a:pt x="2286000" y="0"/>
                </a:lnTo>
                <a:lnTo>
                  <a:pt x="0" y="0"/>
                </a:lnTo>
                <a:lnTo>
                  <a:pt x="0" y="609600"/>
                </a:lnTo>
                <a:close/>
              </a:path>
            </a:pathLst>
          </a:custGeom>
          <a:solidFill>
            <a:srgbClr val="F19027"/>
          </a:solidFill>
        </p:spPr>
        <p:txBody>
          <a:bodyPr wrap="square" lIns="0" tIns="0" rIns="0" bIns="0" rtlCol="0"/>
          <a:lstStyle/>
          <a:p>
            <a:endParaRPr sz="100"/>
          </a:p>
        </p:txBody>
      </p:sp>
      <p:sp>
        <p:nvSpPr>
          <p:cNvPr id="11" name="object 11"/>
          <p:cNvSpPr txBox="1"/>
          <p:nvPr/>
        </p:nvSpPr>
        <p:spPr>
          <a:xfrm>
            <a:off x="4413885" y="2063391"/>
            <a:ext cx="1276350" cy="289560"/>
          </a:xfrm>
          <a:prstGeom prst="rect">
            <a:avLst/>
          </a:prstGeom>
        </p:spPr>
        <p:txBody>
          <a:bodyPr vert="horz" wrap="square" lIns="0" tIns="9525" rIns="0" bIns="0" rtlCol="0">
            <a:spAutoFit/>
          </a:bodyPr>
          <a:lstStyle/>
          <a:p>
            <a:pPr marL="12700">
              <a:lnSpc>
                <a:spcPct val="100000"/>
              </a:lnSpc>
              <a:spcBef>
                <a:spcPts val="100"/>
              </a:spcBef>
            </a:pPr>
            <a:r>
              <a:rPr sz="900" dirty="0">
                <a:latin typeface="Droid Sans Fallback"/>
                <a:cs typeface="Droid Sans Fallback"/>
              </a:rPr>
              <a:t>区块主体</a:t>
            </a:r>
            <a:endParaRPr sz="900">
              <a:latin typeface="Droid Sans Fallback"/>
              <a:cs typeface="Droid Sans Fallback"/>
            </a:endParaRPr>
          </a:p>
          <a:p>
            <a:pPr marL="12700">
              <a:lnSpc>
                <a:spcPct val="100000"/>
              </a:lnSpc>
              <a:spcBef>
                <a:spcPts val="25"/>
              </a:spcBef>
            </a:pPr>
            <a:r>
              <a:rPr sz="900" dirty="0">
                <a:latin typeface="Droid Sans Fallback"/>
                <a:cs typeface="Droid Sans Fallback"/>
              </a:rPr>
              <a:t>此区块中的所有交易信息</a:t>
            </a:r>
            <a:endParaRPr sz="900">
              <a:latin typeface="Droid Sans Fallback"/>
              <a:cs typeface="Droid Sans Fallback"/>
            </a:endParaRPr>
          </a:p>
        </p:txBody>
      </p:sp>
      <p:sp>
        <p:nvSpPr>
          <p:cNvPr id="12" name="object 12"/>
          <p:cNvSpPr/>
          <p:nvPr/>
        </p:nvSpPr>
        <p:spPr>
          <a:xfrm>
            <a:off x="4354830" y="1184566"/>
            <a:ext cx="1714500" cy="800100"/>
          </a:xfrm>
          <a:custGeom>
            <a:avLst/>
            <a:gdLst/>
            <a:ahLst/>
            <a:cxnLst/>
            <a:rect l="l" t="t" r="r" b="b"/>
            <a:pathLst>
              <a:path w="2286000" h="1066800">
                <a:moveTo>
                  <a:pt x="2178799" y="0"/>
                </a:moveTo>
                <a:lnTo>
                  <a:pt x="107200" y="0"/>
                </a:lnTo>
                <a:lnTo>
                  <a:pt x="65472" y="8424"/>
                </a:lnTo>
                <a:lnTo>
                  <a:pt x="31397" y="31397"/>
                </a:lnTo>
                <a:lnTo>
                  <a:pt x="8424" y="65472"/>
                </a:lnTo>
                <a:lnTo>
                  <a:pt x="0" y="107200"/>
                </a:lnTo>
                <a:lnTo>
                  <a:pt x="0" y="1066800"/>
                </a:lnTo>
                <a:lnTo>
                  <a:pt x="2286000" y="1066800"/>
                </a:lnTo>
                <a:lnTo>
                  <a:pt x="2286000" y="107200"/>
                </a:lnTo>
                <a:lnTo>
                  <a:pt x="2277575" y="65472"/>
                </a:lnTo>
                <a:lnTo>
                  <a:pt x="2254602" y="31397"/>
                </a:lnTo>
                <a:lnTo>
                  <a:pt x="2220527" y="8424"/>
                </a:lnTo>
                <a:lnTo>
                  <a:pt x="2178799" y="0"/>
                </a:lnTo>
                <a:close/>
              </a:path>
            </a:pathLst>
          </a:custGeom>
          <a:solidFill>
            <a:srgbClr val="6ED1F5"/>
          </a:solidFill>
        </p:spPr>
        <p:txBody>
          <a:bodyPr wrap="square" lIns="0" tIns="0" rIns="0" bIns="0" rtlCol="0"/>
          <a:lstStyle/>
          <a:p>
            <a:endParaRPr sz="100"/>
          </a:p>
        </p:txBody>
      </p:sp>
      <p:sp>
        <p:nvSpPr>
          <p:cNvPr id="13" name="object 13"/>
          <p:cNvSpPr txBox="1"/>
          <p:nvPr/>
        </p:nvSpPr>
        <p:spPr>
          <a:xfrm>
            <a:off x="4437431" y="1240774"/>
            <a:ext cx="1515428" cy="796290"/>
          </a:xfrm>
          <a:prstGeom prst="rect">
            <a:avLst/>
          </a:prstGeom>
        </p:spPr>
        <p:txBody>
          <a:bodyPr vert="horz" wrap="square" lIns="0" tIns="10001" rIns="0" bIns="0" rtlCol="0">
            <a:spAutoFit/>
          </a:bodyPr>
          <a:lstStyle/>
          <a:p>
            <a:pPr marL="12700" marR="5080">
              <a:lnSpc>
                <a:spcPct val="100000"/>
              </a:lnSpc>
              <a:spcBef>
                <a:spcPts val="105"/>
              </a:spcBef>
            </a:pPr>
            <a:r>
              <a:rPr sz="900" dirty="0">
                <a:latin typeface="Droid Sans Fallback"/>
                <a:cs typeface="Droid Sans Fallback"/>
              </a:rPr>
              <a:t>父区块的哈希：</a:t>
            </a:r>
            <a:r>
              <a:rPr sz="900" spc="-5" dirty="0">
                <a:latin typeface="Arial" panose="020B0604020202020204"/>
                <a:cs typeface="Arial" panose="020B0604020202020204"/>
              </a:rPr>
              <a:t>324090890</a:t>
            </a:r>
            <a:r>
              <a:rPr sz="900" dirty="0">
                <a:latin typeface="Arial" panose="020B0604020202020204"/>
                <a:cs typeface="Arial" panose="020B0604020202020204"/>
              </a:rPr>
              <a:t>.... </a:t>
            </a:r>
            <a:r>
              <a:rPr sz="900" dirty="0">
                <a:latin typeface="Droid Sans Fallback"/>
                <a:cs typeface="Droid Sans Fallback"/>
              </a:rPr>
              <a:t>时 间 戳 </a:t>
            </a:r>
            <a:r>
              <a:rPr sz="900" spc="-5" dirty="0">
                <a:latin typeface="Droid Sans Fallback"/>
                <a:cs typeface="Droid Sans Fallback"/>
              </a:rPr>
              <a:t>：</a:t>
            </a:r>
            <a:r>
              <a:rPr sz="900" spc="-5" dirty="0">
                <a:latin typeface="Arial" panose="020B0604020202020204"/>
                <a:cs typeface="Arial" panose="020B0604020202020204"/>
              </a:rPr>
              <a:t>2016-09-02  </a:t>
            </a:r>
            <a:r>
              <a:rPr sz="900" spc="-5" dirty="0">
                <a:solidFill>
                  <a:srgbClr val="C00000"/>
                </a:solidFill>
                <a:latin typeface="Arial" panose="020B0604020202020204"/>
                <a:cs typeface="Arial" panose="020B0604020202020204"/>
              </a:rPr>
              <a:t>StateHash:</a:t>
            </a:r>
            <a:r>
              <a:rPr sz="900" spc="-10" dirty="0">
                <a:solidFill>
                  <a:srgbClr val="C00000"/>
                </a:solidFill>
                <a:latin typeface="Arial" panose="020B0604020202020204"/>
                <a:cs typeface="Arial" panose="020B0604020202020204"/>
              </a:rPr>
              <a:t> </a:t>
            </a:r>
            <a:r>
              <a:rPr sz="900" spc="-5" dirty="0">
                <a:solidFill>
                  <a:srgbClr val="C00000"/>
                </a:solidFill>
                <a:latin typeface="Arial" panose="020B0604020202020204"/>
                <a:cs typeface="Arial" panose="020B0604020202020204"/>
              </a:rPr>
              <a:t>23792321322...</a:t>
            </a:r>
            <a:endParaRPr sz="900">
              <a:latin typeface="Arial" panose="020B0604020202020204"/>
              <a:cs typeface="Arial" panose="020B0604020202020204"/>
            </a:endParaRPr>
          </a:p>
          <a:p>
            <a:pPr marL="12700">
              <a:lnSpc>
                <a:spcPts val="1435"/>
              </a:lnSpc>
              <a:spcBef>
                <a:spcPts val="25"/>
              </a:spcBef>
            </a:pPr>
            <a:r>
              <a:rPr sz="900" spc="-10" dirty="0">
                <a:solidFill>
                  <a:srgbClr val="C00000"/>
                </a:solidFill>
                <a:latin typeface="Arial" panose="020B0604020202020204"/>
                <a:cs typeface="Arial" panose="020B0604020202020204"/>
              </a:rPr>
              <a:t>TransactionHash:</a:t>
            </a:r>
            <a:r>
              <a:rPr sz="900" dirty="0">
                <a:solidFill>
                  <a:srgbClr val="C00000"/>
                </a:solidFill>
                <a:latin typeface="Arial" panose="020B0604020202020204"/>
                <a:cs typeface="Arial" panose="020B0604020202020204"/>
              </a:rPr>
              <a:t> ....</a:t>
            </a:r>
            <a:endParaRPr sz="900">
              <a:latin typeface="Arial" panose="020B0604020202020204"/>
              <a:cs typeface="Arial" panose="020B0604020202020204"/>
            </a:endParaRPr>
          </a:p>
          <a:p>
            <a:pPr marL="12700">
              <a:lnSpc>
                <a:spcPts val="1435"/>
              </a:lnSpc>
            </a:pPr>
            <a:r>
              <a:rPr sz="900" dirty="0">
                <a:latin typeface="Arial" panose="020B0604020202020204"/>
                <a:cs typeface="Arial" panose="020B0604020202020204"/>
              </a:rPr>
              <a:t>... ...</a:t>
            </a:r>
            <a:endParaRPr sz="900">
              <a:latin typeface="Arial" panose="020B0604020202020204"/>
              <a:cs typeface="Arial" panose="020B0604020202020204"/>
            </a:endParaRPr>
          </a:p>
        </p:txBody>
      </p:sp>
      <p:sp>
        <p:nvSpPr>
          <p:cNvPr id="14" name="object 14"/>
          <p:cNvSpPr/>
          <p:nvPr/>
        </p:nvSpPr>
        <p:spPr>
          <a:xfrm>
            <a:off x="3862702" y="1273813"/>
            <a:ext cx="615950" cy="250824"/>
          </a:xfrm>
          <a:prstGeom prst="rect">
            <a:avLst/>
          </a:prstGeom>
          <a:blipFill>
            <a:blip r:embed="rId2" cstate="print"/>
            <a:stretch>
              <a:fillRect/>
            </a:stretch>
          </a:blipFill>
        </p:spPr>
        <p:txBody>
          <a:bodyPr wrap="square" lIns="0" tIns="0" rIns="0" bIns="0" rtlCol="0"/>
          <a:lstStyle/>
          <a:p>
            <a:endParaRPr sz="100"/>
          </a:p>
        </p:txBody>
      </p:sp>
      <p:sp>
        <p:nvSpPr>
          <p:cNvPr id="15" name="object 15"/>
          <p:cNvSpPr/>
          <p:nvPr/>
        </p:nvSpPr>
        <p:spPr>
          <a:xfrm>
            <a:off x="3897030" y="1346511"/>
            <a:ext cx="458153" cy="60960"/>
          </a:xfrm>
          <a:custGeom>
            <a:avLst/>
            <a:gdLst/>
            <a:ahLst/>
            <a:cxnLst/>
            <a:rect l="l" t="t" r="r" b="b"/>
            <a:pathLst>
              <a:path w="610870" h="81280">
                <a:moveTo>
                  <a:pt x="1587" y="0"/>
                </a:moveTo>
                <a:lnTo>
                  <a:pt x="0" y="25349"/>
                </a:lnTo>
                <a:lnTo>
                  <a:pt x="482853" y="55524"/>
                </a:lnTo>
                <a:lnTo>
                  <a:pt x="481266" y="80873"/>
                </a:lnTo>
                <a:lnTo>
                  <a:pt x="610400" y="50774"/>
                </a:lnTo>
                <a:lnTo>
                  <a:pt x="554637" y="30175"/>
                </a:lnTo>
                <a:lnTo>
                  <a:pt x="484441" y="30175"/>
                </a:lnTo>
                <a:lnTo>
                  <a:pt x="1587" y="0"/>
                </a:lnTo>
                <a:close/>
              </a:path>
              <a:path w="610870" h="81280">
                <a:moveTo>
                  <a:pt x="486016" y="4825"/>
                </a:moveTo>
                <a:lnTo>
                  <a:pt x="484441" y="30175"/>
                </a:lnTo>
                <a:lnTo>
                  <a:pt x="554637" y="30175"/>
                </a:lnTo>
                <a:lnTo>
                  <a:pt x="486016" y="4825"/>
                </a:lnTo>
                <a:close/>
              </a:path>
            </a:pathLst>
          </a:custGeom>
          <a:solidFill>
            <a:srgbClr val="064055"/>
          </a:solidFill>
        </p:spPr>
        <p:txBody>
          <a:bodyPr wrap="square" lIns="0" tIns="0" rIns="0" bIns="0" rtlCol="0"/>
          <a:lstStyle/>
          <a:p>
            <a:endParaRPr sz="100"/>
          </a:p>
        </p:txBody>
      </p:sp>
      <p:sp>
        <p:nvSpPr>
          <p:cNvPr id="16" name="object 16"/>
          <p:cNvSpPr/>
          <p:nvPr/>
        </p:nvSpPr>
        <p:spPr>
          <a:xfrm>
            <a:off x="6526530" y="1984666"/>
            <a:ext cx="1714500" cy="457200"/>
          </a:xfrm>
          <a:custGeom>
            <a:avLst/>
            <a:gdLst/>
            <a:ahLst/>
            <a:cxnLst/>
            <a:rect l="l" t="t" r="r" b="b"/>
            <a:pathLst>
              <a:path w="2286000" h="609600">
                <a:moveTo>
                  <a:pt x="0" y="609600"/>
                </a:moveTo>
                <a:lnTo>
                  <a:pt x="2286000" y="609600"/>
                </a:lnTo>
                <a:lnTo>
                  <a:pt x="2286000" y="0"/>
                </a:lnTo>
                <a:lnTo>
                  <a:pt x="0" y="0"/>
                </a:lnTo>
                <a:lnTo>
                  <a:pt x="0" y="609600"/>
                </a:lnTo>
                <a:close/>
              </a:path>
            </a:pathLst>
          </a:custGeom>
          <a:solidFill>
            <a:srgbClr val="F19027"/>
          </a:solidFill>
        </p:spPr>
        <p:txBody>
          <a:bodyPr wrap="square" lIns="0" tIns="0" rIns="0" bIns="0" rtlCol="0"/>
          <a:lstStyle/>
          <a:p>
            <a:endParaRPr sz="100"/>
          </a:p>
        </p:txBody>
      </p:sp>
      <p:sp>
        <p:nvSpPr>
          <p:cNvPr id="17" name="object 17"/>
          <p:cNvSpPr txBox="1"/>
          <p:nvPr/>
        </p:nvSpPr>
        <p:spPr>
          <a:xfrm>
            <a:off x="6526530" y="2063391"/>
            <a:ext cx="1714500" cy="289560"/>
          </a:xfrm>
          <a:prstGeom prst="rect">
            <a:avLst/>
          </a:prstGeom>
        </p:spPr>
        <p:txBody>
          <a:bodyPr vert="horz" wrap="square" lIns="0" tIns="9525" rIns="0" bIns="0" rtlCol="0">
            <a:spAutoFit/>
          </a:bodyPr>
          <a:lstStyle/>
          <a:p>
            <a:pPr marL="91440">
              <a:lnSpc>
                <a:spcPct val="100000"/>
              </a:lnSpc>
              <a:spcBef>
                <a:spcPts val="100"/>
              </a:spcBef>
            </a:pPr>
            <a:r>
              <a:rPr sz="900" dirty="0">
                <a:latin typeface="Droid Sans Fallback"/>
                <a:cs typeface="Droid Sans Fallback"/>
              </a:rPr>
              <a:t>区块主体</a:t>
            </a:r>
            <a:endParaRPr sz="900">
              <a:latin typeface="Droid Sans Fallback"/>
              <a:cs typeface="Droid Sans Fallback"/>
            </a:endParaRPr>
          </a:p>
          <a:p>
            <a:pPr marL="91440">
              <a:lnSpc>
                <a:spcPct val="100000"/>
              </a:lnSpc>
              <a:spcBef>
                <a:spcPts val="25"/>
              </a:spcBef>
            </a:pPr>
            <a:r>
              <a:rPr sz="900" dirty="0">
                <a:latin typeface="Droid Sans Fallback"/>
                <a:cs typeface="Droid Sans Fallback"/>
              </a:rPr>
              <a:t>此区块中的所有交易信息</a:t>
            </a:r>
            <a:endParaRPr sz="900">
              <a:latin typeface="Droid Sans Fallback"/>
              <a:cs typeface="Droid Sans Fallback"/>
            </a:endParaRPr>
          </a:p>
        </p:txBody>
      </p:sp>
      <p:sp>
        <p:nvSpPr>
          <p:cNvPr id="18" name="object 18"/>
          <p:cNvSpPr/>
          <p:nvPr/>
        </p:nvSpPr>
        <p:spPr>
          <a:xfrm>
            <a:off x="6526530" y="1184566"/>
            <a:ext cx="1714500" cy="800100"/>
          </a:xfrm>
          <a:custGeom>
            <a:avLst/>
            <a:gdLst/>
            <a:ahLst/>
            <a:cxnLst/>
            <a:rect l="l" t="t" r="r" b="b"/>
            <a:pathLst>
              <a:path w="2286000" h="1066800">
                <a:moveTo>
                  <a:pt x="2178799" y="0"/>
                </a:moveTo>
                <a:lnTo>
                  <a:pt x="107200" y="0"/>
                </a:lnTo>
                <a:lnTo>
                  <a:pt x="65472" y="8424"/>
                </a:lnTo>
                <a:lnTo>
                  <a:pt x="31397" y="31397"/>
                </a:lnTo>
                <a:lnTo>
                  <a:pt x="8424" y="65472"/>
                </a:lnTo>
                <a:lnTo>
                  <a:pt x="0" y="107200"/>
                </a:lnTo>
                <a:lnTo>
                  <a:pt x="0" y="1066800"/>
                </a:lnTo>
                <a:lnTo>
                  <a:pt x="2286000" y="1066800"/>
                </a:lnTo>
                <a:lnTo>
                  <a:pt x="2286000" y="107200"/>
                </a:lnTo>
                <a:lnTo>
                  <a:pt x="2277575" y="65472"/>
                </a:lnTo>
                <a:lnTo>
                  <a:pt x="2254602" y="31397"/>
                </a:lnTo>
                <a:lnTo>
                  <a:pt x="2220527" y="8424"/>
                </a:lnTo>
                <a:lnTo>
                  <a:pt x="2178799" y="0"/>
                </a:lnTo>
                <a:close/>
              </a:path>
            </a:pathLst>
          </a:custGeom>
          <a:solidFill>
            <a:srgbClr val="6ED1F5"/>
          </a:solidFill>
        </p:spPr>
        <p:txBody>
          <a:bodyPr wrap="square" lIns="0" tIns="0" rIns="0" bIns="0" rtlCol="0"/>
          <a:lstStyle/>
          <a:p>
            <a:endParaRPr sz="100"/>
          </a:p>
        </p:txBody>
      </p:sp>
      <p:sp>
        <p:nvSpPr>
          <p:cNvPr id="19" name="object 19"/>
          <p:cNvSpPr txBox="1"/>
          <p:nvPr/>
        </p:nvSpPr>
        <p:spPr>
          <a:xfrm>
            <a:off x="6609131" y="1240774"/>
            <a:ext cx="1515428" cy="796290"/>
          </a:xfrm>
          <a:prstGeom prst="rect">
            <a:avLst/>
          </a:prstGeom>
        </p:spPr>
        <p:txBody>
          <a:bodyPr vert="horz" wrap="square" lIns="0" tIns="10001" rIns="0" bIns="0" rtlCol="0">
            <a:spAutoFit/>
          </a:bodyPr>
          <a:lstStyle/>
          <a:p>
            <a:pPr marL="12700" marR="5080">
              <a:lnSpc>
                <a:spcPct val="100000"/>
              </a:lnSpc>
              <a:spcBef>
                <a:spcPts val="105"/>
              </a:spcBef>
            </a:pPr>
            <a:r>
              <a:rPr sz="900" dirty="0">
                <a:latin typeface="Droid Sans Fallback"/>
                <a:cs typeface="Droid Sans Fallback"/>
              </a:rPr>
              <a:t>父区块的哈希：</a:t>
            </a:r>
            <a:r>
              <a:rPr sz="900" spc="-5" dirty="0">
                <a:latin typeface="Arial" panose="020B0604020202020204"/>
                <a:cs typeface="Arial" panose="020B0604020202020204"/>
              </a:rPr>
              <a:t>664490890</a:t>
            </a:r>
            <a:r>
              <a:rPr sz="900" dirty="0">
                <a:latin typeface="Arial" panose="020B0604020202020204"/>
                <a:cs typeface="Arial" panose="020B0604020202020204"/>
              </a:rPr>
              <a:t>.... </a:t>
            </a:r>
            <a:r>
              <a:rPr sz="900" dirty="0">
                <a:latin typeface="Droid Sans Fallback"/>
                <a:cs typeface="Droid Sans Fallback"/>
              </a:rPr>
              <a:t>时 间 戳 </a:t>
            </a:r>
            <a:r>
              <a:rPr sz="900" spc="-5" dirty="0">
                <a:latin typeface="Droid Sans Fallback"/>
                <a:cs typeface="Droid Sans Fallback"/>
              </a:rPr>
              <a:t>：</a:t>
            </a:r>
            <a:r>
              <a:rPr sz="900" spc="-5" dirty="0">
                <a:latin typeface="Arial" panose="020B0604020202020204"/>
                <a:cs typeface="Arial" panose="020B0604020202020204"/>
              </a:rPr>
              <a:t>2016-09-01  </a:t>
            </a:r>
            <a:r>
              <a:rPr sz="900" spc="-5" dirty="0">
                <a:solidFill>
                  <a:srgbClr val="C00000"/>
                </a:solidFill>
                <a:latin typeface="Arial" panose="020B0604020202020204"/>
                <a:cs typeface="Arial" panose="020B0604020202020204"/>
              </a:rPr>
              <a:t>StateHash:</a:t>
            </a:r>
            <a:r>
              <a:rPr sz="900" spc="-10" dirty="0">
                <a:solidFill>
                  <a:srgbClr val="C00000"/>
                </a:solidFill>
                <a:latin typeface="Arial" panose="020B0604020202020204"/>
                <a:cs typeface="Arial" panose="020B0604020202020204"/>
              </a:rPr>
              <a:t> </a:t>
            </a:r>
            <a:r>
              <a:rPr sz="900" spc="-5" dirty="0">
                <a:solidFill>
                  <a:srgbClr val="C00000"/>
                </a:solidFill>
                <a:latin typeface="Arial" panose="020B0604020202020204"/>
                <a:cs typeface="Arial" panose="020B0604020202020204"/>
              </a:rPr>
              <a:t>23792321321...</a:t>
            </a:r>
            <a:endParaRPr sz="900">
              <a:latin typeface="Arial" panose="020B0604020202020204"/>
              <a:cs typeface="Arial" panose="020B0604020202020204"/>
            </a:endParaRPr>
          </a:p>
          <a:p>
            <a:pPr marL="12700">
              <a:lnSpc>
                <a:spcPts val="1435"/>
              </a:lnSpc>
              <a:spcBef>
                <a:spcPts val="25"/>
              </a:spcBef>
            </a:pPr>
            <a:r>
              <a:rPr sz="900" spc="-10" dirty="0">
                <a:solidFill>
                  <a:srgbClr val="C00000"/>
                </a:solidFill>
                <a:latin typeface="Arial" panose="020B0604020202020204"/>
                <a:cs typeface="Arial" panose="020B0604020202020204"/>
              </a:rPr>
              <a:t>TransactionHash:</a:t>
            </a:r>
            <a:r>
              <a:rPr sz="900" dirty="0">
                <a:solidFill>
                  <a:srgbClr val="C00000"/>
                </a:solidFill>
                <a:latin typeface="Arial" panose="020B0604020202020204"/>
                <a:cs typeface="Arial" panose="020B0604020202020204"/>
              </a:rPr>
              <a:t> ....</a:t>
            </a:r>
            <a:endParaRPr sz="900">
              <a:latin typeface="Arial" panose="020B0604020202020204"/>
              <a:cs typeface="Arial" panose="020B0604020202020204"/>
            </a:endParaRPr>
          </a:p>
          <a:p>
            <a:pPr marL="12700">
              <a:lnSpc>
                <a:spcPts val="1435"/>
              </a:lnSpc>
            </a:pPr>
            <a:r>
              <a:rPr sz="900" dirty="0">
                <a:latin typeface="Arial" panose="020B0604020202020204"/>
                <a:cs typeface="Arial" panose="020B0604020202020204"/>
              </a:rPr>
              <a:t>... ...</a:t>
            </a:r>
            <a:endParaRPr sz="900">
              <a:latin typeface="Arial" panose="020B0604020202020204"/>
              <a:cs typeface="Arial" panose="020B0604020202020204"/>
            </a:endParaRPr>
          </a:p>
        </p:txBody>
      </p:sp>
      <p:sp>
        <p:nvSpPr>
          <p:cNvPr id="20" name="object 20"/>
          <p:cNvSpPr/>
          <p:nvPr/>
        </p:nvSpPr>
        <p:spPr>
          <a:xfrm>
            <a:off x="6034402" y="1273813"/>
            <a:ext cx="615950" cy="250824"/>
          </a:xfrm>
          <a:prstGeom prst="rect">
            <a:avLst/>
          </a:prstGeom>
          <a:blipFill>
            <a:blip r:embed="rId2" cstate="print"/>
            <a:stretch>
              <a:fillRect/>
            </a:stretch>
          </a:blipFill>
        </p:spPr>
        <p:txBody>
          <a:bodyPr wrap="square" lIns="0" tIns="0" rIns="0" bIns="0" rtlCol="0"/>
          <a:lstStyle/>
          <a:p>
            <a:endParaRPr sz="100"/>
          </a:p>
        </p:txBody>
      </p:sp>
      <p:sp>
        <p:nvSpPr>
          <p:cNvPr id="21" name="object 21"/>
          <p:cNvSpPr/>
          <p:nvPr/>
        </p:nvSpPr>
        <p:spPr>
          <a:xfrm>
            <a:off x="6068730" y="1346511"/>
            <a:ext cx="458153" cy="60960"/>
          </a:xfrm>
          <a:custGeom>
            <a:avLst/>
            <a:gdLst/>
            <a:ahLst/>
            <a:cxnLst/>
            <a:rect l="l" t="t" r="r" b="b"/>
            <a:pathLst>
              <a:path w="610870" h="81280">
                <a:moveTo>
                  <a:pt x="1587" y="0"/>
                </a:moveTo>
                <a:lnTo>
                  <a:pt x="0" y="25349"/>
                </a:lnTo>
                <a:lnTo>
                  <a:pt x="482853" y="55524"/>
                </a:lnTo>
                <a:lnTo>
                  <a:pt x="481266" y="80873"/>
                </a:lnTo>
                <a:lnTo>
                  <a:pt x="610400" y="50774"/>
                </a:lnTo>
                <a:lnTo>
                  <a:pt x="554642" y="30175"/>
                </a:lnTo>
                <a:lnTo>
                  <a:pt x="484441" y="30175"/>
                </a:lnTo>
                <a:lnTo>
                  <a:pt x="1587" y="0"/>
                </a:lnTo>
                <a:close/>
              </a:path>
              <a:path w="610870" h="81280">
                <a:moveTo>
                  <a:pt x="486028" y="4825"/>
                </a:moveTo>
                <a:lnTo>
                  <a:pt x="484441" y="30175"/>
                </a:lnTo>
                <a:lnTo>
                  <a:pt x="554642" y="30175"/>
                </a:lnTo>
                <a:lnTo>
                  <a:pt x="486028" y="4825"/>
                </a:lnTo>
                <a:close/>
              </a:path>
            </a:pathLst>
          </a:custGeom>
          <a:solidFill>
            <a:srgbClr val="064055"/>
          </a:solidFill>
        </p:spPr>
        <p:txBody>
          <a:bodyPr wrap="square" lIns="0" tIns="0" rIns="0" bIns="0" rtlCol="0"/>
          <a:lstStyle/>
          <a:p>
            <a:endParaRPr sz="100"/>
          </a:p>
        </p:txBody>
      </p:sp>
      <p:sp>
        <p:nvSpPr>
          <p:cNvPr id="22" name="object 22"/>
          <p:cNvSpPr/>
          <p:nvPr/>
        </p:nvSpPr>
        <p:spPr>
          <a:xfrm>
            <a:off x="3574926" y="2637154"/>
            <a:ext cx="4893583" cy="1892684"/>
          </a:xfrm>
          <a:prstGeom prst="rect">
            <a:avLst/>
          </a:prstGeom>
          <a:blipFill>
            <a:blip r:embed="rId3" cstate="print"/>
            <a:stretch>
              <a:fillRect/>
            </a:stretch>
          </a:blipFill>
        </p:spPr>
        <p:txBody>
          <a:bodyPr wrap="square" lIns="0" tIns="0" rIns="0" bIns="0" rtlCol="0"/>
          <a:lstStyle/>
          <a:p>
            <a:endParaRPr sz="100"/>
          </a:p>
        </p:txBody>
      </p:sp>
      <p:sp>
        <p:nvSpPr>
          <p:cNvPr id="23" name="object 23"/>
          <p:cNvSpPr/>
          <p:nvPr/>
        </p:nvSpPr>
        <p:spPr>
          <a:xfrm>
            <a:off x="1587217" y="2752202"/>
            <a:ext cx="2360771" cy="1155859"/>
          </a:xfrm>
          <a:custGeom>
            <a:avLst/>
            <a:gdLst/>
            <a:ahLst/>
            <a:cxnLst/>
            <a:rect l="l" t="t" r="r" b="b"/>
            <a:pathLst>
              <a:path w="3147695" h="1541145">
                <a:moveTo>
                  <a:pt x="0" y="1540941"/>
                </a:moveTo>
                <a:lnTo>
                  <a:pt x="3147618" y="1540941"/>
                </a:lnTo>
                <a:lnTo>
                  <a:pt x="3147618" y="0"/>
                </a:lnTo>
                <a:lnTo>
                  <a:pt x="0" y="0"/>
                </a:lnTo>
                <a:lnTo>
                  <a:pt x="0" y="1540941"/>
                </a:lnTo>
                <a:close/>
              </a:path>
            </a:pathLst>
          </a:custGeom>
          <a:solidFill>
            <a:srgbClr val="FFC000"/>
          </a:solidFill>
        </p:spPr>
        <p:txBody>
          <a:bodyPr wrap="square" lIns="0" tIns="0" rIns="0" bIns="0" rtlCol="0"/>
          <a:lstStyle/>
          <a:p>
            <a:endParaRPr sz="100"/>
          </a:p>
        </p:txBody>
      </p:sp>
      <p:sp>
        <p:nvSpPr>
          <p:cNvPr id="24" name="object 24"/>
          <p:cNvSpPr txBox="1"/>
          <p:nvPr/>
        </p:nvSpPr>
        <p:spPr>
          <a:xfrm>
            <a:off x="1604696" y="2793482"/>
            <a:ext cx="2266950" cy="286385"/>
          </a:xfrm>
          <a:prstGeom prst="rect">
            <a:avLst/>
          </a:prstGeom>
        </p:spPr>
        <p:txBody>
          <a:bodyPr vert="horz" wrap="square" lIns="0" tIns="9525" rIns="0" bIns="0" rtlCol="0">
            <a:spAutoFit/>
          </a:bodyPr>
          <a:lstStyle/>
          <a:p>
            <a:pPr marL="182880" marR="5080" indent="-170180">
              <a:lnSpc>
                <a:spcPct val="100000"/>
              </a:lnSpc>
              <a:spcBef>
                <a:spcPts val="100"/>
              </a:spcBef>
            </a:pPr>
            <a:r>
              <a:rPr sz="900" dirty="0">
                <a:latin typeface="Arial" panose="020B0604020202020204"/>
                <a:cs typeface="Arial" panose="020B0604020202020204"/>
              </a:rPr>
              <a:t>–</a:t>
            </a:r>
            <a:r>
              <a:rPr sz="900" spc="285" dirty="0">
                <a:latin typeface="Arial" panose="020B0604020202020204"/>
                <a:cs typeface="Arial" panose="020B0604020202020204"/>
              </a:rPr>
              <a:t> </a:t>
            </a:r>
            <a:r>
              <a:rPr sz="900" spc="10" dirty="0">
                <a:latin typeface="Noto Sans CJK JP Regular"/>
                <a:cs typeface="Noto Sans CJK JP Regular"/>
              </a:rPr>
              <a:t>Merkle</a:t>
            </a:r>
            <a:r>
              <a:rPr sz="900" dirty="0">
                <a:latin typeface="Noto Sans CJK JP Regular"/>
                <a:cs typeface="Noto Sans CJK JP Regular"/>
              </a:rPr>
              <a:t> </a:t>
            </a:r>
            <a:r>
              <a:rPr sz="900" spc="-20" dirty="0">
                <a:latin typeface="Noto Sans CJK JP Regular"/>
                <a:cs typeface="Noto Sans CJK JP Regular"/>
              </a:rPr>
              <a:t>Hash</a:t>
            </a:r>
            <a:r>
              <a:rPr sz="900" spc="-25" dirty="0">
                <a:latin typeface="Noto Sans CJK JP Regular"/>
                <a:cs typeface="Noto Sans CJK JP Regular"/>
              </a:rPr>
              <a:t>可以避免添加交易时，需要</a:t>
            </a:r>
            <a:r>
              <a:rPr sz="900" dirty="0">
                <a:latin typeface="Noto Sans CJK JP Regular"/>
                <a:cs typeface="Noto Sans CJK JP Regular"/>
              </a:rPr>
              <a:t>重 </a:t>
            </a:r>
            <a:r>
              <a:rPr sz="900" spc="-25" dirty="0">
                <a:latin typeface="Noto Sans CJK JP Regular"/>
                <a:cs typeface="Noto Sans CJK JP Regular"/>
              </a:rPr>
              <a:t>新计算本区块内的所有交易</a:t>
            </a:r>
            <a:r>
              <a:rPr sz="900" dirty="0">
                <a:latin typeface="Noto Sans CJK JP Regular"/>
                <a:cs typeface="Noto Sans CJK JP Regular"/>
              </a:rPr>
              <a:t>的</a:t>
            </a:r>
            <a:r>
              <a:rPr sz="900" spc="25" dirty="0">
                <a:latin typeface="Noto Sans CJK JP Regular"/>
                <a:cs typeface="Noto Sans CJK JP Regular"/>
              </a:rPr>
              <a:t> </a:t>
            </a:r>
            <a:r>
              <a:rPr sz="900" spc="-10" dirty="0">
                <a:latin typeface="Noto Sans CJK JP Regular"/>
                <a:cs typeface="Noto Sans CJK JP Regular"/>
              </a:rPr>
              <a:t>Hash</a:t>
            </a:r>
            <a:endParaRPr sz="900" dirty="0">
              <a:latin typeface="Noto Sans CJK JP Regular"/>
              <a:cs typeface="Noto Sans CJK JP Regular"/>
            </a:endParaRPr>
          </a:p>
        </p:txBody>
      </p:sp>
      <p:sp>
        <p:nvSpPr>
          <p:cNvPr id="25" name="object 25"/>
          <p:cNvSpPr txBox="1"/>
          <p:nvPr/>
        </p:nvSpPr>
        <p:spPr>
          <a:xfrm>
            <a:off x="1604695" y="3260207"/>
            <a:ext cx="1423035" cy="147955"/>
          </a:xfrm>
          <a:prstGeom prst="rect">
            <a:avLst/>
          </a:prstGeom>
        </p:spPr>
        <p:txBody>
          <a:bodyPr vert="horz" wrap="square" lIns="0" tIns="9525" rIns="0" bIns="0" rtlCol="0">
            <a:spAutoFit/>
          </a:bodyPr>
          <a:lstStyle/>
          <a:p>
            <a:pPr marL="12700">
              <a:lnSpc>
                <a:spcPct val="100000"/>
              </a:lnSpc>
              <a:spcBef>
                <a:spcPts val="100"/>
              </a:spcBef>
            </a:pPr>
            <a:r>
              <a:rPr sz="900" dirty="0">
                <a:latin typeface="Arial" panose="020B0604020202020204"/>
                <a:cs typeface="Arial" panose="020B0604020202020204"/>
              </a:rPr>
              <a:t>–</a:t>
            </a:r>
            <a:r>
              <a:rPr sz="900" spc="265" dirty="0">
                <a:latin typeface="Arial" panose="020B0604020202020204"/>
                <a:cs typeface="Arial" panose="020B0604020202020204"/>
              </a:rPr>
              <a:t> </a:t>
            </a:r>
            <a:r>
              <a:rPr sz="900" spc="-25" dirty="0">
                <a:latin typeface="Noto Sans CJK JP Regular"/>
                <a:cs typeface="Noto Sans CJK JP Regular"/>
              </a:rPr>
              <a:t>降低交易验证</a:t>
            </a:r>
            <a:r>
              <a:rPr sz="900" spc="-20" dirty="0">
                <a:latin typeface="Noto Sans CJK JP Regular"/>
                <a:cs typeface="Noto Sans CJK JP Regular"/>
              </a:rPr>
              <a:t>Hash</a:t>
            </a:r>
            <a:r>
              <a:rPr sz="900" spc="-25" dirty="0">
                <a:latin typeface="Noto Sans CJK JP Regular"/>
                <a:cs typeface="Noto Sans CJK JP Regular"/>
              </a:rPr>
              <a:t>计算</a:t>
            </a:r>
            <a:r>
              <a:rPr sz="900" dirty="0">
                <a:latin typeface="Noto Sans CJK JP Regular"/>
                <a:cs typeface="Noto Sans CJK JP Regular"/>
              </a:rPr>
              <a:t>量</a:t>
            </a:r>
            <a:endParaRPr sz="900">
              <a:latin typeface="Noto Sans CJK JP Regular"/>
              <a:cs typeface="Noto Sans CJK JP Regular"/>
            </a:endParaRPr>
          </a:p>
        </p:txBody>
      </p:sp>
      <p:sp>
        <p:nvSpPr>
          <p:cNvPr id="26" name="object 26"/>
          <p:cNvSpPr txBox="1"/>
          <p:nvPr/>
        </p:nvSpPr>
        <p:spPr>
          <a:xfrm>
            <a:off x="1604696" y="3587265"/>
            <a:ext cx="2323624" cy="286385"/>
          </a:xfrm>
          <a:prstGeom prst="rect">
            <a:avLst/>
          </a:prstGeom>
        </p:spPr>
        <p:txBody>
          <a:bodyPr vert="horz" wrap="square" lIns="0" tIns="9525" rIns="0" bIns="0" rtlCol="0">
            <a:spAutoFit/>
          </a:bodyPr>
          <a:lstStyle/>
          <a:p>
            <a:pPr marL="182880" marR="5080" indent="-170180">
              <a:lnSpc>
                <a:spcPct val="100000"/>
              </a:lnSpc>
              <a:spcBef>
                <a:spcPts val="100"/>
              </a:spcBef>
            </a:pPr>
            <a:r>
              <a:rPr sz="900" dirty="0">
                <a:latin typeface="Arial" panose="020B0604020202020204"/>
                <a:cs typeface="Arial" panose="020B0604020202020204"/>
              </a:rPr>
              <a:t>–</a:t>
            </a:r>
            <a:r>
              <a:rPr sz="900" spc="250" dirty="0">
                <a:latin typeface="Arial" panose="020B0604020202020204"/>
                <a:cs typeface="Arial" panose="020B0604020202020204"/>
              </a:rPr>
              <a:t> </a:t>
            </a:r>
            <a:r>
              <a:rPr sz="900" spc="-25" dirty="0">
                <a:latin typeface="Noto Sans CJK JP Regular"/>
                <a:cs typeface="Noto Sans CJK JP Regular"/>
              </a:rPr>
              <a:t>例如</a:t>
            </a:r>
            <a:r>
              <a:rPr sz="900" spc="-15" dirty="0">
                <a:latin typeface="Noto Sans CJK JP Regular"/>
                <a:cs typeface="Noto Sans CJK JP Regular"/>
              </a:rPr>
              <a:t>：HK</a:t>
            </a:r>
            <a:r>
              <a:rPr sz="900" spc="-25" dirty="0">
                <a:latin typeface="Noto Sans CJK JP Regular"/>
                <a:cs typeface="Noto Sans CJK JP Regular"/>
              </a:rPr>
              <a:t>数据的改变后，仅需要重新计算</a:t>
            </a:r>
            <a:r>
              <a:rPr sz="900" spc="630" dirty="0">
                <a:latin typeface="Noto Sans CJK JP Regular"/>
                <a:cs typeface="Noto Sans CJK JP Regular"/>
              </a:rPr>
              <a:t>“  </a:t>
            </a:r>
            <a:r>
              <a:rPr sz="900" spc="-25" dirty="0">
                <a:latin typeface="Noto Sans CJK JP Regular"/>
                <a:cs typeface="Noto Sans CJK JP Regular"/>
              </a:rPr>
              <a:t>蓝色虚线</a:t>
            </a:r>
            <a:r>
              <a:rPr sz="900" spc="605" dirty="0">
                <a:latin typeface="Noto Sans CJK JP Regular"/>
                <a:cs typeface="Noto Sans CJK JP Regular"/>
              </a:rPr>
              <a:t>”</a:t>
            </a:r>
            <a:r>
              <a:rPr sz="900" spc="-25" dirty="0">
                <a:latin typeface="Noto Sans CJK JP Regular"/>
                <a:cs typeface="Noto Sans CJK JP Regular"/>
              </a:rPr>
              <a:t>部分的</a:t>
            </a:r>
            <a:r>
              <a:rPr sz="900" spc="-20" dirty="0">
                <a:latin typeface="Noto Sans CJK JP Regular"/>
                <a:cs typeface="Noto Sans CJK JP Regular"/>
              </a:rPr>
              <a:t>Hash</a:t>
            </a:r>
            <a:r>
              <a:rPr sz="900" spc="-25" dirty="0">
                <a:latin typeface="Noto Sans CJK JP Regular"/>
                <a:cs typeface="Noto Sans CJK JP Regular"/>
              </a:rPr>
              <a:t>数</a:t>
            </a:r>
            <a:r>
              <a:rPr sz="900" dirty="0">
                <a:latin typeface="Noto Sans CJK JP Regular"/>
                <a:cs typeface="Noto Sans CJK JP Regular"/>
              </a:rPr>
              <a:t>据</a:t>
            </a:r>
            <a:endParaRPr sz="900">
              <a:latin typeface="Noto Sans CJK JP Regular"/>
              <a:cs typeface="Noto Sans CJK JP Regular"/>
            </a:endParaRPr>
          </a:p>
        </p:txBody>
      </p:sp>
      <p:sp>
        <p:nvSpPr>
          <p:cNvPr id="27" name="object 27"/>
          <p:cNvSpPr/>
          <p:nvPr/>
        </p:nvSpPr>
        <p:spPr>
          <a:xfrm>
            <a:off x="586474" y="1401223"/>
            <a:ext cx="911066" cy="1612583"/>
          </a:xfrm>
          <a:custGeom>
            <a:avLst/>
            <a:gdLst/>
            <a:ahLst/>
            <a:cxnLst/>
            <a:rect l="l" t="t" r="r" b="b"/>
            <a:pathLst>
              <a:path w="1214755" h="2150110">
                <a:moveTo>
                  <a:pt x="0" y="2149525"/>
                </a:moveTo>
                <a:lnTo>
                  <a:pt x="1214474" y="2149525"/>
                </a:lnTo>
                <a:lnTo>
                  <a:pt x="1214474" y="0"/>
                </a:lnTo>
                <a:lnTo>
                  <a:pt x="0" y="0"/>
                </a:lnTo>
                <a:lnTo>
                  <a:pt x="0" y="2149525"/>
                </a:lnTo>
                <a:close/>
              </a:path>
            </a:pathLst>
          </a:custGeom>
          <a:solidFill>
            <a:srgbClr val="D9D9D9"/>
          </a:solidFill>
        </p:spPr>
        <p:txBody>
          <a:bodyPr wrap="square" lIns="0" tIns="0" rIns="0" bIns="0" rtlCol="0"/>
          <a:lstStyle/>
          <a:p>
            <a:endParaRPr sz="100"/>
          </a:p>
        </p:txBody>
      </p:sp>
      <p:sp>
        <p:nvSpPr>
          <p:cNvPr id="28" name="object 28"/>
          <p:cNvSpPr txBox="1"/>
          <p:nvPr/>
        </p:nvSpPr>
        <p:spPr>
          <a:xfrm>
            <a:off x="586474" y="1401223"/>
            <a:ext cx="911066" cy="214630"/>
          </a:xfrm>
          <a:prstGeom prst="rect">
            <a:avLst/>
          </a:prstGeom>
          <a:ln w="9525">
            <a:solidFill>
              <a:srgbClr val="143C7A"/>
            </a:solidFill>
          </a:ln>
        </p:spPr>
        <p:txBody>
          <a:bodyPr vert="horz" wrap="square" lIns="0" tIns="30956" rIns="0" bIns="0" rtlCol="0">
            <a:spAutoFit/>
          </a:bodyPr>
          <a:lstStyle/>
          <a:p>
            <a:pPr marL="116205">
              <a:lnSpc>
                <a:spcPct val="100000"/>
              </a:lnSpc>
              <a:spcBef>
                <a:spcPts val="325"/>
              </a:spcBef>
            </a:pPr>
            <a:r>
              <a:rPr sz="1200" spc="-5" dirty="0">
                <a:solidFill>
                  <a:srgbClr val="143C7A"/>
                </a:solidFill>
                <a:latin typeface="Arial" panose="020B0604020202020204"/>
                <a:cs typeface="Arial" panose="020B0604020202020204"/>
              </a:rPr>
              <a:t>Block</a:t>
            </a:r>
            <a:r>
              <a:rPr sz="1200" spc="-25" dirty="0">
                <a:solidFill>
                  <a:srgbClr val="143C7A"/>
                </a:solidFill>
                <a:latin typeface="Arial" panose="020B0604020202020204"/>
                <a:cs typeface="Arial" panose="020B0604020202020204"/>
              </a:rPr>
              <a:t> </a:t>
            </a:r>
            <a:r>
              <a:rPr sz="1200" spc="-5" dirty="0">
                <a:solidFill>
                  <a:srgbClr val="143C7A"/>
                </a:solidFill>
                <a:latin typeface="Arial" panose="020B0604020202020204"/>
                <a:cs typeface="Arial" panose="020B0604020202020204"/>
              </a:rPr>
              <a:t>Data</a:t>
            </a:r>
            <a:endParaRPr sz="1200">
              <a:latin typeface="Arial" panose="020B0604020202020204"/>
              <a:cs typeface="Arial" panose="020B0604020202020204"/>
            </a:endParaRPr>
          </a:p>
        </p:txBody>
      </p:sp>
      <p:sp>
        <p:nvSpPr>
          <p:cNvPr id="29" name="object 29"/>
          <p:cNvSpPr txBox="1"/>
          <p:nvPr/>
        </p:nvSpPr>
        <p:spPr>
          <a:xfrm>
            <a:off x="586474" y="3013369"/>
            <a:ext cx="911066" cy="868680"/>
          </a:xfrm>
          <a:prstGeom prst="rect">
            <a:avLst/>
          </a:prstGeom>
          <a:solidFill>
            <a:srgbClr val="DC98FD"/>
          </a:solidFill>
          <a:ln w="9525">
            <a:solidFill>
              <a:srgbClr val="143C7A"/>
            </a:solidFill>
          </a:ln>
        </p:spPr>
        <p:txBody>
          <a:bodyPr vert="horz" wrap="square" lIns="0" tIns="0" rIns="0" bIns="0" rtlCol="0">
            <a:spAutoFit/>
          </a:bodyPr>
          <a:lstStyle/>
          <a:p>
            <a:pPr>
              <a:lnSpc>
                <a:spcPct val="100000"/>
              </a:lnSpc>
            </a:pPr>
            <a:endParaRPr sz="1350">
              <a:latin typeface="Times New Roman" panose="02020603050405020304"/>
              <a:cs typeface="Times New Roman" panose="02020603050405020304"/>
            </a:endParaRPr>
          </a:p>
          <a:p>
            <a:pPr marL="369570" marR="335280" indent="-26035">
              <a:lnSpc>
                <a:spcPts val="1900"/>
              </a:lnSpc>
              <a:spcBef>
                <a:spcPts val="1355"/>
              </a:spcBef>
            </a:pPr>
            <a:r>
              <a:rPr sz="1200" spc="-30" dirty="0">
                <a:solidFill>
                  <a:srgbClr val="143C7A"/>
                </a:solidFill>
                <a:latin typeface="Arial" panose="020B0604020202020204"/>
                <a:cs typeface="Arial" panose="020B0604020202020204"/>
              </a:rPr>
              <a:t>W</a:t>
            </a:r>
            <a:r>
              <a:rPr sz="1200" spc="-5" dirty="0">
                <a:solidFill>
                  <a:srgbClr val="143C7A"/>
                </a:solidFill>
                <a:latin typeface="Arial" panose="020B0604020202020204"/>
                <a:cs typeface="Arial" panose="020B0604020202020204"/>
              </a:rPr>
              <a:t>o</a:t>
            </a:r>
            <a:r>
              <a:rPr sz="1200" spc="5" dirty="0">
                <a:solidFill>
                  <a:srgbClr val="143C7A"/>
                </a:solidFill>
                <a:latin typeface="Arial" panose="020B0604020202020204"/>
                <a:cs typeface="Arial" panose="020B0604020202020204"/>
              </a:rPr>
              <a:t>r</a:t>
            </a:r>
            <a:r>
              <a:rPr sz="1200" spc="-5" dirty="0">
                <a:solidFill>
                  <a:srgbClr val="143C7A"/>
                </a:solidFill>
                <a:latin typeface="Arial" panose="020B0604020202020204"/>
                <a:cs typeface="Arial" panose="020B0604020202020204"/>
              </a:rPr>
              <a:t>l</a:t>
            </a:r>
            <a:r>
              <a:rPr sz="1200" dirty="0">
                <a:solidFill>
                  <a:srgbClr val="143C7A"/>
                </a:solidFill>
                <a:latin typeface="Arial" panose="020B0604020202020204"/>
                <a:cs typeface="Arial" panose="020B0604020202020204"/>
              </a:rPr>
              <a:t>d  State</a:t>
            </a:r>
            <a:endParaRPr sz="1200">
              <a:latin typeface="Arial" panose="020B0604020202020204"/>
              <a:cs typeface="Arial" panose="020B0604020202020204"/>
            </a:endParaRPr>
          </a:p>
        </p:txBody>
      </p:sp>
      <p:sp>
        <p:nvSpPr>
          <p:cNvPr id="30" name="object 30"/>
          <p:cNvSpPr/>
          <p:nvPr/>
        </p:nvSpPr>
        <p:spPr>
          <a:xfrm>
            <a:off x="243573" y="1401223"/>
            <a:ext cx="342900" cy="2622233"/>
          </a:xfrm>
          <a:custGeom>
            <a:avLst/>
            <a:gdLst/>
            <a:ahLst/>
            <a:cxnLst/>
            <a:rect l="l" t="t" r="r" b="b"/>
            <a:pathLst>
              <a:path w="457200" h="3496310">
                <a:moveTo>
                  <a:pt x="0" y="3496183"/>
                </a:moveTo>
                <a:lnTo>
                  <a:pt x="457201" y="3496183"/>
                </a:lnTo>
                <a:lnTo>
                  <a:pt x="457201" y="0"/>
                </a:lnTo>
                <a:lnTo>
                  <a:pt x="0" y="0"/>
                </a:lnTo>
                <a:lnTo>
                  <a:pt x="0" y="3496183"/>
                </a:lnTo>
                <a:close/>
              </a:path>
            </a:pathLst>
          </a:custGeom>
          <a:solidFill>
            <a:srgbClr val="C00000"/>
          </a:solidFill>
        </p:spPr>
        <p:txBody>
          <a:bodyPr wrap="square" lIns="0" tIns="0" rIns="0" bIns="0" rtlCol="0"/>
          <a:lstStyle/>
          <a:p>
            <a:endParaRPr sz="100"/>
          </a:p>
        </p:txBody>
      </p:sp>
      <p:sp>
        <p:nvSpPr>
          <p:cNvPr id="31" name="object 31"/>
          <p:cNvSpPr/>
          <p:nvPr/>
        </p:nvSpPr>
        <p:spPr>
          <a:xfrm>
            <a:off x="243573" y="1401223"/>
            <a:ext cx="342900" cy="2622233"/>
          </a:xfrm>
          <a:custGeom>
            <a:avLst/>
            <a:gdLst/>
            <a:ahLst/>
            <a:cxnLst/>
            <a:rect l="l" t="t" r="r" b="b"/>
            <a:pathLst>
              <a:path w="457200" h="3496310">
                <a:moveTo>
                  <a:pt x="0" y="0"/>
                </a:moveTo>
                <a:lnTo>
                  <a:pt x="457201" y="0"/>
                </a:lnTo>
                <a:lnTo>
                  <a:pt x="457201" y="3496191"/>
                </a:lnTo>
                <a:lnTo>
                  <a:pt x="0" y="3496191"/>
                </a:lnTo>
                <a:lnTo>
                  <a:pt x="0" y="0"/>
                </a:lnTo>
                <a:close/>
              </a:path>
            </a:pathLst>
          </a:custGeom>
          <a:ln w="9525">
            <a:solidFill>
              <a:srgbClr val="143C7A"/>
            </a:solidFill>
          </a:ln>
        </p:spPr>
        <p:txBody>
          <a:bodyPr wrap="square" lIns="0" tIns="0" rIns="0" bIns="0" rtlCol="0"/>
          <a:lstStyle/>
          <a:p>
            <a:endParaRPr sz="100"/>
          </a:p>
        </p:txBody>
      </p:sp>
      <p:sp>
        <p:nvSpPr>
          <p:cNvPr id="32" name="object 32"/>
          <p:cNvSpPr txBox="1"/>
          <p:nvPr/>
        </p:nvSpPr>
        <p:spPr>
          <a:xfrm>
            <a:off x="277016" y="2491425"/>
            <a:ext cx="239395" cy="441960"/>
          </a:xfrm>
          <a:prstGeom prst="rect">
            <a:avLst/>
          </a:prstGeom>
        </p:spPr>
        <p:txBody>
          <a:bodyPr vert="vert" wrap="square" lIns="0" tIns="0" rIns="0" bIns="0" rtlCol="0">
            <a:spAutoFit/>
          </a:bodyPr>
          <a:lstStyle/>
          <a:p>
            <a:pPr marL="12700">
              <a:lnSpc>
                <a:spcPts val="1870"/>
              </a:lnSpc>
            </a:pPr>
            <a:r>
              <a:rPr sz="1200" spc="-5" dirty="0">
                <a:solidFill>
                  <a:srgbClr val="FFFFFF"/>
                </a:solidFill>
                <a:latin typeface="Arial" panose="020B0604020202020204"/>
                <a:cs typeface="Arial" panose="020B0604020202020204"/>
              </a:rPr>
              <a:t>Ledge</a:t>
            </a:r>
            <a:endParaRPr sz="1200">
              <a:latin typeface="Arial" panose="020B0604020202020204"/>
              <a:cs typeface="Arial" panose="020B0604020202020204"/>
            </a:endParaRPr>
          </a:p>
        </p:txBody>
      </p:sp>
      <p:sp>
        <p:nvSpPr>
          <p:cNvPr id="33" name="object 33"/>
          <p:cNvSpPr/>
          <p:nvPr/>
        </p:nvSpPr>
        <p:spPr>
          <a:xfrm>
            <a:off x="3542033" y="1626232"/>
            <a:ext cx="1828799" cy="1390650"/>
          </a:xfrm>
          <a:prstGeom prst="rect">
            <a:avLst/>
          </a:prstGeom>
          <a:blipFill>
            <a:blip r:embed="rId4" cstate="print"/>
            <a:stretch>
              <a:fillRect/>
            </a:stretch>
          </a:blipFill>
        </p:spPr>
        <p:txBody>
          <a:bodyPr wrap="square" lIns="0" tIns="0" rIns="0" bIns="0" rtlCol="0"/>
          <a:lstStyle/>
          <a:p>
            <a:endParaRPr sz="100"/>
          </a:p>
        </p:txBody>
      </p:sp>
      <p:sp>
        <p:nvSpPr>
          <p:cNvPr id="34" name="object 34"/>
          <p:cNvSpPr/>
          <p:nvPr/>
        </p:nvSpPr>
        <p:spPr>
          <a:xfrm>
            <a:off x="3575180" y="1644748"/>
            <a:ext cx="1665923" cy="1271588"/>
          </a:xfrm>
          <a:custGeom>
            <a:avLst/>
            <a:gdLst/>
            <a:ahLst/>
            <a:cxnLst/>
            <a:rect l="l" t="t" r="r" b="b"/>
            <a:pathLst>
              <a:path w="2221229" h="1695450">
                <a:moveTo>
                  <a:pt x="1028" y="0"/>
                </a:moveTo>
                <a:lnTo>
                  <a:pt x="0" y="25374"/>
                </a:lnTo>
                <a:lnTo>
                  <a:pt x="28803" y="26555"/>
                </a:lnTo>
                <a:lnTo>
                  <a:pt x="56540" y="29946"/>
                </a:lnTo>
                <a:lnTo>
                  <a:pt x="111798" y="43141"/>
                </a:lnTo>
                <a:lnTo>
                  <a:pt x="166395" y="64465"/>
                </a:lnTo>
                <a:lnTo>
                  <a:pt x="219887" y="93395"/>
                </a:lnTo>
                <a:lnTo>
                  <a:pt x="271805" y="129374"/>
                </a:lnTo>
                <a:lnTo>
                  <a:pt x="321640" y="171869"/>
                </a:lnTo>
                <a:lnTo>
                  <a:pt x="369125" y="220497"/>
                </a:lnTo>
                <a:lnTo>
                  <a:pt x="413359" y="274243"/>
                </a:lnTo>
                <a:lnTo>
                  <a:pt x="454088" y="332752"/>
                </a:lnTo>
                <a:lnTo>
                  <a:pt x="490855" y="395389"/>
                </a:lnTo>
                <a:lnTo>
                  <a:pt x="523189" y="461568"/>
                </a:lnTo>
                <a:lnTo>
                  <a:pt x="550633" y="530694"/>
                </a:lnTo>
                <a:lnTo>
                  <a:pt x="572744" y="602145"/>
                </a:lnTo>
                <a:lnTo>
                  <a:pt x="589064" y="675322"/>
                </a:lnTo>
                <a:lnTo>
                  <a:pt x="599122" y="749350"/>
                </a:lnTo>
                <a:lnTo>
                  <a:pt x="602564" y="824153"/>
                </a:lnTo>
                <a:lnTo>
                  <a:pt x="604913" y="862634"/>
                </a:lnTo>
                <a:lnTo>
                  <a:pt x="611974" y="902068"/>
                </a:lnTo>
                <a:lnTo>
                  <a:pt x="623595" y="941222"/>
                </a:lnTo>
                <a:lnTo>
                  <a:pt x="639584" y="980008"/>
                </a:lnTo>
                <a:lnTo>
                  <a:pt x="659764" y="1018349"/>
                </a:lnTo>
                <a:lnTo>
                  <a:pt x="683933" y="1056170"/>
                </a:lnTo>
                <a:lnTo>
                  <a:pt x="711949" y="1093406"/>
                </a:lnTo>
                <a:lnTo>
                  <a:pt x="743623" y="1130020"/>
                </a:lnTo>
                <a:lnTo>
                  <a:pt x="778814" y="1165923"/>
                </a:lnTo>
                <a:lnTo>
                  <a:pt x="817372" y="1201089"/>
                </a:lnTo>
                <a:lnTo>
                  <a:pt x="859142" y="1235443"/>
                </a:lnTo>
                <a:lnTo>
                  <a:pt x="903973" y="1268920"/>
                </a:lnTo>
                <a:lnTo>
                  <a:pt x="951725" y="1301457"/>
                </a:lnTo>
                <a:lnTo>
                  <a:pt x="1002245" y="1332992"/>
                </a:lnTo>
                <a:lnTo>
                  <a:pt x="1055395" y="1363446"/>
                </a:lnTo>
                <a:lnTo>
                  <a:pt x="1111021" y="1392758"/>
                </a:lnTo>
                <a:lnTo>
                  <a:pt x="1168996" y="1420863"/>
                </a:lnTo>
                <a:lnTo>
                  <a:pt x="1229156" y="1447685"/>
                </a:lnTo>
                <a:lnTo>
                  <a:pt x="1291374" y="1473149"/>
                </a:lnTo>
                <a:lnTo>
                  <a:pt x="1355483" y="1497190"/>
                </a:lnTo>
                <a:lnTo>
                  <a:pt x="1421358" y="1519732"/>
                </a:lnTo>
                <a:lnTo>
                  <a:pt x="1488846" y="1540700"/>
                </a:lnTo>
                <a:lnTo>
                  <a:pt x="1557794" y="1560017"/>
                </a:lnTo>
                <a:lnTo>
                  <a:pt x="1628076" y="1577619"/>
                </a:lnTo>
                <a:lnTo>
                  <a:pt x="1699526" y="1593430"/>
                </a:lnTo>
                <a:lnTo>
                  <a:pt x="1772018" y="1607375"/>
                </a:lnTo>
                <a:lnTo>
                  <a:pt x="1845386" y="1619389"/>
                </a:lnTo>
                <a:lnTo>
                  <a:pt x="1919503" y="1629384"/>
                </a:lnTo>
                <a:lnTo>
                  <a:pt x="1994204" y="1637284"/>
                </a:lnTo>
                <a:lnTo>
                  <a:pt x="2069363" y="1643024"/>
                </a:lnTo>
                <a:lnTo>
                  <a:pt x="2093328" y="1643989"/>
                </a:lnTo>
                <a:lnTo>
                  <a:pt x="2091893" y="1694916"/>
                </a:lnTo>
                <a:lnTo>
                  <a:pt x="2220633" y="1635010"/>
                </a:lnTo>
                <a:lnTo>
                  <a:pt x="2190001" y="1618602"/>
                </a:lnTo>
                <a:lnTo>
                  <a:pt x="2094039" y="1618602"/>
                </a:lnTo>
                <a:lnTo>
                  <a:pt x="2071293" y="1617700"/>
                </a:lnTo>
                <a:lnTo>
                  <a:pt x="1996871" y="1612023"/>
                </a:lnTo>
                <a:lnTo>
                  <a:pt x="1922894" y="1604200"/>
                </a:lnTo>
                <a:lnTo>
                  <a:pt x="1849488" y="1594319"/>
                </a:lnTo>
                <a:lnTo>
                  <a:pt x="1776818" y="1582432"/>
                </a:lnTo>
                <a:lnTo>
                  <a:pt x="1705013" y="1568640"/>
                </a:lnTo>
                <a:lnTo>
                  <a:pt x="1634248" y="1552981"/>
                </a:lnTo>
                <a:lnTo>
                  <a:pt x="1564652" y="1535557"/>
                </a:lnTo>
                <a:lnTo>
                  <a:pt x="1496377" y="1516443"/>
                </a:lnTo>
                <a:lnTo>
                  <a:pt x="1429575" y="1495691"/>
                </a:lnTo>
                <a:lnTo>
                  <a:pt x="1364399" y="1473403"/>
                </a:lnTo>
                <a:lnTo>
                  <a:pt x="1300988" y="1449641"/>
                </a:lnTo>
                <a:lnTo>
                  <a:pt x="1239494" y="1424482"/>
                </a:lnTo>
                <a:lnTo>
                  <a:pt x="1180071" y="1398003"/>
                </a:lnTo>
                <a:lnTo>
                  <a:pt x="1122857" y="1370291"/>
                </a:lnTo>
                <a:lnTo>
                  <a:pt x="1068019" y="1341399"/>
                </a:lnTo>
                <a:lnTo>
                  <a:pt x="1015682" y="1311440"/>
                </a:lnTo>
                <a:lnTo>
                  <a:pt x="966025" y="1280464"/>
                </a:lnTo>
                <a:lnTo>
                  <a:pt x="919162" y="1248562"/>
                </a:lnTo>
                <a:lnTo>
                  <a:pt x="875271" y="1215821"/>
                </a:lnTo>
                <a:lnTo>
                  <a:pt x="834491" y="1182319"/>
                </a:lnTo>
                <a:lnTo>
                  <a:pt x="796950" y="1148143"/>
                </a:lnTo>
                <a:lnTo>
                  <a:pt x="762825" y="1113383"/>
                </a:lnTo>
                <a:lnTo>
                  <a:pt x="732231" y="1078128"/>
                </a:lnTo>
                <a:lnTo>
                  <a:pt x="705319" y="1042466"/>
                </a:lnTo>
                <a:lnTo>
                  <a:pt x="682218" y="1006487"/>
                </a:lnTo>
                <a:lnTo>
                  <a:pt x="663054" y="970292"/>
                </a:lnTo>
                <a:lnTo>
                  <a:pt x="647941" y="933945"/>
                </a:lnTo>
                <a:lnTo>
                  <a:pt x="630262" y="861085"/>
                </a:lnTo>
                <a:lnTo>
                  <a:pt x="627037" y="784961"/>
                </a:lnTo>
                <a:lnTo>
                  <a:pt x="624357" y="746455"/>
                </a:lnTo>
                <a:lnTo>
                  <a:pt x="619950" y="708126"/>
                </a:lnTo>
                <a:lnTo>
                  <a:pt x="613854" y="669772"/>
                </a:lnTo>
                <a:lnTo>
                  <a:pt x="597001" y="594626"/>
                </a:lnTo>
                <a:lnTo>
                  <a:pt x="574230" y="521309"/>
                </a:lnTo>
                <a:lnTo>
                  <a:pt x="545998" y="450418"/>
                </a:lnTo>
                <a:lnTo>
                  <a:pt x="512749" y="382524"/>
                </a:lnTo>
                <a:lnTo>
                  <a:pt x="474916" y="318223"/>
                </a:lnTo>
                <a:lnTo>
                  <a:pt x="432955" y="258102"/>
                </a:lnTo>
                <a:lnTo>
                  <a:pt x="387286" y="202742"/>
                </a:lnTo>
                <a:lnTo>
                  <a:pt x="338556" y="152933"/>
                </a:lnTo>
                <a:lnTo>
                  <a:pt x="286791" y="108877"/>
                </a:lnTo>
                <a:lnTo>
                  <a:pt x="232600" y="71399"/>
                </a:lnTo>
                <a:lnTo>
                  <a:pt x="176377" y="41109"/>
                </a:lnTo>
                <a:lnTo>
                  <a:pt x="118554" y="18669"/>
                </a:lnTo>
                <a:lnTo>
                  <a:pt x="59601" y="4737"/>
                </a:lnTo>
                <a:lnTo>
                  <a:pt x="29845" y="1168"/>
                </a:lnTo>
                <a:lnTo>
                  <a:pt x="1028" y="0"/>
                </a:lnTo>
                <a:close/>
              </a:path>
              <a:path w="2221229" h="1695450">
                <a:moveTo>
                  <a:pt x="2095474" y="1567967"/>
                </a:moveTo>
                <a:lnTo>
                  <a:pt x="2094039" y="1618602"/>
                </a:lnTo>
                <a:lnTo>
                  <a:pt x="2190001" y="1618602"/>
                </a:lnTo>
                <a:lnTo>
                  <a:pt x="2095474" y="1567967"/>
                </a:lnTo>
                <a:close/>
              </a:path>
            </a:pathLst>
          </a:custGeom>
          <a:solidFill>
            <a:srgbClr val="00B0DA"/>
          </a:solidFill>
        </p:spPr>
        <p:txBody>
          <a:bodyPr wrap="square" lIns="0" tIns="0" rIns="0" bIns="0" rtlCol="0"/>
          <a:lstStyle/>
          <a:p>
            <a:endParaRPr sz="100"/>
          </a:p>
        </p:txBody>
      </p:sp>
      <p:sp>
        <p:nvSpPr>
          <p:cNvPr id="35" name="object 35"/>
          <p:cNvSpPr txBox="1"/>
          <p:nvPr/>
        </p:nvSpPr>
        <p:spPr>
          <a:xfrm>
            <a:off x="3771242" y="2466441"/>
            <a:ext cx="1814513" cy="170815"/>
          </a:xfrm>
          <a:prstGeom prst="rect">
            <a:avLst/>
          </a:prstGeom>
        </p:spPr>
        <p:txBody>
          <a:bodyPr vert="horz" wrap="square" lIns="0" tIns="9525" rIns="0" bIns="0" rtlCol="0">
            <a:spAutoFit/>
          </a:bodyPr>
          <a:lstStyle/>
          <a:p>
            <a:pPr marL="12700">
              <a:lnSpc>
                <a:spcPct val="100000"/>
              </a:lnSpc>
              <a:spcBef>
                <a:spcPts val="100"/>
              </a:spcBef>
            </a:pPr>
            <a:r>
              <a:rPr sz="1050" spc="-30" dirty="0">
                <a:latin typeface="Arial" panose="020B0604020202020204"/>
                <a:cs typeface="Arial" panose="020B0604020202020204"/>
              </a:rPr>
              <a:t>World State </a:t>
            </a:r>
            <a:r>
              <a:rPr sz="1050" dirty="0">
                <a:latin typeface="Arial" panose="020B0604020202020204"/>
                <a:cs typeface="Arial" panose="020B0604020202020204"/>
              </a:rPr>
              <a:t>- </a:t>
            </a:r>
            <a:r>
              <a:rPr sz="1050" spc="-30" dirty="0">
                <a:latin typeface="Arial" panose="020B0604020202020204"/>
                <a:cs typeface="Arial" panose="020B0604020202020204"/>
              </a:rPr>
              <a:t>Merkle </a:t>
            </a:r>
            <a:r>
              <a:rPr sz="1050" spc="-25" dirty="0">
                <a:latin typeface="Arial" panose="020B0604020202020204"/>
                <a:cs typeface="Arial" panose="020B0604020202020204"/>
              </a:rPr>
              <a:t>Root</a:t>
            </a:r>
            <a:r>
              <a:rPr sz="1050" spc="-295" dirty="0">
                <a:latin typeface="Arial" panose="020B0604020202020204"/>
                <a:cs typeface="Arial" panose="020B0604020202020204"/>
              </a:rPr>
              <a:t> </a:t>
            </a:r>
            <a:r>
              <a:rPr sz="1050" spc="-25" dirty="0">
                <a:latin typeface="Arial" panose="020B0604020202020204"/>
                <a:cs typeface="Arial" panose="020B0604020202020204"/>
              </a:rPr>
              <a:t>Hash</a:t>
            </a:r>
            <a:endParaRPr sz="1050">
              <a:latin typeface="Arial" panose="020B0604020202020204"/>
              <a:cs typeface="Arial" panose="020B0604020202020204"/>
            </a:endParaRPr>
          </a:p>
        </p:txBody>
      </p:sp>
      <p:sp>
        <p:nvSpPr>
          <p:cNvPr id="36" name="object 36"/>
          <p:cNvSpPr/>
          <p:nvPr/>
        </p:nvSpPr>
        <p:spPr>
          <a:xfrm>
            <a:off x="2033149" y="1749190"/>
            <a:ext cx="227171" cy="424339"/>
          </a:xfrm>
          <a:custGeom>
            <a:avLst/>
            <a:gdLst/>
            <a:ahLst/>
            <a:cxnLst/>
            <a:rect l="l" t="t" r="r" b="b"/>
            <a:pathLst>
              <a:path w="302894" h="565785">
                <a:moveTo>
                  <a:pt x="151206" y="0"/>
                </a:moveTo>
                <a:lnTo>
                  <a:pt x="151206" y="37807"/>
                </a:lnTo>
                <a:lnTo>
                  <a:pt x="132308" y="37807"/>
                </a:lnTo>
                <a:lnTo>
                  <a:pt x="90487" y="44552"/>
                </a:lnTo>
                <a:lnTo>
                  <a:pt x="54167" y="63334"/>
                </a:lnTo>
                <a:lnTo>
                  <a:pt x="25526" y="91975"/>
                </a:lnTo>
                <a:lnTo>
                  <a:pt x="6744" y="128295"/>
                </a:lnTo>
                <a:lnTo>
                  <a:pt x="0" y="170116"/>
                </a:lnTo>
                <a:lnTo>
                  <a:pt x="0" y="433235"/>
                </a:lnTo>
                <a:lnTo>
                  <a:pt x="6744" y="475056"/>
                </a:lnTo>
                <a:lnTo>
                  <a:pt x="25526" y="511376"/>
                </a:lnTo>
                <a:lnTo>
                  <a:pt x="54167" y="540016"/>
                </a:lnTo>
                <a:lnTo>
                  <a:pt x="90487" y="558798"/>
                </a:lnTo>
                <a:lnTo>
                  <a:pt x="132308" y="565543"/>
                </a:lnTo>
                <a:lnTo>
                  <a:pt x="302412" y="565543"/>
                </a:lnTo>
                <a:lnTo>
                  <a:pt x="302412" y="489940"/>
                </a:lnTo>
                <a:lnTo>
                  <a:pt x="132308" y="489940"/>
                </a:lnTo>
                <a:lnTo>
                  <a:pt x="110236" y="485484"/>
                </a:lnTo>
                <a:lnTo>
                  <a:pt x="92211" y="473332"/>
                </a:lnTo>
                <a:lnTo>
                  <a:pt x="80059" y="455307"/>
                </a:lnTo>
                <a:lnTo>
                  <a:pt x="75603" y="433235"/>
                </a:lnTo>
                <a:lnTo>
                  <a:pt x="75603" y="170116"/>
                </a:lnTo>
                <a:lnTo>
                  <a:pt x="80059" y="148043"/>
                </a:lnTo>
                <a:lnTo>
                  <a:pt x="92211" y="130019"/>
                </a:lnTo>
                <a:lnTo>
                  <a:pt x="110236" y="117867"/>
                </a:lnTo>
                <a:lnTo>
                  <a:pt x="132308" y="113411"/>
                </a:lnTo>
                <a:lnTo>
                  <a:pt x="189001" y="113411"/>
                </a:lnTo>
                <a:lnTo>
                  <a:pt x="226809" y="75603"/>
                </a:lnTo>
                <a:lnTo>
                  <a:pt x="151206" y="0"/>
                </a:lnTo>
                <a:close/>
              </a:path>
              <a:path w="302894" h="565785">
                <a:moveTo>
                  <a:pt x="189001" y="113411"/>
                </a:moveTo>
                <a:lnTo>
                  <a:pt x="151206" y="113411"/>
                </a:lnTo>
                <a:lnTo>
                  <a:pt x="151206" y="151206"/>
                </a:lnTo>
                <a:lnTo>
                  <a:pt x="189001" y="113411"/>
                </a:lnTo>
                <a:close/>
              </a:path>
            </a:pathLst>
          </a:custGeom>
          <a:solidFill>
            <a:srgbClr val="C00000"/>
          </a:solidFill>
        </p:spPr>
        <p:txBody>
          <a:bodyPr wrap="square" lIns="0" tIns="0" rIns="0" bIns="0" rtlCol="0"/>
          <a:lstStyle/>
          <a:p>
            <a:endParaRPr sz="100"/>
          </a:p>
        </p:txBody>
      </p:sp>
      <p:sp>
        <p:nvSpPr>
          <p:cNvPr id="37" name="object 37"/>
          <p:cNvSpPr/>
          <p:nvPr/>
        </p:nvSpPr>
        <p:spPr>
          <a:xfrm>
            <a:off x="4204849" y="1749190"/>
            <a:ext cx="227171" cy="424339"/>
          </a:xfrm>
          <a:custGeom>
            <a:avLst/>
            <a:gdLst/>
            <a:ahLst/>
            <a:cxnLst/>
            <a:rect l="l" t="t" r="r" b="b"/>
            <a:pathLst>
              <a:path w="302895" h="565785">
                <a:moveTo>
                  <a:pt x="151206" y="0"/>
                </a:moveTo>
                <a:lnTo>
                  <a:pt x="151206" y="37807"/>
                </a:lnTo>
                <a:lnTo>
                  <a:pt x="132308" y="37807"/>
                </a:lnTo>
                <a:lnTo>
                  <a:pt x="90487" y="44552"/>
                </a:lnTo>
                <a:lnTo>
                  <a:pt x="54167" y="63334"/>
                </a:lnTo>
                <a:lnTo>
                  <a:pt x="25526" y="91975"/>
                </a:lnTo>
                <a:lnTo>
                  <a:pt x="6744" y="128295"/>
                </a:lnTo>
                <a:lnTo>
                  <a:pt x="0" y="170116"/>
                </a:lnTo>
                <a:lnTo>
                  <a:pt x="0" y="433235"/>
                </a:lnTo>
                <a:lnTo>
                  <a:pt x="6744" y="475056"/>
                </a:lnTo>
                <a:lnTo>
                  <a:pt x="25526" y="511376"/>
                </a:lnTo>
                <a:lnTo>
                  <a:pt x="54167" y="540016"/>
                </a:lnTo>
                <a:lnTo>
                  <a:pt x="90487" y="558798"/>
                </a:lnTo>
                <a:lnTo>
                  <a:pt x="132308" y="565543"/>
                </a:lnTo>
                <a:lnTo>
                  <a:pt x="302412" y="565543"/>
                </a:lnTo>
                <a:lnTo>
                  <a:pt x="302412" y="489940"/>
                </a:lnTo>
                <a:lnTo>
                  <a:pt x="132308" y="489940"/>
                </a:lnTo>
                <a:lnTo>
                  <a:pt x="110236" y="485484"/>
                </a:lnTo>
                <a:lnTo>
                  <a:pt x="92211" y="473332"/>
                </a:lnTo>
                <a:lnTo>
                  <a:pt x="80059" y="455307"/>
                </a:lnTo>
                <a:lnTo>
                  <a:pt x="75603" y="433235"/>
                </a:lnTo>
                <a:lnTo>
                  <a:pt x="75603" y="170116"/>
                </a:lnTo>
                <a:lnTo>
                  <a:pt x="80059" y="148043"/>
                </a:lnTo>
                <a:lnTo>
                  <a:pt x="92211" y="130019"/>
                </a:lnTo>
                <a:lnTo>
                  <a:pt x="110236" y="117867"/>
                </a:lnTo>
                <a:lnTo>
                  <a:pt x="132308" y="113411"/>
                </a:lnTo>
                <a:lnTo>
                  <a:pt x="189001" y="113411"/>
                </a:lnTo>
                <a:lnTo>
                  <a:pt x="226809" y="75603"/>
                </a:lnTo>
                <a:lnTo>
                  <a:pt x="151206" y="0"/>
                </a:lnTo>
                <a:close/>
              </a:path>
              <a:path w="302895" h="565785">
                <a:moveTo>
                  <a:pt x="189001" y="113411"/>
                </a:moveTo>
                <a:lnTo>
                  <a:pt x="151206" y="113411"/>
                </a:lnTo>
                <a:lnTo>
                  <a:pt x="151206" y="151206"/>
                </a:lnTo>
                <a:lnTo>
                  <a:pt x="189001" y="113411"/>
                </a:lnTo>
                <a:close/>
              </a:path>
            </a:pathLst>
          </a:custGeom>
          <a:solidFill>
            <a:srgbClr val="C00000"/>
          </a:solidFill>
        </p:spPr>
        <p:txBody>
          <a:bodyPr wrap="square" lIns="0" tIns="0" rIns="0" bIns="0" rtlCol="0"/>
          <a:lstStyle/>
          <a:p>
            <a:endParaRPr sz="100"/>
          </a:p>
        </p:txBody>
      </p:sp>
      <p:sp>
        <p:nvSpPr>
          <p:cNvPr id="38" name="object 38"/>
          <p:cNvSpPr/>
          <p:nvPr/>
        </p:nvSpPr>
        <p:spPr>
          <a:xfrm>
            <a:off x="6376550" y="1749190"/>
            <a:ext cx="227171" cy="424339"/>
          </a:xfrm>
          <a:custGeom>
            <a:avLst/>
            <a:gdLst/>
            <a:ahLst/>
            <a:cxnLst/>
            <a:rect l="l" t="t" r="r" b="b"/>
            <a:pathLst>
              <a:path w="302895" h="565785">
                <a:moveTo>
                  <a:pt x="151206" y="0"/>
                </a:moveTo>
                <a:lnTo>
                  <a:pt x="151206" y="37807"/>
                </a:lnTo>
                <a:lnTo>
                  <a:pt x="132308" y="37807"/>
                </a:lnTo>
                <a:lnTo>
                  <a:pt x="90487" y="44552"/>
                </a:lnTo>
                <a:lnTo>
                  <a:pt x="54167" y="63334"/>
                </a:lnTo>
                <a:lnTo>
                  <a:pt x="25526" y="91975"/>
                </a:lnTo>
                <a:lnTo>
                  <a:pt x="6744" y="128295"/>
                </a:lnTo>
                <a:lnTo>
                  <a:pt x="0" y="170116"/>
                </a:lnTo>
                <a:lnTo>
                  <a:pt x="0" y="433235"/>
                </a:lnTo>
                <a:lnTo>
                  <a:pt x="6744" y="475056"/>
                </a:lnTo>
                <a:lnTo>
                  <a:pt x="25526" y="511376"/>
                </a:lnTo>
                <a:lnTo>
                  <a:pt x="54167" y="540016"/>
                </a:lnTo>
                <a:lnTo>
                  <a:pt x="90487" y="558798"/>
                </a:lnTo>
                <a:lnTo>
                  <a:pt x="132308" y="565543"/>
                </a:lnTo>
                <a:lnTo>
                  <a:pt x="302412" y="565543"/>
                </a:lnTo>
                <a:lnTo>
                  <a:pt x="302412" y="489940"/>
                </a:lnTo>
                <a:lnTo>
                  <a:pt x="132308" y="489940"/>
                </a:lnTo>
                <a:lnTo>
                  <a:pt x="110235" y="485484"/>
                </a:lnTo>
                <a:lnTo>
                  <a:pt x="92211" y="473332"/>
                </a:lnTo>
                <a:lnTo>
                  <a:pt x="80059" y="455307"/>
                </a:lnTo>
                <a:lnTo>
                  <a:pt x="75603" y="433235"/>
                </a:lnTo>
                <a:lnTo>
                  <a:pt x="75603" y="170116"/>
                </a:lnTo>
                <a:lnTo>
                  <a:pt x="80059" y="148043"/>
                </a:lnTo>
                <a:lnTo>
                  <a:pt x="92211" y="130019"/>
                </a:lnTo>
                <a:lnTo>
                  <a:pt x="110235" y="117867"/>
                </a:lnTo>
                <a:lnTo>
                  <a:pt x="132308" y="113411"/>
                </a:lnTo>
                <a:lnTo>
                  <a:pt x="189001" y="113411"/>
                </a:lnTo>
                <a:lnTo>
                  <a:pt x="226809" y="75603"/>
                </a:lnTo>
                <a:lnTo>
                  <a:pt x="151206" y="0"/>
                </a:lnTo>
                <a:close/>
              </a:path>
              <a:path w="302895" h="565785">
                <a:moveTo>
                  <a:pt x="189001" y="113411"/>
                </a:moveTo>
                <a:lnTo>
                  <a:pt x="151206" y="113411"/>
                </a:lnTo>
                <a:lnTo>
                  <a:pt x="151206" y="151206"/>
                </a:lnTo>
                <a:lnTo>
                  <a:pt x="189001" y="113411"/>
                </a:lnTo>
                <a:close/>
              </a:path>
            </a:pathLst>
          </a:custGeom>
          <a:solidFill>
            <a:srgbClr val="C00000"/>
          </a:solidFill>
        </p:spPr>
        <p:txBody>
          <a:bodyPr wrap="square" lIns="0" tIns="0" rIns="0" bIns="0" rtlCol="0"/>
          <a:lstStyle/>
          <a:p>
            <a:endParaRPr sz="100"/>
          </a:p>
        </p:txBody>
      </p:sp>
      <p:sp>
        <p:nvSpPr>
          <p:cNvPr id="39" name="object 39"/>
          <p:cNvSpPr/>
          <p:nvPr/>
        </p:nvSpPr>
        <p:spPr>
          <a:xfrm>
            <a:off x="969017" y="1928031"/>
            <a:ext cx="0" cy="76200"/>
          </a:xfrm>
          <a:custGeom>
            <a:avLst/>
            <a:gdLst/>
            <a:ahLst/>
            <a:cxnLst/>
            <a:rect l="l" t="t" r="r" b="b"/>
            <a:pathLst>
              <a:path h="101600">
                <a:moveTo>
                  <a:pt x="0" y="0"/>
                </a:moveTo>
                <a:lnTo>
                  <a:pt x="0" y="101142"/>
                </a:lnTo>
              </a:path>
            </a:pathLst>
          </a:custGeom>
          <a:ln w="25401">
            <a:solidFill>
              <a:srgbClr val="00B0DA"/>
            </a:solidFill>
          </a:ln>
        </p:spPr>
        <p:txBody>
          <a:bodyPr wrap="square" lIns="0" tIns="0" rIns="0" bIns="0" rtlCol="0"/>
          <a:lstStyle/>
          <a:p>
            <a:endParaRPr sz="100"/>
          </a:p>
        </p:txBody>
      </p:sp>
      <p:sp>
        <p:nvSpPr>
          <p:cNvPr id="40" name="object 40"/>
          <p:cNvSpPr/>
          <p:nvPr/>
        </p:nvSpPr>
        <p:spPr>
          <a:xfrm>
            <a:off x="969017" y="2175338"/>
            <a:ext cx="0" cy="76200"/>
          </a:xfrm>
          <a:custGeom>
            <a:avLst/>
            <a:gdLst/>
            <a:ahLst/>
            <a:cxnLst/>
            <a:rect l="l" t="t" r="r" b="b"/>
            <a:pathLst>
              <a:path h="101600">
                <a:moveTo>
                  <a:pt x="0" y="0"/>
                </a:moveTo>
                <a:lnTo>
                  <a:pt x="0" y="101142"/>
                </a:lnTo>
              </a:path>
            </a:pathLst>
          </a:custGeom>
          <a:ln w="25401">
            <a:solidFill>
              <a:srgbClr val="00B0DA"/>
            </a:solidFill>
          </a:ln>
        </p:spPr>
        <p:txBody>
          <a:bodyPr wrap="square" lIns="0" tIns="0" rIns="0" bIns="0" rtlCol="0"/>
          <a:lstStyle/>
          <a:p>
            <a:endParaRPr sz="100"/>
          </a:p>
        </p:txBody>
      </p:sp>
      <p:sp>
        <p:nvSpPr>
          <p:cNvPr id="41" name="object 41"/>
          <p:cNvSpPr/>
          <p:nvPr/>
        </p:nvSpPr>
        <p:spPr>
          <a:xfrm>
            <a:off x="969017" y="2422646"/>
            <a:ext cx="0" cy="76200"/>
          </a:xfrm>
          <a:custGeom>
            <a:avLst/>
            <a:gdLst/>
            <a:ahLst/>
            <a:cxnLst/>
            <a:rect l="l" t="t" r="r" b="b"/>
            <a:pathLst>
              <a:path h="101600">
                <a:moveTo>
                  <a:pt x="0" y="0"/>
                </a:moveTo>
                <a:lnTo>
                  <a:pt x="0" y="101134"/>
                </a:lnTo>
              </a:path>
            </a:pathLst>
          </a:custGeom>
          <a:ln w="25401">
            <a:solidFill>
              <a:srgbClr val="00B0DA"/>
            </a:solidFill>
          </a:ln>
        </p:spPr>
        <p:txBody>
          <a:bodyPr wrap="square" lIns="0" tIns="0" rIns="0" bIns="0" rtlCol="0"/>
          <a:lstStyle/>
          <a:p>
            <a:endParaRPr sz="100"/>
          </a:p>
        </p:txBody>
      </p:sp>
      <p:sp>
        <p:nvSpPr>
          <p:cNvPr id="42" name="object 42"/>
          <p:cNvSpPr/>
          <p:nvPr/>
        </p:nvSpPr>
        <p:spPr>
          <a:xfrm>
            <a:off x="881519" y="1756581"/>
            <a:ext cx="175259" cy="171450"/>
          </a:xfrm>
          <a:custGeom>
            <a:avLst/>
            <a:gdLst/>
            <a:ahLst/>
            <a:cxnLst/>
            <a:rect l="l" t="t" r="r" b="b"/>
            <a:pathLst>
              <a:path w="233680" h="228600">
                <a:moveTo>
                  <a:pt x="0" y="228600"/>
                </a:moveTo>
                <a:lnTo>
                  <a:pt x="233325" y="228600"/>
                </a:lnTo>
                <a:lnTo>
                  <a:pt x="233325" y="0"/>
                </a:lnTo>
                <a:lnTo>
                  <a:pt x="0" y="0"/>
                </a:lnTo>
                <a:lnTo>
                  <a:pt x="0" y="228600"/>
                </a:lnTo>
                <a:close/>
              </a:path>
            </a:pathLst>
          </a:custGeom>
          <a:solidFill>
            <a:srgbClr val="00B0DA"/>
          </a:solidFill>
        </p:spPr>
        <p:txBody>
          <a:bodyPr wrap="square" lIns="0" tIns="0" rIns="0" bIns="0" rtlCol="0"/>
          <a:lstStyle/>
          <a:p>
            <a:endParaRPr sz="100"/>
          </a:p>
        </p:txBody>
      </p:sp>
      <p:sp>
        <p:nvSpPr>
          <p:cNvPr id="43" name="object 43"/>
          <p:cNvSpPr/>
          <p:nvPr/>
        </p:nvSpPr>
        <p:spPr>
          <a:xfrm>
            <a:off x="881519" y="2003888"/>
            <a:ext cx="175259" cy="171450"/>
          </a:xfrm>
          <a:custGeom>
            <a:avLst/>
            <a:gdLst/>
            <a:ahLst/>
            <a:cxnLst/>
            <a:rect l="l" t="t" r="r" b="b"/>
            <a:pathLst>
              <a:path w="233680" h="228600">
                <a:moveTo>
                  <a:pt x="0" y="228600"/>
                </a:moveTo>
                <a:lnTo>
                  <a:pt x="233325" y="228600"/>
                </a:lnTo>
                <a:lnTo>
                  <a:pt x="233325" y="0"/>
                </a:lnTo>
                <a:lnTo>
                  <a:pt x="0" y="0"/>
                </a:lnTo>
                <a:lnTo>
                  <a:pt x="0" y="228600"/>
                </a:lnTo>
                <a:close/>
              </a:path>
            </a:pathLst>
          </a:custGeom>
          <a:solidFill>
            <a:srgbClr val="00B0DA"/>
          </a:solidFill>
        </p:spPr>
        <p:txBody>
          <a:bodyPr wrap="square" lIns="0" tIns="0" rIns="0" bIns="0" rtlCol="0"/>
          <a:lstStyle/>
          <a:p>
            <a:endParaRPr sz="100"/>
          </a:p>
        </p:txBody>
      </p:sp>
      <p:sp>
        <p:nvSpPr>
          <p:cNvPr id="44" name="object 44"/>
          <p:cNvSpPr/>
          <p:nvPr/>
        </p:nvSpPr>
        <p:spPr>
          <a:xfrm>
            <a:off x="881519" y="2251196"/>
            <a:ext cx="175259" cy="171450"/>
          </a:xfrm>
          <a:custGeom>
            <a:avLst/>
            <a:gdLst/>
            <a:ahLst/>
            <a:cxnLst/>
            <a:rect l="l" t="t" r="r" b="b"/>
            <a:pathLst>
              <a:path w="233680" h="228600">
                <a:moveTo>
                  <a:pt x="0" y="228599"/>
                </a:moveTo>
                <a:lnTo>
                  <a:pt x="233325" y="228599"/>
                </a:lnTo>
                <a:lnTo>
                  <a:pt x="233325" y="0"/>
                </a:lnTo>
                <a:lnTo>
                  <a:pt x="0" y="0"/>
                </a:lnTo>
                <a:lnTo>
                  <a:pt x="0" y="228599"/>
                </a:lnTo>
                <a:close/>
              </a:path>
            </a:pathLst>
          </a:custGeom>
          <a:solidFill>
            <a:srgbClr val="00B0DA"/>
          </a:solidFill>
        </p:spPr>
        <p:txBody>
          <a:bodyPr wrap="square" lIns="0" tIns="0" rIns="0" bIns="0" rtlCol="0"/>
          <a:lstStyle/>
          <a:p>
            <a:endParaRPr sz="100"/>
          </a:p>
        </p:txBody>
      </p:sp>
      <p:sp>
        <p:nvSpPr>
          <p:cNvPr id="45" name="object 45"/>
          <p:cNvSpPr/>
          <p:nvPr/>
        </p:nvSpPr>
        <p:spPr>
          <a:xfrm>
            <a:off x="881519" y="2498493"/>
            <a:ext cx="175259" cy="171450"/>
          </a:xfrm>
          <a:custGeom>
            <a:avLst/>
            <a:gdLst/>
            <a:ahLst/>
            <a:cxnLst/>
            <a:rect l="l" t="t" r="r" b="b"/>
            <a:pathLst>
              <a:path w="233680" h="228600">
                <a:moveTo>
                  <a:pt x="0" y="228600"/>
                </a:moveTo>
                <a:lnTo>
                  <a:pt x="233325" y="228600"/>
                </a:lnTo>
                <a:lnTo>
                  <a:pt x="233325" y="0"/>
                </a:lnTo>
                <a:lnTo>
                  <a:pt x="0" y="0"/>
                </a:lnTo>
                <a:lnTo>
                  <a:pt x="0" y="228600"/>
                </a:lnTo>
                <a:close/>
              </a:path>
            </a:pathLst>
          </a:custGeom>
          <a:solidFill>
            <a:srgbClr val="00B0DA"/>
          </a:solidFill>
        </p:spPr>
        <p:txBody>
          <a:bodyPr wrap="square" lIns="0" tIns="0" rIns="0" bIns="0" rtlCol="0"/>
          <a:lstStyle/>
          <a:p>
            <a:endParaRPr sz="100"/>
          </a:p>
        </p:txBody>
      </p:sp>
      <p:sp>
        <p:nvSpPr>
          <p:cNvPr id="46" name="object 46"/>
          <p:cNvSpPr txBox="1">
            <a:spLocks noGrp="1"/>
          </p:cNvSpPr>
          <p:nvPr>
            <p:ph type="sldNum" sz="quarter" idx="7"/>
          </p:nvPr>
        </p:nvSpPr>
        <p:spPr>
          <a:xfrm>
            <a:off x="49531" y="440460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8</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560" y="68580"/>
            <a:ext cx="5509895" cy="378460"/>
          </a:xfrm>
          <a:prstGeom prst="rect">
            <a:avLst/>
          </a:prstGeom>
        </p:spPr>
        <p:txBody>
          <a:bodyPr vert="horz" wrap="square" lIns="0" tIns="9525" rIns="0" bIns="0" rtlCol="0">
            <a:spAutoFit/>
          </a:bodyPr>
          <a:lstStyle/>
          <a:p>
            <a:pPr marL="12700">
              <a:lnSpc>
                <a:spcPct val="100000"/>
              </a:lnSpc>
              <a:spcBef>
                <a:spcPts val="100"/>
              </a:spcBef>
            </a:pPr>
            <a:r>
              <a:rPr lang="zh-CN" altLang="en-US" sz="2400" dirty="0">
                <a:latin typeface="+mn-ea"/>
              </a:rPr>
              <a:t>区块数据的构成 --- 事务（交易）数据</a:t>
            </a:r>
          </a:p>
        </p:txBody>
      </p:sp>
      <p:sp>
        <p:nvSpPr>
          <p:cNvPr id="3" name="object 3"/>
          <p:cNvSpPr txBox="1"/>
          <p:nvPr/>
        </p:nvSpPr>
        <p:spPr>
          <a:xfrm>
            <a:off x="161924" y="540067"/>
            <a:ext cx="6766909" cy="938719"/>
          </a:xfrm>
          <a:prstGeom prst="rect">
            <a:avLst/>
          </a:prstGeom>
        </p:spPr>
        <p:txBody>
          <a:bodyPr vert="horz" wrap="square" lIns="0" tIns="45720" rIns="0" bIns="0" rtlCol="0">
            <a:spAutoFit/>
          </a:bodyPr>
          <a:lstStyle/>
          <a:p>
            <a:pPr marL="182880" indent="-170180">
              <a:lnSpc>
                <a:spcPct val="100000"/>
              </a:lnSpc>
              <a:spcBef>
                <a:spcPts val="480"/>
              </a:spcBef>
              <a:buFont typeface="Arial" panose="020B0604020202020204"/>
              <a:buChar char="–"/>
              <a:tabLst>
                <a:tab pos="182880" algn="l"/>
              </a:tabLst>
            </a:pPr>
            <a:r>
              <a:rPr sz="1200" dirty="0">
                <a:latin typeface="微软雅黑" panose="020B0503020204020204" pitchFamily="34" charset="-122"/>
                <a:ea typeface="微软雅黑" panose="020B0503020204020204" pitchFamily="34" charset="-122"/>
                <a:cs typeface="Noto Sans CJK JP Regular"/>
              </a:rPr>
              <a:t>每个区块中包含一系列的事务数据</a:t>
            </a:r>
          </a:p>
          <a:p>
            <a:pPr marL="182880" indent="-170180">
              <a:lnSpc>
                <a:spcPct val="100000"/>
              </a:lnSpc>
              <a:spcBef>
                <a:spcPts val="380"/>
              </a:spcBef>
              <a:buFont typeface="Arial" panose="020B0604020202020204"/>
              <a:buChar char="–"/>
              <a:tabLst>
                <a:tab pos="182880" algn="l"/>
              </a:tabLst>
            </a:pPr>
            <a:r>
              <a:rPr sz="1200" dirty="0">
                <a:latin typeface="微软雅黑" panose="020B0503020204020204" pitchFamily="34" charset="-122"/>
                <a:ea typeface="微软雅黑" panose="020B0503020204020204" pitchFamily="34" charset="-122"/>
                <a:cs typeface="Noto Sans CJK JP Regular"/>
              </a:rPr>
              <a:t>事务中包含事务发起方的数字签名（TCert – 交易证书）</a:t>
            </a:r>
          </a:p>
          <a:p>
            <a:pPr marL="182880" indent="-170180">
              <a:lnSpc>
                <a:spcPct val="100000"/>
              </a:lnSpc>
              <a:spcBef>
                <a:spcPts val="380"/>
              </a:spcBef>
              <a:buFont typeface="Arial" panose="020B0604020202020204"/>
              <a:buChar char="–"/>
              <a:tabLst>
                <a:tab pos="182880" algn="l"/>
              </a:tabLst>
            </a:pPr>
            <a:r>
              <a:rPr sz="1200" dirty="0">
                <a:latin typeface="微软雅黑" panose="020B0503020204020204" pitchFamily="34" charset="-122"/>
                <a:ea typeface="微软雅黑" panose="020B0503020204020204" pitchFamily="34" charset="-122"/>
                <a:cs typeface="Noto Sans CJK JP Regular"/>
              </a:rPr>
              <a:t>每个Block中包含所有事务的Hash, 用于共识时检查事务信息是否与其它节点一致</a:t>
            </a:r>
          </a:p>
          <a:p>
            <a:pPr marL="182880" indent="-170180">
              <a:lnSpc>
                <a:spcPct val="100000"/>
              </a:lnSpc>
              <a:spcBef>
                <a:spcPts val="410"/>
              </a:spcBef>
              <a:buFont typeface="Arial" panose="020B0604020202020204"/>
              <a:buChar char="–"/>
              <a:tabLst>
                <a:tab pos="182880" algn="l"/>
              </a:tabLst>
            </a:pPr>
            <a:r>
              <a:rPr sz="1200" dirty="0">
                <a:latin typeface="微软雅黑" panose="020B0503020204020204" pitchFamily="34" charset="-122"/>
                <a:ea typeface="微软雅黑" panose="020B0503020204020204" pitchFamily="34" charset="-122"/>
                <a:cs typeface="Noto Sans CJK JP Regular"/>
              </a:rPr>
              <a:t>每个Block中包含World State的Hash, 用于共识时检查State信息是否与其它节点一致</a:t>
            </a:r>
          </a:p>
        </p:txBody>
      </p:sp>
      <p:sp>
        <p:nvSpPr>
          <p:cNvPr id="4" name="object 4"/>
          <p:cNvSpPr/>
          <p:nvPr/>
        </p:nvSpPr>
        <p:spPr>
          <a:xfrm>
            <a:off x="412297" y="2043407"/>
            <a:ext cx="1971951" cy="1409804"/>
          </a:xfrm>
          <a:prstGeom prst="rect">
            <a:avLst/>
          </a:prstGeom>
          <a:blipFill>
            <a:blip r:embed="rId2" cstate="print"/>
            <a:stretch>
              <a:fillRect/>
            </a:stretch>
          </a:blipFill>
        </p:spPr>
        <p:txBody>
          <a:bodyPr wrap="square" lIns="0" tIns="0" rIns="0" bIns="0" rtlCol="0"/>
          <a:lstStyle/>
          <a:p>
            <a:endParaRPr sz="100"/>
          </a:p>
        </p:txBody>
      </p:sp>
      <p:sp>
        <p:nvSpPr>
          <p:cNvPr id="5" name="object 5"/>
          <p:cNvSpPr/>
          <p:nvPr/>
        </p:nvSpPr>
        <p:spPr>
          <a:xfrm>
            <a:off x="407534" y="2038645"/>
            <a:ext cx="1981676" cy="1419701"/>
          </a:xfrm>
          <a:custGeom>
            <a:avLst/>
            <a:gdLst/>
            <a:ahLst/>
            <a:cxnLst/>
            <a:rect l="l" t="t" r="r" b="b"/>
            <a:pathLst>
              <a:path w="2642235" h="1892935">
                <a:moveTo>
                  <a:pt x="0" y="0"/>
                </a:moveTo>
                <a:lnTo>
                  <a:pt x="2641971" y="0"/>
                </a:lnTo>
                <a:lnTo>
                  <a:pt x="2641971" y="1892441"/>
                </a:lnTo>
                <a:lnTo>
                  <a:pt x="0" y="1892441"/>
                </a:lnTo>
                <a:lnTo>
                  <a:pt x="0" y="0"/>
                </a:lnTo>
                <a:close/>
              </a:path>
            </a:pathLst>
          </a:custGeom>
          <a:ln w="12700">
            <a:solidFill>
              <a:srgbClr val="C00000"/>
            </a:solidFill>
          </a:ln>
        </p:spPr>
        <p:txBody>
          <a:bodyPr wrap="square" lIns="0" tIns="0" rIns="0" bIns="0" rtlCol="0"/>
          <a:lstStyle/>
          <a:p>
            <a:endParaRPr sz="100"/>
          </a:p>
        </p:txBody>
      </p:sp>
      <p:sp>
        <p:nvSpPr>
          <p:cNvPr id="6" name="object 6"/>
          <p:cNvSpPr txBox="1"/>
          <p:nvPr/>
        </p:nvSpPr>
        <p:spPr>
          <a:xfrm>
            <a:off x="407534" y="1754086"/>
            <a:ext cx="1981676" cy="212725"/>
          </a:xfrm>
          <a:prstGeom prst="rect">
            <a:avLst/>
          </a:prstGeom>
          <a:solidFill>
            <a:srgbClr val="C00000"/>
          </a:solidFill>
        </p:spPr>
        <p:txBody>
          <a:bodyPr vert="horz" wrap="square" lIns="0" tIns="74771" rIns="0" bIns="0" rtlCol="0">
            <a:spAutoFit/>
          </a:bodyPr>
          <a:lstStyle/>
          <a:p>
            <a:pPr marL="81280">
              <a:lnSpc>
                <a:spcPct val="100000"/>
              </a:lnSpc>
              <a:spcBef>
                <a:spcPts val="785"/>
              </a:spcBef>
            </a:pPr>
            <a:r>
              <a:rPr sz="900" spc="-5" dirty="0">
                <a:solidFill>
                  <a:srgbClr val="FFFFFF"/>
                </a:solidFill>
                <a:latin typeface="Arial" panose="020B0604020202020204"/>
                <a:cs typeface="Arial" panose="020B0604020202020204"/>
              </a:rPr>
              <a:t>Block #N</a:t>
            </a:r>
            <a:endParaRPr sz="900">
              <a:latin typeface="Arial" panose="020B0604020202020204"/>
              <a:cs typeface="Arial" panose="020B0604020202020204"/>
            </a:endParaRPr>
          </a:p>
        </p:txBody>
      </p:sp>
      <p:sp>
        <p:nvSpPr>
          <p:cNvPr id="7" name="object 7"/>
          <p:cNvSpPr/>
          <p:nvPr/>
        </p:nvSpPr>
        <p:spPr>
          <a:xfrm>
            <a:off x="2959703" y="1845199"/>
            <a:ext cx="1971675" cy="2934805"/>
          </a:xfrm>
          <a:prstGeom prst="rect">
            <a:avLst/>
          </a:prstGeom>
          <a:blipFill>
            <a:blip r:embed="rId3" cstate="print"/>
            <a:stretch>
              <a:fillRect/>
            </a:stretch>
          </a:blipFill>
        </p:spPr>
        <p:txBody>
          <a:bodyPr wrap="square" lIns="0" tIns="0" rIns="0" bIns="0" rtlCol="0"/>
          <a:lstStyle/>
          <a:p>
            <a:endParaRPr sz="100"/>
          </a:p>
        </p:txBody>
      </p:sp>
      <p:sp>
        <p:nvSpPr>
          <p:cNvPr id="8" name="object 8"/>
          <p:cNvSpPr/>
          <p:nvPr/>
        </p:nvSpPr>
        <p:spPr>
          <a:xfrm>
            <a:off x="2956131" y="1841621"/>
            <a:ext cx="1979295" cy="2942272"/>
          </a:xfrm>
          <a:custGeom>
            <a:avLst/>
            <a:gdLst/>
            <a:ahLst/>
            <a:cxnLst/>
            <a:rect l="l" t="t" r="r" b="b"/>
            <a:pathLst>
              <a:path w="2639059" h="3923029">
                <a:moveTo>
                  <a:pt x="0" y="0"/>
                </a:moveTo>
                <a:lnTo>
                  <a:pt x="2638431" y="0"/>
                </a:lnTo>
                <a:lnTo>
                  <a:pt x="2638431" y="3922602"/>
                </a:lnTo>
                <a:lnTo>
                  <a:pt x="0" y="3922602"/>
                </a:lnTo>
                <a:lnTo>
                  <a:pt x="0" y="0"/>
                </a:lnTo>
                <a:close/>
              </a:path>
            </a:pathLst>
          </a:custGeom>
          <a:ln w="9525">
            <a:solidFill>
              <a:srgbClr val="0070C0"/>
            </a:solidFill>
          </a:ln>
        </p:spPr>
        <p:txBody>
          <a:bodyPr wrap="square" lIns="0" tIns="0" rIns="0" bIns="0" rtlCol="0"/>
          <a:lstStyle/>
          <a:p>
            <a:endParaRPr sz="100"/>
          </a:p>
        </p:txBody>
      </p:sp>
      <p:sp>
        <p:nvSpPr>
          <p:cNvPr id="9" name="object 9"/>
          <p:cNvSpPr/>
          <p:nvPr/>
        </p:nvSpPr>
        <p:spPr>
          <a:xfrm>
            <a:off x="2943377" y="1543046"/>
            <a:ext cx="1984534" cy="312896"/>
          </a:xfrm>
          <a:custGeom>
            <a:avLst/>
            <a:gdLst/>
            <a:ahLst/>
            <a:cxnLst/>
            <a:rect l="l" t="t" r="r" b="b"/>
            <a:pathLst>
              <a:path w="2646045" h="417194">
                <a:moveTo>
                  <a:pt x="0" y="417149"/>
                </a:moveTo>
                <a:lnTo>
                  <a:pt x="2645600" y="417149"/>
                </a:lnTo>
                <a:lnTo>
                  <a:pt x="2645600" y="0"/>
                </a:lnTo>
                <a:lnTo>
                  <a:pt x="0" y="0"/>
                </a:lnTo>
                <a:lnTo>
                  <a:pt x="0" y="417149"/>
                </a:lnTo>
                <a:close/>
              </a:path>
            </a:pathLst>
          </a:custGeom>
          <a:solidFill>
            <a:srgbClr val="0070C0"/>
          </a:solidFill>
        </p:spPr>
        <p:txBody>
          <a:bodyPr wrap="square" lIns="0" tIns="0" rIns="0" bIns="0" rtlCol="0"/>
          <a:lstStyle/>
          <a:p>
            <a:endParaRPr sz="100"/>
          </a:p>
        </p:txBody>
      </p:sp>
      <p:sp>
        <p:nvSpPr>
          <p:cNvPr id="10" name="object 10"/>
          <p:cNvSpPr/>
          <p:nvPr/>
        </p:nvSpPr>
        <p:spPr>
          <a:xfrm>
            <a:off x="2943377" y="1543050"/>
            <a:ext cx="1984534" cy="312896"/>
          </a:xfrm>
          <a:custGeom>
            <a:avLst/>
            <a:gdLst/>
            <a:ahLst/>
            <a:cxnLst/>
            <a:rect l="l" t="t" r="r" b="b"/>
            <a:pathLst>
              <a:path w="2646045" h="417194">
                <a:moveTo>
                  <a:pt x="0" y="0"/>
                </a:moveTo>
                <a:lnTo>
                  <a:pt x="2645601" y="0"/>
                </a:lnTo>
                <a:lnTo>
                  <a:pt x="2645601" y="417149"/>
                </a:lnTo>
                <a:lnTo>
                  <a:pt x="0" y="417149"/>
                </a:lnTo>
                <a:lnTo>
                  <a:pt x="0" y="0"/>
                </a:lnTo>
                <a:close/>
              </a:path>
            </a:pathLst>
          </a:custGeom>
          <a:ln w="9525">
            <a:solidFill>
              <a:srgbClr val="143C7A"/>
            </a:solidFill>
          </a:ln>
        </p:spPr>
        <p:txBody>
          <a:bodyPr wrap="square" lIns="0" tIns="0" rIns="0" bIns="0" rtlCol="0"/>
          <a:lstStyle/>
          <a:p>
            <a:endParaRPr sz="100"/>
          </a:p>
        </p:txBody>
      </p:sp>
      <p:sp>
        <p:nvSpPr>
          <p:cNvPr id="11" name="object 11"/>
          <p:cNvSpPr txBox="1"/>
          <p:nvPr/>
        </p:nvSpPr>
        <p:spPr>
          <a:xfrm>
            <a:off x="3011957" y="1638536"/>
            <a:ext cx="769144" cy="169545"/>
          </a:xfrm>
          <a:prstGeom prst="rect">
            <a:avLst/>
          </a:prstGeom>
        </p:spPr>
        <p:txBody>
          <a:bodyPr vert="horz" wrap="square" lIns="0" tIns="0" rIns="0" bIns="0" rtlCol="0">
            <a:spAutoFit/>
          </a:bodyPr>
          <a:lstStyle/>
          <a:p>
            <a:pPr>
              <a:lnSpc>
                <a:spcPts val="1325"/>
              </a:lnSpc>
            </a:pPr>
            <a:r>
              <a:rPr sz="900" spc="-10" dirty="0">
                <a:solidFill>
                  <a:srgbClr val="FFFFFF"/>
                </a:solidFill>
                <a:latin typeface="Arial" panose="020B0604020202020204"/>
                <a:cs typeface="Arial" panose="020B0604020202020204"/>
              </a:rPr>
              <a:t>Transaction</a:t>
            </a:r>
            <a:r>
              <a:rPr sz="900" spc="-55" dirty="0">
                <a:solidFill>
                  <a:srgbClr val="FFFFFF"/>
                </a:solidFill>
                <a:latin typeface="Arial" panose="020B0604020202020204"/>
                <a:cs typeface="Arial" panose="020B0604020202020204"/>
              </a:rPr>
              <a:t> </a:t>
            </a:r>
            <a:r>
              <a:rPr sz="900" spc="-5" dirty="0">
                <a:solidFill>
                  <a:srgbClr val="FFFFFF"/>
                </a:solidFill>
                <a:latin typeface="Arial" panose="020B0604020202020204"/>
                <a:cs typeface="Arial" panose="020B0604020202020204"/>
              </a:rPr>
              <a:t>#N</a:t>
            </a:r>
            <a:endParaRPr sz="900">
              <a:latin typeface="Arial" panose="020B0604020202020204"/>
              <a:cs typeface="Arial" panose="020B0604020202020204"/>
            </a:endParaRPr>
          </a:p>
        </p:txBody>
      </p:sp>
      <p:sp>
        <p:nvSpPr>
          <p:cNvPr id="12" name="object 12"/>
          <p:cNvSpPr txBox="1"/>
          <p:nvPr/>
        </p:nvSpPr>
        <p:spPr>
          <a:xfrm>
            <a:off x="5878458" y="1875478"/>
            <a:ext cx="2751296" cy="2148840"/>
          </a:xfrm>
          <a:prstGeom prst="rect">
            <a:avLst/>
          </a:prstGeom>
          <a:solidFill>
            <a:srgbClr val="FFC000"/>
          </a:solidFill>
        </p:spPr>
        <p:txBody>
          <a:bodyPr vert="horz" wrap="square" lIns="0" tIns="46195" rIns="0" bIns="0" rtlCol="0">
            <a:spAutoFit/>
          </a:bodyPr>
          <a:lstStyle/>
          <a:p>
            <a:pPr marL="205740" marR="97155" indent="-170180">
              <a:lnSpc>
                <a:spcPct val="101000"/>
              </a:lnSpc>
              <a:spcBef>
                <a:spcPts val="485"/>
              </a:spcBef>
              <a:buFont typeface="Arial" panose="020B0604020202020204"/>
              <a:buChar char="–"/>
              <a:tabLst>
                <a:tab pos="206375" algn="l"/>
              </a:tabLst>
            </a:pPr>
            <a:r>
              <a:rPr sz="1200" spc="-50" dirty="0">
                <a:latin typeface="微软雅黑" panose="020B0503020204020204" pitchFamily="34" charset="-122"/>
                <a:ea typeface="微软雅黑" panose="020B0503020204020204" pitchFamily="34" charset="-122"/>
                <a:cs typeface="Noto Sans CJK JP Regular"/>
              </a:rPr>
              <a:t>PK</a:t>
            </a:r>
            <a:r>
              <a:rPr sz="1200" spc="-30" dirty="0">
                <a:latin typeface="微软雅黑" panose="020B0503020204020204" pitchFamily="34" charset="-122"/>
                <a:ea typeface="微软雅黑" panose="020B0503020204020204" pitchFamily="34" charset="-122"/>
                <a:cs typeface="Noto Sans CJK JP Regular"/>
              </a:rPr>
              <a:t>I</a:t>
            </a:r>
            <a:r>
              <a:rPr sz="1200" spc="-25" dirty="0">
                <a:latin typeface="微软雅黑" panose="020B0503020204020204" pitchFamily="34" charset="-122"/>
                <a:ea typeface="微软雅黑" panose="020B0503020204020204" pitchFamily="34" charset="-122"/>
                <a:cs typeface="Noto Sans CJK JP Regular"/>
              </a:rPr>
              <a:t>相关的密码学在</a:t>
            </a:r>
            <a:r>
              <a:rPr sz="1200" spc="-85" dirty="0">
                <a:latin typeface="微软雅黑" panose="020B0503020204020204" pitchFamily="34" charset="-122"/>
                <a:ea typeface="微软雅黑" panose="020B0503020204020204" pitchFamily="34" charset="-122"/>
                <a:cs typeface="Noto Sans CJK JP Regular"/>
              </a:rPr>
              <a:t>B</a:t>
            </a:r>
            <a:r>
              <a:rPr sz="1200" spc="-50" dirty="0">
                <a:latin typeface="微软雅黑" panose="020B0503020204020204" pitchFamily="34" charset="-122"/>
                <a:ea typeface="微软雅黑" panose="020B0503020204020204" pitchFamily="34" charset="-122"/>
                <a:cs typeface="Noto Sans CJK JP Regular"/>
              </a:rPr>
              <a:t>l</a:t>
            </a:r>
            <a:r>
              <a:rPr sz="1200" spc="15" dirty="0">
                <a:latin typeface="微软雅黑" panose="020B0503020204020204" pitchFamily="34" charset="-122"/>
                <a:ea typeface="微软雅黑" panose="020B0503020204020204" pitchFamily="34" charset="-122"/>
                <a:cs typeface="Noto Sans CJK JP Regular"/>
              </a:rPr>
              <a:t>o</a:t>
            </a:r>
            <a:r>
              <a:rPr sz="1200" spc="-45" dirty="0">
                <a:latin typeface="微软雅黑" panose="020B0503020204020204" pitchFamily="34" charset="-122"/>
                <a:ea typeface="微软雅黑" panose="020B0503020204020204" pitchFamily="34" charset="-122"/>
                <a:cs typeface="Noto Sans CJK JP Regular"/>
              </a:rPr>
              <a:t>c</a:t>
            </a:r>
            <a:r>
              <a:rPr sz="1200" spc="-35" dirty="0">
                <a:latin typeface="微软雅黑" panose="020B0503020204020204" pitchFamily="34" charset="-122"/>
                <a:ea typeface="微软雅黑" panose="020B0503020204020204" pitchFamily="34" charset="-122"/>
                <a:cs typeface="Noto Sans CJK JP Regular"/>
              </a:rPr>
              <a:t>k</a:t>
            </a:r>
            <a:r>
              <a:rPr sz="1200" spc="25" dirty="0">
                <a:latin typeface="微软雅黑" panose="020B0503020204020204" pitchFamily="34" charset="-122"/>
                <a:ea typeface="微软雅黑" panose="020B0503020204020204" pitchFamily="34" charset="-122"/>
                <a:cs typeface="Noto Sans CJK JP Regular"/>
              </a:rPr>
              <a:t>C</a:t>
            </a:r>
            <a:r>
              <a:rPr sz="1200" spc="-15" dirty="0">
                <a:latin typeface="微软雅黑" panose="020B0503020204020204" pitchFamily="34" charset="-122"/>
                <a:ea typeface="微软雅黑" panose="020B0503020204020204" pitchFamily="34" charset="-122"/>
                <a:cs typeface="Noto Sans CJK JP Regular"/>
              </a:rPr>
              <a:t>h</a:t>
            </a:r>
            <a:r>
              <a:rPr sz="1200" spc="-40" dirty="0">
                <a:latin typeface="微软雅黑" panose="020B0503020204020204" pitchFamily="34" charset="-122"/>
                <a:ea typeface="微软雅黑" panose="020B0503020204020204" pitchFamily="34" charset="-122"/>
                <a:cs typeface="Noto Sans CJK JP Regular"/>
              </a:rPr>
              <a:t>ai</a:t>
            </a:r>
            <a:r>
              <a:rPr sz="1200" spc="-20" dirty="0">
                <a:latin typeface="微软雅黑" panose="020B0503020204020204" pitchFamily="34" charset="-122"/>
                <a:ea typeface="微软雅黑" panose="020B0503020204020204" pitchFamily="34" charset="-122"/>
                <a:cs typeface="Noto Sans CJK JP Regular"/>
              </a:rPr>
              <a:t>n</a:t>
            </a:r>
            <a:r>
              <a:rPr sz="1200" spc="-25" dirty="0">
                <a:latin typeface="微软雅黑" panose="020B0503020204020204" pitchFamily="34" charset="-122"/>
                <a:ea typeface="微软雅黑" panose="020B0503020204020204" pitchFamily="34" charset="-122"/>
                <a:cs typeface="Noto Sans CJK JP Regular"/>
              </a:rPr>
              <a:t>中的</a:t>
            </a:r>
            <a:r>
              <a:rPr sz="1200" dirty="0">
                <a:latin typeface="微软雅黑" panose="020B0503020204020204" pitchFamily="34" charset="-122"/>
                <a:ea typeface="微软雅黑" panose="020B0503020204020204" pitchFamily="34" charset="-122"/>
                <a:cs typeface="Noto Sans CJK JP Regular"/>
              </a:rPr>
              <a:t>应 </a:t>
            </a:r>
            <a:r>
              <a:rPr sz="1200" spc="-25" dirty="0">
                <a:latin typeface="微软雅黑" panose="020B0503020204020204" pitchFamily="34" charset="-122"/>
                <a:ea typeface="微软雅黑" panose="020B0503020204020204" pitchFamily="34" charset="-122"/>
                <a:cs typeface="Noto Sans CJK JP Regular"/>
              </a:rPr>
              <a:t>用保障单个Peer上数据的完整</a:t>
            </a:r>
            <a:r>
              <a:rPr sz="1200" dirty="0">
                <a:latin typeface="微软雅黑" panose="020B0503020204020204" pitchFamily="34" charset="-122"/>
                <a:ea typeface="微软雅黑" panose="020B0503020204020204" pitchFamily="34" charset="-122"/>
                <a:cs typeface="Noto Sans CJK JP Regular"/>
              </a:rPr>
              <a:t>性</a:t>
            </a:r>
            <a:endParaRPr sz="1200">
              <a:latin typeface="微软雅黑" panose="020B0503020204020204" pitchFamily="34" charset="-122"/>
              <a:ea typeface="微软雅黑" panose="020B0503020204020204" pitchFamily="34" charset="-122"/>
              <a:cs typeface="Noto Sans CJK JP Regular"/>
            </a:endParaRPr>
          </a:p>
          <a:p>
            <a:pPr marL="421640" lvl="1" indent="-128905">
              <a:lnSpc>
                <a:spcPct val="100000"/>
              </a:lnSpc>
              <a:spcBef>
                <a:spcPts val="345"/>
              </a:spcBef>
              <a:buFont typeface="Arial" panose="020B0604020202020204"/>
              <a:buChar char="•"/>
              <a:tabLst>
                <a:tab pos="422275" algn="l"/>
              </a:tabLst>
            </a:pPr>
            <a:r>
              <a:rPr sz="1050" spc="-25" dirty="0">
                <a:latin typeface="微软雅黑" panose="020B0503020204020204" pitchFamily="34" charset="-122"/>
                <a:ea typeface="微软雅黑" panose="020B0503020204020204" pitchFamily="34" charset="-122"/>
                <a:cs typeface="Noto Sans CJK JP Regular"/>
              </a:rPr>
              <a:t>数字签</a:t>
            </a:r>
            <a:r>
              <a:rPr sz="1050" dirty="0">
                <a:latin typeface="微软雅黑" panose="020B0503020204020204" pitchFamily="34" charset="-122"/>
                <a:ea typeface="微软雅黑" panose="020B0503020204020204" pitchFamily="34" charset="-122"/>
                <a:cs typeface="Noto Sans CJK JP Regular"/>
              </a:rPr>
              <a:t>名</a:t>
            </a:r>
            <a:endParaRPr sz="1050">
              <a:latin typeface="微软雅黑" panose="020B0503020204020204" pitchFamily="34" charset="-122"/>
              <a:ea typeface="微软雅黑" panose="020B0503020204020204" pitchFamily="34" charset="-122"/>
              <a:cs typeface="Noto Sans CJK JP Regular"/>
            </a:endParaRPr>
          </a:p>
          <a:p>
            <a:pPr marL="680085" lvl="2" indent="-128905">
              <a:lnSpc>
                <a:spcPct val="100000"/>
              </a:lnSpc>
              <a:spcBef>
                <a:spcPts val="290"/>
              </a:spcBef>
              <a:buFont typeface="Arial" panose="020B0604020202020204"/>
              <a:buChar char="–"/>
              <a:tabLst>
                <a:tab pos="680720" algn="l"/>
              </a:tabLst>
            </a:pPr>
            <a:r>
              <a:rPr sz="900" spc="-25" dirty="0">
                <a:latin typeface="微软雅黑" panose="020B0503020204020204" pitchFamily="34" charset="-122"/>
                <a:ea typeface="微软雅黑" panose="020B0503020204020204" pitchFamily="34" charset="-122"/>
                <a:cs typeface="Noto Sans CJK JP Regular"/>
              </a:rPr>
              <a:t>不可抵赖，防篡</a:t>
            </a:r>
            <a:r>
              <a:rPr sz="900" dirty="0">
                <a:latin typeface="微软雅黑" panose="020B0503020204020204" pitchFamily="34" charset="-122"/>
                <a:ea typeface="微软雅黑" panose="020B0503020204020204" pitchFamily="34" charset="-122"/>
                <a:cs typeface="Noto Sans CJK JP Regular"/>
              </a:rPr>
              <a:t>改</a:t>
            </a:r>
            <a:endParaRPr sz="900">
              <a:latin typeface="微软雅黑" panose="020B0503020204020204" pitchFamily="34" charset="-122"/>
              <a:ea typeface="微软雅黑" panose="020B0503020204020204" pitchFamily="34" charset="-122"/>
              <a:cs typeface="Noto Sans CJK JP Regular"/>
            </a:endParaRPr>
          </a:p>
          <a:p>
            <a:pPr marL="421640" lvl="1" indent="-128905">
              <a:lnSpc>
                <a:spcPct val="100000"/>
              </a:lnSpc>
              <a:spcBef>
                <a:spcPts val="325"/>
              </a:spcBef>
              <a:buFont typeface="Arial" panose="020B0604020202020204"/>
              <a:buChar char="•"/>
              <a:tabLst>
                <a:tab pos="422275" algn="l"/>
              </a:tabLst>
            </a:pPr>
            <a:r>
              <a:rPr sz="1050" spc="-5" dirty="0">
                <a:latin typeface="微软雅黑" panose="020B0503020204020204" pitchFamily="34" charset="-122"/>
                <a:ea typeface="微软雅黑" panose="020B0503020204020204" pitchFamily="34" charset="-122"/>
                <a:cs typeface="Noto Sans CJK JP Regular"/>
              </a:rPr>
              <a:t>Hash</a:t>
            </a:r>
            <a:endParaRPr sz="1050">
              <a:latin typeface="微软雅黑" panose="020B0503020204020204" pitchFamily="34" charset="-122"/>
              <a:ea typeface="微软雅黑" panose="020B0503020204020204" pitchFamily="34" charset="-122"/>
              <a:cs typeface="Noto Sans CJK JP Regular"/>
            </a:endParaRPr>
          </a:p>
          <a:p>
            <a:pPr marL="421640" lvl="1" indent="-128905">
              <a:lnSpc>
                <a:spcPct val="100000"/>
              </a:lnSpc>
              <a:spcBef>
                <a:spcPts val="320"/>
              </a:spcBef>
              <a:buFont typeface="Arial" panose="020B0604020202020204"/>
              <a:buChar char="•"/>
              <a:tabLst>
                <a:tab pos="422275" algn="l"/>
              </a:tabLst>
            </a:pPr>
            <a:r>
              <a:rPr sz="1050" spc="-25" dirty="0">
                <a:latin typeface="微软雅黑" panose="020B0503020204020204" pitchFamily="34" charset="-122"/>
                <a:ea typeface="微软雅黑" panose="020B0503020204020204" pitchFamily="34" charset="-122"/>
                <a:cs typeface="Noto Sans CJK JP Regular"/>
              </a:rPr>
              <a:t>加</a:t>
            </a:r>
            <a:r>
              <a:rPr sz="1050" dirty="0">
                <a:latin typeface="微软雅黑" panose="020B0503020204020204" pitchFamily="34" charset="-122"/>
                <a:ea typeface="微软雅黑" panose="020B0503020204020204" pitchFamily="34" charset="-122"/>
                <a:cs typeface="Noto Sans CJK JP Regular"/>
              </a:rPr>
              <a:t>密</a:t>
            </a:r>
            <a:endParaRPr sz="1050">
              <a:latin typeface="微软雅黑" panose="020B0503020204020204" pitchFamily="34" charset="-122"/>
              <a:ea typeface="微软雅黑" panose="020B0503020204020204" pitchFamily="34" charset="-122"/>
              <a:cs typeface="Noto Sans CJK JP Regular"/>
            </a:endParaRPr>
          </a:p>
          <a:p>
            <a:pPr marL="680085" lvl="2" indent="-128905">
              <a:lnSpc>
                <a:spcPct val="100000"/>
              </a:lnSpc>
              <a:spcBef>
                <a:spcPts val="320"/>
              </a:spcBef>
              <a:buFont typeface="Arial" panose="020B0604020202020204"/>
              <a:buChar char="–"/>
              <a:tabLst>
                <a:tab pos="680720" algn="l"/>
              </a:tabLst>
            </a:pPr>
            <a:r>
              <a:rPr sz="900" spc="-25" dirty="0">
                <a:latin typeface="微软雅黑" panose="020B0503020204020204" pitchFamily="34" charset="-122"/>
                <a:ea typeface="微软雅黑" panose="020B0503020204020204" pitchFamily="34" charset="-122"/>
                <a:cs typeface="Noto Sans CJK JP Regular"/>
              </a:rPr>
              <a:t>事务隐私保</a:t>
            </a:r>
            <a:r>
              <a:rPr sz="900" dirty="0">
                <a:latin typeface="微软雅黑" panose="020B0503020204020204" pitchFamily="34" charset="-122"/>
                <a:ea typeface="微软雅黑" panose="020B0503020204020204" pitchFamily="34" charset="-122"/>
                <a:cs typeface="Noto Sans CJK JP Regular"/>
              </a:rPr>
              <a:t>护</a:t>
            </a:r>
            <a:endParaRPr sz="900">
              <a:latin typeface="微软雅黑" panose="020B0503020204020204" pitchFamily="34" charset="-122"/>
              <a:ea typeface="微软雅黑" panose="020B0503020204020204" pitchFamily="34" charset="-122"/>
              <a:cs typeface="Noto Sans CJK JP Regular"/>
            </a:endParaRPr>
          </a:p>
          <a:p>
            <a:pPr marL="680085" lvl="2" indent="-128905">
              <a:lnSpc>
                <a:spcPct val="100000"/>
              </a:lnSpc>
              <a:spcBef>
                <a:spcPts val="260"/>
              </a:spcBef>
              <a:buFont typeface="Arial" panose="020B0604020202020204"/>
              <a:buChar char="–"/>
              <a:tabLst>
                <a:tab pos="680720" algn="l"/>
              </a:tabLst>
            </a:pPr>
            <a:r>
              <a:rPr sz="825" spc="-25" dirty="0">
                <a:latin typeface="微软雅黑" panose="020B0503020204020204" pitchFamily="34" charset="-122"/>
                <a:ea typeface="微软雅黑" panose="020B0503020204020204" pitchFamily="34" charset="-122"/>
                <a:cs typeface="Noto Sans CJK JP Regular"/>
              </a:rPr>
              <a:t>数据访问控</a:t>
            </a:r>
            <a:r>
              <a:rPr sz="825" dirty="0">
                <a:latin typeface="微软雅黑" panose="020B0503020204020204" pitchFamily="34" charset="-122"/>
                <a:ea typeface="微软雅黑" panose="020B0503020204020204" pitchFamily="34" charset="-122"/>
                <a:cs typeface="Noto Sans CJK JP Regular"/>
              </a:rPr>
              <a:t>制</a:t>
            </a:r>
            <a:endParaRPr sz="825">
              <a:latin typeface="微软雅黑" panose="020B0503020204020204" pitchFamily="34" charset="-122"/>
              <a:ea typeface="微软雅黑" panose="020B0503020204020204" pitchFamily="34" charset="-122"/>
              <a:cs typeface="Noto Sans CJK JP Regular"/>
            </a:endParaRPr>
          </a:p>
          <a:p>
            <a:pPr marL="205740" marR="201295" indent="-170180" algn="just">
              <a:lnSpc>
                <a:spcPct val="100000"/>
              </a:lnSpc>
              <a:spcBef>
                <a:spcPts val="385"/>
              </a:spcBef>
              <a:buFont typeface="Arial" panose="020B0604020202020204"/>
              <a:buChar char="–"/>
              <a:tabLst>
                <a:tab pos="206375" algn="l"/>
              </a:tabLst>
            </a:pPr>
            <a:r>
              <a:rPr sz="1200" spc="-25" dirty="0">
                <a:latin typeface="微软雅黑" panose="020B0503020204020204" pitchFamily="34" charset="-122"/>
                <a:ea typeface="微软雅黑" panose="020B0503020204020204" pitchFamily="34" charset="-122"/>
                <a:cs typeface="Noto Sans CJK JP Regular"/>
              </a:rPr>
              <a:t>共识机制及</a:t>
            </a:r>
            <a:r>
              <a:rPr sz="1200" spc="-85" dirty="0">
                <a:latin typeface="微软雅黑" panose="020B0503020204020204" pitchFamily="34" charset="-122"/>
                <a:ea typeface="微软雅黑" panose="020B0503020204020204" pitchFamily="34" charset="-122"/>
                <a:cs typeface="Noto Sans CJK JP Regular"/>
              </a:rPr>
              <a:t>B</a:t>
            </a:r>
            <a:r>
              <a:rPr sz="1200" spc="-50" dirty="0">
                <a:latin typeface="微软雅黑" panose="020B0503020204020204" pitchFamily="34" charset="-122"/>
                <a:ea typeface="微软雅黑" panose="020B0503020204020204" pitchFamily="34" charset="-122"/>
                <a:cs typeface="Noto Sans CJK JP Regular"/>
              </a:rPr>
              <a:t>l</a:t>
            </a:r>
            <a:r>
              <a:rPr sz="1200" spc="15" dirty="0">
                <a:latin typeface="微软雅黑" panose="020B0503020204020204" pitchFamily="34" charset="-122"/>
                <a:ea typeface="微软雅黑" panose="020B0503020204020204" pitchFamily="34" charset="-122"/>
                <a:cs typeface="Noto Sans CJK JP Regular"/>
              </a:rPr>
              <a:t>o</a:t>
            </a:r>
            <a:r>
              <a:rPr sz="1200" spc="-45" dirty="0">
                <a:latin typeface="微软雅黑" panose="020B0503020204020204" pitchFamily="34" charset="-122"/>
                <a:ea typeface="微软雅黑" panose="020B0503020204020204" pitchFamily="34" charset="-122"/>
                <a:cs typeface="Noto Sans CJK JP Regular"/>
              </a:rPr>
              <a:t>c</a:t>
            </a:r>
            <a:r>
              <a:rPr sz="1200" spc="-35" dirty="0">
                <a:latin typeface="微软雅黑" panose="020B0503020204020204" pitchFamily="34" charset="-122"/>
                <a:ea typeface="微软雅黑" panose="020B0503020204020204" pitchFamily="34" charset="-122"/>
                <a:cs typeface="Noto Sans CJK JP Regular"/>
              </a:rPr>
              <a:t>k</a:t>
            </a:r>
            <a:r>
              <a:rPr sz="1200" spc="25" dirty="0">
                <a:latin typeface="微软雅黑" panose="020B0503020204020204" pitchFamily="34" charset="-122"/>
                <a:ea typeface="微软雅黑" panose="020B0503020204020204" pitchFamily="34" charset="-122"/>
                <a:cs typeface="Noto Sans CJK JP Regular"/>
              </a:rPr>
              <a:t>C</a:t>
            </a:r>
            <a:r>
              <a:rPr sz="1200" spc="-15" dirty="0">
                <a:latin typeface="微软雅黑" panose="020B0503020204020204" pitchFamily="34" charset="-122"/>
                <a:ea typeface="微软雅黑" panose="020B0503020204020204" pitchFamily="34" charset="-122"/>
                <a:cs typeface="Noto Sans CJK JP Regular"/>
              </a:rPr>
              <a:t>h</a:t>
            </a:r>
            <a:r>
              <a:rPr sz="1200" spc="-40" dirty="0">
                <a:latin typeface="微软雅黑" panose="020B0503020204020204" pitchFamily="34" charset="-122"/>
                <a:ea typeface="微软雅黑" panose="020B0503020204020204" pitchFamily="34" charset="-122"/>
                <a:cs typeface="Noto Sans CJK JP Regular"/>
              </a:rPr>
              <a:t>ai</a:t>
            </a:r>
            <a:r>
              <a:rPr sz="1200" spc="-20" dirty="0">
                <a:latin typeface="微软雅黑" panose="020B0503020204020204" pitchFamily="34" charset="-122"/>
                <a:ea typeface="微软雅黑" panose="020B0503020204020204" pitchFamily="34" charset="-122"/>
                <a:cs typeface="Noto Sans CJK JP Regular"/>
              </a:rPr>
              <a:t>n</a:t>
            </a:r>
            <a:r>
              <a:rPr sz="1200" spc="-25" dirty="0">
                <a:latin typeface="微软雅黑" panose="020B0503020204020204" pitchFamily="34" charset="-122"/>
                <a:ea typeface="微软雅黑" panose="020B0503020204020204" pitchFamily="34" charset="-122"/>
                <a:cs typeface="Noto Sans CJK JP Regular"/>
              </a:rPr>
              <a:t>数据分布化</a:t>
            </a:r>
            <a:r>
              <a:rPr sz="1200" dirty="0">
                <a:latin typeface="微软雅黑" panose="020B0503020204020204" pitchFamily="34" charset="-122"/>
                <a:ea typeface="微软雅黑" panose="020B0503020204020204" pitchFamily="34" charset="-122"/>
                <a:cs typeface="Noto Sans CJK JP Regular"/>
              </a:rPr>
              <a:t>， </a:t>
            </a:r>
            <a:r>
              <a:rPr sz="1200" spc="-25" dirty="0">
                <a:latin typeface="微软雅黑" panose="020B0503020204020204" pitchFamily="34" charset="-122"/>
                <a:ea typeface="微软雅黑" panose="020B0503020204020204" pitchFamily="34" charset="-122"/>
                <a:cs typeface="Noto Sans CJK JP Regular"/>
              </a:rPr>
              <a:t>可以防止某个Peer造假，达到高度</a:t>
            </a:r>
            <a:r>
              <a:rPr sz="1200" dirty="0">
                <a:latin typeface="微软雅黑" panose="020B0503020204020204" pitchFamily="34" charset="-122"/>
                <a:ea typeface="微软雅黑" panose="020B0503020204020204" pitchFamily="34" charset="-122"/>
                <a:cs typeface="Noto Sans CJK JP Regular"/>
              </a:rPr>
              <a:t>自 治</a:t>
            </a:r>
            <a:endParaRPr sz="1200">
              <a:latin typeface="微软雅黑" panose="020B0503020204020204" pitchFamily="34" charset="-122"/>
              <a:ea typeface="微软雅黑" panose="020B0503020204020204" pitchFamily="34" charset="-122"/>
              <a:cs typeface="Noto Sans CJK JP Regular"/>
            </a:endParaRPr>
          </a:p>
        </p:txBody>
      </p:sp>
      <p:sp>
        <p:nvSpPr>
          <p:cNvPr id="13" name="object 13"/>
          <p:cNvSpPr/>
          <p:nvPr/>
        </p:nvSpPr>
        <p:spPr>
          <a:xfrm>
            <a:off x="3006719" y="1948827"/>
            <a:ext cx="1971674" cy="2934805"/>
          </a:xfrm>
          <a:prstGeom prst="rect">
            <a:avLst/>
          </a:prstGeom>
          <a:blipFill>
            <a:blip r:embed="rId3" cstate="print"/>
            <a:stretch>
              <a:fillRect/>
            </a:stretch>
          </a:blipFill>
        </p:spPr>
        <p:txBody>
          <a:bodyPr wrap="square" lIns="0" tIns="0" rIns="0" bIns="0" rtlCol="0"/>
          <a:lstStyle/>
          <a:p>
            <a:endParaRPr sz="100"/>
          </a:p>
        </p:txBody>
      </p:sp>
      <p:sp>
        <p:nvSpPr>
          <p:cNvPr id="14" name="object 14"/>
          <p:cNvSpPr/>
          <p:nvPr/>
        </p:nvSpPr>
        <p:spPr>
          <a:xfrm>
            <a:off x="3003146" y="1945253"/>
            <a:ext cx="1979295" cy="2942272"/>
          </a:xfrm>
          <a:custGeom>
            <a:avLst/>
            <a:gdLst/>
            <a:ahLst/>
            <a:cxnLst/>
            <a:rect l="l" t="t" r="r" b="b"/>
            <a:pathLst>
              <a:path w="2639059" h="3923029">
                <a:moveTo>
                  <a:pt x="0" y="0"/>
                </a:moveTo>
                <a:lnTo>
                  <a:pt x="2638431" y="0"/>
                </a:lnTo>
                <a:lnTo>
                  <a:pt x="2638431" y="3922602"/>
                </a:lnTo>
                <a:lnTo>
                  <a:pt x="0" y="3922602"/>
                </a:lnTo>
                <a:lnTo>
                  <a:pt x="0" y="0"/>
                </a:lnTo>
                <a:close/>
              </a:path>
            </a:pathLst>
          </a:custGeom>
          <a:ln w="9525">
            <a:solidFill>
              <a:srgbClr val="0070C0"/>
            </a:solidFill>
          </a:ln>
        </p:spPr>
        <p:txBody>
          <a:bodyPr wrap="square" lIns="0" tIns="0" rIns="0" bIns="0" rtlCol="0"/>
          <a:lstStyle/>
          <a:p>
            <a:endParaRPr sz="100"/>
          </a:p>
        </p:txBody>
      </p:sp>
      <p:sp>
        <p:nvSpPr>
          <p:cNvPr id="15" name="object 15"/>
          <p:cNvSpPr/>
          <p:nvPr/>
        </p:nvSpPr>
        <p:spPr>
          <a:xfrm>
            <a:off x="3001108" y="1635962"/>
            <a:ext cx="1984534" cy="312896"/>
          </a:xfrm>
          <a:custGeom>
            <a:avLst/>
            <a:gdLst/>
            <a:ahLst/>
            <a:cxnLst/>
            <a:rect l="l" t="t" r="r" b="b"/>
            <a:pathLst>
              <a:path w="2646045" h="417194">
                <a:moveTo>
                  <a:pt x="0" y="417149"/>
                </a:moveTo>
                <a:lnTo>
                  <a:pt x="2645600" y="417149"/>
                </a:lnTo>
                <a:lnTo>
                  <a:pt x="2645600" y="0"/>
                </a:lnTo>
                <a:lnTo>
                  <a:pt x="0" y="0"/>
                </a:lnTo>
                <a:lnTo>
                  <a:pt x="0" y="417149"/>
                </a:lnTo>
                <a:close/>
              </a:path>
            </a:pathLst>
          </a:custGeom>
          <a:solidFill>
            <a:srgbClr val="0070C0"/>
          </a:solidFill>
        </p:spPr>
        <p:txBody>
          <a:bodyPr wrap="square" lIns="0" tIns="0" rIns="0" bIns="0" rtlCol="0"/>
          <a:lstStyle/>
          <a:p>
            <a:endParaRPr sz="100"/>
          </a:p>
        </p:txBody>
      </p:sp>
      <p:sp>
        <p:nvSpPr>
          <p:cNvPr id="16" name="object 16"/>
          <p:cNvSpPr/>
          <p:nvPr/>
        </p:nvSpPr>
        <p:spPr>
          <a:xfrm>
            <a:off x="3001108" y="1635966"/>
            <a:ext cx="1984534" cy="312896"/>
          </a:xfrm>
          <a:custGeom>
            <a:avLst/>
            <a:gdLst/>
            <a:ahLst/>
            <a:cxnLst/>
            <a:rect l="l" t="t" r="r" b="b"/>
            <a:pathLst>
              <a:path w="2646045" h="417194">
                <a:moveTo>
                  <a:pt x="0" y="0"/>
                </a:moveTo>
                <a:lnTo>
                  <a:pt x="2645601" y="0"/>
                </a:lnTo>
                <a:lnTo>
                  <a:pt x="2645601" y="417149"/>
                </a:lnTo>
                <a:lnTo>
                  <a:pt x="0" y="417149"/>
                </a:lnTo>
                <a:lnTo>
                  <a:pt x="0" y="0"/>
                </a:lnTo>
                <a:close/>
              </a:path>
            </a:pathLst>
          </a:custGeom>
          <a:ln w="9525">
            <a:solidFill>
              <a:srgbClr val="143C7A"/>
            </a:solidFill>
          </a:ln>
        </p:spPr>
        <p:txBody>
          <a:bodyPr wrap="square" lIns="0" tIns="0" rIns="0" bIns="0" rtlCol="0"/>
          <a:lstStyle/>
          <a:p>
            <a:endParaRPr sz="100"/>
          </a:p>
        </p:txBody>
      </p:sp>
      <p:sp>
        <p:nvSpPr>
          <p:cNvPr id="17" name="object 17"/>
          <p:cNvSpPr txBox="1"/>
          <p:nvPr/>
        </p:nvSpPr>
        <p:spPr>
          <a:xfrm>
            <a:off x="3069689" y="1731452"/>
            <a:ext cx="769144" cy="169545"/>
          </a:xfrm>
          <a:prstGeom prst="rect">
            <a:avLst/>
          </a:prstGeom>
        </p:spPr>
        <p:txBody>
          <a:bodyPr vert="horz" wrap="square" lIns="0" tIns="0" rIns="0" bIns="0" rtlCol="0">
            <a:spAutoFit/>
          </a:bodyPr>
          <a:lstStyle/>
          <a:p>
            <a:pPr>
              <a:lnSpc>
                <a:spcPts val="1325"/>
              </a:lnSpc>
            </a:pPr>
            <a:r>
              <a:rPr sz="900" spc="-10" dirty="0">
                <a:solidFill>
                  <a:srgbClr val="FFFFFF"/>
                </a:solidFill>
                <a:latin typeface="Arial" panose="020B0604020202020204"/>
                <a:cs typeface="Arial" panose="020B0604020202020204"/>
              </a:rPr>
              <a:t>Transaction</a:t>
            </a:r>
            <a:r>
              <a:rPr sz="900" spc="-55" dirty="0">
                <a:solidFill>
                  <a:srgbClr val="FFFFFF"/>
                </a:solidFill>
                <a:latin typeface="Arial" panose="020B0604020202020204"/>
                <a:cs typeface="Arial" panose="020B0604020202020204"/>
              </a:rPr>
              <a:t> </a:t>
            </a:r>
            <a:r>
              <a:rPr sz="900" spc="-5" dirty="0">
                <a:solidFill>
                  <a:srgbClr val="FFFFFF"/>
                </a:solidFill>
                <a:latin typeface="Arial" panose="020B0604020202020204"/>
                <a:cs typeface="Arial" panose="020B0604020202020204"/>
              </a:rPr>
              <a:t>#N</a:t>
            </a:r>
            <a:endParaRPr sz="900">
              <a:latin typeface="Arial" panose="020B0604020202020204"/>
              <a:cs typeface="Arial" panose="020B0604020202020204"/>
            </a:endParaRPr>
          </a:p>
        </p:txBody>
      </p:sp>
      <p:sp>
        <p:nvSpPr>
          <p:cNvPr id="18" name="object 18"/>
          <p:cNvSpPr/>
          <p:nvPr/>
        </p:nvSpPr>
        <p:spPr>
          <a:xfrm>
            <a:off x="3075165" y="2031025"/>
            <a:ext cx="1971675" cy="2934805"/>
          </a:xfrm>
          <a:prstGeom prst="rect">
            <a:avLst/>
          </a:prstGeom>
          <a:blipFill>
            <a:blip r:embed="rId3" cstate="print"/>
            <a:stretch>
              <a:fillRect/>
            </a:stretch>
          </a:blipFill>
        </p:spPr>
        <p:txBody>
          <a:bodyPr wrap="square" lIns="0" tIns="0" rIns="0" bIns="0" rtlCol="0"/>
          <a:lstStyle/>
          <a:p>
            <a:endParaRPr sz="100"/>
          </a:p>
        </p:txBody>
      </p:sp>
      <p:sp>
        <p:nvSpPr>
          <p:cNvPr id="19" name="object 19"/>
          <p:cNvSpPr/>
          <p:nvPr/>
        </p:nvSpPr>
        <p:spPr>
          <a:xfrm>
            <a:off x="3071594" y="2027453"/>
            <a:ext cx="1979295" cy="2942272"/>
          </a:xfrm>
          <a:custGeom>
            <a:avLst/>
            <a:gdLst/>
            <a:ahLst/>
            <a:cxnLst/>
            <a:rect l="l" t="t" r="r" b="b"/>
            <a:pathLst>
              <a:path w="2639059" h="3923029">
                <a:moveTo>
                  <a:pt x="0" y="0"/>
                </a:moveTo>
                <a:lnTo>
                  <a:pt x="2638431" y="0"/>
                </a:lnTo>
                <a:lnTo>
                  <a:pt x="2638431" y="3922602"/>
                </a:lnTo>
                <a:lnTo>
                  <a:pt x="0" y="3922602"/>
                </a:lnTo>
                <a:lnTo>
                  <a:pt x="0" y="0"/>
                </a:lnTo>
                <a:close/>
              </a:path>
            </a:pathLst>
          </a:custGeom>
          <a:ln w="9525">
            <a:solidFill>
              <a:srgbClr val="0070C0"/>
            </a:solidFill>
          </a:ln>
        </p:spPr>
        <p:txBody>
          <a:bodyPr wrap="square" lIns="0" tIns="0" rIns="0" bIns="0" rtlCol="0"/>
          <a:lstStyle/>
          <a:p>
            <a:endParaRPr sz="100"/>
          </a:p>
        </p:txBody>
      </p:sp>
      <p:sp>
        <p:nvSpPr>
          <p:cNvPr id="20" name="object 20"/>
          <p:cNvSpPr/>
          <p:nvPr/>
        </p:nvSpPr>
        <p:spPr>
          <a:xfrm>
            <a:off x="3058839" y="1728878"/>
            <a:ext cx="1984534" cy="312896"/>
          </a:xfrm>
          <a:custGeom>
            <a:avLst/>
            <a:gdLst/>
            <a:ahLst/>
            <a:cxnLst/>
            <a:rect l="l" t="t" r="r" b="b"/>
            <a:pathLst>
              <a:path w="2646045" h="417194">
                <a:moveTo>
                  <a:pt x="0" y="417149"/>
                </a:moveTo>
                <a:lnTo>
                  <a:pt x="2645600" y="417149"/>
                </a:lnTo>
                <a:lnTo>
                  <a:pt x="2645600" y="0"/>
                </a:lnTo>
                <a:lnTo>
                  <a:pt x="0" y="0"/>
                </a:lnTo>
                <a:lnTo>
                  <a:pt x="0" y="417149"/>
                </a:lnTo>
                <a:close/>
              </a:path>
            </a:pathLst>
          </a:custGeom>
          <a:solidFill>
            <a:srgbClr val="0070C0"/>
          </a:solidFill>
        </p:spPr>
        <p:txBody>
          <a:bodyPr wrap="square" lIns="0" tIns="0" rIns="0" bIns="0" rtlCol="0"/>
          <a:lstStyle/>
          <a:p>
            <a:endParaRPr sz="100"/>
          </a:p>
        </p:txBody>
      </p:sp>
      <p:sp>
        <p:nvSpPr>
          <p:cNvPr id="21" name="object 21"/>
          <p:cNvSpPr/>
          <p:nvPr/>
        </p:nvSpPr>
        <p:spPr>
          <a:xfrm>
            <a:off x="3058839" y="1728873"/>
            <a:ext cx="1984534" cy="312896"/>
          </a:xfrm>
          <a:custGeom>
            <a:avLst/>
            <a:gdLst/>
            <a:ahLst/>
            <a:cxnLst/>
            <a:rect l="l" t="t" r="r" b="b"/>
            <a:pathLst>
              <a:path w="2646045" h="417194">
                <a:moveTo>
                  <a:pt x="0" y="0"/>
                </a:moveTo>
                <a:lnTo>
                  <a:pt x="2645601" y="0"/>
                </a:lnTo>
                <a:lnTo>
                  <a:pt x="2645601" y="417149"/>
                </a:lnTo>
                <a:lnTo>
                  <a:pt x="0" y="417149"/>
                </a:lnTo>
                <a:lnTo>
                  <a:pt x="0" y="0"/>
                </a:lnTo>
                <a:close/>
              </a:path>
            </a:pathLst>
          </a:custGeom>
          <a:ln w="9525">
            <a:solidFill>
              <a:srgbClr val="143C7A"/>
            </a:solidFill>
          </a:ln>
        </p:spPr>
        <p:txBody>
          <a:bodyPr wrap="square" lIns="0" tIns="0" rIns="0" bIns="0" rtlCol="0"/>
          <a:lstStyle/>
          <a:p>
            <a:endParaRPr sz="100"/>
          </a:p>
        </p:txBody>
      </p:sp>
      <p:sp>
        <p:nvSpPr>
          <p:cNvPr id="22" name="object 22"/>
          <p:cNvSpPr txBox="1"/>
          <p:nvPr/>
        </p:nvSpPr>
        <p:spPr>
          <a:xfrm>
            <a:off x="3058839" y="1855912"/>
            <a:ext cx="1926908" cy="124460"/>
          </a:xfrm>
          <a:prstGeom prst="rect">
            <a:avLst/>
          </a:prstGeom>
          <a:ln w="9525">
            <a:solidFill>
              <a:srgbClr val="143C7A"/>
            </a:solidFill>
          </a:ln>
        </p:spPr>
        <p:txBody>
          <a:bodyPr vert="horz" wrap="square" lIns="0" tIns="0" rIns="0" bIns="0" rtlCol="0">
            <a:spAutoFit/>
          </a:bodyPr>
          <a:lstStyle/>
          <a:p>
            <a:pPr marL="91440">
              <a:lnSpc>
                <a:spcPts val="975"/>
              </a:lnSpc>
            </a:pPr>
            <a:r>
              <a:rPr sz="900" spc="-10" dirty="0">
                <a:solidFill>
                  <a:srgbClr val="FFFFFF"/>
                </a:solidFill>
                <a:latin typeface="Arial" panose="020B0604020202020204"/>
                <a:cs typeface="Arial" panose="020B0604020202020204"/>
              </a:rPr>
              <a:t>Transaction </a:t>
            </a:r>
            <a:r>
              <a:rPr sz="900" spc="-5" dirty="0">
                <a:solidFill>
                  <a:srgbClr val="FFFFFF"/>
                </a:solidFill>
                <a:latin typeface="Arial" panose="020B0604020202020204"/>
                <a:cs typeface="Arial" panose="020B0604020202020204"/>
              </a:rPr>
              <a:t>#N</a:t>
            </a:r>
            <a:endParaRPr sz="900">
              <a:latin typeface="Arial" panose="020B0604020202020204"/>
              <a:cs typeface="Arial" panose="020B0604020202020204"/>
            </a:endParaRPr>
          </a:p>
        </p:txBody>
      </p:sp>
      <p:sp>
        <p:nvSpPr>
          <p:cNvPr id="23" name="object 23"/>
          <p:cNvSpPr/>
          <p:nvPr/>
        </p:nvSpPr>
        <p:spPr>
          <a:xfrm>
            <a:off x="2359028" y="3051179"/>
            <a:ext cx="717549" cy="384174"/>
          </a:xfrm>
          <a:prstGeom prst="rect">
            <a:avLst/>
          </a:prstGeom>
          <a:blipFill>
            <a:blip r:embed="rId4" cstate="print"/>
            <a:stretch>
              <a:fillRect/>
            </a:stretch>
          </a:blipFill>
        </p:spPr>
        <p:txBody>
          <a:bodyPr wrap="square" lIns="0" tIns="0" rIns="0" bIns="0" rtlCol="0"/>
          <a:lstStyle/>
          <a:p>
            <a:endParaRPr sz="100"/>
          </a:p>
        </p:txBody>
      </p:sp>
      <p:sp>
        <p:nvSpPr>
          <p:cNvPr id="24" name="object 24"/>
          <p:cNvSpPr/>
          <p:nvPr/>
        </p:nvSpPr>
        <p:spPr>
          <a:xfrm>
            <a:off x="2393023" y="3071012"/>
            <a:ext cx="559118" cy="226695"/>
          </a:xfrm>
          <a:custGeom>
            <a:avLst/>
            <a:gdLst/>
            <a:ahLst/>
            <a:cxnLst/>
            <a:rect l="l" t="t" r="r" b="b"/>
            <a:pathLst>
              <a:path w="745489" h="302260">
                <a:moveTo>
                  <a:pt x="9258" y="0"/>
                </a:moveTo>
                <a:lnTo>
                  <a:pt x="0" y="23647"/>
                </a:lnTo>
                <a:lnTo>
                  <a:pt x="622312" y="267258"/>
                </a:lnTo>
                <a:lnTo>
                  <a:pt x="613054" y="290906"/>
                </a:lnTo>
                <a:lnTo>
                  <a:pt x="745197" y="301726"/>
                </a:lnTo>
                <a:lnTo>
                  <a:pt x="671010" y="243598"/>
                </a:lnTo>
                <a:lnTo>
                  <a:pt x="631571" y="243598"/>
                </a:lnTo>
                <a:lnTo>
                  <a:pt x="9258" y="0"/>
                </a:lnTo>
                <a:close/>
              </a:path>
              <a:path w="745489" h="302260">
                <a:moveTo>
                  <a:pt x="640829" y="219951"/>
                </a:moveTo>
                <a:lnTo>
                  <a:pt x="631571" y="243598"/>
                </a:lnTo>
                <a:lnTo>
                  <a:pt x="671010" y="243598"/>
                </a:lnTo>
                <a:lnTo>
                  <a:pt x="640829" y="219951"/>
                </a:lnTo>
                <a:close/>
              </a:path>
            </a:pathLst>
          </a:custGeom>
          <a:solidFill>
            <a:srgbClr val="064055"/>
          </a:solidFill>
        </p:spPr>
        <p:txBody>
          <a:bodyPr wrap="square" lIns="0" tIns="0" rIns="0" bIns="0" rtlCol="0"/>
          <a:lstStyle/>
          <a:p>
            <a:endParaRPr sz="100"/>
          </a:p>
        </p:txBody>
      </p:sp>
      <p:sp>
        <p:nvSpPr>
          <p:cNvPr id="25" name="object 25"/>
          <p:cNvSpPr/>
          <p:nvPr/>
        </p:nvSpPr>
        <p:spPr>
          <a:xfrm>
            <a:off x="2542159" y="2973686"/>
            <a:ext cx="281241" cy="227114"/>
          </a:xfrm>
          <a:prstGeom prst="rect">
            <a:avLst/>
          </a:prstGeom>
          <a:blipFill>
            <a:blip r:embed="rId5" cstate="print"/>
            <a:stretch>
              <a:fillRect/>
            </a:stretch>
          </a:blipFill>
        </p:spPr>
        <p:txBody>
          <a:bodyPr wrap="square" lIns="0" tIns="0" rIns="0" bIns="0" rtlCol="0"/>
          <a:lstStyle/>
          <a:p>
            <a:endParaRPr sz="100"/>
          </a:p>
        </p:txBody>
      </p:sp>
      <p:sp>
        <p:nvSpPr>
          <p:cNvPr id="26" name="object 26"/>
          <p:cNvSpPr txBox="1">
            <a:spLocks noGrp="1"/>
          </p:cNvSpPr>
          <p:nvPr>
            <p:ph type="sldNum" sz="quarter" idx="7"/>
          </p:nvPr>
        </p:nvSpPr>
        <p:spPr>
          <a:xfrm>
            <a:off x="38101" y="4953245"/>
            <a:ext cx="156209" cy="30480"/>
          </a:xfrm>
          <a:prstGeom prst="rect">
            <a:avLst/>
          </a:prstGeom>
        </p:spPr>
        <p:txBody>
          <a:bodyPr vert="horz" wrap="square" lIns="0" tIns="15240" rIns="0" bIns="0" rtlCol="0">
            <a:spAutoFit/>
          </a:bodyPr>
          <a:lstStyle/>
          <a:p>
            <a:pPr marL="25400">
              <a:lnSpc>
                <a:spcPct val="100000"/>
              </a:lnSpc>
              <a:spcBef>
                <a:spcPts val="160"/>
              </a:spcBef>
            </a:pPr>
            <a:fld id="{81D60167-4931-47E6-BA6A-407CBD079E47}" type="slidenum">
              <a:rPr sz="100" spc="30" dirty="0"/>
              <a:t>9</a:t>
            </a:fld>
            <a:endParaRPr sz="100" spc="30" dirty="0"/>
          </a:p>
        </p:txBody>
      </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PPT Template - IT Product Line 16_9 z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 - IT Product Line 16_9 zh</Template>
  <TotalTime>53</TotalTime>
  <Words>1176</Words>
  <Application>Microsoft Office PowerPoint</Application>
  <PresentationFormat>全屏显示(16:9)</PresentationFormat>
  <Paragraphs>367</Paragraphs>
  <Slides>18</Slides>
  <Notes>1</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18</vt:i4>
      </vt:variant>
    </vt:vector>
  </HeadingPairs>
  <TitlesOfParts>
    <vt:vector size="38" baseType="lpstr">
      <vt:lpstr>Arial Unicode MS</vt:lpstr>
      <vt:lpstr>Droid Sans Fallback</vt:lpstr>
      <vt:lpstr>FrutigerNext LT Medium</vt:lpstr>
      <vt:lpstr>MS PGothic</vt:lpstr>
      <vt:lpstr>Noto Sans CJK JP Regular</vt:lpstr>
      <vt:lpstr>黑体</vt:lpstr>
      <vt:lpstr>华文细黑</vt:lpstr>
      <vt:lpstr>宋体</vt:lpstr>
      <vt:lpstr>微软雅黑</vt:lpstr>
      <vt:lpstr>Arial</vt:lpstr>
      <vt:lpstr>Calibri</vt:lpstr>
      <vt:lpstr>FrutigerNext LT Regular</vt:lpstr>
      <vt:lpstr>Times New Roman</vt:lpstr>
      <vt:lpstr>Trebuchet MS</vt:lpstr>
      <vt:lpstr>Verdana</vt:lpstr>
      <vt:lpstr>Wingdings</vt:lpstr>
      <vt:lpstr>PPT Template - IT Product Line 16_9 zh</vt:lpstr>
      <vt:lpstr>12_主题1</vt:lpstr>
      <vt:lpstr>13_主题1</vt:lpstr>
      <vt:lpstr>2_自定义设计方案</vt:lpstr>
      <vt:lpstr>PowerPoint 演示文稿</vt:lpstr>
      <vt:lpstr>议程</vt:lpstr>
      <vt:lpstr>使用PKI（Public Key Infrastructure）公钥体系进行加密</vt:lpstr>
      <vt:lpstr>PKI --- 基于公钥体系的签名和验签机制 – 数字签名的目的：检测数据未经授权的修改，签名者的身份识别和抗抵赖。</vt:lpstr>
      <vt:lpstr>PKI --- 数字证书和CA（认证中心，数字证书发证系统）</vt:lpstr>
      <vt:lpstr>区块链的业务安全需求</vt:lpstr>
      <vt:lpstr>HyperLedge Fabric的CA支撑环境</vt:lpstr>
      <vt:lpstr>区块数据的结构 --- 区块链</vt:lpstr>
      <vt:lpstr>区块数据的构成 --- 事务（交易）数据</vt:lpstr>
      <vt:lpstr>区块数据的构成 --- 如何做到交易抗抵赖</vt:lpstr>
      <vt:lpstr>如何防止分布式账本的伪造</vt:lpstr>
      <vt:lpstr>如何保障私密</vt:lpstr>
      <vt:lpstr>如何既保障交易私密，又可以实现监管</vt:lpstr>
      <vt:lpstr>如何保护隐私？</vt:lpstr>
      <vt:lpstr>使用身份管理实现交易隐私</vt:lpstr>
      <vt:lpstr>主要加密算法对比</vt:lpstr>
      <vt:lpstr>参考资料</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admin</dc:creator>
  <cp:lastModifiedBy>huifangyuan (A)</cp:lastModifiedBy>
  <cp:revision>4954</cp:revision>
  <cp:lastPrinted>2011-04-14T06:54:00Z</cp:lastPrinted>
  <dcterms:created xsi:type="dcterms:W3CDTF">2015-04-30T07:38:00Z</dcterms:created>
  <dcterms:modified xsi:type="dcterms:W3CDTF">2018-08-13T10:20:44Z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(12)ZlCLfUlflytUj17RQQZRXLzkAyj8d4dd7sbN6B0uw/vbNTmRiv7gWvM+/ic1q2QjwtryS+8M
j1t+aPl7Rb4R1wzxgc9ITxcZSq5/RGAJxBtqtFQ/rN9+ARIdPnIIbIJqS5y5i8OL0k5Tw1RU
pWZkdAlum9Uzl21LbkuzPJmnEcPlrYIRzIwPKOZkAiDGD1EbOWtGVAGb2A4BajwCbuLFFDOR
8Yb1BpuRP4Op6w3GYQ</vt:lpwstr>
  </property>
  <property fmtid="{D5CDD505-2E9C-101B-9397-08002B2CF9AE}" pid="3" name="_ms_pID_7253431">
    <vt:lpwstr>pM1QnaCtXlGNFmM9U8KAAf8bfpQBam4468ZqafslFEhweqX4RTa3X6
IyeZJUnzYMWivQ4u6kbrOISJZutjDoKgplR3nWlyoZ1TYx+B2xb7aktFVm1/GGkGMwZ48Wmd
Z1YSZm6MQqxGfrbJmPw7UAulfdT8OBeO9ckeQAczvSr30AmLZYppMcBni1grYReDVcULUCzn
cGsa79qNu6YV4yKJZT65HX9RhopqMl/zR5ni</vt:lpwstr>
  </property>
  <property fmtid="{D5CDD505-2E9C-101B-9397-08002B2CF9AE}" pid="4" name="_ms_pID_7253432">
    <vt:lpwstr>vM0FGB1vIkwY1vzq85Yf77dJ6UeMfO+mnl11
vV2RWKr9YTzpapx6WnzBo0C0ZKAxHdwimb7XW25Fsh/Wkc6apq9tAS+4RGQp2zTgpw3cEN8l
X5D8JoYcbaUalELpJv9nz2TKI46EFHwt+JL9+fu8ioA4Mf4RE5RXbCB/jJjqnlK/Aa0OZZws
xNFYNx3z0W9IbfX+ZHEFvtXM70/qDjHZ5epYRUTPv+/wfKfH4AMHSa</vt:lpwstr>
  </property>
  <property fmtid="{D5CDD505-2E9C-101B-9397-08002B2CF9AE}" pid="5" name="_ms_pID_7253433">
    <vt:lpwstr>ACmLAZ5t7OeDbdmYq+
uONIEktjYj/DN5cw+o5hTVuTkm48xd3ADBmwZeOl0JlhM6pamVybrfjHgRt1yJ6/nfFMgQSE
QIhHvaq0hSTD73JkzpbDXMpiki3nfzc5k5A5WG8ZYPJ5W9lVfRZkEnYxoJz8TuPHGK8CCbYS
Rg7AcTcaaO8DLtzkv0IfGK93NF1P9qCJJjxuy9G6i3DXobBNN8Pt2lBQqo+WiYe5SG3geTZ5</vt:lpwstr>
  </property>
  <property fmtid="{D5CDD505-2E9C-101B-9397-08002B2CF9AE}" pid="6" name="_ms_pID_7253434">
    <vt:lpwstr>
I+Ww23kWkCIzYWLZMnH2tVFL+ohssTlAp8dXe4sATBzy7MhzATE/ncLh+5qnnFa75sdRsjnd
925Ac2KU5pgM65XtQibidDNlLjtwUAZkn4zbZU/9e9e6LwJv+FBJSUrcuQjWD5L2O+THcJxf
cKVyTK6wo1GrepFFEiETKu50PVkPgPFozeDJZdKDAnCSEebvMTtv7Xv/8z/jai7VDaCT6oER
H8K+rVXYq9W4LqCZ</vt:lpwstr>
  </property>
  <property fmtid="{D5CDD505-2E9C-101B-9397-08002B2CF9AE}" pid="7" name="_ms_pID_7253435">
    <vt:lpwstr>vIAuzwuhdrxRWCm5htmLTL+ybsvdOxYxiIf3pFx33kP7Jpej+yY3oZso
+PvADbjEWGodIf0v3iynjp8FSNZSuOSXzehu7BQxTEzm+PVeYOB2/0If8Dhzlq3CyulSnnV6
9oP9uvTmL+buWYDL9jDsZyLic0SFK+r3oKR7VeTGY0zEY4Ked08VPxgu2dv2yD2w+6Gb/J3b
w8IElbGiWcY71JKHvYDC619NuYsl0jsdPk</vt:lpwstr>
  </property>
  <property fmtid="{D5CDD505-2E9C-101B-9397-08002B2CF9AE}" pid="8" name="_ms_pID_7253436">
    <vt:lpwstr>36gzHzObx0TzOneuSPbYBdWrWOnmpO5NYZBflW
i57wAX3gI2qjywTWJfAc/X/Hikcuyyq1Zly1KdS9h9DHDUO2tALICPQRvIXiveJocjLUDvH/
sEQERODGSFp62V8goczD0v6AOYH97GAFJHQwc1tNuExPkSlZXjcAaB6FlrOO1nU0nIMz5k9D
aPeM8N1CpKnrWBP5vS07HBBnjjUjF36WzoRJlXaTQJlEGwhUBf2H</vt:lpwstr>
  </property>
  <property fmtid="{D5CDD505-2E9C-101B-9397-08002B2CF9AE}" pid="9" name="_ms_pID_7253437">
    <vt:lpwstr>E+DGLUgoWcMFAXVnRilE
7PQvswSa2tudheBlJjBj3xqRaO0ZnWUq5sHliqA7NkSfRfyFt+2aj1ySktHZPRS601KeJWM9
e4L3JqFWgqO9lIsNpRgUZ587jQROl4FqaUS3AqhsIt99V/r/PFdGpk1uEv7yAxfqCUMy69+4
fZyUGRlpxr1XPsxnOty8qEpoPrhZZ6OWGE7oFT2Vp0QLxUmvU7eAFwDrCfdQKpgaI0z8mN</vt:lpwstr>
  </property>
  <property fmtid="{D5CDD505-2E9C-101B-9397-08002B2CF9AE}" pid="10" name="_ms_pID_7253438">
    <vt:lpwstr>em
2gqNcwhmgI631ck9M3j7Cz+0J4zGTqQKuugYE71p2R6GIfAXgwsaQPjGKvgqeIrf3xRj7j5k
hEKhxZliNnPBXAtRqvQTFH/l//lkzSDD4oDILWXS0LfMBEE9SFM4rtURDoToxpXYIhVq/2D9
sQsGCrr2mupkjx61l/gVrqSM/gCA1ndRtNAdGAMpqOlE8ktrK7CvCn1ZBzvjeT1OI22KQOds
4Il+HfqMaER0Vq</vt:lpwstr>
  </property>
  <property fmtid="{D5CDD505-2E9C-101B-9397-08002B2CF9AE}" pid="11" name="_ms_pID_7253439">
    <vt:lpwstr>kHd50k6H+hkQEp6q4HRluODFjxZC0tRHN1+wcFYNFmWz2jkeZ6ZPSNOfH/
LmEZvUG3ebQGTmeumwQAxoVTkzVgfLgNRGYkJfLSCGcEVR7kF0uubyv9H5xyCWnM2vhoTxRY
0zpOoMV/OY76OaUQ0X32TXQyfhKG1f/7ypOPwFng3lA5TK906Y8xk4GKfGTtc7FfluE71r8R
RJJuGcF3oznUUreN6pBRKISlFesosS6c</vt:lpwstr>
  </property>
  <property fmtid="{D5CDD505-2E9C-101B-9397-08002B2CF9AE}" pid="12" name="_ms_pID_72534310">
    <vt:lpwstr>pcLVUxd+LvwkNc336MKw/f7Dj37tHzRb6cKzsp/3
TuWObchICATSFEaspVN5MePxQsrDSLUdz2yMAkFnBfgDrrxK+k67D2qBd5eNhDk/+MwwWEVV
yI6P+FeSRvypKKYPw3mHCiwbpzrddoCYNxkj9Xzr3ccBcXa/ZIn05kyotxGcke6ImbP/vcu7
NT+yVy72h1FXuew8D33d/ls6jZg+eYO2ZJZkKV+7B+41uiASD2</vt:lpwstr>
  </property>
  <property fmtid="{D5CDD505-2E9C-101B-9397-08002B2CF9AE}" pid="13" name="_ms_pID_72534311">
    <vt:lpwstr>iMZP68jtqcxg==</vt:lpwstr>
  </property>
  <property fmtid="{D5CDD505-2E9C-101B-9397-08002B2CF9AE}" pid="14" name="_new_ms_pID_72543">
    <vt:lpwstr>(4)IuJsUiBa4AszomqMSE9DG24Kg9SaLS3ihklu+pCnF0L9z/BDl29djXnr0vOxIRhdI5VSqRJ4
6R59QY2xUb0Wx84G2jfrI3SOkZS1luAriDXiKXJrw22KjBTbjgPRT9PKFrlQ9J0xAikhoVX+
wjTe3MSPrZ9GNejFOExHmGX0G/67W3qr9RXiZ+zzvoDdun/2h734Q/i2ed8RgGFAphxtmn3/
xT2+5zb63b4fsyUUM6</vt:lpwstr>
  </property>
  <property fmtid="{D5CDD505-2E9C-101B-9397-08002B2CF9AE}" pid="15" name="_new_ms_pID_725431">
    <vt:lpwstr>y4d6l/KkrLOihZvUf1SwSMNyjytwsJOMOL7f8ZUS8a8c1VqssKUEvK
bXotPIifpjaybVYxzD2p8f9bQJ5MbLBy3bvrHy/V/9tqiLfxhHtVrojug8MXdC1LFYnhyqhl
SPpG9NATSUk5HOX+pmNVhsn4JBardzhxAq1316bM0Q7V39WN+21v/Ht5ATF0A2Ry8vX238dK
jK48CtTvRtlYjkl+esTszAqCbuIjRVibZRfW</vt:lpwstr>
  </property>
  <property fmtid="{D5CDD505-2E9C-101B-9397-08002B2CF9AE}" pid="16" name="_new_ms_pID_725432">
    <vt:lpwstr>OKsYXE/cwH4KzepAVLk3WBbhu8hpQW/LdvHD
N+1U0+oETOchYY8RcSbyoPXVgvNSW55oe8gn7isPoOJL9VOzWEuVGoq7w9OCzgrIC130NirG
RNI0y2pDSr77JNW/Zt66WIlfgNatV1X2meRmhR2Xb/jMlY85CdUl478bgfxdXfsTymLfQaun
7VK6R/sxT35K+r0ROLmCWhEt8Aus5HoixXGqbGxeOg0PYAwlIF53nK</vt:lpwstr>
  </property>
  <property fmtid="{D5CDD505-2E9C-101B-9397-08002B2CF9AE}" pid="17" name="_new_ms_pID_725433">
    <vt:lpwstr>2xc5u2vIX6j3bCRqve
foJQKbb2uqnrD3UO6jTeWER84Wc=</vt:lpwstr>
  </property>
  <property fmtid="{D5CDD505-2E9C-101B-9397-08002B2CF9AE}" pid="18" name="_2015_ms_pID_725343">
    <vt:lpwstr>(3)rXJbEa9HV9g671zdYhVBClIOXXrRi0qq+aZd+BN5OBB2q1NMSrgpiCo74rXC86sFttiJQ556
lTaE0DOdm4nQkt5wqqEOWdG9vjM5s8LASaz1N84CLxTn0RIzXGhjM97b0ulQkOnc7cK8QY64
EOS9uv9XKsbTdLiqfeVwBrUKCUEg7l4dIubGG1rHRIEPTc6ybvZ3NwA4IPWcXrmQUNExMAJS
ooy1581Txjmjmgz9E7</vt:lpwstr>
  </property>
  <property fmtid="{D5CDD505-2E9C-101B-9397-08002B2CF9AE}" pid="19" name="_2015_ms_pID_7253431">
    <vt:lpwstr>/ExvuYdEFtgkLm75lzt9JmwBIziDjB47Aw5kyVh1JUCMM3/DPsilRW
85bJ/JkT1Rp0x/6ny8Cz3tdxwJwhf40YFtB/lBj8Dyo22o6ek2ehk6fmBYBwB8KvetcQLBL4
znSlRRBSPtpvEzLVn4cOMdG2rZ1YxxmaNbn0BYHYUoqtslq7vxV8Zn1lZqqAl7eqXQuJHpVt
eaUU/WENT0iuos4J5hEJSQs+toJ/l3Gy8SVM</vt:lpwstr>
  </property>
  <property fmtid="{D5CDD505-2E9C-101B-9397-08002B2CF9AE}" pid="20" name="_2015_ms_pID_7253432">
    <vt:lpwstr>0zBORnaW2BMXcPCRhlW47RM=</vt:lpwstr>
  </property>
  <property fmtid="{D5CDD505-2E9C-101B-9397-08002B2CF9AE}" pid="21" name="KSOProductBuildVer">
    <vt:lpwstr>2052-10.1.0.7469</vt:lpwstr>
  </property>
  <property fmtid="{D5CDD505-2E9C-101B-9397-08002B2CF9AE}" pid="22" name="_readonly">
    <vt:lpwstr/>
  </property>
  <property fmtid="{D5CDD505-2E9C-101B-9397-08002B2CF9AE}" pid="23" name="_change">
    <vt:lpwstr/>
  </property>
  <property fmtid="{D5CDD505-2E9C-101B-9397-08002B2CF9AE}" pid="24" name="_full-control">
    <vt:lpwstr/>
  </property>
  <property fmtid="{D5CDD505-2E9C-101B-9397-08002B2CF9AE}" pid="25" name="sflag">
    <vt:lpwstr>1534155626</vt:lpwstr>
  </property>
</Properties>
</file>