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24"/>
  </p:handoutMasterIdLst>
  <p:sldIdLst>
    <p:sldId id="262" r:id="rId10"/>
    <p:sldId id="259" r:id="rId11"/>
    <p:sldId id="263" r:id="rId12"/>
    <p:sldId id="264" r:id="rId13"/>
    <p:sldId id="265" r:id="rId14"/>
    <p:sldId id="266" r:id="rId15"/>
    <p:sldId id="267" r:id="rId16"/>
    <p:sldId id="268" r:id="rId17"/>
    <p:sldId id="269" r:id="rId18"/>
    <p:sldId id="270" r:id="rId19"/>
    <p:sldId id="271" r:id="rId20"/>
    <p:sldId id="272" r:id="rId21"/>
    <p:sldId id="273" r:id="rId22"/>
    <p:sldId id="260"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116" d="100"/>
          <a:sy n="116" d="100"/>
        </p:scale>
        <p:origin x="2184" y="108"/>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2018/8/14</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en-US" altLang="zh-CN" smtClean="0"/>
              <a:t>Click to edit Master title style</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0765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2018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814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082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3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612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688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903913" cy="57943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604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6264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633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2884488" y="1330325"/>
            <a:ext cx="2776538" cy="36750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9324975" y="3832225"/>
            <a:ext cx="863600"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2884488" y="1330325"/>
            <a:ext cx="2776538" cy="387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9251950" y="57150"/>
            <a:ext cx="1295400" cy="12700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9251950" y="1196975"/>
            <a:ext cx="1295400" cy="24479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p:nvSpPr>
        <p:spPr bwMode="auto">
          <a:xfrm>
            <a:off x="3785716" y="6465936"/>
            <a:ext cx="1866404"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p:nvSpPr>
        <p:spPr bwMode="auto">
          <a:xfrm>
            <a:off x="6361113" y="6480629"/>
            <a:ext cx="2097087" cy="3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5897563"/>
            <a:ext cx="9144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755650" y="1682642"/>
            <a:ext cx="5616575" cy="1571842"/>
          </a:xfrm>
        </p:spPr>
        <p:txBody>
          <a:bodyPr/>
          <a:lstStyle/>
          <a:p>
            <a:r>
              <a:rPr lang="en-US" altLang="zh-CN" dirty="0" smtClean="0"/>
              <a:t>Day 6</a:t>
            </a:r>
            <a:br>
              <a:rPr lang="en-US" altLang="zh-CN" dirty="0" smtClean="0"/>
            </a:br>
            <a:r>
              <a:rPr lang="en-US" altLang="zh-CN" dirty="0"/>
              <a:t/>
            </a:r>
            <a:br>
              <a:rPr lang="en-US" altLang="zh-CN" dirty="0"/>
            </a:br>
            <a:r>
              <a:rPr lang="zh-CN" altLang="en-US" dirty="0" smtClean="0"/>
              <a:t>区</a:t>
            </a:r>
            <a:r>
              <a:rPr lang="zh-CN" altLang="en-US" dirty="0" smtClean="0"/>
              <a:t>块链核心技术</a:t>
            </a:r>
            <a:endParaRPr lang="zh-CN" altLang="en-US" dirty="0"/>
          </a:p>
        </p:txBody>
      </p:sp>
      <p:sp>
        <p:nvSpPr>
          <p:cNvPr id="15" name="副标题 14"/>
          <p:cNvSpPr>
            <a:spLocks noGrp="1"/>
          </p:cNvSpPr>
          <p:nvPr>
            <p:ph type="subTitle" idx="11"/>
          </p:nvPr>
        </p:nvSpPr>
        <p:spPr>
          <a:xfrm>
            <a:off x="755576" y="3254484"/>
            <a:ext cx="6400800" cy="461665"/>
          </a:xfrm>
        </p:spPr>
        <p:txBody>
          <a:bodyPr/>
          <a:lstStyle/>
          <a:p>
            <a:r>
              <a:rPr lang="zh-CN" altLang="en-US" dirty="0"/>
              <a:t>智</a:t>
            </a:r>
            <a:r>
              <a:rPr lang="zh-CN" altLang="en-US" dirty="0" smtClean="0"/>
              <a:t>能合约</a:t>
            </a:r>
            <a:endParaRPr lang="zh-CN" altLang="en-US" dirty="0"/>
          </a:p>
        </p:txBody>
      </p:sp>
      <p:sp>
        <p:nvSpPr>
          <p:cNvPr id="5" name="TextBox 4"/>
          <p:cNvSpPr txBox="1"/>
          <p:nvPr/>
        </p:nvSpPr>
        <p:spPr>
          <a:xfrm>
            <a:off x="755576" y="5589240"/>
            <a:ext cx="4824536"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Zhang Ziyi</a:t>
            </a:r>
            <a:r>
              <a:rPr lang="en-US" altLang="zh-CN" sz="1400" dirty="0" smtClean="0">
                <a:solidFill>
                  <a:srgbClr val="B2B2B2">
                    <a:lumMod val="50000"/>
                  </a:srgbClr>
                </a:solidFill>
                <a:latin typeface="FrutigerNext LT Medium"/>
              </a:rPr>
              <a:t>/zhangziyi@huawei.com</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V1.0(20180809)</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链</a:t>
            </a:r>
            <a:r>
              <a:rPr lang="zh-CN" altLang="en-US" dirty="0"/>
              <a:t>码示例和</a:t>
            </a:r>
            <a:r>
              <a:rPr lang="en-US" altLang="zh-CN" dirty="0"/>
              <a:t>Demo-</a:t>
            </a:r>
            <a:r>
              <a:rPr lang="zh-CN" altLang="en-US" dirty="0"/>
              <a:t>申</a:t>
            </a:r>
            <a:r>
              <a:rPr lang="zh-CN" altLang="en-US" dirty="0" smtClean="0"/>
              <a:t>请帮助</a:t>
            </a:r>
            <a:endParaRPr lang="en-US" dirty="0"/>
          </a:p>
        </p:txBody>
      </p:sp>
      <p:pic>
        <p:nvPicPr>
          <p:cNvPr id="4" name="图片 4"/>
          <p:cNvPicPr>
            <a:picLocks noChangeAspect="1"/>
          </p:cNvPicPr>
          <p:nvPr/>
        </p:nvPicPr>
        <p:blipFill>
          <a:blip r:embed="rId2"/>
          <a:stretch>
            <a:fillRect/>
          </a:stretch>
        </p:blipFill>
        <p:spPr>
          <a:xfrm>
            <a:off x="611560" y="1196975"/>
            <a:ext cx="6183982" cy="4253373"/>
          </a:xfrm>
          <a:prstGeom prst="rect">
            <a:avLst/>
          </a:prstGeom>
        </p:spPr>
      </p:pic>
    </p:spTree>
    <p:extLst>
      <p:ext uri="{BB962C8B-B14F-4D97-AF65-F5344CB8AC3E}">
        <p14:creationId xmlns:p14="http://schemas.microsoft.com/office/powerpoint/2010/main" val="3075096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sz="3200" dirty="0" smtClean="0"/>
              <a:t>交易内容的</a:t>
            </a:r>
            <a:r>
              <a:rPr lang="zh-CN" altLang="en-US" sz="3200" dirty="0"/>
              <a:t>区块结构</a:t>
            </a:r>
            <a:endParaRPr lang="zh-CN" altLang="en-US" dirty="0"/>
          </a:p>
        </p:txBody>
      </p:sp>
      <p:pic>
        <p:nvPicPr>
          <p:cNvPr id="22" name="图片 3"/>
          <p:cNvPicPr>
            <a:picLocks noChangeAspect="1"/>
          </p:cNvPicPr>
          <p:nvPr/>
        </p:nvPicPr>
        <p:blipFill>
          <a:blip r:embed="rId2"/>
          <a:stretch>
            <a:fillRect/>
          </a:stretch>
        </p:blipFill>
        <p:spPr>
          <a:xfrm>
            <a:off x="3439400" y="1196976"/>
            <a:ext cx="5637192" cy="2856058"/>
          </a:xfrm>
          <a:prstGeom prst="rect">
            <a:avLst/>
          </a:prstGeom>
        </p:spPr>
      </p:pic>
      <p:pic>
        <p:nvPicPr>
          <p:cNvPr id="23" name="Picture 2"/>
          <p:cNvPicPr>
            <a:picLocks noChangeAspect="1" noChangeArrowheads="1"/>
          </p:cNvPicPr>
          <p:nvPr/>
        </p:nvPicPr>
        <p:blipFill>
          <a:blip r:embed="rId3" cstate="print"/>
          <a:srcRect/>
          <a:stretch>
            <a:fillRect/>
          </a:stretch>
        </p:blipFill>
        <p:spPr bwMode="auto">
          <a:xfrm>
            <a:off x="85463" y="1651379"/>
            <a:ext cx="3028527" cy="2366955"/>
          </a:xfrm>
          <a:prstGeom prst="rect">
            <a:avLst/>
          </a:prstGeom>
          <a:noFill/>
          <a:ln w="9525">
            <a:noFill/>
            <a:miter lim="800000"/>
            <a:headEnd/>
            <a:tailEnd/>
          </a:ln>
        </p:spPr>
      </p:pic>
      <p:sp>
        <p:nvSpPr>
          <p:cNvPr id="24" name="TextBox 14"/>
          <p:cNvSpPr txBox="1"/>
          <p:nvPr/>
        </p:nvSpPr>
        <p:spPr>
          <a:xfrm>
            <a:off x="1115616" y="3501008"/>
            <a:ext cx="1296144" cy="323165"/>
          </a:xfrm>
          <a:prstGeom prst="rect">
            <a:avLst/>
          </a:prstGeom>
          <a:solidFill>
            <a:schemeClr val="accent1">
              <a:lumMod val="75000"/>
            </a:schemeClr>
          </a:solidFill>
        </p:spPr>
        <p:txBody>
          <a:bodyPr wrap="square" rtlCol="0">
            <a:spAutoFit/>
          </a:bodyPr>
          <a:lstStyle>
            <a:defPPr>
              <a:defRPr lang="zh-CN"/>
            </a:defPPr>
            <a:lvl1pPr>
              <a:lnSpc>
                <a:spcPct val="150000"/>
              </a:lnSpc>
              <a:defRPr sz="1600">
                <a:solidFill>
                  <a:srgbClr val="000000"/>
                </a:solidFill>
                <a:latin typeface="微软雅黑" pitchFamily="34" charset="-122"/>
                <a:ea typeface="微软雅黑" pitchFamily="34" charset="-122"/>
              </a:defRPr>
            </a:lvl1pPr>
          </a:lstStyle>
          <a:p>
            <a:r>
              <a:rPr lang="en-US" altLang="zh-CN" sz="1000" dirty="0">
                <a:sym typeface="Wingdings" pitchFamily="2" charset="2"/>
              </a:rPr>
              <a:t></a:t>
            </a:r>
            <a:r>
              <a:rPr lang="zh-CN" altLang="en-US" sz="1000" dirty="0">
                <a:sym typeface="Wingdings" pitchFamily="2" charset="2"/>
              </a:rPr>
              <a:t>交易具体内容</a:t>
            </a:r>
            <a:endParaRPr lang="zh-CN" altLang="en-US" sz="1000" dirty="0"/>
          </a:p>
        </p:txBody>
      </p:sp>
      <p:sp>
        <p:nvSpPr>
          <p:cNvPr id="25" name="TextBox 18"/>
          <p:cNvSpPr txBox="1"/>
          <p:nvPr/>
        </p:nvSpPr>
        <p:spPr>
          <a:xfrm>
            <a:off x="2270082" y="1731637"/>
            <a:ext cx="800219" cy="461665"/>
          </a:xfrm>
          <a:prstGeom prst="rect">
            <a:avLst/>
          </a:prstGeom>
          <a:solidFill>
            <a:schemeClr val="accent1">
              <a:lumMod val="75000"/>
            </a:schemeClr>
          </a:solidFill>
        </p:spPr>
        <p:txBody>
          <a:bodyPr wrap="square" rtlCol="0">
            <a:spAutoFit/>
          </a:bodyPr>
          <a:lstStyle>
            <a:defPPr>
              <a:defRPr lang="zh-CN"/>
            </a:defPPr>
            <a:lvl1pPr>
              <a:lnSpc>
                <a:spcPct val="150000"/>
              </a:lnSpc>
              <a:defRPr sz="1600">
                <a:solidFill>
                  <a:srgbClr val="000000"/>
                </a:solidFill>
                <a:latin typeface="微软雅黑" pitchFamily="34" charset="-122"/>
                <a:ea typeface="微软雅黑" pitchFamily="34" charset="-122"/>
              </a:defRPr>
            </a:lvl1pPr>
          </a:lstStyle>
          <a:p>
            <a:r>
              <a:rPr lang="zh-CN" altLang="en-US" dirty="0"/>
              <a:t>区块头</a:t>
            </a:r>
          </a:p>
        </p:txBody>
      </p:sp>
      <p:sp>
        <p:nvSpPr>
          <p:cNvPr id="26" name="TextBox 19"/>
          <p:cNvSpPr txBox="1"/>
          <p:nvPr/>
        </p:nvSpPr>
        <p:spPr>
          <a:xfrm>
            <a:off x="2525470" y="3501829"/>
            <a:ext cx="800219" cy="461665"/>
          </a:xfrm>
          <a:prstGeom prst="rect">
            <a:avLst/>
          </a:prstGeom>
          <a:solidFill>
            <a:schemeClr val="accent1">
              <a:lumMod val="75000"/>
            </a:schemeClr>
          </a:solidFill>
        </p:spPr>
        <p:txBody>
          <a:bodyPr wrap="square" rtlCol="0">
            <a:spAutoFit/>
          </a:bodyPr>
          <a:lstStyle>
            <a:defPPr>
              <a:defRPr lang="zh-CN"/>
            </a:defPPr>
            <a:lvl1pPr>
              <a:lnSpc>
                <a:spcPct val="150000"/>
              </a:lnSpc>
              <a:defRPr sz="1600">
                <a:solidFill>
                  <a:srgbClr val="000000"/>
                </a:solidFill>
                <a:latin typeface="微软雅黑" pitchFamily="34" charset="-122"/>
                <a:ea typeface="微软雅黑" pitchFamily="34" charset="-122"/>
              </a:defRPr>
            </a:lvl1pPr>
          </a:lstStyle>
          <a:p>
            <a:r>
              <a:rPr lang="zh-CN" altLang="en-US" dirty="0"/>
              <a:t>区块体</a:t>
            </a:r>
          </a:p>
        </p:txBody>
      </p:sp>
      <p:sp>
        <p:nvSpPr>
          <p:cNvPr id="27" name="矩形 9"/>
          <p:cNvSpPr/>
          <p:nvPr/>
        </p:nvSpPr>
        <p:spPr bwMode="auto">
          <a:xfrm>
            <a:off x="83875" y="1651381"/>
            <a:ext cx="3030115" cy="913524"/>
          </a:xfrm>
          <a:prstGeom prst="rect">
            <a:avLst/>
          </a:prstGeom>
          <a:noFill/>
          <a:ln w="158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Font typeface="Wingdings" pitchFamily="2" charset="2"/>
              <a:buChar char="n"/>
            </a:pPr>
            <a:endParaRPr lang="zh-CN" altLang="en-US" dirty="0" smtClean="0">
              <a:solidFill>
                <a:srgbClr val="000000"/>
              </a:solidFill>
              <a:latin typeface="Arial" charset="0"/>
              <a:ea typeface="宋体" charset="-122"/>
            </a:endParaRPr>
          </a:p>
        </p:txBody>
      </p:sp>
      <p:sp>
        <p:nvSpPr>
          <p:cNvPr id="28" name="矩形 10"/>
          <p:cNvSpPr/>
          <p:nvPr/>
        </p:nvSpPr>
        <p:spPr bwMode="auto">
          <a:xfrm>
            <a:off x="83875" y="2623617"/>
            <a:ext cx="3030115" cy="1394718"/>
          </a:xfrm>
          <a:prstGeom prst="rect">
            <a:avLst/>
          </a:prstGeom>
          <a:noFill/>
          <a:ln w="15875">
            <a:solidFill>
              <a:srgbClr val="0000FF"/>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dirty="0" smtClean="0">
              <a:solidFill>
                <a:srgbClr val="FFC000"/>
              </a:solidFill>
              <a:latin typeface="Arial" charset="0"/>
              <a:ea typeface="宋体" charset="-122"/>
            </a:endParaRPr>
          </a:p>
        </p:txBody>
      </p:sp>
      <p:cxnSp>
        <p:nvCxnSpPr>
          <p:cNvPr id="29" name="直接箭头连接符 11"/>
          <p:cNvCxnSpPr/>
          <p:nvPr/>
        </p:nvCxnSpPr>
        <p:spPr bwMode="auto">
          <a:xfrm flipV="1">
            <a:off x="1804583" y="3102864"/>
            <a:ext cx="4180212" cy="110112"/>
          </a:xfrm>
          <a:prstGeom prst="straightConnector1">
            <a:avLst/>
          </a:prstGeom>
          <a:noFill/>
          <a:ln>
            <a:solidFill>
              <a:srgbClr val="FF0000"/>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12"/>
          <p:cNvSpPr/>
          <p:nvPr/>
        </p:nvSpPr>
        <p:spPr bwMode="auto">
          <a:xfrm>
            <a:off x="5553996" y="3244548"/>
            <a:ext cx="3590003" cy="447675"/>
          </a:xfrm>
          <a:prstGeom prst="rect">
            <a:avLst/>
          </a:prstGeom>
          <a:noFill/>
          <a:ln w="31750">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zh-CN" altLang="en-US" sz="1200" b="1" dirty="0" smtClean="0">
              <a:solidFill>
                <a:srgbClr val="000000"/>
              </a:solidFill>
              <a:latin typeface="微软雅黑" pitchFamily="34" charset="-122"/>
              <a:ea typeface="微软雅黑" pitchFamily="34" charset="-122"/>
            </a:endParaRPr>
          </a:p>
        </p:txBody>
      </p:sp>
      <p:sp>
        <p:nvSpPr>
          <p:cNvPr id="31" name="TextBox 17"/>
          <p:cNvSpPr txBox="1"/>
          <p:nvPr/>
        </p:nvSpPr>
        <p:spPr>
          <a:xfrm>
            <a:off x="3639377" y="4492920"/>
            <a:ext cx="5762625" cy="461665"/>
          </a:xfrm>
          <a:prstGeom prst="rect">
            <a:avLst/>
          </a:prstGeom>
          <a:solidFill>
            <a:schemeClr val="accent1">
              <a:lumMod val="75000"/>
            </a:schemeClr>
          </a:solidFill>
        </p:spPr>
        <p:txBody>
          <a:bodyPr wrap="square" rtlCol="0">
            <a:spAutoFit/>
          </a:bodyPr>
          <a:lstStyle/>
          <a:p>
            <a:pPr>
              <a:lnSpc>
                <a:spcPct val="150000"/>
              </a:lnSpc>
            </a:pPr>
            <a:r>
              <a:rPr lang="zh-CN" altLang="en-US" sz="1600" dirty="0" smtClean="0">
                <a:solidFill>
                  <a:srgbClr val="000000"/>
                </a:solidFill>
                <a:latin typeface="微软雅黑" pitchFamily="34" charset="-122"/>
                <a:ea typeface="微软雅黑" pitchFamily="34" charset="-122"/>
              </a:rPr>
              <a:t>交易数据包括：</a:t>
            </a:r>
            <a:r>
              <a:rPr lang="zh-CN" altLang="en-US" sz="1600" b="1" dirty="0">
                <a:solidFill>
                  <a:srgbClr val="000000"/>
                </a:solidFill>
                <a:latin typeface="微软雅黑" pitchFamily="34" charset="-122"/>
                <a:ea typeface="微软雅黑" pitchFamily="34" charset="-122"/>
              </a:rPr>
              <a:t>事件</a:t>
            </a:r>
            <a:r>
              <a:rPr lang="zh-CN" altLang="en-US" sz="1600" b="1" dirty="0" smtClean="0">
                <a:solidFill>
                  <a:srgbClr val="000000"/>
                </a:solidFill>
                <a:latin typeface="微软雅黑" pitchFamily="34" charset="-122"/>
                <a:ea typeface="微软雅黑" pitchFamily="34" charset="-122"/>
              </a:rPr>
              <a:t>编号</a:t>
            </a:r>
            <a:r>
              <a:rPr lang="zh-CN" altLang="en-US" sz="1600" dirty="0" smtClean="0">
                <a:solidFill>
                  <a:srgbClr val="000000"/>
                </a:solidFill>
                <a:latin typeface="微软雅黑" pitchFamily="34" charset="-122"/>
                <a:ea typeface="微软雅黑" pitchFamily="34" charset="-122"/>
              </a:rPr>
              <a:t>，</a:t>
            </a:r>
            <a:r>
              <a:rPr lang="zh-CN" altLang="en-US" sz="1600" b="1" dirty="0" smtClean="0">
                <a:solidFill>
                  <a:srgbClr val="000000"/>
                </a:solidFill>
                <a:latin typeface="微软雅黑" pitchFamily="34" charset="-122"/>
                <a:ea typeface="微软雅黑" pitchFamily="34" charset="-122"/>
              </a:rPr>
              <a:t>用户电话号码</a:t>
            </a:r>
            <a:r>
              <a:rPr lang="zh-CN" altLang="en-US" sz="1600" dirty="0" smtClean="0">
                <a:solidFill>
                  <a:srgbClr val="000000"/>
                </a:solidFill>
                <a:latin typeface="微软雅黑" pitchFamily="34" charset="-122"/>
                <a:ea typeface="微软雅黑" pitchFamily="34" charset="-122"/>
              </a:rPr>
              <a:t>等信息</a:t>
            </a:r>
            <a:endParaRPr lang="zh-CN" altLang="en-US" sz="1600" dirty="0">
              <a:solidFill>
                <a:srgbClr val="000000"/>
              </a:solidFill>
              <a:latin typeface="微软雅黑" pitchFamily="34" charset="-122"/>
              <a:ea typeface="微软雅黑" pitchFamily="34" charset="-122"/>
            </a:endParaRPr>
          </a:p>
        </p:txBody>
      </p:sp>
      <p:sp>
        <p:nvSpPr>
          <p:cNvPr id="32" name="右大括号 14"/>
          <p:cNvSpPr/>
          <p:nvPr/>
        </p:nvSpPr>
        <p:spPr bwMode="auto">
          <a:xfrm>
            <a:off x="6707847" y="1294879"/>
            <a:ext cx="457200" cy="2657475"/>
          </a:xfrm>
          <a:prstGeom prst="rightBrac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zh-CN" altLang="en-US">
              <a:solidFill>
                <a:srgbClr val="000000"/>
              </a:solidFill>
            </a:endParaRPr>
          </a:p>
        </p:txBody>
      </p:sp>
      <p:sp>
        <p:nvSpPr>
          <p:cNvPr id="33" name="TextBox 26"/>
          <p:cNvSpPr txBox="1"/>
          <p:nvPr/>
        </p:nvSpPr>
        <p:spPr>
          <a:xfrm>
            <a:off x="7126563" y="2285062"/>
            <a:ext cx="1621902" cy="246221"/>
          </a:xfrm>
          <a:prstGeom prst="rect">
            <a:avLst/>
          </a:prstGeom>
          <a:solidFill>
            <a:srgbClr val="FFC000"/>
          </a:solidFill>
        </p:spPr>
        <p:txBody>
          <a:bodyPr wrap="square" rtlCol="0">
            <a:spAutoFit/>
          </a:bodyPr>
          <a:lstStyle/>
          <a:p>
            <a:r>
              <a:rPr lang="zh-CN" altLang="en-US" sz="1000" dirty="0" smtClean="0">
                <a:solidFill>
                  <a:srgbClr val="000000"/>
                </a:solidFill>
                <a:latin typeface="微软雅黑" pitchFamily="34" charset="-122"/>
                <a:ea typeface="微软雅黑" pitchFamily="34" charset="-122"/>
                <a:sym typeface="Wingdings" pitchFamily="2" charset="2"/>
              </a:rPr>
              <a:t>系统处理过程信息记录</a:t>
            </a:r>
            <a:endParaRPr lang="zh-CN" altLang="en-US" sz="1000" dirty="0">
              <a:solidFill>
                <a:srgbClr val="000000"/>
              </a:solidFill>
              <a:latin typeface="微软雅黑" pitchFamily="34" charset="-122"/>
              <a:ea typeface="微软雅黑" pitchFamily="34" charset="-122"/>
            </a:endParaRPr>
          </a:p>
        </p:txBody>
      </p:sp>
      <p:cxnSp>
        <p:nvCxnSpPr>
          <p:cNvPr id="34" name="直接箭头连接符 16"/>
          <p:cNvCxnSpPr/>
          <p:nvPr/>
        </p:nvCxnSpPr>
        <p:spPr bwMode="auto">
          <a:xfrm flipH="1" flipV="1">
            <a:off x="5640291" y="3767409"/>
            <a:ext cx="852179" cy="895348"/>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18"/>
          <p:cNvCxnSpPr/>
          <p:nvPr/>
        </p:nvCxnSpPr>
        <p:spPr bwMode="auto">
          <a:xfrm flipV="1">
            <a:off x="7816303" y="3751821"/>
            <a:ext cx="866063" cy="910936"/>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98069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如何调试</a:t>
            </a:r>
            <a:endParaRPr lang="en-US" dirty="0"/>
          </a:p>
        </p:txBody>
      </p:sp>
      <p:sp>
        <p:nvSpPr>
          <p:cNvPr id="3" name="Content Placeholder 2"/>
          <p:cNvSpPr>
            <a:spLocks noGrp="1"/>
          </p:cNvSpPr>
          <p:nvPr>
            <p:ph idx="1"/>
          </p:nvPr>
        </p:nvSpPr>
        <p:spPr/>
        <p:txBody>
          <a:bodyPr/>
          <a:lstStyle/>
          <a:p>
            <a:r>
              <a:rPr lang="zh-CN" altLang="en-US" dirty="0" smtClean="0"/>
              <a:t>一般模式下开发调试过程</a:t>
            </a:r>
            <a:endParaRPr lang="en-US" altLang="zh-CN" dirty="0" smtClean="0"/>
          </a:p>
          <a:p>
            <a:r>
              <a:rPr lang="zh-CN" altLang="en-US" dirty="0"/>
              <a:t>本</a:t>
            </a:r>
            <a:r>
              <a:rPr lang="zh-CN" altLang="en-US" dirty="0" smtClean="0"/>
              <a:t>地启动一个</a:t>
            </a:r>
            <a:r>
              <a:rPr lang="en-US" altLang="zh-CN" dirty="0" err="1" smtClean="0"/>
              <a:t>orderer</a:t>
            </a:r>
            <a:r>
              <a:rPr lang="zh-CN" altLang="en-US" dirty="0" smtClean="0"/>
              <a:t>节点，</a:t>
            </a:r>
            <a:r>
              <a:rPr lang="en-US" altLang="zh-CN" dirty="0" smtClean="0"/>
              <a:t>solo</a:t>
            </a:r>
            <a:r>
              <a:rPr lang="zh-CN" altLang="en-US" dirty="0"/>
              <a:t>模</a:t>
            </a:r>
            <a:r>
              <a:rPr lang="zh-CN" altLang="en-US" dirty="0" smtClean="0"/>
              <a:t>式</a:t>
            </a:r>
            <a:endParaRPr lang="en-US" altLang="zh-CN" dirty="0" smtClean="0"/>
          </a:p>
          <a:p>
            <a:pPr marL="0" indent="0">
              <a:buNone/>
            </a:pPr>
            <a:r>
              <a:rPr lang="en-US" altLang="zh-CN" dirty="0" smtClean="0"/>
              <a:t>      </a:t>
            </a:r>
            <a:r>
              <a:rPr lang="en-US" altLang="zh-CN" dirty="0" err="1" smtClean="0"/>
              <a:t>orderer</a:t>
            </a:r>
            <a:endParaRPr lang="en-US" altLang="zh-CN" dirty="0" smtClean="0"/>
          </a:p>
          <a:p>
            <a:r>
              <a:rPr lang="zh-CN" altLang="en-US" dirty="0"/>
              <a:t>本</a:t>
            </a:r>
            <a:r>
              <a:rPr lang="zh-CN" altLang="en-US" dirty="0" smtClean="0"/>
              <a:t>地启动一个</a:t>
            </a:r>
            <a:r>
              <a:rPr lang="en-US" altLang="zh-CN" dirty="0" smtClean="0"/>
              <a:t>peer</a:t>
            </a:r>
            <a:r>
              <a:rPr lang="zh-CN" altLang="en-US" dirty="0" smtClean="0"/>
              <a:t>节点</a:t>
            </a:r>
            <a:endParaRPr lang="en-US" altLang="zh-CN" dirty="0" smtClean="0"/>
          </a:p>
          <a:p>
            <a:pPr marL="0" indent="0">
              <a:buNone/>
            </a:pPr>
            <a:r>
              <a:rPr lang="en-US" dirty="0"/>
              <a:t> </a:t>
            </a:r>
            <a:r>
              <a:rPr lang="en-US" dirty="0" smtClean="0"/>
              <a:t>     CORE_PEER_ID= peer0  peer node start</a:t>
            </a:r>
          </a:p>
          <a:p>
            <a:r>
              <a:rPr lang="en-US" dirty="0" smtClean="0"/>
              <a:t>Install </a:t>
            </a:r>
            <a:r>
              <a:rPr lang="en-US" dirty="0" err="1" smtClean="0"/>
              <a:t>Chaincode</a:t>
            </a:r>
            <a:r>
              <a:rPr lang="zh-CN" altLang="en-US" dirty="0" smtClean="0"/>
              <a:t>程序</a:t>
            </a:r>
            <a:endParaRPr lang="en-US" altLang="zh-CN" dirty="0" smtClean="0"/>
          </a:p>
          <a:p>
            <a:pPr marL="0" indent="0">
              <a:buNone/>
            </a:pPr>
            <a:r>
              <a:rPr lang="en-US" dirty="0"/>
              <a:t> </a:t>
            </a:r>
            <a:r>
              <a:rPr lang="en-US" dirty="0" smtClean="0"/>
              <a:t>    peer </a:t>
            </a:r>
            <a:r>
              <a:rPr lang="en-US" dirty="0" err="1" smtClean="0"/>
              <a:t>chaincode</a:t>
            </a:r>
            <a:r>
              <a:rPr lang="en-US" dirty="0" smtClean="0"/>
              <a:t> install –p github.com/</a:t>
            </a:r>
            <a:r>
              <a:rPr lang="en-US" dirty="0" err="1" smtClean="0"/>
              <a:t>hyperledger</a:t>
            </a:r>
            <a:r>
              <a:rPr lang="en-US" dirty="0" smtClean="0"/>
              <a:t>/fabric/example/</a:t>
            </a:r>
            <a:r>
              <a:rPr lang="en-US" dirty="0" err="1" smtClean="0"/>
              <a:t>chaincode</a:t>
            </a:r>
            <a:r>
              <a:rPr lang="en-US" dirty="0" smtClean="0"/>
              <a:t>/go/chaincode_example02/  -n </a:t>
            </a:r>
            <a:r>
              <a:rPr lang="en-US" dirty="0" err="1" smtClean="0"/>
              <a:t>mycc</a:t>
            </a:r>
            <a:r>
              <a:rPr lang="en-US" dirty="0" smtClean="0"/>
              <a:t> –v 1.0</a:t>
            </a:r>
            <a:endParaRPr lang="en-US" dirty="0"/>
          </a:p>
        </p:txBody>
      </p:sp>
    </p:spTree>
    <p:extLst>
      <p:ext uri="{BB962C8B-B14F-4D97-AF65-F5344CB8AC3E}">
        <p14:creationId xmlns:p14="http://schemas.microsoft.com/office/powerpoint/2010/main" val="3148157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如</a:t>
            </a:r>
            <a:r>
              <a:rPr lang="zh-CN" altLang="en-US" dirty="0" smtClean="0"/>
              <a:t>何调试</a:t>
            </a:r>
            <a:endParaRPr lang="en-US" dirty="0"/>
          </a:p>
        </p:txBody>
      </p:sp>
      <p:sp>
        <p:nvSpPr>
          <p:cNvPr id="3" name="Content Placeholder 2"/>
          <p:cNvSpPr>
            <a:spLocks noGrp="1"/>
          </p:cNvSpPr>
          <p:nvPr>
            <p:ph idx="1"/>
          </p:nvPr>
        </p:nvSpPr>
        <p:spPr/>
        <p:txBody>
          <a:bodyPr/>
          <a:lstStyle/>
          <a:p>
            <a:r>
              <a:rPr lang="zh-CN" altLang="en-US" dirty="0" smtClean="0"/>
              <a:t>实例化连码程序</a:t>
            </a:r>
            <a:endParaRPr lang="en-US" altLang="zh-CN" dirty="0" smtClean="0"/>
          </a:p>
          <a:p>
            <a:pPr marL="0" indent="0">
              <a:buNone/>
            </a:pPr>
            <a:r>
              <a:rPr lang="en-US" dirty="0" smtClean="0"/>
              <a:t>     peer </a:t>
            </a:r>
            <a:r>
              <a:rPr lang="en-US" dirty="0" err="1" smtClean="0"/>
              <a:t>chaincode</a:t>
            </a:r>
            <a:r>
              <a:rPr lang="en-US" dirty="0" smtClean="0"/>
              <a:t> instantiate –n </a:t>
            </a:r>
            <a:r>
              <a:rPr lang="en-US" dirty="0" err="1" smtClean="0"/>
              <a:t>mycc</a:t>
            </a:r>
            <a:r>
              <a:rPr lang="en-US" dirty="0" smtClean="0"/>
              <a:t> –v 1.0 –c ‘{“</a:t>
            </a:r>
            <a:r>
              <a:rPr lang="en-US" dirty="0" err="1" smtClean="0"/>
              <a:t>Args</a:t>
            </a:r>
            <a:r>
              <a:rPr lang="en-US" dirty="0" smtClean="0"/>
              <a:t>”:[“</a:t>
            </a:r>
            <a:br>
              <a:rPr lang="en-US" dirty="0" smtClean="0"/>
            </a:br>
            <a:r>
              <a:rPr lang="en-US" dirty="0" smtClean="0"/>
              <a:t>init“,”a”,”100”,”b”,”100”]}’</a:t>
            </a:r>
            <a:endParaRPr lang="en-US" dirty="0"/>
          </a:p>
          <a:p>
            <a:r>
              <a:rPr lang="zh-CN" altLang="en-US" dirty="0" smtClean="0"/>
              <a:t>提交</a:t>
            </a:r>
            <a:r>
              <a:rPr lang="en-US" altLang="zh-CN" dirty="0" smtClean="0"/>
              <a:t>invoke transaction</a:t>
            </a:r>
          </a:p>
          <a:p>
            <a:pPr marL="0" indent="0">
              <a:buNone/>
            </a:pPr>
            <a:r>
              <a:rPr lang="en-US" dirty="0" smtClean="0"/>
              <a:t>     peer </a:t>
            </a:r>
            <a:r>
              <a:rPr lang="en-US" dirty="0" err="1" smtClean="0"/>
              <a:t>chaincode</a:t>
            </a:r>
            <a:r>
              <a:rPr lang="en-US" dirty="0" smtClean="0"/>
              <a:t> invoke –n </a:t>
            </a:r>
            <a:r>
              <a:rPr lang="en-US" dirty="0" err="1" smtClean="0"/>
              <a:t>mycc</a:t>
            </a:r>
            <a:r>
              <a:rPr lang="en-US" dirty="0" smtClean="0"/>
              <a:t> –c ‘{“</a:t>
            </a:r>
            <a:r>
              <a:rPr lang="en-US" dirty="0" err="1" smtClean="0"/>
              <a:t>Args</a:t>
            </a:r>
            <a:r>
              <a:rPr lang="en-US" dirty="0" smtClean="0"/>
              <a:t>”:[“invoke”,”A”,”B”,”10”]}’</a:t>
            </a:r>
            <a:endParaRPr lang="en-US" dirty="0"/>
          </a:p>
          <a:p>
            <a:r>
              <a:rPr lang="zh-CN" altLang="en-US" dirty="0" smtClean="0"/>
              <a:t>提交</a:t>
            </a:r>
            <a:r>
              <a:rPr lang="en-US" altLang="zh-CN" dirty="0" smtClean="0"/>
              <a:t>query transaction</a:t>
            </a:r>
          </a:p>
          <a:p>
            <a:pPr marL="0" indent="0">
              <a:buNone/>
            </a:pPr>
            <a:r>
              <a:rPr lang="en-US" dirty="0" smtClean="0"/>
              <a:t>Peer </a:t>
            </a:r>
            <a:r>
              <a:rPr lang="en-US" dirty="0" err="1" smtClean="0"/>
              <a:t>chaincode</a:t>
            </a:r>
            <a:r>
              <a:rPr lang="en-US" dirty="0" smtClean="0"/>
              <a:t> query –n </a:t>
            </a:r>
            <a:r>
              <a:rPr lang="en-US" dirty="0" err="1" smtClean="0"/>
              <a:t>mycc</a:t>
            </a:r>
            <a:r>
              <a:rPr lang="en-US" dirty="0" smtClean="0"/>
              <a:t> –c ‘{“</a:t>
            </a:r>
            <a:r>
              <a:rPr lang="en-US" dirty="0" err="1" smtClean="0"/>
              <a:t>Args</a:t>
            </a:r>
            <a:r>
              <a:rPr lang="en-US" dirty="0" smtClean="0"/>
              <a:t>”:[“</a:t>
            </a:r>
            <a:r>
              <a:rPr lang="en-US" dirty="0" err="1" smtClean="0"/>
              <a:t>query”,”A</a:t>
            </a:r>
            <a:r>
              <a:rPr lang="en-US" dirty="0" smtClean="0"/>
              <a:t>”]}’</a:t>
            </a:r>
            <a:endParaRPr lang="en-US" dirty="0"/>
          </a:p>
        </p:txBody>
      </p:sp>
    </p:spTree>
    <p:extLst>
      <p:ext uri="{BB962C8B-B14F-4D97-AF65-F5344CB8AC3E}">
        <p14:creationId xmlns:p14="http://schemas.microsoft.com/office/powerpoint/2010/main" val="1014242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r>
              <a:rPr lang="zh-CN" altLang="en-US" dirty="0"/>
              <a:t>智</a:t>
            </a:r>
            <a:r>
              <a:rPr lang="zh-CN" altLang="en-US" dirty="0" smtClean="0"/>
              <a:t>能合约的概念</a:t>
            </a:r>
            <a:endParaRPr lang="en-US" altLang="zh-CN" dirty="0" smtClean="0"/>
          </a:p>
          <a:p>
            <a:pPr eaLnBrk="1" hangingPunct="1"/>
            <a:r>
              <a:rPr lang="en-US" altLang="zh-CN" dirty="0" smtClean="0"/>
              <a:t>Fabric</a:t>
            </a:r>
            <a:r>
              <a:rPr lang="zh-CN" altLang="en-US" dirty="0"/>
              <a:t>智</a:t>
            </a:r>
            <a:r>
              <a:rPr lang="zh-CN" altLang="en-US" dirty="0" smtClean="0"/>
              <a:t>能合约</a:t>
            </a:r>
            <a:endParaRPr lang="en-US" altLang="zh-CN" dirty="0" smtClean="0"/>
          </a:p>
          <a:p>
            <a:pPr eaLnBrk="1" hangingPunct="1"/>
            <a:r>
              <a:rPr lang="en-US" altLang="zh-CN" dirty="0" smtClean="0"/>
              <a:t>Fabric</a:t>
            </a:r>
            <a:r>
              <a:rPr lang="zh-CN" altLang="en-US" dirty="0" smtClean="0"/>
              <a:t>开发支持</a:t>
            </a:r>
            <a:endParaRPr lang="en-US" altLang="zh-CN" dirty="0" smtClean="0"/>
          </a:p>
          <a:p>
            <a:pPr eaLnBrk="1" hangingPunct="1"/>
            <a:r>
              <a:rPr lang="zh-CN" altLang="en-US" dirty="0"/>
              <a:t>链代</a:t>
            </a:r>
            <a:r>
              <a:rPr lang="zh-CN" altLang="en-US" dirty="0" smtClean="0"/>
              <a:t>码运行原理</a:t>
            </a:r>
            <a:endParaRPr lang="en-US" altLang="zh-CN" dirty="0" smtClean="0"/>
          </a:p>
          <a:p>
            <a:pPr eaLnBrk="1" hangingPunct="1"/>
            <a:r>
              <a:rPr lang="zh-CN" altLang="en-US" dirty="0"/>
              <a:t>如</a:t>
            </a:r>
            <a:r>
              <a:rPr lang="zh-CN" altLang="en-US" dirty="0" smtClean="0"/>
              <a:t>何编写</a:t>
            </a:r>
            <a:endParaRPr lang="en-US" altLang="zh-CN" dirty="0" smtClean="0"/>
          </a:p>
          <a:p>
            <a:pPr eaLnBrk="1" hangingPunct="1"/>
            <a:r>
              <a:rPr lang="zh-CN" altLang="en-US" dirty="0"/>
              <a:t>如</a:t>
            </a:r>
            <a:r>
              <a:rPr lang="zh-CN" altLang="en-US" dirty="0" smtClean="0"/>
              <a:t>何调试</a:t>
            </a:r>
          </a:p>
        </p:txBody>
      </p:sp>
      <p:sp>
        <p:nvSpPr>
          <p:cNvPr id="13315" name="矩形 23"/>
          <p:cNvSpPr txBox="1">
            <a:spLocks noChangeArrowheads="1"/>
          </p:cNvSpPr>
          <p:nvPr/>
        </p:nvSpPr>
        <p:spPr bwMode="auto">
          <a:xfrm>
            <a:off x="755650" y="730250"/>
            <a:ext cx="7632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charset="-122"/>
              </a:defRPr>
            </a:lvl1pPr>
            <a:lvl2pPr marL="742950" indent="-285750" defTabSz="801688" eaLnBrk="0" hangingPunct="0">
              <a:defRPr>
                <a:solidFill>
                  <a:schemeClr val="tx1"/>
                </a:solidFill>
                <a:latin typeface="Calibri" pitchFamily="34" charset="0"/>
                <a:ea typeface="宋体" charset="-122"/>
              </a:defRPr>
            </a:lvl2pPr>
            <a:lvl3pPr marL="1143000" indent="-228600" defTabSz="801688" eaLnBrk="0" hangingPunct="0">
              <a:defRPr>
                <a:solidFill>
                  <a:schemeClr val="tx1"/>
                </a:solidFill>
                <a:latin typeface="Calibri" pitchFamily="34" charset="0"/>
                <a:ea typeface="宋体" charset="-122"/>
              </a:defRPr>
            </a:lvl3pPr>
            <a:lvl4pPr marL="1600200" indent="-228600" defTabSz="801688" eaLnBrk="0" hangingPunct="0">
              <a:defRPr>
                <a:solidFill>
                  <a:schemeClr val="tx1"/>
                </a:solidFill>
                <a:latin typeface="Calibri" pitchFamily="34" charset="0"/>
                <a:ea typeface="宋体" charset="-122"/>
              </a:defRPr>
            </a:lvl4pPr>
            <a:lvl5pPr marL="2057400" indent="-228600" defTabSz="801688" eaLnBrk="0" hangingPunct="0">
              <a:defRPr>
                <a:solidFill>
                  <a:schemeClr val="tx1"/>
                </a:solidFill>
                <a:latin typeface="Calibri" pitchFamily="34" charset="0"/>
                <a:ea typeface="宋体"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4500" b="1">
                <a:solidFill>
                  <a:srgbClr val="990000"/>
                </a:solidFill>
                <a:latin typeface="FrutigerNext LT Medium" pitchFamily="34" charset="0"/>
                <a:ea typeface="黑体" pitchFamily="49" charset="-122"/>
              </a:rPr>
              <a:t>Contents</a:t>
            </a: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链码（智能合约）的基本概念</a:t>
            </a:r>
          </a:p>
        </p:txBody>
      </p:sp>
      <p:grpSp>
        <p:nvGrpSpPr>
          <p:cNvPr id="4" name="组合 11"/>
          <p:cNvGrpSpPr/>
          <p:nvPr/>
        </p:nvGrpSpPr>
        <p:grpSpPr>
          <a:xfrm>
            <a:off x="899592" y="2852936"/>
            <a:ext cx="6840760" cy="2194955"/>
            <a:chOff x="410285" y="729989"/>
            <a:chExt cx="8391846" cy="3100299"/>
          </a:xfrm>
        </p:grpSpPr>
        <p:sp>
          <p:nvSpPr>
            <p:cNvPr id="5" name="矩形 12">
              <a:extLst>
                <a:ext uri="{FF2B5EF4-FFF2-40B4-BE49-F238E27FC236}">
                  <a16:creationId xmlns="" xmlns:a16="http://schemas.microsoft.com/office/drawing/2014/main" id="{44034D0F-08AB-4DC0-B8C2-C0D5FC58878A}"/>
                </a:ext>
              </a:extLst>
            </p:cNvPr>
            <p:cNvSpPr/>
            <p:nvPr/>
          </p:nvSpPr>
          <p:spPr>
            <a:xfrm>
              <a:off x="2977203" y="1303748"/>
              <a:ext cx="3189593" cy="1360445"/>
            </a:xfrm>
            <a:prstGeom prst="rect">
              <a:avLst/>
            </a:prstGeom>
            <a:noFill/>
            <a:ln w="25400">
              <a:solidFill>
                <a:srgbClr val="FC5C56"/>
              </a:solidFill>
            </a:ln>
          </p:spPr>
          <p:txBody>
            <a:bodyPr wrap="square" rtlCol="0" anchor="ctr">
              <a:noAutofit/>
            </a:bodyPr>
            <a:lstStyle/>
            <a:p>
              <a:pPr algn="ct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algn="ctr"/>
              <a:endParaRPr lang="en-US" altLang="zh-CN" sz="1600" dirty="0">
                <a:solidFill>
                  <a:srgbClr val="000000"/>
                </a:solidFill>
                <a:latin typeface="微软雅黑" panose="020B0503020204020204" pitchFamily="34" charset="-122"/>
                <a:ea typeface="微软雅黑" panose="020B0503020204020204" pitchFamily="34" charset="-122"/>
              </a:endParaRPr>
            </a:p>
            <a:p>
              <a:pPr algn="ctr"/>
              <a:r>
                <a:rPr lang="zh-CN" altLang="en-US" sz="1600" dirty="0" smtClean="0">
                  <a:solidFill>
                    <a:srgbClr val="000000"/>
                  </a:solidFill>
                  <a:latin typeface="微软雅黑" panose="020B0503020204020204" pitchFamily="34" charset="-122"/>
                  <a:ea typeface="微软雅黑" panose="020B0503020204020204" pitchFamily="34" charset="-122"/>
                </a:rPr>
                <a:t>智能</a:t>
              </a:r>
              <a:r>
                <a:rPr lang="zh-CN" altLang="en-US" sz="1600" dirty="0">
                  <a:solidFill>
                    <a:srgbClr val="000000"/>
                  </a:solidFill>
                  <a:latin typeface="微软雅黑" panose="020B0503020204020204" pitchFamily="34" charset="-122"/>
                  <a:ea typeface="微软雅黑" panose="020B0503020204020204" pitchFamily="34" charset="-122"/>
                </a:rPr>
                <a:t>合约</a:t>
              </a:r>
              <a:endParaRPr lang="en-US" altLang="zh-CN" sz="1600" dirty="0">
                <a:solidFill>
                  <a:srgbClr val="000000"/>
                </a:solidFill>
                <a:latin typeface="微软雅黑" panose="020B0503020204020204" pitchFamily="34" charset="-122"/>
                <a:ea typeface="微软雅黑" panose="020B0503020204020204" pitchFamily="34" charset="-122"/>
              </a:endParaRPr>
            </a:p>
            <a:p>
              <a:pPr algn="ctr"/>
              <a:endParaRPr lang="en-US" altLang="zh-CN" sz="1600" dirty="0">
                <a:solidFill>
                  <a:srgbClr val="000000"/>
                </a:solidFill>
                <a:latin typeface="微软雅黑" panose="020B0503020204020204" pitchFamily="34" charset="-122"/>
                <a:ea typeface="微软雅黑" panose="020B0503020204020204" pitchFamily="34" charset="-122"/>
              </a:endParaRPr>
            </a:p>
            <a:p>
              <a:pPr algn="ct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6" name="矩形 13">
              <a:extLst>
                <a:ext uri="{FF2B5EF4-FFF2-40B4-BE49-F238E27FC236}">
                  <a16:creationId xmlns="" xmlns:a16="http://schemas.microsoft.com/office/drawing/2014/main" id="{F8D79E33-CE23-4C0E-B868-0B585F8D07B5}"/>
                </a:ext>
              </a:extLst>
            </p:cNvPr>
            <p:cNvSpPr/>
            <p:nvPr/>
          </p:nvSpPr>
          <p:spPr>
            <a:xfrm>
              <a:off x="2453256" y="3247240"/>
              <a:ext cx="987276" cy="583048"/>
            </a:xfrm>
            <a:prstGeom prst="rect">
              <a:avLst/>
            </a:prstGeom>
            <a:noFill/>
            <a:ln w="25400">
              <a:solidFill>
                <a:srgbClr val="FC5C56"/>
              </a:solidFill>
            </a:ln>
          </p:spPr>
          <p:txBody>
            <a:bodyPr wrap="square" rtlCol="0" anchor="ctr">
              <a:no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区块</a:t>
              </a:r>
            </a:p>
          </p:txBody>
        </p:sp>
        <p:sp>
          <p:nvSpPr>
            <p:cNvPr id="7" name="矩形 14">
              <a:extLst>
                <a:ext uri="{FF2B5EF4-FFF2-40B4-BE49-F238E27FC236}">
                  <a16:creationId xmlns="" xmlns:a16="http://schemas.microsoft.com/office/drawing/2014/main" id="{42AABEB8-35CC-4B12-A5A2-881C7D8BC570}"/>
                </a:ext>
              </a:extLst>
            </p:cNvPr>
            <p:cNvSpPr/>
            <p:nvPr/>
          </p:nvSpPr>
          <p:spPr>
            <a:xfrm>
              <a:off x="6630124" y="1303748"/>
              <a:ext cx="1875824" cy="1360445"/>
            </a:xfrm>
            <a:prstGeom prst="rect">
              <a:avLst/>
            </a:prstGeom>
            <a:noFill/>
            <a:ln w="25400">
              <a:solidFill>
                <a:srgbClr val="FC5C56"/>
              </a:solidFill>
            </a:ln>
          </p:spPr>
          <p:txBody>
            <a:bodyPr wrap="square" rtlCol="0" anchor="ctr">
              <a:noAutofit/>
            </a:bodyPr>
            <a:lstStyle/>
            <a:p>
              <a:pPr algn="ctr"/>
              <a:r>
                <a:rPr lang="zh-CN" altLang="en-US" sz="1200">
                  <a:solidFill>
                    <a:srgbClr val="000000"/>
                  </a:solidFill>
                  <a:latin typeface="微软雅黑" panose="020B0503020204020204" pitchFamily="34" charset="-122"/>
                  <a:ea typeface="微软雅黑" panose="020B0503020204020204" pitchFamily="34" charset="-122"/>
                </a:rPr>
                <a:t>条件</a:t>
              </a:r>
              <a:r>
                <a:rPr lang="en-US" altLang="zh-CN" sz="1200" dirty="0">
                  <a:solidFill>
                    <a:srgbClr val="000000"/>
                  </a:solidFill>
                  <a:latin typeface="微软雅黑" panose="020B0503020204020204" pitchFamily="34" charset="-122"/>
                  <a:ea typeface="微软雅黑" panose="020B0503020204020204" pitchFamily="34" charset="-122"/>
                </a:rPr>
                <a:t>1</a:t>
              </a:r>
              <a:r>
                <a:rPr lang="zh-CN" altLang="en-US" sz="1200">
                  <a:solidFill>
                    <a:srgbClr val="000000"/>
                  </a:solidFill>
                  <a:latin typeface="微软雅黑" panose="020B0503020204020204" pitchFamily="34" charset="-122"/>
                  <a:ea typeface="微软雅黑" panose="020B0503020204020204" pitchFamily="34" charset="-122"/>
                </a:rPr>
                <a:t>：响应</a:t>
              </a:r>
              <a:r>
                <a:rPr lang="en-US" altLang="zh-CN" sz="1200" dirty="0">
                  <a:solidFill>
                    <a:srgbClr val="000000"/>
                  </a:solidFill>
                  <a:latin typeface="微软雅黑" panose="020B0503020204020204" pitchFamily="34" charset="-122"/>
                  <a:ea typeface="微软雅黑" panose="020B0503020204020204" pitchFamily="34" charset="-122"/>
                </a:rPr>
                <a:t>1</a:t>
              </a:r>
            </a:p>
            <a:p>
              <a:pPr algn="ctr"/>
              <a:r>
                <a:rPr lang="zh-CN" altLang="en-US" sz="1200">
                  <a:solidFill>
                    <a:srgbClr val="000000"/>
                  </a:solidFill>
                  <a:latin typeface="微软雅黑" panose="020B0503020204020204" pitchFamily="34" charset="-122"/>
                  <a:ea typeface="微软雅黑" panose="020B0503020204020204" pitchFamily="34" charset="-122"/>
                </a:rPr>
                <a:t>条件</a:t>
              </a:r>
              <a:r>
                <a:rPr lang="en-US" altLang="zh-CN" sz="1200" dirty="0">
                  <a:solidFill>
                    <a:srgbClr val="000000"/>
                  </a:solidFill>
                  <a:latin typeface="微软雅黑" panose="020B0503020204020204" pitchFamily="34" charset="-122"/>
                  <a:ea typeface="微软雅黑" panose="020B0503020204020204" pitchFamily="34" charset="-122"/>
                </a:rPr>
                <a:t>2</a:t>
              </a:r>
              <a:r>
                <a:rPr lang="zh-CN" altLang="en-US" sz="1200">
                  <a:solidFill>
                    <a:srgbClr val="000000"/>
                  </a:solidFill>
                  <a:latin typeface="微软雅黑" panose="020B0503020204020204" pitchFamily="34" charset="-122"/>
                  <a:ea typeface="微软雅黑" panose="020B0503020204020204" pitchFamily="34" charset="-122"/>
                </a:rPr>
                <a:t>：响应</a:t>
              </a:r>
              <a:r>
                <a:rPr lang="en-US" altLang="zh-CN" sz="1200" dirty="0">
                  <a:solidFill>
                    <a:srgbClr val="000000"/>
                  </a:solidFill>
                  <a:latin typeface="微软雅黑" panose="020B0503020204020204" pitchFamily="34" charset="-122"/>
                  <a:ea typeface="微软雅黑" panose="020B0503020204020204" pitchFamily="34" charset="-122"/>
                </a:rPr>
                <a:t>2</a:t>
              </a:r>
            </a:p>
            <a:p>
              <a:pPr algn="ctr"/>
              <a:r>
                <a:rPr lang="zh-CN" altLang="en-US" sz="1200">
                  <a:solidFill>
                    <a:srgbClr val="000000"/>
                  </a:solidFill>
                  <a:latin typeface="微软雅黑" panose="020B0503020204020204" pitchFamily="34" charset="-122"/>
                  <a:ea typeface="微软雅黑" panose="020B0503020204020204" pitchFamily="34" charset="-122"/>
                </a:rPr>
                <a:t>条件</a:t>
              </a:r>
              <a:r>
                <a:rPr lang="en-US" altLang="zh-CN" sz="1200" dirty="0">
                  <a:solidFill>
                    <a:srgbClr val="000000"/>
                  </a:solidFill>
                  <a:latin typeface="微软雅黑" panose="020B0503020204020204" pitchFamily="34" charset="-122"/>
                  <a:ea typeface="微软雅黑" panose="020B0503020204020204" pitchFamily="34" charset="-122"/>
                </a:rPr>
                <a:t>3</a:t>
              </a:r>
              <a:r>
                <a:rPr lang="zh-CN" altLang="en-US" sz="1200">
                  <a:solidFill>
                    <a:srgbClr val="000000"/>
                  </a:solidFill>
                  <a:latin typeface="微软雅黑" panose="020B0503020204020204" pitchFamily="34" charset="-122"/>
                  <a:ea typeface="微软雅黑" panose="020B0503020204020204" pitchFamily="34" charset="-122"/>
                </a:rPr>
                <a:t>：响应</a:t>
              </a:r>
              <a:r>
                <a:rPr lang="en-US" altLang="zh-CN" sz="1200" dirty="0">
                  <a:solidFill>
                    <a:srgbClr val="000000"/>
                  </a:solidFill>
                  <a:latin typeface="微软雅黑" panose="020B0503020204020204" pitchFamily="34" charset="-122"/>
                  <a:ea typeface="微软雅黑" panose="020B0503020204020204" pitchFamily="34" charset="-122"/>
                </a:rPr>
                <a:t>3</a:t>
              </a:r>
            </a:p>
            <a:p>
              <a:pPr algn="ctr"/>
              <a:r>
                <a:rPr lang="en-US" altLang="zh-CN" sz="1200" dirty="0">
                  <a:solidFill>
                    <a:srgbClr val="000000"/>
                  </a:solidFill>
                  <a:latin typeface="微软雅黑" panose="020B0503020204020204" pitchFamily="34" charset="-122"/>
                  <a:ea typeface="微软雅黑" panose="020B0503020204020204" pitchFamily="34" charset="-122"/>
                </a:rPr>
                <a:t>……</a:t>
              </a:r>
            </a:p>
            <a:p>
              <a:pPr algn="ctr"/>
              <a:r>
                <a:rPr lang="zh-CN" altLang="en-US" sz="1200">
                  <a:solidFill>
                    <a:srgbClr val="000000"/>
                  </a:solidFill>
                  <a:latin typeface="微软雅黑" panose="020B0503020204020204" pitchFamily="34" charset="-122"/>
                  <a:ea typeface="微软雅黑" panose="020B0503020204020204" pitchFamily="34" charset="-122"/>
                </a:rPr>
                <a:t>条件</a:t>
              </a:r>
              <a:r>
                <a:rPr lang="en-US" altLang="zh-CN" sz="1200" dirty="0">
                  <a:solidFill>
                    <a:srgbClr val="000000"/>
                  </a:solidFill>
                  <a:latin typeface="微软雅黑" panose="020B0503020204020204" pitchFamily="34" charset="-122"/>
                  <a:ea typeface="微软雅黑" panose="020B0503020204020204" pitchFamily="34" charset="-122"/>
                </a:rPr>
                <a:t>N</a:t>
              </a:r>
              <a:r>
                <a:rPr lang="zh-CN" altLang="en-US" sz="1200">
                  <a:solidFill>
                    <a:srgbClr val="000000"/>
                  </a:solidFill>
                  <a:latin typeface="微软雅黑" panose="020B0503020204020204" pitchFamily="34" charset="-122"/>
                  <a:ea typeface="微软雅黑" panose="020B0503020204020204" pitchFamily="34" charset="-122"/>
                </a:rPr>
                <a:t>：响应</a:t>
              </a:r>
              <a:r>
                <a:rPr lang="en-US" altLang="zh-CN" sz="1200" dirty="0">
                  <a:solidFill>
                    <a:srgbClr val="000000"/>
                  </a:solidFill>
                  <a:latin typeface="微软雅黑" panose="020B0503020204020204" pitchFamily="34" charset="-122"/>
                  <a:ea typeface="微软雅黑" panose="020B0503020204020204" pitchFamily="34" charset="-122"/>
                </a:rPr>
                <a:t>N</a:t>
              </a:r>
              <a:endParaRPr lang="zh-CN" altLang="en-US" sz="1200" dirty="0">
                <a:solidFill>
                  <a:srgbClr val="000000"/>
                </a:solidFill>
                <a:latin typeface="微软雅黑" panose="020B0503020204020204" pitchFamily="34" charset="-122"/>
                <a:ea typeface="微软雅黑" panose="020B0503020204020204" pitchFamily="34" charset="-122"/>
              </a:endParaRPr>
            </a:p>
          </p:txBody>
        </p:sp>
        <p:cxnSp>
          <p:nvCxnSpPr>
            <p:cNvPr id="8" name="直接箭头连接符 15">
              <a:extLst>
                <a:ext uri="{FF2B5EF4-FFF2-40B4-BE49-F238E27FC236}">
                  <a16:creationId xmlns="" xmlns:a16="http://schemas.microsoft.com/office/drawing/2014/main" id="{5DC21A0B-9253-44D6-8D69-05952517730F}"/>
                </a:ext>
              </a:extLst>
            </p:cNvPr>
            <p:cNvCxnSpPr/>
            <p:nvPr/>
          </p:nvCxnSpPr>
          <p:spPr>
            <a:xfrm>
              <a:off x="6166796" y="1559629"/>
              <a:ext cx="759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16">
              <a:extLst>
                <a:ext uri="{FF2B5EF4-FFF2-40B4-BE49-F238E27FC236}">
                  <a16:creationId xmlns="" xmlns:a16="http://schemas.microsoft.com/office/drawing/2014/main" id="{C93E3A89-022B-4DA8-B40C-9B95FAB0AA11}"/>
                </a:ext>
              </a:extLst>
            </p:cNvPr>
            <p:cNvCxnSpPr/>
            <p:nvPr/>
          </p:nvCxnSpPr>
          <p:spPr>
            <a:xfrm>
              <a:off x="6166796" y="1775653"/>
              <a:ext cx="759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17">
              <a:extLst>
                <a:ext uri="{FF2B5EF4-FFF2-40B4-BE49-F238E27FC236}">
                  <a16:creationId xmlns="" xmlns:a16="http://schemas.microsoft.com/office/drawing/2014/main" id="{E146071A-5753-4172-81BB-202E0589CEF6}"/>
                </a:ext>
              </a:extLst>
            </p:cNvPr>
            <p:cNvCxnSpPr/>
            <p:nvPr/>
          </p:nvCxnSpPr>
          <p:spPr>
            <a:xfrm>
              <a:off x="6166796" y="1983970"/>
              <a:ext cx="759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8">
              <a:extLst>
                <a:ext uri="{FF2B5EF4-FFF2-40B4-BE49-F238E27FC236}">
                  <a16:creationId xmlns="" xmlns:a16="http://schemas.microsoft.com/office/drawing/2014/main" id="{5255C2C0-3D17-413A-A268-401DAFD0C7D9}"/>
                </a:ext>
              </a:extLst>
            </p:cNvPr>
            <p:cNvCxnSpPr/>
            <p:nvPr/>
          </p:nvCxnSpPr>
          <p:spPr>
            <a:xfrm>
              <a:off x="6166796" y="2423725"/>
              <a:ext cx="759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09">
              <a:extLst>
                <a:ext uri="{FF2B5EF4-FFF2-40B4-BE49-F238E27FC236}">
                  <a16:creationId xmlns="" xmlns:a16="http://schemas.microsoft.com/office/drawing/2014/main" id="{137E1EDC-9B3A-4793-B7DA-D60CF438C722}"/>
                </a:ext>
              </a:extLst>
            </p:cNvPr>
            <p:cNvSpPr txBox="1"/>
            <p:nvPr/>
          </p:nvSpPr>
          <p:spPr>
            <a:xfrm>
              <a:off x="6621693" y="729989"/>
              <a:ext cx="1880377" cy="391252"/>
            </a:xfrm>
            <a:prstGeom prst="rect">
              <a:avLst/>
            </a:prstGeom>
            <a:noFill/>
          </p:spPr>
          <p:txBody>
            <a:bodyPr wrap="square" rtlCol="0">
              <a:spAutoFit/>
            </a:bodyPr>
            <a:lstStyle/>
            <a:p>
              <a:r>
                <a:rPr lang="zh-CN" altLang="en-US" sz="1200" dirty="0">
                  <a:solidFill>
                    <a:srgbClr val="000000"/>
                  </a:solidFill>
                  <a:latin typeface="微软雅黑" panose="020B0503020204020204" pitchFamily="34" charset="-122"/>
                  <a:ea typeface="微软雅黑" panose="020B0503020204020204" pitchFamily="34" charset="-122"/>
                </a:rPr>
                <a:t>外部核查数据源</a:t>
              </a:r>
            </a:p>
          </p:txBody>
        </p:sp>
        <p:cxnSp>
          <p:nvCxnSpPr>
            <p:cNvPr id="13" name="直接箭头连接符 20">
              <a:extLst>
                <a:ext uri="{FF2B5EF4-FFF2-40B4-BE49-F238E27FC236}">
                  <a16:creationId xmlns="" xmlns:a16="http://schemas.microsoft.com/office/drawing/2014/main" id="{C7E960A1-B51C-4ADD-8352-81C8825011D9}"/>
                </a:ext>
              </a:extLst>
            </p:cNvPr>
            <p:cNvCxnSpPr>
              <a:stCxn id="12" idx="2"/>
              <a:endCxn id="7" idx="0"/>
            </p:cNvCxnSpPr>
            <p:nvPr/>
          </p:nvCxnSpPr>
          <p:spPr>
            <a:xfrm>
              <a:off x="7561882" y="1121241"/>
              <a:ext cx="6156" cy="1825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21">
              <a:extLst>
                <a:ext uri="{FF2B5EF4-FFF2-40B4-BE49-F238E27FC236}">
                  <a16:creationId xmlns="" xmlns:a16="http://schemas.microsoft.com/office/drawing/2014/main" id="{C33BCCAF-FAD5-4E84-BCF9-8339CEF85E3E}"/>
                </a:ext>
              </a:extLst>
            </p:cNvPr>
            <p:cNvSpPr/>
            <p:nvPr/>
          </p:nvSpPr>
          <p:spPr>
            <a:xfrm>
              <a:off x="854628" y="3247240"/>
              <a:ext cx="987276" cy="583048"/>
            </a:xfrm>
            <a:prstGeom prst="rect">
              <a:avLst/>
            </a:prstGeom>
            <a:noFill/>
            <a:ln w="25400">
              <a:solidFill>
                <a:srgbClr val="FC5C56"/>
              </a:solidFill>
            </a:ln>
          </p:spPr>
          <p:txBody>
            <a:bodyPr wrap="square" rtlCol="0" anchor="ctr">
              <a:no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区块</a:t>
              </a:r>
            </a:p>
          </p:txBody>
        </p:sp>
        <p:sp>
          <p:nvSpPr>
            <p:cNvPr id="15" name="矩形 22">
              <a:extLst>
                <a:ext uri="{FF2B5EF4-FFF2-40B4-BE49-F238E27FC236}">
                  <a16:creationId xmlns="" xmlns:a16="http://schemas.microsoft.com/office/drawing/2014/main" id="{CB69AF1D-80DC-4EF5-8C7C-091785A0CF15}"/>
                </a:ext>
              </a:extLst>
            </p:cNvPr>
            <p:cNvSpPr/>
            <p:nvPr/>
          </p:nvSpPr>
          <p:spPr>
            <a:xfrm>
              <a:off x="4063206" y="3247240"/>
              <a:ext cx="987276" cy="583048"/>
            </a:xfrm>
            <a:prstGeom prst="rect">
              <a:avLst/>
            </a:prstGeom>
            <a:noFill/>
            <a:ln w="25400">
              <a:solidFill>
                <a:srgbClr val="FC5C56"/>
              </a:solidFill>
            </a:ln>
          </p:spPr>
          <p:txBody>
            <a:bodyPr wrap="square" rtlCol="0" anchor="ctr">
              <a:no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区块</a:t>
              </a:r>
            </a:p>
          </p:txBody>
        </p:sp>
        <p:sp>
          <p:nvSpPr>
            <p:cNvPr id="16" name="矩形 23">
              <a:extLst>
                <a:ext uri="{FF2B5EF4-FFF2-40B4-BE49-F238E27FC236}">
                  <a16:creationId xmlns="" xmlns:a16="http://schemas.microsoft.com/office/drawing/2014/main" id="{4FC77A78-9228-401D-974E-257A5E1097A7}"/>
                </a:ext>
              </a:extLst>
            </p:cNvPr>
            <p:cNvSpPr/>
            <p:nvPr/>
          </p:nvSpPr>
          <p:spPr>
            <a:xfrm>
              <a:off x="5668458" y="3247240"/>
              <a:ext cx="987276" cy="583048"/>
            </a:xfrm>
            <a:prstGeom prst="rect">
              <a:avLst/>
            </a:prstGeom>
            <a:noFill/>
            <a:ln w="25400">
              <a:solidFill>
                <a:srgbClr val="FC5C56"/>
              </a:solidFill>
            </a:ln>
          </p:spPr>
          <p:txBody>
            <a:bodyPr wrap="square" rtlCol="0" anchor="ctr">
              <a:no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区块</a:t>
              </a:r>
            </a:p>
          </p:txBody>
        </p:sp>
        <p:sp>
          <p:nvSpPr>
            <p:cNvPr id="17" name="矩形 24">
              <a:extLst>
                <a:ext uri="{FF2B5EF4-FFF2-40B4-BE49-F238E27FC236}">
                  <a16:creationId xmlns="" xmlns:a16="http://schemas.microsoft.com/office/drawing/2014/main" id="{D08894FB-7A76-4F04-A0F0-87A9179FDA39}"/>
                </a:ext>
              </a:extLst>
            </p:cNvPr>
            <p:cNvSpPr/>
            <p:nvPr/>
          </p:nvSpPr>
          <p:spPr>
            <a:xfrm>
              <a:off x="7271786" y="3247240"/>
              <a:ext cx="987276" cy="583048"/>
            </a:xfrm>
            <a:prstGeom prst="rect">
              <a:avLst/>
            </a:prstGeom>
            <a:noFill/>
            <a:ln w="25400">
              <a:solidFill>
                <a:srgbClr val="FC5C56"/>
              </a:solidFill>
            </a:ln>
          </p:spPr>
          <p:txBody>
            <a:bodyPr wrap="square" rtlCol="0" anchor="ctr">
              <a:no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区块</a:t>
              </a:r>
            </a:p>
          </p:txBody>
        </p:sp>
        <p:cxnSp>
          <p:nvCxnSpPr>
            <p:cNvPr id="18" name="直接箭头连接符 25">
              <a:extLst>
                <a:ext uri="{FF2B5EF4-FFF2-40B4-BE49-F238E27FC236}">
                  <a16:creationId xmlns="" xmlns:a16="http://schemas.microsoft.com/office/drawing/2014/main" id="{5460BB6B-4CC1-4B2E-A1EF-414C803A995E}"/>
                </a:ext>
              </a:extLst>
            </p:cNvPr>
            <p:cNvCxnSpPr>
              <a:cxnSpLocks/>
              <a:endCxn id="15" idx="0"/>
            </p:cNvCxnSpPr>
            <p:nvPr/>
          </p:nvCxnSpPr>
          <p:spPr>
            <a:xfrm>
              <a:off x="4556844" y="2664193"/>
              <a:ext cx="0" cy="5830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26">
              <a:extLst>
                <a:ext uri="{FF2B5EF4-FFF2-40B4-BE49-F238E27FC236}">
                  <a16:creationId xmlns="" xmlns:a16="http://schemas.microsoft.com/office/drawing/2014/main" id="{AA52F2FD-2DB3-474D-97F0-5547374E702D}"/>
                </a:ext>
              </a:extLst>
            </p:cNvPr>
            <p:cNvCxnSpPr>
              <a:cxnSpLocks/>
              <a:endCxn id="14" idx="1"/>
            </p:cNvCxnSpPr>
            <p:nvPr/>
          </p:nvCxnSpPr>
          <p:spPr>
            <a:xfrm>
              <a:off x="410285" y="3538764"/>
              <a:ext cx="44434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27">
              <a:extLst>
                <a:ext uri="{FF2B5EF4-FFF2-40B4-BE49-F238E27FC236}">
                  <a16:creationId xmlns="" xmlns:a16="http://schemas.microsoft.com/office/drawing/2014/main" id="{9F1706D7-FA4A-4AD2-A110-299B30D0EA29}"/>
                </a:ext>
              </a:extLst>
            </p:cNvPr>
            <p:cNvCxnSpPr>
              <a:cxnSpLocks/>
              <a:stCxn id="14" idx="3"/>
              <a:endCxn id="6" idx="1"/>
            </p:cNvCxnSpPr>
            <p:nvPr/>
          </p:nvCxnSpPr>
          <p:spPr>
            <a:xfrm>
              <a:off x="1841904" y="3538764"/>
              <a:ext cx="6113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8">
              <a:extLst>
                <a:ext uri="{FF2B5EF4-FFF2-40B4-BE49-F238E27FC236}">
                  <a16:creationId xmlns="" xmlns:a16="http://schemas.microsoft.com/office/drawing/2014/main" id="{0826B809-0D0D-4F08-A26B-46249DAA1453}"/>
                </a:ext>
              </a:extLst>
            </p:cNvPr>
            <p:cNvCxnSpPr>
              <a:cxnSpLocks/>
              <a:stCxn id="6" idx="3"/>
              <a:endCxn id="15" idx="1"/>
            </p:cNvCxnSpPr>
            <p:nvPr/>
          </p:nvCxnSpPr>
          <p:spPr>
            <a:xfrm>
              <a:off x="3440532" y="3538764"/>
              <a:ext cx="6226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9">
              <a:extLst>
                <a:ext uri="{FF2B5EF4-FFF2-40B4-BE49-F238E27FC236}">
                  <a16:creationId xmlns="" xmlns:a16="http://schemas.microsoft.com/office/drawing/2014/main" id="{C1FED9BC-0E3A-4861-A746-9715A69FE311}"/>
                </a:ext>
              </a:extLst>
            </p:cNvPr>
            <p:cNvCxnSpPr>
              <a:stCxn id="15" idx="3"/>
              <a:endCxn id="16" idx="1"/>
            </p:cNvCxnSpPr>
            <p:nvPr/>
          </p:nvCxnSpPr>
          <p:spPr>
            <a:xfrm>
              <a:off x="5050482" y="3538764"/>
              <a:ext cx="6179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30">
              <a:extLst>
                <a:ext uri="{FF2B5EF4-FFF2-40B4-BE49-F238E27FC236}">
                  <a16:creationId xmlns="" xmlns:a16="http://schemas.microsoft.com/office/drawing/2014/main" id="{B8542317-710D-4D0B-9BD0-6712A807C195}"/>
                </a:ext>
              </a:extLst>
            </p:cNvPr>
            <p:cNvCxnSpPr>
              <a:stCxn id="16" idx="3"/>
              <a:endCxn id="17" idx="1"/>
            </p:cNvCxnSpPr>
            <p:nvPr/>
          </p:nvCxnSpPr>
          <p:spPr>
            <a:xfrm>
              <a:off x="6655734" y="3538764"/>
              <a:ext cx="6160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31">
              <a:extLst>
                <a:ext uri="{FF2B5EF4-FFF2-40B4-BE49-F238E27FC236}">
                  <a16:creationId xmlns="" xmlns:a16="http://schemas.microsoft.com/office/drawing/2014/main" id="{1C026C06-B94A-4E72-85BF-7169CE0D5435}"/>
                </a:ext>
              </a:extLst>
            </p:cNvPr>
            <p:cNvCxnSpPr>
              <a:stCxn id="17" idx="3"/>
            </p:cNvCxnSpPr>
            <p:nvPr/>
          </p:nvCxnSpPr>
          <p:spPr>
            <a:xfrm>
              <a:off x="8259062" y="3538764"/>
              <a:ext cx="5430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2">
              <a:extLst>
                <a:ext uri="{FF2B5EF4-FFF2-40B4-BE49-F238E27FC236}">
                  <a16:creationId xmlns="" xmlns:a16="http://schemas.microsoft.com/office/drawing/2014/main" id="{7CD3A7C8-4004-4943-9A42-D422C8EF0F40}"/>
                </a:ext>
              </a:extLst>
            </p:cNvPr>
            <p:cNvCxnSpPr/>
            <p:nvPr/>
          </p:nvCxnSpPr>
          <p:spPr>
            <a:xfrm>
              <a:off x="1002651" y="2372669"/>
              <a:ext cx="197455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123">
              <a:extLst>
                <a:ext uri="{FF2B5EF4-FFF2-40B4-BE49-F238E27FC236}">
                  <a16:creationId xmlns="" xmlns:a16="http://schemas.microsoft.com/office/drawing/2014/main" id="{CA4915EF-527D-467D-A52C-AF266A2A80E9}"/>
                </a:ext>
              </a:extLst>
            </p:cNvPr>
            <p:cNvSpPr txBox="1"/>
            <p:nvPr/>
          </p:nvSpPr>
          <p:spPr>
            <a:xfrm>
              <a:off x="764916" y="2406830"/>
              <a:ext cx="2418758" cy="652086"/>
            </a:xfrm>
            <a:prstGeom prst="rect">
              <a:avLst/>
            </a:prstGeom>
            <a:noFill/>
          </p:spPr>
          <p:txBody>
            <a:bodyPr wrap="square" rtlCol="0">
              <a:spAutoFit/>
            </a:bodyPr>
            <a:lstStyle/>
            <a:p>
              <a:pPr algn="ctr"/>
              <a:r>
                <a:rPr lang="zh-CN" altLang="en-US" sz="1200" dirty="0">
                  <a:solidFill>
                    <a:srgbClr val="000000"/>
                  </a:solidFill>
                  <a:latin typeface="微软雅黑" panose="020B0503020204020204" pitchFamily="34" charset="-122"/>
                  <a:ea typeface="微软雅黑" panose="020B0503020204020204" pitchFamily="34" charset="-122"/>
                </a:rPr>
                <a:t>预置响应规则</a:t>
              </a:r>
              <a:endParaRPr lang="en-US" altLang="zh-CN" sz="1200" dirty="0">
                <a:solidFill>
                  <a:srgbClr val="000000"/>
                </a:solidFill>
                <a:latin typeface="微软雅黑" panose="020B0503020204020204" pitchFamily="34" charset="-122"/>
                <a:ea typeface="微软雅黑" panose="020B0503020204020204" pitchFamily="34" charset="-122"/>
              </a:endParaRPr>
            </a:p>
            <a:p>
              <a:pPr algn="ctr"/>
              <a:r>
                <a:rPr lang="zh-CN" altLang="en-US" sz="1200" dirty="0">
                  <a:solidFill>
                    <a:srgbClr val="000000"/>
                  </a:solidFill>
                  <a:latin typeface="微软雅黑" panose="020B0503020204020204" pitchFamily="34" charset="-122"/>
                  <a:ea typeface="微软雅黑" panose="020B0503020204020204" pitchFamily="34" charset="-122"/>
                </a:rPr>
                <a:t>（特定交易、动作等）</a:t>
              </a:r>
            </a:p>
          </p:txBody>
        </p:sp>
        <p:cxnSp>
          <p:nvCxnSpPr>
            <p:cNvPr id="27" name="直接箭头连接符 34">
              <a:extLst>
                <a:ext uri="{FF2B5EF4-FFF2-40B4-BE49-F238E27FC236}">
                  <a16:creationId xmlns="" xmlns:a16="http://schemas.microsoft.com/office/drawing/2014/main" id="{A5A731A7-333B-42DC-8094-D951C134822D}"/>
                </a:ext>
              </a:extLst>
            </p:cNvPr>
            <p:cNvCxnSpPr/>
            <p:nvPr/>
          </p:nvCxnSpPr>
          <p:spPr>
            <a:xfrm>
              <a:off x="987020" y="1692446"/>
              <a:ext cx="197455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125">
              <a:extLst>
                <a:ext uri="{FF2B5EF4-FFF2-40B4-BE49-F238E27FC236}">
                  <a16:creationId xmlns="" xmlns:a16="http://schemas.microsoft.com/office/drawing/2014/main" id="{04F07CDC-0709-41FC-A19F-F688D549D713}"/>
                </a:ext>
              </a:extLst>
            </p:cNvPr>
            <p:cNvSpPr txBox="1"/>
            <p:nvPr/>
          </p:nvSpPr>
          <p:spPr>
            <a:xfrm>
              <a:off x="780548" y="1023464"/>
              <a:ext cx="2418758" cy="652086"/>
            </a:xfrm>
            <a:prstGeom prst="rect">
              <a:avLst/>
            </a:prstGeom>
            <a:noFill/>
          </p:spPr>
          <p:txBody>
            <a:bodyPr wrap="square" rtlCol="0">
              <a:spAutoFit/>
            </a:bodyPr>
            <a:lstStyle/>
            <a:p>
              <a:pPr algn="ctr"/>
              <a:r>
                <a:rPr lang="zh-CN" altLang="en-US" sz="1200" dirty="0">
                  <a:solidFill>
                    <a:srgbClr val="000000"/>
                  </a:solidFill>
                  <a:latin typeface="微软雅黑" panose="020B0503020204020204" pitchFamily="34" charset="-122"/>
                  <a:ea typeface="微软雅黑" panose="020B0503020204020204" pitchFamily="34" charset="-122"/>
                </a:rPr>
                <a:t>预置触发条件</a:t>
              </a:r>
              <a:endParaRPr lang="en-US" altLang="zh-CN" sz="1200" dirty="0">
                <a:solidFill>
                  <a:srgbClr val="000000"/>
                </a:solidFill>
                <a:latin typeface="微软雅黑" panose="020B0503020204020204" pitchFamily="34" charset="-122"/>
                <a:ea typeface="微软雅黑" panose="020B0503020204020204" pitchFamily="34" charset="-122"/>
              </a:endParaRPr>
            </a:p>
            <a:p>
              <a:pPr algn="ctr"/>
              <a:r>
                <a:rPr lang="zh-CN" altLang="en-US" sz="1200" dirty="0">
                  <a:solidFill>
                    <a:srgbClr val="000000"/>
                  </a:solidFill>
                  <a:latin typeface="微软雅黑" panose="020B0503020204020204" pitchFamily="34" charset="-122"/>
                  <a:ea typeface="微软雅黑" panose="020B0503020204020204" pitchFamily="34" charset="-122"/>
                </a:rPr>
                <a:t>（特定时间、事件等）</a:t>
              </a:r>
            </a:p>
          </p:txBody>
        </p:sp>
      </p:grpSp>
      <p:sp>
        <p:nvSpPr>
          <p:cNvPr id="29" name="内容占位符 2"/>
          <p:cNvSpPr>
            <a:spLocks noGrp="1"/>
          </p:cNvSpPr>
          <p:nvPr>
            <p:ph idx="1"/>
          </p:nvPr>
        </p:nvSpPr>
        <p:spPr>
          <a:xfrm>
            <a:off x="338729" y="1976398"/>
            <a:ext cx="8686800" cy="353194"/>
          </a:xfrm>
        </p:spPr>
        <p:txBody>
          <a:bodyPr>
            <a:noAutofit/>
          </a:bodyPr>
          <a:lstStyle/>
          <a:p>
            <a:pPr algn="ctr">
              <a:buNone/>
            </a:pPr>
            <a:r>
              <a:rPr lang="zh-CN" altLang="en-US" sz="2000" b="1" dirty="0">
                <a:latin typeface="微软雅黑" pitchFamily="34" charset="-122"/>
                <a:ea typeface="微软雅黑" pitchFamily="34" charset="-122"/>
              </a:rPr>
              <a:t>智能合约是由事件驱动的、具有状态的、存储和运行在区块链上的</a:t>
            </a:r>
            <a:r>
              <a:rPr lang="zh-CN" altLang="en-US" sz="2000" b="1" dirty="0" smtClean="0">
                <a:latin typeface="微软雅黑" pitchFamily="34" charset="-122"/>
                <a:ea typeface="微软雅黑" pitchFamily="34" charset="-122"/>
              </a:rPr>
              <a:t>程序</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67683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智能合约例子</a:t>
            </a:r>
            <a:endParaRPr lang="en-US" dirty="0"/>
          </a:p>
        </p:txBody>
      </p:sp>
      <p:cxnSp>
        <p:nvCxnSpPr>
          <p:cNvPr id="6" name="直接箭头连接符 5">
            <a:extLst>
              <a:ext uri="{FF2B5EF4-FFF2-40B4-BE49-F238E27FC236}">
                <a16:creationId xmlns="" xmlns:a16="http://schemas.microsoft.com/office/drawing/2014/main" id="{EC40ED69-5258-4A23-93CB-D4986AD3B093}"/>
              </a:ext>
            </a:extLst>
          </p:cNvPr>
          <p:cNvCxnSpPr>
            <a:cxnSpLocks/>
          </p:cNvCxnSpPr>
          <p:nvPr/>
        </p:nvCxnSpPr>
        <p:spPr>
          <a:xfrm>
            <a:off x="2415653" y="1822065"/>
            <a:ext cx="0" cy="264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 xmlns:a16="http://schemas.microsoft.com/office/drawing/2014/main" id="{69FF58E3-50C1-4599-AE6A-8F22D18FF216}"/>
              </a:ext>
            </a:extLst>
          </p:cNvPr>
          <p:cNvSpPr/>
          <p:nvPr/>
        </p:nvSpPr>
        <p:spPr>
          <a:xfrm>
            <a:off x="492745" y="2010386"/>
            <a:ext cx="6407536" cy="307777"/>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发布一个智能合约，皇马赢，小明给我</a:t>
            </a:r>
            <a:r>
              <a:rPr lang="en-US" altLang="zh-CN" sz="1400" dirty="0">
                <a:solidFill>
                  <a:srgbClr val="000000"/>
                </a:solidFill>
                <a:latin typeface="微软雅黑" panose="020B0503020204020204" pitchFamily="34" charset="-122"/>
                <a:ea typeface="微软雅黑" panose="020B0503020204020204" pitchFamily="34" charset="-122"/>
              </a:rPr>
              <a:t>1000</a:t>
            </a:r>
            <a:r>
              <a:rPr lang="zh-CN" altLang="en-US" sz="1400" dirty="0">
                <a:solidFill>
                  <a:srgbClr val="000000"/>
                </a:solidFill>
                <a:latin typeface="微软雅黑" panose="020B0503020204020204" pitchFamily="34" charset="-122"/>
                <a:ea typeface="微软雅黑" panose="020B0503020204020204" pitchFamily="34" charset="-122"/>
              </a:rPr>
              <a:t>元；拜仁赢，我给小明</a:t>
            </a:r>
            <a:r>
              <a:rPr lang="en-US" altLang="zh-CN" sz="1400" dirty="0">
                <a:solidFill>
                  <a:srgbClr val="000000"/>
                </a:solidFill>
                <a:latin typeface="微软雅黑" panose="020B0503020204020204" pitchFamily="34" charset="-122"/>
                <a:ea typeface="微软雅黑" panose="020B0503020204020204" pitchFamily="34" charset="-122"/>
              </a:rPr>
              <a:t>1000</a:t>
            </a:r>
            <a:r>
              <a:rPr lang="zh-CN" altLang="en-US" sz="1400" dirty="0" smtClean="0">
                <a:solidFill>
                  <a:srgbClr val="000000"/>
                </a:solidFill>
                <a:latin typeface="微软雅黑" panose="020B0503020204020204" pitchFamily="34" charset="-122"/>
                <a:ea typeface="微软雅黑" panose="020B0503020204020204" pitchFamily="34" charset="-122"/>
              </a:rPr>
              <a:t>元</a:t>
            </a:r>
            <a:endParaRPr lang="zh-CN" altLang="en-US" sz="1400" dirty="0">
              <a:solidFill>
                <a:srgbClr val="000000"/>
              </a:solidFill>
            </a:endParaRPr>
          </a:p>
        </p:txBody>
      </p:sp>
      <p:cxnSp>
        <p:nvCxnSpPr>
          <p:cNvPr id="8" name="直接箭头连接符 7">
            <a:extLst>
              <a:ext uri="{FF2B5EF4-FFF2-40B4-BE49-F238E27FC236}">
                <a16:creationId xmlns="" xmlns:a16="http://schemas.microsoft.com/office/drawing/2014/main" id="{8972EB25-4C69-46A5-8D4D-8D5BF374E8A1}"/>
              </a:ext>
            </a:extLst>
          </p:cNvPr>
          <p:cNvCxnSpPr>
            <a:cxnSpLocks/>
          </p:cNvCxnSpPr>
          <p:nvPr/>
        </p:nvCxnSpPr>
        <p:spPr>
          <a:xfrm>
            <a:off x="2415653" y="2348659"/>
            <a:ext cx="0" cy="267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 xmlns:a16="http://schemas.microsoft.com/office/drawing/2014/main" id="{71C3E9C5-8FD7-4302-953C-89AB60086E03}"/>
              </a:ext>
            </a:extLst>
          </p:cNvPr>
          <p:cNvSpPr/>
          <p:nvPr/>
        </p:nvSpPr>
        <p:spPr>
          <a:xfrm>
            <a:off x="492745" y="2536979"/>
            <a:ext cx="6184665" cy="307777"/>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比赛结果发布，皇马</a:t>
            </a:r>
            <a:r>
              <a:rPr lang="en-US" altLang="zh-CN" sz="1400" dirty="0">
                <a:solidFill>
                  <a:srgbClr val="000000"/>
                </a:solidFill>
                <a:latin typeface="微软雅黑" panose="020B0503020204020204" pitchFamily="34" charset="-122"/>
                <a:ea typeface="微软雅黑" panose="020B0503020204020204" pitchFamily="34" charset="-122"/>
              </a:rPr>
              <a:t>4:2</a:t>
            </a:r>
            <a:r>
              <a:rPr lang="zh-CN" altLang="en-US" sz="1400" dirty="0">
                <a:solidFill>
                  <a:srgbClr val="000000"/>
                </a:solidFill>
                <a:latin typeface="微软雅黑" panose="020B0503020204020204" pitchFamily="34" charset="-122"/>
                <a:ea typeface="微软雅黑" panose="020B0503020204020204" pitchFamily="34" charset="-122"/>
              </a:rPr>
              <a:t>拜仁。触发智能合约响应条</a:t>
            </a:r>
            <a:r>
              <a:rPr lang="zh-CN" altLang="en-US" sz="1400" dirty="0" smtClean="0">
                <a:solidFill>
                  <a:srgbClr val="000000"/>
                </a:solidFill>
                <a:latin typeface="微软雅黑" panose="020B0503020204020204" pitchFamily="34" charset="-122"/>
                <a:ea typeface="微软雅黑" panose="020B0503020204020204" pitchFamily="34" charset="-122"/>
              </a:rPr>
              <a:t>件</a:t>
            </a:r>
            <a:endParaRPr lang="zh-CN" altLang="en-US" sz="1400" dirty="0">
              <a:solidFill>
                <a:srgbClr val="000000"/>
              </a:solidFill>
            </a:endParaRPr>
          </a:p>
        </p:txBody>
      </p:sp>
      <p:cxnSp>
        <p:nvCxnSpPr>
          <p:cNvPr id="10" name="直接箭头连接符 9">
            <a:extLst>
              <a:ext uri="{FF2B5EF4-FFF2-40B4-BE49-F238E27FC236}">
                <a16:creationId xmlns="" xmlns:a16="http://schemas.microsoft.com/office/drawing/2014/main" id="{2B028973-2DB4-4936-90C7-BD14F1A4966C}"/>
              </a:ext>
            </a:extLst>
          </p:cNvPr>
          <p:cNvCxnSpPr>
            <a:cxnSpLocks/>
          </p:cNvCxnSpPr>
          <p:nvPr/>
        </p:nvCxnSpPr>
        <p:spPr>
          <a:xfrm>
            <a:off x="2415653" y="2846640"/>
            <a:ext cx="0" cy="288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 xmlns:a16="http://schemas.microsoft.com/office/drawing/2014/main" id="{7A33EEF8-33DC-44E1-BB0C-B6788FA4B6AA}"/>
              </a:ext>
            </a:extLst>
          </p:cNvPr>
          <p:cNvSpPr/>
          <p:nvPr/>
        </p:nvSpPr>
        <p:spPr>
          <a:xfrm>
            <a:off x="492745" y="3134953"/>
            <a:ext cx="6184658" cy="306225"/>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履行智能合约，将小明的</a:t>
            </a:r>
            <a:r>
              <a:rPr lang="en-US" altLang="zh-CN" sz="1400" dirty="0">
                <a:solidFill>
                  <a:srgbClr val="000000"/>
                </a:solidFill>
                <a:latin typeface="微软雅黑" panose="020B0503020204020204" pitchFamily="34" charset="-122"/>
                <a:ea typeface="微软雅黑" panose="020B0503020204020204" pitchFamily="34" charset="-122"/>
              </a:rPr>
              <a:t>1000</a:t>
            </a:r>
            <a:r>
              <a:rPr lang="zh-CN" altLang="en-US" sz="1400" dirty="0">
                <a:solidFill>
                  <a:srgbClr val="000000"/>
                </a:solidFill>
                <a:latin typeface="微软雅黑" panose="020B0503020204020204" pitchFamily="34" charset="-122"/>
                <a:ea typeface="微软雅黑" panose="020B0503020204020204" pitchFamily="34" charset="-122"/>
              </a:rPr>
              <a:t>元打入我的账户</a:t>
            </a:r>
            <a:endParaRPr lang="zh-CN" altLang="en-US" sz="1400" dirty="0">
              <a:solidFill>
                <a:srgbClr val="000000"/>
              </a:solidFill>
            </a:endParaRPr>
          </a:p>
        </p:txBody>
      </p:sp>
      <p:sp>
        <p:nvSpPr>
          <p:cNvPr id="12" name="矩形 37"/>
          <p:cNvSpPr/>
          <p:nvPr/>
        </p:nvSpPr>
        <p:spPr bwMode="auto">
          <a:xfrm>
            <a:off x="467544" y="1412776"/>
            <a:ext cx="6381750" cy="209550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Font typeface="Wingdings" pitchFamily="2" charset="2"/>
              <a:buChar char="n"/>
            </a:pPr>
            <a:endParaRPr lang="zh-CN" altLang="en-US" dirty="0" smtClean="0">
              <a:solidFill>
                <a:srgbClr val="000000"/>
              </a:solidFill>
              <a:latin typeface="Arial" charset="0"/>
              <a:ea typeface="宋体" charset="-122"/>
            </a:endParaRPr>
          </a:p>
        </p:txBody>
      </p:sp>
      <p:sp>
        <p:nvSpPr>
          <p:cNvPr id="13" name="矩形 4">
            <a:extLst>
              <a:ext uri="{FF2B5EF4-FFF2-40B4-BE49-F238E27FC236}">
                <a16:creationId xmlns="" xmlns:a16="http://schemas.microsoft.com/office/drawing/2014/main" id="{4C31E634-CBFD-44E1-814D-C253B63256F3}"/>
              </a:ext>
            </a:extLst>
          </p:cNvPr>
          <p:cNvSpPr/>
          <p:nvPr/>
        </p:nvSpPr>
        <p:spPr>
          <a:xfrm>
            <a:off x="492745" y="1601401"/>
            <a:ext cx="6908999" cy="306225"/>
          </a:xfrm>
          <a:prstGeom prst="rect">
            <a:avLst/>
          </a:prstGeom>
        </p:spPr>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今天凌晨</a:t>
            </a:r>
            <a:r>
              <a:rPr lang="en-US" altLang="zh-CN" sz="1400" dirty="0">
                <a:solidFill>
                  <a:srgbClr val="000000"/>
                </a:solidFill>
                <a:latin typeface="微软雅黑" panose="020B0503020204020204" pitchFamily="34" charset="-122"/>
                <a:ea typeface="微软雅黑" panose="020B0503020204020204" pitchFamily="34" charset="-122"/>
              </a:rPr>
              <a:t>2:45</a:t>
            </a:r>
            <a:r>
              <a:rPr lang="zh-CN" altLang="en-US" sz="1400" dirty="0">
                <a:solidFill>
                  <a:srgbClr val="000000"/>
                </a:solidFill>
                <a:latin typeface="微软雅黑" panose="020B0503020204020204" pitchFamily="34" charset="-122"/>
                <a:ea typeface="微软雅黑" panose="020B0503020204020204" pitchFamily="34" charset="-122"/>
              </a:rPr>
              <a:t>，欧冠皇马</a:t>
            </a:r>
            <a:r>
              <a:rPr lang="en-US" altLang="zh-CN" sz="1400" dirty="0">
                <a:solidFill>
                  <a:srgbClr val="000000"/>
                </a:solidFill>
                <a:latin typeface="微软雅黑" panose="020B0503020204020204" pitchFamily="34" charset="-122"/>
                <a:ea typeface="微软雅黑" panose="020B0503020204020204" pitchFamily="34" charset="-122"/>
              </a:rPr>
              <a:t>VS</a:t>
            </a:r>
            <a:r>
              <a:rPr lang="zh-CN" altLang="en-US" sz="1400" dirty="0">
                <a:solidFill>
                  <a:srgbClr val="000000"/>
                </a:solidFill>
                <a:latin typeface="微软雅黑" panose="020B0503020204020204" pitchFamily="34" charset="-122"/>
                <a:ea typeface="微软雅黑" panose="020B0503020204020204" pitchFamily="34" charset="-122"/>
              </a:rPr>
              <a:t>拜仁慕尼黑</a:t>
            </a:r>
            <a:endParaRPr lang="zh-CN" altLang="en-US" sz="1400" dirty="0">
              <a:solidFill>
                <a:srgbClr val="000000"/>
              </a:solidFill>
            </a:endParaRPr>
          </a:p>
        </p:txBody>
      </p:sp>
      <p:sp>
        <p:nvSpPr>
          <p:cNvPr id="14" name="矩形 41"/>
          <p:cNvSpPr/>
          <p:nvPr/>
        </p:nvSpPr>
        <p:spPr bwMode="auto">
          <a:xfrm>
            <a:off x="492745" y="3798473"/>
            <a:ext cx="4747134" cy="209550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Font typeface="Wingdings" pitchFamily="2" charset="2"/>
              <a:buChar char="n"/>
            </a:pPr>
            <a:endParaRPr lang="zh-CN" altLang="en-US" dirty="0" smtClean="0">
              <a:solidFill>
                <a:srgbClr val="000000"/>
              </a:solidFill>
              <a:latin typeface="Arial" charset="0"/>
              <a:ea typeface="宋体" charset="-122"/>
            </a:endParaRPr>
          </a:p>
        </p:txBody>
      </p:sp>
      <p:pic>
        <p:nvPicPr>
          <p:cNvPr id="15" name="图片 42"/>
          <p:cNvPicPr>
            <a:picLocks noChangeAspect="1"/>
          </p:cNvPicPr>
          <p:nvPr/>
        </p:nvPicPr>
        <p:blipFill>
          <a:blip r:embed="rId2"/>
          <a:stretch>
            <a:fillRect/>
          </a:stretch>
        </p:blipFill>
        <p:spPr>
          <a:xfrm>
            <a:off x="547798" y="4754520"/>
            <a:ext cx="4679811" cy="1039958"/>
          </a:xfrm>
          <a:prstGeom prst="rect">
            <a:avLst/>
          </a:prstGeom>
        </p:spPr>
      </p:pic>
      <p:sp>
        <p:nvSpPr>
          <p:cNvPr id="16" name="矩形 44"/>
          <p:cNvSpPr/>
          <p:nvPr/>
        </p:nvSpPr>
        <p:spPr>
          <a:xfrm>
            <a:off x="1056092" y="4037884"/>
            <a:ext cx="4134465" cy="523220"/>
          </a:xfrm>
          <a:prstGeom prst="rect">
            <a:avLst/>
          </a:prstGeom>
        </p:spPr>
        <p:txBody>
          <a:bodyPr wrap="none">
            <a:spAutoFit/>
          </a:bodyPr>
          <a:lstStyle/>
          <a:p>
            <a:pPr lvl="0"/>
            <a:r>
              <a:rPr lang="zh-CN" altLang="en-US" sz="1400" dirty="0" smtClean="0">
                <a:solidFill>
                  <a:srgbClr val="000000"/>
                </a:solidFill>
              </a:rPr>
              <a:t>用户积分：商户</a:t>
            </a:r>
            <a:r>
              <a:rPr lang="en-US" altLang="zh-CN" sz="1400" dirty="0" smtClean="0">
                <a:solidFill>
                  <a:srgbClr val="000000"/>
                </a:solidFill>
              </a:rPr>
              <a:t>A token </a:t>
            </a:r>
            <a:r>
              <a:rPr lang="zh-CN" altLang="en-US" sz="1400" dirty="0" smtClean="0">
                <a:solidFill>
                  <a:srgbClr val="000000"/>
                </a:solidFill>
              </a:rPr>
              <a:t>：商户</a:t>
            </a:r>
            <a:r>
              <a:rPr lang="en-US" altLang="zh-CN" sz="1400" dirty="0" smtClean="0">
                <a:solidFill>
                  <a:srgbClr val="000000"/>
                </a:solidFill>
              </a:rPr>
              <a:t>B token </a:t>
            </a:r>
            <a:r>
              <a:rPr lang="zh-CN" altLang="en-US" sz="1400" dirty="0" smtClean="0">
                <a:solidFill>
                  <a:srgbClr val="000000"/>
                </a:solidFill>
              </a:rPr>
              <a:t>兑换比例</a:t>
            </a:r>
            <a:endParaRPr lang="en-US" altLang="zh-CN" sz="1400" dirty="0" smtClean="0">
              <a:solidFill>
                <a:srgbClr val="000000"/>
              </a:solidFill>
            </a:endParaRPr>
          </a:p>
          <a:p>
            <a:pPr lvl="0"/>
            <a:r>
              <a:rPr lang="en-US" altLang="zh-CN" sz="1400" dirty="0" smtClean="0">
                <a:solidFill>
                  <a:srgbClr val="000000"/>
                </a:solidFill>
              </a:rPr>
              <a:t>1:100:1</a:t>
            </a:r>
            <a:endParaRPr lang="zh-CN" altLang="en-US" sz="1400" dirty="0">
              <a:solidFill>
                <a:srgbClr val="000000"/>
              </a:solidFill>
            </a:endParaRPr>
          </a:p>
        </p:txBody>
      </p:sp>
    </p:spTree>
    <p:extLst>
      <p:ext uri="{BB962C8B-B14F-4D97-AF65-F5344CB8AC3E}">
        <p14:creationId xmlns:p14="http://schemas.microsoft.com/office/powerpoint/2010/main" val="642965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华为</a:t>
            </a:r>
            <a:r>
              <a:rPr lang="zh-CN" altLang="zh-CN" dirty="0" smtClean="0"/>
              <a:t>链</a:t>
            </a:r>
            <a:r>
              <a:rPr lang="zh-CN" altLang="zh-CN" dirty="0"/>
              <a:t>代码的安装</a:t>
            </a:r>
            <a:r>
              <a:rPr lang="zh-CN" altLang="en-US" dirty="0"/>
              <a:t>、调用和实例化</a:t>
            </a:r>
            <a:endParaRPr lang="en-US" dirty="0"/>
          </a:p>
        </p:txBody>
      </p:sp>
      <p:pic>
        <p:nvPicPr>
          <p:cNvPr id="5" name="图片 44"/>
          <p:cNvPicPr>
            <a:picLocks noChangeAspect="1"/>
          </p:cNvPicPr>
          <p:nvPr/>
        </p:nvPicPr>
        <p:blipFill>
          <a:blip r:embed="rId3"/>
          <a:stretch>
            <a:fillRect/>
          </a:stretch>
        </p:blipFill>
        <p:spPr>
          <a:xfrm>
            <a:off x="3345659" y="2555775"/>
            <a:ext cx="2882525" cy="2789714"/>
          </a:xfrm>
          <a:prstGeom prst="rect">
            <a:avLst/>
          </a:prstGeom>
        </p:spPr>
      </p:pic>
      <p:graphicFrame>
        <p:nvGraphicFramePr>
          <p:cNvPr id="6" name="对象 45"/>
          <p:cNvGraphicFramePr/>
          <p:nvPr>
            <p:extLst>
              <p:ext uri="{D42A27DB-BD31-4B8C-83A1-F6EECF244321}">
                <p14:modId xmlns:p14="http://schemas.microsoft.com/office/powerpoint/2010/main" val="2894042988"/>
              </p:ext>
            </p:extLst>
          </p:nvPr>
        </p:nvGraphicFramePr>
        <p:xfrm>
          <a:off x="1" y="2545069"/>
          <a:ext cx="3203848" cy="2814929"/>
        </p:xfrm>
        <a:graphic>
          <a:graphicData uri="http://schemas.openxmlformats.org/presentationml/2006/ole">
            <mc:AlternateContent xmlns:mc="http://schemas.openxmlformats.org/markup-compatibility/2006">
              <mc:Choice xmlns:v="urn:schemas-microsoft-com:vml" Requires="v">
                <p:oleObj spid="_x0000_s1031" r:id="rId4" imgW="6524625" imgH="4429125" progId="Paint.Picture">
                  <p:embed/>
                </p:oleObj>
              </mc:Choice>
              <mc:Fallback>
                <p:oleObj r:id="rId4" imgW="6524625" imgH="4429125" progId="Paint.Picture">
                  <p:embed/>
                  <p:pic>
                    <p:nvPicPr>
                      <p:cNvPr id="0" name=""/>
                      <p:cNvPicPr/>
                      <p:nvPr/>
                    </p:nvPicPr>
                    <p:blipFill>
                      <a:blip r:embed="rId5"/>
                      <a:stretch>
                        <a:fillRect/>
                      </a:stretch>
                    </p:blipFill>
                    <p:spPr>
                      <a:xfrm>
                        <a:off x="1" y="2545069"/>
                        <a:ext cx="3203848" cy="2814929"/>
                      </a:xfrm>
                      <a:prstGeom prst="rect">
                        <a:avLst/>
                      </a:prstGeom>
                    </p:spPr>
                  </p:pic>
                </p:oleObj>
              </mc:Fallback>
            </mc:AlternateContent>
          </a:graphicData>
        </a:graphic>
      </p:graphicFrame>
      <p:pic>
        <p:nvPicPr>
          <p:cNvPr id="7" name="图片 46"/>
          <p:cNvPicPr>
            <a:picLocks noChangeAspect="1"/>
          </p:cNvPicPr>
          <p:nvPr/>
        </p:nvPicPr>
        <p:blipFill>
          <a:blip r:embed="rId6"/>
          <a:stretch>
            <a:fillRect/>
          </a:stretch>
        </p:blipFill>
        <p:spPr>
          <a:xfrm>
            <a:off x="6311205" y="2525971"/>
            <a:ext cx="2725291" cy="2819518"/>
          </a:xfrm>
          <a:prstGeom prst="rect">
            <a:avLst/>
          </a:prstGeom>
        </p:spPr>
      </p:pic>
      <p:grpSp>
        <p:nvGrpSpPr>
          <p:cNvPr id="9" name="组合 47"/>
          <p:cNvGrpSpPr/>
          <p:nvPr/>
        </p:nvGrpSpPr>
        <p:grpSpPr>
          <a:xfrm>
            <a:off x="251520" y="1556792"/>
            <a:ext cx="8784976" cy="792088"/>
            <a:chOff x="1345059" y="1268761"/>
            <a:chExt cx="10234322" cy="1296145"/>
          </a:xfrm>
        </p:grpSpPr>
        <p:grpSp>
          <p:nvGrpSpPr>
            <p:cNvPr id="10" name="组合 21"/>
            <p:cNvGrpSpPr/>
            <p:nvPr/>
          </p:nvGrpSpPr>
          <p:grpSpPr>
            <a:xfrm>
              <a:off x="1345059" y="1340769"/>
              <a:ext cx="2313442" cy="1224137"/>
              <a:chOff x="1343472" y="1340768"/>
              <a:chExt cx="2313442" cy="1224137"/>
            </a:xfrm>
          </p:grpSpPr>
          <p:pic>
            <p:nvPicPr>
              <p:cNvPr id="21" name="Picture 45" descr="C:\Users\Administrator\Desktop\imges\P13_0042_组-436.png"/>
              <p:cNvPicPr>
                <a:picLocks noChangeAspect="1" noChangeArrowheads="1"/>
              </p:cNvPicPr>
              <p:nvPr/>
            </p:nvPicPr>
            <p:blipFill>
              <a:blip r:embed="rId7" cstate="print"/>
              <a:srcRect/>
              <a:stretch>
                <a:fillRect/>
              </a:stretch>
            </p:blipFill>
            <p:spPr bwMode="auto">
              <a:xfrm>
                <a:off x="1415480" y="1340768"/>
                <a:ext cx="2094792" cy="1224137"/>
              </a:xfrm>
              <a:prstGeom prst="rect">
                <a:avLst/>
              </a:prstGeom>
              <a:solidFill>
                <a:srgbClr val="0070C0"/>
              </a:solidFill>
            </p:spPr>
          </p:pic>
          <p:pic>
            <p:nvPicPr>
              <p:cNvPr id="22" name="Picture 58" descr="C:\Users\Administrator\Desktop\未标题-2.png"/>
              <p:cNvPicPr>
                <a:picLocks noChangeAspect="1" noChangeArrowheads="1"/>
              </p:cNvPicPr>
              <p:nvPr/>
            </p:nvPicPr>
            <p:blipFill>
              <a:blip r:embed="rId8" cstate="print"/>
              <a:stretch>
                <a:fillRect/>
              </a:stretch>
            </p:blipFill>
            <p:spPr bwMode="auto">
              <a:xfrm>
                <a:off x="1343472" y="2204865"/>
                <a:ext cx="2313442" cy="142537"/>
              </a:xfrm>
              <a:prstGeom prst="rect">
                <a:avLst/>
              </a:prstGeom>
              <a:noFill/>
              <a:ln>
                <a:noFill/>
              </a:ln>
            </p:spPr>
          </p:pic>
          <p:sp>
            <p:nvSpPr>
              <p:cNvPr id="23" name="TextBox 25"/>
              <p:cNvSpPr txBox="1"/>
              <p:nvPr/>
            </p:nvSpPr>
            <p:spPr>
              <a:xfrm>
                <a:off x="1859296" y="1772817"/>
                <a:ext cx="1218603" cy="338554"/>
              </a:xfrm>
              <a:prstGeom prst="rect">
                <a:avLst/>
              </a:prstGeom>
              <a:noFill/>
            </p:spPr>
            <p:txBody>
              <a:bodyPr wrap="none" rtlCol="0">
                <a:spAutoFit/>
              </a:bodyPr>
              <a:lstStyle/>
              <a:p>
                <a:pPr algn="ctr"/>
                <a:r>
                  <a:rPr lang="zh-CN" altLang="en-US" sz="1600" b="1" dirty="0">
                    <a:solidFill>
                      <a:srgbClr val="FFFFFF"/>
                    </a:solidFill>
                    <a:latin typeface="FrutigerNext LT Regular" pitchFamily="34" charset="0"/>
                    <a:ea typeface="MS PGothic" pitchFamily="34" charset="-128"/>
                  </a:rPr>
                  <a:t>链代码查看</a:t>
                </a:r>
              </a:p>
            </p:txBody>
          </p:sp>
        </p:grpSp>
        <p:grpSp>
          <p:nvGrpSpPr>
            <p:cNvPr id="11" name="组合 25"/>
            <p:cNvGrpSpPr/>
            <p:nvPr/>
          </p:nvGrpSpPr>
          <p:grpSpPr>
            <a:xfrm>
              <a:off x="5377507" y="1268761"/>
              <a:ext cx="2313442" cy="1224137"/>
              <a:chOff x="1343472" y="1340768"/>
              <a:chExt cx="2313442" cy="1224137"/>
            </a:xfrm>
          </p:grpSpPr>
          <p:pic>
            <p:nvPicPr>
              <p:cNvPr id="18" name="Picture 45" descr="C:\Users\Administrator\Desktop\imges\P13_0042_组-436.png"/>
              <p:cNvPicPr>
                <a:picLocks noChangeAspect="1" noChangeArrowheads="1"/>
              </p:cNvPicPr>
              <p:nvPr/>
            </p:nvPicPr>
            <p:blipFill>
              <a:blip r:embed="rId7" cstate="print"/>
              <a:srcRect/>
              <a:stretch>
                <a:fillRect/>
              </a:stretch>
            </p:blipFill>
            <p:spPr bwMode="auto">
              <a:xfrm>
                <a:off x="1415480" y="1340768"/>
                <a:ext cx="2094792" cy="1224137"/>
              </a:xfrm>
              <a:prstGeom prst="rect">
                <a:avLst/>
              </a:prstGeom>
              <a:solidFill>
                <a:srgbClr val="0070C0"/>
              </a:solidFill>
            </p:spPr>
          </p:pic>
          <p:pic>
            <p:nvPicPr>
              <p:cNvPr id="19" name="Picture 58" descr="C:\Users\Administrator\Desktop\未标题-2.png"/>
              <p:cNvPicPr>
                <a:picLocks noChangeAspect="1" noChangeArrowheads="1"/>
              </p:cNvPicPr>
              <p:nvPr/>
            </p:nvPicPr>
            <p:blipFill>
              <a:blip r:embed="rId8" cstate="print"/>
              <a:stretch>
                <a:fillRect/>
              </a:stretch>
            </p:blipFill>
            <p:spPr bwMode="auto">
              <a:xfrm>
                <a:off x="1343472" y="2204865"/>
                <a:ext cx="2313442" cy="142537"/>
              </a:xfrm>
              <a:prstGeom prst="rect">
                <a:avLst/>
              </a:prstGeom>
              <a:noFill/>
              <a:ln>
                <a:noFill/>
              </a:ln>
            </p:spPr>
          </p:pic>
          <p:sp>
            <p:nvSpPr>
              <p:cNvPr id="20" name="TextBox 29"/>
              <p:cNvSpPr txBox="1"/>
              <p:nvPr/>
            </p:nvSpPr>
            <p:spPr>
              <a:xfrm>
                <a:off x="1859297" y="1772817"/>
                <a:ext cx="1218603" cy="338554"/>
              </a:xfrm>
              <a:prstGeom prst="rect">
                <a:avLst/>
              </a:prstGeom>
              <a:noFill/>
            </p:spPr>
            <p:txBody>
              <a:bodyPr wrap="none" rtlCol="0">
                <a:spAutoFit/>
              </a:bodyPr>
              <a:lstStyle/>
              <a:p>
                <a:pPr algn="ctr"/>
                <a:r>
                  <a:rPr lang="zh-CN" altLang="en-US" sz="1600" b="1" dirty="0">
                    <a:solidFill>
                      <a:srgbClr val="FFFFFF"/>
                    </a:solidFill>
                    <a:latin typeface="FrutigerNext LT Regular" pitchFamily="34" charset="0"/>
                    <a:ea typeface="MS PGothic" pitchFamily="34" charset="-128"/>
                  </a:rPr>
                  <a:t>链代码安装</a:t>
                </a:r>
              </a:p>
            </p:txBody>
          </p:sp>
        </p:grpSp>
        <p:grpSp>
          <p:nvGrpSpPr>
            <p:cNvPr id="12" name="组合 29"/>
            <p:cNvGrpSpPr/>
            <p:nvPr/>
          </p:nvGrpSpPr>
          <p:grpSpPr>
            <a:xfrm>
              <a:off x="9265939" y="1268761"/>
              <a:ext cx="2313442" cy="1224137"/>
              <a:chOff x="1343472" y="1340768"/>
              <a:chExt cx="2313442" cy="1224137"/>
            </a:xfrm>
          </p:grpSpPr>
          <p:pic>
            <p:nvPicPr>
              <p:cNvPr id="15" name="Picture 45" descr="C:\Users\Administrator\Desktop\imges\P13_0042_组-436.png"/>
              <p:cNvPicPr>
                <a:picLocks noChangeAspect="1" noChangeArrowheads="1"/>
              </p:cNvPicPr>
              <p:nvPr/>
            </p:nvPicPr>
            <p:blipFill>
              <a:blip r:embed="rId7" cstate="print"/>
              <a:srcRect/>
              <a:stretch>
                <a:fillRect/>
              </a:stretch>
            </p:blipFill>
            <p:spPr bwMode="auto">
              <a:xfrm>
                <a:off x="1415480" y="1340768"/>
                <a:ext cx="2094792" cy="1224137"/>
              </a:xfrm>
              <a:prstGeom prst="rect">
                <a:avLst/>
              </a:prstGeom>
              <a:solidFill>
                <a:srgbClr val="0070C0"/>
              </a:solidFill>
            </p:spPr>
          </p:pic>
          <p:pic>
            <p:nvPicPr>
              <p:cNvPr id="16" name="Picture 58" descr="C:\Users\Administrator\Desktop\未标题-2.png"/>
              <p:cNvPicPr>
                <a:picLocks noChangeAspect="1" noChangeArrowheads="1"/>
              </p:cNvPicPr>
              <p:nvPr/>
            </p:nvPicPr>
            <p:blipFill>
              <a:blip r:embed="rId8" cstate="print"/>
              <a:stretch>
                <a:fillRect/>
              </a:stretch>
            </p:blipFill>
            <p:spPr bwMode="auto">
              <a:xfrm>
                <a:off x="1343472" y="2204865"/>
                <a:ext cx="2313442" cy="142537"/>
              </a:xfrm>
              <a:prstGeom prst="rect">
                <a:avLst/>
              </a:prstGeom>
              <a:noFill/>
              <a:ln>
                <a:noFill/>
              </a:ln>
            </p:spPr>
          </p:pic>
          <p:sp>
            <p:nvSpPr>
              <p:cNvPr id="17" name="TextBox 33"/>
              <p:cNvSpPr txBox="1"/>
              <p:nvPr/>
            </p:nvSpPr>
            <p:spPr>
              <a:xfrm>
                <a:off x="1755903" y="1772817"/>
                <a:ext cx="1425391" cy="338554"/>
              </a:xfrm>
              <a:prstGeom prst="rect">
                <a:avLst/>
              </a:prstGeom>
              <a:noFill/>
            </p:spPr>
            <p:txBody>
              <a:bodyPr wrap="none" rtlCol="0">
                <a:spAutoFit/>
              </a:bodyPr>
              <a:lstStyle/>
              <a:p>
                <a:pPr algn="ctr"/>
                <a:r>
                  <a:rPr lang="zh-CN" altLang="en-US" sz="1600" b="1" dirty="0">
                    <a:solidFill>
                      <a:srgbClr val="FFFFFF"/>
                    </a:solidFill>
                    <a:latin typeface="FrutigerNext LT Regular" pitchFamily="34" charset="0"/>
                    <a:ea typeface="MS PGothic" pitchFamily="34" charset="-128"/>
                  </a:rPr>
                  <a:t>链代码实例化</a:t>
                </a:r>
              </a:p>
            </p:txBody>
          </p:sp>
        </p:grpSp>
        <p:sp>
          <p:nvSpPr>
            <p:cNvPr id="13" name="右箭头 33"/>
            <p:cNvSpPr/>
            <p:nvPr/>
          </p:nvSpPr>
          <p:spPr>
            <a:xfrm>
              <a:off x="4009356" y="1700809"/>
              <a:ext cx="397105" cy="342937"/>
            </a:xfrm>
            <a:prstGeom prst="rightArrow">
              <a:avLst/>
            </a:prstGeom>
            <a:gradFill flip="none" rotWithShape="1">
              <a:gsLst>
                <a:gs pos="0">
                  <a:srgbClr val="03D4A8"/>
                </a:gs>
                <a:gs pos="25000">
                  <a:srgbClr val="21D6E0"/>
                </a:gs>
                <a:gs pos="75000">
                  <a:srgbClr val="0087E6"/>
                </a:gs>
                <a:gs pos="100000">
                  <a:srgbClr val="005CBF"/>
                </a:gs>
              </a:gsLst>
              <a:lin ang="5400000" scaled="0"/>
              <a:tileRect/>
            </a:gradFill>
            <a:ln w="12700" cap="flat" cmpd="sng" algn="ctr">
              <a:gradFill>
                <a:gsLst>
                  <a:gs pos="0">
                    <a:srgbClr val="4BF0F0">
                      <a:alpha val="0"/>
                    </a:srgbClr>
                  </a:gs>
                  <a:gs pos="50000">
                    <a:srgbClr val="4BF0F0">
                      <a:alpha val="25000"/>
                    </a:srgbClr>
                  </a:gs>
                  <a:gs pos="100000">
                    <a:srgbClr val="4BF0F0"/>
                  </a:gs>
                </a:gsLst>
                <a:lin ang="5400000" scaled="0"/>
              </a:gradFill>
              <a:prstDash val="solid"/>
            </a:ln>
            <a:effectLst/>
          </p:spPr>
          <p:txBody>
            <a:bodyPr rtlCol="0" anchor="ctr"/>
            <a:lstStyle/>
            <a:p>
              <a:pPr algn="ctr" defTabSz="685617" fontAlgn="auto">
                <a:spcBef>
                  <a:spcPts val="0"/>
                </a:spcBef>
                <a:spcAft>
                  <a:spcPts val="0"/>
                </a:spcAft>
                <a:buClr>
                  <a:srgbClr val="FFFFFF"/>
                </a:buClr>
                <a:buSzPct val="60000"/>
                <a:defRPr/>
              </a:pPr>
              <a:endParaRPr lang="zh-CN" altLang="en-US" sz="600" kern="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4" name="右箭头 34"/>
            <p:cNvSpPr/>
            <p:nvPr/>
          </p:nvSpPr>
          <p:spPr>
            <a:xfrm>
              <a:off x="8257828" y="1700809"/>
              <a:ext cx="397105" cy="342937"/>
            </a:xfrm>
            <a:prstGeom prst="rightArrow">
              <a:avLst/>
            </a:prstGeom>
            <a:gradFill flip="none" rotWithShape="1">
              <a:gsLst>
                <a:gs pos="0">
                  <a:srgbClr val="03D4A8"/>
                </a:gs>
                <a:gs pos="25000">
                  <a:srgbClr val="21D6E0"/>
                </a:gs>
                <a:gs pos="75000">
                  <a:srgbClr val="0087E6"/>
                </a:gs>
                <a:gs pos="100000">
                  <a:srgbClr val="005CBF"/>
                </a:gs>
              </a:gsLst>
              <a:lin ang="5400000" scaled="0"/>
              <a:tileRect/>
            </a:gradFill>
            <a:ln w="12700" cap="flat" cmpd="sng" algn="ctr">
              <a:gradFill>
                <a:gsLst>
                  <a:gs pos="0">
                    <a:srgbClr val="4BF0F0">
                      <a:alpha val="0"/>
                    </a:srgbClr>
                  </a:gs>
                  <a:gs pos="50000">
                    <a:srgbClr val="4BF0F0">
                      <a:alpha val="25000"/>
                    </a:srgbClr>
                  </a:gs>
                  <a:gs pos="100000">
                    <a:srgbClr val="4BF0F0"/>
                  </a:gs>
                </a:gsLst>
                <a:lin ang="5400000" scaled="0"/>
              </a:gradFill>
              <a:prstDash val="solid"/>
            </a:ln>
            <a:effectLst/>
          </p:spPr>
          <p:txBody>
            <a:bodyPr rtlCol="0" anchor="ctr"/>
            <a:lstStyle/>
            <a:p>
              <a:pPr algn="ctr" defTabSz="685617" fontAlgn="auto">
                <a:spcBef>
                  <a:spcPts val="0"/>
                </a:spcBef>
                <a:spcAft>
                  <a:spcPts val="0"/>
                </a:spcAft>
                <a:buClr>
                  <a:srgbClr val="FFFFFF"/>
                </a:buClr>
                <a:buSzPct val="60000"/>
                <a:defRPr/>
              </a:pPr>
              <a:endParaRPr lang="zh-CN" altLang="en-US" sz="600" kern="0">
                <a:solidFill>
                  <a:srgbClr val="000000"/>
                </a:solidFill>
                <a:latin typeface="微软雅黑" panose="020B0503020204020204" pitchFamily="34" charset="-122"/>
                <a:ea typeface="微软雅黑" panose="020B0503020204020204" pitchFamily="34" charset="-122"/>
                <a:cs typeface="Arial" pitchFamily="34" charset="0"/>
              </a:endParaRPr>
            </a:p>
          </p:txBody>
        </p:sp>
      </p:grpSp>
    </p:spTree>
    <p:extLst>
      <p:ext uri="{BB962C8B-B14F-4D97-AF65-F5344CB8AC3E}">
        <p14:creationId xmlns:p14="http://schemas.microsoft.com/office/powerpoint/2010/main" val="1690495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Fabric</a:t>
            </a:r>
            <a:r>
              <a:rPr lang="zh-CN" altLang="en-US" dirty="0" smtClean="0"/>
              <a:t>链码基本概念</a:t>
            </a:r>
            <a:endParaRPr lang="en-US" dirty="0"/>
          </a:p>
        </p:txBody>
      </p:sp>
      <p:sp>
        <p:nvSpPr>
          <p:cNvPr id="4" name="矩形 3"/>
          <p:cNvSpPr/>
          <p:nvPr/>
        </p:nvSpPr>
        <p:spPr>
          <a:xfrm>
            <a:off x="417384" y="1196975"/>
            <a:ext cx="5447109" cy="1815882"/>
          </a:xfrm>
          <a:prstGeom prst="rect">
            <a:avLst/>
          </a:prstGeom>
        </p:spPr>
        <p:txBody>
          <a:bodyPr wrap="square">
            <a:spAutoFit/>
          </a:bodyPr>
          <a:lstStyle/>
          <a:p>
            <a:r>
              <a:rPr lang="en-US" altLang="zh-CN" sz="1600" b="1" dirty="0" smtClean="0">
                <a:solidFill>
                  <a:srgbClr val="C00000"/>
                </a:solidFill>
                <a:latin typeface="Calibri" panose="020F0502020204030204" pitchFamily="34" charset="0"/>
              </a:rPr>
              <a:t>Channel</a:t>
            </a:r>
            <a:r>
              <a:rPr lang="en-US" altLang="zh-CN" sz="1600" b="1" dirty="0">
                <a:solidFill>
                  <a:srgbClr val="C00000"/>
                </a:solidFill>
                <a:latin typeface="Calibri" panose="020F0502020204030204" pitchFamily="34" charset="0"/>
              </a:rPr>
              <a:t> </a:t>
            </a:r>
            <a:r>
              <a:rPr lang="en-US" altLang="zh-CN" sz="1600" b="1" dirty="0" smtClean="0">
                <a:solidFill>
                  <a:srgbClr val="C00000"/>
                </a:solidFill>
                <a:latin typeface="Calibri" panose="020F0502020204030204" pitchFamily="34" charset="0"/>
              </a:rPr>
              <a:t>— </a:t>
            </a:r>
            <a:r>
              <a:rPr lang="zh-CN" altLang="en-US" sz="1600" b="1" dirty="0" smtClean="0">
                <a:solidFill>
                  <a:srgbClr val="C00000"/>
                </a:solidFill>
                <a:latin typeface="PingFangSC-Regular"/>
              </a:rPr>
              <a:t>通道</a:t>
            </a:r>
            <a:r>
              <a:rPr lang="zh-CN" altLang="en-US" sz="1600" b="1" dirty="0">
                <a:solidFill>
                  <a:srgbClr val="C00000"/>
                </a:solidFill>
                <a:latin typeface="PingFangSC-Regular"/>
              </a:rPr>
              <a:t>，</a:t>
            </a:r>
            <a:r>
              <a:rPr lang="zh-CN" altLang="en-US" sz="1600" b="1" dirty="0" smtClean="0">
                <a:solidFill>
                  <a:srgbClr val="C00000"/>
                </a:solidFill>
                <a:latin typeface="PingFangSC-Regular"/>
              </a:rPr>
              <a:t>子链</a:t>
            </a:r>
            <a:endParaRPr lang="en-US" altLang="zh-CN" sz="1600" b="1" dirty="0" smtClean="0">
              <a:solidFill>
                <a:srgbClr val="C00000"/>
              </a:solidFill>
              <a:latin typeface="PingFangSC-Regular"/>
            </a:endParaRPr>
          </a:p>
          <a:p>
            <a:pPr marL="285750" indent="-285750">
              <a:buFont typeface="Arial" panose="020B0604020202020204" pitchFamily="34" charset="0"/>
              <a:buChar char="•"/>
            </a:pPr>
            <a:r>
              <a:rPr lang="zh-CN" altLang="en-US" sz="1600" dirty="0" smtClean="0">
                <a:solidFill>
                  <a:srgbClr val="000000"/>
                </a:solidFill>
                <a:latin typeface="PingFangSC-Regular"/>
              </a:rPr>
              <a:t>同</a:t>
            </a:r>
            <a:r>
              <a:rPr lang="zh-CN" altLang="en-US" sz="1600" dirty="0">
                <a:solidFill>
                  <a:srgbClr val="000000"/>
                </a:solidFill>
                <a:latin typeface="PingFangSC-Regular"/>
              </a:rPr>
              <a:t>一</a:t>
            </a:r>
            <a:r>
              <a:rPr lang="en-US" altLang="zh-CN" sz="1600" dirty="0" smtClean="0">
                <a:solidFill>
                  <a:srgbClr val="000000"/>
                </a:solidFill>
                <a:latin typeface="Calibri" panose="020F0502020204030204" pitchFamily="34" charset="0"/>
              </a:rPr>
              <a:t>peer</a:t>
            </a:r>
            <a:r>
              <a:rPr lang="zh-CN" altLang="en-US" sz="1600" dirty="0">
                <a:solidFill>
                  <a:srgbClr val="000000"/>
                </a:solidFill>
                <a:latin typeface="PingFangSC-Regular"/>
              </a:rPr>
              <a:t>可</a:t>
            </a:r>
            <a:r>
              <a:rPr lang="zh-CN" altLang="en-US" sz="1600" dirty="0" smtClean="0">
                <a:solidFill>
                  <a:srgbClr val="000000"/>
                </a:solidFill>
                <a:latin typeface="PingFangSC-Regular"/>
              </a:rPr>
              <a:t>加入</a:t>
            </a:r>
            <a:r>
              <a:rPr lang="zh-CN" altLang="en-US" sz="1600" dirty="0">
                <a:solidFill>
                  <a:srgbClr val="000000"/>
                </a:solidFill>
                <a:latin typeface="PingFangSC-Regular"/>
              </a:rPr>
              <a:t>不不同</a:t>
            </a:r>
            <a:r>
              <a:rPr lang="en-US" altLang="zh-CN" sz="1600" dirty="0" smtClean="0">
                <a:solidFill>
                  <a:srgbClr val="000000"/>
                </a:solidFill>
                <a:latin typeface="Calibri" panose="020F0502020204030204" pitchFamily="34" charset="0"/>
              </a:rPr>
              <a:t>channel</a:t>
            </a:r>
            <a:endParaRPr lang="en-US" altLang="zh-CN" sz="1600" dirty="0" smtClean="0">
              <a:solidFill>
                <a:srgbClr val="000000"/>
              </a:solidFill>
              <a:latin typeface="PingFangSC-Regular"/>
            </a:endParaRPr>
          </a:p>
          <a:p>
            <a:pPr marL="285750" indent="-285750">
              <a:buFont typeface="Arial" panose="020B0604020202020204" pitchFamily="34" charset="0"/>
              <a:buChar char="•"/>
            </a:pPr>
            <a:r>
              <a:rPr lang="zh-CN" altLang="en-US" sz="1600" dirty="0" smtClean="0">
                <a:solidFill>
                  <a:srgbClr val="000000"/>
                </a:solidFill>
                <a:latin typeface="PingFangSC-Regular"/>
              </a:rPr>
              <a:t>链码的</a:t>
            </a:r>
            <a:r>
              <a:rPr lang="zh-CN" altLang="en-US" sz="1600" dirty="0">
                <a:solidFill>
                  <a:srgbClr val="000000"/>
                </a:solidFill>
                <a:latin typeface="PingFangSC-Regular"/>
              </a:rPr>
              <a:t>操作</a:t>
            </a:r>
            <a:r>
              <a:rPr lang="zh-CN" altLang="en-US" sz="1600" dirty="0" smtClean="0">
                <a:solidFill>
                  <a:srgbClr val="000000"/>
                </a:solidFill>
                <a:latin typeface="PingFangSC-Regular"/>
              </a:rPr>
              <a:t>基于</a:t>
            </a:r>
            <a:r>
              <a:rPr lang="en-US" altLang="zh-CN" sz="1600" dirty="0" smtClean="0">
                <a:solidFill>
                  <a:srgbClr val="000000"/>
                </a:solidFill>
                <a:latin typeface="Calibri" panose="020F0502020204030204" pitchFamily="34" charset="0"/>
              </a:rPr>
              <a:t>Channel</a:t>
            </a:r>
            <a:r>
              <a:rPr lang="zh-CN" altLang="en-US" sz="1600" dirty="0" smtClean="0">
                <a:solidFill>
                  <a:srgbClr val="000000"/>
                </a:solidFill>
                <a:latin typeface="PingFangSC-Regular"/>
              </a:rPr>
              <a:t>进行</a:t>
            </a:r>
            <a:endParaRPr lang="en-US" altLang="zh-CN" sz="1600" dirty="0">
              <a:solidFill>
                <a:srgbClr val="000000"/>
              </a:solidFill>
              <a:latin typeface="PingFangSC-Regular"/>
            </a:endParaRPr>
          </a:p>
          <a:p>
            <a:pPr marL="285750" indent="-285750">
              <a:buFont typeface="Arial" panose="020B0604020202020204" pitchFamily="34" charset="0"/>
              <a:buChar char="•"/>
            </a:pPr>
            <a:r>
              <a:rPr lang="zh-CN" altLang="en-US" sz="1600" dirty="0" smtClean="0">
                <a:solidFill>
                  <a:srgbClr val="000000"/>
                </a:solidFill>
                <a:latin typeface="PingFangSC-Regular"/>
              </a:rPr>
              <a:t>同</a:t>
            </a:r>
            <a:r>
              <a:rPr lang="zh-CN" altLang="en-US" sz="1600" dirty="0">
                <a:solidFill>
                  <a:srgbClr val="000000"/>
                </a:solidFill>
                <a:latin typeface="PingFangSC-Regular"/>
              </a:rPr>
              <a:t>一</a:t>
            </a:r>
            <a:r>
              <a:rPr lang="en-US" altLang="zh-CN" sz="1600" dirty="0" smtClean="0">
                <a:solidFill>
                  <a:srgbClr val="000000"/>
                </a:solidFill>
                <a:latin typeface="Calibri" panose="020F0502020204030204" pitchFamily="34" charset="0"/>
              </a:rPr>
              <a:t>channel</a:t>
            </a:r>
            <a:r>
              <a:rPr lang="zh-CN" altLang="en-US" sz="1600" dirty="0">
                <a:solidFill>
                  <a:srgbClr val="000000"/>
                </a:solidFill>
                <a:latin typeface="PingFangSC-Regular"/>
              </a:rPr>
              <a:t>上的</a:t>
            </a:r>
            <a:r>
              <a:rPr lang="en-US" altLang="zh-CN" sz="1600" dirty="0">
                <a:solidFill>
                  <a:srgbClr val="000000"/>
                </a:solidFill>
                <a:latin typeface="Calibri" panose="020F0502020204030204" pitchFamily="34" charset="0"/>
              </a:rPr>
              <a:t>peer</a:t>
            </a:r>
            <a:r>
              <a:rPr lang="zh-CN" altLang="en-US" sz="1600" dirty="0" smtClean="0">
                <a:solidFill>
                  <a:srgbClr val="000000"/>
                </a:solidFill>
                <a:latin typeface="PingFangSC-Regular"/>
              </a:rPr>
              <a:t>结点</a:t>
            </a:r>
            <a:r>
              <a:rPr lang="zh-CN" altLang="en-US" sz="1600" dirty="0">
                <a:solidFill>
                  <a:srgbClr val="000000"/>
                </a:solidFill>
                <a:latin typeface="PingFangSC-Regular"/>
              </a:rPr>
              <a:t>同步其</a:t>
            </a:r>
            <a:r>
              <a:rPr lang="zh-CN" altLang="en-US" sz="1600" dirty="0" smtClean="0">
                <a:solidFill>
                  <a:srgbClr val="000000"/>
                </a:solidFill>
                <a:latin typeface="PingFangSC-Regular"/>
              </a:rPr>
              <a:t>上链码执行的结果</a:t>
            </a:r>
            <a:endParaRPr lang="zh-CN" altLang="en-US" sz="1400" dirty="0">
              <a:solidFill>
                <a:srgbClr val="000000"/>
              </a:solidFill>
              <a:latin typeface="PingFangSC-Regular"/>
            </a:endParaRPr>
          </a:p>
          <a:p>
            <a:r>
              <a:rPr lang="en-US" altLang="zh-CN" sz="1600" b="1" dirty="0">
                <a:solidFill>
                  <a:srgbClr val="C00000"/>
                </a:solidFill>
                <a:latin typeface="Calibri" panose="020F0502020204030204" pitchFamily="34" charset="0"/>
              </a:rPr>
              <a:t>Endorser — </a:t>
            </a:r>
            <a:r>
              <a:rPr lang="zh-CN" altLang="en-US" sz="1600" b="1" dirty="0" smtClean="0">
                <a:solidFill>
                  <a:srgbClr val="C00000"/>
                </a:solidFill>
                <a:latin typeface="PingFangSC-Regular"/>
              </a:rPr>
              <a:t>模拟执行</a:t>
            </a:r>
            <a:r>
              <a:rPr lang="zh-CN" altLang="en-US" sz="1600" b="1" dirty="0" smtClean="0">
                <a:solidFill>
                  <a:srgbClr val="C00000"/>
                </a:solidFill>
                <a:latin typeface="Calibri" panose="020F0502020204030204" pitchFamily="34" charset="0"/>
              </a:rPr>
              <a:t>链码</a:t>
            </a:r>
            <a:endParaRPr lang="zh-CN" altLang="en-US" sz="1600" b="1" dirty="0">
              <a:solidFill>
                <a:srgbClr val="C00000"/>
              </a:solidFill>
              <a:latin typeface="PingFangSC-Regular"/>
            </a:endParaRPr>
          </a:p>
          <a:p>
            <a:pPr marL="285750" indent="-285750">
              <a:buFont typeface="Arial" panose="020B0604020202020204" pitchFamily="34" charset="0"/>
              <a:buChar char="•"/>
            </a:pPr>
            <a:r>
              <a:rPr lang="zh-CN" altLang="en-US" sz="1600" dirty="0">
                <a:solidFill>
                  <a:srgbClr val="000000"/>
                </a:solidFill>
                <a:latin typeface="PingFangSC-Regular"/>
              </a:rPr>
              <a:t>分离计算任务，</a:t>
            </a:r>
            <a:r>
              <a:rPr lang="zh-CN" altLang="en-US" sz="1600" dirty="0" smtClean="0">
                <a:solidFill>
                  <a:srgbClr val="000000"/>
                </a:solidFill>
                <a:latin typeface="PingFangSC-Regular"/>
              </a:rPr>
              <a:t>减轻共识节点负担</a:t>
            </a:r>
            <a:r>
              <a:rPr lang="zh-CN" altLang="en-US" sz="1600" dirty="0">
                <a:solidFill>
                  <a:srgbClr val="000000"/>
                </a:solidFill>
                <a:latin typeface="PingFangSC-Regular"/>
              </a:rPr>
              <a:t>，增加</a:t>
            </a:r>
            <a:r>
              <a:rPr lang="zh-CN" altLang="en-US" sz="1600" dirty="0" smtClean="0">
                <a:solidFill>
                  <a:srgbClr val="000000"/>
                </a:solidFill>
                <a:latin typeface="PingFangSC-Regular"/>
              </a:rPr>
              <a:t>吞吐量</a:t>
            </a:r>
            <a:endParaRPr lang="en-US" altLang="zh-CN" sz="1600" dirty="0" smtClean="0">
              <a:solidFill>
                <a:srgbClr val="000000"/>
              </a:solidFill>
              <a:latin typeface="PingFangSC-Regular"/>
            </a:endParaRPr>
          </a:p>
          <a:p>
            <a:pPr marL="285750" indent="-285750">
              <a:buFont typeface="Arial" panose="020B0604020202020204" pitchFamily="34" charset="0"/>
              <a:buChar char="•"/>
            </a:pPr>
            <a:r>
              <a:rPr lang="zh-CN" altLang="en-US" sz="1600" dirty="0" smtClean="0">
                <a:solidFill>
                  <a:srgbClr val="000000"/>
                </a:solidFill>
                <a:latin typeface="PingFangSC-Regular"/>
              </a:rPr>
              <a:t>支持</a:t>
            </a:r>
            <a:r>
              <a:rPr lang="en-US" altLang="zh-CN" sz="1600" dirty="0" smtClean="0">
                <a:solidFill>
                  <a:srgbClr val="000000"/>
                </a:solidFill>
                <a:latin typeface="Calibri" panose="020F0502020204030204" pitchFamily="34" charset="0"/>
              </a:rPr>
              <a:t>endorsement policy</a:t>
            </a:r>
            <a:endParaRPr lang="zh-CN" altLang="en-US" sz="1600" dirty="0">
              <a:solidFill>
                <a:srgbClr val="000000"/>
              </a:solidFill>
              <a:latin typeface="PingFangSC-Regular"/>
            </a:endParaRPr>
          </a:p>
        </p:txBody>
      </p:sp>
      <p:pic>
        <p:nvPicPr>
          <p:cNvPr id="5" name="图片 4"/>
          <p:cNvPicPr>
            <a:picLocks noChangeAspect="1"/>
          </p:cNvPicPr>
          <p:nvPr/>
        </p:nvPicPr>
        <p:blipFill>
          <a:blip r:embed="rId2"/>
          <a:stretch>
            <a:fillRect/>
          </a:stretch>
        </p:blipFill>
        <p:spPr>
          <a:xfrm>
            <a:off x="251520" y="3212976"/>
            <a:ext cx="4770579" cy="2520280"/>
          </a:xfrm>
          <a:prstGeom prst="rect">
            <a:avLst/>
          </a:prstGeom>
        </p:spPr>
      </p:pic>
      <p:sp>
        <p:nvSpPr>
          <p:cNvPr id="6" name="矩形 3"/>
          <p:cNvSpPr/>
          <p:nvPr/>
        </p:nvSpPr>
        <p:spPr>
          <a:xfrm>
            <a:off x="5022099" y="2924944"/>
            <a:ext cx="5447109" cy="830997"/>
          </a:xfrm>
          <a:prstGeom prst="rect">
            <a:avLst/>
          </a:prstGeom>
        </p:spPr>
        <p:txBody>
          <a:bodyPr wrap="square">
            <a:spAutoFit/>
          </a:bodyPr>
          <a:lstStyle/>
          <a:p>
            <a:r>
              <a:rPr lang="en-US" altLang="zh-CN" sz="1600" b="1" dirty="0" err="1" smtClean="0">
                <a:solidFill>
                  <a:srgbClr val="C00000"/>
                </a:solidFill>
                <a:latin typeface="Calibri" panose="020F0502020204030204" pitchFamily="34" charset="0"/>
              </a:rPr>
              <a:t>Orderer</a:t>
            </a:r>
            <a:r>
              <a:rPr lang="en-US" altLang="zh-CN" sz="1600" b="1" dirty="0" smtClean="0">
                <a:solidFill>
                  <a:srgbClr val="C00000"/>
                </a:solidFill>
                <a:latin typeface="Calibri" panose="020F0502020204030204" pitchFamily="34" charset="0"/>
              </a:rPr>
              <a:t> </a:t>
            </a:r>
            <a:r>
              <a:rPr lang="en-US" altLang="zh-CN" sz="1600" b="1" dirty="0">
                <a:solidFill>
                  <a:srgbClr val="C00000"/>
                </a:solidFill>
                <a:latin typeface="Calibri" panose="020F0502020204030204" pitchFamily="34" charset="0"/>
              </a:rPr>
              <a:t>— </a:t>
            </a:r>
            <a:r>
              <a:rPr lang="zh-CN" altLang="en-US" sz="1600" b="1" dirty="0" smtClean="0">
                <a:solidFill>
                  <a:srgbClr val="C00000"/>
                </a:solidFill>
                <a:latin typeface="PingFangSC-Regular"/>
              </a:rPr>
              <a:t>对链码</a:t>
            </a:r>
            <a:r>
              <a:rPr lang="zh-CN" altLang="en-US" sz="1600" b="1" dirty="0" smtClean="0">
                <a:solidFill>
                  <a:srgbClr val="C00000"/>
                </a:solidFill>
                <a:latin typeface="Calibri" panose="020F0502020204030204" pitchFamily="34" charset="0"/>
              </a:rPr>
              <a:t>执行</a:t>
            </a:r>
            <a:r>
              <a:rPr lang="zh-CN" altLang="en-US" sz="1600" b="1" dirty="0" smtClean="0">
                <a:solidFill>
                  <a:srgbClr val="C00000"/>
                </a:solidFill>
                <a:latin typeface="PingFangSC-Regular"/>
              </a:rPr>
              <a:t>结果</a:t>
            </a:r>
            <a:r>
              <a:rPr lang="zh-CN" altLang="en-US" sz="1600" b="1" dirty="0">
                <a:solidFill>
                  <a:srgbClr val="C00000"/>
                </a:solidFill>
                <a:latin typeface="Calibri" panose="020F0502020204030204" pitchFamily="34" charset="0"/>
              </a:rPr>
              <a:t>共识</a:t>
            </a:r>
            <a:endParaRPr lang="en-US" altLang="zh-CN" sz="1600" b="1" dirty="0">
              <a:solidFill>
                <a:srgbClr val="C00000"/>
              </a:solidFill>
              <a:latin typeface="PingFangSC-Regular"/>
            </a:endParaRPr>
          </a:p>
          <a:p>
            <a:pPr marL="285750" indent="-285750">
              <a:buFont typeface="Arial" panose="020B0604020202020204" pitchFamily="34" charset="0"/>
              <a:buChar char="•"/>
            </a:pPr>
            <a:r>
              <a:rPr lang="zh-CN" altLang="en-US" sz="1600" dirty="0" smtClean="0">
                <a:solidFill>
                  <a:srgbClr val="000000"/>
                </a:solidFill>
                <a:latin typeface="PingFangSC-Regular"/>
              </a:rPr>
              <a:t>支持</a:t>
            </a:r>
            <a:r>
              <a:rPr lang="en-US" altLang="zh-CN" sz="1600" dirty="0" smtClean="0">
                <a:solidFill>
                  <a:srgbClr val="000000"/>
                </a:solidFill>
                <a:latin typeface="Calibri" panose="020F0502020204030204" pitchFamily="34" charset="0"/>
              </a:rPr>
              <a:t>solo/</a:t>
            </a:r>
            <a:r>
              <a:rPr lang="en-US" altLang="zh-CN" sz="1600" dirty="0" err="1" smtClean="0">
                <a:solidFill>
                  <a:srgbClr val="000000"/>
                </a:solidFill>
                <a:latin typeface="Calibri" panose="020F0502020204030204" pitchFamily="34" charset="0"/>
              </a:rPr>
              <a:t>kafka</a:t>
            </a:r>
            <a:r>
              <a:rPr lang="en-US" altLang="zh-CN" sz="1600" dirty="0" smtClean="0">
                <a:solidFill>
                  <a:srgbClr val="000000"/>
                </a:solidFill>
                <a:latin typeface="Calibri" panose="020F0502020204030204" pitchFamily="34" charset="0"/>
              </a:rPr>
              <a:t>/FBFT</a:t>
            </a:r>
            <a:r>
              <a:rPr lang="zh-CN" altLang="en-US" sz="1600" dirty="0" smtClean="0">
                <a:solidFill>
                  <a:srgbClr val="000000"/>
                </a:solidFill>
                <a:latin typeface="Calibri" panose="020F0502020204030204" pitchFamily="34" charset="0"/>
              </a:rPr>
              <a:t>不同</a:t>
            </a:r>
            <a:r>
              <a:rPr lang="zh-CN" altLang="en-US" sz="1600" dirty="0" smtClean="0">
                <a:solidFill>
                  <a:srgbClr val="000000"/>
                </a:solidFill>
                <a:latin typeface="PingFangSC-Regular"/>
              </a:rPr>
              <a:t>的</a:t>
            </a:r>
            <a:r>
              <a:rPr lang="en-US" altLang="zh-CN" sz="1600" dirty="0" smtClean="0">
                <a:solidFill>
                  <a:srgbClr val="000000"/>
                </a:solidFill>
                <a:latin typeface="Calibri" panose="020F0502020204030204" pitchFamily="34" charset="0"/>
              </a:rPr>
              <a:t>ordering</a:t>
            </a:r>
            <a:r>
              <a:rPr lang="zh-CN" altLang="en-US" sz="1600" dirty="0" smtClean="0">
                <a:solidFill>
                  <a:srgbClr val="000000"/>
                </a:solidFill>
                <a:latin typeface="PingFangSC-Regular"/>
              </a:rPr>
              <a:t>策略</a:t>
            </a:r>
            <a:endParaRPr lang="zh-CN" altLang="en-US" sz="1600" dirty="0">
              <a:solidFill>
                <a:srgbClr val="000000"/>
              </a:solidFill>
              <a:latin typeface="PingFangSC-Regular"/>
            </a:endParaRPr>
          </a:p>
          <a:p>
            <a:r>
              <a:rPr lang="en-US" altLang="zh-CN" sz="1600" b="1" dirty="0" smtClean="0">
                <a:solidFill>
                  <a:srgbClr val="C00000"/>
                </a:solidFill>
                <a:latin typeface="Calibri" panose="020F0502020204030204" pitchFamily="34" charset="0"/>
              </a:rPr>
              <a:t>Committer — </a:t>
            </a:r>
            <a:r>
              <a:rPr lang="zh-CN" altLang="en-US" sz="1600" b="1" dirty="0" smtClean="0">
                <a:solidFill>
                  <a:srgbClr val="C00000"/>
                </a:solidFill>
                <a:latin typeface="PingFangSC-Regular"/>
              </a:rPr>
              <a:t>将</a:t>
            </a:r>
            <a:r>
              <a:rPr lang="zh-CN" altLang="en-US" sz="1600" b="1" dirty="0" smtClean="0">
                <a:solidFill>
                  <a:srgbClr val="C00000"/>
                </a:solidFill>
                <a:latin typeface="Calibri" panose="020F0502020204030204" pitchFamily="34" charset="0"/>
              </a:rPr>
              <a:t>链码</a:t>
            </a:r>
            <a:r>
              <a:rPr lang="zh-CN" altLang="en-US" sz="1600" b="1" dirty="0" smtClean="0">
                <a:solidFill>
                  <a:srgbClr val="C00000"/>
                </a:solidFill>
                <a:latin typeface="PingFangSC-Regular"/>
              </a:rPr>
              <a:t>执行结果写进账本</a:t>
            </a:r>
            <a:r>
              <a:rPr lang="en-US" altLang="zh-CN" sz="1600" b="1" dirty="0" smtClean="0">
                <a:solidFill>
                  <a:srgbClr val="C00000"/>
                </a:solidFill>
                <a:latin typeface="Calibri" panose="020F0502020204030204" pitchFamily="34" charset="0"/>
              </a:rPr>
              <a:t>ledger</a:t>
            </a:r>
            <a:endParaRPr lang="zh-CN" altLang="en-US" sz="1600" dirty="0"/>
          </a:p>
        </p:txBody>
      </p:sp>
    </p:spTree>
    <p:extLst>
      <p:ext uri="{BB962C8B-B14F-4D97-AF65-F5344CB8AC3E}">
        <p14:creationId xmlns:p14="http://schemas.microsoft.com/office/powerpoint/2010/main" val="3922938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交易执行的流程</a:t>
            </a:r>
            <a:endParaRPr lang="en-US" dirty="0"/>
          </a:p>
        </p:txBody>
      </p:sp>
      <p:sp>
        <p:nvSpPr>
          <p:cNvPr id="4" name="矩形 36"/>
          <p:cNvSpPr/>
          <p:nvPr/>
        </p:nvSpPr>
        <p:spPr bwMode="auto">
          <a:xfrm>
            <a:off x="5220262" y="4090672"/>
            <a:ext cx="1358020" cy="316872"/>
          </a:xfrm>
          <a:prstGeom prst="rect">
            <a:avLst/>
          </a:prstGeom>
          <a:solidFill>
            <a:srgbClr val="00B0F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5" name="矩形 37"/>
          <p:cNvSpPr/>
          <p:nvPr/>
        </p:nvSpPr>
        <p:spPr bwMode="auto">
          <a:xfrm>
            <a:off x="5283637" y="4172154"/>
            <a:ext cx="1358020" cy="316872"/>
          </a:xfrm>
          <a:prstGeom prst="rect">
            <a:avLst/>
          </a:prstGeom>
          <a:solidFill>
            <a:srgbClr val="00B0F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6" name="矩形 38"/>
          <p:cNvSpPr/>
          <p:nvPr/>
        </p:nvSpPr>
        <p:spPr bwMode="auto">
          <a:xfrm>
            <a:off x="1123757" y="2268030"/>
            <a:ext cx="1358020" cy="316872"/>
          </a:xfrm>
          <a:prstGeom prst="rect">
            <a:avLst/>
          </a:prstGeom>
          <a:solidFill>
            <a:srgbClr val="00B05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200" dirty="0" smtClean="0">
                <a:latin typeface="Arial" charset="0"/>
                <a:ea typeface="宋体" charset="-122"/>
              </a:rPr>
              <a:t>Fabric</a:t>
            </a:r>
            <a:r>
              <a:rPr kumimoji="0" lang="en-US" altLang="zh-CN" sz="1200" b="0" i="0" u="none" strike="noStrike" cap="none" normalizeH="0" baseline="0" dirty="0" smtClean="0">
                <a:ln>
                  <a:noFill/>
                </a:ln>
                <a:solidFill>
                  <a:schemeClr val="tx1"/>
                </a:solidFill>
                <a:effectLst/>
                <a:latin typeface="Arial" charset="0"/>
                <a:ea typeface="宋体" charset="-122"/>
              </a:rPr>
              <a:t> CA</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7" name="矩形 39"/>
          <p:cNvSpPr/>
          <p:nvPr/>
        </p:nvSpPr>
        <p:spPr bwMode="auto">
          <a:xfrm>
            <a:off x="1464689" y="4221922"/>
            <a:ext cx="734839" cy="273113"/>
          </a:xfrm>
          <a:prstGeom prst="rect">
            <a:avLst/>
          </a:prstGeom>
          <a:solidFill>
            <a:schemeClr val="accent1"/>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200" b="0" i="0" u="none" strike="noStrike" cap="none" normalizeH="0" baseline="0" dirty="0" smtClean="0">
                <a:ln>
                  <a:noFill/>
                </a:ln>
                <a:solidFill>
                  <a:schemeClr val="tx1"/>
                </a:solidFill>
                <a:effectLst/>
                <a:latin typeface="Arial" charset="0"/>
                <a:ea typeface="宋体" charset="-122"/>
              </a:rPr>
              <a:t>APP</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8" name="矩形 40"/>
          <p:cNvSpPr/>
          <p:nvPr/>
        </p:nvSpPr>
        <p:spPr bwMode="auto">
          <a:xfrm>
            <a:off x="2190383" y="4220414"/>
            <a:ext cx="618654" cy="274621"/>
          </a:xfrm>
          <a:prstGeom prst="rect">
            <a:avLst/>
          </a:prstGeom>
          <a:solidFill>
            <a:schemeClr val="accent1"/>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200" dirty="0" smtClean="0">
                <a:latin typeface="Arial" charset="0"/>
                <a:ea typeface="宋体" charset="-122"/>
              </a:rPr>
              <a:t>SDK</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nvGrpSpPr>
          <p:cNvPr id="9" name="组合 49"/>
          <p:cNvGrpSpPr/>
          <p:nvPr/>
        </p:nvGrpSpPr>
        <p:grpSpPr>
          <a:xfrm>
            <a:off x="2594674" y="2227189"/>
            <a:ext cx="1845487" cy="419457"/>
            <a:chOff x="2847425" y="2349395"/>
            <a:chExt cx="1469658" cy="419457"/>
          </a:xfrm>
        </p:grpSpPr>
        <p:sp>
          <p:nvSpPr>
            <p:cNvPr id="10" name="矩形 42"/>
            <p:cNvSpPr/>
            <p:nvPr/>
          </p:nvSpPr>
          <p:spPr bwMode="auto">
            <a:xfrm>
              <a:off x="2847425" y="2349395"/>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1" name="矩形 43"/>
            <p:cNvSpPr/>
            <p:nvPr/>
          </p:nvSpPr>
          <p:spPr bwMode="auto">
            <a:xfrm>
              <a:off x="2903244" y="2405214"/>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2" name="矩形 44"/>
            <p:cNvSpPr/>
            <p:nvPr/>
          </p:nvSpPr>
          <p:spPr bwMode="auto">
            <a:xfrm>
              <a:off x="2959063" y="2451980"/>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200" b="0" i="0" u="none" strike="noStrike" cap="none" normalizeH="0" baseline="0" dirty="0" smtClean="0">
                  <a:ln>
                    <a:noFill/>
                  </a:ln>
                  <a:solidFill>
                    <a:schemeClr val="tx1"/>
                  </a:solidFill>
                  <a:effectLst/>
                  <a:latin typeface="Arial" charset="0"/>
                  <a:ea typeface="宋体" charset="-122"/>
                </a:rPr>
                <a:t>Fabric Peer(Endorser)</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grpSp>
        <p:nvGrpSpPr>
          <p:cNvPr id="13" name="组合 50"/>
          <p:cNvGrpSpPr/>
          <p:nvPr/>
        </p:nvGrpSpPr>
        <p:grpSpPr>
          <a:xfrm>
            <a:off x="5648689" y="2225688"/>
            <a:ext cx="1858853" cy="405228"/>
            <a:chOff x="5525612" y="2347894"/>
            <a:chExt cx="1477919" cy="405228"/>
          </a:xfrm>
        </p:grpSpPr>
        <p:sp>
          <p:nvSpPr>
            <p:cNvPr id="14" name="矩形 46"/>
            <p:cNvSpPr/>
            <p:nvPr/>
          </p:nvSpPr>
          <p:spPr bwMode="auto">
            <a:xfrm>
              <a:off x="5525612" y="2347894"/>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5" name="矩形 47"/>
            <p:cNvSpPr/>
            <p:nvPr/>
          </p:nvSpPr>
          <p:spPr bwMode="auto">
            <a:xfrm>
              <a:off x="5581431" y="2403713"/>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6" name="矩形 48"/>
            <p:cNvSpPr/>
            <p:nvPr/>
          </p:nvSpPr>
          <p:spPr bwMode="auto">
            <a:xfrm>
              <a:off x="5645511" y="2436250"/>
              <a:ext cx="1358020" cy="316872"/>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kumimoji="0" lang="en-US" altLang="zh-CN" sz="1200" b="0" i="0" u="none" strike="noStrike" cap="none" normalizeH="0" baseline="0" dirty="0" smtClean="0">
                  <a:ln>
                    <a:noFill/>
                  </a:ln>
                  <a:solidFill>
                    <a:schemeClr val="tx1"/>
                  </a:solidFill>
                  <a:effectLst/>
                  <a:latin typeface="Arial" charset="0"/>
                  <a:ea typeface="宋体" charset="-122"/>
                </a:rPr>
                <a:t>Fabric Peer(committer)</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cxnSp>
        <p:nvCxnSpPr>
          <p:cNvPr id="17" name="直接箭头连接符 49"/>
          <p:cNvCxnSpPr/>
          <p:nvPr/>
        </p:nvCxnSpPr>
        <p:spPr bwMode="auto">
          <a:xfrm flipH="1">
            <a:off x="4439457" y="2465895"/>
            <a:ext cx="1208528" cy="0"/>
          </a:xfrm>
          <a:prstGeom prst="straightConnector1">
            <a:avLst/>
          </a:prstGeom>
          <a:noFill/>
          <a:ln>
            <a:solidFill>
              <a:schemeClr val="tx1"/>
            </a:solidFill>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0"/>
          <p:cNvSpPr txBox="1"/>
          <p:nvPr/>
        </p:nvSpPr>
        <p:spPr>
          <a:xfrm>
            <a:off x="4876236" y="2195481"/>
            <a:ext cx="457626" cy="276999"/>
          </a:xfrm>
          <a:prstGeom prst="rect">
            <a:avLst/>
          </a:prstGeom>
          <a:noFill/>
        </p:spPr>
        <p:txBody>
          <a:bodyPr wrap="none" rtlCol="0">
            <a:spAutoFit/>
          </a:bodyPr>
          <a:lstStyle/>
          <a:p>
            <a:r>
              <a:rPr lang="en-US" altLang="zh-CN" sz="1200" dirty="0" smtClean="0"/>
              <a:t>sync</a:t>
            </a:r>
            <a:endParaRPr lang="zh-CN" altLang="en-US" sz="1200" dirty="0"/>
          </a:p>
        </p:txBody>
      </p:sp>
      <p:sp>
        <p:nvSpPr>
          <p:cNvPr id="19" name="矩形 51"/>
          <p:cNvSpPr/>
          <p:nvPr/>
        </p:nvSpPr>
        <p:spPr bwMode="auto">
          <a:xfrm>
            <a:off x="5348520" y="4227984"/>
            <a:ext cx="1358020" cy="316872"/>
          </a:xfrm>
          <a:prstGeom prst="rect">
            <a:avLst/>
          </a:prstGeom>
          <a:solidFill>
            <a:srgbClr val="00B0F0"/>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tabLst/>
            </a:pPr>
            <a:r>
              <a:rPr lang="en-US" altLang="zh-CN" sz="1200" dirty="0" smtClean="0">
                <a:latin typeface="Arial" charset="0"/>
                <a:ea typeface="宋体" charset="-122"/>
              </a:rPr>
              <a:t>Fabric</a:t>
            </a:r>
            <a:r>
              <a:rPr kumimoji="0" lang="en-US" altLang="zh-CN" sz="1200" b="0" i="0" u="none" strike="noStrike" cap="none" normalizeH="0" dirty="0" smtClean="0">
                <a:ln>
                  <a:noFill/>
                </a:ln>
                <a:solidFill>
                  <a:schemeClr val="tx1"/>
                </a:solidFill>
                <a:effectLst/>
                <a:latin typeface="Arial" charset="0"/>
                <a:ea typeface="宋体" charset="-122"/>
              </a:rPr>
              <a:t> </a:t>
            </a:r>
            <a:r>
              <a:rPr kumimoji="0" lang="en-US" altLang="zh-CN" sz="1200" b="0" i="0" u="none" strike="noStrike" cap="none" normalizeH="0" baseline="0" dirty="0" smtClean="0">
                <a:ln>
                  <a:noFill/>
                </a:ln>
                <a:solidFill>
                  <a:schemeClr val="tx1"/>
                </a:solidFill>
                <a:effectLst/>
                <a:latin typeface="Arial" charset="0"/>
                <a:ea typeface="宋体" charset="-122"/>
              </a:rPr>
              <a:t>Orders</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cxnSp>
        <p:nvCxnSpPr>
          <p:cNvPr id="20" name="直接箭头连接符 52"/>
          <p:cNvCxnSpPr/>
          <p:nvPr/>
        </p:nvCxnSpPr>
        <p:spPr bwMode="auto">
          <a:xfrm flipH="1" flipV="1">
            <a:off x="1945626" y="2623997"/>
            <a:ext cx="7554" cy="157226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1"/>
          <p:cNvSpPr txBox="1"/>
          <p:nvPr/>
        </p:nvSpPr>
        <p:spPr>
          <a:xfrm>
            <a:off x="1167497" y="2920022"/>
            <a:ext cx="1329222" cy="276999"/>
          </a:xfrm>
          <a:prstGeom prst="rect">
            <a:avLst/>
          </a:prstGeom>
          <a:noFill/>
        </p:spPr>
        <p:txBody>
          <a:bodyPr wrap="square" rtlCol="0">
            <a:spAutoFit/>
          </a:bodyPr>
          <a:lstStyle/>
          <a:p>
            <a:r>
              <a:rPr lang="en-US" altLang="zh-CN" sz="1200" dirty="0" smtClean="0"/>
              <a:t>0. Enroll/login</a:t>
            </a:r>
            <a:endParaRPr lang="zh-CN" altLang="en-US" sz="1200" dirty="0"/>
          </a:p>
        </p:txBody>
      </p:sp>
      <p:sp>
        <p:nvSpPr>
          <p:cNvPr id="22" name="TextBox 22"/>
          <p:cNvSpPr txBox="1"/>
          <p:nvPr/>
        </p:nvSpPr>
        <p:spPr>
          <a:xfrm>
            <a:off x="1396683" y="4546365"/>
            <a:ext cx="3241144" cy="646331"/>
          </a:xfrm>
          <a:prstGeom prst="rect">
            <a:avLst/>
          </a:prstGeom>
          <a:noFill/>
        </p:spPr>
        <p:txBody>
          <a:bodyPr wrap="square" rtlCol="0">
            <a:spAutoFit/>
          </a:bodyPr>
          <a:lstStyle/>
          <a:p>
            <a:r>
              <a:rPr lang="en-US" altLang="zh-CN" sz="1200" dirty="0" smtClean="0"/>
              <a:t>2.a: </a:t>
            </a:r>
            <a:r>
              <a:rPr lang="zh-CN" altLang="en-US" sz="1200" dirty="0" smtClean="0"/>
              <a:t>校验签名</a:t>
            </a:r>
            <a:endParaRPr lang="en-US" altLang="zh-CN" sz="1200" dirty="0" smtClean="0"/>
          </a:p>
          <a:p>
            <a:r>
              <a:rPr lang="en-US" altLang="zh-CN" sz="1200" dirty="0" smtClean="0"/>
              <a:t>2.b: </a:t>
            </a:r>
            <a:r>
              <a:rPr lang="zh-CN" altLang="en-US" sz="1200" dirty="0" smtClean="0"/>
              <a:t>比对多个</a:t>
            </a:r>
            <a:r>
              <a:rPr lang="en-US" altLang="zh-CN" sz="1200" dirty="0" smtClean="0"/>
              <a:t>Endorser</a:t>
            </a:r>
            <a:r>
              <a:rPr lang="zh-CN" altLang="en-US" sz="1200" dirty="0" smtClean="0"/>
              <a:t>的回复结果</a:t>
            </a:r>
            <a:endParaRPr lang="en-US" altLang="zh-CN" sz="1200" dirty="0" smtClean="0"/>
          </a:p>
          <a:p>
            <a:r>
              <a:rPr lang="en-US" altLang="zh-CN" sz="1200" dirty="0" smtClean="0"/>
              <a:t>2.c: </a:t>
            </a:r>
            <a:r>
              <a:rPr lang="zh-CN" altLang="en-US" sz="1200" dirty="0" smtClean="0"/>
              <a:t>检查是否收集了足够的</a:t>
            </a:r>
            <a:r>
              <a:rPr lang="en-US" altLang="zh-CN" sz="1200" dirty="0" smtClean="0"/>
              <a:t>Endorsement</a:t>
            </a:r>
            <a:endParaRPr lang="zh-CN" altLang="en-US" sz="1200" dirty="0"/>
          </a:p>
        </p:txBody>
      </p:sp>
      <p:cxnSp>
        <p:nvCxnSpPr>
          <p:cNvPr id="23" name="直接箭头连接符 55"/>
          <p:cNvCxnSpPr/>
          <p:nvPr/>
        </p:nvCxnSpPr>
        <p:spPr bwMode="auto">
          <a:xfrm flipV="1">
            <a:off x="2279105" y="2675318"/>
            <a:ext cx="1139522" cy="1456085"/>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9"/>
          <p:cNvSpPr txBox="1"/>
          <p:nvPr/>
        </p:nvSpPr>
        <p:spPr>
          <a:xfrm rot="18049579">
            <a:off x="5226423" y="3072013"/>
            <a:ext cx="1759389" cy="276999"/>
          </a:xfrm>
          <a:prstGeom prst="rect">
            <a:avLst/>
          </a:prstGeom>
          <a:noFill/>
        </p:spPr>
        <p:txBody>
          <a:bodyPr wrap="square" rtlCol="0">
            <a:spAutoFit/>
          </a:bodyPr>
          <a:lstStyle/>
          <a:p>
            <a:r>
              <a:rPr lang="en-US" altLang="zh-CN" sz="1200" dirty="0" smtClean="0"/>
              <a:t>5. </a:t>
            </a:r>
            <a:r>
              <a:rPr lang="zh-CN" altLang="en-US" sz="1200" dirty="0" smtClean="0"/>
              <a:t>发送交易区块</a:t>
            </a:r>
            <a:endParaRPr lang="zh-CN" altLang="en-US" sz="1200" dirty="0"/>
          </a:p>
        </p:txBody>
      </p:sp>
      <p:cxnSp>
        <p:nvCxnSpPr>
          <p:cNvPr id="25" name="直接箭头连接符 57"/>
          <p:cNvCxnSpPr>
            <a:stCxn id="8" idx="0"/>
          </p:cNvCxnSpPr>
          <p:nvPr/>
        </p:nvCxnSpPr>
        <p:spPr bwMode="auto">
          <a:xfrm flipV="1">
            <a:off x="2499710" y="2693423"/>
            <a:ext cx="1244842" cy="1526991"/>
          </a:xfrm>
          <a:prstGeom prst="straightConnector1">
            <a:avLst/>
          </a:prstGeom>
          <a:noFill/>
          <a:ln>
            <a:solidFill>
              <a:schemeClr val="tx1"/>
            </a:solidFill>
            <a:headEnd type="arrow"/>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32"/>
          <p:cNvSpPr txBox="1"/>
          <p:nvPr/>
        </p:nvSpPr>
        <p:spPr>
          <a:xfrm rot="18601209">
            <a:off x="2340389" y="3222294"/>
            <a:ext cx="2204679" cy="276999"/>
          </a:xfrm>
          <a:prstGeom prst="rect">
            <a:avLst/>
          </a:prstGeom>
          <a:noFill/>
        </p:spPr>
        <p:txBody>
          <a:bodyPr wrap="square" rtlCol="0">
            <a:spAutoFit/>
          </a:bodyPr>
          <a:lstStyle/>
          <a:p>
            <a:r>
              <a:rPr lang="en-US" altLang="zh-CN" sz="1200" dirty="0" smtClean="0"/>
              <a:t>2.</a:t>
            </a:r>
            <a:r>
              <a:rPr lang="zh-CN" altLang="en-US" sz="1200" dirty="0" smtClean="0"/>
              <a:t>回复</a:t>
            </a:r>
            <a:r>
              <a:rPr lang="en-US" altLang="zh-CN" sz="1200" dirty="0" smtClean="0"/>
              <a:t>Proposal Response</a:t>
            </a:r>
            <a:endParaRPr lang="zh-CN" altLang="en-US" sz="1200" dirty="0"/>
          </a:p>
        </p:txBody>
      </p:sp>
      <p:sp>
        <p:nvSpPr>
          <p:cNvPr id="27" name="TextBox 33"/>
          <p:cNvSpPr txBox="1"/>
          <p:nvPr/>
        </p:nvSpPr>
        <p:spPr>
          <a:xfrm>
            <a:off x="2339752" y="1484784"/>
            <a:ext cx="2842792" cy="646331"/>
          </a:xfrm>
          <a:prstGeom prst="rect">
            <a:avLst/>
          </a:prstGeom>
          <a:noFill/>
        </p:spPr>
        <p:txBody>
          <a:bodyPr wrap="square" rtlCol="0">
            <a:spAutoFit/>
          </a:bodyPr>
          <a:lstStyle/>
          <a:p>
            <a:r>
              <a:rPr lang="en-US" altLang="zh-CN" sz="1200" dirty="0" smtClean="0"/>
              <a:t>1.a: </a:t>
            </a:r>
            <a:r>
              <a:rPr lang="zh-CN" altLang="en-US" sz="1200" dirty="0" smtClean="0"/>
              <a:t>校验</a:t>
            </a:r>
            <a:r>
              <a:rPr lang="en-US" altLang="zh-CN" sz="1200" dirty="0" smtClean="0"/>
              <a:t>Proposal</a:t>
            </a:r>
            <a:r>
              <a:rPr lang="zh-CN" altLang="en-US" sz="1200" dirty="0" smtClean="0"/>
              <a:t>签名</a:t>
            </a:r>
            <a:endParaRPr lang="en-US" altLang="zh-CN" sz="1200" dirty="0" smtClean="0"/>
          </a:p>
          <a:p>
            <a:r>
              <a:rPr lang="en-US" altLang="zh-CN" sz="1200" dirty="0" smtClean="0"/>
              <a:t>1.b: </a:t>
            </a:r>
            <a:r>
              <a:rPr lang="zh-CN" altLang="en-US" sz="1200" dirty="0" smtClean="0"/>
              <a:t>检查是否满足</a:t>
            </a:r>
            <a:r>
              <a:rPr lang="en-US" altLang="zh-CN" sz="1200" dirty="0" smtClean="0"/>
              <a:t>Channel ACL</a:t>
            </a:r>
          </a:p>
          <a:p>
            <a:r>
              <a:rPr lang="en-US" altLang="zh-CN" sz="1200" dirty="0" smtClean="0"/>
              <a:t>1.c: </a:t>
            </a:r>
            <a:r>
              <a:rPr lang="zh-CN" altLang="en-US" sz="1200" dirty="0" smtClean="0"/>
              <a:t>模拟执行交易并对结果签名</a:t>
            </a:r>
            <a:endParaRPr lang="zh-CN" altLang="en-US" sz="1200" dirty="0"/>
          </a:p>
        </p:txBody>
      </p:sp>
      <p:sp>
        <p:nvSpPr>
          <p:cNvPr id="28" name="矩形 60"/>
          <p:cNvSpPr/>
          <p:nvPr/>
        </p:nvSpPr>
        <p:spPr bwMode="auto">
          <a:xfrm>
            <a:off x="1280510" y="5364831"/>
            <a:ext cx="6654297" cy="615635"/>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tabLst/>
            </a:pPr>
            <a:r>
              <a:rPr kumimoji="0" lang="en-US" altLang="zh-CN" sz="1200" b="0" i="0" u="none" strike="noStrike" cap="none" normalizeH="0" baseline="0" dirty="0" smtClean="0">
                <a:ln>
                  <a:noFill/>
                </a:ln>
                <a:solidFill>
                  <a:schemeClr val="tx1"/>
                </a:solidFill>
                <a:effectLst/>
                <a:latin typeface="Arial" charset="0"/>
                <a:ea typeface="宋体" charset="-122"/>
              </a:rPr>
              <a:t>TX Proposal:</a:t>
            </a:r>
            <a:r>
              <a:rPr kumimoji="0" lang="en-US" altLang="zh-CN" sz="1200" b="0" i="0" u="none" strike="noStrike" cap="none" normalizeH="0" dirty="0" smtClean="0">
                <a:ln>
                  <a:noFill/>
                </a:ln>
                <a:solidFill>
                  <a:schemeClr val="tx1"/>
                </a:solidFill>
                <a:effectLst/>
                <a:latin typeface="Arial" charset="0"/>
                <a:ea typeface="宋体" charset="-122"/>
              </a:rPr>
              <a:t> channel id + chaincode + arguments + user signature</a:t>
            </a:r>
          </a:p>
          <a:p>
            <a:pPr marL="0" marR="0" indent="0" algn="l" defTabSz="914400" rtl="0" eaLnBrk="1" fontAlgn="base" latinLnBrk="0" hangingPunct="1">
              <a:lnSpc>
                <a:spcPct val="100000"/>
              </a:lnSpc>
              <a:spcBef>
                <a:spcPct val="0"/>
              </a:spcBef>
              <a:spcAft>
                <a:spcPct val="0"/>
              </a:spcAft>
              <a:buClrTx/>
              <a:buSzTx/>
              <a:tabLst/>
            </a:pPr>
            <a:r>
              <a:rPr lang="en-US" altLang="zh-CN" sz="1200" baseline="0" dirty="0" smtClean="0">
                <a:latin typeface="Arial" charset="0"/>
                <a:ea typeface="宋体" charset="-122"/>
              </a:rPr>
              <a:t>Proposal Response: r/w sets + endorsement statement + endorser signature </a:t>
            </a:r>
          </a:p>
          <a:p>
            <a:pPr marL="0" marR="0" indent="0" algn="l" defTabSz="914400" rtl="0" eaLnBrk="1" fontAlgn="base" latinLnBrk="0" hangingPunct="1">
              <a:lnSpc>
                <a:spcPct val="100000"/>
              </a:lnSpc>
              <a:spcBef>
                <a:spcPct val="0"/>
              </a:spcBef>
              <a:spcAft>
                <a:spcPct val="0"/>
              </a:spcAft>
              <a:buClrTx/>
              <a:buSzTx/>
              <a:tabLst/>
            </a:pPr>
            <a:r>
              <a:rPr kumimoji="0" lang="en-US" altLang="zh-CN" sz="1200" b="0" i="0" u="none" strike="noStrike" cap="none" normalizeH="0" dirty="0" smtClean="0">
                <a:ln>
                  <a:noFill/>
                </a:ln>
                <a:solidFill>
                  <a:schemeClr val="tx1"/>
                </a:solidFill>
                <a:effectLst/>
                <a:latin typeface="Arial" charset="0"/>
                <a:ea typeface="宋体" charset="-122"/>
              </a:rPr>
              <a:t>TX: r/w sets + endorser signatures  + channel id </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cxnSp>
        <p:nvCxnSpPr>
          <p:cNvPr id="29" name="直接箭头连接符 61"/>
          <p:cNvCxnSpPr/>
          <p:nvPr/>
        </p:nvCxnSpPr>
        <p:spPr bwMode="auto">
          <a:xfrm flipV="1">
            <a:off x="2908528" y="4395473"/>
            <a:ext cx="2236205" cy="0"/>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43"/>
          <p:cNvSpPr txBox="1"/>
          <p:nvPr/>
        </p:nvSpPr>
        <p:spPr>
          <a:xfrm>
            <a:off x="3284332" y="4101236"/>
            <a:ext cx="1759389" cy="276999"/>
          </a:xfrm>
          <a:prstGeom prst="rect">
            <a:avLst/>
          </a:prstGeom>
          <a:noFill/>
        </p:spPr>
        <p:txBody>
          <a:bodyPr wrap="square" rtlCol="0">
            <a:spAutoFit/>
          </a:bodyPr>
          <a:lstStyle/>
          <a:p>
            <a:r>
              <a:rPr lang="en-US" altLang="zh-CN" sz="1200" dirty="0" smtClean="0"/>
              <a:t>3. </a:t>
            </a:r>
            <a:r>
              <a:rPr lang="zh-CN" altLang="en-US" sz="1200" dirty="0" smtClean="0"/>
              <a:t>发送交易</a:t>
            </a:r>
            <a:r>
              <a:rPr lang="en-US" altLang="zh-CN" sz="1200" dirty="0" smtClean="0"/>
              <a:t>TX</a:t>
            </a:r>
            <a:endParaRPr lang="zh-CN" altLang="en-US" sz="1200" dirty="0"/>
          </a:p>
        </p:txBody>
      </p:sp>
      <p:sp>
        <p:nvSpPr>
          <p:cNvPr id="31" name="TextBox 44"/>
          <p:cNvSpPr txBox="1"/>
          <p:nvPr/>
        </p:nvSpPr>
        <p:spPr>
          <a:xfrm>
            <a:off x="5165944" y="4606721"/>
            <a:ext cx="2416309" cy="276999"/>
          </a:xfrm>
          <a:prstGeom prst="rect">
            <a:avLst/>
          </a:prstGeom>
          <a:noFill/>
        </p:spPr>
        <p:txBody>
          <a:bodyPr wrap="square" rtlCol="0">
            <a:spAutoFit/>
          </a:bodyPr>
          <a:lstStyle/>
          <a:p>
            <a:r>
              <a:rPr lang="en-US" altLang="zh-CN" sz="1200" dirty="0" smtClean="0"/>
              <a:t>4. </a:t>
            </a:r>
            <a:r>
              <a:rPr lang="zh-CN" altLang="en-US" sz="1200" dirty="0" smtClean="0"/>
              <a:t>对交易进行排序，构造区块</a:t>
            </a:r>
            <a:endParaRPr lang="zh-CN" altLang="en-US" sz="1200" dirty="0"/>
          </a:p>
        </p:txBody>
      </p:sp>
      <p:cxnSp>
        <p:nvCxnSpPr>
          <p:cNvPr id="32" name="直接箭头连接符 64"/>
          <p:cNvCxnSpPr>
            <a:stCxn id="4" idx="0"/>
            <a:endCxn id="16" idx="2"/>
          </p:cNvCxnSpPr>
          <p:nvPr/>
        </p:nvCxnSpPr>
        <p:spPr bwMode="auto">
          <a:xfrm flipV="1">
            <a:off x="5899272" y="2630916"/>
            <a:ext cx="754245" cy="1459756"/>
          </a:xfrm>
          <a:prstGeom prst="straightConnector1">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48"/>
          <p:cNvSpPr txBox="1"/>
          <p:nvPr/>
        </p:nvSpPr>
        <p:spPr>
          <a:xfrm rot="18537901">
            <a:off x="1861855" y="3129848"/>
            <a:ext cx="1759389" cy="276999"/>
          </a:xfrm>
          <a:prstGeom prst="rect">
            <a:avLst/>
          </a:prstGeom>
          <a:noFill/>
        </p:spPr>
        <p:txBody>
          <a:bodyPr wrap="square" rtlCol="0">
            <a:spAutoFit/>
          </a:bodyPr>
          <a:lstStyle/>
          <a:p>
            <a:r>
              <a:rPr lang="en-US" altLang="zh-CN" sz="1200" dirty="0" smtClean="0"/>
              <a:t>1. </a:t>
            </a:r>
            <a:r>
              <a:rPr lang="zh-CN" altLang="en-US" sz="1200" dirty="0" smtClean="0"/>
              <a:t>发送</a:t>
            </a:r>
            <a:r>
              <a:rPr lang="en-US" altLang="zh-CN" sz="1200" dirty="0" smtClean="0"/>
              <a:t>TX Proposal</a:t>
            </a:r>
            <a:endParaRPr lang="zh-CN" altLang="en-US" sz="1200" dirty="0"/>
          </a:p>
        </p:txBody>
      </p:sp>
      <p:sp>
        <p:nvSpPr>
          <p:cNvPr id="34" name="TextBox 51"/>
          <p:cNvSpPr txBox="1"/>
          <p:nvPr/>
        </p:nvSpPr>
        <p:spPr>
          <a:xfrm>
            <a:off x="4848987" y="1338418"/>
            <a:ext cx="3177766" cy="830997"/>
          </a:xfrm>
          <a:prstGeom prst="rect">
            <a:avLst/>
          </a:prstGeom>
          <a:noFill/>
        </p:spPr>
        <p:txBody>
          <a:bodyPr wrap="square" rtlCol="0">
            <a:spAutoFit/>
          </a:bodyPr>
          <a:lstStyle/>
          <a:p>
            <a:r>
              <a:rPr lang="en-US" altLang="zh-CN" sz="1200" dirty="0" smtClean="0"/>
              <a:t>5.a: </a:t>
            </a:r>
            <a:r>
              <a:rPr lang="zh-CN" altLang="en-US" sz="1200" dirty="0" smtClean="0"/>
              <a:t>检查交易结构完整性、签名、是否重复</a:t>
            </a:r>
            <a:endParaRPr lang="en-US" altLang="zh-CN" sz="1200" dirty="0" smtClean="0"/>
          </a:p>
          <a:p>
            <a:r>
              <a:rPr lang="en-US" altLang="zh-CN" sz="1200" dirty="0" smtClean="0"/>
              <a:t>5.b: </a:t>
            </a:r>
            <a:r>
              <a:rPr lang="zh-CN" altLang="en-US" sz="1200" dirty="0" smtClean="0"/>
              <a:t>校验交易是否符合</a:t>
            </a:r>
            <a:r>
              <a:rPr lang="en-US" altLang="zh-CN" sz="1200" dirty="0" smtClean="0"/>
              <a:t>Endorsement</a:t>
            </a:r>
            <a:r>
              <a:rPr lang="zh-CN" altLang="en-US" sz="1200" dirty="0" smtClean="0"/>
              <a:t>策略</a:t>
            </a:r>
            <a:endParaRPr lang="en-US" altLang="zh-CN" sz="1200" dirty="0" smtClean="0"/>
          </a:p>
          <a:p>
            <a:r>
              <a:rPr lang="en-US" altLang="zh-CN" sz="1200" dirty="0" smtClean="0"/>
              <a:t>5.c: </a:t>
            </a:r>
            <a:r>
              <a:rPr lang="zh-CN" altLang="en-US" sz="1200" dirty="0" smtClean="0"/>
              <a:t>检查读集合中版本跟账本是否一致</a:t>
            </a:r>
            <a:endParaRPr lang="en-US" altLang="zh-CN" sz="1200" dirty="0" smtClean="0"/>
          </a:p>
          <a:p>
            <a:r>
              <a:rPr lang="en-US" altLang="zh-CN" sz="1200" dirty="0" smtClean="0"/>
              <a:t>5.d: </a:t>
            </a:r>
            <a:r>
              <a:rPr lang="zh-CN" altLang="en-US" sz="1200" dirty="0" smtClean="0"/>
              <a:t>执行区块中的合法交易，更新账本状态</a:t>
            </a:r>
            <a:endParaRPr lang="zh-CN" altLang="en-US" sz="1200" dirty="0"/>
          </a:p>
        </p:txBody>
      </p:sp>
    </p:spTree>
    <p:extLst>
      <p:ext uri="{BB962C8B-B14F-4D97-AF65-F5344CB8AC3E}">
        <p14:creationId xmlns:p14="http://schemas.microsoft.com/office/powerpoint/2010/main" val="2086213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链码的开发</a:t>
            </a:r>
            <a:endParaRPr lang="en-US" dirty="0"/>
          </a:p>
        </p:txBody>
      </p:sp>
      <p:sp>
        <p:nvSpPr>
          <p:cNvPr id="4" name="内容占位符 2"/>
          <p:cNvSpPr>
            <a:spLocks noGrp="1"/>
          </p:cNvSpPr>
          <p:nvPr>
            <p:ph idx="1"/>
          </p:nvPr>
        </p:nvSpPr>
        <p:spPr>
          <a:xfrm>
            <a:off x="624506" y="1642845"/>
            <a:ext cx="4739582" cy="3874387"/>
          </a:xfrm>
        </p:spPr>
        <p:txBody>
          <a:bodyPr/>
          <a:lstStyle/>
          <a:p>
            <a:pPr marL="0" indent="0">
              <a:buNone/>
            </a:pPr>
            <a:r>
              <a:rPr lang="zh-CN" altLang="en-US" b="1" dirty="0" smtClean="0">
                <a:solidFill>
                  <a:srgbClr val="C00000"/>
                </a:solidFill>
              </a:rPr>
              <a:t>必须要实现的接口</a:t>
            </a:r>
            <a:endParaRPr lang="en-US" altLang="zh-CN" b="1" dirty="0" smtClean="0">
              <a:solidFill>
                <a:srgbClr val="C00000"/>
              </a:solidFill>
            </a:endParaRPr>
          </a:p>
          <a:p>
            <a:pPr marL="0" indent="0">
              <a:buNone/>
            </a:pPr>
            <a:r>
              <a:rPr lang="en-US" altLang="zh-CN" sz="1800" dirty="0" smtClean="0"/>
              <a:t>type </a:t>
            </a:r>
            <a:r>
              <a:rPr lang="en-US" altLang="zh-CN" sz="1800" dirty="0"/>
              <a:t>Chaincode interface {</a:t>
            </a:r>
          </a:p>
          <a:p>
            <a:pPr marL="0" indent="0">
              <a:buNone/>
            </a:pPr>
            <a:r>
              <a:rPr lang="en-US" altLang="zh-CN" sz="1800" i="1" dirty="0"/>
              <a:t>// </a:t>
            </a:r>
            <a:r>
              <a:rPr lang="zh-CN" altLang="en-US" sz="1800" dirty="0"/>
              <a:t>初始</a:t>
            </a:r>
            <a:r>
              <a:rPr lang="zh-CN" altLang="en-US" sz="1800" dirty="0" smtClean="0"/>
              <a:t>化工</a:t>
            </a:r>
            <a:r>
              <a:rPr lang="zh-CN" altLang="en-US" sz="1800" dirty="0"/>
              <a:t>作</a:t>
            </a:r>
            <a:r>
              <a:rPr lang="zh-CN" altLang="en-US" sz="1800" dirty="0" smtClean="0"/>
              <a:t>，一般</a:t>
            </a:r>
            <a:r>
              <a:rPr lang="zh-CN" altLang="en-US" sz="1800" dirty="0"/>
              <a:t>情况下仅被调⽤</a:t>
            </a:r>
            <a:r>
              <a:rPr lang="zh-CN" altLang="en-US" sz="1800" dirty="0" smtClean="0"/>
              <a:t>用一</a:t>
            </a:r>
            <a:r>
              <a:rPr lang="zh-CN" altLang="en-US" sz="1800" dirty="0"/>
              <a:t>次</a:t>
            </a:r>
          </a:p>
          <a:p>
            <a:pPr marL="0" indent="0">
              <a:buNone/>
            </a:pPr>
            <a:r>
              <a:rPr lang="en-US" altLang="zh-CN" sz="1800" dirty="0"/>
              <a:t>Init(stub ChaincodeStubInterface) pb.Response</a:t>
            </a:r>
          </a:p>
          <a:p>
            <a:pPr marL="0" indent="0">
              <a:buNone/>
            </a:pPr>
            <a:r>
              <a:rPr lang="en-US" altLang="zh-CN" sz="1800" i="1" dirty="0"/>
              <a:t>// </a:t>
            </a:r>
            <a:r>
              <a:rPr lang="zh-CN" altLang="en-US" sz="1800" dirty="0"/>
              <a:t>查询</a:t>
            </a:r>
            <a:r>
              <a:rPr lang="zh-CN" altLang="en-US" sz="1800" dirty="0" smtClean="0"/>
              <a:t>或更</a:t>
            </a:r>
            <a:r>
              <a:rPr lang="zh-CN" altLang="en-US" sz="1800" dirty="0"/>
              <a:t>新</a:t>
            </a:r>
            <a:r>
              <a:rPr lang="en-US" altLang="zh-CN" sz="1800" i="1" dirty="0"/>
              <a:t>world state</a:t>
            </a:r>
            <a:r>
              <a:rPr lang="zh-CN" altLang="en-US" sz="1800" dirty="0"/>
              <a:t>，可多次被调</a:t>
            </a:r>
            <a:r>
              <a:rPr lang="zh-CN" altLang="en-US" sz="1800" dirty="0" smtClean="0"/>
              <a:t>⽤</a:t>
            </a:r>
            <a:endParaRPr lang="zh-CN" altLang="en-US" sz="1800" dirty="0"/>
          </a:p>
          <a:p>
            <a:pPr marL="0" indent="0">
              <a:buNone/>
            </a:pPr>
            <a:r>
              <a:rPr lang="en-US" altLang="zh-CN" sz="1800" dirty="0"/>
              <a:t>Invoke(stub ChaincodeStubInterface) pb.Response</a:t>
            </a:r>
          </a:p>
          <a:p>
            <a:pPr marL="0" indent="0">
              <a:buNone/>
            </a:pPr>
            <a:r>
              <a:rPr lang="en-US" altLang="zh-CN" sz="1800" dirty="0"/>
              <a:t>}</a:t>
            </a:r>
            <a:endParaRPr lang="zh-CN" altLang="en-US" sz="1800" dirty="0"/>
          </a:p>
        </p:txBody>
      </p:sp>
      <p:sp>
        <p:nvSpPr>
          <p:cNvPr id="5" name="内容占位符 2"/>
          <p:cNvSpPr txBox="1">
            <a:spLocks/>
          </p:cNvSpPr>
          <p:nvPr/>
        </p:nvSpPr>
        <p:spPr bwMode="auto">
          <a:xfrm>
            <a:off x="5364088" y="1673750"/>
            <a:ext cx="4495800" cy="449125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lvl1pPr marL="342797" indent="-342797" algn="l" rtl="0" eaLnBrk="0" fontAlgn="base" hangingPunct="0">
              <a:lnSpc>
                <a:spcPct val="140000"/>
              </a:lnSpc>
              <a:spcBef>
                <a:spcPct val="0"/>
              </a:spcBef>
              <a:spcAft>
                <a:spcPct val="0"/>
              </a:spcAft>
              <a:buClr>
                <a:srgbClr val="777777"/>
              </a:buClr>
              <a:buSzPct val="60000"/>
              <a:buFont typeface="Wingdings" pitchFamily="2" charset="2"/>
              <a:buChar char="l"/>
              <a:defRPr sz="1999">
                <a:solidFill>
                  <a:schemeClr val="tx1"/>
                </a:solidFill>
                <a:latin typeface="微软雅黑" pitchFamily="34" charset="-122"/>
                <a:ea typeface="微软雅黑" pitchFamily="34" charset="-122"/>
                <a:cs typeface="+mn-cs"/>
              </a:defRPr>
            </a:lvl1pPr>
            <a:lvl2pPr marL="742727" indent="-285664"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微软雅黑" pitchFamily="34" charset="-122"/>
                <a:ea typeface="微软雅黑" pitchFamily="34" charset="-122"/>
                <a:cs typeface="+mn-cs"/>
              </a:defRPr>
            </a:lvl2pPr>
            <a:lvl3pPr marL="1142657" indent="-228531"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微软雅黑" pitchFamily="34" charset="-122"/>
                <a:ea typeface="微软雅黑" pitchFamily="34" charset="-122"/>
                <a:cs typeface="+mn-cs"/>
              </a:defRPr>
            </a:lvl3pPr>
            <a:lvl4pPr marL="1599720" indent="-228531" algn="l" rtl="0" eaLnBrk="0" fontAlgn="base" hangingPunct="0">
              <a:lnSpc>
                <a:spcPct val="140000"/>
              </a:lnSpc>
              <a:spcBef>
                <a:spcPct val="0"/>
              </a:spcBef>
              <a:spcAft>
                <a:spcPct val="0"/>
              </a:spcAft>
              <a:buChar char="–"/>
              <a:defRPr sz="1400">
                <a:solidFill>
                  <a:schemeClr val="tx1"/>
                </a:solidFill>
                <a:latin typeface="微软雅黑" pitchFamily="34" charset="-122"/>
                <a:ea typeface="微软雅黑" pitchFamily="34" charset="-122"/>
                <a:cs typeface="+mn-cs"/>
              </a:defRPr>
            </a:lvl4pPr>
            <a:lvl5pPr marL="2056783" indent="-228531" algn="l" rtl="0" eaLnBrk="0" fontAlgn="base" hangingPunct="0">
              <a:lnSpc>
                <a:spcPct val="140000"/>
              </a:lnSpc>
              <a:spcBef>
                <a:spcPct val="0"/>
              </a:spcBef>
              <a:spcAft>
                <a:spcPct val="0"/>
              </a:spcAft>
              <a:buFont typeface="Arial" pitchFamily="34" charset="0"/>
              <a:buChar char="~"/>
              <a:defRPr sz="1200">
                <a:solidFill>
                  <a:schemeClr val="tx1"/>
                </a:solidFill>
                <a:latin typeface="微软雅黑" pitchFamily="34" charset="-122"/>
                <a:ea typeface="微软雅黑" pitchFamily="34" charset="-122"/>
                <a:cs typeface="+mn-cs"/>
              </a:defRPr>
            </a:lvl5pPr>
            <a:lvl6pPr marL="2513846"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908"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971"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034"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0" indent="0">
              <a:buNone/>
            </a:pPr>
            <a:r>
              <a:rPr lang="zh-CN" altLang="en-US" sz="1800" b="1" dirty="0" smtClean="0">
                <a:solidFill>
                  <a:srgbClr val="C00000"/>
                </a:solidFill>
              </a:rPr>
              <a:t>账本状态</a:t>
            </a:r>
            <a:r>
              <a:rPr lang="zh-CN" altLang="en-US" sz="1800" b="1" dirty="0">
                <a:solidFill>
                  <a:srgbClr val="C00000"/>
                </a:solidFill>
              </a:rPr>
              <a:t>数据的</a:t>
            </a:r>
            <a:r>
              <a:rPr lang="zh-CN" altLang="en-US" sz="1800" b="1" dirty="0" smtClean="0">
                <a:solidFill>
                  <a:srgbClr val="C00000"/>
                </a:solidFill>
              </a:rPr>
              <a:t>读写</a:t>
            </a:r>
            <a:endParaRPr lang="en-US" altLang="zh-CN" sz="1800" b="1" dirty="0" smtClean="0">
              <a:solidFill>
                <a:srgbClr val="C00000"/>
              </a:solidFill>
            </a:endParaRPr>
          </a:p>
          <a:p>
            <a:r>
              <a:rPr lang="en-US" altLang="zh-CN" sz="1600" dirty="0" smtClean="0"/>
              <a:t>GetState</a:t>
            </a:r>
          </a:p>
          <a:p>
            <a:r>
              <a:rPr lang="en-US" altLang="zh-CN" sz="1600" dirty="0" smtClean="0"/>
              <a:t>PutState</a:t>
            </a:r>
            <a:endParaRPr lang="en-US" altLang="zh-CN" sz="1600" dirty="0"/>
          </a:p>
          <a:p>
            <a:r>
              <a:rPr lang="en-US" altLang="zh-CN" sz="1600" dirty="0" smtClean="0"/>
              <a:t>DelState</a:t>
            </a:r>
            <a:endParaRPr lang="en-US" altLang="zh-CN" sz="1600" dirty="0"/>
          </a:p>
          <a:p>
            <a:r>
              <a:rPr lang="en-US" altLang="zh-CN" sz="1600" dirty="0" smtClean="0"/>
              <a:t>GetStateByRange</a:t>
            </a:r>
          </a:p>
          <a:p>
            <a:r>
              <a:rPr lang="en-US" altLang="zh-CN" sz="1600" dirty="0" smtClean="0"/>
              <a:t>GetStateByPartialCompositeKey</a:t>
            </a:r>
            <a:endParaRPr lang="en-US" altLang="zh-CN" sz="1600" dirty="0"/>
          </a:p>
          <a:p>
            <a:r>
              <a:rPr lang="en-US" altLang="zh-CN" sz="1600" dirty="0" smtClean="0"/>
              <a:t>GetQueryResult</a:t>
            </a:r>
            <a:endParaRPr lang="en-US" altLang="zh-CN" sz="1600" dirty="0"/>
          </a:p>
          <a:p>
            <a:r>
              <a:rPr lang="en-US" altLang="zh-CN" sz="1600" dirty="0" smtClean="0"/>
              <a:t>GetHistoryForKey</a:t>
            </a:r>
          </a:p>
          <a:p>
            <a:r>
              <a:rPr lang="en-US" altLang="zh-CN" sz="1600" dirty="0" smtClean="0"/>
              <a:t>CreateCompositeKey</a:t>
            </a:r>
            <a:endParaRPr lang="en-US" altLang="zh-CN" sz="1600" dirty="0"/>
          </a:p>
          <a:p>
            <a:r>
              <a:rPr lang="en-US" altLang="zh-CN" sz="1600" dirty="0" smtClean="0"/>
              <a:t>SplitCompositeKey</a:t>
            </a:r>
            <a:endParaRPr lang="en-US" altLang="zh-CN" sz="1600" b="1" dirty="0">
              <a:solidFill>
                <a:srgbClr val="C00000"/>
              </a:solidFill>
            </a:endParaRPr>
          </a:p>
        </p:txBody>
      </p:sp>
    </p:spTree>
    <p:extLst>
      <p:ext uri="{BB962C8B-B14F-4D97-AF65-F5344CB8AC3E}">
        <p14:creationId xmlns:p14="http://schemas.microsoft.com/office/powerpoint/2010/main" val="1426672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链</a:t>
            </a:r>
            <a:r>
              <a:rPr lang="zh-CN" altLang="en-US" dirty="0"/>
              <a:t>码示例和</a:t>
            </a:r>
            <a:r>
              <a:rPr lang="en-US" altLang="zh-CN" dirty="0"/>
              <a:t>Demo-</a:t>
            </a:r>
            <a:r>
              <a:rPr lang="zh-CN" altLang="en-US" dirty="0"/>
              <a:t>注册会员</a:t>
            </a:r>
            <a:endParaRPr lang="en-US" dirty="0"/>
          </a:p>
        </p:txBody>
      </p:sp>
      <p:pic>
        <p:nvPicPr>
          <p:cNvPr id="4" name="图片 6"/>
          <p:cNvPicPr>
            <a:picLocks noChangeAspect="1"/>
          </p:cNvPicPr>
          <p:nvPr/>
        </p:nvPicPr>
        <p:blipFill>
          <a:blip r:embed="rId2"/>
          <a:stretch>
            <a:fillRect/>
          </a:stretch>
        </p:blipFill>
        <p:spPr>
          <a:xfrm>
            <a:off x="107504" y="1124744"/>
            <a:ext cx="4320480" cy="2529061"/>
          </a:xfrm>
          <a:prstGeom prst="rect">
            <a:avLst/>
          </a:prstGeom>
        </p:spPr>
      </p:pic>
      <p:pic>
        <p:nvPicPr>
          <p:cNvPr id="5" name="图片 4"/>
          <p:cNvPicPr>
            <a:picLocks noChangeAspect="1"/>
          </p:cNvPicPr>
          <p:nvPr/>
        </p:nvPicPr>
        <p:blipFill>
          <a:blip r:embed="rId3"/>
          <a:stretch>
            <a:fillRect/>
          </a:stretch>
        </p:blipFill>
        <p:spPr>
          <a:xfrm>
            <a:off x="4139952" y="2132856"/>
            <a:ext cx="4863599" cy="3578473"/>
          </a:xfrm>
          <a:prstGeom prst="rect">
            <a:avLst/>
          </a:prstGeom>
        </p:spPr>
      </p:pic>
    </p:spTree>
    <p:extLst>
      <p:ext uri="{BB962C8B-B14F-4D97-AF65-F5344CB8AC3E}">
        <p14:creationId xmlns:p14="http://schemas.microsoft.com/office/powerpoint/2010/main" val="4061554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5728</TotalTime>
  <Words>636</Words>
  <Application>Microsoft Office PowerPoint</Application>
  <PresentationFormat>全屏显示(4:3)</PresentationFormat>
  <Paragraphs>121</Paragraphs>
  <Slides>14</Slides>
  <Notes>0</Notes>
  <HiddenSlides>0</HiddenSlides>
  <MMClips>0</MMClips>
  <ScaleCrop>false</ScaleCrop>
  <HeadingPairs>
    <vt:vector size="8" baseType="variant">
      <vt:variant>
        <vt:lpstr>已用的字体</vt:lpstr>
      </vt:variant>
      <vt:variant>
        <vt:i4>13</vt:i4>
      </vt:variant>
      <vt:variant>
        <vt:lpstr>主题</vt:lpstr>
      </vt:variant>
      <vt:variant>
        <vt:i4>9</vt:i4>
      </vt:variant>
      <vt:variant>
        <vt:lpstr>嵌入 OLE 服务器</vt:lpstr>
      </vt:variant>
      <vt:variant>
        <vt:i4>1</vt:i4>
      </vt:variant>
      <vt:variant>
        <vt:lpstr>幻灯片标题</vt:lpstr>
      </vt:variant>
      <vt:variant>
        <vt:i4>14</vt:i4>
      </vt:variant>
    </vt:vector>
  </HeadingPairs>
  <TitlesOfParts>
    <vt:vector size="37" baseType="lpstr">
      <vt:lpstr>FrutigerNext LT Medium</vt:lpstr>
      <vt:lpstr>MS PGothic</vt:lpstr>
      <vt:lpstr>MS PGothic</vt:lpstr>
      <vt:lpstr>PingFangSC-Regular</vt:lpstr>
      <vt:lpstr>黑体</vt:lpstr>
      <vt:lpstr>华文细黑</vt:lpstr>
      <vt:lpstr>宋体</vt:lpstr>
      <vt:lpstr>微软雅黑</vt:lpstr>
      <vt:lpstr>Arial</vt:lpstr>
      <vt:lpstr>Calibri</vt:lpstr>
      <vt:lpstr>FrutigerNext LT Bold</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Bitmap Image</vt:lpstr>
      <vt:lpstr>Day 6  区块链核心技术</vt:lpstr>
      <vt:lpstr>PowerPoint 演示文稿</vt:lpstr>
      <vt:lpstr>链码（智能合约）的基本概念</vt:lpstr>
      <vt:lpstr>智能合约例子</vt:lpstr>
      <vt:lpstr>华为链代码的安装、调用和实例化</vt:lpstr>
      <vt:lpstr>Fabric链码基本概念</vt:lpstr>
      <vt:lpstr>交易执行的流程</vt:lpstr>
      <vt:lpstr>链码的开发</vt:lpstr>
      <vt:lpstr>链码示例和Demo-注册会员</vt:lpstr>
      <vt:lpstr>链码示例和Demo-申请帮助</vt:lpstr>
      <vt:lpstr>交易内容的区块结构</vt:lpstr>
      <vt:lpstr>如何调试</vt:lpstr>
      <vt:lpstr>如何调试</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区块链核心技术</dc:title>
  <dc:creator>zhangziyi</dc:creator>
  <cp:lastModifiedBy>huifangyuan (A)</cp:lastModifiedBy>
  <cp:revision>8</cp:revision>
  <dcterms:created xsi:type="dcterms:W3CDTF">2018-08-09T13:11:58Z</dcterms:created>
  <dcterms:modified xsi:type="dcterms:W3CDTF">2018-08-14T03:11:36Z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_2015_ms_pID_725343">
    <vt:lpwstr>(3)eVP6ACBZ5oZsPxyGDTuAS4FH7Vhn6+8Gpkik2i8jFtOsitLR+VbvJ0L5R1U47hVqI7ZENblk
GPJpk20kUT9MkVegFgxCyPSzJhvDbm4uQaHBMxOiRRn6YbjOaoGdbq839TbYL8+qmoU56skh
sFrojl9yZAitpblIDI2XRE4tRQtEukxQGsIMNVvXZhdSEA+GquIY9lkhVmYD7Ibt87e7hmhu
u6RNXUoqNd7DWGjUCO</vt:lpwstr>
  </property>
  <property fmtid="{D5CDD505-2E9C-101B-9397-08002B2CF9AE}" pid="6" name="_2015_ms_pID_7253431">
    <vt:lpwstr>bIBETc14S8haCEd1nfa55kdRZDjAyviYzRmKxPse7p19A4DKl3qf/v
dqE8fmmEaXUT9nMmijrGK7fE8mlfMWp31QBKxGltWkLN4X13+maxbIJKozXCNQ16quamJt8+
J9LUgX0m5sqQIVZzun3gy5r0iVmCaizMZzFmmQR50yWKDSfpP+X0RhYvRffB/Fu17N0IdhS5
FcqXQePUr4yFqsKhgBl3aa5Ie8oZhLgcRhZ1</vt:lpwstr>
  </property>
  <property fmtid="{D5CDD505-2E9C-101B-9397-08002B2CF9AE}" pid="7" name="_2015_ms_pID_7253432">
    <vt:lpwstr>sQ==</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1534216234</vt:lpwstr>
  </property>
</Properties>
</file>