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 id="2147483675" r:id="rId5"/>
  </p:sldMasterIdLst>
  <p:notesMasterIdLst>
    <p:notesMasterId r:id="rId15"/>
  </p:notesMasterIdLst>
  <p:handoutMasterIdLst>
    <p:handoutMasterId r:id="rId16"/>
  </p:handoutMasterIdLst>
  <p:sldIdLst>
    <p:sldId id="296" r:id="rId6"/>
    <p:sldId id="297" r:id="rId7"/>
    <p:sldId id="298" r:id="rId8"/>
    <p:sldId id="299" r:id="rId9"/>
    <p:sldId id="300" r:id="rId10"/>
    <p:sldId id="301" r:id="rId11"/>
    <p:sldId id="302" r:id="rId12"/>
    <p:sldId id="303" r:id="rId13"/>
    <p:sldId id="259" r:id="rId14"/>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64" autoAdjust="0"/>
    <p:restoredTop sz="94718" autoAdjust="0"/>
  </p:normalViewPr>
  <p:slideViewPr>
    <p:cSldViewPr snapToObjects="1">
      <p:cViewPr varScale="1">
        <p:scale>
          <a:sx n="116" d="100"/>
          <a:sy n="116" d="100"/>
        </p:scale>
        <p:origin x="450" y="10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2018/8/13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C804-B4F5-4FA2-8780-96A6C1C5EAA6}" type="datetimeFigureOut">
              <a:rPr lang="en-US" smtClean="0"/>
              <a:t>8/13/2018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1AA47-BCF1-4F3D-9FF4-7E4335976915}" type="slidenum">
              <a:rPr lang="en-US" smtClean="0"/>
              <a:t>‹#›</a:t>
            </a:fld>
            <a:endParaRPr lang="en-US"/>
          </a:p>
        </p:txBody>
      </p:sp>
    </p:spTree>
    <p:extLst>
      <p:ext uri="{BB962C8B-B14F-4D97-AF65-F5344CB8AC3E}">
        <p14:creationId xmlns:p14="http://schemas.microsoft.com/office/powerpoint/2010/main" val="163949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613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7490717"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baseline="0">
                <a:solidFill>
                  <a:schemeClr val="tx1">
                    <a:lumMod val="65000"/>
                    <a:lumOff val="35000"/>
                  </a:schemeClr>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1529129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tx1">
                    <a:lumMod val="65000"/>
                    <a:lumOff val="35000"/>
                  </a:schemeClr>
                </a:solidFill>
              </a:defRPr>
            </a:lvl1pPr>
          </a:lstStyle>
          <a:p>
            <a:r>
              <a:rPr lang="en-US" altLang="zh-CN" dirty="0" smtClean="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Arial Regular 20 - 32 point </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9"/>
          <p:cNvSpPr txBox="1"/>
          <p:nvPr userDrawn="1"/>
        </p:nvSpPr>
        <p:spPr>
          <a:xfrm>
            <a:off x="529574" y="5926651"/>
            <a:ext cx="5482317" cy="256545"/>
          </a:xfrm>
          <a:prstGeom prst="rect">
            <a:avLst/>
          </a:prstGeom>
          <a:noFill/>
        </p:spPr>
        <p:txBody>
          <a:bodyPr wrap="square" rtlCol="0">
            <a:spAutoFit/>
          </a:bodyPr>
          <a:lstStyle/>
          <a:p>
            <a:pPr marL="0" marR="0" indent="0" algn="l" defTabSz="1080563" rtl="0" eaLnBrk="1" fontAlgn="auto" latinLnBrk="0" hangingPunct="1">
              <a:lnSpc>
                <a:spcPct val="100000"/>
              </a:lnSpc>
              <a:spcBef>
                <a:spcPts val="0"/>
              </a:spcBef>
              <a:spcAft>
                <a:spcPts val="0"/>
              </a:spcAft>
              <a:buClrTx/>
              <a:buSzTx/>
              <a:buFontTx/>
              <a:buNone/>
              <a:defRPr/>
            </a:pPr>
            <a:r>
              <a:rPr lang="en-US" altLang="zh-CN" sz="1067" b="1" dirty="0" smtClean="0">
                <a:solidFill>
                  <a:srgbClr val="D1A740"/>
                </a:solidFill>
                <a:latin typeface="微软雅黑" panose="020B0503020204020204" pitchFamily="34" charset="-122"/>
                <a:ea typeface="微软雅黑" panose="020B0503020204020204" pitchFamily="34" charset="-122"/>
              </a:rPr>
              <a:t>HUAWEI TECHNOLOGIES CO., LTD.</a:t>
            </a:r>
            <a:endParaRPr lang="zh-CN" altLang="en-US" sz="1067" b="1" dirty="0">
              <a:solidFill>
                <a:srgbClr val="D1A740"/>
              </a:solidFill>
              <a:latin typeface="微软雅黑" panose="020B0503020204020204" pitchFamily="34" charset="-122"/>
              <a:ea typeface="微软雅黑" panose="020B0503020204020204" pitchFamily="34" charset="-122"/>
            </a:endParaRPr>
          </a:p>
        </p:txBody>
      </p:sp>
      <p:sp>
        <p:nvSpPr>
          <p:cNvPr id="6" name="TextBox 9"/>
          <p:cNvSpPr txBox="1"/>
          <p:nvPr userDrawn="1"/>
        </p:nvSpPr>
        <p:spPr>
          <a:xfrm>
            <a:off x="9939015" y="5926651"/>
            <a:ext cx="2008767" cy="256545"/>
          </a:xfrm>
          <a:prstGeom prst="rect">
            <a:avLst/>
          </a:prstGeom>
          <a:noFill/>
        </p:spPr>
        <p:txBody>
          <a:bodyPr wrap="square" rtlCol="0">
            <a:spAutoFit/>
          </a:bodyPr>
          <a:lstStyle/>
          <a:p>
            <a:r>
              <a:rPr lang="en-US" altLang="zh-CN" sz="1067" dirty="0" smtClean="0">
                <a:solidFill>
                  <a:schemeClr val="bg1"/>
                </a:solidFill>
                <a:latin typeface="微软雅黑" panose="020B0503020204020204" pitchFamily="34" charset="-122"/>
                <a:ea typeface="微软雅黑" panose="020B0503020204020204" pitchFamily="34" charset="-122"/>
              </a:rPr>
              <a:t>www.huawei.com</a:t>
            </a:r>
            <a:endParaRPr lang="zh-CN" altLang="en-US" sz="1067"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9574" y="644840"/>
            <a:ext cx="672175" cy="670701"/>
          </a:xfrm>
          <a:prstGeom prst="rect">
            <a:avLst/>
          </a:prstGeom>
        </p:spPr>
      </p:pic>
    </p:spTree>
    <p:extLst>
      <p:ext uri="{BB962C8B-B14F-4D97-AF65-F5344CB8AC3E}">
        <p14:creationId xmlns:p14="http://schemas.microsoft.com/office/powerpoint/2010/main" val="38689494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061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0"/>
          <p:cNvSpPr>
            <a:spLocks noGrp="1" noChangeArrowheads="1"/>
          </p:cNvSpPr>
          <p:nvPr>
            <p:ph type="dt" sz="half" idx="2"/>
          </p:nvPr>
        </p:nvSpPr>
        <p:spPr bwMode="auto">
          <a:xfrm>
            <a:off x="5617409" y="6408961"/>
            <a:ext cx="1089681" cy="285952"/>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1334">
                <a:solidFill>
                  <a:schemeClr val="bg1"/>
                </a:solidFill>
                <a:latin typeface="微软雅黑" panose="020B0503020204020204" pitchFamily="34" charset="-122"/>
                <a:ea typeface="微软雅黑" panose="020B0503020204020204" pitchFamily="34" charset="-122"/>
              </a:defRPr>
            </a:lvl1pPr>
          </a:lstStyle>
          <a:p>
            <a:pPr>
              <a:defRPr/>
            </a:pPr>
            <a:r>
              <a:rPr lang="de-DE" altLang="zh-CN" sz="1067" dirty="0" smtClean="0"/>
              <a:t>Page</a:t>
            </a:r>
            <a:r>
              <a:rPr lang="de-DE" altLang="zh-CN" dirty="0" smtClean="0"/>
              <a:t> </a:t>
            </a:r>
            <a:fld id="{4B912FC1-5A19-4003-834B-A957C71E555E}" type="slidenum">
              <a:rPr lang="de-DE" altLang="zh-CN" dirty="0" smtClean="0"/>
              <a:t>‹#›</a:t>
            </a:fld>
            <a:endParaRPr lang="en-GB" altLang="zh-CN"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1442" y="6215841"/>
            <a:ext cx="480125" cy="479072"/>
          </a:xfrm>
          <a:prstGeom prst="rect">
            <a:avLst/>
          </a:prstGeom>
        </p:spPr>
      </p:pic>
    </p:spTree>
    <p:extLst>
      <p:ext uri="{BB962C8B-B14F-4D97-AF65-F5344CB8AC3E}">
        <p14:creationId xmlns:p14="http://schemas.microsoft.com/office/powerpoint/2010/main" val="3024505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4966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527188" y="44460"/>
            <a:ext cx="10329905" cy="871740"/>
          </a:xfrm>
          <a:prstGeom prst="rect">
            <a:avLst/>
          </a:prstGeom>
        </p:spPr>
        <p:txBody>
          <a:bodyPr lIns="68552" tIns="34276" rIns="68552" bIns="34276"/>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xfrm>
            <a:off x="8483707" y="6491215"/>
            <a:ext cx="2796844" cy="455719"/>
          </a:xfrm>
          <a:prstGeom prst="rect">
            <a:avLst/>
          </a:prstGeom>
        </p:spPr>
        <p:txBody>
          <a:bodyPr lIns="68552" tIns="34276" rIns="68552" bIns="34276"/>
          <a:lstStyle>
            <a:lvl1pPr defTabSz="913736" fontAlgn="auto">
              <a:spcBef>
                <a:spcPts val="0"/>
              </a:spcBef>
              <a:spcAft>
                <a:spcPts val="0"/>
              </a:spcAft>
              <a:defRPr/>
            </a:lvl1pPr>
          </a:lstStyle>
          <a:p>
            <a:r>
              <a:rPr lang="de-DE" sz="1734" dirty="0" smtClean="0">
                <a:solidFill>
                  <a:srgbClr val="000000"/>
                </a:solidFill>
                <a:latin typeface="FrutigerNext LT Regular" panose="020B0803040504020204"/>
                <a:ea typeface="华文细黑" panose="02010600040101010101" charset="-122"/>
              </a:rPr>
              <a:t>Page </a:t>
            </a:r>
            <a:fld id="{D0C2A94E-46DC-45B5-91FC-64F52099060D}" type="slidenum">
              <a:rPr lang="de-DE" sz="1734" dirty="0" smtClean="0">
                <a:solidFill>
                  <a:srgbClr val="000000"/>
                </a:solidFill>
                <a:latin typeface="FrutigerNext LT Regular" panose="020B0803040504020204"/>
                <a:ea typeface="华文细黑" panose="02010600040101010101" charset="-122"/>
              </a:rPr>
              <a:t>‹#›</a:t>
            </a:fld>
            <a:endParaRPr lang="en-GB" sz="1734" dirty="0">
              <a:solidFill>
                <a:srgbClr val="000000"/>
              </a:solidFill>
              <a:latin typeface="FrutigerNext LT Regular" panose="020B0803040504020204"/>
              <a:ea typeface="华文细黑" panose="02010600040101010101" charset="-122"/>
            </a:endParaRPr>
          </a:p>
        </p:txBody>
      </p:sp>
    </p:spTree>
    <p:extLst>
      <p:ext uri="{BB962C8B-B14F-4D97-AF65-F5344CB8AC3E}">
        <p14:creationId xmlns:p14="http://schemas.microsoft.com/office/powerpoint/2010/main" val="2567516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5.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1805533"/>
            <a:ext cx="7250029"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8535" y="960377"/>
            <a:ext cx="10976375" cy="1143265"/>
          </a:xfrm>
          <a:prstGeom prst="rect">
            <a:avLst/>
          </a:prstGeom>
        </p:spPr>
        <p:txBody>
          <a:bodyPr vert="horz" lIns="45033" tIns="22516" rIns="45033" bIns="225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28535" y="2286558"/>
            <a:ext cx="10976375" cy="3714098"/>
          </a:xfrm>
          <a:prstGeom prst="rect">
            <a:avLst/>
          </a:prstGeom>
        </p:spPr>
        <p:txBody>
          <a:bodyPr vert="horz" lIns="45033" tIns="22516" rIns="45033" bIns="2251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876730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timing>
    <p:tnLst>
      <p:par>
        <p:cTn id="1" dur="indefinite" restart="never" nodeType="tmRoot"/>
      </p:par>
    </p:tnLst>
  </p:timing>
  <p:txStyles>
    <p:title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p:titleStyle>
    <p:bodyStyle>
      <a:lvl1pPr marL="225258" indent="-225258" algn="l" defTabSz="600407"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1pPr>
      <a:lvl2pPr marL="487778" indent="-187998" algn="l" defTabSz="600407" rtl="0" eaLnBrk="1" latinLnBrk="0" hangingPunct="1">
        <a:spcBef>
          <a:spcPct val="20000"/>
        </a:spcBef>
        <a:buFont typeface="Arial" panose="020B0604020202020204" pitchFamily="34" charset="0"/>
        <a:buChar char="–"/>
        <a:defRPr sz="2134" kern="1200">
          <a:solidFill>
            <a:schemeClr val="bg1"/>
          </a:solidFill>
          <a:latin typeface="微软雅黑" panose="020B0503020204020204" pitchFamily="34" charset="-122"/>
          <a:ea typeface="微软雅黑" panose="020B0503020204020204" pitchFamily="34" charset="-122"/>
          <a:cs typeface="+mn-cs"/>
        </a:defRPr>
      </a:lvl2pPr>
      <a:lvl3pPr marL="750297" indent="-149890" algn="l" defTabSz="600407" rtl="0" eaLnBrk="1" latinLnBrk="0" hangingPunct="1">
        <a:spcBef>
          <a:spcPct val="20000"/>
        </a:spcBef>
        <a:buFont typeface="Arial" panose="020B0604020202020204" pitchFamily="34" charset="0"/>
        <a:buChar char="•"/>
        <a:defRPr sz="1867" kern="1200">
          <a:solidFill>
            <a:schemeClr val="bg1"/>
          </a:solidFill>
          <a:latin typeface="微软雅黑" panose="020B0503020204020204" pitchFamily="34" charset="-122"/>
          <a:ea typeface="微软雅黑" panose="020B0503020204020204" pitchFamily="34" charset="-122"/>
          <a:cs typeface="+mn-cs"/>
        </a:defRPr>
      </a:lvl3pPr>
      <a:lvl4pPr marL="105092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4pPr>
      <a:lvl5pPr marL="135070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5pPr>
      <a:lvl6pPr marL="165133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6pPr>
      <a:lvl7pPr marL="195111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7pPr>
      <a:lvl8pPr marL="2251737"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8pPr>
      <a:lvl9pPr marL="2552364"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9pPr>
    </p:bodyStyle>
    <p:otherStyle>
      <a:defPPr>
        <a:defRPr lang="zh-CN"/>
      </a:defPPr>
      <a:lvl1pPr marL="0" algn="l" defTabSz="600407" rtl="0" eaLnBrk="1" latinLnBrk="0" hangingPunct="1">
        <a:defRPr sz="1200" kern="1200">
          <a:solidFill>
            <a:schemeClr val="tx1"/>
          </a:solidFill>
          <a:latin typeface="+mn-lt"/>
          <a:ea typeface="+mn-ea"/>
          <a:cs typeface="+mn-cs"/>
        </a:defRPr>
      </a:lvl1pPr>
      <a:lvl2pPr marL="300627" algn="l" defTabSz="600407" rtl="0" eaLnBrk="1" latinLnBrk="0" hangingPunct="1">
        <a:defRPr sz="1200" kern="1200">
          <a:solidFill>
            <a:schemeClr val="tx1"/>
          </a:solidFill>
          <a:latin typeface="+mn-lt"/>
          <a:ea typeface="+mn-ea"/>
          <a:cs typeface="+mn-cs"/>
        </a:defRPr>
      </a:lvl2pPr>
      <a:lvl3pPr marL="600407" algn="l" defTabSz="600407" rtl="0" eaLnBrk="1" latinLnBrk="0" hangingPunct="1">
        <a:defRPr sz="1200" kern="1200">
          <a:solidFill>
            <a:schemeClr val="tx1"/>
          </a:solidFill>
          <a:latin typeface="+mn-lt"/>
          <a:ea typeface="+mn-ea"/>
          <a:cs typeface="+mn-cs"/>
        </a:defRPr>
      </a:lvl3pPr>
      <a:lvl4pPr marL="901034" algn="l" defTabSz="600407" rtl="0" eaLnBrk="1" latinLnBrk="0" hangingPunct="1">
        <a:defRPr sz="1200" kern="1200">
          <a:solidFill>
            <a:schemeClr val="tx1"/>
          </a:solidFill>
          <a:latin typeface="+mn-lt"/>
          <a:ea typeface="+mn-ea"/>
          <a:cs typeface="+mn-cs"/>
        </a:defRPr>
      </a:lvl4pPr>
      <a:lvl5pPr marL="1200813" algn="l" defTabSz="600407" rtl="0" eaLnBrk="1" latinLnBrk="0" hangingPunct="1">
        <a:defRPr sz="1200" kern="1200">
          <a:solidFill>
            <a:schemeClr val="tx1"/>
          </a:solidFill>
          <a:latin typeface="+mn-lt"/>
          <a:ea typeface="+mn-ea"/>
          <a:cs typeface="+mn-cs"/>
        </a:defRPr>
      </a:lvl5pPr>
      <a:lvl6pPr marL="1501440" algn="l" defTabSz="600407" rtl="0" eaLnBrk="1" latinLnBrk="0" hangingPunct="1">
        <a:defRPr sz="1200" kern="1200">
          <a:solidFill>
            <a:schemeClr val="tx1"/>
          </a:solidFill>
          <a:latin typeface="+mn-lt"/>
          <a:ea typeface="+mn-ea"/>
          <a:cs typeface="+mn-cs"/>
        </a:defRPr>
      </a:lvl6pPr>
      <a:lvl7pPr marL="1801220" algn="l" defTabSz="600407" rtl="0" eaLnBrk="1" latinLnBrk="0" hangingPunct="1">
        <a:defRPr sz="1200" kern="1200">
          <a:solidFill>
            <a:schemeClr val="tx1"/>
          </a:solidFill>
          <a:latin typeface="+mn-lt"/>
          <a:ea typeface="+mn-ea"/>
          <a:cs typeface="+mn-cs"/>
        </a:defRPr>
      </a:lvl7pPr>
      <a:lvl8pPr marL="2101847" algn="l" defTabSz="600407" rtl="0" eaLnBrk="1" latinLnBrk="0" hangingPunct="1">
        <a:defRPr sz="1200" kern="1200">
          <a:solidFill>
            <a:schemeClr val="tx1"/>
          </a:solidFill>
          <a:latin typeface="+mn-lt"/>
          <a:ea typeface="+mn-ea"/>
          <a:cs typeface="+mn-cs"/>
        </a:defRPr>
      </a:lvl8pPr>
      <a:lvl9pPr marL="2401627" algn="l" defTabSz="600407"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85019" y="1989634"/>
            <a:ext cx="7692053" cy="768104"/>
          </a:xfrm>
          <a:prstGeom prst="rect">
            <a:avLst/>
          </a:prstGeom>
        </p:spPr>
        <p:txBody>
          <a:bodyPr>
            <a:noAutofit/>
          </a:bodyPr>
          <a:lstStyle>
            <a:defPPr>
              <a:defRPr lang="zh-CN"/>
            </a:defPPr>
            <a:lvl1pPr lvl="0" defTabSz="450215">
              <a:spcBef>
                <a:spcPct val="0"/>
              </a:spcBef>
              <a:defRPr kumimoji="1" sz="1800" b="1">
                <a:gradFill>
                  <a:gsLst>
                    <a:gs pos="49000">
                      <a:schemeClr val="bg1"/>
                    </a:gs>
                    <a:gs pos="100000">
                      <a:schemeClr val="bg1">
                        <a:lumMod val="65000"/>
                      </a:schemeClr>
                    </a:gs>
                  </a:gsLst>
                  <a:lin ang="5400000" scaled="1"/>
                </a:gra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defRPr>
            </a:lvl1pPr>
          </a:lstStyle>
          <a:p>
            <a:pPr defTabSz="600407"/>
            <a:r>
              <a:rPr lang="en-US" altLang="zh-CN" sz="5400" dirty="0" smtClean="0">
                <a:gradFill>
                  <a:gsLst>
                    <a:gs pos="49000">
                      <a:prstClr val="white"/>
                    </a:gs>
                    <a:gs pos="100000">
                      <a:prstClr val="white">
                        <a:lumMod val="65000"/>
                      </a:prstClr>
                    </a:gs>
                  </a:gsLst>
                  <a:lin ang="5400000" scaled="1"/>
                </a:gradFill>
              </a:rPr>
              <a:t>Day 9  </a:t>
            </a:r>
          </a:p>
          <a:p>
            <a:pPr defTabSz="600407"/>
            <a:r>
              <a:rPr lang="zh-CN" altLang="en-US" sz="5400" dirty="0" smtClean="0">
                <a:gradFill>
                  <a:gsLst>
                    <a:gs pos="49000">
                      <a:prstClr val="white"/>
                    </a:gs>
                    <a:gs pos="100000">
                      <a:prstClr val="white">
                        <a:lumMod val="65000"/>
                      </a:prstClr>
                    </a:gs>
                  </a:gsLst>
                  <a:lin ang="5400000" scaled="1"/>
                </a:gradFill>
              </a:rPr>
              <a:t>华</a:t>
            </a:r>
            <a:r>
              <a:rPr lang="zh-CN" altLang="en-US" sz="5400" dirty="0">
                <a:gradFill>
                  <a:gsLst>
                    <a:gs pos="49000">
                      <a:prstClr val="white"/>
                    </a:gs>
                    <a:gs pos="100000">
                      <a:prstClr val="white">
                        <a:lumMod val="65000"/>
                      </a:prstClr>
                    </a:gs>
                  </a:gsLst>
                  <a:lin ang="5400000" scaled="1"/>
                </a:gradFill>
              </a:rPr>
              <a:t>为云区</a:t>
            </a:r>
            <a:r>
              <a:rPr lang="zh-CN" altLang="en-US" sz="5400" dirty="0" smtClean="0">
                <a:gradFill>
                  <a:gsLst>
                    <a:gs pos="49000">
                      <a:prstClr val="white"/>
                    </a:gs>
                    <a:gs pos="100000">
                      <a:prstClr val="white">
                        <a:lumMod val="65000"/>
                      </a:prstClr>
                    </a:gs>
                  </a:gsLst>
                  <a:lin ang="5400000" scaled="1"/>
                </a:gradFill>
              </a:rPr>
              <a:t>块链服务</a:t>
            </a:r>
            <a:endParaRPr lang="en-US" altLang="zh-CN" sz="5400" dirty="0" smtClean="0">
              <a:gradFill>
                <a:gsLst>
                  <a:gs pos="49000">
                    <a:prstClr val="white"/>
                  </a:gs>
                  <a:gs pos="100000">
                    <a:prstClr val="white">
                      <a:lumMod val="65000"/>
                    </a:prstClr>
                  </a:gs>
                </a:gsLst>
                <a:lin ang="5400000" scaled="1"/>
              </a:gradFill>
            </a:endParaRPr>
          </a:p>
          <a:p>
            <a:pPr defTabSz="600407"/>
            <a:r>
              <a:rPr lang="zh-CN" altLang="en-US" sz="5400" dirty="0" smtClean="0">
                <a:gradFill>
                  <a:gsLst>
                    <a:gs pos="49000">
                      <a:prstClr val="white"/>
                    </a:gs>
                    <a:gs pos="100000">
                      <a:prstClr val="white">
                        <a:lumMod val="65000"/>
                      </a:prstClr>
                    </a:gs>
                  </a:gsLst>
                  <a:lin ang="5400000" scaled="1"/>
                </a:gradFill>
              </a:rPr>
              <a:t>架构与增强特点</a:t>
            </a:r>
            <a:endParaRPr lang="en-US" altLang="zh-CN" sz="5400" dirty="0" smtClean="0">
              <a:gradFill>
                <a:gsLst>
                  <a:gs pos="49000">
                    <a:prstClr val="white"/>
                  </a:gs>
                  <a:gs pos="100000">
                    <a:prstClr val="white">
                      <a:lumMod val="65000"/>
                    </a:prstClr>
                  </a:gs>
                </a:gsLst>
                <a:lin ang="5400000" scaled="1"/>
              </a:gradFill>
            </a:endParaRPr>
          </a:p>
        </p:txBody>
      </p:sp>
    </p:spTree>
    <p:extLst>
      <p:ext uri="{BB962C8B-B14F-4D97-AF65-F5344CB8AC3E}">
        <p14:creationId xmlns:p14="http://schemas.microsoft.com/office/powerpoint/2010/main" val="4133122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40086" y="109660"/>
            <a:ext cx="10436682" cy="87153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zh-CN" altLang="zh-CN" smtClean="0"/>
              <a:t>华为区块链服务</a:t>
            </a:r>
            <a:r>
              <a:rPr lang="en-US" altLang="zh-CN" smtClean="0"/>
              <a:t>BCS</a:t>
            </a:r>
            <a:r>
              <a:rPr lang="zh-CN" altLang="zh-CN" smtClean="0"/>
              <a:t>的</a:t>
            </a:r>
            <a:r>
              <a:rPr lang="zh-CN" altLang="en-US" smtClean="0"/>
              <a:t>逻辑架构</a:t>
            </a:r>
            <a:endParaRPr lang="zh-CN" altLang="en-US" dirty="0"/>
          </a:p>
        </p:txBody>
      </p:sp>
      <p:sp>
        <p:nvSpPr>
          <p:cNvPr id="3" name="矩形 2"/>
          <p:cNvSpPr/>
          <p:nvPr/>
        </p:nvSpPr>
        <p:spPr>
          <a:xfrm>
            <a:off x="7236706" y="129540"/>
            <a:ext cx="4784012" cy="6730048"/>
          </a:xfrm>
          <a:prstGeom prst="rect">
            <a:avLst/>
          </a:prstGeom>
          <a:noFill/>
        </p:spPr>
        <p:txBody>
          <a:bodyPr wrap="square">
            <a:spAutoFit/>
          </a:bodyPr>
          <a:lstStyle/>
          <a:p>
            <a:pPr indent="304800" algn="just">
              <a:lnSpc>
                <a:spcPct val="150000"/>
              </a:lnSpc>
              <a:spcAft>
                <a:spcPts val="800"/>
              </a:spcAft>
            </a:pPr>
            <a:r>
              <a:rPr lang="zh-CN"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区块链服务</a:t>
            </a:r>
            <a:r>
              <a:rPr lang="zh-CN"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平台</a:t>
            </a:r>
            <a:endParaRPr lang="en-US"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上层应用低成本、快速的提供高安全、高可靠、高性能的企业级区块链</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a:t>
            </a:r>
            <a:endParaRPr lang="en-US"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后续根据市场需求逐步支持</a:t>
            </a:r>
            <a:r>
              <a:rPr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Corda </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EEA </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等优秀区块链</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框架</a:t>
            </a:r>
            <a:endParaRPr lang="en-US"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800"/>
              </a:spcAft>
            </a:pPr>
            <a:r>
              <a:rPr lang="zh-CN"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合约</a:t>
            </a:r>
            <a:r>
              <a:rPr lang="zh-CN"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链码</a:t>
            </a:r>
            <a:r>
              <a:rPr lang="zh-CN"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层</a:t>
            </a:r>
            <a:endParaRPr lang="en-US"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提供</a:t>
            </a:r>
            <a:r>
              <a:rPr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Hyperledger </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标准智能合约接口，用户可以根据不同应用场景构建不同的智能</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合约</a:t>
            </a:r>
            <a:endParaRPr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与合作伙伴一起为用户打造通用场景智能合约库，如供应链管理和溯源、供应链金融、数字资产、公益慈善和互联网保险等，企业</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可在此</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基础上快速构建区块链应用</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场景</a:t>
            </a:r>
            <a:endParaRPr lang="en-US"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800"/>
              </a:spcAft>
            </a:pPr>
            <a:r>
              <a:rPr lang="zh-CN"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业务应用层</a:t>
            </a:r>
            <a:endParaRPr lang="en-US" altLang="zh-CN" sz="1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最终用户提供可信、安全、快捷的区块链</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a:t>
            </a:r>
            <a:endParaRPr lang="en-US"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可以使用华为云提供的各种解决方案</a:t>
            </a:r>
            <a:r>
              <a:rPr lang="zh-CN" altLang="zh-CN" sz="14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（如</a:t>
            </a:r>
            <a:r>
              <a:rPr lang="zh-CN"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供应链金融解决方案、游戏行业解决方案、供应链溯源解决方案、新能源行业解决方案等），结合合约层快速搭建区块链应用</a:t>
            </a:r>
          </a:p>
        </p:txBody>
      </p:sp>
      <p:sp>
        <p:nvSpPr>
          <p:cNvPr id="4" name="object 55"/>
          <p:cNvSpPr/>
          <p:nvPr/>
        </p:nvSpPr>
        <p:spPr>
          <a:xfrm>
            <a:off x="6516219" y="1127562"/>
            <a:ext cx="703774" cy="4228632"/>
          </a:xfrm>
          <a:custGeom>
            <a:avLst/>
            <a:gdLst/>
            <a:ahLst/>
            <a:cxnLst/>
            <a:rect l="l" t="t" r="r" b="b"/>
            <a:pathLst>
              <a:path w="355600" h="4639310">
                <a:moveTo>
                  <a:pt x="295909" y="0"/>
                </a:moveTo>
                <a:lnTo>
                  <a:pt x="59181" y="0"/>
                </a:lnTo>
                <a:lnTo>
                  <a:pt x="36165" y="4657"/>
                </a:lnTo>
                <a:lnTo>
                  <a:pt x="17351" y="17351"/>
                </a:lnTo>
                <a:lnTo>
                  <a:pt x="4657" y="36165"/>
                </a:lnTo>
                <a:lnTo>
                  <a:pt x="0" y="59182"/>
                </a:lnTo>
                <a:lnTo>
                  <a:pt x="0" y="4579874"/>
                </a:lnTo>
                <a:lnTo>
                  <a:pt x="4657" y="4602912"/>
                </a:lnTo>
                <a:lnTo>
                  <a:pt x="17351" y="4621723"/>
                </a:lnTo>
                <a:lnTo>
                  <a:pt x="36165" y="4634405"/>
                </a:lnTo>
                <a:lnTo>
                  <a:pt x="59181" y="4639056"/>
                </a:lnTo>
                <a:lnTo>
                  <a:pt x="295909" y="4639056"/>
                </a:lnTo>
                <a:lnTo>
                  <a:pt x="318926" y="4634405"/>
                </a:lnTo>
                <a:lnTo>
                  <a:pt x="337740" y="4621723"/>
                </a:lnTo>
                <a:lnTo>
                  <a:pt x="350434" y="4602912"/>
                </a:lnTo>
                <a:lnTo>
                  <a:pt x="355091" y="4579874"/>
                </a:lnTo>
                <a:lnTo>
                  <a:pt x="355091" y="59182"/>
                </a:lnTo>
                <a:lnTo>
                  <a:pt x="350434" y="36165"/>
                </a:lnTo>
                <a:lnTo>
                  <a:pt x="337740" y="17351"/>
                </a:lnTo>
                <a:lnTo>
                  <a:pt x="318926" y="4657"/>
                </a:lnTo>
                <a:lnTo>
                  <a:pt x="295909" y="0"/>
                </a:lnTo>
                <a:close/>
              </a:path>
            </a:pathLst>
          </a:custGeom>
          <a:solidFill>
            <a:srgbClr val="D3E2F0"/>
          </a:solidFill>
          <a:ln>
            <a:noFill/>
          </a:ln>
        </p:spPr>
        <p:txBody>
          <a:bodyPr vert="vert"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5" name="object 22"/>
          <p:cNvSpPr/>
          <p:nvPr/>
        </p:nvSpPr>
        <p:spPr>
          <a:xfrm>
            <a:off x="6306" y="5618808"/>
            <a:ext cx="7219994" cy="536268"/>
          </a:xfrm>
          <a:custGeom>
            <a:avLst/>
            <a:gdLst/>
            <a:ahLst/>
            <a:cxnLst/>
            <a:rect l="l" t="t" r="r" b="b"/>
            <a:pathLst>
              <a:path w="6990715" h="329564">
                <a:moveTo>
                  <a:pt x="6935724" y="0"/>
                </a:moveTo>
                <a:lnTo>
                  <a:pt x="54863" y="0"/>
                </a:lnTo>
                <a:lnTo>
                  <a:pt x="33486" y="4311"/>
                </a:lnTo>
                <a:lnTo>
                  <a:pt x="16049" y="16068"/>
                </a:lnTo>
                <a:lnTo>
                  <a:pt x="4304" y="33507"/>
                </a:lnTo>
                <a:lnTo>
                  <a:pt x="0" y="54864"/>
                </a:lnTo>
                <a:lnTo>
                  <a:pt x="0" y="274320"/>
                </a:lnTo>
                <a:lnTo>
                  <a:pt x="4304" y="295676"/>
                </a:lnTo>
                <a:lnTo>
                  <a:pt x="16049" y="313115"/>
                </a:lnTo>
                <a:lnTo>
                  <a:pt x="33486" y="324872"/>
                </a:lnTo>
                <a:lnTo>
                  <a:pt x="54863" y="329184"/>
                </a:lnTo>
                <a:lnTo>
                  <a:pt x="6935724" y="329184"/>
                </a:lnTo>
                <a:lnTo>
                  <a:pt x="6957101" y="324872"/>
                </a:lnTo>
                <a:lnTo>
                  <a:pt x="6974538" y="313115"/>
                </a:lnTo>
                <a:lnTo>
                  <a:pt x="6986283" y="295676"/>
                </a:lnTo>
                <a:lnTo>
                  <a:pt x="6990588" y="274320"/>
                </a:lnTo>
                <a:lnTo>
                  <a:pt x="6990588" y="54864"/>
                </a:lnTo>
                <a:lnTo>
                  <a:pt x="6986283" y="33507"/>
                </a:lnTo>
                <a:lnTo>
                  <a:pt x="6974538" y="16068"/>
                </a:lnTo>
                <a:lnTo>
                  <a:pt x="6957101" y="4311"/>
                </a:lnTo>
                <a:lnTo>
                  <a:pt x="6935724" y="0"/>
                </a:lnTo>
                <a:close/>
              </a:path>
            </a:pathLst>
          </a:custGeom>
          <a:solidFill>
            <a:srgbClr val="41546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6" name="object 23"/>
          <p:cNvSpPr txBox="1"/>
          <p:nvPr/>
        </p:nvSpPr>
        <p:spPr>
          <a:xfrm>
            <a:off x="1642771" y="5731582"/>
            <a:ext cx="4249133" cy="259048"/>
          </a:xfrm>
          <a:prstGeom prst="rect">
            <a:avLst/>
          </a:prstGeom>
        </p:spPr>
        <p:txBody>
          <a:bodyPr vert="horz" wrap="square" lIns="0" tIns="12703"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zh-CN" altLang="en-US" sz="1600" b="1" i="0" u="none" strike="noStrike" kern="0" cap="none" spc="-5" normalizeH="0" baseline="0" noProof="0" dirty="0" smtClean="0">
                <a:ln>
                  <a:noFill/>
                </a:ln>
                <a:solidFill>
                  <a:prstClr val="white"/>
                </a:solidFill>
                <a:effectLst/>
                <a:uLnTx/>
                <a:uFillTx/>
                <a:latin typeface="微软雅黑" panose="020B0503020204020204" charset="-122"/>
                <a:ea typeface="微软雅黑" panose="020B0503020204020204" charset="-122"/>
                <a:cs typeface="Segoe UI Light" panose="020B0502040204020203"/>
              </a:rPr>
              <a:t>华为云</a:t>
            </a:r>
            <a:r>
              <a:rPr kumimoji="0" sz="1600" b="1" i="0" u="none" strike="noStrike" kern="0" cap="none" spc="-5" normalizeH="0" baseline="0" noProof="0" dirty="0" smtClean="0">
                <a:ln>
                  <a:noFill/>
                </a:ln>
                <a:solidFill>
                  <a:prstClr val="white"/>
                </a:solidFill>
                <a:effectLst/>
                <a:uLnTx/>
                <a:uFillTx/>
                <a:latin typeface="微软雅黑" panose="020B0503020204020204" charset="-122"/>
                <a:ea typeface="微软雅黑" panose="020B0503020204020204" charset="-122"/>
                <a:cs typeface="Segoe UI Light" panose="020B0502040204020203"/>
              </a:rPr>
              <a:t>  </a:t>
            </a:r>
            <a:r>
              <a:rPr kumimoji="0" sz="16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Segoe UI Light" panose="020B0502040204020203"/>
              </a:rPr>
              <a:t>–  </a:t>
            </a:r>
            <a:r>
              <a:rPr kumimoji="0" lang="zh-CN" altLang="en-US" sz="16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Segoe UI Light" panose="020B0502040204020203"/>
              </a:rPr>
              <a:t>区块链资源层</a:t>
            </a:r>
          </a:p>
        </p:txBody>
      </p:sp>
      <p:sp>
        <p:nvSpPr>
          <p:cNvPr id="7" name="object 24"/>
          <p:cNvSpPr/>
          <p:nvPr/>
        </p:nvSpPr>
        <p:spPr>
          <a:xfrm>
            <a:off x="751702" y="1214311"/>
            <a:ext cx="5611276" cy="916388"/>
          </a:xfrm>
          <a:custGeom>
            <a:avLst/>
            <a:gdLst/>
            <a:ahLst/>
            <a:cxnLst/>
            <a:rect l="l" t="t" r="r" b="b"/>
            <a:pathLst>
              <a:path w="6383020" h="805179">
                <a:moveTo>
                  <a:pt x="6301994" y="0"/>
                </a:moveTo>
                <a:lnTo>
                  <a:pt x="80518" y="0"/>
                </a:lnTo>
                <a:lnTo>
                  <a:pt x="49184" y="6330"/>
                </a:lnTo>
                <a:lnTo>
                  <a:pt x="23590" y="23590"/>
                </a:lnTo>
                <a:lnTo>
                  <a:pt x="6330" y="49184"/>
                </a:lnTo>
                <a:lnTo>
                  <a:pt x="0" y="80517"/>
                </a:lnTo>
                <a:lnTo>
                  <a:pt x="0" y="724153"/>
                </a:lnTo>
                <a:lnTo>
                  <a:pt x="6330" y="755487"/>
                </a:lnTo>
                <a:lnTo>
                  <a:pt x="23590" y="781081"/>
                </a:lnTo>
                <a:lnTo>
                  <a:pt x="49184" y="798341"/>
                </a:lnTo>
                <a:lnTo>
                  <a:pt x="80518" y="804672"/>
                </a:lnTo>
                <a:lnTo>
                  <a:pt x="6301994" y="804672"/>
                </a:lnTo>
                <a:lnTo>
                  <a:pt x="6333327" y="798341"/>
                </a:lnTo>
                <a:lnTo>
                  <a:pt x="6358921" y="781081"/>
                </a:lnTo>
                <a:lnTo>
                  <a:pt x="6376181" y="755487"/>
                </a:lnTo>
                <a:lnTo>
                  <a:pt x="6382512" y="724153"/>
                </a:lnTo>
                <a:lnTo>
                  <a:pt x="6382512" y="80517"/>
                </a:lnTo>
                <a:lnTo>
                  <a:pt x="6376181" y="49184"/>
                </a:lnTo>
                <a:lnTo>
                  <a:pt x="6358921" y="23590"/>
                </a:lnTo>
                <a:lnTo>
                  <a:pt x="6333327" y="6330"/>
                </a:lnTo>
                <a:lnTo>
                  <a:pt x="6301994" y="0"/>
                </a:lnTo>
                <a:close/>
              </a:path>
            </a:pathLst>
          </a:custGeom>
          <a:noFill/>
          <a:ln w="12700">
            <a:solidFill>
              <a:srgbClr val="5B9BD5">
                <a:alpha val="74902"/>
              </a:srgbClr>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9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8" name="object 27"/>
          <p:cNvSpPr/>
          <p:nvPr/>
        </p:nvSpPr>
        <p:spPr>
          <a:xfrm>
            <a:off x="997644" y="1421721"/>
            <a:ext cx="674135" cy="488950"/>
          </a:xfrm>
          <a:custGeom>
            <a:avLst/>
            <a:gdLst/>
            <a:ahLst/>
            <a:cxnLst/>
            <a:rect l="l" t="t" r="r" b="b"/>
            <a:pathLst>
              <a:path w="1620520" h="524510">
                <a:moveTo>
                  <a:pt x="1532636" y="0"/>
                </a:moveTo>
                <a:lnTo>
                  <a:pt x="87375" y="0"/>
                </a:lnTo>
                <a:lnTo>
                  <a:pt x="53363" y="6865"/>
                </a:lnTo>
                <a:lnTo>
                  <a:pt x="25590" y="25590"/>
                </a:lnTo>
                <a:lnTo>
                  <a:pt x="6865" y="53363"/>
                </a:lnTo>
                <a:lnTo>
                  <a:pt x="0" y="87375"/>
                </a:lnTo>
                <a:lnTo>
                  <a:pt x="0" y="436879"/>
                </a:lnTo>
                <a:lnTo>
                  <a:pt x="6865" y="470892"/>
                </a:lnTo>
                <a:lnTo>
                  <a:pt x="25590" y="498665"/>
                </a:lnTo>
                <a:lnTo>
                  <a:pt x="53363" y="517390"/>
                </a:lnTo>
                <a:lnTo>
                  <a:pt x="87375" y="524255"/>
                </a:lnTo>
                <a:lnTo>
                  <a:pt x="1532636" y="524255"/>
                </a:lnTo>
                <a:lnTo>
                  <a:pt x="1566648" y="517390"/>
                </a:lnTo>
                <a:lnTo>
                  <a:pt x="1594421" y="498665"/>
                </a:lnTo>
                <a:lnTo>
                  <a:pt x="1613146" y="470892"/>
                </a:lnTo>
                <a:lnTo>
                  <a:pt x="1620012" y="436879"/>
                </a:lnTo>
                <a:lnTo>
                  <a:pt x="1620012" y="87375"/>
                </a:lnTo>
                <a:lnTo>
                  <a:pt x="1613146" y="53363"/>
                </a:lnTo>
                <a:lnTo>
                  <a:pt x="1594421" y="25590"/>
                </a:lnTo>
                <a:lnTo>
                  <a:pt x="1566648" y="6865"/>
                </a:lnTo>
                <a:lnTo>
                  <a:pt x="1532636" y="0"/>
                </a:lnTo>
                <a:close/>
              </a:path>
            </a:pathLst>
          </a:custGeom>
          <a:solidFill>
            <a:srgbClr val="44546A">
              <a:lumMod val="40000"/>
              <a:lumOff val="60000"/>
            </a:srgbClr>
          </a:solidFill>
          <a:ln w="9525">
            <a:solidFill>
              <a:sysClr val="window" lastClr="FFFFFF"/>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9" name="object 34"/>
          <p:cNvSpPr txBox="1"/>
          <p:nvPr/>
        </p:nvSpPr>
        <p:spPr>
          <a:xfrm rot="5400000">
            <a:off x="2230880" y="3013927"/>
            <a:ext cx="184666" cy="3008699"/>
          </a:xfrm>
          <a:prstGeom prst="rect">
            <a:avLst/>
          </a:prstGeom>
        </p:spPr>
        <p:txBody>
          <a:bodyPr vert="vert270" wrap="square" lIns="0" tIns="27310" rIns="0" bIns="0" rtlCol="0">
            <a:spAutoFit/>
          </a:bodyPr>
          <a:lstStyle/>
          <a:p>
            <a:pPr marL="12700" marR="0" lvl="0" indent="0" defTabSz="914400" eaLnBrk="1" fontAlgn="auto" latinLnBrk="0" hangingPunct="1">
              <a:lnSpc>
                <a:spcPct val="100000"/>
              </a:lnSpc>
              <a:spcBef>
                <a:spcPts val="215"/>
              </a:spcBef>
              <a:spcAft>
                <a:spcPts val="0"/>
              </a:spcAft>
              <a:buClrTx/>
              <a:buSzTx/>
              <a:buFontTx/>
              <a:buNone/>
              <a:tabLst/>
              <a:defRPr/>
            </a:pPr>
            <a:r>
              <a:rPr kumimoji="0" lang="zh-CN" altLang="en-US" sz="1200" b="1" i="0" u="none" strike="noStrike" kern="0" cap="none" spc="-5" normalizeH="0" baseline="0" noProof="0" dirty="0" smtClean="0">
                <a:ln>
                  <a:noFill/>
                </a:ln>
                <a:solidFill>
                  <a:schemeClr val="bg1"/>
                </a:solidFill>
                <a:effectLst/>
                <a:uLnTx/>
                <a:uFillTx/>
                <a:latin typeface="微软雅黑" panose="020B0503020204020204" charset="-122"/>
                <a:ea typeface="微软雅黑" panose="020B0503020204020204" charset="-122"/>
                <a:cs typeface="Segoe UI Light" panose="020B0502040204020203"/>
              </a:rPr>
              <a:t>区块链底层技术（目前支持 </a:t>
            </a:r>
            <a:r>
              <a:rPr kumimoji="0" lang="en-US" altLang="zh-CN" sz="1200" b="1" i="0" u="none" strike="noStrike" kern="0" cap="none" spc="-5" normalizeH="0" baseline="0" noProof="0" dirty="0" err="1" smtClean="0">
                <a:ln>
                  <a:noFill/>
                </a:ln>
                <a:solidFill>
                  <a:schemeClr val="bg1"/>
                </a:solidFill>
                <a:effectLst/>
                <a:uLnTx/>
                <a:uFillTx/>
                <a:latin typeface="微软雅黑" panose="020B0503020204020204" charset="-122"/>
                <a:ea typeface="微软雅黑" panose="020B0503020204020204" charset="-122"/>
                <a:cs typeface="Segoe UI Light" panose="020B0502040204020203"/>
              </a:rPr>
              <a:t>hyperledger</a:t>
            </a:r>
            <a:r>
              <a:rPr kumimoji="0" lang="zh-CN" altLang="en-US" sz="1200" b="1" i="0" u="none" strike="noStrike" kern="0" cap="none" spc="-5" normalizeH="0" baseline="0" noProof="0" dirty="0" smtClean="0">
                <a:ln>
                  <a:noFill/>
                </a:ln>
                <a:solidFill>
                  <a:schemeClr val="bg1"/>
                </a:solidFill>
                <a:effectLst/>
                <a:uLnTx/>
                <a:uFillTx/>
                <a:latin typeface="微软雅黑" panose="020B0503020204020204" charset="-122"/>
                <a:ea typeface="微软雅黑" panose="020B0503020204020204" charset="-122"/>
                <a:cs typeface="Segoe UI Light" panose="020B0502040204020203"/>
              </a:rPr>
              <a:t>）</a:t>
            </a:r>
          </a:p>
        </p:txBody>
      </p:sp>
      <p:sp>
        <p:nvSpPr>
          <p:cNvPr id="10" name="object 35"/>
          <p:cNvSpPr txBox="1"/>
          <p:nvPr/>
        </p:nvSpPr>
        <p:spPr>
          <a:xfrm rot="10800000">
            <a:off x="464252" y="3901172"/>
            <a:ext cx="215444" cy="1552812"/>
          </a:xfrm>
          <a:prstGeom prst="rect">
            <a:avLst/>
          </a:prstGeom>
        </p:spPr>
        <p:txBody>
          <a:bodyPr vert="vert270" wrap="square" lIns="0" tIns="27310" rIns="0" bIns="0" rtlCol="0">
            <a:spAutoFit/>
          </a:bodyPr>
          <a:lstStyle/>
          <a:p>
            <a:pPr marL="12700" marR="0" lvl="0" indent="0" defTabSz="914400" eaLnBrk="1" fontAlgn="auto" latinLnBrk="0" hangingPunct="1">
              <a:lnSpc>
                <a:spcPct val="100000"/>
              </a:lnSpc>
              <a:spcBef>
                <a:spcPts val="215"/>
              </a:spcBef>
              <a:spcAft>
                <a:spcPts val="0"/>
              </a:spcAft>
              <a:buClrTx/>
              <a:buSzTx/>
              <a:buFontTx/>
              <a:buNone/>
              <a:tabLst/>
              <a:defRPr/>
            </a:pPr>
            <a:r>
              <a:rPr kumimoji="0" lang="zh-CN" altLang="en-US" sz="1400" b="1" i="0" u="none" strike="noStrike" kern="0" cap="none" spc="-5" normalizeH="0" baseline="0" noProof="0" dirty="0" smtClean="0">
                <a:ln>
                  <a:noFill/>
                </a:ln>
                <a:solidFill>
                  <a:srgbClr val="FF0000"/>
                </a:solidFill>
                <a:effectLst/>
                <a:uLnTx/>
                <a:uFillTx/>
                <a:latin typeface="微软雅黑" panose="020B0503020204020204" charset="-122"/>
                <a:ea typeface="微软雅黑" panose="020B0503020204020204" charset="-122"/>
                <a:cs typeface="Segoe UI Light" panose="020B0502040204020203"/>
              </a:rPr>
              <a:t>区块链服务平台</a:t>
            </a:r>
          </a:p>
        </p:txBody>
      </p:sp>
      <p:sp>
        <p:nvSpPr>
          <p:cNvPr id="11" name="object 37"/>
          <p:cNvSpPr txBox="1"/>
          <p:nvPr/>
        </p:nvSpPr>
        <p:spPr>
          <a:xfrm rot="10800000">
            <a:off x="433983" y="1353110"/>
            <a:ext cx="215444" cy="803614"/>
          </a:xfrm>
          <a:prstGeom prst="rect">
            <a:avLst/>
          </a:prstGeom>
        </p:spPr>
        <p:txBody>
          <a:bodyPr vert="vert270" wrap="square" lIns="0" tIns="27310" rIns="0" bIns="0" rtlCol="0">
            <a:spAutoFit/>
          </a:bodyPr>
          <a:lstStyle/>
          <a:p>
            <a:pPr marL="12700" marR="0" lvl="0" indent="0" defTabSz="914400" eaLnBrk="1" fontAlgn="auto" latinLnBrk="0" hangingPunct="1">
              <a:lnSpc>
                <a:spcPct val="100000"/>
              </a:lnSpc>
              <a:spcBef>
                <a:spcPts val="215"/>
              </a:spcBef>
              <a:spcAft>
                <a:spcPts val="0"/>
              </a:spcAft>
              <a:buClrTx/>
              <a:buSzTx/>
              <a:buFontTx/>
              <a:buNone/>
              <a:tabLst/>
              <a:defRPr/>
            </a:pPr>
            <a:r>
              <a:rPr kumimoji="0" lang="zh-CN" altLang="en-US" sz="1400" b="1" i="0" u="none" strike="noStrike" kern="0" cap="none" spc="5" normalizeH="0" baseline="0" noProof="0" dirty="0" smtClean="0">
                <a:ln>
                  <a:noFill/>
                </a:ln>
                <a:solidFill>
                  <a:srgbClr val="FF0000"/>
                </a:solidFill>
                <a:effectLst/>
                <a:uLnTx/>
                <a:uFillTx/>
                <a:latin typeface="微软雅黑" panose="020B0503020204020204" charset="-122"/>
                <a:ea typeface="微软雅黑" panose="020B0503020204020204" charset="-122"/>
                <a:cs typeface="Segoe UI Light" panose="020B0502040204020203"/>
              </a:rPr>
              <a:t>业务应用</a:t>
            </a:r>
          </a:p>
        </p:txBody>
      </p:sp>
      <p:sp>
        <p:nvSpPr>
          <p:cNvPr id="12" name="object 40"/>
          <p:cNvSpPr/>
          <p:nvPr/>
        </p:nvSpPr>
        <p:spPr>
          <a:xfrm>
            <a:off x="901159" y="2629113"/>
            <a:ext cx="929537" cy="460560"/>
          </a:xfrm>
          <a:custGeom>
            <a:avLst/>
            <a:gdLst/>
            <a:ahLst/>
            <a:cxnLst/>
            <a:rect l="l" t="t" r="r" b="b"/>
            <a:pathLst>
              <a:path w="1236345" h="992504">
                <a:moveTo>
                  <a:pt x="1162812" y="0"/>
                </a:moveTo>
                <a:lnTo>
                  <a:pt x="73151" y="0"/>
                </a:lnTo>
                <a:lnTo>
                  <a:pt x="44684" y="5750"/>
                </a:lnTo>
                <a:lnTo>
                  <a:pt x="21431" y="21431"/>
                </a:lnTo>
                <a:lnTo>
                  <a:pt x="5750" y="44684"/>
                </a:lnTo>
                <a:lnTo>
                  <a:pt x="0" y="73152"/>
                </a:lnTo>
                <a:lnTo>
                  <a:pt x="0" y="918972"/>
                </a:lnTo>
                <a:lnTo>
                  <a:pt x="5750" y="947439"/>
                </a:lnTo>
                <a:lnTo>
                  <a:pt x="21431" y="970692"/>
                </a:lnTo>
                <a:lnTo>
                  <a:pt x="44684" y="986373"/>
                </a:lnTo>
                <a:lnTo>
                  <a:pt x="73151" y="992124"/>
                </a:lnTo>
                <a:lnTo>
                  <a:pt x="1162812" y="992124"/>
                </a:lnTo>
                <a:lnTo>
                  <a:pt x="1191279" y="986373"/>
                </a:lnTo>
                <a:lnTo>
                  <a:pt x="1214532" y="970692"/>
                </a:lnTo>
                <a:lnTo>
                  <a:pt x="1230213" y="947439"/>
                </a:lnTo>
                <a:lnTo>
                  <a:pt x="1235964" y="918972"/>
                </a:lnTo>
                <a:lnTo>
                  <a:pt x="1235964" y="73152"/>
                </a:lnTo>
                <a:lnTo>
                  <a:pt x="1230213" y="44684"/>
                </a:lnTo>
                <a:lnTo>
                  <a:pt x="1214532" y="21431"/>
                </a:lnTo>
                <a:lnTo>
                  <a:pt x="1191279" y="5750"/>
                </a:lnTo>
                <a:lnTo>
                  <a:pt x="1162812" y="0"/>
                </a:lnTo>
                <a:close/>
              </a:path>
            </a:pathLst>
          </a:cu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object 41"/>
          <p:cNvSpPr txBox="1"/>
          <p:nvPr/>
        </p:nvSpPr>
        <p:spPr>
          <a:xfrm>
            <a:off x="1060076" y="2744253"/>
            <a:ext cx="611704"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原创确权</a:t>
            </a:r>
          </a:p>
        </p:txBody>
      </p:sp>
      <p:sp>
        <p:nvSpPr>
          <p:cNvPr id="14" name="object 42"/>
          <p:cNvSpPr/>
          <p:nvPr/>
        </p:nvSpPr>
        <p:spPr>
          <a:xfrm>
            <a:off x="1969433" y="2623592"/>
            <a:ext cx="929537" cy="469235"/>
          </a:xfrm>
          <a:custGeom>
            <a:avLst/>
            <a:gdLst/>
            <a:ahLst/>
            <a:cxnLst/>
            <a:rect l="l" t="t" r="r" b="b"/>
            <a:pathLst>
              <a:path w="1234439"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39" y="916559"/>
                </a:lnTo>
                <a:lnTo>
                  <a:pt x="1234439" y="80137"/>
                </a:lnTo>
                <a:lnTo>
                  <a:pt x="1228151" y="48916"/>
                </a:lnTo>
                <a:lnTo>
                  <a:pt x="1210992" y="23447"/>
                </a:lnTo>
                <a:lnTo>
                  <a:pt x="1185523" y="6288"/>
                </a:lnTo>
                <a:lnTo>
                  <a:pt x="1154302" y="0"/>
                </a:lnTo>
                <a:close/>
              </a:path>
            </a:pathLst>
          </a:cu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object 43"/>
          <p:cNvSpPr txBox="1"/>
          <p:nvPr/>
        </p:nvSpPr>
        <p:spPr>
          <a:xfrm>
            <a:off x="2101864" y="2743464"/>
            <a:ext cx="666568" cy="182104"/>
          </a:xfrm>
          <a:prstGeom prst="rect">
            <a:avLst/>
          </a:prstGeom>
        </p:spPr>
        <p:txBody>
          <a:bodyPr vert="horz" wrap="square" lIns="0" tIns="12703" rIns="0" bIns="0" rtlCol="0">
            <a:spAutoFit/>
          </a:bodyPr>
          <a:lstStyle/>
          <a:p>
            <a:pPr marL="224155" marR="5080" lvl="0" indent="-212090"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食品溯源</a:t>
            </a:r>
          </a:p>
        </p:txBody>
      </p:sp>
      <p:sp>
        <p:nvSpPr>
          <p:cNvPr id="16" name="object 53"/>
          <p:cNvSpPr/>
          <p:nvPr/>
        </p:nvSpPr>
        <p:spPr>
          <a:xfrm>
            <a:off x="5235426" y="2629113"/>
            <a:ext cx="929537" cy="460560"/>
          </a:xfrm>
          <a:custGeom>
            <a:avLst/>
            <a:gdLst/>
            <a:ahLst/>
            <a:cxnLst/>
            <a:rect l="l" t="t" r="r" b="b"/>
            <a:pathLst>
              <a:path w="1234440" h="996950">
                <a:moveTo>
                  <a:pt x="1154303"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3"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3" y="0"/>
                </a:lnTo>
                <a:close/>
              </a:path>
            </a:pathLst>
          </a:cu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7" name="object 54"/>
          <p:cNvSpPr txBox="1"/>
          <p:nvPr/>
        </p:nvSpPr>
        <p:spPr>
          <a:xfrm>
            <a:off x="5357136" y="2771855"/>
            <a:ext cx="626838" cy="182104"/>
          </a:xfrm>
          <a:prstGeom prst="rect">
            <a:avLst/>
          </a:prstGeom>
        </p:spPr>
        <p:txBody>
          <a:bodyPr vert="horz" wrap="square" lIns="0" tIns="12703" rIns="0" bIns="0" rtlCol="0">
            <a:spAutoFit/>
          </a:bodyPr>
          <a:lstStyle/>
          <a:p>
            <a:pPr marL="204470" marR="5080" lvl="0" indent="-19240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认证鉴权</a:t>
            </a:r>
          </a:p>
        </p:txBody>
      </p:sp>
      <p:sp>
        <p:nvSpPr>
          <p:cNvPr id="18" name="object 55"/>
          <p:cNvSpPr/>
          <p:nvPr/>
        </p:nvSpPr>
        <p:spPr>
          <a:xfrm>
            <a:off x="0" y="1173303"/>
            <a:ext cx="353148" cy="4756225"/>
          </a:xfrm>
          <a:custGeom>
            <a:avLst/>
            <a:gdLst/>
            <a:ahLst/>
            <a:cxnLst/>
            <a:rect l="l" t="t" r="r" b="b"/>
            <a:pathLst>
              <a:path w="355600" h="4639310">
                <a:moveTo>
                  <a:pt x="295909" y="0"/>
                </a:moveTo>
                <a:lnTo>
                  <a:pt x="59181" y="0"/>
                </a:lnTo>
                <a:lnTo>
                  <a:pt x="36165" y="4657"/>
                </a:lnTo>
                <a:lnTo>
                  <a:pt x="17351" y="17351"/>
                </a:lnTo>
                <a:lnTo>
                  <a:pt x="4657" y="36165"/>
                </a:lnTo>
                <a:lnTo>
                  <a:pt x="0" y="59182"/>
                </a:lnTo>
                <a:lnTo>
                  <a:pt x="0" y="4579874"/>
                </a:lnTo>
                <a:lnTo>
                  <a:pt x="4657" y="4602912"/>
                </a:lnTo>
                <a:lnTo>
                  <a:pt x="17351" y="4621723"/>
                </a:lnTo>
                <a:lnTo>
                  <a:pt x="36165" y="4634405"/>
                </a:lnTo>
                <a:lnTo>
                  <a:pt x="59181" y="4639056"/>
                </a:lnTo>
                <a:lnTo>
                  <a:pt x="295909" y="4639056"/>
                </a:lnTo>
                <a:lnTo>
                  <a:pt x="318926" y="4634405"/>
                </a:lnTo>
                <a:lnTo>
                  <a:pt x="337740" y="4621723"/>
                </a:lnTo>
                <a:lnTo>
                  <a:pt x="350434" y="4602912"/>
                </a:lnTo>
                <a:lnTo>
                  <a:pt x="355091" y="4579874"/>
                </a:lnTo>
                <a:lnTo>
                  <a:pt x="355091" y="59182"/>
                </a:lnTo>
                <a:lnTo>
                  <a:pt x="350434" y="36165"/>
                </a:lnTo>
                <a:lnTo>
                  <a:pt x="337740" y="17351"/>
                </a:lnTo>
                <a:lnTo>
                  <a:pt x="318926" y="4657"/>
                </a:lnTo>
                <a:lnTo>
                  <a:pt x="295909" y="0"/>
                </a:lnTo>
                <a:close/>
              </a:path>
            </a:pathLst>
          </a:custGeom>
          <a:solidFill>
            <a:srgbClr val="415463"/>
          </a:solidFill>
        </p:spPr>
        <p:txBody>
          <a:bodyPr vert="vert"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19" name="object 57"/>
          <p:cNvSpPr/>
          <p:nvPr/>
        </p:nvSpPr>
        <p:spPr>
          <a:xfrm>
            <a:off x="3047167" y="2629113"/>
            <a:ext cx="929537" cy="471601"/>
          </a:xfrm>
          <a:custGeom>
            <a:avLst/>
            <a:gdLst/>
            <a:ahLst/>
            <a:cxnLst/>
            <a:rect l="l" t="t" r="r" b="b"/>
            <a:pathLst>
              <a:path w="1234440"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2" y="0"/>
                </a:lnTo>
                <a:close/>
              </a:path>
            </a:pathLst>
          </a:cu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0" name="object 58"/>
          <p:cNvSpPr txBox="1"/>
          <p:nvPr/>
        </p:nvSpPr>
        <p:spPr>
          <a:xfrm>
            <a:off x="3117796" y="2757659"/>
            <a:ext cx="751071" cy="182104"/>
          </a:xfrm>
          <a:prstGeom prst="rect">
            <a:avLst/>
          </a:prstGeom>
        </p:spPr>
        <p:txBody>
          <a:bodyPr vert="horz" wrap="square" lIns="0" tIns="12703" rIns="0" bIns="0" rtlCol="0">
            <a:spAutoFit/>
          </a:bodyPr>
          <a:lstStyle/>
          <a:p>
            <a:pPr marL="12700" marR="5080" lvl="0" indent="0"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贷款核查</a:t>
            </a:r>
          </a:p>
        </p:txBody>
      </p:sp>
      <p:sp>
        <p:nvSpPr>
          <p:cNvPr id="21" name="object 59"/>
          <p:cNvSpPr/>
          <p:nvPr/>
        </p:nvSpPr>
        <p:spPr>
          <a:xfrm>
            <a:off x="4152647" y="2623592"/>
            <a:ext cx="929537" cy="477910"/>
          </a:xfrm>
          <a:custGeom>
            <a:avLst/>
            <a:gdLst/>
            <a:ahLst/>
            <a:cxnLst/>
            <a:rect l="l" t="t" r="r" b="b"/>
            <a:pathLst>
              <a:path w="1234440"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2" y="0"/>
                </a:lnTo>
                <a:close/>
              </a:path>
            </a:pathLst>
          </a:cu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2" name="object 60"/>
          <p:cNvSpPr txBox="1"/>
          <p:nvPr/>
        </p:nvSpPr>
        <p:spPr>
          <a:xfrm>
            <a:off x="4208773" y="2757659"/>
            <a:ext cx="874042" cy="182104"/>
          </a:xfrm>
          <a:prstGeom prst="rect">
            <a:avLst/>
          </a:prstGeom>
        </p:spPr>
        <p:txBody>
          <a:bodyPr vert="horz" wrap="square" lIns="0" tIns="12703" rIns="0" bIns="0" rtlCol="0">
            <a:spAutoFit/>
          </a:bodyPr>
          <a:lstStyle/>
          <a:p>
            <a:pPr marL="190500" marR="5080" lvl="0" indent="-17843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资金流向追踪</a:t>
            </a:r>
          </a:p>
        </p:txBody>
      </p:sp>
      <p:sp>
        <p:nvSpPr>
          <p:cNvPr id="23" name="object 80"/>
          <p:cNvSpPr/>
          <p:nvPr/>
        </p:nvSpPr>
        <p:spPr>
          <a:xfrm>
            <a:off x="743504" y="2388581"/>
            <a:ext cx="5617583" cy="910867"/>
          </a:xfrm>
          <a:custGeom>
            <a:avLst/>
            <a:gdLst/>
            <a:ahLst/>
            <a:cxnLst/>
            <a:rect l="l" t="t" r="r" b="b"/>
            <a:pathLst>
              <a:path w="6597650" h="1274445">
                <a:moveTo>
                  <a:pt x="0" y="212343"/>
                </a:moveTo>
                <a:lnTo>
                  <a:pt x="5610" y="163672"/>
                </a:lnTo>
                <a:lnTo>
                  <a:pt x="21592" y="118983"/>
                </a:lnTo>
                <a:lnTo>
                  <a:pt x="46666" y="79556"/>
                </a:lnTo>
                <a:lnTo>
                  <a:pt x="79556" y="46666"/>
                </a:lnTo>
                <a:lnTo>
                  <a:pt x="118983" y="21592"/>
                </a:lnTo>
                <a:lnTo>
                  <a:pt x="163672" y="5610"/>
                </a:lnTo>
                <a:lnTo>
                  <a:pt x="212344" y="0"/>
                </a:lnTo>
                <a:lnTo>
                  <a:pt x="6385052" y="0"/>
                </a:lnTo>
                <a:lnTo>
                  <a:pt x="6433723" y="5610"/>
                </a:lnTo>
                <a:lnTo>
                  <a:pt x="6478412" y="21592"/>
                </a:lnTo>
                <a:lnTo>
                  <a:pt x="6517839" y="46666"/>
                </a:lnTo>
                <a:lnTo>
                  <a:pt x="6550729" y="79556"/>
                </a:lnTo>
                <a:lnTo>
                  <a:pt x="6575803" y="118983"/>
                </a:lnTo>
                <a:lnTo>
                  <a:pt x="6591785" y="163672"/>
                </a:lnTo>
                <a:lnTo>
                  <a:pt x="6597396" y="212343"/>
                </a:lnTo>
                <a:lnTo>
                  <a:pt x="6597396" y="1061719"/>
                </a:lnTo>
                <a:lnTo>
                  <a:pt x="6591785" y="1110391"/>
                </a:lnTo>
                <a:lnTo>
                  <a:pt x="6575803" y="1155080"/>
                </a:lnTo>
                <a:lnTo>
                  <a:pt x="6550729" y="1194507"/>
                </a:lnTo>
                <a:lnTo>
                  <a:pt x="6517839" y="1227397"/>
                </a:lnTo>
                <a:lnTo>
                  <a:pt x="6478412" y="1252471"/>
                </a:lnTo>
                <a:lnTo>
                  <a:pt x="6433723" y="1268453"/>
                </a:lnTo>
                <a:lnTo>
                  <a:pt x="6385052" y="1274063"/>
                </a:lnTo>
                <a:lnTo>
                  <a:pt x="212344" y="1274063"/>
                </a:lnTo>
                <a:lnTo>
                  <a:pt x="163672" y="1268453"/>
                </a:lnTo>
                <a:lnTo>
                  <a:pt x="118983" y="1252471"/>
                </a:lnTo>
                <a:lnTo>
                  <a:pt x="79556" y="1227397"/>
                </a:lnTo>
                <a:lnTo>
                  <a:pt x="46666" y="1194507"/>
                </a:lnTo>
                <a:lnTo>
                  <a:pt x="21592" y="1155080"/>
                </a:lnTo>
                <a:lnTo>
                  <a:pt x="5610" y="1110391"/>
                </a:lnTo>
                <a:lnTo>
                  <a:pt x="0" y="1061719"/>
                </a:lnTo>
                <a:lnTo>
                  <a:pt x="0" y="212343"/>
                </a:lnTo>
                <a:close/>
              </a:path>
            </a:pathLst>
          </a:custGeom>
          <a:ln w="12700">
            <a:solidFill>
              <a:srgbClr val="ACC7E7"/>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9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24" name="圆角矩形 23"/>
          <p:cNvSpPr/>
          <p:nvPr/>
        </p:nvSpPr>
        <p:spPr bwMode="auto">
          <a:xfrm>
            <a:off x="6607660" y="2003730"/>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VPC</a:t>
            </a:r>
          </a:p>
        </p:txBody>
      </p:sp>
      <p:sp>
        <p:nvSpPr>
          <p:cNvPr id="25" name="圆角矩形 24"/>
          <p:cNvSpPr/>
          <p:nvPr/>
        </p:nvSpPr>
        <p:spPr bwMode="auto">
          <a:xfrm>
            <a:off x="6592525" y="3427995"/>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应用安全</a:t>
            </a:r>
          </a:p>
        </p:txBody>
      </p:sp>
      <p:sp>
        <p:nvSpPr>
          <p:cNvPr id="26" name="圆角矩形 25"/>
          <p:cNvSpPr/>
          <p:nvPr/>
        </p:nvSpPr>
        <p:spPr bwMode="auto">
          <a:xfrm>
            <a:off x="6591894" y="3901172"/>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主机安全</a:t>
            </a:r>
          </a:p>
        </p:txBody>
      </p:sp>
      <p:sp>
        <p:nvSpPr>
          <p:cNvPr id="27" name="圆角矩形 26"/>
          <p:cNvSpPr/>
          <p:nvPr/>
        </p:nvSpPr>
        <p:spPr bwMode="auto">
          <a:xfrm>
            <a:off x="6591894" y="4352269"/>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运维安全</a:t>
            </a:r>
          </a:p>
        </p:txBody>
      </p:sp>
      <p:sp>
        <p:nvSpPr>
          <p:cNvPr id="28" name="圆角矩形 27"/>
          <p:cNvSpPr/>
          <p:nvPr/>
        </p:nvSpPr>
        <p:spPr bwMode="auto">
          <a:xfrm>
            <a:off x="6591894" y="4838853"/>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a:t>
            </a:r>
          </a:p>
        </p:txBody>
      </p:sp>
      <p:sp>
        <p:nvSpPr>
          <p:cNvPr id="29" name="object 41"/>
          <p:cNvSpPr txBox="1"/>
          <p:nvPr/>
        </p:nvSpPr>
        <p:spPr>
          <a:xfrm>
            <a:off x="6540183" y="1265572"/>
            <a:ext cx="698730" cy="382159"/>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2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区块链系统安全</a:t>
            </a:r>
          </a:p>
        </p:txBody>
      </p:sp>
      <p:sp>
        <p:nvSpPr>
          <p:cNvPr id="30" name="object 33"/>
          <p:cNvSpPr txBox="1"/>
          <p:nvPr/>
        </p:nvSpPr>
        <p:spPr>
          <a:xfrm>
            <a:off x="1023500" y="1552633"/>
            <a:ext cx="669090" cy="224423"/>
          </a:xfrm>
          <a:prstGeom prst="rect">
            <a:avLst/>
          </a:prstGeom>
        </p:spPr>
        <p:txBody>
          <a:bodyPr vert="horz" wrap="square" lIns="0" tIns="12703" rIns="0" bIns="0" rtlCol="0">
            <a:spAutoFit/>
          </a:bodyPr>
          <a:lstStyle/>
          <a:p>
            <a:pPr marL="12700" marR="5080" lvl="0" indent="63500" algn="ctr" defTabSz="914400" eaLnBrk="1" fontAlgn="auto" latinLnBrk="0" hangingPunct="1">
              <a:lnSpc>
                <a:spcPct val="125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数字资产</a:t>
            </a:r>
          </a:p>
        </p:txBody>
      </p:sp>
      <p:sp>
        <p:nvSpPr>
          <p:cNvPr id="31" name="object 27"/>
          <p:cNvSpPr/>
          <p:nvPr/>
        </p:nvSpPr>
        <p:spPr>
          <a:xfrm>
            <a:off x="2014838" y="1421721"/>
            <a:ext cx="674135" cy="488950"/>
          </a:xfrm>
          <a:custGeom>
            <a:avLst/>
            <a:gdLst/>
            <a:ahLst/>
            <a:cxnLst/>
            <a:rect l="l" t="t" r="r" b="b"/>
            <a:pathLst>
              <a:path w="1620520" h="524510">
                <a:moveTo>
                  <a:pt x="1532636" y="0"/>
                </a:moveTo>
                <a:lnTo>
                  <a:pt x="87375" y="0"/>
                </a:lnTo>
                <a:lnTo>
                  <a:pt x="53363" y="6865"/>
                </a:lnTo>
                <a:lnTo>
                  <a:pt x="25590" y="25590"/>
                </a:lnTo>
                <a:lnTo>
                  <a:pt x="6865" y="53363"/>
                </a:lnTo>
                <a:lnTo>
                  <a:pt x="0" y="87375"/>
                </a:lnTo>
                <a:lnTo>
                  <a:pt x="0" y="436879"/>
                </a:lnTo>
                <a:lnTo>
                  <a:pt x="6865" y="470892"/>
                </a:lnTo>
                <a:lnTo>
                  <a:pt x="25590" y="498665"/>
                </a:lnTo>
                <a:lnTo>
                  <a:pt x="53363" y="517390"/>
                </a:lnTo>
                <a:lnTo>
                  <a:pt x="87375" y="524255"/>
                </a:lnTo>
                <a:lnTo>
                  <a:pt x="1532636" y="524255"/>
                </a:lnTo>
                <a:lnTo>
                  <a:pt x="1566648" y="517390"/>
                </a:lnTo>
                <a:lnTo>
                  <a:pt x="1594421" y="498665"/>
                </a:lnTo>
                <a:lnTo>
                  <a:pt x="1613146" y="470892"/>
                </a:lnTo>
                <a:lnTo>
                  <a:pt x="1620012" y="436879"/>
                </a:lnTo>
                <a:lnTo>
                  <a:pt x="1620012" y="87375"/>
                </a:lnTo>
                <a:lnTo>
                  <a:pt x="1613146" y="53363"/>
                </a:lnTo>
                <a:lnTo>
                  <a:pt x="1594421" y="25590"/>
                </a:lnTo>
                <a:lnTo>
                  <a:pt x="1566648" y="6865"/>
                </a:lnTo>
                <a:lnTo>
                  <a:pt x="1532636" y="0"/>
                </a:lnTo>
                <a:close/>
              </a:path>
            </a:pathLst>
          </a:custGeom>
          <a:solidFill>
            <a:srgbClr val="44546A">
              <a:lumMod val="40000"/>
              <a:lumOff val="60000"/>
            </a:srgbClr>
          </a:solidFill>
          <a:ln w="9525">
            <a:solidFill>
              <a:sysClr val="window" lastClr="FFFFFF"/>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32" name="object 33"/>
          <p:cNvSpPr txBox="1"/>
          <p:nvPr/>
        </p:nvSpPr>
        <p:spPr>
          <a:xfrm>
            <a:off x="2040063" y="1552633"/>
            <a:ext cx="669090" cy="224423"/>
          </a:xfrm>
          <a:prstGeom prst="rect">
            <a:avLst/>
          </a:prstGeom>
        </p:spPr>
        <p:txBody>
          <a:bodyPr vert="horz" wrap="square" lIns="0" tIns="12703" rIns="0" bIns="0" rtlCol="0">
            <a:spAutoFit/>
          </a:bodyPr>
          <a:lstStyle/>
          <a:p>
            <a:pPr marL="12700" marR="5080" lvl="0" indent="63500" algn="ctr" defTabSz="914400" eaLnBrk="1" fontAlgn="auto" latinLnBrk="0" hangingPunct="1">
              <a:lnSpc>
                <a:spcPct val="125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数字公益</a:t>
            </a:r>
          </a:p>
        </p:txBody>
      </p:sp>
      <p:sp>
        <p:nvSpPr>
          <p:cNvPr id="33" name="object 27"/>
          <p:cNvSpPr/>
          <p:nvPr/>
        </p:nvSpPr>
        <p:spPr>
          <a:xfrm>
            <a:off x="3040860" y="1414623"/>
            <a:ext cx="768098" cy="488950"/>
          </a:xfrm>
          <a:custGeom>
            <a:avLst/>
            <a:gdLst/>
            <a:ahLst/>
            <a:cxnLst/>
            <a:rect l="l" t="t" r="r" b="b"/>
            <a:pathLst>
              <a:path w="1620520" h="524510">
                <a:moveTo>
                  <a:pt x="1532636" y="0"/>
                </a:moveTo>
                <a:lnTo>
                  <a:pt x="87375" y="0"/>
                </a:lnTo>
                <a:lnTo>
                  <a:pt x="53363" y="6865"/>
                </a:lnTo>
                <a:lnTo>
                  <a:pt x="25590" y="25590"/>
                </a:lnTo>
                <a:lnTo>
                  <a:pt x="6865" y="53363"/>
                </a:lnTo>
                <a:lnTo>
                  <a:pt x="0" y="87375"/>
                </a:lnTo>
                <a:lnTo>
                  <a:pt x="0" y="436879"/>
                </a:lnTo>
                <a:lnTo>
                  <a:pt x="6865" y="470892"/>
                </a:lnTo>
                <a:lnTo>
                  <a:pt x="25590" y="498665"/>
                </a:lnTo>
                <a:lnTo>
                  <a:pt x="53363" y="517390"/>
                </a:lnTo>
                <a:lnTo>
                  <a:pt x="87375" y="524255"/>
                </a:lnTo>
                <a:lnTo>
                  <a:pt x="1532636" y="524255"/>
                </a:lnTo>
                <a:lnTo>
                  <a:pt x="1566648" y="517390"/>
                </a:lnTo>
                <a:lnTo>
                  <a:pt x="1594421" y="498665"/>
                </a:lnTo>
                <a:lnTo>
                  <a:pt x="1613146" y="470892"/>
                </a:lnTo>
                <a:lnTo>
                  <a:pt x="1620012" y="436879"/>
                </a:lnTo>
                <a:lnTo>
                  <a:pt x="1620012" y="87375"/>
                </a:lnTo>
                <a:lnTo>
                  <a:pt x="1613146" y="53363"/>
                </a:lnTo>
                <a:lnTo>
                  <a:pt x="1594421" y="25590"/>
                </a:lnTo>
                <a:lnTo>
                  <a:pt x="1566648" y="6865"/>
                </a:lnTo>
                <a:lnTo>
                  <a:pt x="1532636" y="0"/>
                </a:lnTo>
                <a:close/>
              </a:path>
            </a:pathLst>
          </a:custGeom>
          <a:solidFill>
            <a:srgbClr val="44546A">
              <a:lumMod val="40000"/>
              <a:lumOff val="60000"/>
            </a:srgbClr>
          </a:solidFill>
          <a:ln w="9525">
            <a:solidFill>
              <a:sysClr val="window" lastClr="FFFFFF"/>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endParaRPr>
          </a:p>
        </p:txBody>
      </p:sp>
      <p:sp>
        <p:nvSpPr>
          <p:cNvPr id="34" name="object 33"/>
          <p:cNvSpPr txBox="1"/>
          <p:nvPr/>
        </p:nvSpPr>
        <p:spPr>
          <a:xfrm>
            <a:off x="3047167" y="1436705"/>
            <a:ext cx="669090" cy="448844"/>
          </a:xfrm>
          <a:prstGeom prst="rect">
            <a:avLst/>
          </a:prstGeom>
        </p:spPr>
        <p:txBody>
          <a:bodyPr vert="horz" wrap="square" lIns="0" tIns="12703" rIns="0" bIns="0" rtlCol="0">
            <a:spAutoFit/>
          </a:bodyPr>
          <a:lstStyle/>
          <a:p>
            <a:pPr marL="12700" marR="5080" lvl="0" indent="63500" algn="ctr" defTabSz="914400" eaLnBrk="1" fontAlgn="auto" latinLnBrk="0" hangingPunct="1">
              <a:lnSpc>
                <a:spcPct val="125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供应链</a:t>
            </a:r>
          </a:p>
          <a:p>
            <a:pPr marL="12700" marR="5080" lvl="0" indent="63500" algn="ctr" defTabSz="914400" eaLnBrk="1" fontAlgn="auto" latinLnBrk="0" hangingPunct="1">
              <a:lnSpc>
                <a:spcPct val="125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金融</a:t>
            </a:r>
          </a:p>
        </p:txBody>
      </p:sp>
      <p:sp>
        <p:nvSpPr>
          <p:cNvPr id="35" name="object 27"/>
          <p:cNvSpPr/>
          <p:nvPr/>
        </p:nvSpPr>
        <p:spPr>
          <a:xfrm>
            <a:off x="4057423" y="1421721"/>
            <a:ext cx="674135" cy="488950"/>
          </a:xfrm>
          <a:custGeom>
            <a:avLst/>
            <a:gdLst/>
            <a:ahLst/>
            <a:cxnLst/>
            <a:rect l="l" t="t" r="r" b="b"/>
            <a:pathLst>
              <a:path w="1620520" h="524510">
                <a:moveTo>
                  <a:pt x="1532636" y="0"/>
                </a:moveTo>
                <a:lnTo>
                  <a:pt x="87375" y="0"/>
                </a:lnTo>
                <a:lnTo>
                  <a:pt x="53363" y="6865"/>
                </a:lnTo>
                <a:lnTo>
                  <a:pt x="25590" y="25590"/>
                </a:lnTo>
                <a:lnTo>
                  <a:pt x="6865" y="53363"/>
                </a:lnTo>
                <a:lnTo>
                  <a:pt x="0" y="87375"/>
                </a:lnTo>
                <a:lnTo>
                  <a:pt x="0" y="436879"/>
                </a:lnTo>
                <a:lnTo>
                  <a:pt x="6865" y="470892"/>
                </a:lnTo>
                <a:lnTo>
                  <a:pt x="25590" y="498665"/>
                </a:lnTo>
                <a:lnTo>
                  <a:pt x="53363" y="517390"/>
                </a:lnTo>
                <a:lnTo>
                  <a:pt x="87375" y="524255"/>
                </a:lnTo>
                <a:lnTo>
                  <a:pt x="1532636" y="524255"/>
                </a:lnTo>
                <a:lnTo>
                  <a:pt x="1566648" y="517390"/>
                </a:lnTo>
                <a:lnTo>
                  <a:pt x="1594421" y="498665"/>
                </a:lnTo>
                <a:lnTo>
                  <a:pt x="1613146" y="470892"/>
                </a:lnTo>
                <a:lnTo>
                  <a:pt x="1620012" y="436879"/>
                </a:lnTo>
                <a:lnTo>
                  <a:pt x="1620012" y="87375"/>
                </a:lnTo>
                <a:lnTo>
                  <a:pt x="1613146" y="53363"/>
                </a:lnTo>
                <a:lnTo>
                  <a:pt x="1594421" y="25590"/>
                </a:lnTo>
                <a:lnTo>
                  <a:pt x="1566648" y="6865"/>
                </a:lnTo>
                <a:lnTo>
                  <a:pt x="1532636" y="0"/>
                </a:lnTo>
                <a:close/>
              </a:path>
            </a:pathLst>
          </a:custGeom>
          <a:solidFill>
            <a:srgbClr val="44546A">
              <a:lumMod val="40000"/>
              <a:lumOff val="60000"/>
            </a:srgbClr>
          </a:solidFill>
          <a:ln w="9525">
            <a:solidFill>
              <a:sysClr val="window" lastClr="FFFFFF"/>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36" name="object 33"/>
          <p:cNvSpPr txBox="1"/>
          <p:nvPr/>
        </p:nvSpPr>
        <p:spPr>
          <a:xfrm>
            <a:off x="4082648" y="1552633"/>
            <a:ext cx="669090" cy="224423"/>
          </a:xfrm>
          <a:prstGeom prst="rect">
            <a:avLst/>
          </a:prstGeom>
        </p:spPr>
        <p:txBody>
          <a:bodyPr vert="horz" wrap="square" lIns="0" tIns="12703" rIns="0" bIns="0" rtlCol="0">
            <a:spAutoFit/>
          </a:bodyPr>
          <a:lstStyle/>
          <a:p>
            <a:pPr marL="12700" marR="5080" lvl="0" indent="63500" algn="ctr" defTabSz="914400" eaLnBrk="1" fontAlgn="auto" latinLnBrk="0" hangingPunct="1">
              <a:lnSpc>
                <a:spcPct val="125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数字病历</a:t>
            </a:r>
          </a:p>
        </p:txBody>
      </p:sp>
      <p:sp>
        <p:nvSpPr>
          <p:cNvPr id="37" name="object 27"/>
          <p:cNvSpPr/>
          <p:nvPr/>
        </p:nvSpPr>
        <p:spPr>
          <a:xfrm>
            <a:off x="5340109" y="1421721"/>
            <a:ext cx="674135" cy="488950"/>
          </a:xfrm>
          <a:custGeom>
            <a:avLst/>
            <a:gdLst/>
            <a:ahLst/>
            <a:cxnLst/>
            <a:rect l="l" t="t" r="r" b="b"/>
            <a:pathLst>
              <a:path w="1620520" h="524510">
                <a:moveTo>
                  <a:pt x="1532636" y="0"/>
                </a:moveTo>
                <a:lnTo>
                  <a:pt x="87375" y="0"/>
                </a:lnTo>
                <a:lnTo>
                  <a:pt x="53363" y="6865"/>
                </a:lnTo>
                <a:lnTo>
                  <a:pt x="25590" y="25590"/>
                </a:lnTo>
                <a:lnTo>
                  <a:pt x="6865" y="53363"/>
                </a:lnTo>
                <a:lnTo>
                  <a:pt x="0" y="87375"/>
                </a:lnTo>
                <a:lnTo>
                  <a:pt x="0" y="436879"/>
                </a:lnTo>
                <a:lnTo>
                  <a:pt x="6865" y="470892"/>
                </a:lnTo>
                <a:lnTo>
                  <a:pt x="25590" y="498665"/>
                </a:lnTo>
                <a:lnTo>
                  <a:pt x="53363" y="517390"/>
                </a:lnTo>
                <a:lnTo>
                  <a:pt x="87375" y="524255"/>
                </a:lnTo>
                <a:lnTo>
                  <a:pt x="1532636" y="524255"/>
                </a:lnTo>
                <a:lnTo>
                  <a:pt x="1566648" y="517390"/>
                </a:lnTo>
                <a:lnTo>
                  <a:pt x="1594421" y="498665"/>
                </a:lnTo>
                <a:lnTo>
                  <a:pt x="1613146" y="470892"/>
                </a:lnTo>
                <a:lnTo>
                  <a:pt x="1620012" y="436879"/>
                </a:lnTo>
                <a:lnTo>
                  <a:pt x="1620012" y="87375"/>
                </a:lnTo>
                <a:lnTo>
                  <a:pt x="1613146" y="53363"/>
                </a:lnTo>
                <a:lnTo>
                  <a:pt x="1594421" y="25590"/>
                </a:lnTo>
                <a:lnTo>
                  <a:pt x="1566648" y="6865"/>
                </a:lnTo>
                <a:lnTo>
                  <a:pt x="1532636" y="0"/>
                </a:lnTo>
                <a:close/>
              </a:path>
            </a:pathLst>
          </a:custGeom>
          <a:solidFill>
            <a:srgbClr val="44546A">
              <a:lumMod val="40000"/>
              <a:lumOff val="60000"/>
            </a:srgbClr>
          </a:solidFill>
          <a:ln w="9525">
            <a:solidFill>
              <a:sysClr val="window" lastClr="FFFFFF"/>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38" name="object 33"/>
          <p:cNvSpPr txBox="1"/>
          <p:nvPr/>
        </p:nvSpPr>
        <p:spPr>
          <a:xfrm>
            <a:off x="5365964" y="1552633"/>
            <a:ext cx="669090" cy="224423"/>
          </a:xfrm>
          <a:prstGeom prst="rect">
            <a:avLst/>
          </a:prstGeom>
        </p:spPr>
        <p:txBody>
          <a:bodyPr vert="horz" wrap="square" lIns="0" tIns="12703" rIns="0" bIns="0" rtlCol="0">
            <a:spAutoFit/>
          </a:bodyPr>
          <a:lstStyle/>
          <a:p>
            <a:pPr marL="12700" marR="5080" lvl="0" indent="63500" algn="ctr" defTabSz="914400" eaLnBrk="1" fontAlgn="auto" latinLnBrk="0" hangingPunct="1">
              <a:lnSpc>
                <a:spcPct val="125000"/>
              </a:lnSpc>
              <a:spcBef>
                <a:spcPts val="100"/>
              </a:spcBef>
              <a:spcAft>
                <a:spcPts val="0"/>
              </a:spcAft>
              <a:buClrTx/>
              <a:buSzTx/>
              <a:buFontTx/>
              <a:buNone/>
              <a:tabLst/>
              <a:defRPr/>
            </a:pPr>
            <a:r>
              <a:rPr kumimoji="0" lang="zh-CN" altLang="en-US" sz="11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数字鉴权</a:t>
            </a:r>
          </a:p>
        </p:txBody>
      </p:sp>
      <p:sp>
        <p:nvSpPr>
          <p:cNvPr id="39" name="文本框 38"/>
          <p:cNvSpPr txBox="1"/>
          <p:nvPr/>
        </p:nvSpPr>
        <p:spPr>
          <a:xfrm>
            <a:off x="4814170" y="1677237"/>
            <a:ext cx="54296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rPr>
              <a:t>……</a:t>
            </a:r>
          </a:p>
        </p:txBody>
      </p:sp>
      <p:sp>
        <p:nvSpPr>
          <p:cNvPr id="40" name="object 40"/>
          <p:cNvSpPr/>
          <p:nvPr/>
        </p:nvSpPr>
        <p:spPr>
          <a:xfrm>
            <a:off x="838728" y="4734754"/>
            <a:ext cx="929537" cy="429015"/>
          </a:xfrm>
          <a:custGeom>
            <a:avLst/>
            <a:gdLst/>
            <a:ahLst/>
            <a:cxnLst/>
            <a:rect l="l" t="t" r="r" b="b"/>
            <a:pathLst>
              <a:path w="1236345" h="992504">
                <a:moveTo>
                  <a:pt x="1162812" y="0"/>
                </a:moveTo>
                <a:lnTo>
                  <a:pt x="73151" y="0"/>
                </a:lnTo>
                <a:lnTo>
                  <a:pt x="44684" y="5750"/>
                </a:lnTo>
                <a:lnTo>
                  <a:pt x="21431" y="21431"/>
                </a:lnTo>
                <a:lnTo>
                  <a:pt x="5750" y="44684"/>
                </a:lnTo>
                <a:lnTo>
                  <a:pt x="0" y="73152"/>
                </a:lnTo>
                <a:lnTo>
                  <a:pt x="0" y="918972"/>
                </a:lnTo>
                <a:lnTo>
                  <a:pt x="5750" y="947439"/>
                </a:lnTo>
                <a:lnTo>
                  <a:pt x="21431" y="970692"/>
                </a:lnTo>
                <a:lnTo>
                  <a:pt x="44684" y="986373"/>
                </a:lnTo>
                <a:lnTo>
                  <a:pt x="73151" y="992124"/>
                </a:lnTo>
                <a:lnTo>
                  <a:pt x="1162812" y="992124"/>
                </a:lnTo>
                <a:lnTo>
                  <a:pt x="1191279" y="986373"/>
                </a:lnTo>
                <a:lnTo>
                  <a:pt x="1214532" y="970692"/>
                </a:lnTo>
                <a:lnTo>
                  <a:pt x="1230213" y="947439"/>
                </a:lnTo>
                <a:lnTo>
                  <a:pt x="1235964" y="918972"/>
                </a:lnTo>
                <a:lnTo>
                  <a:pt x="1235964" y="73152"/>
                </a:lnTo>
                <a:lnTo>
                  <a:pt x="1230213" y="44684"/>
                </a:lnTo>
                <a:lnTo>
                  <a:pt x="1214532" y="21431"/>
                </a:lnTo>
                <a:lnTo>
                  <a:pt x="1191279" y="5750"/>
                </a:lnTo>
                <a:lnTo>
                  <a:pt x="1162812" y="0"/>
                </a:lnTo>
                <a:close/>
              </a:path>
            </a:pathLst>
          </a:custGeom>
          <a:solidFill>
            <a:srgbClr val="91A2B5"/>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41" name="object 42"/>
          <p:cNvSpPr/>
          <p:nvPr/>
        </p:nvSpPr>
        <p:spPr>
          <a:xfrm>
            <a:off x="1907002" y="4734754"/>
            <a:ext cx="929537" cy="432169"/>
          </a:xfrm>
          <a:custGeom>
            <a:avLst/>
            <a:gdLst/>
            <a:ahLst/>
            <a:cxnLst/>
            <a:rect l="l" t="t" r="r" b="b"/>
            <a:pathLst>
              <a:path w="1234439"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39" y="916559"/>
                </a:lnTo>
                <a:lnTo>
                  <a:pt x="1234439" y="80137"/>
                </a:lnTo>
                <a:lnTo>
                  <a:pt x="1228151" y="48916"/>
                </a:lnTo>
                <a:lnTo>
                  <a:pt x="1210992" y="23447"/>
                </a:lnTo>
                <a:lnTo>
                  <a:pt x="1185523" y="6288"/>
                </a:lnTo>
                <a:lnTo>
                  <a:pt x="1154302" y="0"/>
                </a:lnTo>
                <a:close/>
              </a:path>
            </a:pathLst>
          </a:custGeom>
          <a:solidFill>
            <a:srgbClr val="91A2B5"/>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42" name="object 53"/>
          <p:cNvSpPr/>
          <p:nvPr/>
        </p:nvSpPr>
        <p:spPr>
          <a:xfrm>
            <a:off x="5172994" y="4733965"/>
            <a:ext cx="929537" cy="429803"/>
          </a:xfrm>
          <a:custGeom>
            <a:avLst/>
            <a:gdLst/>
            <a:ahLst/>
            <a:cxnLst/>
            <a:rect l="l" t="t" r="r" b="b"/>
            <a:pathLst>
              <a:path w="1234440" h="996950">
                <a:moveTo>
                  <a:pt x="1154303"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3"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3" y="0"/>
                </a:lnTo>
                <a:close/>
              </a:path>
            </a:pathLst>
          </a:custGeom>
          <a:solidFill>
            <a:srgbClr val="91A2B5"/>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43" name="object 57"/>
          <p:cNvSpPr/>
          <p:nvPr/>
        </p:nvSpPr>
        <p:spPr>
          <a:xfrm>
            <a:off x="2984735" y="4734754"/>
            <a:ext cx="929537" cy="440055"/>
          </a:xfrm>
          <a:custGeom>
            <a:avLst/>
            <a:gdLst/>
            <a:ahLst/>
            <a:cxnLst/>
            <a:rect l="l" t="t" r="r" b="b"/>
            <a:pathLst>
              <a:path w="1234440"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2" y="0"/>
                </a:lnTo>
                <a:close/>
              </a:path>
            </a:pathLst>
          </a:custGeom>
          <a:solidFill>
            <a:srgbClr val="91A2B5"/>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44" name="object 59"/>
          <p:cNvSpPr/>
          <p:nvPr/>
        </p:nvSpPr>
        <p:spPr>
          <a:xfrm>
            <a:off x="4090216" y="4734754"/>
            <a:ext cx="929537" cy="440055"/>
          </a:xfrm>
          <a:custGeom>
            <a:avLst/>
            <a:gdLst/>
            <a:ahLst/>
            <a:cxnLst/>
            <a:rect l="l" t="t" r="r" b="b"/>
            <a:pathLst>
              <a:path w="1234440"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2" y="0"/>
                </a:lnTo>
                <a:close/>
              </a:path>
            </a:pathLst>
          </a:custGeom>
          <a:solidFill>
            <a:srgbClr val="91A2B5"/>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45" name="object 41"/>
          <p:cNvSpPr txBox="1"/>
          <p:nvPr/>
        </p:nvSpPr>
        <p:spPr>
          <a:xfrm>
            <a:off x="1020977" y="4838064"/>
            <a:ext cx="629361"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共识算法</a:t>
            </a:r>
          </a:p>
        </p:txBody>
      </p:sp>
      <p:sp>
        <p:nvSpPr>
          <p:cNvPr id="46" name="object 41"/>
          <p:cNvSpPr txBox="1"/>
          <p:nvPr/>
        </p:nvSpPr>
        <p:spPr>
          <a:xfrm>
            <a:off x="2070963" y="4854626"/>
            <a:ext cx="590262"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共享账本</a:t>
            </a:r>
          </a:p>
        </p:txBody>
      </p:sp>
      <p:sp>
        <p:nvSpPr>
          <p:cNvPr id="47" name="object 41"/>
          <p:cNvSpPr txBox="1"/>
          <p:nvPr/>
        </p:nvSpPr>
        <p:spPr>
          <a:xfrm>
            <a:off x="3047797" y="4844374"/>
            <a:ext cx="821701" cy="351381"/>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智能合约引擎</a:t>
            </a:r>
          </a:p>
        </p:txBody>
      </p:sp>
      <p:sp>
        <p:nvSpPr>
          <p:cNvPr id="48" name="object 41"/>
          <p:cNvSpPr txBox="1"/>
          <p:nvPr/>
        </p:nvSpPr>
        <p:spPr>
          <a:xfrm>
            <a:off x="4172197" y="4838853"/>
            <a:ext cx="718909"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en-US" altLang="zh-CN"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P2P</a:t>
            </a: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网络</a:t>
            </a:r>
          </a:p>
        </p:txBody>
      </p:sp>
      <p:sp>
        <p:nvSpPr>
          <p:cNvPr id="49" name="object 41"/>
          <p:cNvSpPr txBox="1"/>
          <p:nvPr/>
        </p:nvSpPr>
        <p:spPr>
          <a:xfrm>
            <a:off x="5278308" y="4852260"/>
            <a:ext cx="718909"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持久存储</a:t>
            </a:r>
          </a:p>
        </p:txBody>
      </p:sp>
      <p:sp>
        <p:nvSpPr>
          <p:cNvPr id="50" name="object 34"/>
          <p:cNvSpPr txBox="1"/>
          <p:nvPr/>
        </p:nvSpPr>
        <p:spPr>
          <a:xfrm rot="10800000">
            <a:off x="431460" y="2636211"/>
            <a:ext cx="215444" cy="618286"/>
          </a:xfrm>
          <a:prstGeom prst="rect">
            <a:avLst/>
          </a:prstGeom>
        </p:spPr>
        <p:txBody>
          <a:bodyPr vert="vert270" wrap="square" lIns="0" tIns="27310" rIns="0" bIns="0" rtlCol="0">
            <a:spAutoFit/>
          </a:bodyPr>
          <a:lstStyle/>
          <a:p>
            <a:pPr marL="12700" marR="0" lvl="0" indent="0" defTabSz="914400" eaLnBrk="1" fontAlgn="auto" latinLnBrk="0" hangingPunct="1">
              <a:lnSpc>
                <a:spcPct val="100000"/>
              </a:lnSpc>
              <a:spcBef>
                <a:spcPts val="215"/>
              </a:spcBef>
              <a:spcAft>
                <a:spcPts val="0"/>
              </a:spcAft>
              <a:buClrTx/>
              <a:buSzTx/>
              <a:buFontTx/>
              <a:buNone/>
              <a:tabLst/>
              <a:defRPr/>
            </a:pPr>
            <a:r>
              <a:rPr kumimoji="0" lang="zh-CN" altLang="en-US" sz="1400" b="1" i="0" u="none" strike="noStrike" kern="0" cap="none" spc="-5" normalizeH="0" baseline="0" noProof="0" dirty="0" smtClean="0">
                <a:ln>
                  <a:noFill/>
                </a:ln>
                <a:solidFill>
                  <a:srgbClr val="FF0000"/>
                </a:solidFill>
                <a:effectLst/>
                <a:uLnTx/>
                <a:uFillTx/>
                <a:latin typeface="微软雅黑" panose="020B0503020204020204" charset="-122"/>
                <a:ea typeface="微软雅黑" panose="020B0503020204020204" charset="-122"/>
                <a:cs typeface="Segoe UI Light" panose="020B0502040204020203"/>
              </a:rPr>
              <a:t>合约层</a:t>
            </a:r>
          </a:p>
        </p:txBody>
      </p:sp>
      <p:sp>
        <p:nvSpPr>
          <p:cNvPr id="51" name="object 40"/>
          <p:cNvSpPr/>
          <p:nvPr/>
        </p:nvSpPr>
        <p:spPr>
          <a:xfrm>
            <a:off x="841250" y="3920888"/>
            <a:ext cx="929537" cy="429015"/>
          </a:xfrm>
          <a:custGeom>
            <a:avLst/>
            <a:gdLst/>
            <a:ahLst/>
            <a:cxnLst/>
            <a:rect l="l" t="t" r="r" b="b"/>
            <a:pathLst>
              <a:path w="1236345" h="992504">
                <a:moveTo>
                  <a:pt x="1162812" y="0"/>
                </a:moveTo>
                <a:lnTo>
                  <a:pt x="73151" y="0"/>
                </a:lnTo>
                <a:lnTo>
                  <a:pt x="44684" y="5750"/>
                </a:lnTo>
                <a:lnTo>
                  <a:pt x="21431" y="21431"/>
                </a:lnTo>
                <a:lnTo>
                  <a:pt x="5750" y="44684"/>
                </a:lnTo>
                <a:lnTo>
                  <a:pt x="0" y="73152"/>
                </a:lnTo>
                <a:lnTo>
                  <a:pt x="0" y="918972"/>
                </a:lnTo>
                <a:lnTo>
                  <a:pt x="5750" y="947439"/>
                </a:lnTo>
                <a:lnTo>
                  <a:pt x="21431" y="970692"/>
                </a:lnTo>
                <a:lnTo>
                  <a:pt x="44684" y="986373"/>
                </a:lnTo>
                <a:lnTo>
                  <a:pt x="73151" y="992124"/>
                </a:lnTo>
                <a:lnTo>
                  <a:pt x="1162812" y="992124"/>
                </a:lnTo>
                <a:lnTo>
                  <a:pt x="1191279" y="986373"/>
                </a:lnTo>
                <a:lnTo>
                  <a:pt x="1214532" y="970692"/>
                </a:lnTo>
                <a:lnTo>
                  <a:pt x="1230213" y="947439"/>
                </a:lnTo>
                <a:lnTo>
                  <a:pt x="1235964" y="918972"/>
                </a:lnTo>
                <a:lnTo>
                  <a:pt x="1235964" y="73152"/>
                </a:lnTo>
                <a:lnTo>
                  <a:pt x="1230213" y="44684"/>
                </a:lnTo>
                <a:lnTo>
                  <a:pt x="1214532" y="21431"/>
                </a:lnTo>
                <a:lnTo>
                  <a:pt x="1191279" y="5750"/>
                </a:lnTo>
                <a:lnTo>
                  <a:pt x="1162812" y="0"/>
                </a:lnTo>
                <a:close/>
              </a:path>
            </a:pathLst>
          </a:custGeom>
          <a:solidFill>
            <a:srgbClr val="A5A5A5">
              <a:lumMod val="60000"/>
              <a:lumOff val="40000"/>
            </a:srgbClr>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52" name="object 42"/>
          <p:cNvSpPr/>
          <p:nvPr/>
        </p:nvSpPr>
        <p:spPr>
          <a:xfrm>
            <a:off x="1909524" y="3920888"/>
            <a:ext cx="929537" cy="432169"/>
          </a:xfrm>
          <a:custGeom>
            <a:avLst/>
            <a:gdLst/>
            <a:ahLst/>
            <a:cxnLst/>
            <a:rect l="l" t="t" r="r" b="b"/>
            <a:pathLst>
              <a:path w="1234439"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39" y="916559"/>
                </a:lnTo>
                <a:lnTo>
                  <a:pt x="1234439" y="80137"/>
                </a:lnTo>
                <a:lnTo>
                  <a:pt x="1228151" y="48916"/>
                </a:lnTo>
                <a:lnTo>
                  <a:pt x="1210992" y="23447"/>
                </a:lnTo>
                <a:lnTo>
                  <a:pt x="1185523" y="6288"/>
                </a:lnTo>
                <a:lnTo>
                  <a:pt x="1154302" y="0"/>
                </a:lnTo>
                <a:close/>
              </a:path>
            </a:pathLst>
          </a:custGeom>
          <a:solidFill>
            <a:srgbClr val="A5A5A5">
              <a:lumMod val="60000"/>
              <a:lumOff val="40000"/>
            </a:srgbClr>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53" name="object 53"/>
          <p:cNvSpPr/>
          <p:nvPr/>
        </p:nvSpPr>
        <p:spPr>
          <a:xfrm>
            <a:off x="5175517" y="3920888"/>
            <a:ext cx="929537" cy="429803"/>
          </a:xfrm>
          <a:custGeom>
            <a:avLst/>
            <a:gdLst/>
            <a:ahLst/>
            <a:cxnLst/>
            <a:rect l="l" t="t" r="r" b="b"/>
            <a:pathLst>
              <a:path w="1234440" h="996950">
                <a:moveTo>
                  <a:pt x="1154303"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3"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3" y="0"/>
                </a:lnTo>
                <a:close/>
              </a:path>
            </a:pathLst>
          </a:custGeom>
          <a:solidFill>
            <a:srgbClr val="A5A5A5">
              <a:lumMod val="60000"/>
              <a:lumOff val="40000"/>
            </a:srgbClr>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54" name="object 57"/>
          <p:cNvSpPr/>
          <p:nvPr/>
        </p:nvSpPr>
        <p:spPr>
          <a:xfrm>
            <a:off x="2987257" y="3920888"/>
            <a:ext cx="929537" cy="440055"/>
          </a:xfrm>
          <a:custGeom>
            <a:avLst/>
            <a:gdLst/>
            <a:ahLst/>
            <a:cxnLst/>
            <a:rect l="l" t="t" r="r" b="b"/>
            <a:pathLst>
              <a:path w="1234440"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2" y="0"/>
                </a:lnTo>
                <a:close/>
              </a:path>
            </a:pathLst>
          </a:custGeom>
          <a:solidFill>
            <a:srgbClr val="A5A5A5">
              <a:lumMod val="60000"/>
              <a:lumOff val="40000"/>
            </a:srgbClr>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55" name="object 59"/>
          <p:cNvSpPr/>
          <p:nvPr/>
        </p:nvSpPr>
        <p:spPr>
          <a:xfrm>
            <a:off x="4092738" y="3920888"/>
            <a:ext cx="929537" cy="440055"/>
          </a:xfrm>
          <a:custGeom>
            <a:avLst/>
            <a:gdLst/>
            <a:ahLst/>
            <a:cxnLst/>
            <a:rect l="l" t="t" r="r" b="b"/>
            <a:pathLst>
              <a:path w="1234440" h="996950">
                <a:moveTo>
                  <a:pt x="1154302" y="0"/>
                </a:moveTo>
                <a:lnTo>
                  <a:pt x="80137" y="0"/>
                </a:lnTo>
                <a:lnTo>
                  <a:pt x="48916" y="6288"/>
                </a:lnTo>
                <a:lnTo>
                  <a:pt x="23447" y="23447"/>
                </a:lnTo>
                <a:lnTo>
                  <a:pt x="6288" y="48916"/>
                </a:lnTo>
                <a:lnTo>
                  <a:pt x="0" y="80137"/>
                </a:lnTo>
                <a:lnTo>
                  <a:pt x="0" y="916559"/>
                </a:lnTo>
                <a:lnTo>
                  <a:pt x="6288" y="947779"/>
                </a:lnTo>
                <a:lnTo>
                  <a:pt x="23447" y="973248"/>
                </a:lnTo>
                <a:lnTo>
                  <a:pt x="48916" y="990407"/>
                </a:lnTo>
                <a:lnTo>
                  <a:pt x="80137" y="996696"/>
                </a:lnTo>
                <a:lnTo>
                  <a:pt x="1154302" y="996696"/>
                </a:lnTo>
                <a:lnTo>
                  <a:pt x="1185523" y="990407"/>
                </a:lnTo>
                <a:lnTo>
                  <a:pt x="1210992" y="973248"/>
                </a:lnTo>
                <a:lnTo>
                  <a:pt x="1228151" y="947779"/>
                </a:lnTo>
                <a:lnTo>
                  <a:pt x="1234440" y="916559"/>
                </a:lnTo>
                <a:lnTo>
                  <a:pt x="1234440" y="80137"/>
                </a:lnTo>
                <a:lnTo>
                  <a:pt x="1228151" y="48916"/>
                </a:lnTo>
                <a:lnTo>
                  <a:pt x="1210992" y="23447"/>
                </a:lnTo>
                <a:lnTo>
                  <a:pt x="1185523" y="6288"/>
                </a:lnTo>
                <a:lnTo>
                  <a:pt x="1154302" y="0"/>
                </a:lnTo>
                <a:close/>
              </a:path>
            </a:pathLst>
          </a:custGeom>
          <a:solidFill>
            <a:srgbClr val="A5A5A5">
              <a:lumMod val="60000"/>
              <a:lumOff val="40000"/>
            </a:srgbClr>
          </a:solidFill>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1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56" name="object 41"/>
          <p:cNvSpPr txBox="1"/>
          <p:nvPr/>
        </p:nvSpPr>
        <p:spPr>
          <a:xfrm>
            <a:off x="900529" y="4032085"/>
            <a:ext cx="771882"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区块链运营</a:t>
            </a:r>
          </a:p>
        </p:txBody>
      </p:sp>
      <p:sp>
        <p:nvSpPr>
          <p:cNvPr id="57" name="object 41"/>
          <p:cNvSpPr txBox="1"/>
          <p:nvPr/>
        </p:nvSpPr>
        <p:spPr>
          <a:xfrm>
            <a:off x="2100603" y="4037605"/>
            <a:ext cx="667829"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lang="zh-CN" altLang="en-US" sz="1100" b="1" kern="0" spc="-5" dirty="0" smtClean="0">
                <a:solidFill>
                  <a:prstClr val="black"/>
                </a:solidFill>
                <a:latin typeface="微软雅黑" panose="020B0503020204020204" charset="-122"/>
                <a:ea typeface="微软雅黑" panose="020B0503020204020204" charset="-122"/>
                <a:cs typeface="Segoe UI Light" panose="020B0502040204020203"/>
              </a:rPr>
              <a:t>配置部署</a:t>
            </a:r>
            <a:endPar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endParaRPr>
          </a:p>
        </p:txBody>
      </p:sp>
      <p:sp>
        <p:nvSpPr>
          <p:cNvPr id="58" name="object 41"/>
          <p:cNvSpPr txBox="1"/>
          <p:nvPr/>
        </p:nvSpPr>
        <p:spPr>
          <a:xfrm>
            <a:off x="3047797" y="4030508"/>
            <a:ext cx="869628"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智能合约管理</a:t>
            </a:r>
          </a:p>
        </p:txBody>
      </p:sp>
      <p:sp>
        <p:nvSpPr>
          <p:cNvPr id="59" name="object 41"/>
          <p:cNvSpPr txBox="1"/>
          <p:nvPr/>
        </p:nvSpPr>
        <p:spPr>
          <a:xfrm>
            <a:off x="4174719" y="4025776"/>
            <a:ext cx="718909" cy="182104"/>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运维监控</a:t>
            </a:r>
          </a:p>
        </p:txBody>
      </p:sp>
      <p:sp>
        <p:nvSpPr>
          <p:cNvPr id="60" name="object 41"/>
          <p:cNvSpPr txBox="1"/>
          <p:nvPr/>
        </p:nvSpPr>
        <p:spPr>
          <a:xfrm>
            <a:off x="5172994" y="3998638"/>
            <a:ext cx="989446" cy="364205"/>
          </a:xfrm>
          <a:prstGeom prst="rect">
            <a:avLst/>
          </a:prstGeom>
        </p:spPr>
        <p:txBody>
          <a:bodyPr vert="horz" wrap="square" lIns="0" tIns="12703" rIns="0" bIns="0" rtlCol="0">
            <a:spAutoFit/>
          </a:bodyPr>
          <a:lstStyle/>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区块链安全</a:t>
            </a:r>
            <a:endParaRPr kumimoji="0" lang="en-US" altLang="zh-CN"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endParaRPr>
          </a:p>
          <a:p>
            <a:pPr marL="30480" marR="5080" lvl="0" indent="-18415" algn="ctr" defTabSz="914400" eaLnBrk="1" fontAlgn="auto" latinLnBrk="0" hangingPunct="1">
              <a:lnSpc>
                <a:spcPct val="100000"/>
              </a:lnSpc>
              <a:spcBef>
                <a:spcPts val="100"/>
              </a:spcBef>
              <a:spcAft>
                <a:spcPts val="0"/>
              </a:spcAft>
              <a:buClrTx/>
              <a:buSzTx/>
              <a:buFontTx/>
              <a:buNone/>
              <a:tabLst/>
              <a:defRPr/>
            </a:pPr>
            <a:r>
              <a:rPr kumimoji="0" lang="zh-CN" altLang="en-US" sz="1100" b="1" i="0" u="none" strike="noStrike" kern="0" cap="none" spc="-5" normalizeH="0" baseline="0" noProof="0" dirty="0" smtClean="0">
                <a:ln>
                  <a:noFill/>
                </a:ln>
                <a:solidFill>
                  <a:prstClr val="black"/>
                </a:solidFill>
                <a:effectLst/>
                <a:uLnTx/>
                <a:uFillTx/>
                <a:latin typeface="微软雅黑" panose="020B0503020204020204" charset="-122"/>
                <a:ea typeface="微软雅黑" panose="020B0503020204020204" charset="-122"/>
                <a:cs typeface="Segoe UI Light" panose="020B0502040204020203"/>
              </a:rPr>
              <a:t>隐私</a:t>
            </a:r>
          </a:p>
        </p:txBody>
      </p:sp>
      <p:sp>
        <p:nvSpPr>
          <p:cNvPr id="61" name="object 80"/>
          <p:cNvSpPr/>
          <p:nvPr/>
        </p:nvSpPr>
        <p:spPr>
          <a:xfrm>
            <a:off x="747287" y="3506858"/>
            <a:ext cx="5617583" cy="1817003"/>
          </a:xfrm>
          <a:custGeom>
            <a:avLst/>
            <a:gdLst/>
            <a:ahLst/>
            <a:cxnLst/>
            <a:rect l="l" t="t" r="r" b="b"/>
            <a:pathLst>
              <a:path w="6597650" h="1274445">
                <a:moveTo>
                  <a:pt x="0" y="212343"/>
                </a:moveTo>
                <a:lnTo>
                  <a:pt x="5610" y="163672"/>
                </a:lnTo>
                <a:lnTo>
                  <a:pt x="21592" y="118983"/>
                </a:lnTo>
                <a:lnTo>
                  <a:pt x="46666" y="79556"/>
                </a:lnTo>
                <a:lnTo>
                  <a:pt x="79556" y="46666"/>
                </a:lnTo>
                <a:lnTo>
                  <a:pt x="118983" y="21592"/>
                </a:lnTo>
                <a:lnTo>
                  <a:pt x="163672" y="5610"/>
                </a:lnTo>
                <a:lnTo>
                  <a:pt x="212344" y="0"/>
                </a:lnTo>
                <a:lnTo>
                  <a:pt x="6385052" y="0"/>
                </a:lnTo>
                <a:lnTo>
                  <a:pt x="6433723" y="5610"/>
                </a:lnTo>
                <a:lnTo>
                  <a:pt x="6478412" y="21592"/>
                </a:lnTo>
                <a:lnTo>
                  <a:pt x="6517839" y="46666"/>
                </a:lnTo>
                <a:lnTo>
                  <a:pt x="6550729" y="79556"/>
                </a:lnTo>
                <a:lnTo>
                  <a:pt x="6575803" y="118983"/>
                </a:lnTo>
                <a:lnTo>
                  <a:pt x="6591785" y="163672"/>
                </a:lnTo>
                <a:lnTo>
                  <a:pt x="6597396" y="212343"/>
                </a:lnTo>
                <a:lnTo>
                  <a:pt x="6597396" y="1061719"/>
                </a:lnTo>
                <a:lnTo>
                  <a:pt x="6591785" y="1110391"/>
                </a:lnTo>
                <a:lnTo>
                  <a:pt x="6575803" y="1155080"/>
                </a:lnTo>
                <a:lnTo>
                  <a:pt x="6550729" y="1194507"/>
                </a:lnTo>
                <a:lnTo>
                  <a:pt x="6517839" y="1227397"/>
                </a:lnTo>
                <a:lnTo>
                  <a:pt x="6478412" y="1252471"/>
                </a:lnTo>
                <a:lnTo>
                  <a:pt x="6433723" y="1268453"/>
                </a:lnTo>
                <a:lnTo>
                  <a:pt x="6385052" y="1274063"/>
                </a:lnTo>
                <a:lnTo>
                  <a:pt x="212344" y="1274063"/>
                </a:lnTo>
                <a:lnTo>
                  <a:pt x="163672" y="1268453"/>
                </a:lnTo>
                <a:lnTo>
                  <a:pt x="118983" y="1252471"/>
                </a:lnTo>
                <a:lnTo>
                  <a:pt x="79556" y="1227397"/>
                </a:lnTo>
                <a:lnTo>
                  <a:pt x="46666" y="1194507"/>
                </a:lnTo>
                <a:lnTo>
                  <a:pt x="21592" y="1155080"/>
                </a:lnTo>
                <a:lnTo>
                  <a:pt x="5610" y="1110391"/>
                </a:lnTo>
                <a:lnTo>
                  <a:pt x="0" y="1061719"/>
                </a:lnTo>
                <a:lnTo>
                  <a:pt x="0" y="212343"/>
                </a:lnTo>
                <a:close/>
              </a:path>
            </a:pathLst>
          </a:custGeom>
          <a:ln w="12700">
            <a:solidFill>
              <a:srgbClr val="91A2B5"/>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900" b="1" i="0" u="none" strike="noStrike" kern="0" cap="none" spc="0" normalizeH="0" baseline="0" noProof="0" smtClean="0">
              <a:ln>
                <a:noFill/>
              </a:ln>
              <a:solidFill>
                <a:prstClr val="black"/>
              </a:solidFill>
              <a:effectLst/>
              <a:uLnTx/>
              <a:uFillTx/>
              <a:latin typeface="微软雅黑" panose="020B0503020204020204" charset="-122"/>
              <a:ea typeface="微软雅黑" panose="020B0503020204020204" charset="-122"/>
            </a:endParaRPr>
          </a:p>
        </p:txBody>
      </p:sp>
      <p:sp>
        <p:nvSpPr>
          <p:cNvPr id="62" name="object 23"/>
          <p:cNvSpPr txBox="1"/>
          <p:nvPr/>
        </p:nvSpPr>
        <p:spPr>
          <a:xfrm rot="5400000">
            <a:off x="-1754307" y="3526757"/>
            <a:ext cx="3864285" cy="320604"/>
          </a:xfrm>
          <a:prstGeom prst="rect">
            <a:avLst/>
          </a:prstGeom>
        </p:spPr>
        <p:txBody>
          <a:bodyPr vert="horz" wrap="square" lIns="0" tIns="12703"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Segoe UI Light" panose="020B0502040204020203"/>
              </a:rPr>
              <a:t>软件开发云 </a:t>
            </a:r>
            <a:r>
              <a:rPr kumimoji="0" lang="en-US" altLang="zh-CN" sz="20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Segoe UI Light" panose="020B0502040204020203"/>
              </a:rPr>
              <a:t>C I/CD</a:t>
            </a:r>
          </a:p>
        </p:txBody>
      </p:sp>
      <p:sp>
        <p:nvSpPr>
          <p:cNvPr id="63" name="圆角矩形 62"/>
          <p:cNvSpPr/>
          <p:nvPr/>
        </p:nvSpPr>
        <p:spPr bwMode="auto">
          <a:xfrm>
            <a:off x="6594417" y="2972955"/>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网络安全</a:t>
            </a:r>
          </a:p>
        </p:txBody>
      </p:sp>
      <p:sp>
        <p:nvSpPr>
          <p:cNvPr id="64" name="圆角矩形 63"/>
          <p:cNvSpPr/>
          <p:nvPr/>
        </p:nvSpPr>
        <p:spPr bwMode="auto">
          <a:xfrm>
            <a:off x="6591894" y="2495834"/>
            <a:ext cx="536029" cy="313086"/>
          </a:xfrm>
          <a:prstGeom prst="roundRect">
            <a:avLst/>
          </a:prstGeom>
          <a:solidFill>
            <a:srgbClr val="D3E2F0"/>
          </a:solidFill>
          <a:ln w="9525" cap="flat" cmpd="sng" algn="ctr">
            <a:solidFill>
              <a:srgbClr val="415463"/>
            </a:solidFill>
            <a:prstDash val="solid"/>
          </a:ln>
          <a:effectLst/>
        </p:spPr>
        <p:txBody>
          <a:bodyPr anchor="ctr"/>
          <a:lstStyle/>
          <a:p>
            <a:pPr marL="0" marR="0" lvl="0" indent="0" algn="ctr" defTabSz="1624965"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rPr>
              <a:t>数据安全</a:t>
            </a:r>
          </a:p>
        </p:txBody>
      </p:sp>
      <p:sp>
        <p:nvSpPr>
          <p:cNvPr id="65" name="object 34"/>
          <p:cNvSpPr txBox="1"/>
          <p:nvPr/>
        </p:nvSpPr>
        <p:spPr>
          <a:xfrm rot="5400000">
            <a:off x="1226930" y="3285386"/>
            <a:ext cx="184666" cy="951609"/>
          </a:xfrm>
          <a:prstGeom prst="rect">
            <a:avLst/>
          </a:prstGeom>
        </p:spPr>
        <p:txBody>
          <a:bodyPr vert="vert270" wrap="square" lIns="0" tIns="27310" rIns="0" bIns="0" rtlCol="0">
            <a:spAutoFit/>
          </a:bodyPr>
          <a:lstStyle/>
          <a:p>
            <a:pPr marL="12700" marR="0" lvl="0" indent="0" defTabSz="914400" eaLnBrk="1" fontAlgn="auto" latinLnBrk="0" hangingPunct="1">
              <a:lnSpc>
                <a:spcPct val="100000"/>
              </a:lnSpc>
              <a:spcBef>
                <a:spcPts val="215"/>
              </a:spcBef>
              <a:spcAft>
                <a:spcPts val="0"/>
              </a:spcAft>
              <a:buClrTx/>
              <a:buSzTx/>
              <a:buFontTx/>
              <a:buNone/>
              <a:tabLst/>
              <a:defRPr/>
            </a:pPr>
            <a:r>
              <a:rPr kumimoji="0" lang="zh-CN" altLang="en-US" sz="1200" b="1" i="0" u="none" strike="noStrike" kern="0" cap="none" spc="-5" normalizeH="0" baseline="0" noProof="0" dirty="0" smtClean="0">
                <a:ln>
                  <a:noFill/>
                </a:ln>
                <a:solidFill>
                  <a:schemeClr val="bg1"/>
                </a:solidFill>
                <a:effectLst/>
                <a:uLnTx/>
                <a:uFillTx/>
                <a:latin typeface="微软雅黑" panose="020B0503020204020204" charset="-122"/>
                <a:ea typeface="微软雅黑" panose="020B0503020204020204" charset="-122"/>
                <a:cs typeface="Segoe UI Light" panose="020B0502040204020203"/>
              </a:rPr>
              <a:t>管理平台</a:t>
            </a:r>
          </a:p>
        </p:txBody>
      </p:sp>
      <p:sp>
        <p:nvSpPr>
          <p:cNvPr id="66" name="文本框 65"/>
          <p:cNvSpPr txBox="1"/>
          <p:nvPr/>
        </p:nvSpPr>
        <p:spPr>
          <a:xfrm>
            <a:off x="901159" y="1174880"/>
            <a:ext cx="186664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rPr>
              <a:t>可结合华为云解决方案</a:t>
            </a:r>
          </a:p>
        </p:txBody>
      </p:sp>
    </p:spTree>
    <p:extLst>
      <p:ext uri="{BB962C8B-B14F-4D97-AF65-F5344CB8AC3E}">
        <p14:creationId xmlns:p14="http://schemas.microsoft.com/office/powerpoint/2010/main" val="20764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23217" y="509612"/>
            <a:ext cx="10436682" cy="87153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mtClean="0"/>
              <a:t>区块链服务部署模式的演进</a:t>
            </a:r>
            <a:endParaRPr lang="zh-CN" altLang="en-US" dirty="0"/>
          </a:p>
        </p:txBody>
      </p:sp>
      <p:sp>
        <p:nvSpPr>
          <p:cNvPr id="3" name="矩形 2"/>
          <p:cNvSpPr/>
          <p:nvPr/>
        </p:nvSpPr>
        <p:spPr bwMode="auto">
          <a:xfrm>
            <a:off x="477137" y="1810725"/>
            <a:ext cx="3392129" cy="2526890"/>
          </a:xfrm>
          <a:prstGeom prst="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4" name="椭圆 3"/>
          <p:cNvSpPr/>
          <p:nvPr/>
        </p:nvSpPr>
        <p:spPr bwMode="auto">
          <a:xfrm>
            <a:off x="1116234" y="2636634"/>
            <a:ext cx="2074606" cy="924233"/>
          </a:xfrm>
          <a:prstGeom prst="ellipse">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金融</a:t>
            </a:r>
            <a:r>
              <a:rPr kumimoji="0" lang="en-US" altLang="zh-CN" sz="1400" b="0" i="0" u="none" strike="noStrike" cap="none" normalizeH="0" baseline="0" dirty="0" smtClean="0">
                <a:ln>
                  <a:noFill/>
                </a:ln>
                <a:solidFill>
                  <a:schemeClr val="bg1"/>
                </a:solidFill>
                <a:effectLst/>
                <a:latin typeface="微软雅黑" pitchFamily="34" charset="-122"/>
                <a:ea typeface="微软雅黑" pitchFamily="34" charset="-122"/>
              </a:rPr>
              <a:t>KYC</a:t>
            </a: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联盟链</a:t>
            </a:r>
          </a:p>
        </p:txBody>
      </p:sp>
      <p:sp>
        <p:nvSpPr>
          <p:cNvPr id="5" name="TextBox 3"/>
          <p:cNvSpPr txBox="1"/>
          <p:nvPr/>
        </p:nvSpPr>
        <p:spPr>
          <a:xfrm>
            <a:off x="718916" y="5670650"/>
            <a:ext cx="9408345" cy="369332"/>
          </a:xfrm>
          <a:prstGeom prst="rect">
            <a:avLst/>
          </a:prstGeom>
          <a:noFill/>
        </p:spPr>
        <p:txBody>
          <a:bodyPr wrap="none" rtlCol="0">
            <a:spAutoFit/>
          </a:bodyPr>
          <a:lstStyle/>
          <a:p>
            <a:r>
              <a:rPr lang="zh-CN" altLang="en-US" sz="1800" b="1" dirty="0" smtClean="0">
                <a:solidFill>
                  <a:srgbClr val="C00000"/>
                </a:solidFill>
                <a:latin typeface="微软雅黑" pitchFamily="34" charset="-122"/>
                <a:ea typeface="微软雅黑" pitchFamily="34" charset="-122"/>
              </a:rPr>
              <a:t>基于</a:t>
            </a:r>
            <a:r>
              <a:rPr lang="en-US" altLang="zh-CN" sz="1800" b="1" dirty="0" smtClean="0">
                <a:solidFill>
                  <a:srgbClr val="C00000"/>
                </a:solidFill>
                <a:latin typeface="微软雅黑" pitchFamily="34" charset="-122"/>
                <a:ea typeface="微软雅黑" pitchFamily="34" charset="-122"/>
              </a:rPr>
              <a:t>BCS</a:t>
            </a:r>
            <a:r>
              <a:rPr lang="zh-CN" altLang="en-US" sz="1800" b="1" dirty="0" smtClean="0">
                <a:solidFill>
                  <a:srgbClr val="C00000"/>
                </a:solidFill>
                <a:latin typeface="微软雅黑" pitchFamily="34" charset="-122"/>
                <a:ea typeface="微软雅黑" pitchFamily="34" charset="-122"/>
              </a:rPr>
              <a:t>服务的区块链应用部署灵活，包括：中心化部署、混合部署、去中心化部署等方式</a:t>
            </a:r>
            <a:endParaRPr lang="zh-CN" altLang="en-US" sz="1800" b="1" dirty="0">
              <a:solidFill>
                <a:srgbClr val="C00000"/>
              </a:solidFill>
              <a:latin typeface="微软雅黑" pitchFamily="34" charset="-122"/>
              <a:ea typeface="微软雅黑" pitchFamily="34" charset="-122"/>
            </a:endParaRPr>
          </a:p>
        </p:txBody>
      </p:sp>
      <p:sp>
        <p:nvSpPr>
          <p:cNvPr id="6" name="圆角矩形 5"/>
          <p:cNvSpPr/>
          <p:nvPr/>
        </p:nvSpPr>
        <p:spPr bwMode="auto">
          <a:xfrm>
            <a:off x="663950" y="2282676"/>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区块链节点</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a:t>
            </a:r>
          </a:p>
          <a:p>
            <a:pPr marL="0" marR="0" indent="0" algn="ctr" defTabSz="914400" rtl="0" eaLnBrk="1" fontAlgn="base" latinLnBrk="0" hangingPunct="1">
              <a:lnSpc>
                <a:spcPct val="100000"/>
              </a:lnSpc>
              <a:spcBef>
                <a:spcPct val="0"/>
              </a:spcBef>
              <a:spcAft>
                <a:spcPct val="0"/>
              </a:spcAft>
              <a:buClrTx/>
              <a:buSzTx/>
              <a:tabLst/>
            </a:pP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7" name="圆角矩形 6"/>
          <p:cNvSpPr/>
          <p:nvPr/>
        </p:nvSpPr>
        <p:spPr bwMode="auto">
          <a:xfrm>
            <a:off x="2497666" y="2287592"/>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2</a:t>
            </a:r>
          </a:p>
          <a:p>
            <a:pPr algn="ct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a:t>
            </a:r>
          </a:p>
        </p:txBody>
      </p:sp>
      <p:sp>
        <p:nvSpPr>
          <p:cNvPr id="8" name="圆角矩形 7"/>
          <p:cNvSpPr/>
          <p:nvPr/>
        </p:nvSpPr>
        <p:spPr bwMode="auto">
          <a:xfrm>
            <a:off x="644285" y="3462541"/>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tabLst/>
            </a:pP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3</a:t>
            </a:r>
          </a:p>
          <a:p>
            <a:pPr marL="0" marR="0" indent="0" algn="ctr" defTabSz="914400" eaLnBrk="1" latinLnBrk="0" hangingPunct="1">
              <a:lnSpc>
                <a:spcPct val="100000"/>
              </a:lnSpc>
              <a:buClrTx/>
              <a:buSzTx/>
              <a:tabLst/>
            </a:pPr>
            <a:r>
              <a:rPr lang="zh-CN" altLang="en-US" sz="1200" dirty="0" smtClean="0">
                <a:latin typeface="微软雅黑" pitchFamily="34" charset="-122"/>
                <a:ea typeface="微软雅黑" pitchFamily="34" charset="-122"/>
              </a:rPr>
              <a:t>（银行</a:t>
            </a:r>
            <a:r>
              <a:rPr lang="en-US" altLang="zh-CN" sz="1200" dirty="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a:t>
            </a:r>
          </a:p>
        </p:txBody>
      </p:sp>
      <p:sp>
        <p:nvSpPr>
          <p:cNvPr id="9" name="圆角矩形 8"/>
          <p:cNvSpPr/>
          <p:nvPr/>
        </p:nvSpPr>
        <p:spPr bwMode="auto">
          <a:xfrm>
            <a:off x="2477957" y="3467461"/>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4</a:t>
            </a:r>
          </a:p>
          <a:p>
            <a:pPr algn="ctr"/>
            <a:r>
              <a:rPr lang="zh-CN" altLang="en-US" sz="1200" dirty="0" smtClean="0">
                <a:latin typeface="微软雅黑" pitchFamily="34" charset="-122"/>
                <a:ea typeface="微软雅黑" pitchFamily="34" charset="-122"/>
              </a:rPr>
              <a:t>（银行</a:t>
            </a:r>
            <a:r>
              <a:rPr lang="en-US" altLang="zh-CN" sz="1200" dirty="0">
                <a:latin typeface="微软雅黑" pitchFamily="34" charset="-122"/>
                <a:ea typeface="微软雅黑" pitchFamily="34" charset="-122"/>
              </a:rPr>
              <a:t>D</a:t>
            </a:r>
            <a:r>
              <a:rPr lang="zh-CN" altLang="en-US" sz="1200" dirty="0" smtClean="0">
                <a:latin typeface="微软雅黑" pitchFamily="34" charset="-122"/>
                <a:ea typeface="微软雅黑" pitchFamily="34" charset="-122"/>
              </a:rPr>
              <a:t>）</a:t>
            </a:r>
          </a:p>
        </p:txBody>
      </p:sp>
      <p:pic>
        <p:nvPicPr>
          <p:cNvPr id="10" name="图片 9"/>
          <p:cNvPicPr>
            <a:picLocks noChangeAspect="1"/>
          </p:cNvPicPr>
          <p:nvPr/>
        </p:nvPicPr>
        <p:blipFill>
          <a:blip r:embed="rId2" cstate="print"/>
          <a:srcRect t="186" r="28071"/>
          <a:stretch>
            <a:fillRect/>
          </a:stretch>
        </p:blipFill>
        <p:spPr>
          <a:xfrm>
            <a:off x="666407" y="1912740"/>
            <a:ext cx="694404" cy="343692"/>
          </a:xfrm>
          <a:prstGeom prst="rect">
            <a:avLst/>
          </a:prstGeom>
        </p:spPr>
      </p:pic>
      <p:sp>
        <p:nvSpPr>
          <p:cNvPr id="11" name="TextBox 13"/>
          <p:cNvSpPr txBox="1"/>
          <p:nvPr/>
        </p:nvSpPr>
        <p:spPr>
          <a:xfrm>
            <a:off x="437818" y="4563761"/>
            <a:ext cx="3510112" cy="613694"/>
          </a:xfrm>
          <a:prstGeom prst="rect">
            <a:avLst/>
          </a:prstGeom>
          <a:noFill/>
        </p:spPr>
        <p:txBody>
          <a:bodyPr wrap="square" rtlCol="0">
            <a:spAutoFit/>
          </a:bodyPr>
          <a:lstStyle/>
          <a:p>
            <a:pPr>
              <a:lnSpc>
                <a:spcPct val="150000"/>
              </a:lnSpc>
              <a:buFont typeface="Wingdings" pitchFamily="2" charset="2"/>
              <a:buChar char="l"/>
            </a:pPr>
            <a:r>
              <a:rPr lang="zh-CN" altLang="en-US" sz="1200" b="1" dirty="0" smtClean="0">
                <a:solidFill>
                  <a:schemeClr val="bg1"/>
                </a:solidFill>
                <a:latin typeface="微软雅黑" pitchFamily="34" charset="-122"/>
                <a:ea typeface="微软雅黑" pitchFamily="34" charset="-122"/>
              </a:rPr>
              <a:t>中心化部署</a:t>
            </a:r>
            <a:r>
              <a:rPr lang="zh-CN" altLang="en-US" sz="1200" dirty="0" smtClean="0">
                <a:solidFill>
                  <a:schemeClr val="bg1"/>
                </a:solidFill>
                <a:latin typeface="微软雅黑" pitchFamily="34" charset="-122"/>
                <a:ea typeface="微软雅黑" pitchFamily="34" charset="-122"/>
              </a:rPr>
              <a:t>：所有业务部署在华为公有云，存在中心化的印象</a:t>
            </a:r>
            <a:endParaRPr lang="zh-CN" altLang="en-US" sz="1200" dirty="0">
              <a:solidFill>
                <a:schemeClr val="bg1"/>
              </a:solidFill>
              <a:latin typeface="微软雅黑" pitchFamily="34" charset="-122"/>
              <a:ea typeface="微软雅黑" pitchFamily="34" charset="-122"/>
            </a:endParaRPr>
          </a:p>
        </p:txBody>
      </p:sp>
      <p:sp>
        <p:nvSpPr>
          <p:cNvPr id="12" name="椭圆 11"/>
          <p:cNvSpPr/>
          <p:nvPr/>
        </p:nvSpPr>
        <p:spPr bwMode="auto">
          <a:xfrm>
            <a:off x="4994962" y="2631722"/>
            <a:ext cx="2074606" cy="924233"/>
          </a:xfrm>
          <a:prstGeom prst="ellipse">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金融</a:t>
            </a:r>
            <a:r>
              <a:rPr kumimoji="0" lang="en-US" altLang="zh-CN" sz="1400" b="0" i="0" u="none" strike="noStrike" cap="none" normalizeH="0" baseline="0" dirty="0" smtClean="0">
                <a:ln>
                  <a:noFill/>
                </a:ln>
                <a:solidFill>
                  <a:schemeClr val="bg1"/>
                </a:solidFill>
                <a:effectLst/>
                <a:latin typeface="微软雅黑" pitchFamily="34" charset="-122"/>
                <a:ea typeface="微软雅黑" pitchFamily="34" charset="-122"/>
              </a:rPr>
              <a:t>KYC</a:t>
            </a: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联盟链</a:t>
            </a:r>
          </a:p>
        </p:txBody>
      </p:sp>
      <p:sp>
        <p:nvSpPr>
          <p:cNvPr id="13" name="圆角矩形 12"/>
          <p:cNvSpPr/>
          <p:nvPr/>
        </p:nvSpPr>
        <p:spPr bwMode="auto">
          <a:xfrm>
            <a:off x="4542678" y="2277764"/>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区块链节点</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a:t>
            </a:r>
          </a:p>
          <a:p>
            <a:pPr algn="ctr" fontAlgn="base">
              <a:spcBef>
                <a:spcPct val="0"/>
              </a:spcBef>
              <a:spcAft>
                <a:spcPct val="0"/>
              </a:spcAft>
            </a:pPr>
            <a:r>
              <a:rPr lang="zh-CN" altLang="en-US" sz="1200" dirty="0">
                <a:latin typeface="微软雅黑" pitchFamily="34" charset="-122"/>
                <a:ea typeface="微软雅黑" pitchFamily="34" charset="-122"/>
              </a:rPr>
              <a:t>（银行</a:t>
            </a:r>
            <a:r>
              <a:rPr lang="en-US" altLang="zh-CN" sz="1200" dirty="0">
                <a:latin typeface="微软雅黑" pitchFamily="34" charset="-122"/>
                <a:ea typeface="微软雅黑" pitchFamily="34" charset="-122"/>
              </a:rPr>
              <a:t>A </a:t>
            </a:r>
            <a:r>
              <a:rPr lang="zh-CN" altLang="en-US" sz="1200" dirty="0" smtClean="0">
                <a:latin typeface="微软雅黑" pitchFamily="34" charset="-122"/>
                <a:ea typeface="微软雅黑" pitchFamily="34" charset="-122"/>
              </a:rPr>
              <a:t>）</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4" name="圆角矩形 13"/>
          <p:cNvSpPr/>
          <p:nvPr/>
        </p:nvSpPr>
        <p:spPr bwMode="auto">
          <a:xfrm>
            <a:off x="6376394" y="2282680"/>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2</a:t>
            </a:r>
          </a:p>
          <a:p>
            <a:pPr algn="ct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a:t>
            </a:r>
          </a:p>
        </p:txBody>
      </p:sp>
      <p:sp>
        <p:nvSpPr>
          <p:cNvPr id="15" name="圆角矩形 14"/>
          <p:cNvSpPr/>
          <p:nvPr/>
        </p:nvSpPr>
        <p:spPr bwMode="auto">
          <a:xfrm>
            <a:off x="4523013" y="3457629"/>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tabLst/>
            </a:pP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3</a:t>
            </a:r>
          </a:p>
          <a:p>
            <a:pPr marL="0" marR="0" indent="0" algn="ctr" defTabSz="914400" eaLnBrk="1" latinLnBrk="0" hangingPunct="1">
              <a:lnSpc>
                <a:spcPct val="100000"/>
              </a:lnSpc>
              <a:buClrTx/>
              <a:buSzTx/>
              <a:tabLst/>
            </a:pP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a:t>
            </a:r>
          </a:p>
        </p:txBody>
      </p:sp>
      <p:sp>
        <p:nvSpPr>
          <p:cNvPr id="16" name="圆角矩形 15"/>
          <p:cNvSpPr/>
          <p:nvPr/>
        </p:nvSpPr>
        <p:spPr bwMode="auto">
          <a:xfrm>
            <a:off x="6356685" y="3462549"/>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4</a:t>
            </a:r>
          </a:p>
          <a:p>
            <a:pPr algn="ct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D</a:t>
            </a:r>
            <a:r>
              <a:rPr lang="zh-CN" altLang="en-US" sz="1200" dirty="0" smtClean="0">
                <a:latin typeface="微软雅黑" pitchFamily="34" charset="-122"/>
                <a:ea typeface="微软雅黑" pitchFamily="34" charset="-122"/>
              </a:rPr>
              <a:t>）</a:t>
            </a:r>
          </a:p>
        </p:txBody>
      </p:sp>
      <p:sp>
        <p:nvSpPr>
          <p:cNvPr id="17" name="矩形 16"/>
          <p:cNvSpPr/>
          <p:nvPr/>
        </p:nvSpPr>
        <p:spPr bwMode="auto">
          <a:xfrm>
            <a:off x="4287109" y="1815641"/>
            <a:ext cx="3392129" cy="2526890"/>
          </a:xfrm>
          <a:prstGeom prst="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8" name="TextBox 42"/>
          <p:cNvSpPr txBox="1"/>
          <p:nvPr/>
        </p:nvSpPr>
        <p:spPr>
          <a:xfrm>
            <a:off x="4208484" y="4549014"/>
            <a:ext cx="3593686" cy="613694"/>
          </a:xfrm>
          <a:prstGeom prst="rect">
            <a:avLst/>
          </a:prstGeom>
          <a:noFill/>
        </p:spPr>
        <p:txBody>
          <a:bodyPr wrap="square" rtlCol="0">
            <a:spAutoFit/>
          </a:bodyPr>
          <a:lstStyle/>
          <a:p>
            <a:pPr>
              <a:lnSpc>
                <a:spcPct val="150000"/>
              </a:lnSpc>
              <a:buFont typeface="Wingdings" pitchFamily="2" charset="2"/>
              <a:buChar char="l"/>
            </a:pPr>
            <a:r>
              <a:rPr lang="zh-CN" altLang="en-US" sz="1200" b="1" dirty="0" smtClean="0">
                <a:solidFill>
                  <a:schemeClr val="bg1"/>
                </a:solidFill>
                <a:latin typeface="微软雅黑" pitchFamily="34" charset="-122"/>
                <a:ea typeface="微软雅黑" pitchFamily="34" charset="-122"/>
              </a:rPr>
              <a:t>混合部署</a:t>
            </a:r>
            <a:r>
              <a:rPr lang="zh-CN" altLang="en-US" sz="1200" dirty="0" smtClean="0">
                <a:solidFill>
                  <a:schemeClr val="bg1"/>
                </a:solidFill>
                <a:latin typeface="微软雅黑" pitchFamily="34" charset="-122"/>
                <a:ea typeface="微软雅黑" pitchFamily="34" charset="-122"/>
              </a:rPr>
              <a:t>：部分业务部署在华为公有云，部分业务部署在客户私有数据中心</a:t>
            </a:r>
            <a:endParaRPr lang="en-US" altLang="zh-CN" sz="1200" dirty="0" smtClean="0">
              <a:solidFill>
                <a:schemeClr val="bg1"/>
              </a:solidFill>
              <a:latin typeface="微软雅黑" pitchFamily="34" charset="-122"/>
              <a:ea typeface="微软雅黑" pitchFamily="34" charset="-122"/>
            </a:endParaRPr>
          </a:p>
        </p:txBody>
      </p:sp>
      <p:sp>
        <p:nvSpPr>
          <p:cNvPr id="19" name="TextBox 46"/>
          <p:cNvSpPr txBox="1"/>
          <p:nvPr/>
        </p:nvSpPr>
        <p:spPr>
          <a:xfrm>
            <a:off x="8018388" y="4544102"/>
            <a:ext cx="3510112" cy="336695"/>
          </a:xfrm>
          <a:prstGeom prst="rect">
            <a:avLst/>
          </a:prstGeom>
          <a:noFill/>
        </p:spPr>
        <p:txBody>
          <a:bodyPr wrap="square" rtlCol="0">
            <a:spAutoFit/>
          </a:bodyPr>
          <a:lstStyle>
            <a:defPPr>
              <a:defRPr lang="zh-CN"/>
            </a:defPPr>
            <a:lvl1pPr>
              <a:lnSpc>
                <a:spcPct val="150000"/>
              </a:lnSpc>
              <a:buFont typeface="Wingdings" pitchFamily="2" charset="2"/>
              <a:buChar char="l"/>
              <a:defRPr sz="1200" b="1">
                <a:latin typeface="微软雅黑" pitchFamily="34" charset="-122"/>
                <a:ea typeface="微软雅黑" pitchFamily="34" charset="-122"/>
              </a:defRPr>
            </a:lvl1pPr>
          </a:lstStyle>
          <a:p>
            <a:r>
              <a:rPr lang="zh-CN" altLang="en-US" dirty="0">
                <a:solidFill>
                  <a:schemeClr val="bg1"/>
                </a:solidFill>
              </a:rPr>
              <a:t>去中心化部署：业务部署在客户私有数据中心</a:t>
            </a:r>
          </a:p>
        </p:txBody>
      </p:sp>
      <p:sp>
        <p:nvSpPr>
          <p:cNvPr id="20" name="TextBox 47"/>
          <p:cNvSpPr txBox="1"/>
          <p:nvPr/>
        </p:nvSpPr>
        <p:spPr>
          <a:xfrm>
            <a:off x="988427" y="1496097"/>
            <a:ext cx="2287806" cy="307777"/>
          </a:xfrm>
          <a:prstGeom prst="rect">
            <a:avLst/>
          </a:prstGeom>
          <a:noFill/>
        </p:spPr>
        <p:txBody>
          <a:bodyPr wrap="none" rtlCol="0">
            <a:spAutoFit/>
          </a:bodyPr>
          <a:lstStyle/>
          <a:p>
            <a:r>
              <a:rPr lang="zh-CN" altLang="en-US" sz="1400" b="1" dirty="0" smtClean="0">
                <a:solidFill>
                  <a:srgbClr val="C00000"/>
                </a:solidFill>
                <a:latin typeface="微软雅黑" pitchFamily="34" charset="-122"/>
                <a:ea typeface="微软雅黑" pitchFamily="34" charset="-122"/>
              </a:rPr>
              <a:t>全华为硬件</a:t>
            </a:r>
            <a:r>
              <a:rPr lang="en-US" altLang="zh-CN" sz="1400" b="1" dirty="0" smtClean="0">
                <a:solidFill>
                  <a:srgbClr val="C00000"/>
                </a:solidFill>
                <a:latin typeface="微软雅黑" pitchFamily="34" charset="-122"/>
                <a:ea typeface="微软雅黑" pitchFamily="34" charset="-122"/>
              </a:rPr>
              <a:t>+</a:t>
            </a:r>
            <a:r>
              <a:rPr lang="zh-CN" altLang="en-US" sz="1400" b="1" dirty="0" smtClean="0">
                <a:solidFill>
                  <a:srgbClr val="C00000"/>
                </a:solidFill>
                <a:latin typeface="微软雅黑" pitchFamily="34" charset="-122"/>
                <a:ea typeface="微软雅黑" pitchFamily="34" charset="-122"/>
              </a:rPr>
              <a:t>华为</a:t>
            </a:r>
            <a:r>
              <a:rPr lang="en-US" altLang="zh-CN" sz="1400" b="1" dirty="0" smtClean="0">
                <a:solidFill>
                  <a:srgbClr val="C00000"/>
                </a:solidFill>
                <a:latin typeface="微软雅黑" pitchFamily="34" charset="-122"/>
                <a:ea typeface="微软雅黑" pitchFamily="34" charset="-122"/>
              </a:rPr>
              <a:t>BCS</a:t>
            </a:r>
            <a:r>
              <a:rPr lang="zh-CN" altLang="en-US" sz="1400" b="1" dirty="0" smtClean="0">
                <a:solidFill>
                  <a:srgbClr val="C00000"/>
                </a:solidFill>
                <a:latin typeface="微软雅黑" pitchFamily="34" charset="-122"/>
                <a:ea typeface="微软雅黑" pitchFamily="34" charset="-122"/>
              </a:rPr>
              <a:t>软件</a:t>
            </a:r>
            <a:endParaRPr lang="zh-CN" altLang="en-US" sz="1400" b="1" dirty="0">
              <a:solidFill>
                <a:srgbClr val="C00000"/>
              </a:solidFill>
              <a:latin typeface="微软雅黑" pitchFamily="34" charset="-122"/>
              <a:ea typeface="微软雅黑" pitchFamily="34" charset="-122"/>
            </a:endParaRPr>
          </a:p>
        </p:txBody>
      </p:sp>
      <p:sp>
        <p:nvSpPr>
          <p:cNvPr id="21" name="TextBox 48"/>
          <p:cNvSpPr txBox="1"/>
          <p:nvPr/>
        </p:nvSpPr>
        <p:spPr>
          <a:xfrm>
            <a:off x="4739339" y="1501017"/>
            <a:ext cx="2467342" cy="307777"/>
          </a:xfrm>
          <a:prstGeom prst="rect">
            <a:avLst/>
          </a:prstGeom>
          <a:noFill/>
        </p:spPr>
        <p:txBody>
          <a:bodyPr wrap="none" rtlCol="0">
            <a:spAutoFit/>
          </a:bodyPr>
          <a:lstStyle/>
          <a:p>
            <a:r>
              <a:rPr lang="zh-CN" altLang="en-US" sz="1400" b="1" dirty="0" smtClean="0">
                <a:solidFill>
                  <a:srgbClr val="C00000"/>
                </a:solidFill>
                <a:latin typeface="微软雅黑" pitchFamily="34" charset="-122"/>
                <a:ea typeface="微软雅黑" pitchFamily="34" charset="-122"/>
              </a:rPr>
              <a:t>部分华为硬件</a:t>
            </a:r>
            <a:r>
              <a:rPr lang="en-US" altLang="zh-CN" sz="1400" b="1" dirty="0" smtClean="0">
                <a:solidFill>
                  <a:srgbClr val="C00000"/>
                </a:solidFill>
                <a:latin typeface="微软雅黑" pitchFamily="34" charset="-122"/>
                <a:ea typeface="微软雅黑" pitchFamily="34" charset="-122"/>
              </a:rPr>
              <a:t>+</a:t>
            </a:r>
            <a:r>
              <a:rPr lang="zh-CN" altLang="en-US" sz="1400" b="1" dirty="0" smtClean="0">
                <a:solidFill>
                  <a:srgbClr val="C00000"/>
                </a:solidFill>
                <a:latin typeface="微软雅黑" pitchFamily="34" charset="-122"/>
                <a:ea typeface="微软雅黑" pitchFamily="34" charset="-122"/>
              </a:rPr>
              <a:t>华为</a:t>
            </a:r>
            <a:r>
              <a:rPr lang="en-US" altLang="zh-CN" sz="1400" b="1" dirty="0" smtClean="0">
                <a:solidFill>
                  <a:srgbClr val="C00000"/>
                </a:solidFill>
                <a:latin typeface="微软雅黑" pitchFamily="34" charset="-122"/>
                <a:ea typeface="微软雅黑" pitchFamily="34" charset="-122"/>
              </a:rPr>
              <a:t>BCS</a:t>
            </a:r>
            <a:r>
              <a:rPr lang="zh-CN" altLang="en-US" sz="1400" b="1" dirty="0" smtClean="0">
                <a:solidFill>
                  <a:srgbClr val="C00000"/>
                </a:solidFill>
                <a:latin typeface="微软雅黑" pitchFamily="34" charset="-122"/>
                <a:ea typeface="微软雅黑" pitchFamily="34" charset="-122"/>
              </a:rPr>
              <a:t>软件</a:t>
            </a:r>
            <a:endParaRPr lang="zh-CN" altLang="en-US" sz="1400" b="1" dirty="0">
              <a:solidFill>
                <a:srgbClr val="C00000"/>
              </a:solidFill>
              <a:latin typeface="微软雅黑" pitchFamily="34" charset="-122"/>
              <a:ea typeface="微软雅黑" pitchFamily="34" charset="-122"/>
            </a:endParaRPr>
          </a:p>
        </p:txBody>
      </p:sp>
      <p:sp>
        <p:nvSpPr>
          <p:cNvPr id="22" name="矩形 21"/>
          <p:cNvSpPr/>
          <p:nvPr/>
        </p:nvSpPr>
        <p:spPr bwMode="auto">
          <a:xfrm>
            <a:off x="600039" y="1904750"/>
            <a:ext cx="3161072" cy="2349257"/>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3" name="矩形 22"/>
          <p:cNvSpPr/>
          <p:nvPr/>
        </p:nvSpPr>
        <p:spPr bwMode="auto">
          <a:xfrm>
            <a:off x="4493920" y="1904751"/>
            <a:ext cx="1276966" cy="2340077"/>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4" name="椭圆 23"/>
          <p:cNvSpPr/>
          <p:nvPr/>
        </p:nvSpPr>
        <p:spPr bwMode="auto">
          <a:xfrm>
            <a:off x="8765538" y="2626810"/>
            <a:ext cx="2074606" cy="924233"/>
          </a:xfrm>
          <a:prstGeom prst="ellipse">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金融</a:t>
            </a:r>
            <a:r>
              <a:rPr kumimoji="0" lang="en-US" altLang="zh-CN" sz="1400" b="0" i="0" u="none" strike="noStrike" cap="none" normalizeH="0" baseline="0" dirty="0" smtClean="0">
                <a:ln>
                  <a:noFill/>
                </a:ln>
                <a:solidFill>
                  <a:schemeClr val="bg1"/>
                </a:solidFill>
                <a:effectLst/>
                <a:latin typeface="微软雅黑" pitchFamily="34" charset="-122"/>
                <a:ea typeface="微软雅黑" pitchFamily="34" charset="-122"/>
              </a:rPr>
              <a:t>KYC</a:t>
            </a: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联盟链</a:t>
            </a:r>
          </a:p>
        </p:txBody>
      </p:sp>
      <p:sp>
        <p:nvSpPr>
          <p:cNvPr id="25" name="圆角矩形 24"/>
          <p:cNvSpPr/>
          <p:nvPr/>
        </p:nvSpPr>
        <p:spPr bwMode="auto">
          <a:xfrm>
            <a:off x="8313254" y="2272852"/>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区块链节点</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a:t>
            </a:r>
          </a:p>
          <a:p>
            <a:pPr algn="ctr" fontAlgn="base">
              <a:spcBef>
                <a:spcPct val="0"/>
              </a:spcBef>
              <a:spcAft>
                <a:spcPct val="0"/>
              </a:spcAft>
            </a:pPr>
            <a:r>
              <a:rPr lang="zh-CN" altLang="en-US" sz="1200" dirty="0">
                <a:latin typeface="微软雅黑" pitchFamily="34" charset="-122"/>
                <a:ea typeface="微软雅黑" pitchFamily="34" charset="-122"/>
              </a:rPr>
              <a:t>（银行</a:t>
            </a:r>
            <a:r>
              <a:rPr lang="en-US" altLang="zh-CN" sz="1200" dirty="0">
                <a:latin typeface="微软雅黑" pitchFamily="34" charset="-122"/>
                <a:ea typeface="微软雅黑" pitchFamily="34" charset="-122"/>
              </a:rPr>
              <a:t>A </a:t>
            </a:r>
            <a:r>
              <a:rPr lang="zh-CN" altLang="en-US" sz="1200" dirty="0" smtClean="0">
                <a:latin typeface="微软雅黑" pitchFamily="34" charset="-122"/>
                <a:ea typeface="微软雅黑" pitchFamily="34" charset="-122"/>
              </a:rPr>
              <a:t>）</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6" name="圆角矩形 25"/>
          <p:cNvSpPr/>
          <p:nvPr/>
        </p:nvSpPr>
        <p:spPr bwMode="auto">
          <a:xfrm>
            <a:off x="10146970" y="2277768"/>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2</a:t>
            </a:r>
          </a:p>
          <a:p>
            <a:pPr algn="ct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a:t>
            </a:r>
          </a:p>
        </p:txBody>
      </p:sp>
      <p:sp>
        <p:nvSpPr>
          <p:cNvPr id="27" name="圆角矩形 26"/>
          <p:cNvSpPr/>
          <p:nvPr/>
        </p:nvSpPr>
        <p:spPr bwMode="auto">
          <a:xfrm>
            <a:off x="8293589" y="3452717"/>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tabLst/>
            </a:pP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3</a:t>
            </a:r>
          </a:p>
          <a:p>
            <a:pPr marL="0" marR="0" indent="0" algn="ctr" defTabSz="914400" eaLnBrk="1" latinLnBrk="0" hangingPunct="1">
              <a:lnSpc>
                <a:spcPct val="100000"/>
              </a:lnSpc>
              <a:buClrTx/>
              <a:buSzTx/>
              <a:tabLst/>
            </a:pP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a:t>
            </a:r>
          </a:p>
        </p:txBody>
      </p:sp>
      <p:sp>
        <p:nvSpPr>
          <p:cNvPr id="28" name="圆角矩形 27"/>
          <p:cNvSpPr/>
          <p:nvPr/>
        </p:nvSpPr>
        <p:spPr bwMode="auto">
          <a:xfrm>
            <a:off x="10127261" y="3457637"/>
            <a:ext cx="1140541" cy="442451"/>
          </a:xfrm>
          <a:prstGeom prst="roundRect">
            <a:avLst/>
          </a:prstGeom>
          <a:solidFill>
            <a:srgbClr val="00B0F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CN" altLang="en-US" sz="1200" dirty="0" smtClean="0">
                <a:latin typeface="微软雅黑" pitchFamily="34" charset="-122"/>
                <a:ea typeface="微软雅黑" pitchFamily="34" charset="-122"/>
              </a:rPr>
              <a:t>区块链节点</a:t>
            </a:r>
            <a:r>
              <a:rPr lang="en-US" altLang="zh-CN" sz="1200" dirty="0" smtClean="0">
                <a:latin typeface="微软雅黑" pitchFamily="34" charset="-122"/>
                <a:ea typeface="微软雅黑" pitchFamily="34" charset="-122"/>
              </a:rPr>
              <a:t>4</a:t>
            </a:r>
          </a:p>
          <a:p>
            <a:pPr algn="ctr"/>
            <a:r>
              <a:rPr lang="zh-CN" altLang="en-US" sz="1200" dirty="0" smtClean="0">
                <a:latin typeface="微软雅黑" pitchFamily="34" charset="-122"/>
                <a:ea typeface="微软雅黑" pitchFamily="34" charset="-122"/>
              </a:rPr>
              <a:t>（银行</a:t>
            </a:r>
            <a:r>
              <a:rPr lang="en-US" altLang="zh-CN" sz="1200" dirty="0" smtClean="0">
                <a:latin typeface="微软雅黑" pitchFamily="34" charset="-122"/>
                <a:ea typeface="微软雅黑" pitchFamily="34" charset="-122"/>
              </a:rPr>
              <a:t>D</a:t>
            </a:r>
            <a:r>
              <a:rPr lang="zh-CN" altLang="en-US" sz="1200" dirty="0" smtClean="0">
                <a:latin typeface="微软雅黑" pitchFamily="34" charset="-122"/>
                <a:ea typeface="微软雅黑" pitchFamily="34" charset="-122"/>
              </a:rPr>
              <a:t>）</a:t>
            </a:r>
          </a:p>
        </p:txBody>
      </p:sp>
      <p:sp>
        <p:nvSpPr>
          <p:cNvPr id="29" name="矩形 28"/>
          <p:cNvSpPr/>
          <p:nvPr/>
        </p:nvSpPr>
        <p:spPr bwMode="auto">
          <a:xfrm>
            <a:off x="8057685" y="1810729"/>
            <a:ext cx="3392129" cy="2526890"/>
          </a:xfrm>
          <a:prstGeom prst="rect">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30" name="TextBox 72"/>
          <p:cNvSpPr txBox="1"/>
          <p:nvPr/>
        </p:nvSpPr>
        <p:spPr>
          <a:xfrm>
            <a:off x="8460755" y="1505937"/>
            <a:ext cx="2108269" cy="307777"/>
          </a:xfrm>
          <a:prstGeom prst="rect">
            <a:avLst/>
          </a:prstGeom>
          <a:noFill/>
        </p:spPr>
        <p:txBody>
          <a:bodyPr wrap="none" rtlCol="0">
            <a:spAutoFit/>
          </a:bodyPr>
          <a:lstStyle/>
          <a:p>
            <a:r>
              <a:rPr lang="zh-CN" altLang="en-US" sz="1400" b="1" dirty="0" smtClean="0">
                <a:solidFill>
                  <a:srgbClr val="C00000"/>
                </a:solidFill>
                <a:latin typeface="微软雅黑" pitchFamily="34" charset="-122"/>
                <a:ea typeface="微软雅黑" pitchFamily="34" charset="-122"/>
              </a:rPr>
              <a:t>私有硬件</a:t>
            </a:r>
            <a:r>
              <a:rPr lang="en-US" altLang="zh-CN" sz="1400" b="1" dirty="0" smtClean="0">
                <a:solidFill>
                  <a:srgbClr val="C00000"/>
                </a:solidFill>
                <a:latin typeface="微软雅黑" pitchFamily="34" charset="-122"/>
                <a:ea typeface="微软雅黑" pitchFamily="34" charset="-122"/>
              </a:rPr>
              <a:t>+</a:t>
            </a:r>
            <a:r>
              <a:rPr lang="zh-CN" altLang="en-US" sz="1400" b="1" dirty="0" smtClean="0">
                <a:solidFill>
                  <a:srgbClr val="C00000"/>
                </a:solidFill>
                <a:latin typeface="微软雅黑" pitchFamily="34" charset="-122"/>
                <a:ea typeface="微软雅黑" pitchFamily="34" charset="-122"/>
              </a:rPr>
              <a:t>华为</a:t>
            </a:r>
            <a:r>
              <a:rPr lang="en-US" altLang="zh-CN" sz="1400" b="1" dirty="0" smtClean="0">
                <a:solidFill>
                  <a:srgbClr val="C00000"/>
                </a:solidFill>
                <a:latin typeface="微软雅黑" pitchFamily="34" charset="-122"/>
                <a:ea typeface="微软雅黑" pitchFamily="34" charset="-122"/>
              </a:rPr>
              <a:t>BCS</a:t>
            </a:r>
            <a:r>
              <a:rPr lang="zh-CN" altLang="en-US" sz="1400" b="1" dirty="0" smtClean="0">
                <a:solidFill>
                  <a:srgbClr val="C00000"/>
                </a:solidFill>
                <a:latin typeface="微软雅黑" pitchFamily="34" charset="-122"/>
                <a:ea typeface="微软雅黑" pitchFamily="34" charset="-122"/>
              </a:rPr>
              <a:t>软件</a:t>
            </a:r>
            <a:endParaRPr lang="zh-CN" altLang="en-US" sz="1400" b="1" dirty="0">
              <a:solidFill>
                <a:srgbClr val="C00000"/>
              </a:solidFill>
              <a:latin typeface="微软雅黑" pitchFamily="34" charset="-122"/>
              <a:ea typeface="微软雅黑" pitchFamily="34" charset="-122"/>
            </a:endParaRPr>
          </a:p>
        </p:txBody>
      </p:sp>
      <p:sp>
        <p:nvSpPr>
          <p:cNvPr id="31" name="TextBox 50"/>
          <p:cNvSpPr txBox="1"/>
          <p:nvPr/>
        </p:nvSpPr>
        <p:spPr>
          <a:xfrm>
            <a:off x="1294136" y="195084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pic>
        <p:nvPicPr>
          <p:cNvPr id="32" name="图片 31"/>
          <p:cNvPicPr>
            <a:picLocks noChangeAspect="1"/>
          </p:cNvPicPr>
          <p:nvPr/>
        </p:nvPicPr>
        <p:blipFill>
          <a:blip r:embed="rId2" cstate="print"/>
          <a:srcRect t="186" r="28071"/>
          <a:stretch>
            <a:fillRect/>
          </a:stretch>
        </p:blipFill>
        <p:spPr>
          <a:xfrm>
            <a:off x="666407" y="3903465"/>
            <a:ext cx="694404" cy="343692"/>
          </a:xfrm>
          <a:prstGeom prst="rect">
            <a:avLst/>
          </a:prstGeom>
        </p:spPr>
      </p:pic>
      <p:sp>
        <p:nvSpPr>
          <p:cNvPr id="33" name="TextBox 60"/>
          <p:cNvSpPr txBox="1"/>
          <p:nvPr/>
        </p:nvSpPr>
        <p:spPr>
          <a:xfrm>
            <a:off x="1294136" y="3941565"/>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pic>
        <p:nvPicPr>
          <p:cNvPr id="34" name="图片 33"/>
          <p:cNvPicPr>
            <a:picLocks noChangeAspect="1"/>
          </p:cNvPicPr>
          <p:nvPr/>
        </p:nvPicPr>
        <p:blipFill>
          <a:blip r:embed="rId2" cstate="print"/>
          <a:srcRect t="186" r="28071"/>
          <a:stretch>
            <a:fillRect/>
          </a:stretch>
        </p:blipFill>
        <p:spPr>
          <a:xfrm>
            <a:off x="2419007" y="3893940"/>
            <a:ext cx="694404" cy="343692"/>
          </a:xfrm>
          <a:prstGeom prst="rect">
            <a:avLst/>
          </a:prstGeom>
        </p:spPr>
      </p:pic>
      <p:sp>
        <p:nvSpPr>
          <p:cNvPr id="35" name="TextBox 67"/>
          <p:cNvSpPr txBox="1"/>
          <p:nvPr/>
        </p:nvSpPr>
        <p:spPr>
          <a:xfrm>
            <a:off x="3046736" y="393204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pic>
        <p:nvPicPr>
          <p:cNvPr id="36" name="图片 35"/>
          <p:cNvPicPr>
            <a:picLocks noChangeAspect="1"/>
          </p:cNvPicPr>
          <p:nvPr/>
        </p:nvPicPr>
        <p:blipFill>
          <a:blip r:embed="rId2" cstate="print"/>
          <a:srcRect t="186" r="28071"/>
          <a:stretch>
            <a:fillRect/>
          </a:stretch>
        </p:blipFill>
        <p:spPr>
          <a:xfrm>
            <a:off x="2476157" y="1912740"/>
            <a:ext cx="694404" cy="343692"/>
          </a:xfrm>
          <a:prstGeom prst="rect">
            <a:avLst/>
          </a:prstGeom>
        </p:spPr>
      </p:pic>
      <p:sp>
        <p:nvSpPr>
          <p:cNvPr id="37" name="TextBox 74"/>
          <p:cNvSpPr txBox="1"/>
          <p:nvPr/>
        </p:nvSpPr>
        <p:spPr>
          <a:xfrm>
            <a:off x="3103886" y="195084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pic>
        <p:nvPicPr>
          <p:cNvPr id="38" name="图片 37"/>
          <p:cNvPicPr>
            <a:picLocks noChangeAspect="1"/>
          </p:cNvPicPr>
          <p:nvPr/>
        </p:nvPicPr>
        <p:blipFill>
          <a:blip r:embed="rId2" cstate="print"/>
          <a:srcRect t="186" r="28071"/>
          <a:stretch>
            <a:fillRect/>
          </a:stretch>
        </p:blipFill>
        <p:spPr>
          <a:xfrm>
            <a:off x="4476407" y="3893940"/>
            <a:ext cx="694404" cy="343692"/>
          </a:xfrm>
          <a:prstGeom prst="rect">
            <a:avLst/>
          </a:prstGeom>
        </p:spPr>
      </p:pic>
      <p:sp>
        <p:nvSpPr>
          <p:cNvPr id="39" name="TextBox 76"/>
          <p:cNvSpPr txBox="1"/>
          <p:nvPr/>
        </p:nvSpPr>
        <p:spPr>
          <a:xfrm>
            <a:off x="5104136" y="393204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pic>
        <p:nvPicPr>
          <p:cNvPr id="40" name="图片 39"/>
          <p:cNvPicPr>
            <a:picLocks noChangeAspect="1"/>
          </p:cNvPicPr>
          <p:nvPr/>
        </p:nvPicPr>
        <p:blipFill>
          <a:blip r:embed="rId2" cstate="print"/>
          <a:srcRect t="186" r="28071"/>
          <a:stretch>
            <a:fillRect/>
          </a:stretch>
        </p:blipFill>
        <p:spPr>
          <a:xfrm>
            <a:off x="4533557" y="1912740"/>
            <a:ext cx="694404" cy="343692"/>
          </a:xfrm>
          <a:prstGeom prst="rect">
            <a:avLst/>
          </a:prstGeom>
        </p:spPr>
      </p:pic>
      <p:sp>
        <p:nvSpPr>
          <p:cNvPr id="41" name="TextBox 78"/>
          <p:cNvSpPr txBox="1"/>
          <p:nvPr/>
        </p:nvSpPr>
        <p:spPr>
          <a:xfrm>
            <a:off x="5161286" y="195084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nvGrpSpPr>
          <p:cNvPr id="42" name="组合 80"/>
          <p:cNvGrpSpPr/>
          <p:nvPr/>
        </p:nvGrpSpPr>
        <p:grpSpPr>
          <a:xfrm>
            <a:off x="8280976" y="1923860"/>
            <a:ext cx="1209052" cy="394574"/>
            <a:chOff x="8482265" y="1725620"/>
            <a:chExt cx="1209052" cy="394574"/>
          </a:xfrm>
        </p:grpSpPr>
        <p:pic>
          <p:nvPicPr>
            <p:cNvPr id="43" name="Picture 8" descr="“data center icon”的图片搜索结果"/>
            <p:cNvPicPr>
              <a:picLocks noChangeAspect="1" noChangeArrowheads="1"/>
            </p:cNvPicPr>
            <p:nvPr/>
          </p:nvPicPr>
          <p:blipFill>
            <a:blip r:embed="rId3" cstate="print"/>
            <a:srcRect/>
            <a:stretch>
              <a:fillRect/>
            </a:stretch>
          </p:blipFill>
          <p:spPr bwMode="auto">
            <a:xfrm>
              <a:off x="8576865" y="1725620"/>
              <a:ext cx="515565" cy="265105"/>
            </a:xfrm>
            <a:prstGeom prst="rect">
              <a:avLst/>
            </a:prstGeom>
            <a:noFill/>
          </p:spPr>
        </p:pic>
        <p:sp>
          <p:nvSpPr>
            <p:cNvPr id="44" name="矩形 43"/>
            <p:cNvSpPr/>
            <p:nvPr/>
          </p:nvSpPr>
          <p:spPr>
            <a:xfrm>
              <a:off x="8482265" y="1904750"/>
              <a:ext cx="852235" cy="215444"/>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rPr>
                <a:t>私有数据中心</a:t>
              </a:r>
              <a:endParaRPr lang="zh-CN" altLang="en-US" sz="800" dirty="0">
                <a:solidFill>
                  <a:schemeClr val="bg1"/>
                </a:solidFill>
                <a:latin typeface="微软雅黑" pitchFamily="34" charset="-122"/>
                <a:ea typeface="微软雅黑" pitchFamily="34" charset="-122"/>
              </a:endParaRPr>
            </a:p>
          </p:txBody>
        </p:sp>
        <p:sp>
          <p:nvSpPr>
            <p:cNvPr id="45" name="TextBox 79"/>
            <p:cNvSpPr txBox="1"/>
            <p:nvPr/>
          </p:nvSpPr>
          <p:spPr>
            <a:xfrm>
              <a:off x="9105900" y="175260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grpSp>
        <p:nvGrpSpPr>
          <p:cNvPr id="46" name="组合 82"/>
          <p:cNvGrpSpPr/>
          <p:nvPr/>
        </p:nvGrpSpPr>
        <p:grpSpPr>
          <a:xfrm>
            <a:off x="6328351" y="1923860"/>
            <a:ext cx="1209052" cy="394574"/>
            <a:chOff x="8482265" y="1725620"/>
            <a:chExt cx="1209052" cy="394574"/>
          </a:xfrm>
        </p:grpSpPr>
        <p:pic>
          <p:nvPicPr>
            <p:cNvPr id="47" name="Picture 8" descr="“data center icon”的图片搜索结果"/>
            <p:cNvPicPr>
              <a:picLocks noChangeAspect="1" noChangeArrowheads="1"/>
            </p:cNvPicPr>
            <p:nvPr/>
          </p:nvPicPr>
          <p:blipFill>
            <a:blip r:embed="rId3" cstate="print"/>
            <a:srcRect/>
            <a:stretch>
              <a:fillRect/>
            </a:stretch>
          </p:blipFill>
          <p:spPr bwMode="auto">
            <a:xfrm>
              <a:off x="8576865" y="1725620"/>
              <a:ext cx="515565" cy="265105"/>
            </a:xfrm>
            <a:prstGeom prst="rect">
              <a:avLst/>
            </a:prstGeom>
            <a:noFill/>
          </p:spPr>
        </p:pic>
        <p:sp>
          <p:nvSpPr>
            <p:cNvPr id="48" name="矩形 47"/>
            <p:cNvSpPr/>
            <p:nvPr/>
          </p:nvSpPr>
          <p:spPr>
            <a:xfrm>
              <a:off x="8482265" y="1904750"/>
              <a:ext cx="852235" cy="215444"/>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rPr>
                <a:t>私有数据中心</a:t>
              </a:r>
              <a:endParaRPr lang="zh-CN" altLang="en-US" sz="800" dirty="0">
                <a:solidFill>
                  <a:schemeClr val="bg1"/>
                </a:solidFill>
                <a:latin typeface="微软雅黑" pitchFamily="34" charset="-122"/>
                <a:ea typeface="微软雅黑" pitchFamily="34" charset="-122"/>
              </a:endParaRPr>
            </a:p>
          </p:txBody>
        </p:sp>
        <p:sp>
          <p:nvSpPr>
            <p:cNvPr id="49" name="TextBox 85"/>
            <p:cNvSpPr txBox="1"/>
            <p:nvPr/>
          </p:nvSpPr>
          <p:spPr>
            <a:xfrm>
              <a:off x="9105900" y="175260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grpSp>
        <p:nvGrpSpPr>
          <p:cNvPr id="50" name="组合 86"/>
          <p:cNvGrpSpPr/>
          <p:nvPr/>
        </p:nvGrpSpPr>
        <p:grpSpPr>
          <a:xfrm>
            <a:off x="6328351" y="3895535"/>
            <a:ext cx="1209052" cy="394574"/>
            <a:chOff x="8482265" y="1725620"/>
            <a:chExt cx="1209052" cy="394574"/>
          </a:xfrm>
        </p:grpSpPr>
        <p:pic>
          <p:nvPicPr>
            <p:cNvPr id="51" name="Picture 8" descr="“data center icon”的图片搜索结果"/>
            <p:cNvPicPr>
              <a:picLocks noChangeAspect="1" noChangeArrowheads="1"/>
            </p:cNvPicPr>
            <p:nvPr/>
          </p:nvPicPr>
          <p:blipFill>
            <a:blip r:embed="rId3" cstate="print"/>
            <a:srcRect/>
            <a:stretch>
              <a:fillRect/>
            </a:stretch>
          </p:blipFill>
          <p:spPr bwMode="auto">
            <a:xfrm>
              <a:off x="8576865" y="1725620"/>
              <a:ext cx="515565" cy="265105"/>
            </a:xfrm>
            <a:prstGeom prst="rect">
              <a:avLst/>
            </a:prstGeom>
            <a:noFill/>
          </p:spPr>
        </p:pic>
        <p:sp>
          <p:nvSpPr>
            <p:cNvPr id="52" name="矩形 51"/>
            <p:cNvSpPr/>
            <p:nvPr/>
          </p:nvSpPr>
          <p:spPr>
            <a:xfrm>
              <a:off x="8482265" y="1904750"/>
              <a:ext cx="852235" cy="215444"/>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rPr>
                <a:t>私有数据中心</a:t>
              </a:r>
              <a:endParaRPr lang="zh-CN" altLang="en-US" sz="800" dirty="0">
                <a:solidFill>
                  <a:schemeClr val="bg1"/>
                </a:solidFill>
                <a:latin typeface="微软雅黑" pitchFamily="34" charset="-122"/>
                <a:ea typeface="微软雅黑" pitchFamily="34" charset="-122"/>
              </a:endParaRPr>
            </a:p>
          </p:txBody>
        </p:sp>
        <p:sp>
          <p:nvSpPr>
            <p:cNvPr id="53" name="TextBox 89"/>
            <p:cNvSpPr txBox="1"/>
            <p:nvPr/>
          </p:nvSpPr>
          <p:spPr>
            <a:xfrm>
              <a:off x="9105900" y="175260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grpSp>
        <p:nvGrpSpPr>
          <p:cNvPr id="54" name="组合 90"/>
          <p:cNvGrpSpPr/>
          <p:nvPr/>
        </p:nvGrpSpPr>
        <p:grpSpPr>
          <a:xfrm>
            <a:off x="8300026" y="3895535"/>
            <a:ext cx="1209052" cy="394574"/>
            <a:chOff x="8482265" y="1725620"/>
            <a:chExt cx="1209052" cy="394574"/>
          </a:xfrm>
        </p:grpSpPr>
        <p:pic>
          <p:nvPicPr>
            <p:cNvPr id="55" name="Picture 8" descr="“data center icon”的图片搜索结果"/>
            <p:cNvPicPr>
              <a:picLocks noChangeAspect="1" noChangeArrowheads="1"/>
            </p:cNvPicPr>
            <p:nvPr/>
          </p:nvPicPr>
          <p:blipFill>
            <a:blip r:embed="rId3" cstate="print"/>
            <a:srcRect/>
            <a:stretch>
              <a:fillRect/>
            </a:stretch>
          </p:blipFill>
          <p:spPr bwMode="auto">
            <a:xfrm>
              <a:off x="8576865" y="1725620"/>
              <a:ext cx="515565" cy="265105"/>
            </a:xfrm>
            <a:prstGeom prst="rect">
              <a:avLst/>
            </a:prstGeom>
            <a:noFill/>
          </p:spPr>
        </p:pic>
        <p:sp>
          <p:nvSpPr>
            <p:cNvPr id="56" name="矩形 55"/>
            <p:cNvSpPr/>
            <p:nvPr/>
          </p:nvSpPr>
          <p:spPr>
            <a:xfrm>
              <a:off x="8482265" y="1904750"/>
              <a:ext cx="852235" cy="215444"/>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rPr>
                <a:t>私有数据中心</a:t>
              </a:r>
              <a:endParaRPr lang="zh-CN" altLang="en-US" sz="800" dirty="0">
                <a:solidFill>
                  <a:schemeClr val="bg1"/>
                </a:solidFill>
                <a:latin typeface="微软雅黑" pitchFamily="34" charset="-122"/>
                <a:ea typeface="微软雅黑" pitchFamily="34" charset="-122"/>
              </a:endParaRPr>
            </a:p>
          </p:txBody>
        </p:sp>
        <p:sp>
          <p:nvSpPr>
            <p:cNvPr id="57" name="TextBox 93"/>
            <p:cNvSpPr txBox="1"/>
            <p:nvPr/>
          </p:nvSpPr>
          <p:spPr>
            <a:xfrm>
              <a:off x="9105900" y="175260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grpSp>
        <p:nvGrpSpPr>
          <p:cNvPr id="58" name="组合 94"/>
          <p:cNvGrpSpPr/>
          <p:nvPr/>
        </p:nvGrpSpPr>
        <p:grpSpPr>
          <a:xfrm>
            <a:off x="10090726" y="1923860"/>
            <a:ext cx="1209052" cy="394574"/>
            <a:chOff x="8482265" y="1725620"/>
            <a:chExt cx="1209052" cy="394574"/>
          </a:xfrm>
        </p:grpSpPr>
        <p:pic>
          <p:nvPicPr>
            <p:cNvPr id="59" name="Picture 8" descr="“data center icon”的图片搜索结果"/>
            <p:cNvPicPr>
              <a:picLocks noChangeAspect="1" noChangeArrowheads="1"/>
            </p:cNvPicPr>
            <p:nvPr/>
          </p:nvPicPr>
          <p:blipFill>
            <a:blip r:embed="rId3" cstate="print"/>
            <a:srcRect/>
            <a:stretch>
              <a:fillRect/>
            </a:stretch>
          </p:blipFill>
          <p:spPr bwMode="auto">
            <a:xfrm>
              <a:off x="8576865" y="1725620"/>
              <a:ext cx="515565" cy="265105"/>
            </a:xfrm>
            <a:prstGeom prst="rect">
              <a:avLst/>
            </a:prstGeom>
            <a:noFill/>
          </p:spPr>
        </p:pic>
        <p:sp>
          <p:nvSpPr>
            <p:cNvPr id="60" name="矩形 59"/>
            <p:cNvSpPr/>
            <p:nvPr/>
          </p:nvSpPr>
          <p:spPr>
            <a:xfrm>
              <a:off x="8482265" y="1904750"/>
              <a:ext cx="852235" cy="215444"/>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rPr>
                <a:t>私有数据中心</a:t>
              </a:r>
              <a:endParaRPr lang="zh-CN" altLang="en-US" sz="800" dirty="0">
                <a:solidFill>
                  <a:schemeClr val="bg1"/>
                </a:solidFill>
                <a:latin typeface="微软雅黑" pitchFamily="34" charset="-122"/>
                <a:ea typeface="微软雅黑" pitchFamily="34" charset="-122"/>
              </a:endParaRPr>
            </a:p>
          </p:txBody>
        </p:sp>
        <p:sp>
          <p:nvSpPr>
            <p:cNvPr id="61" name="TextBox 97"/>
            <p:cNvSpPr txBox="1"/>
            <p:nvPr/>
          </p:nvSpPr>
          <p:spPr>
            <a:xfrm>
              <a:off x="9105900" y="175260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grpSp>
        <p:nvGrpSpPr>
          <p:cNvPr id="62" name="组合 98"/>
          <p:cNvGrpSpPr/>
          <p:nvPr/>
        </p:nvGrpSpPr>
        <p:grpSpPr>
          <a:xfrm>
            <a:off x="10109776" y="3895535"/>
            <a:ext cx="1209052" cy="394574"/>
            <a:chOff x="8482265" y="1725620"/>
            <a:chExt cx="1209052" cy="394574"/>
          </a:xfrm>
        </p:grpSpPr>
        <p:pic>
          <p:nvPicPr>
            <p:cNvPr id="63" name="Picture 8" descr="“data center icon”的图片搜索结果"/>
            <p:cNvPicPr>
              <a:picLocks noChangeAspect="1" noChangeArrowheads="1"/>
            </p:cNvPicPr>
            <p:nvPr/>
          </p:nvPicPr>
          <p:blipFill>
            <a:blip r:embed="rId3" cstate="print"/>
            <a:srcRect/>
            <a:stretch>
              <a:fillRect/>
            </a:stretch>
          </p:blipFill>
          <p:spPr bwMode="auto">
            <a:xfrm>
              <a:off x="8576865" y="1725620"/>
              <a:ext cx="515565" cy="265105"/>
            </a:xfrm>
            <a:prstGeom prst="rect">
              <a:avLst/>
            </a:prstGeom>
            <a:noFill/>
          </p:spPr>
        </p:pic>
        <p:sp>
          <p:nvSpPr>
            <p:cNvPr id="64" name="矩形 63"/>
            <p:cNvSpPr/>
            <p:nvPr/>
          </p:nvSpPr>
          <p:spPr>
            <a:xfrm>
              <a:off x="8482265" y="1904750"/>
              <a:ext cx="852235" cy="215444"/>
            </a:xfrm>
            <a:prstGeom prst="rect">
              <a:avLst/>
            </a:prstGeom>
          </p:spPr>
          <p:txBody>
            <a:bodyPr wrap="square">
              <a:spAutoFit/>
            </a:bodyPr>
            <a:lstStyle/>
            <a:p>
              <a:r>
                <a:rPr lang="zh-CN" altLang="en-US" sz="800" dirty="0" smtClean="0">
                  <a:solidFill>
                    <a:schemeClr val="bg1"/>
                  </a:solidFill>
                  <a:latin typeface="微软雅黑" pitchFamily="34" charset="-122"/>
                  <a:ea typeface="微软雅黑" pitchFamily="34" charset="-122"/>
                </a:rPr>
                <a:t>私有数据中心</a:t>
              </a:r>
              <a:endParaRPr lang="zh-CN" altLang="en-US" sz="800" dirty="0">
                <a:solidFill>
                  <a:schemeClr val="bg1"/>
                </a:solidFill>
                <a:latin typeface="微软雅黑" pitchFamily="34" charset="-122"/>
                <a:ea typeface="微软雅黑" pitchFamily="34" charset="-122"/>
              </a:endParaRPr>
            </a:p>
          </p:txBody>
        </p:sp>
        <p:sp>
          <p:nvSpPr>
            <p:cNvPr id="65" name="TextBox 101"/>
            <p:cNvSpPr txBox="1"/>
            <p:nvPr/>
          </p:nvSpPr>
          <p:spPr>
            <a:xfrm>
              <a:off x="9105900" y="1752600"/>
              <a:ext cx="585417" cy="276999"/>
            </a:xfrm>
            <a:prstGeom prst="rect">
              <a:avLst/>
            </a:prstGeom>
            <a:noFill/>
          </p:spPr>
          <p:txBody>
            <a:bodyPr wrap="none" rtlCol="0">
              <a:spAutoFit/>
            </a:bodyPr>
            <a:lstStyle/>
            <a:p>
              <a:r>
                <a:rPr lang="en-US" altLang="zh-CN" sz="1200" dirty="0" smtClean="0">
                  <a:ln>
                    <a:solidFill>
                      <a:srgbClr val="7030A0"/>
                    </a:solidFill>
                  </a:ln>
                  <a:solidFill>
                    <a:srgbClr val="7030A0"/>
                  </a:solidFill>
                  <a:latin typeface="微软雅黑" pitchFamily="34" charset="-122"/>
                  <a:ea typeface="微软雅黑" pitchFamily="34" charset="-122"/>
                </a:rPr>
                <a:t>+BCS</a:t>
              </a:r>
              <a:endParaRPr lang="zh-CN" altLang="en-US" sz="1200" dirty="0">
                <a:ln>
                  <a:solidFill>
                    <a:srgbClr val="7030A0"/>
                  </a:solidFill>
                </a:ln>
                <a:solidFill>
                  <a:srgbClr val="7030A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24307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4506" y="311372"/>
            <a:ext cx="10436682" cy="87153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mtClean="0"/>
              <a:t>BCS</a:t>
            </a:r>
            <a:r>
              <a:rPr lang="zh-CN" altLang="en-US" smtClean="0"/>
              <a:t>支持国密算法</a:t>
            </a:r>
            <a:endParaRPr lang="zh-CN" altLang="en-US" dirty="0"/>
          </a:p>
        </p:txBody>
      </p:sp>
      <p:cxnSp>
        <p:nvCxnSpPr>
          <p:cNvPr id="3" name="直接箭头连接符 5"/>
          <p:cNvCxnSpPr>
            <a:stCxn id="54" idx="3"/>
          </p:cNvCxnSpPr>
          <p:nvPr/>
        </p:nvCxnSpPr>
        <p:spPr>
          <a:xfrm>
            <a:off x="5076229" y="2890461"/>
            <a:ext cx="105954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7"/>
          <p:cNvSpPr/>
          <p:nvPr/>
        </p:nvSpPr>
        <p:spPr bwMode="auto">
          <a:xfrm>
            <a:off x="561828" y="2800325"/>
            <a:ext cx="1440214" cy="360040"/>
          </a:xfrm>
          <a:prstGeom prst="rect">
            <a:avLst/>
          </a:prstGeom>
          <a:solidFill>
            <a:srgbClr val="FFC98C"/>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smtClean="0">
                <a:solidFill>
                  <a:prstClr val="black"/>
                </a:solidFill>
                <a:latin typeface="微软雅黑" pitchFamily="34" charset="-122"/>
                <a:ea typeface="微软雅黑" pitchFamily="34" charset="-122"/>
                <a:cs typeface="Arial" pitchFamily="34" charset="0"/>
              </a:rPr>
              <a:t>Peer</a:t>
            </a:r>
            <a:r>
              <a:rPr lang="zh-CN" altLang="en-US" sz="1000" kern="0" dirty="0" smtClean="0">
                <a:solidFill>
                  <a:prstClr val="black"/>
                </a:solidFill>
                <a:latin typeface="微软雅黑" pitchFamily="34" charset="-122"/>
                <a:ea typeface="微软雅黑" pitchFamily="34" charset="-122"/>
                <a:cs typeface="Arial" pitchFamily="34" charset="0"/>
              </a:rPr>
              <a:t>（</a:t>
            </a:r>
            <a:r>
              <a:rPr lang="en-US" altLang="zh-CN" sz="1000" kern="0" dirty="0" smtClean="0">
                <a:solidFill>
                  <a:prstClr val="black"/>
                </a:solidFill>
                <a:latin typeface="微软雅黑" pitchFamily="34" charset="-122"/>
                <a:ea typeface="微软雅黑" pitchFamily="34" charset="-122"/>
                <a:cs typeface="Arial" pitchFamily="34" charset="0"/>
              </a:rPr>
              <a:t>Endorser/</a:t>
            </a:r>
            <a:r>
              <a:rPr lang="en-US" altLang="zh-CN" sz="1000" kern="0" dirty="0" err="1" smtClean="0">
                <a:solidFill>
                  <a:prstClr val="black"/>
                </a:solidFill>
                <a:latin typeface="微软雅黑" pitchFamily="34" charset="-122"/>
                <a:ea typeface="微软雅黑" pitchFamily="34" charset="-122"/>
                <a:cs typeface="Arial" pitchFamily="34" charset="0"/>
              </a:rPr>
              <a:t>commiter</a:t>
            </a:r>
            <a:r>
              <a:rPr lang="zh-CN" altLang="en-US" sz="1000" kern="0" dirty="0" smtClean="0">
                <a:solidFill>
                  <a:prstClr val="black"/>
                </a:solidFill>
                <a:latin typeface="微软雅黑" pitchFamily="34" charset="-122"/>
                <a:ea typeface="微软雅黑" pitchFamily="34" charset="-122"/>
                <a:cs typeface="Arial" pitchFamily="34" charset="0"/>
              </a:rPr>
              <a:t>）</a:t>
            </a:r>
          </a:p>
        </p:txBody>
      </p:sp>
      <p:sp>
        <p:nvSpPr>
          <p:cNvPr id="5" name="矩形 8"/>
          <p:cNvSpPr/>
          <p:nvPr/>
        </p:nvSpPr>
        <p:spPr bwMode="auto">
          <a:xfrm>
            <a:off x="1649805" y="3407647"/>
            <a:ext cx="900100" cy="360040"/>
          </a:xfrm>
          <a:prstGeom prst="rect">
            <a:avLst/>
          </a:prstGeom>
          <a:solidFill>
            <a:srgbClr val="7030A0"/>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err="1" smtClean="0">
                <a:solidFill>
                  <a:schemeClr val="bg1"/>
                </a:solidFill>
                <a:latin typeface="微软雅黑" pitchFamily="34" charset="-122"/>
                <a:ea typeface="微软雅黑" pitchFamily="34" charset="-122"/>
                <a:cs typeface="Arial" pitchFamily="34" charset="0"/>
              </a:rPr>
              <a:t>Orderer</a:t>
            </a:r>
            <a:endParaRPr lang="zh-CN" altLang="en-US" sz="1000" kern="0" dirty="0" smtClean="0">
              <a:solidFill>
                <a:schemeClr val="bg1"/>
              </a:solidFill>
              <a:latin typeface="微软雅黑" pitchFamily="34" charset="-122"/>
              <a:ea typeface="微软雅黑" pitchFamily="34" charset="-122"/>
              <a:cs typeface="Arial" pitchFamily="34" charset="0"/>
            </a:endParaRPr>
          </a:p>
        </p:txBody>
      </p:sp>
      <p:sp>
        <p:nvSpPr>
          <p:cNvPr id="6" name="矩形 9"/>
          <p:cNvSpPr/>
          <p:nvPr/>
        </p:nvSpPr>
        <p:spPr bwMode="auto">
          <a:xfrm>
            <a:off x="3089965" y="3407647"/>
            <a:ext cx="900100" cy="360040"/>
          </a:xfrm>
          <a:prstGeom prst="rect">
            <a:avLst/>
          </a:prstGeom>
          <a:solidFill>
            <a:srgbClr val="7030A0"/>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err="1">
                <a:solidFill>
                  <a:schemeClr val="bg1"/>
                </a:solidFill>
                <a:latin typeface="微软雅黑" pitchFamily="34" charset="-122"/>
                <a:ea typeface="微软雅黑" pitchFamily="34" charset="-122"/>
                <a:cs typeface="Arial" pitchFamily="34" charset="0"/>
              </a:rPr>
              <a:t>Orderer</a:t>
            </a:r>
            <a:endParaRPr lang="zh-CN" altLang="en-US" sz="1000" kern="0" dirty="0" smtClean="0">
              <a:solidFill>
                <a:schemeClr val="bg1"/>
              </a:solidFill>
              <a:latin typeface="微软雅黑" pitchFamily="34" charset="-122"/>
              <a:ea typeface="微软雅黑" pitchFamily="34" charset="-122"/>
              <a:cs typeface="Arial" pitchFamily="34" charset="0"/>
            </a:endParaRPr>
          </a:p>
        </p:txBody>
      </p:sp>
      <p:sp>
        <p:nvSpPr>
          <p:cNvPr id="7" name="矩形 10"/>
          <p:cNvSpPr/>
          <p:nvPr/>
        </p:nvSpPr>
        <p:spPr bwMode="auto">
          <a:xfrm>
            <a:off x="3089965" y="4246905"/>
            <a:ext cx="900100" cy="360040"/>
          </a:xfrm>
          <a:prstGeom prst="rect">
            <a:avLst/>
          </a:prstGeom>
          <a:solidFill>
            <a:srgbClr val="7030A0"/>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a:solidFill>
                  <a:schemeClr val="bg1"/>
                </a:solidFill>
                <a:latin typeface="微软雅黑" pitchFamily="34" charset="-122"/>
                <a:ea typeface="微软雅黑" pitchFamily="34" charset="-122"/>
                <a:cs typeface="Arial" pitchFamily="34" charset="0"/>
              </a:rPr>
              <a:t>Orderer</a:t>
            </a:r>
            <a:endParaRPr lang="zh-CN" altLang="en-US" sz="1000" kern="0" dirty="0" smtClean="0">
              <a:solidFill>
                <a:schemeClr val="bg1"/>
              </a:solidFill>
              <a:latin typeface="微软雅黑" pitchFamily="34" charset="-122"/>
              <a:ea typeface="微软雅黑" pitchFamily="34" charset="-122"/>
              <a:cs typeface="Arial" pitchFamily="34" charset="0"/>
            </a:endParaRPr>
          </a:p>
        </p:txBody>
      </p:sp>
      <p:sp>
        <p:nvSpPr>
          <p:cNvPr id="8" name="矩形 11"/>
          <p:cNvSpPr/>
          <p:nvPr/>
        </p:nvSpPr>
        <p:spPr bwMode="auto">
          <a:xfrm>
            <a:off x="1649805" y="4246905"/>
            <a:ext cx="900100" cy="360040"/>
          </a:xfrm>
          <a:prstGeom prst="rect">
            <a:avLst/>
          </a:prstGeom>
          <a:solidFill>
            <a:srgbClr val="7030A0"/>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err="1">
                <a:solidFill>
                  <a:schemeClr val="bg1"/>
                </a:solidFill>
                <a:latin typeface="微软雅黑" pitchFamily="34" charset="-122"/>
                <a:ea typeface="微软雅黑" pitchFamily="34" charset="-122"/>
                <a:cs typeface="Arial" pitchFamily="34" charset="0"/>
              </a:rPr>
              <a:t>Orderer</a:t>
            </a:r>
            <a:endParaRPr lang="zh-CN" altLang="en-US" sz="1000" kern="0" dirty="0" smtClean="0">
              <a:solidFill>
                <a:schemeClr val="bg1"/>
              </a:solidFill>
              <a:latin typeface="微软雅黑" pitchFamily="34" charset="-122"/>
              <a:ea typeface="微软雅黑" pitchFamily="34" charset="-122"/>
              <a:cs typeface="Arial" pitchFamily="34" charset="0"/>
            </a:endParaRPr>
          </a:p>
        </p:txBody>
      </p:sp>
      <p:sp>
        <p:nvSpPr>
          <p:cNvPr id="9" name="矩形 12"/>
          <p:cNvSpPr/>
          <p:nvPr/>
        </p:nvSpPr>
        <p:spPr bwMode="auto">
          <a:xfrm>
            <a:off x="2333767" y="1182909"/>
            <a:ext cx="900100" cy="360040"/>
          </a:xfrm>
          <a:prstGeom prst="rect">
            <a:avLst/>
          </a:prstGeom>
          <a:solidFill>
            <a:srgbClr val="FF7F57"/>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zh-CN" altLang="en-US" sz="1000" kern="0" dirty="0" smtClean="0">
                <a:solidFill>
                  <a:prstClr val="black"/>
                </a:solidFill>
                <a:latin typeface="微软雅黑" pitchFamily="34" charset="-122"/>
                <a:ea typeface="微软雅黑" pitchFamily="34" charset="-122"/>
                <a:cs typeface="Arial" pitchFamily="34" charset="0"/>
              </a:rPr>
              <a:t>身份服务</a:t>
            </a:r>
          </a:p>
        </p:txBody>
      </p:sp>
      <p:cxnSp>
        <p:nvCxnSpPr>
          <p:cNvPr id="10" name="直接箭头连接符 13"/>
          <p:cNvCxnSpPr>
            <a:stCxn id="5" idx="2"/>
            <a:endCxn id="8" idx="0"/>
          </p:cNvCxnSpPr>
          <p:nvPr/>
        </p:nvCxnSpPr>
        <p:spPr>
          <a:xfrm>
            <a:off x="2099855" y="3767687"/>
            <a:ext cx="0" cy="47921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4"/>
          <p:cNvCxnSpPr>
            <a:endCxn id="7" idx="0"/>
          </p:cNvCxnSpPr>
          <p:nvPr/>
        </p:nvCxnSpPr>
        <p:spPr>
          <a:xfrm flipH="1">
            <a:off x="3540015" y="3767687"/>
            <a:ext cx="13748" cy="47921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5"/>
          <p:cNvCxnSpPr/>
          <p:nvPr/>
        </p:nvCxnSpPr>
        <p:spPr>
          <a:xfrm rot="5400000">
            <a:off x="2810959" y="3348198"/>
            <a:ext cx="0" cy="46800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rot="5400000">
            <a:off x="2810960" y="4192925"/>
            <a:ext cx="0" cy="46800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7"/>
          <p:cNvCxnSpPr/>
          <p:nvPr/>
        </p:nvCxnSpPr>
        <p:spPr>
          <a:xfrm rot="7500000">
            <a:off x="1514790" y="3140731"/>
            <a:ext cx="0" cy="34910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8"/>
          <p:cNvCxnSpPr/>
          <p:nvPr/>
        </p:nvCxnSpPr>
        <p:spPr>
          <a:xfrm rot="7500000">
            <a:off x="4093934" y="4548750"/>
            <a:ext cx="0" cy="34910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9"/>
          <p:cNvCxnSpPr/>
          <p:nvPr/>
        </p:nvCxnSpPr>
        <p:spPr>
          <a:xfrm rot="2700000">
            <a:off x="4113491" y="3117423"/>
            <a:ext cx="0" cy="34910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20"/>
          <p:cNvCxnSpPr/>
          <p:nvPr/>
        </p:nvCxnSpPr>
        <p:spPr>
          <a:xfrm rot="2700000">
            <a:off x="1549351" y="4562010"/>
            <a:ext cx="0" cy="34910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矩形 21"/>
          <p:cNvSpPr/>
          <p:nvPr/>
        </p:nvSpPr>
        <p:spPr bwMode="auto">
          <a:xfrm>
            <a:off x="623126" y="1963070"/>
            <a:ext cx="900100" cy="360040"/>
          </a:xfrm>
          <a:prstGeom prst="rect">
            <a:avLst/>
          </a:prstGeom>
          <a:solidFill>
            <a:srgbClr val="FBFDFA"/>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zh-CN" altLang="en-US" sz="1000" kern="0" dirty="0" smtClean="0">
                <a:solidFill>
                  <a:prstClr val="black"/>
                </a:solidFill>
                <a:latin typeface="微软雅黑" pitchFamily="34" charset="-122"/>
                <a:ea typeface="微软雅黑" pitchFamily="34" charset="-122"/>
                <a:cs typeface="Arial" pitchFamily="34" charset="0"/>
              </a:rPr>
              <a:t>应用</a:t>
            </a:r>
          </a:p>
        </p:txBody>
      </p:sp>
      <p:cxnSp>
        <p:nvCxnSpPr>
          <p:cNvPr id="19" name="直接箭头连接符 22"/>
          <p:cNvCxnSpPr>
            <a:stCxn id="4" idx="0"/>
            <a:endCxn id="9" idx="1"/>
          </p:cNvCxnSpPr>
          <p:nvPr/>
        </p:nvCxnSpPr>
        <p:spPr>
          <a:xfrm flipV="1">
            <a:off x="1281935" y="1362929"/>
            <a:ext cx="1051832" cy="1437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23"/>
          <p:cNvCxnSpPr>
            <a:stCxn id="5" idx="0"/>
            <a:endCxn id="9" idx="2"/>
          </p:cNvCxnSpPr>
          <p:nvPr/>
        </p:nvCxnSpPr>
        <p:spPr>
          <a:xfrm flipV="1">
            <a:off x="2099855" y="1542949"/>
            <a:ext cx="683962" cy="18646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4"/>
          <p:cNvCxnSpPr>
            <a:stCxn id="6" idx="0"/>
            <a:endCxn id="9" idx="2"/>
          </p:cNvCxnSpPr>
          <p:nvPr/>
        </p:nvCxnSpPr>
        <p:spPr>
          <a:xfrm flipH="1" flipV="1">
            <a:off x="2783817" y="1542949"/>
            <a:ext cx="756198" cy="18646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5"/>
          <p:cNvCxnSpPr>
            <a:stCxn id="23" idx="0"/>
            <a:endCxn id="9" idx="3"/>
          </p:cNvCxnSpPr>
          <p:nvPr/>
        </p:nvCxnSpPr>
        <p:spPr>
          <a:xfrm flipH="1" flipV="1">
            <a:off x="3233867" y="1362929"/>
            <a:ext cx="1026255" cy="14535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6"/>
          <p:cNvSpPr/>
          <p:nvPr/>
        </p:nvSpPr>
        <p:spPr bwMode="auto">
          <a:xfrm>
            <a:off x="3540015" y="2816431"/>
            <a:ext cx="1440214" cy="360040"/>
          </a:xfrm>
          <a:prstGeom prst="rect">
            <a:avLst/>
          </a:prstGeom>
          <a:solidFill>
            <a:srgbClr val="FFC98C"/>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smtClean="0">
                <a:solidFill>
                  <a:prstClr val="black"/>
                </a:solidFill>
                <a:latin typeface="微软雅黑" pitchFamily="34" charset="-122"/>
                <a:ea typeface="微软雅黑" pitchFamily="34" charset="-122"/>
                <a:cs typeface="Arial" pitchFamily="34" charset="0"/>
              </a:rPr>
              <a:t>Peer</a:t>
            </a:r>
            <a:r>
              <a:rPr lang="zh-CN" altLang="en-US" sz="1000" kern="0" dirty="0" smtClean="0">
                <a:solidFill>
                  <a:prstClr val="black"/>
                </a:solidFill>
                <a:latin typeface="微软雅黑" pitchFamily="34" charset="-122"/>
                <a:ea typeface="微软雅黑" pitchFamily="34" charset="-122"/>
                <a:cs typeface="Arial" pitchFamily="34" charset="0"/>
              </a:rPr>
              <a:t>（</a:t>
            </a:r>
            <a:r>
              <a:rPr lang="en-US" altLang="zh-CN" sz="1000" kern="0" dirty="0" smtClean="0">
                <a:solidFill>
                  <a:prstClr val="black"/>
                </a:solidFill>
                <a:latin typeface="微软雅黑" pitchFamily="34" charset="-122"/>
                <a:ea typeface="微软雅黑" pitchFamily="34" charset="-122"/>
                <a:cs typeface="Arial" pitchFamily="34" charset="0"/>
              </a:rPr>
              <a:t>Endorser/</a:t>
            </a:r>
            <a:r>
              <a:rPr lang="en-US" altLang="zh-CN" sz="1000" kern="0" dirty="0" err="1" smtClean="0">
                <a:solidFill>
                  <a:prstClr val="black"/>
                </a:solidFill>
                <a:latin typeface="微软雅黑" pitchFamily="34" charset="-122"/>
                <a:ea typeface="微软雅黑" pitchFamily="34" charset="-122"/>
                <a:cs typeface="Arial" pitchFamily="34" charset="0"/>
              </a:rPr>
              <a:t>commiter</a:t>
            </a:r>
            <a:r>
              <a:rPr lang="zh-CN" altLang="en-US" sz="1000" kern="0" dirty="0" smtClean="0">
                <a:solidFill>
                  <a:prstClr val="black"/>
                </a:solidFill>
                <a:latin typeface="微软雅黑" pitchFamily="34" charset="-122"/>
                <a:ea typeface="微软雅黑" pitchFamily="34" charset="-122"/>
                <a:cs typeface="Arial" pitchFamily="34" charset="0"/>
              </a:rPr>
              <a:t>）</a:t>
            </a:r>
          </a:p>
        </p:txBody>
      </p:sp>
      <p:sp>
        <p:nvSpPr>
          <p:cNvPr id="24" name="矩形 27"/>
          <p:cNvSpPr/>
          <p:nvPr/>
        </p:nvSpPr>
        <p:spPr bwMode="auto">
          <a:xfrm>
            <a:off x="3720035" y="4859987"/>
            <a:ext cx="1440214" cy="360040"/>
          </a:xfrm>
          <a:prstGeom prst="rect">
            <a:avLst/>
          </a:prstGeom>
          <a:solidFill>
            <a:srgbClr val="FFC98C"/>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smtClean="0">
                <a:solidFill>
                  <a:prstClr val="black"/>
                </a:solidFill>
                <a:latin typeface="微软雅黑" pitchFamily="34" charset="-122"/>
                <a:ea typeface="微软雅黑" pitchFamily="34" charset="-122"/>
                <a:cs typeface="Arial" pitchFamily="34" charset="0"/>
              </a:rPr>
              <a:t>Peer</a:t>
            </a:r>
            <a:r>
              <a:rPr lang="zh-CN" altLang="en-US" sz="1000" kern="0" dirty="0" smtClean="0">
                <a:solidFill>
                  <a:prstClr val="black"/>
                </a:solidFill>
                <a:latin typeface="微软雅黑" pitchFamily="34" charset="-122"/>
                <a:ea typeface="微软雅黑" pitchFamily="34" charset="-122"/>
                <a:cs typeface="Arial" pitchFamily="34" charset="0"/>
              </a:rPr>
              <a:t>（</a:t>
            </a:r>
            <a:r>
              <a:rPr lang="en-US" altLang="zh-CN" sz="1000" kern="0" dirty="0" smtClean="0">
                <a:solidFill>
                  <a:prstClr val="black"/>
                </a:solidFill>
                <a:latin typeface="微软雅黑" pitchFamily="34" charset="-122"/>
                <a:ea typeface="微软雅黑" pitchFamily="34" charset="-122"/>
                <a:cs typeface="Arial" pitchFamily="34" charset="0"/>
              </a:rPr>
              <a:t>Endorser/</a:t>
            </a:r>
            <a:r>
              <a:rPr lang="en-US" altLang="zh-CN" sz="1000" kern="0" dirty="0" err="1" smtClean="0">
                <a:solidFill>
                  <a:prstClr val="black"/>
                </a:solidFill>
                <a:latin typeface="微软雅黑" pitchFamily="34" charset="-122"/>
                <a:ea typeface="微软雅黑" pitchFamily="34" charset="-122"/>
                <a:cs typeface="Arial" pitchFamily="34" charset="0"/>
              </a:rPr>
              <a:t>commiter</a:t>
            </a:r>
            <a:r>
              <a:rPr lang="zh-CN" altLang="en-US" sz="1000" kern="0" dirty="0" smtClean="0">
                <a:solidFill>
                  <a:prstClr val="black"/>
                </a:solidFill>
                <a:latin typeface="微软雅黑" pitchFamily="34" charset="-122"/>
                <a:ea typeface="微软雅黑" pitchFamily="34" charset="-122"/>
                <a:cs typeface="Arial" pitchFamily="34" charset="0"/>
              </a:rPr>
              <a:t>）</a:t>
            </a:r>
          </a:p>
        </p:txBody>
      </p:sp>
      <p:sp>
        <p:nvSpPr>
          <p:cNvPr id="25" name="矩形 28"/>
          <p:cNvSpPr/>
          <p:nvPr/>
        </p:nvSpPr>
        <p:spPr bwMode="auto">
          <a:xfrm>
            <a:off x="671256" y="4859987"/>
            <a:ext cx="1440214" cy="360040"/>
          </a:xfrm>
          <a:prstGeom prst="rect">
            <a:avLst/>
          </a:prstGeom>
          <a:solidFill>
            <a:srgbClr val="FFC98C"/>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en-US" altLang="zh-CN" sz="1000" kern="0" dirty="0" smtClean="0">
                <a:solidFill>
                  <a:prstClr val="black"/>
                </a:solidFill>
                <a:latin typeface="微软雅黑" pitchFamily="34" charset="-122"/>
                <a:ea typeface="微软雅黑" pitchFamily="34" charset="-122"/>
                <a:cs typeface="Arial" pitchFamily="34" charset="0"/>
              </a:rPr>
              <a:t>Peer</a:t>
            </a:r>
            <a:r>
              <a:rPr lang="zh-CN" altLang="en-US" sz="1000" kern="0" dirty="0" smtClean="0">
                <a:solidFill>
                  <a:prstClr val="black"/>
                </a:solidFill>
                <a:latin typeface="微软雅黑" pitchFamily="34" charset="-122"/>
                <a:ea typeface="微软雅黑" pitchFamily="34" charset="-122"/>
                <a:cs typeface="Arial" pitchFamily="34" charset="0"/>
              </a:rPr>
              <a:t>（</a:t>
            </a:r>
            <a:r>
              <a:rPr lang="en-US" altLang="zh-CN" sz="1000" kern="0" dirty="0" smtClean="0">
                <a:solidFill>
                  <a:prstClr val="black"/>
                </a:solidFill>
                <a:latin typeface="微软雅黑" pitchFamily="34" charset="-122"/>
                <a:ea typeface="微软雅黑" pitchFamily="34" charset="-122"/>
                <a:cs typeface="Arial" pitchFamily="34" charset="0"/>
              </a:rPr>
              <a:t>Endorser/</a:t>
            </a:r>
            <a:r>
              <a:rPr lang="en-US" altLang="zh-CN" sz="1000" kern="0" dirty="0" err="1" smtClean="0">
                <a:solidFill>
                  <a:prstClr val="black"/>
                </a:solidFill>
                <a:latin typeface="微软雅黑" pitchFamily="34" charset="-122"/>
                <a:ea typeface="微软雅黑" pitchFamily="34" charset="-122"/>
                <a:cs typeface="Arial" pitchFamily="34" charset="0"/>
              </a:rPr>
              <a:t>commiter</a:t>
            </a:r>
            <a:r>
              <a:rPr lang="zh-CN" altLang="en-US" sz="1000" kern="0" dirty="0" smtClean="0">
                <a:solidFill>
                  <a:prstClr val="black"/>
                </a:solidFill>
                <a:latin typeface="微软雅黑" pitchFamily="34" charset="-122"/>
                <a:ea typeface="微软雅黑" pitchFamily="34" charset="-122"/>
                <a:cs typeface="Arial" pitchFamily="34" charset="0"/>
              </a:rPr>
              <a:t>）</a:t>
            </a:r>
          </a:p>
        </p:txBody>
      </p:sp>
      <p:sp>
        <p:nvSpPr>
          <p:cNvPr id="26" name="矩形 29"/>
          <p:cNvSpPr/>
          <p:nvPr/>
        </p:nvSpPr>
        <p:spPr bwMode="auto">
          <a:xfrm>
            <a:off x="642673" y="5698485"/>
            <a:ext cx="900100" cy="360040"/>
          </a:xfrm>
          <a:prstGeom prst="rect">
            <a:avLst/>
          </a:prstGeom>
          <a:solidFill>
            <a:srgbClr val="FBFDFA"/>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zh-CN" altLang="en-US" sz="1000" kern="0" dirty="0" smtClean="0">
                <a:solidFill>
                  <a:prstClr val="black"/>
                </a:solidFill>
                <a:latin typeface="微软雅黑" pitchFamily="34" charset="-122"/>
                <a:ea typeface="微软雅黑" pitchFamily="34" charset="-122"/>
                <a:cs typeface="Arial" pitchFamily="34" charset="0"/>
              </a:rPr>
              <a:t>应用</a:t>
            </a:r>
          </a:p>
        </p:txBody>
      </p:sp>
      <p:sp>
        <p:nvSpPr>
          <p:cNvPr id="27" name="矩形 30"/>
          <p:cNvSpPr/>
          <p:nvPr/>
        </p:nvSpPr>
        <p:spPr bwMode="auto">
          <a:xfrm>
            <a:off x="4229832" y="5675880"/>
            <a:ext cx="900100" cy="360040"/>
          </a:xfrm>
          <a:prstGeom prst="rect">
            <a:avLst/>
          </a:prstGeom>
          <a:solidFill>
            <a:srgbClr val="FBFDFA"/>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zh-CN" altLang="en-US" sz="1000" kern="0" dirty="0" smtClean="0">
                <a:solidFill>
                  <a:prstClr val="black"/>
                </a:solidFill>
                <a:latin typeface="微软雅黑" pitchFamily="34" charset="-122"/>
                <a:ea typeface="微软雅黑" pitchFamily="34" charset="-122"/>
                <a:cs typeface="Arial" pitchFamily="34" charset="0"/>
              </a:rPr>
              <a:t>应用</a:t>
            </a:r>
          </a:p>
        </p:txBody>
      </p:sp>
      <p:sp>
        <p:nvSpPr>
          <p:cNvPr id="28" name="矩形 31"/>
          <p:cNvSpPr/>
          <p:nvPr/>
        </p:nvSpPr>
        <p:spPr bwMode="auto">
          <a:xfrm>
            <a:off x="4133049" y="1963070"/>
            <a:ext cx="900100" cy="360040"/>
          </a:xfrm>
          <a:prstGeom prst="rect">
            <a:avLst/>
          </a:prstGeom>
          <a:solidFill>
            <a:srgbClr val="FBFDFA"/>
          </a:solidFill>
          <a:ln w="3175" algn="ctr">
            <a:solidFill>
              <a:schemeClr val="bg1"/>
            </a:solidFill>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r>
              <a:rPr lang="zh-CN" altLang="en-US" sz="1000" kern="0" dirty="0" smtClean="0">
                <a:solidFill>
                  <a:prstClr val="black"/>
                </a:solidFill>
                <a:latin typeface="微软雅黑" pitchFamily="34" charset="-122"/>
                <a:ea typeface="微软雅黑" pitchFamily="34" charset="-122"/>
                <a:cs typeface="Arial" pitchFamily="34" charset="0"/>
              </a:rPr>
              <a:t>应用</a:t>
            </a:r>
          </a:p>
        </p:txBody>
      </p:sp>
      <p:cxnSp>
        <p:nvCxnSpPr>
          <p:cNvPr id="29" name="直接箭头连接符 32"/>
          <p:cNvCxnSpPr>
            <a:stCxn id="28" idx="2"/>
          </p:cNvCxnSpPr>
          <p:nvPr/>
        </p:nvCxnSpPr>
        <p:spPr>
          <a:xfrm>
            <a:off x="4583099" y="2323110"/>
            <a:ext cx="0" cy="4933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33"/>
          <p:cNvCxnSpPr>
            <a:stCxn id="18" idx="2"/>
          </p:cNvCxnSpPr>
          <p:nvPr/>
        </p:nvCxnSpPr>
        <p:spPr>
          <a:xfrm>
            <a:off x="1073176" y="2323110"/>
            <a:ext cx="0" cy="4933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4"/>
          <p:cNvCxnSpPr>
            <a:stCxn id="26" idx="0"/>
          </p:cNvCxnSpPr>
          <p:nvPr/>
        </p:nvCxnSpPr>
        <p:spPr>
          <a:xfrm flipV="1">
            <a:off x="1092723" y="5188053"/>
            <a:ext cx="0" cy="5104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5"/>
          <p:cNvCxnSpPr>
            <a:stCxn id="27" idx="0"/>
          </p:cNvCxnSpPr>
          <p:nvPr/>
        </p:nvCxnSpPr>
        <p:spPr>
          <a:xfrm flipV="1">
            <a:off x="4679882" y="5188053"/>
            <a:ext cx="0" cy="487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6"/>
          <p:cNvCxnSpPr>
            <a:stCxn id="18" idx="3"/>
            <a:endCxn id="9" idx="1"/>
          </p:cNvCxnSpPr>
          <p:nvPr/>
        </p:nvCxnSpPr>
        <p:spPr>
          <a:xfrm flipV="1">
            <a:off x="1523226" y="1362929"/>
            <a:ext cx="810541" cy="7801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7"/>
          <p:cNvCxnSpPr>
            <a:stCxn id="28" idx="1"/>
            <a:endCxn id="9" idx="3"/>
          </p:cNvCxnSpPr>
          <p:nvPr/>
        </p:nvCxnSpPr>
        <p:spPr>
          <a:xfrm flipH="1" flipV="1">
            <a:off x="3233867" y="1362929"/>
            <a:ext cx="899182" cy="7801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5" name="图片 38"/>
          <p:cNvPicPr>
            <a:picLocks noChangeAspect="1"/>
          </p:cNvPicPr>
          <p:nvPr/>
        </p:nvPicPr>
        <p:blipFill>
          <a:blip r:embed="rId2" cstate="print"/>
          <a:stretch>
            <a:fillRect/>
          </a:stretch>
        </p:blipFill>
        <p:spPr>
          <a:xfrm>
            <a:off x="868835" y="4151612"/>
            <a:ext cx="402159" cy="459833"/>
          </a:xfrm>
          <a:prstGeom prst="rect">
            <a:avLst/>
          </a:prstGeom>
          <a:ln>
            <a:solidFill>
              <a:schemeClr val="bg1"/>
            </a:solidFill>
          </a:ln>
        </p:spPr>
      </p:pic>
      <p:cxnSp>
        <p:nvCxnSpPr>
          <p:cNvPr id="36" name="直接箭头连接符 39"/>
          <p:cNvCxnSpPr/>
          <p:nvPr/>
        </p:nvCxnSpPr>
        <p:spPr>
          <a:xfrm flipV="1">
            <a:off x="1092723" y="4566790"/>
            <a:ext cx="0" cy="288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7" name="图片 40"/>
          <p:cNvPicPr>
            <a:picLocks noChangeAspect="1"/>
          </p:cNvPicPr>
          <p:nvPr/>
        </p:nvPicPr>
        <p:blipFill>
          <a:blip r:embed="rId2" cstate="print"/>
          <a:stretch>
            <a:fillRect/>
          </a:stretch>
        </p:blipFill>
        <p:spPr>
          <a:xfrm>
            <a:off x="4508478" y="4151612"/>
            <a:ext cx="402159" cy="459833"/>
          </a:xfrm>
          <a:prstGeom prst="rect">
            <a:avLst/>
          </a:prstGeom>
          <a:ln>
            <a:solidFill>
              <a:schemeClr val="bg1"/>
            </a:solidFill>
          </a:ln>
        </p:spPr>
      </p:pic>
      <p:cxnSp>
        <p:nvCxnSpPr>
          <p:cNvPr id="38" name="直接箭头连接符 41"/>
          <p:cNvCxnSpPr/>
          <p:nvPr/>
        </p:nvCxnSpPr>
        <p:spPr>
          <a:xfrm flipV="1">
            <a:off x="4732366" y="4566790"/>
            <a:ext cx="0" cy="288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9" name="图片 42"/>
          <p:cNvPicPr>
            <a:picLocks noChangeAspect="1"/>
          </p:cNvPicPr>
          <p:nvPr/>
        </p:nvPicPr>
        <p:blipFill>
          <a:blip r:embed="rId2" cstate="print"/>
          <a:stretch>
            <a:fillRect/>
          </a:stretch>
        </p:blipFill>
        <p:spPr>
          <a:xfrm>
            <a:off x="4498865" y="3416677"/>
            <a:ext cx="402159" cy="459833"/>
          </a:xfrm>
          <a:prstGeom prst="rect">
            <a:avLst/>
          </a:prstGeom>
          <a:ln>
            <a:solidFill>
              <a:schemeClr val="bg1"/>
            </a:solidFill>
          </a:ln>
        </p:spPr>
      </p:pic>
      <p:cxnSp>
        <p:nvCxnSpPr>
          <p:cNvPr id="40" name="直接箭头连接符 43"/>
          <p:cNvCxnSpPr/>
          <p:nvPr/>
        </p:nvCxnSpPr>
        <p:spPr>
          <a:xfrm flipV="1">
            <a:off x="4732366" y="3176471"/>
            <a:ext cx="0" cy="288000"/>
          </a:xfrm>
          <a:prstGeom prst="straightConnector1">
            <a:avLst/>
          </a:prstGeom>
          <a:ln>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图片 44"/>
          <p:cNvPicPr>
            <a:picLocks noChangeAspect="1"/>
          </p:cNvPicPr>
          <p:nvPr/>
        </p:nvPicPr>
        <p:blipFill>
          <a:blip r:embed="rId2" cstate="print"/>
          <a:stretch>
            <a:fillRect/>
          </a:stretch>
        </p:blipFill>
        <p:spPr>
          <a:xfrm>
            <a:off x="876863" y="3407663"/>
            <a:ext cx="402159" cy="459833"/>
          </a:xfrm>
          <a:prstGeom prst="rect">
            <a:avLst/>
          </a:prstGeom>
          <a:ln>
            <a:solidFill>
              <a:schemeClr val="bg1"/>
            </a:solidFill>
          </a:ln>
        </p:spPr>
      </p:pic>
      <p:cxnSp>
        <p:nvCxnSpPr>
          <p:cNvPr id="42" name="直接箭头连接符 45"/>
          <p:cNvCxnSpPr/>
          <p:nvPr/>
        </p:nvCxnSpPr>
        <p:spPr>
          <a:xfrm flipV="1">
            <a:off x="1110364" y="3167457"/>
            <a:ext cx="0" cy="288000"/>
          </a:xfrm>
          <a:prstGeom prst="straightConnector1">
            <a:avLst/>
          </a:prstGeom>
          <a:ln>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圆角矩形 46"/>
          <p:cNvSpPr/>
          <p:nvPr/>
        </p:nvSpPr>
        <p:spPr bwMode="auto">
          <a:xfrm>
            <a:off x="376051" y="4023226"/>
            <a:ext cx="2301012" cy="2170314"/>
          </a:xfrm>
          <a:prstGeom prst="roundRect">
            <a:avLst/>
          </a:prstGeom>
          <a:noFill/>
          <a:ln w="3175" algn="ctr">
            <a:solidFill>
              <a:schemeClr val="bg1"/>
            </a:solidFill>
            <a:prstDash val="sysDash"/>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endParaRPr lang="zh-CN" altLang="en-US" sz="1000" kern="0" dirty="0" smtClean="0">
              <a:solidFill>
                <a:prstClr val="black"/>
              </a:solidFill>
              <a:latin typeface="微软雅黑" pitchFamily="34" charset="-122"/>
              <a:ea typeface="微软雅黑" pitchFamily="34" charset="-122"/>
              <a:cs typeface="Arial" pitchFamily="34" charset="0"/>
            </a:endParaRPr>
          </a:p>
        </p:txBody>
      </p:sp>
      <p:sp>
        <p:nvSpPr>
          <p:cNvPr id="44" name="圆角矩形 47"/>
          <p:cNvSpPr/>
          <p:nvPr/>
        </p:nvSpPr>
        <p:spPr bwMode="auto">
          <a:xfrm>
            <a:off x="2889057" y="4072354"/>
            <a:ext cx="2385265" cy="2170314"/>
          </a:xfrm>
          <a:prstGeom prst="roundRect">
            <a:avLst/>
          </a:prstGeom>
          <a:noFill/>
          <a:ln w="3175" algn="ctr">
            <a:solidFill>
              <a:schemeClr val="bg1"/>
            </a:solidFill>
            <a:prstDash val="sysDash"/>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endParaRPr lang="zh-CN" altLang="en-US" sz="1000" kern="0" dirty="0" smtClean="0">
              <a:solidFill>
                <a:prstClr val="black"/>
              </a:solidFill>
              <a:latin typeface="微软雅黑" pitchFamily="34" charset="-122"/>
              <a:ea typeface="微软雅黑" pitchFamily="34" charset="-122"/>
              <a:cs typeface="Arial" pitchFamily="34" charset="0"/>
            </a:endParaRPr>
          </a:p>
        </p:txBody>
      </p:sp>
      <p:sp>
        <p:nvSpPr>
          <p:cNvPr id="45" name="圆角矩形 48"/>
          <p:cNvSpPr/>
          <p:nvPr/>
        </p:nvSpPr>
        <p:spPr bwMode="auto">
          <a:xfrm>
            <a:off x="2940416" y="1844021"/>
            <a:ext cx="2385265" cy="2170314"/>
          </a:xfrm>
          <a:prstGeom prst="roundRect">
            <a:avLst/>
          </a:prstGeom>
          <a:noFill/>
          <a:ln w="3175" algn="ctr">
            <a:solidFill>
              <a:schemeClr val="bg1"/>
            </a:solidFill>
            <a:prstDash val="sysDash"/>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endParaRPr lang="zh-CN" altLang="en-US" sz="1000" kern="0" dirty="0" smtClean="0">
              <a:solidFill>
                <a:prstClr val="black"/>
              </a:solidFill>
              <a:latin typeface="微软雅黑" pitchFamily="34" charset="-122"/>
              <a:ea typeface="微软雅黑" pitchFamily="34" charset="-122"/>
              <a:cs typeface="Arial" pitchFamily="34" charset="0"/>
            </a:endParaRPr>
          </a:p>
        </p:txBody>
      </p:sp>
      <p:sp>
        <p:nvSpPr>
          <p:cNvPr id="46" name="圆角矩形 49"/>
          <p:cNvSpPr/>
          <p:nvPr/>
        </p:nvSpPr>
        <p:spPr bwMode="auto">
          <a:xfrm>
            <a:off x="376051" y="1801278"/>
            <a:ext cx="2385265" cy="2170314"/>
          </a:xfrm>
          <a:prstGeom prst="roundRect">
            <a:avLst/>
          </a:prstGeom>
          <a:noFill/>
          <a:ln w="3175" algn="ctr">
            <a:solidFill>
              <a:schemeClr val="bg1"/>
            </a:solidFill>
            <a:prstDash val="sysDash"/>
            <a:round/>
            <a:headEnd/>
            <a:tailEnd/>
          </a:ln>
          <a:effectLst/>
        </p:spPr>
        <p:txBody>
          <a:bodyPr rot="0" spcFirstLastPara="0" vertOverflow="overflow" horzOverflow="overflow" vert="horz" wrap="square" lIns="28645" tIns="36262" rIns="28645" bIns="36262" numCol="1" spcCol="0" rtlCol="0" fromWordArt="0" anchor="ctr" anchorCtr="0" forceAA="0" compatLnSpc="1">
            <a:prstTxWarp prst="textNoShape">
              <a:avLst/>
            </a:prstTxWarp>
            <a:noAutofit/>
          </a:bodyPr>
          <a:lstStyle/>
          <a:p>
            <a:pPr algn="ctr" defTabSz="727259"/>
            <a:endParaRPr lang="zh-CN" altLang="en-US" sz="1000" kern="0" dirty="0" smtClean="0">
              <a:solidFill>
                <a:prstClr val="black"/>
              </a:solidFill>
              <a:latin typeface="微软雅黑" pitchFamily="34" charset="-122"/>
              <a:ea typeface="微软雅黑" pitchFamily="34" charset="-122"/>
              <a:cs typeface="Arial" pitchFamily="34" charset="0"/>
            </a:endParaRPr>
          </a:p>
        </p:txBody>
      </p:sp>
      <p:pic>
        <p:nvPicPr>
          <p:cNvPr id="47" name="图片 50"/>
          <p:cNvPicPr>
            <a:picLocks noChangeAspect="1"/>
          </p:cNvPicPr>
          <p:nvPr/>
        </p:nvPicPr>
        <p:blipFill>
          <a:blip r:embed="rId3" cstate="print"/>
          <a:stretch>
            <a:fillRect/>
          </a:stretch>
        </p:blipFill>
        <p:spPr>
          <a:xfrm>
            <a:off x="2861916" y="1520522"/>
            <a:ext cx="420942" cy="297897"/>
          </a:xfrm>
          <a:prstGeom prst="rect">
            <a:avLst/>
          </a:prstGeom>
          <a:ln>
            <a:solidFill>
              <a:schemeClr val="bg1"/>
            </a:solidFill>
          </a:ln>
        </p:spPr>
      </p:pic>
      <p:pic>
        <p:nvPicPr>
          <p:cNvPr id="48" name="图片 51"/>
          <p:cNvPicPr>
            <a:picLocks noChangeAspect="1"/>
          </p:cNvPicPr>
          <p:nvPr/>
        </p:nvPicPr>
        <p:blipFill>
          <a:blip r:embed="rId3" cstate="print"/>
          <a:stretch>
            <a:fillRect/>
          </a:stretch>
        </p:blipFill>
        <p:spPr>
          <a:xfrm>
            <a:off x="2326007" y="3642133"/>
            <a:ext cx="331185" cy="234377"/>
          </a:xfrm>
          <a:prstGeom prst="rect">
            <a:avLst/>
          </a:prstGeom>
          <a:ln>
            <a:solidFill>
              <a:schemeClr val="bg1"/>
            </a:solidFill>
          </a:ln>
        </p:spPr>
      </p:pic>
      <p:pic>
        <p:nvPicPr>
          <p:cNvPr id="49" name="图片 52"/>
          <p:cNvPicPr>
            <a:picLocks noChangeAspect="1"/>
          </p:cNvPicPr>
          <p:nvPr/>
        </p:nvPicPr>
        <p:blipFill>
          <a:blip r:embed="rId3" cstate="print"/>
          <a:stretch>
            <a:fillRect/>
          </a:stretch>
        </p:blipFill>
        <p:spPr>
          <a:xfrm>
            <a:off x="3762749" y="3679508"/>
            <a:ext cx="331185" cy="234377"/>
          </a:xfrm>
          <a:prstGeom prst="rect">
            <a:avLst/>
          </a:prstGeom>
          <a:ln>
            <a:solidFill>
              <a:schemeClr val="bg1"/>
            </a:solidFill>
          </a:ln>
        </p:spPr>
      </p:pic>
      <p:pic>
        <p:nvPicPr>
          <p:cNvPr id="50" name="图片 53"/>
          <p:cNvPicPr>
            <a:picLocks noChangeAspect="1"/>
          </p:cNvPicPr>
          <p:nvPr/>
        </p:nvPicPr>
        <p:blipFill>
          <a:blip r:embed="rId3" cstate="print"/>
          <a:stretch>
            <a:fillRect/>
          </a:stretch>
        </p:blipFill>
        <p:spPr>
          <a:xfrm>
            <a:off x="3673414" y="4526323"/>
            <a:ext cx="331185" cy="234377"/>
          </a:xfrm>
          <a:prstGeom prst="rect">
            <a:avLst/>
          </a:prstGeom>
          <a:ln>
            <a:solidFill>
              <a:schemeClr val="bg1"/>
            </a:solidFill>
          </a:ln>
        </p:spPr>
      </p:pic>
      <p:pic>
        <p:nvPicPr>
          <p:cNvPr id="51" name="图片 54"/>
          <p:cNvPicPr>
            <a:picLocks noChangeAspect="1"/>
          </p:cNvPicPr>
          <p:nvPr/>
        </p:nvPicPr>
        <p:blipFill>
          <a:blip r:embed="rId3" cstate="print"/>
          <a:stretch>
            <a:fillRect/>
          </a:stretch>
        </p:blipFill>
        <p:spPr>
          <a:xfrm>
            <a:off x="2234970" y="4541390"/>
            <a:ext cx="331185" cy="234377"/>
          </a:xfrm>
          <a:prstGeom prst="rect">
            <a:avLst/>
          </a:prstGeom>
          <a:ln>
            <a:solidFill>
              <a:schemeClr val="bg1"/>
            </a:solidFill>
          </a:ln>
        </p:spPr>
      </p:pic>
      <p:pic>
        <p:nvPicPr>
          <p:cNvPr id="52" name="图片 55"/>
          <p:cNvPicPr>
            <a:picLocks noChangeAspect="1"/>
          </p:cNvPicPr>
          <p:nvPr/>
        </p:nvPicPr>
        <p:blipFill>
          <a:blip r:embed="rId3" cstate="print"/>
          <a:stretch>
            <a:fillRect/>
          </a:stretch>
        </p:blipFill>
        <p:spPr>
          <a:xfrm>
            <a:off x="1923702" y="4830624"/>
            <a:ext cx="331185" cy="234377"/>
          </a:xfrm>
          <a:prstGeom prst="rect">
            <a:avLst/>
          </a:prstGeom>
          <a:ln>
            <a:solidFill>
              <a:schemeClr val="bg1"/>
            </a:solidFill>
          </a:ln>
        </p:spPr>
      </p:pic>
      <p:pic>
        <p:nvPicPr>
          <p:cNvPr id="53" name="图片 56"/>
          <p:cNvPicPr>
            <a:picLocks noChangeAspect="1"/>
          </p:cNvPicPr>
          <p:nvPr/>
        </p:nvPicPr>
        <p:blipFill>
          <a:blip r:embed="rId3" cstate="print"/>
          <a:stretch>
            <a:fillRect/>
          </a:stretch>
        </p:blipFill>
        <p:spPr>
          <a:xfrm>
            <a:off x="4814636" y="4841227"/>
            <a:ext cx="331185" cy="234377"/>
          </a:xfrm>
          <a:prstGeom prst="rect">
            <a:avLst/>
          </a:prstGeom>
          <a:ln>
            <a:solidFill>
              <a:schemeClr val="bg1"/>
            </a:solidFill>
          </a:ln>
        </p:spPr>
      </p:pic>
      <p:pic>
        <p:nvPicPr>
          <p:cNvPr id="54" name="图片 57"/>
          <p:cNvPicPr>
            <a:picLocks noChangeAspect="1"/>
          </p:cNvPicPr>
          <p:nvPr/>
        </p:nvPicPr>
        <p:blipFill>
          <a:blip r:embed="rId3" cstate="print"/>
          <a:stretch>
            <a:fillRect/>
          </a:stretch>
        </p:blipFill>
        <p:spPr>
          <a:xfrm>
            <a:off x="4745044" y="2773272"/>
            <a:ext cx="331185" cy="234377"/>
          </a:xfrm>
          <a:prstGeom prst="rect">
            <a:avLst/>
          </a:prstGeom>
          <a:ln>
            <a:solidFill>
              <a:schemeClr val="bg1"/>
            </a:solidFill>
          </a:ln>
        </p:spPr>
      </p:pic>
      <p:pic>
        <p:nvPicPr>
          <p:cNvPr id="55" name="图片 58"/>
          <p:cNvPicPr>
            <a:picLocks noChangeAspect="1"/>
          </p:cNvPicPr>
          <p:nvPr/>
        </p:nvPicPr>
        <p:blipFill>
          <a:blip r:embed="rId3" cstate="print"/>
          <a:stretch>
            <a:fillRect/>
          </a:stretch>
        </p:blipFill>
        <p:spPr>
          <a:xfrm>
            <a:off x="1718258" y="2730963"/>
            <a:ext cx="331185" cy="234377"/>
          </a:xfrm>
          <a:prstGeom prst="rect">
            <a:avLst/>
          </a:prstGeom>
          <a:ln>
            <a:solidFill>
              <a:schemeClr val="bg1"/>
            </a:solidFill>
          </a:ln>
        </p:spPr>
      </p:pic>
      <p:sp>
        <p:nvSpPr>
          <p:cNvPr id="56" name="文本框 6"/>
          <p:cNvSpPr txBox="1"/>
          <p:nvPr/>
        </p:nvSpPr>
        <p:spPr>
          <a:xfrm>
            <a:off x="6018821" y="32762"/>
            <a:ext cx="3542230" cy="6863417"/>
          </a:xfrm>
          <a:prstGeom prst="rect">
            <a:avLst/>
          </a:prstGeom>
          <a:noFill/>
        </p:spPr>
        <p:txBody>
          <a:bodyPr wrap="square" rtlCol="0">
            <a:spAutoFit/>
          </a:bodyPr>
          <a:lstStyle/>
          <a:p>
            <a:pPr defTabSz="810260"/>
            <a:r>
              <a:rPr lang="en-US" altLang="zh-CN" sz="1000" dirty="0">
                <a:solidFill>
                  <a:schemeClr val="bg1"/>
                </a:solidFill>
                <a:latin typeface="Calibri"/>
                <a:ea typeface="宋体" panose="02010600030101010101" pitchFamily="2" charset="-122"/>
              </a:rPr>
              <a:t>│   ├── peers</a:t>
            </a:r>
          </a:p>
          <a:p>
            <a:pPr defTabSz="810260"/>
            <a:r>
              <a:rPr lang="en-US" altLang="zh-CN" sz="1000" dirty="0">
                <a:solidFill>
                  <a:schemeClr val="bg1"/>
                </a:solidFill>
                <a:latin typeface="Calibri"/>
                <a:ea typeface="宋体" panose="02010600030101010101" pitchFamily="2" charset="-122"/>
              </a:rPr>
              <a:t>│   │   ├── peer0.org1.example.com</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msp</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a:t>
            </a:r>
            <a:r>
              <a:rPr lang="en-US" altLang="zh-CN" sz="1000" dirty="0" err="1">
                <a:solidFill>
                  <a:schemeClr val="bg1"/>
                </a:solidFill>
                <a:latin typeface="Calibri"/>
                <a:ea typeface="宋体" panose="02010600030101010101" pitchFamily="2" charset="-122"/>
              </a:rPr>
              <a:t>admincerts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 Admin@org1.example.com-cert.pem</a:t>
            </a:r>
          </a:p>
          <a:p>
            <a:pPr defTabSz="810260"/>
            <a:r>
              <a:rPr lang="en-US" altLang="zh-CN" sz="1000" dirty="0">
                <a:solidFill>
                  <a:schemeClr val="bg1"/>
                </a:solidFill>
                <a:latin typeface="Calibri"/>
                <a:ea typeface="宋体" panose="02010600030101010101" pitchFamily="2" charset="-122"/>
              </a:rPr>
              <a:t>│   │   │   │   ├── </a:t>
            </a:r>
            <a:r>
              <a:rPr lang="en-US" altLang="zh-CN" sz="1000" dirty="0" err="1">
                <a:solidFill>
                  <a:schemeClr val="bg1"/>
                </a:solidFill>
                <a:latin typeface="Calibri"/>
                <a:ea typeface="宋体" panose="02010600030101010101" pitchFamily="2" charset="-122"/>
              </a:rPr>
              <a:t>cacerts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 ca.org1.example.com-cert.pem</a:t>
            </a:r>
          </a:p>
          <a:p>
            <a:pPr defTabSz="810260"/>
            <a:r>
              <a:rPr lang="en-US" altLang="zh-CN" sz="1000" dirty="0">
                <a:solidFill>
                  <a:schemeClr val="bg1"/>
                </a:solidFill>
                <a:latin typeface="Calibri"/>
                <a:ea typeface="宋体" panose="02010600030101010101" pitchFamily="2" charset="-122"/>
              </a:rPr>
              <a:t>│   │   │   │   ├── </a:t>
            </a:r>
            <a:r>
              <a:rPr lang="en-US" altLang="zh-CN" sz="1000" dirty="0" err="1">
                <a:solidFill>
                  <a:schemeClr val="bg1"/>
                </a:solidFill>
                <a:latin typeface="Calibri"/>
                <a:ea typeface="宋体" panose="02010600030101010101" pitchFamily="2" charset="-122"/>
              </a:rPr>
              <a:t>keystore</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 aeddeddd3f2e9cff9df633ebb1f94593c1af5889a0fa3ff2dc18b93754392c06_sk</a:t>
            </a:r>
          </a:p>
          <a:p>
            <a:pPr defTabSz="810260"/>
            <a:r>
              <a:rPr lang="en-US" altLang="zh-CN" sz="1000" dirty="0">
                <a:solidFill>
                  <a:schemeClr val="bg1"/>
                </a:solidFill>
                <a:latin typeface="Calibri"/>
                <a:ea typeface="宋体" panose="02010600030101010101" pitchFamily="2" charset="-122"/>
              </a:rPr>
              <a:t>│   │   │   │   │   └── e793df0a0c15141f643f7dd28fa53ef4270778f647f2740d52b88958e7b2f2d7_sk</a:t>
            </a:r>
          </a:p>
          <a:p>
            <a:pPr defTabSz="810260"/>
            <a:r>
              <a:rPr lang="en-US" altLang="zh-CN" sz="1000" dirty="0">
                <a:solidFill>
                  <a:schemeClr val="bg1"/>
                </a:solidFill>
                <a:latin typeface="Calibri"/>
                <a:ea typeface="宋体" panose="02010600030101010101" pitchFamily="2" charset="-122"/>
              </a:rPr>
              <a:t>│   │   │   │   ├── </a:t>
            </a:r>
            <a:r>
              <a:rPr lang="en-US" altLang="zh-CN" sz="1000" dirty="0" err="1">
                <a:solidFill>
                  <a:schemeClr val="bg1"/>
                </a:solidFill>
                <a:latin typeface="Calibri"/>
                <a:ea typeface="宋体" panose="02010600030101010101" pitchFamily="2" charset="-122"/>
              </a:rPr>
              <a:t>signcerts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 peer0.org1.example.com-cert.pem</a:t>
            </a:r>
          </a:p>
          <a:p>
            <a:pPr defTabSz="810260"/>
            <a:r>
              <a:rPr lang="en-US" altLang="zh-CN" sz="1000" dirty="0">
                <a:solidFill>
                  <a:schemeClr val="bg1"/>
                </a:solidFill>
                <a:latin typeface="Calibri"/>
                <a:ea typeface="宋体" panose="02010600030101010101" pitchFamily="2" charset="-122"/>
              </a:rPr>
              <a:t>│   │   │   │   └── </a:t>
            </a:r>
            <a:r>
              <a:rPr lang="en-US" altLang="zh-CN" sz="1000" dirty="0" err="1">
                <a:solidFill>
                  <a:schemeClr val="bg1"/>
                </a:solidFill>
                <a:latin typeface="Calibri"/>
                <a:ea typeface="宋体" panose="02010600030101010101" pitchFamily="2" charset="-122"/>
              </a:rPr>
              <a:t>tlscacerts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tlsca.org1.example.com-cert.pem</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tls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ca.crt</a:t>
            </a:r>
          </a:p>
          <a:p>
            <a:pPr defTabSz="810260"/>
            <a:r>
              <a:rPr lang="en-US" altLang="zh-CN" sz="1000" dirty="0">
                <a:solidFill>
                  <a:schemeClr val="bg1"/>
                </a:solidFill>
                <a:latin typeface="Calibri"/>
                <a:ea typeface="宋体" panose="02010600030101010101" pitchFamily="2" charset="-122"/>
              </a:rPr>
              <a:t>│   │   │       ├── server.crt</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server.key</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peer1.org1.example.com</a:t>
            </a:r>
          </a:p>
          <a:p>
            <a:pPr defTabSz="810260"/>
            <a:r>
              <a:rPr lang="en-US" altLang="zh-CN" sz="1000" dirty="0">
                <a:solidFill>
                  <a:schemeClr val="bg1"/>
                </a:solidFill>
                <a:latin typeface="Calibri"/>
                <a:ea typeface="宋体" panose="02010600030101010101" pitchFamily="2" charset="-122"/>
              </a:rPr>
              <a:t>│   │       ├── </a:t>
            </a:r>
            <a:r>
              <a:rPr lang="en-US" altLang="zh-CN" sz="1000" dirty="0" err="1">
                <a:solidFill>
                  <a:schemeClr val="bg1"/>
                </a:solidFill>
                <a:latin typeface="Calibri"/>
                <a:ea typeface="宋体" panose="02010600030101010101" pitchFamily="2" charset="-122"/>
              </a:rPr>
              <a:t>msp</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admincerts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Admin@org1.example.com-cert.pem</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cacerts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ca.org1.example.com-cert.pem</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keystore</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2382e79a6a79843472b1b8c4fd058fcfdcde3fc2aff4453d524fc9e2bd7cf3b3_sk</a:t>
            </a:r>
          </a:p>
          <a:p>
            <a:pPr defTabSz="810260"/>
            <a:r>
              <a:rPr lang="en-US" altLang="zh-CN" sz="1000" dirty="0">
                <a:solidFill>
                  <a:schemeClr val="bg1"/>
                </a:solidFill>
                <a:latin typeface="Calibri"/>
                <a:ea typeface="宋体" panose="02010600030101010101" pitchFamily="2" charset="-122"/>
              </a:rPr>
              <a:t>│   │       │   │   └── 51c4a538ef160f608af028956843ac7e255181078f14ef4c1c563f8775e181da_sk</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signcerts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 peer1.org1.example.com-cert.pem</a:t>
            </a:r>
          </a:p>
          <a:p>
            <a:pPr defTabSz="810260"/>
            <a:r>
              <a:rPr lang="en-US" altLang="zh-CN" sz="1000" dirty="0">
                <a:solidFill>
                  <a:schemeClr val="bg1"/>
                </a:solidFill>
                <a:latin typeface="Calibri"/>
                <a:ea typeface="宋体" panose="02010600030101010101" pitchFamily="2" charset="-122"/>
              </a:rPr>
              <a:t>│   │       │   └── </a:t>
            </a:r>
            <a:r>
              <a:rPr lang="en-US" altLang="zh-CN" sz="1000" dirty="0" err="1">
                <a:solidFill>
                  <a:schemeClr val="bg1"/>
                </a:solidFill>
                <a:latin typeface="Calibri"/>
                <a:ea typeface="宋体" panose="02010600030101010101" pitchFamily="2" charset="-122"/>
              </a:rPr>
              <a:t>tlscacerts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 tlsca.org1.example.com-cert.pem</a:t>
            </a:r>
          </a:p>
          <a:p>
            <a:pPr defTabSz="810260"/>
            <a:r>
              <a:rPr lang="en-US" altLang="zh-CN" sz="1000" dirty="0">
                <a:solidFill>
                  <a:schemeClr val="bg1"/>
                </a:solidFill>
                <a:latin typeface="Calibri"/>
                <a:ea typeface="宋体" panose="02010600030101010101" pitchFamily="2" charset="-122"/>
              </a:rPr>
              <a:t>│   │       └── </a:t>
            </a:r>
            <a:r>
              <a:rPr lang="en-US" altLang="zh-CN" sz="1000" dirty="0" err="1">
                <a:solidFill>
                  <a:schemeClr val="bg1"/>
                </a:solidFill>
                <a:latin typeface="Calibri"/>
                <a:ea typeface="宋体" panose="02010600030101010101" pitchFamily="2" charset="-122"/>
              </a:rPr>
              <a:t>tls</a:t>
            </a:r>
            <a:endParaRPr lang="en-US" altLang="zh-CN" sz="1000" dirty="0">
              <a:solidFill>
                <a:schemeClr val="bg1"/>
              </a:solidFill>
              <a:latin typeface="Calibri"/>
              <a:ea typeface="宋体" panose="02010600030101010101" pitchFamily="2" charset="-122"/>
            </a:endParaRPr>
          </a:p>
          <a:p>
            <a:pPr defTabSz="810260"/>
            <a:r>
              <a:rPr lang="en-US" altLang="zh-CN" sz="1000" dirty="0">
                <a:solidFill>
                  <a:schemeClr val="bg1"/>
                </a:solidFill>
                <a:latin typeface="Calibri"/>
                <a:ea typeface="宋体" panose="02010600030101010101" pitchFamily="2" charset="-122"/>
              </a:rPr>
              <a:t>│   │           ├── ca.crt</a:t>
            </a:r>
          </a:p>
          <a:p>
            <a:pPr defTabSz="810260"/>
            <a:r>
              <a:rPr lang="en-US" altLang="zh-CN" sz="1000" dirty="0">
                <a:solidFill>
                  <a:schemeClr val="bg1"/>
                </a:solidFill>
                <a:latin typeface="Calibri"/>
                <a:ea typeface="宋体" panose="02010600030101010101" pitchFamily="2" charset="-122"/>
              </a:rPr>
              <a:t>│   │           ├── server.crt</a:t>
            </a:r>
          </a:p>
          <a:p>
            <a:pPr defTabSz="810260"/>
            <a:r>
              <a:rPr lang="en-US" altLang="zh-CN" sz="1000" dirty="0">
                <a:solidFill>
                  <a:schemeClr val="bg1"/>
                </a:solidFill>
                <a:latin typeface="Calibri"/>
                <a:ea typeface="宋体" panose="02010600030101010101" pitchFamily="2" charset="-122"/>
              </a:rPr>
              <a:t>│   │           └── </a:t>
            </a:r>
            <a:r>
              <a:rPr lang="en-US" altLang="zh-CN" sz="1000" dirty="0" err="1">
                <a:solidFill>
                  <a:schemeClr val="bg1"/>
                </a:solidFill>
                <a:latin typeface="Calibri"/>
                <a:ea typeface="宋体" panose="02010600030101010101" pitchFamily="2" charset="-122"/>
              </a:rPr>
              <a:t>server.key</a:t>
            </a:r>
            <a:endParaRPr lang="en-US" altLang="zh-CN" sz="1000" dirty="0">
              <a:solidFill>
                <a:schemeClr val="bg1"/>
              </a:solidFill>
              <a:latin typeface="Calibri"/>
              <a:ea typeface="宋体" panose="02010600030101010101" pitchFamily="2" charset="-122"/>
            </a:endParaRPr>
          </a:p>
          <a:p>
            <a:pPr defTabSz="810260"/>
            <a:endParaRPr lang="en-US" altLang="zh-CN" sz="1000" dirty="0">
              <a:solidFill>
                <a:schemeClr val="bg1"/>
              </a:solidFill>
              <a:latin typeface="Calibri"/>
              <a:ea typeface="宋体" panose="02010600030101010101" pitchFamily="2" charset="-122"/>
            </a:endParaRPr>
          </a:p>
        </p:txBody>
      </p:sp>
      <p:sp>
        <p:nvSpPr>
          <p:cNvPr id="57" name="文本框 163"/>
          <p:cNvSpPr txBox="1"/>
          <p:nvPr/>
        </p:nvSpPr>
        <p:spPr>
          <a:xfrm>
            <a:off x="9631233" y="1182909"/>
            <a:ext cx="2422668" cy="4278094"/>
          </a:xfrm>
          <a:prstGeom prst="rect">
            <a:avLst/>
          </a:prstGeom>
          <a:noFill/>
        </p:spPr>
        <p:txBody>
          <a:bodyPr wrap="squar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SM2: </a:t>
            </a:r>
            <a:r>
              <a:rPr lang="zh-CN" altLang="en-US" sz="1600" dirty="0" smtClean="0">
                <a:solidFill>
                  <a:schemeClr val="bg1"/>
                </a:solidFill>
                <a:latin typeface="微软雅黑" panose="020B0503020204020204" pitchFamily="34" charset="-122"/>
                <a:ea typeface="微软雅黑" panose="020B0503020204020204" pitchFamily="34" charset="-122"/>
              </a:rPr>
              <a:t>为</a:t>
            </a:r>
            <a:r>
              <a:rPr lang="zh-CN" altLang="en-US" sz="1600" dirty="0">
                <a:solidFill>
                  <a:schemeClr val="bg1"/>
                </a:solidFill>
                <a:latin typeface="微软雅黑" panose="020B0503020204020204" pitchFamily="34" charset="-122"/>
                <a:ea typeface="微软雅黑" panose="020B0503020204020204" pitchFamily="34" charset="-122"/>
              </a:rPr>
              <a:t>非对称加密，基于</a:t>
            </a:r>
            <a:r>
              <a:rPr lang="en-US" altLang="zh-CN" sz="1600" dirty="0">
                <a:solidFill>
                  <a:schemeClr val="bg1"/>
                </a:solidFill>
                <a:latin typeface="微软雅黑" panose="020B0503020204020204" pitchFamily="34" charset="-122"/>
                <a:ea typeface="微软雅黑" panose="020B0503020204020204" pitchFamily="34" charset="-122"/>
              </a:rPr>
              <a:t>ECC</a:t>
            </a:r>
            <a:r>
              <a:rPr lang="zh-CN" altLang="en-US" sz="1600" dirty="0">
                <a:solidFill>
                  <a:schemeClr val="bg1"/>
                </a:solidFill>
                <a:latin typeface="微软雅黑" panose="020B0503020204020204" pitchFamily="34" charset="-122"/>
                <a:ea typeface="微软雅黑" panose="020B0503020204020204" pitchFamily="34" charset="-122"/>
              </a:rPr>
              <a:t>。该算法已公开。由于该算法基于</a:t>
            </a:r>
            <a:r>
              <a:rPr lang="en-US" altLang="zh-CN" sz="1600" dirty="0">
                <a:solidFill>
                  <a:schemeClr val="bg1"/>
                </a:solidFill>
                <a:latin typeface="微软雅黑" panose="020B0503020204020204" pitchFamily="34" charset="-122"/>
                <a:ea typeface="微软雅黑" panose="020B0503020204020204" pitchFamily="34" charset="-122"/>
              </a:rPr>
              <a:t>ECC</a:t>
            </a:r>
            <a:r>
              <a:rPr lang="zh-CN" altLang="en-US" sz="1600" dirty="0">
                <a:solidFill>
                  <a:schemeClr val="bg1"/>
                </a:solidFill>
                <a:latin typeface="微软雅黑" panose="020B0503020204020204" pitchFamily="34" charset="-122"/>
                <a:ea typeface="微软雅黑" panose="020B0503020204020204" pitchFamily="34" charset="-122"/>
              </a:rPr>
              <a:t>，故其签名速度与秘钥生成速度都快于</a:t>
            </a:r>
            <a:r>
              <a:rPr lang="en-US" altLang="zh-CN" sz="1600" dirty="0">
                <a:solidFill>
                  <a:schemeClr val="bg1"/>
                </a:solidFill>
                <a:latin typeface="微软雅黑" panose="020B0503020204020204" pitchFamily="34" charset="-122"/>
                <a:ea typeface="微软雅黑" panose="020B0503020204020204" pitchFamily="34" charset="-122"/>
              </a:rPr>
              <a:t>RSA</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en-US" altLang="zh-CN" sz="1600" dirty="0" smtClean="0">
                <a:solidFill>
                  <a:schemeClr val="bg1"/>
                </a:solidFill>
                <a:latin typeface="微软雅黑" panose="020B0503020204020204" pitchFamily="34" charset="-122"/>
                <a:ea typeface="微软雅黑" panose="020B0503020204020204" pitchFamily="34" charset="-122"/>
              </a:rPr>
              <a:t>ECC </a:t>
            </a:r>
            <a:r>
              <a:rPr lang="en-US" altLang="zh-CN" sz="1600" dirty="0">
                <a:solidFill>
                  <a:schemeClr val="bg1"/>
                </a:solidFill>
                <a:latin typeface="微软雅黑" panose="020B0503020204020204" pitchFamily="34" charset="-122"/>
                <a:ea typeface="微软雅黑" panose="020B0503020204020204" pitchFamily="34" charset="-122"/>
              </a:rPr>
              <a:t>256</a:t>
            </a:r>
            <a:r>
              <a:rPr lang="zh-CN" altLang="en-US" sz="1600" dirty="0">
                <a:solidFill>
                  <a:schemeClr val="bg1"/>
                </a:solidFill>
                <a:latin typeface="微软雅黑" panose="020B0503020204020204" pitchFamily="34" charset="-122"/>
                <a:ea typeface="微软雅黑" panose="020B0503020204020204" pitchFamily="34" charset="-122"/>
              </a:rPr>
              <a:t>位（</a:t>
            </a:r>
            <a:r>
              <a:rPr lang="en-US" altLang="zh-CN" sz="1600" dirty="0">
                <a:solidFill>
                  <a:schemeClr val="bg1"/>
                </a:solidFill>
                <a:latin typeface="微软雅黑" panose="020B0503020204020204" pitchFamily="34" charset="-122"/>
                <a:ea typeface="微软雅黑" panose="020B0503020204020204" pitchFamily="34" charset="-122"/>
              </a:rPr>
              <a:t>SM2</a:t>
            </a:r>
            <a:r>
              <a:rPr lang="zh-CN" altLang="en-US" sz="1600" dirty="0">
                <a:solidFill>
                  <a:schemeClr val="bg1"/>
                </a:solidFill>
                <a:latin typeface="微软雅黑" panose="020B0503020204020204" pitchFamily="34" charset="-122"/>
                <a:ea typeface="微软雅黑" panose="020B0503020204020204" pitchFamily="34" charset="-122"/>
              </a:rPr>
              <a:t>采用的就是</a:t>
            </a:r>
            <a:r>
              <a:rPr lang="en-US" altLang="zh-CN" sz="1600" dirty="0">
                <a:solidFill>
                  <a:schemeClr val="bg1"/>
                </a:solidFill>
                <a:latin typeface="微软雅黑" panose="020B0503020204020204" pitchFamily="34" charset="-122"/>
                <a:ea typeface="微软雅黑" panose="020B0503020204020204" pitchFamily="34" charset="-122"/>
              </a:rPr>
              <a:t>ECC 256</a:t>
            </a:r>
            <a:r>
              <a:rPr lang="zh-CN" altLang="en-US" sz="1600" dirty="0">
                <a:solidFill>
                  <a:schemeClr val="bg1"/>
                </a:solidFill>
                <a:latin typeface="微软雅黑" panose="020B0503020204020204" pitchFamily="34" charset="-122"/>
                <a:ea typeface="微软雅黑" panose="020B0503020204020204" pitchFamily="34" charset="-122"/>
              </a:rPr>
              <a:t>位的一种）安全强度比</a:t>
            </a:r>
            <a:r>
              <a:rPr lang="en-US" altLang="zh-CN" sz="1600" dirty="0">
                <a:solidFill>
                  <a:schemeClr val="bg1"/>
                </a:solidFill>
                <a:latin typeface="微软雅黑" panose="020B0503020204020204" pitchFamily="34" charset="-122"/>
                <a:ea typeface="微软雅黑" panose="020B0503020204020204" pitchFamily="34" charset="-122"/>
              </a:rPr>
              <a:t>RSA 2048</a:t>
            </a:r>
            <a:r>
              <a:rPr lang="zh-CN" altLang="en-US" sz="1600" dirty="0">
                <a:solidFill>
                  <a:schemeClr val="bg1"/>
                </a:solidFill>
                <a:latin typeface="微软雅黑" panose="020B0503020204020204" pitchFamily="34" charset="-122"/>
                <a:ea typeface="微软雅黑" panose="020B0503020204020204" pitchFamily="34" charset="-122"/>
              </a:rPr>
              <a:t>位高，但运算速度快于</a:t>
            </a:r>
            <a:r>
              <a:rPr lang="en-US" altLang="zh-CN" sz="1600" dirty="0">
                <a:solidFill>
                  <a:schemeClr val="bg1"/>
                </a:solidFill>
                <a:latin typeface="微软雅黑" panose="020B0503020204020204" pitchFamily="34" charset="-122"/>
                <a:ea typeface="微软雅黑" panose="020B0503020204020204" pitchFamily="34" charset="-122"/>
              </a:rPr>
              <a:t>RSA</a:t>
            </a:r>
            <a:r>
              <a:rPr lang="zh-CN" altLang="en-US" sz="1600" dirty="0">
                <a:solidFill>
                  <a:schemeClr val="bg1"/>
                </a:solidFill>
                <a:latin typeface="微软雅黑" panose="020B0503020204020204" pitchFamily="34" charset="-122"/>
                <a:ea typeface="微软雅黑" panose="020B0503020204020204" pitchFamily="34" charset="-122"/>
              </a:rPr>
              <a:t>。</a:t>
            </a:r>
          </a:p>
          <a:p>
            <a:r>
              <a:rPr lang="en-US" altLang="zh-CN" sz="1600" b="1" dirty="0" smtClean="0">
                <a:solidFill>
                  <a:schemeClr val="bg1"/>
                </a:solidFill>
                <a:latin typeface="微软雅黑" panose="020B0503020204020204" pitchFamily="34" charset="-122"/>
                <a:ea typeface="微软雅黑" panose="020B0503020204020204" pitchFamily="34" charset="-122"/>
              </a:rPr>
              <a:t>SM3</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消息</a:t>
            </a:r>
            <a:r>
              <a:rPr lang="zh-CN" altLang="en-US" sz="1600" dirty="0">
                <a:solidFill>
                  <a:schemeClr val="bg1"/>
                </a:solidFill>
                <a:latin typeface="微软雅黑" panose="020B0503020204020204" pitchFamily="34" charset="-122"/>
                <a:ea typeface="微软雅黑" panose="020B0503020204020204" pitchFamily="34" charset="-122"/>
              </a:rPr>
              <a:t>摘要。可以用</a:t>
            </a:r>
            <a:r>
              <a:rPr lang="en-US" altLang="zh-CN" sz="1600" dirty="0">
                <a:solidFill>
                  <a:schemeClr val="bg1"/>
                </a:solidFill>
                <a:latin typeface="微软雅黑" panose="020B0503020204020204" pitchFamily="34" charset="-122"/>
                <a:ea typeface="微软雅黑" panose="020B0503020204020204" pitchFamily="34" charset="-122"/>
              </a:rPr>
              <a:t>MD5</a:t>
            </a:r>
            <a:r>
              <a:rPr lang="zh-CN" altLang="en-US" sz="1600" dirty="0">
                <a:solidFill>
                  <a:schemeClr val="bg1"/>
                </a:solidFill>
                <a:latin typeface="微软雅黑" panose="020B0503020204020204" pitchFamily="34" charset="-122"/>
                <a:ea typeface="微软雅黑" panose="020B0503020204020204" pitchFamily="34" charset="-122"/>
              </a:rPr>
              <a:t>作为对比理解。该算法已公开。校验结果为</a:t>
            </a:r>
            <a:r>
              <a:rPr lang="en-US" altLang="zh-CN" sz="1600" dirty="0">
                <a:solidFill>
                  <a:schemeClr val="bg1"/>
                </a:solidFill>
                <a:latin typeface="微软雅黑" panose="020B0503020204020204" pitchFamily="34" charset="-122"/>
                <a:ea typeface="微软雅黑" panose="020B0503020204020204" pitchFamily="34" charset="-122"/>
              </a:rPr>
              <a:t>256</a:t>
            </a:r>
            <a:r>
              <a:rPr lang="zh-CN" altLang="en-US" sz="1600" dirty="0">
                <a:solidFill>
                  <a:schemeClr val="bg1"/>
                </a:solidFill>
                <a:latin typeface="微软雅黑" panose="020B0503020204020204" pitchFamily="34" charset="-122"/>
                <a:ea typeface="微软雅黑" panose="020B0503020204020204" pitchFamily="34" charset="-122"/>
              </a:rPr>
              <a:t>位。</a:t>
            </a:r>
          </a:p>
          <a:p>
            <a:r>
              <a:rPr lang="en-US" altLang="zh-CN" sz="1600" b="1" dirty="0" smtClean="0">
                <a:solidFill>
                  <a:schemeClr val="bg1"/>
                </a:solidFill>
                <a:latin typeface="微软雅黑" panose="020B0503020204020204" pitchFamily="34" charset="-122"/>
                <a:ea typeface="微软雅黑" panose="020B0503020204020204" pitchFamily="34" charset="-122"/>
              </a:rPr>
              <a:t>SM4</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无线</a:t>
            </a:r>
            <a:r>
              <a:rPr lang="zh-CN" altLang="en-US" sz="1600" dirty="0">
                <a:solidFill>
                  <a:schemeClr val="bg1"/>
                </a:solidFill>
                <a:latin typeface="微软雅黑" panose="020B0503020204020204" pitchFamily="34" charset="-122"/>
                <a:ea typeface="微软雅黑" panose="020B0503020204020204" pitchFamily="34" charset="-122"/>
              </a:rPr>
              <a:t>局域网标准的分组数据算法。对称加密，密钥长度和分组长度均为</a:t>
            </a:r>
            <a:r>
              <a:rPr lang="en-US" altLang="zh-CN" sz="1600" dirty="0">
                <a:solidFill>
                  <a:schemeClr val="bg1"/>
                </a:solidFill>
                <a:latin typeface="微软雅黑" panose="020B0503020204020204" pitchFamily="34" charset="-122"/>
                <a:ea typeface="微软雅黑" panose="020B0503020204020204" pitchFamily="34" charset="-122"/>
              </a:rPr>
              <a:t>128</a:t>
            </a:r>
            <a:r>
              <a:rPr lang="zh-CN" altLang="en-US" sz="1600" dirty="0">
                <a:solidFill>
                  <a:schemeClr val="bg1"/>
                </a:solidFill>
                <a:latin typeface="微软雅黑" panose="020B0503020204020204" pitchFamily="34" charset="-122"/>
                <a:ea typeface="微软雅黑" panose="020B0503020204020204" pitchFamily="34" charset="-122"/>
              </a:rPr>
              <a:t>位</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788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4506" y="311372"/>
            <a:ext cx="11567494" cy="87153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mtClean="0"/>
              <a:t>将同态加密应用于交易隐私保护，使能金融相关业务</a:t>
            </a:r>
            <a:endParaRPr lang="zh-CN" altLang="en-US" dirty="0"/>
          </a:p>
        </p:txBody>
      </p:sp>
      <p:sp>
        <p:nvSpPr>
          <p:cNvPr id="3" name="矩形 2"/>
          <p:cNvSpPr/>
          <p:nvPr/>
        </p:nvSpPr>
        <p:spPr bwMode="auto">
          <a:xfrm>
            <a:off x="818709" y="3211019"/>
            <a:ext cx="2392321" cy="457205"/>
          </a:xfrm>
          <a:prstGeom prst="rect">
            <a:avLst/>
          </a:prstGeom>
          <a:solidFill>
            <a:schemeClr val="bg1">
              <a:lumMod val="95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zh-CN" altLang="en-US" sz="1200" b="1" dirty="0" smtClean="0">
                <a:solidFill>
                  <a:srgbClr val="000000"/>
                </a:solidFill>
                <a:latin typeface="微软雅黑" pitchFamily="34" charset="-122"/>
                <a:ea typeface="微软雅黑" pitchFamily="34" charset="-122"/>
              </a:rPr>
              <a:t>交易</a:t>
            </a:r>
          </a:p>
        </p:txBody>
      </p:sp>
      <p:grpSp>
        <p:nvGrpSpPr>
          <p:cNvPr id="4" name="组合 165"/>
          <p:cNvGrpSpPr/>
          <p:nvPr/>
        </p:nvGrpSpPr>
        <p:grpSpPr>
          <a:xfrm>
            <a:off x="3720885" y="1825119"/>
            <a:ext cx="1785950" cy="1643074"/>
            <a:chOff x="3883266" y="2048952"/>
            <a:chExt cx="1785950" cy="1643074"/>
          </a:xfrm>
        </p:grpSpPr>
        <p:sp>
          <p:nvSpPr>
            <p:cNvPr id="5" name="八边形 4"/>
            <p:cNvSpPr/>
            <p:nvPr/>
          </p:nvSpPr>
          <p:spPr bwMode="auto">
            <a:xfrm>
              <a:off x="3883266" y="2048952"/>
              <a:ext cx="1785950" cy="1643074"/>
            </a:xfrm>
            <a:prstGeom prst="octagon">
              <a:avLst/>
            </a:prstGeom>
            <a:noFill/>
            <a:ln>
              <a:solidFill>
                <a:schemeClr val="tx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zh-CN" altLang="en-US" smtClean="0">
                <a:solidFill>
                  <a:srgbClr val="000000"/>
                </a:solidFill>
                <a:latin typeface="Arial" pitchFamily="34" charset="0"/>
                <a:ea typeface="宋体" pitchFamily="2" charset="-122"/>
              </a:endParaRPr>
            </a:p>
          </p:txBody>
        </p:sp>
        <p:cxnSp>
          <p:nvCxnSpPr>
            <p:cNvPr id="6" name="直接连接符 5"/>
            <p:cNvCxnSpPr>
              <a:stCxn id="5" idx="6"/>
              <a:endCxn id="5" idx="2"/>
            </p:cNvCxnSpPr>
            <p:nvPr/>
          </p:nvCxnSpPr>
          <p:spPr bwMode="auto">
            <a:xfrm>
              <a:off x="4364506" y="2048952"/>
              <a:ext cx="82347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直接连接符 6"/>
            <p:cNvCxnSpPr>
              <a:stCxn id="5" idx="7"/>
              <a:endCxn id="5" idx="2"/>
            </p:cNvCxnSpPr>
            <p:nvPr/>
          </p:nvCxnSpPr>
          <p:spPr bwMode="auto">
            <a:xfrm>
              <a:off x="5187976" y="2048952"/>
              <a:ext cx="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p:cNvCxnSpPr>
              <a:stCxn id="5" idx="5"/>
              <a:endCxn id="5" idx="2"/>
            </p:cNvCxnSpPr>
            <p:nvPr/>
          </p:nvCxnSpPr>
          <p:spPr bwMode="auto">
            <a:xfrm>
              <a:off x="3883266" y="253019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连接符 8"/>
            <p:cNvCxnSpPr>
              <a:stCxn id="5" idx="4"/>
              <a:endCxn id="5" idx="2"/>
            </p:cNvCxnSpPr>
            <p:nvPr/>
          </p:nvCxnSpPr>
          <p:spPr bwMode="auto">
            <a:xfrm>
              <a:off x="3883266" y="3210786"/>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接连接符 9"/>
            <p:cNvCxnSpPr>
              <a:stCxn id="5" idx="0"/>
              <a:endCxn id="5" idx="2"/>
            </p:cNvCxnSpPr>
            <p:nvPr/>
          </p:nvCxnSpPr>
          <p:spPr bwMode="auto">
            <a:xfrm flipH="1">
              <a:off x="5187976" y="253019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直接连接符 10"/>
            <p:cNvCxnSpPr>
              <a:stCxn id="5" idx="5"/>
              <a:endCxn id="5" idx="0"/>
            </p:cNvCxnSpPr>
            <p:nvPr/>
          </p:nvCxnSpPr>
          <p:spPr bwMode="auto">
            <a:xfrm>
              <a:off x="3883266" y="2530192"/>
              <a:ext cx="178595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p:cNvCxnSpPr>
              <a:stCxn id="5" idx="5"/>
              <a:endCxn id="5" idx="1"/>
            </p:cNvCxnSpPr>
            <p:nvPr/>
          </p:nvCxnSpPr>
          <p:spPr bwMode="auto">
            <a:xfrm>
              <a:off x="3883266" y="2530192"/>
              <a:ext cx="1785950" cy="68059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p:cNvCxnSpPr>
              <a:stCxn id="5" idx="5"/>
              <a:endCxn id="5" idx="7"/>
            </p:cNvCxnSpPr>
            <p:nvPr/>
          </p:nvCxnSpPr>
          <p:spPr bwMode="auto">
            <a:xfrm flipV="1">
              <a:off x="3883266" y="2048952"/>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直接连接符 13"/>
            <p:cNvCxnSpPr>
              <a:stCxn id="5" idx="5"/>
              <a:endCxn id="5" idx="3"/>
            </p:cNvCxnSpPr>
            <p:nvPr/>
          </p:nvCxnSpPr>
          <p:spPr bwMode="auto">
            <a:xfrm>
              <a:off x="3883266" y="253019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接连接符 14"/>
            <p:cNvCxnSpPr>
              <a:stCxn id="5" idx="6"/>
              <a:endCxn id="5" idx="0"/>
            </p:cNvCxnSpPr>
            <p:nvPr/>
          </p:nvCxnSpPr>
          <p:spPr bwMode="auto">
            <a:xfrm>
              <a:off x="4364506" y="2048952"/>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p:cNvCxnSpPr>
              <a:stCxn id="5" idx="6"/>
              <a:endCxn id="5" idx="1"/>
            </p:cNvCxnSpPr>
            <p:nvPr/>
          </p:nvCxnSpPr>
          <p:spPr bwMode="auto">
            <a:xfrm>
              <a:off x="4364506" y="204895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p:cNvCxnSpPr>
              <a:stCxn id="5" idx="6"/>
              <a:endCxn id="5" idx="3"/>
            </p:cNvCxnSpPr>
            <p:nvPr/>
          </p:nvCxnSpPr>
          <p:spPr bwMode="auto">
            <a:xfrm>
              <a:off x="4364506" y="2048952"/>
              <a:ext cx="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a:endCxn id="5" idx="4"/>
            </p:cNvCxnSpPr>
            <p:nvPr/>
          </p:nvCxnSpPr>
          <p:spPr bwMode="auto">
            <a:xfrm flipH="1">
              <a:off x="3883266" y="204895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直接连接符 18"/>
            <p:cNvCxnSpPr>
              <a:stCxn id="5" idx="0"/>
              <a:endCxn id="5" idx="3"/>
            </p:cNvCxnSpPr>
            <p:nvPr/>
          </p:nvCxnSpPr>
          <p:spPr bwMode="auto">
            <a:xfrm flipH="1">
              <a:off x="4364506" y="253019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a:stCxn id="5" idx="4"/>
              <a:endCxn id="5" idx="0"/>
            </p:cNvCxnSpPr>
            <p:nvPr/>
          </p:nvCxnSpPr>
          <p:spPr bwMode="auto">
            <a:xfrm flipV="1">
              <a:off x="3883266" y="2530192"/>
              <a:ext cx="1785950" cy="68059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接连接符 20"/>
            <p:cNvCxnSpPr>
              <a:stCxn id="5" idx="7"/>
              <a:endCxn id="5" idx="1"/>
            </p:cNvCxnSpPr>
            <p:nvPr/>
          </p:nvCxnSpPr>
          <p:spPr bwMode="auto">
            <a:xfrm>
              <a:off x="5187976" y="204895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直接连接符 21"/>
            <p:cNvCxnSpPr>
              <a:stCxn id="5" idx="4"/>
              <a:endCxn id="5" idx="1"/>
            </p:cNvCxnSpPr>
            <p:nvPr/>
          </p:nvCxnSpPr>
          <p:spPr bwMode="auto">
            <a:xfrm>
              <a:off x="3883266" y="3210786"/>
              <a:ext cx="178595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p:cNvCxnSpPr>
              <a:stCxn id="5" idx="3"/>
              <a:endCxn id="5" idx="1"/>
            </p:cNvCxnSpPr>
            <p:nvPr/>
          </p:nvCxnSpPr>
          <p:spPr bwMode="auto">
            <a:xfrm flipV="1">
              <a:off x="4364506" y="3210786"/>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a:stCxn id="5" idx="7"/>
              <a:endCxn id="5" idx="3"/>
            </p:cNvCxnSpPr>
            <p:nvPr/>
          </p:nvCxnSpPr>
          <p:spPr bwMode="auto">
            <a:xfrm flipH="1">
              <a:off x="4364506" y="2048952"/>
              <a:ext cx="82347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接连接符 24"/>
            <p:cNvCxnSpPr>
              <a:stCxn id="5" idx="7"/>
              <a:endCxn id="5" idx="4"/>
            </p:cNvCxnSpPr>
            <p:nvPr/>
          </p:nvCxnSpPr>
          <p:spPr bwMode="auto">
            <a:xfrm flipH="1">
              <a:off x="3883266" y="204895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p:cNvCxnSpPr>
              <a:stCxn id="5" idx="5"/>
              <a:endCxn id="5" idx="6"/>
            </p:cNvCxnSpPr>
            <p:nvPr/>
          </p:nvCxnSpPr>
          <p:spPr bwMode="auto">
            <a:xfrm flipV="1">
              <a:off x="3883266" y="2048952"/>
              <a:ext cx="48124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直接连接符 26"/>
            <p:cNvCxnSpPr>
              <a:stCxn id="5" idx="5"/>
              <a:endCxn id="5" idx="4"/>
            </p:cNvCxnSpPr>
            <p:nvPr/>
          </p:nvCxnSpPr>
          <p:spPr bwMode="auto">
            <a:xfrm>
              <a:off x="3883266" y="2530192"/>
              <a:ext cx="0" cy="68059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8" name="TextBox 43"/>
          <p:cNvSpPr txBox="1"/>
          <p:nvPr/>
        </p:nvSpPr>
        <p:spPr>
          <a:xfrm>
            <a:off x="512873" y="1209370"/>
            <a:ext cx="10528300" cy="338554"/>
          </a:xfrm>
          <a:prstGeom prst="rect">
            <a:avLst/>
          </a:prstGeom>
          <a:noFill/>
        </p:spPr>
        <p:txBody>
          <a:bodyPr wrap="square" rtlCol="0">
            <a:spAutoFit/>
          </a:bodyPr>
          <a:lstStyle/>
          <a:p>
            <a:pPr fontAlgn="base">
              <a:spcBef>
                <a:spcPct val="0"/>
              </a:spcBef>
              <a:spcAft>
                <a:spcPct val="0"/>
              </a:spcAft>
            </a:pPr>
            <a:r>
              <a:rPr lang="zh-CN" altLang="en-US" sz="1600" b="1" dirty="0" smtClean="0">
                <a:solidFill>
                  <a:srgbClr val="C00000"/>
                </a:solidFill>
                <a:latin typeface="微软雅黑" pitchFamily="34" charset="-122"/>
                <a:ea typeface="微软雅黑" pitchFamily="34" charset="-122"/>
              </a:rPr>
              <a:t>问题：</a:t>
            </a:r>
            <a:r>
              <a:rPr lang="en-US" altLang="zh-CN" sz="1600" dirty="0" smtClean="0">
                <a:solidFill>
                  <a:schemeClr val="bg1"/>
                </a:solidFill>
                <a:latin typeface="微软雅黑" pitchFamily="34" charset="-122"/>
                <a:ea typeface="微软雅黑" pitchFamily="34" charset="-122"/>
              </a:rPr>
              <a:t>A</a:t>
            </a:r>
            <a:r>
              <a:rPr lang="zh-CN" altLang="en-US" sz="1600" dirty="0" smtClean="0">
                <a:solidFill>
                  <a:schemeClr val="bg1"/>
                </a:solidFill>
                <a:latin typeface="微软雅黑" pitchFamily="34" charset="-122"/>
                <a:ea typeface="微软雅黑" pitchFamily="34" charset="-122"/>
              </a:rPr>
              <a:t>向</a:t>
            </a:r>
            <a:r>
              <a:rPr lang="en-US" altLang="zh-CN" sz="1600" dirty="0" smtClean="0">
                <a:solidFill>
                  <a:schemeClr val="bg1"/>
                </a:solidFill>
                <a:latin typeface="微软雅黑" pitchFamily="34" charset="-122"/>
                <a:ea typeface="微软雅黑" pitchFamily="34" charset="-122"/>
              </a:rPr>
              <a:t>B</a:t>
            </a:r>
            <a:r>
              <a:rPr lang="zh-CN" altLang="en-US" sz="1600" dirty="0" smtClean="0">
                <a:solidFill>
                  <a:schemeClr val="bg1"/>
                </a:solidFill>
                <a:latin typeface="微软雅黑" pitchFamily="34" charset="-122"/>
                <a:ea typeface="微软雅黑" pitchFamily="34" charset="-122"/>
              </a:rPr>
              <a:t>转账</a:t>
            </a:r>
            <a:r>
              <a:rPr lang="en-US" altLang="zh-CN" sz="1600" dirty="0" smtClean="0">
                <a:solidFill>
                  <a:schemeClr val="bg1"/>
                </a:solidFill>
                <a:latin typeface="微软雅黑" pitchFamily="34" charset="-122"/>
                <a:ea typeface="微软雅黑" pitchFamily="34" charset="-122"/>
              </a:rPr>
              <a:t>10</a:t>
            </a:r>
            <a:r>
              <a:rPr lang="zh-CN" altLang="en-US" sz="1600" dirty="0" smtClean="0">
                <a:solidFill>
                  <a:schemeClr val="bg1"/>
                </a:solidFill>
                <a:latin typeface="微软雅黑" pitchFamily="34" charset="-122"/>
                <a:ea typeface="微软雅黑" pitchFamily="34" charset="-122"/>
              </a:rPr>
              <a:t>元，需要区块链节点记账，</a:t>
            </a:r>
            <a:r>
              <a:rPr lang="zh-CN" altLang="en-US" sz="1600" b="1" dirty="0" smtClean="0">
                <a:solidFill>
                  <a:schemeClr val="bg1"/>
                </a:solidFill>
                <a:latin typeface="微软雅黑" pitchFamily="34" charset="-122"/>
                <a:ea typeface="微软雅黑" pitchFamily="34" charset="-122"/>
              </a:rPr>
              <a:t>但是不想让区块链节点知道交易金额以及最新余额</a:t>
            </a:r>
            <a:endParaRPr lang="en-US" altLang="zh-CN" sz="1600" b="1" dirty="0" smtClean="0">
              <a:solidFill>
                <a:schemeClr val="bg1"/>
              </a:solidFill>
              <a:latin typeface="微软雅黑" pitchFamily="34" charset="-122"/>
              <a:ea typeface="微软雅黑" pitchFamily="34" charset="-122"/>
            </a:endParaRPr>
          </a:p>
        </p:txBody>
      </p:sp>
      <p:sp>
        <p:nvSpPr>
          <p:cNvPr id="30" name="矩形 29"/>
          <p:cNvSpPr/>
          <p:nvPr/>
        </p:nvSpPr>
        <p:spPr bwMode="auto">
          <a:xfrm>
            <a:off x="2089396" y="4209299"/>
            <a:ext cx="858907" cy="493487"/>
          </a:xfrm>
          <a:prstGeom prst="rect">
            <a:avLst/>
          </a:prstGeom>
          <a:solidFill>
            <a:srgbClr val="FFCC66"/>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defRPr/>
            </a:pPr>
            <a:r>
              <a:rPr lang="zh-CN" altLang="en-US" sz="1200" kern="0" dirty="0" smtClean="0">
                <a:solidFill>
                  <a:srgbClr val="000000"/>
                </a:solidFill>
                <a:latin typeface="微软雅黑" pitchFamily="34" charset="-122"/>
                <a:ea typeface="微软雅黑" pitchFamily="34" charset="-122"/>
              </a:rPr>
              <a:t>当前余额</a:t>
            </a:r>
            <a:endParaRPr lang="en-US" sz="1200" kern="0" dirty="0" smtClean="0">
              <a:solidFill>
                <a:srgbClr val="000000"/>
              </a:solidFill>
              <a:latin typeface="微软雅黑" pitchFamily="34" charset="-122"/>
              <a:ea typeface="微软雅黑" pitchFamily="34" charset="-122"/>
            </a:endParaRPr>
          </a:p>
        </p:txBody>
      </p:sp>
      <p:sp>
        <p:nvSpPr>
          <p:cNvPr id="31" name="矩形 30"/>
          <p:cNvSpPr/>
          <p:nvPr/>
        </p:nvSpPr>
        <p:spPr bwMode="auto">
          <a:xfrm>
            <a:off x="3525957" y="4199860"/>
            <a:ext cx="858907" cy="493487"/>
          </a:xfrm>
          <a:prstGeom prst="rect">
            <a:avLst/>
          </a:prstGeom>
          <a:solidFill>
            <a:srgbClr val="FFCC66"/>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defRPr/>
            </a:pPr>
            <a:r>
              <a:rPr lang="zh-CN" altLang="en-US" sz="1200" kern="0" dirty="0" smtClean="0">
                <a:solidFill>
                  <a:srgbClr val="000000"/>
                </a:solidFill>
                <a:latin typeface="微软雅黑" pitchFamily="34" charset="-122"/>
                <a:ea typeface="微软雅黑" pitchFamily="34" charset="-122"/>
              </a:rPr>
              <a:t>转账金额</a:t>
            </a:r>
            <a:endParaRPr lang="en-US" sz="1200" kern="0" dirty="0" smtClean="0">
              <a:solidFill>
                <a:srgbClr val="000000"/>
              </a:solidFill>
              <a:latin typeface="微软雅黑" pitchFamily="34" charset="-122"/>
              <a:ea typeface="微软雅黑" pitchFamily="34" charset="-122"/>
            </a:endParaRPr>
          </a:p>
        </p:txBody>
      </p:sp>
      <p:sp>
        <p:nvSpPr>
          <p:cNvPr id="32" name="矩形 31"/>
          <p:cNvSpPr/>
          <p:nvPr/>
        </p:nvSpPr>
        <p:spPr bwMode="auto">
          <a:xfrm>
            <a:off x="4945217" y="4199860"/>
            <a:ext cx="858907" cy="493487"/>
          </a:xfrm>
          <a:prstGeom prst="rect">
            <a:avLst/>
          </a:prstGeom>
          <a:solidFill>
            <a:srgbClr val="FFCC66"/>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defRPr/>
            </a:pPr>
            <a:r>
              <a:rPr lang="zh-CN" altLang="en-US" sz="1200" kern="0" dirty="0" smtClean="0">
                <a:solidFill>
                  <a:srgbClr val="000000"/>
                </a:solidFill>
                <a:latin typeface="微软雅黑" pitchFamily="34" charset="-122"/>
                <a:ea typeface="微软雅黑" pitchFamily="34" charset="-122"/>
              </a:rPr>
              <a:t>交易余额</a:t>
            </a:r>
            <a:endParaRPr lang="en-US" sz="1200" kern="0" dirty="0" smtClean="0">
              <a:solidFill>
                <a:srgbClr val="000000"/>
              </a:solidFill>
              <a:latin typeface="微软雅黑" pitchFamily="34" charset="-122"/>
              <a:ea typeface="微软雅黑" pitchFamily="34" charset="-122"/>
            </a:endParaRPr>
          </a:p>
        </p:txBody>
      </p:sp>
      <p:sp>
        <p:nvSpPr>
          <p:cNvPr id="33" name="矩形 32"/>
          <p:cNvSpPr/>
          <p:nvPr/>
        </p:nvSpPr>
        <p:spPr bwMode="auto">
          <a:xfrm>
            <a:off x="2089396" y="5528110"/>
            <a:ext cx="858907" cy="493487"/>
          </a:xfrm>
          <a:prstGeom prst="rect">
            <a:avLst/>
          </a:prstGeom>
          <a:solidFill>
            <a:srgbClr val="FFCC66"/>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defRPr/>
            </a:pPr>
            <a:r>
              <a:rPr lang="en-US" sz="1200" kern="0" dirty="0" smtClean="0">
                <a:solidFill>
                  <a:srgbClr val="000000"/>
                </a:solidFill>
                <a:latin typeface="微软雅黑" pitchFamily="34" charset="-122"/>
                <a:ea typeface="微软雅黑" pitchFamily="34" charset="-122"/>
              </a:rPr>
              <a:t>E</a:t>
            </a:r>
            <a:r>
              <a:rPr lang="zh-CN" altLang="en-US" sz="1200" kern="0" dirty="0" smtClean="0">
                <a:solidFill>
                  <a:srgbClr val="000000"/>
                </a:solidFill>
                <a:latin typeface="微软雅黑" pitchFamily="34" charset="-122"/>
                <a:ea typeface="微软雅黑" pitchFamily="34" charset="-122"/>
              </a:rPr>
              <a:t>（当前余额）</a:t>
            </a:r>
            <a:endParaRPr lang="en-US" sz="1200" kern="0" dirty="0" smtClean="0">
              <a:solidFill>
                <a:srgbClr val="000000"/>
              </a:solidFill>
              <a:latin typeface="微软雅黑" pitchFamily="34" charset="-122"/>
              <a:ea typeface="微软雅黑" pitchFamily="34" charset="-122"/>
            </a:endParaRPr>
          </a:p>
        </p:txBody>
      </p:sp>
      <p:sp>
        <p:nvSpPr>
          <p:cNvPr id="34" name="矩形 33"/>
          <p:cNvSpPr/>
          <p:nvPr/>
        </p:nvSpPr>
        <p:spPr bwMode="auto">
          <a:xfrm>
            <a:off x="3525957" y="5518670"/>
            <a:ext cx="858907" cy="493487"/>
          </a:xfrm>
          <a:prstGeom prst="rect">
            <a:avLst/>
          </a:prstGeom>
          <a:solidFill>
            <a:srgbClr val="FFCC66"/>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defRPr/>
            </a:pPr>
            <a:r>
              <a:rPr lang="en-US" altLang="zh-CN" sz="1200" kern="0" dirty="0" smtClean="0">
                <a:solidFill>
                  <a:srgbClr val="000000"/>
                </a:solidFill>
                <a:latin typeface="微软雅黑" pitchFamily="34" charset="-122"/>
                <a:ea typeface="微软雅黑" pitchFamily="34" charset="-122"/>
              </a:rPr>
              <a:t>E</a:t>
            </a:r>
            <a:r>
              <a:rPr lang="zh-CN" altLang="en-US" sz="1200" kern="0" dirty="0" smtClean="0">
                <a:solidFill>
                  <a:srgbClr val="000000"/>
                </a:solidFill>
                <a:latin typeface="微软雅黑" pitchFamily="34" charset="-122"/>
                <a:ea typeface="微软雅黑" pitchFamily="34" charset="-122"/>
              </a:rPr>
              <a:t>（转账金额）</a:t>
            </a:r>
            <a:endParaRPr lang="en-US" sz="1200" kern="0" dirty="0" smtClean="0">
              <a:solidFill>
                <a:srgbClr val="000000"/>
              </a:solidFill>
              <a:latin typeface="微软雅黑" pitchFamily="34" charset="-122"/>
              <a:ea typeface="微软雅黑" pitchFamily="34" charset="-122"/>
            </a:endParaRPr>
          </a:p>
        </p:txBody>
      </p:sp>
      <p:sp>
        <p:nvSpPr>
          <p:cNvPr id="35" name="矩形 34"/>
          <p:cNvSpPr/>
          <p:nvPr/>
        </p:nvSpPr>
        <p:spPr bwMode="auto">
          <a:xfrm>
            <a:off x="4945217" y="5518670"/>
            <a:ext cx="858907" cy="493487"/>
          </a:xfrm>
          <a:prstGeom prst="rect">
            <a:avLst/>
          </a:prstGeom>
          <a:solidFill>
            <a:srgbClr val="FFCC66"/>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defRPr/>
            </a:pPr>
            <a:r>
              <a:rPr lang="en-US" altLang="zh-CN" sz="1200" kern="0" dirty="0" smtClean="0">
                <a:solidFill>
                  <a:sysClr val="windowText" lastClr="000000"/>
                </a:solidFill>
                <a:latin typeface="微软雅黑" pitchFamily="34" charset="-122"/>
                <a:ea typeface="微软雅黑" pitchFamily="34" charset="-122"/>
              </a:rPr>
              <a:t>E</a:t>
            </a:r>
            <a:r>
              <a:rPr lang="zh-CN" altLang="en-US" sz="1200" kern="0" dirty="0" smtClean="0">
                <a:solidFill>
                  <a:sysClr val="windowText" lastClr="000000"/>
                </a:solidFill>
                <a:latin typeface="微软雅黑" pitchFamily="34" charset="-122"/>
                <a:ea typeface="微软雅黑" pitchFamily="34" charset="-122"/>
              </a:rPr>
              <a:t>（交易余额）</a:t>
            </a:r>
            <a:endParaRPr lang="en-US" sz="1200" kern="0" dirty="0" smtClean="0">
              <a:solidFill>
                <a:srgbClr val="000000"/>
              </a:solidFill>
              <a:latin typeface="微软雅黑" pitchFamily="34" charset="-122"/>
              <a:ea typeface="微软雅黑" pitchFamily="34" charset="-122"/>
            </a:endParaRPr>
          </a:p>
        </p:txBody>
      </p:sp>
      <p:sp>
        <p:nvSpPr>
          <p:cNvPr id="36" name="文本框 5"/>
          <p:cNvSpPr txBox="1"/>
          <p:nvPr/>
        </p:nvSpPr>
        <p:spPr>
          <a:xfrm>
            <a:off x="3005549" y="4315425"/>
            <a:ext cx="375772" cy="461665"/>
          </a:xfrm>
          <a:prstGeom prst="rect">
            <a:avLst/>
          </a:prstGeom>
          <a:noFill/>
          <a:ln>
            <a:noFill/>
          </a:ln>
        </p:spPr>
        <p:txBody>
          <a:bodyPr wrap="square" rtlCol="0">
            <a:spAutoFit/>
          </a:bodyPr>
          <a:lstStyle/>
          <a:p>
            <a:pPr algn="ctr">
              <a:defRPr/>
            </a:pPr>
            <a:r>
              <a:rPr lang="en-US" altLang="zh-CN" kern="0" dirty="0" smtClean="0">
                <a:solidFill>
                  <a:schemeClr val="bg1"/>
                </a:solidFill>
                <a:latin typeface="Calibri" pitchFamily="34" charset="0"/>
                <a:ea typeface="宋体" pitchFamily="2" charset="-122"/>
              </a:rPr>
              <a:t>-</a:t>
            </a:r>
            <a:endParaRPr lang="en-US" kern="0" dirty="0">
              <a:solidFill>
                <a:schemeClr val="bg1"/>
              </a:solidFill>
              <a:latin typeface="Calibri" pitchFamily="34" charset="0"/>
              <a:ea typeface="宋体" pitchFamily="2" charset="-122"/>
            </a:endParaRPr>
          </a:p>
        </p:txBody>
      </p:sp>
      <p:sp>
        <p:nvSpPr>
          <p:cNvPr id="37" name="文本框 45"/>
          <p:cNvSpPr txBox="1"/>
          <p:nvPr/>
        </p:nvSpPr>
        <p:spPr>
          <a:xfrm>
            <a:off x="4478492" y="4305986"/>
            <a:ext cx="375772" cy="461665"/>
          </a:xfrm>
          <a:prstGeom prst="rect">
            <a:avLst/>
          </a:prstGeom>
          <a:noFill/>
          <a:ln>
            <a:noFill/>
          </a:ln>
        </p:spPr>
        <p:txBody>
          <a:bodyPr wrap="square" rtlCol="0">
            <a:spAutoFit/>
          </a:bodyPr>
          <a:lstStyle/>
          <a:p>
            <a:pPr algn="ctr">
              <a:defRPr/>
            </a:pPr>
            <a:r>
              <a:rPr lang="en-US" altLang="zh-CN" kern="0" dirty="0" smtClean="0">
                <a:solidFill>
                  <a:schemeClr val="bg1"/>
                </a:solidFill>
                <a:latin typeface="Calibri" pitchFamily="34" charset="0"/>
                <a:ea typeface="宋体" pitchFamily="2" charset="-122"/>
              </a:rPr>
              <a:t>=</a:t>
            </a:r>
            <a:endParaRPr lang="en-US" kern="0" dirty="0">
              <a:solidFill>
                <a:schemeClr val="bg1"/>
              </a:solidFill>
              <a:latin typeface="Calibri" pitchFamily="34" charset="0"/>
              <a:ea typeface="宋体" pitchFamily="2" charset="-122"/>
            </a:endParaRPr>
          </a:p>
        </p:txBody>
      </p:sp>
      <p:cxnSp>
        <p:nvCxnSpPr>
          <p:cNvPr id="38" name="直接连接符 37"/>
          <p:cNvCxnSpPr/>
          <p:nvPr/>
        </p:nvCxnSpPr>
        <p:spPr bwMode="auto">
          <a:xfrm>
            <a:off x="1393806" y="5141442"/>
            <a:ext cx="4524110" cy="0"/>
          </a:xfrm>
          <a:prstGeom prst="line">
            <a:avLst/>
          </a:prstGeom>
          <a:noFill/>
          <a:ln w="9525" cap="flat" cmpd="sng" algn="ctr">
            <a:solidFill>
              <a:schemeClr val="bg1"/>
            </a:solidFill>
            <a:prstDash val="dash"/>
            <a:round/>
            <a:headEnd type="none" w="med" len="med"/>
            <a:tailEnd type="none" w="med" len="med"/>
          </a:ln>
          <a:effectLst/>
        </p:spPr>
      </p:cxnSp>
      <p:sp>
        <p:nvSpPr>
          <p:cNvPr id="39" name="文本框 49"/>
          <p:cNvSpPr txBox="1"/>
          <p:nvPr/>
        </p:nvSpPr>
        <p:spPr>
          <a:xfrm>
            <a:off x="3013976" y="5629492"/>
            <a:ext cx="375772" cy="461665"/>
          </a:xfrm>
          <a:prstGeom prst="rect">
            <a:avLst/>
          </a:prstGeom>
          <a:noFill/>
          <a:ln>
            <a:noFill/>
          </a:ln>
        </p:spPr>
        <p:txBody>
          <a:bodyPr wrap="square" rtlCol="0">
            <a:spAutoFit/>
          </a:bodyPr>
          <a:lstStyle/>
          <a:p>
            <a:pPr algn="ctr">
              <a:defRPr/>
            </a:pPr>
            <a:r>
              <a:rPr lang="en-US" altLang="zh-CN" kern="0" dirty="0" smtClean="0">
                <a:solidFill>
                  <a:schemeClr val="bg1"/>
                </a:solidFill>
                <a:latin typeface="Calibri" pitchFamily="34" charset="0"/>
                <a:ea typeface="宋体" pitchFamily="2" charset="-122"/>
              </a:rPr>
              <a:t>-</a:t>
            </a:r>
            <a:endParaRPr lang="en-US" kern="0" dirty="0">
              <a:solidFill>
                <a:schemeClr val="bg1"/>
              </a:solidFill>
              <a:latin typeface="Calibri" pitchFamily="34" charset="0"/>
              <a:ea typeface="宋体" pitchFamily="2" charset="-122"/>
            </a:endParaRPr>
          </a:p>
        </p:txBody>
      </p:sp>
      <p:sp>
        <p:nvSpPr>
          <p:cNvPr id="40" name="文本框 50"/>
          <p:cNvSpPr txBox="1"/>
          <p:nvPr/>
        </p:nvSpPr>
        <p:spPr>
          <a:xfrm>
            <a:off x="4454974" y="5634236"/>
            <a:ext cx="375772" cy="461665"/>
          </a:xfrm>
          <a:prstGeom prst="rect">
            <a:avLst/>
          </a:prstGeom>
          <a:noFill/>
          <a:ln>
            <a:noFill/>
          </a:ln>
        </p:spPr>
        <p:txBody>
          <a:bodyPr wrap="square" rtlCol="0">
            <a:spAutoFit/>
          </a:bodyPr>
          <a:lstStyle/>
          <a:p>
            <a:pPr algn="ctr">
              <a:defRPr/>
            </a:pPr>
            <a:r>
              <a:rPr lang="en-US" altLang="zh-CN" kern="0" dirty="0" smtClean="0">
                <a:solidFill>
                  <a:schemeClr val="bg1"/>
                </a:solidFill>
                <a:latin typeface="Calibri" pitchFamily="34" charset="0"/>
                <a:ea typeface="宋体" pitchFamily="2" charset="-122"/>
              </a:rPr>
              <a:t>=</a:t>
            </a:r>
            <a:endParaRPr lang="en-US" kern="0" dirty="0">
              <a:solidFill>
                <a:schemeClr val="bg1"/>
              </a:solidFill>
              <a:latin typeface="Calibri" pitchFamily="34" charset="0"/>
              <a:ea typeface="宋体" pitchFamily="2" charset="-122"/>
            </a:endParaRPr>
          </a:p>
        </p:txBody>
      </p:sp>
      <p:cxnSp>
        <p:nvCxnSpPr>
          <p:cNvPr id="41" name="直接箭头连接符 40"/>
          <p:cNvCxnSpPr>
            <a:stCxn id="32" idx="2"/>
            <a:endCxn id="35" idx="0"/>
          </p:cNvCxnSpPr>
          <p:nvPr/>
        </p:nvCxnSpPr>
        <p:spPr bwMode="auto">
          <a:xfrm>
            <a:off x="5374671" y="4693347"/>
            <a:ext cx="0" cy="825323"/>
          </a:xfrm>
          <a:prstGeom prst="straightConnector1">
            <a:avLst/>
          </a:prstGeom>
          <a:noFill/>
          <a:ln w="9525" cap="flat" cmpd="sng" algn="ctr">
            <a:solidFill>
              <a:schemeClr val="bg1"/>
            </a:solidFill>
            <a:prstDash val="solid"/>
            <a:round/>
            <a:headEnd type="none" w="med" len="med"/>
            <a:tailEnd type="triangle"/>
          </a:ln>
          <a:effectLst/>
        </p:spPr>
      </p:cxnSp>
      <p:cxnSp>
        <p:nvCxnSpPr>
          <p:cNvPr id="42" name="直接箭头连接符 41"/>
          <p:cNvCxnSpPr/>
          <p:nvPr/>
        </p:nvCxnSpPr>
        <p:spPr bwMode="auto">
          <a:xfrm>
            <a:off x="3907901" y="4702787"/>
            <a:ext cx="0" cy="825323"/>
          </a:xfrm>
          <a:prstGeom prst="straightConnector1">
            <a:avLst/>
          </a:prstGeom>
          <a:noFill/>
          <a:ln w="9525" cap="flat" cmpd="sng" algn="ctr">
            <a:solidFill>
              <a:schemeClr val="bg1"/>
            </a:solidFill>
            <a:prstDash val="solid"/>
            <a:round/>
            <a:headEnd type="none" w="med" len="med"/>
            <a:tailEnd type="triangle"/>
          </a:ln>
          <a:effectLst/>
        </p:spPr>
      </p:cxnSp>
      <p:cxnSp>
        <p:nvCxnSpPr>
          <p:cNvPr id="43" name="直接箭头连接符 42"/>
          <p:cNvCxnSpPr/>
          <p:nvPr/>
        </p:nvCxnSpPr>
        <p:spPr bwMode="auto">
          <a:xfrm>
            <a:off x="2517424" y="4702787"/>
            <a:ext cx="0" cy="825323"/>
          </a:xfrm>
          <a:prstGeom prst="straightConnector1">
            <a:avLst/>
          </a:prstGeom>
          <a:noFill/>
          <a:ln w="9525" cap="flat" cmpd="sng" algn="ctr">
            <a:solidFill>
              <a:schemeClr val="bg1"/>
            </a:solidFill>
            <a:prstDash val="solid"/>
            <a:round/>
            <a:headEnd type="none" w="med" len="med"/>
            <a:tailEnd type="triangle"/>
          </a:ln>
          <a:effectLst/>
        </p:spPr>
      </p:cxnSp>
      <p:sp>
        <p:nvSpPr>
          <p:cNvPr id="44" name="文本框 53"/>
          <p:cNvSpPr txBox="1"/>
          <p:nvPr/>
        </p:nvSpPr>
        <p:spPr>
          <a:xfrm>
            <a:off x="574091" y="5616478"/>
            <a:ext cx="1579920" cy="307777"/>
          </a:xfrm>
          <a:prstGeom prst="rect">
            <a:avLst/>
          </a:prstGeom>
          <a:noFill/>
        </p:spPr>
        <p:txBody>
          <a:bodyPr wrap="square" rtlCol="0">
            <a:spAutoFit/>
          </a:bodyPr>
          <a:lstStyle/>
          <a:p>
            <a:pPr fontAlgn="base">
              <a:spcBef>
                <a:spcPct val="0"/>
              </a:spcBef>
              <a:spcAft>
                <a:spcPct val="0"/>
              </a:spcAft>
            </a:pPr>
            <a:r>
              <a:rPr lang="zh-CN" altLang="en-US" sz="1400" dirty="0" smtClean="0">
                <a:solidFill>
                  <a:schemeClr val="bg1"/>
                </a:solidFill>
                <a:latin typeface="微软雅黑" pitchFamily="34" charset="-122"/>
                <a:ea typeface="微软雅黑" pitchFamily="34" charset="-122"/>
              </a:rPr>
              <a:t>加法同态加密：</a:t>
            </a:r>
            <a:endParaRPr lang="en-US" sz="1400" dirty="0">
              <a:solidFill>
                <a:schemeClr val="bg1"/>
              </a:solidFill>
              <a:latin typeface="微软雅黑" pitchFamily="34" charset="-122"/>
              <a:ea typeface="微软雅黑" pitchFamily="34" charset="-122"/>
            </a:endParaRPr>
          </a:p>
        </p:txBody>
      </p:sp>
      <p:sp>
        <p:nvSpPr>
          <p:cNvPr id="45" name="文本框 53"/>
          <p:cNvSpPr txBox="1"/>
          <p:nvPr/>
        </p:nvSpPr>
        <p:spPr>
          <a:xfrm>
            <a:off x="598894" y="4280312"/>
            <a:ext cx="1314978" cy="307777"/>
          </a:xfrm>
          <a:prstGeom prst="rect">
            <a:avLst/>
          </a:prstGeom>
          <a:noFill/>
        </p:spPr>
        <p:txBody>
          <a:bodyPr wrap="square" rtlCol="0">
            <a:spAutoFit/>
          </a:bodyPr>
          <a:lstStyle/>
          <a:p>
            <a:pPr fontAlgn="base">
              <a:spcBef>
                <a:spcPct val="0"/>
              </a:spcBef>
              <a:spcAft>
                <a:spcPct val="0"/>
              </a:spcAft>
            </a:pPr>
            <a:r>
              <a:rPr lang="zh-CN" altLang="en-US" sz="1400" dirty="0" smtClean="0">
                <a:solidFill>
                  <a:schemeClr val="bg1"/>
                </a:solidFill>
                <a:latin typeface="微软雅黑" pitchFamily="34" charset="-122"/>
                <a:ea typeface="微软雅黑" pitchFamily="34" charset="-122"/>
              </a:rPr>
              <a:t>明文操作：</a:t>
            </a:r>
            <a:endParaRPr lang="en-US" sz="1400" dirty="0">
              <a:solidFill>
                <a:schemeClr val="bg1"/>
              </a:solidFill>
              <a:latin typeface="微软雅黑" pitchFamily="34" charset="-122"/>
              <a:ea typeface="微软雅黑" pitchFamily="34" charset="-122"/>
            </a:endParaRPr>
          </a:p>
        </p:txBody>
      </p:sp>
      <p:sp>
        <p:nvSpPr>
          <p:cNvPr id="46" name="TextBox 63"/>
          <p:cNvSpPr txBox="1"/>
          <p:nvPr/>
        </p:nvSpPr>
        <p:spPr>
          <a:xfrm>
            <a:off x="3923409" y="2456126"/>
            <a:ext cx="1338828" cy="369332"/>
          </a:xfrm>
          <a:prstGeom prst="rect">
            <a:avLst/>
          </a:prstGeom>
          <a:noFill/>
        </p:spPr>
        <p:txBody>
          <a:bodyPr wrap="none" rtlCol="0">
            <a:spAutoFit/>
          </a:bodyPr>
          <a:lstStyle/>
          <a:p>
            <a:pPr fontAlgn="base">
              <a:spcBef>
                <a:spcPct val="0"/>
              </a:spcBef>
              <a:spcAft>
                <a:spcPct val="0"/>
              </a:spcAft>
            </a:pPr>
            <a:r>
              <a:rPr lang="zh-CN" altLang="en-US" b="1" dirty="0" smtClean="0">
                <a:solidFill>
                  <a:srgbClr val="FFFFFF">
                    <a:lumMod val="50000"/>
                  </a:srgbClr>
                </a:solidFill>
                <a:latin typeface="微软雅黑" pitchFamily="34" charset="-122"/>
                <a:ea typeface="微软雅黑" pitchFamily="34" charset="-122"/>
              </a:rPr>
              <a:t>区块链网络</a:t>
            </a:r>
            <a:endParaRPr lang="zh-CN" altLang="en-US" b="1" dirty="0">
              <a:solidFill>
                <a:srgbClr val="FFFFFF">
                  <a:lumMod val="50000"/>
                </a:srgbClr>
              </a:solidFill>
              <a:latin typeface="微软雅黑" pitchFamily="34" charset="-122"/>
              <a:ea typeface="微软雅黑" pitchFamily="34" charset="-122"/>
            </a:endParaRPr>
          </a:p>
        </p:txBody>
      </p:sp>
      <p:sp>
        <p:nvSpPr>
          <p:cNvPr id="47" name="Shape 3749"/>
          <p:cNvSpPr/>
          <p:nvPr/>
        </p:nvSpPr>
        <p:spPr>
          <a:xfrm>
            <a:off x="1435846" y="3246385"/>
            <a:ext cx="272444" cy="262568"/>
          </a:xfrm>
          <a:custGeom>
            <a:avLst/>
            <a:gdLst/>
            <a:ahLst/>
            <a:cxnLst/>
            <a:rect l="0" t="0" r="0" b="0"/>
            <a:pathLst>
              <a:path w="120000" h="120000" extrusionOk="0">
                <a:moveTo>
                  <a:pt x="119800" y="114000"/>
                </a:moveTo>
                <a:lnTo>
                  <a:pt x="119800" y="114000"/>
                </a:lnTo>
                <a:cubicBezTo>
                  <a:pt x="119800" y="118344"/>
                  <a:pt x="118405" y="119793"/>
                  <a:pt x="114019" y="119793"/>
                </a:cubicBezTo>
                <a:cubicBezTo>
                  <a:pt x="5581" y="119793"/>
                  <a:pt x="5581" y="119793"/>
                  <a:pt x="5581" y="119793"/>
                </a:cubicBezTo>
                <a:cubicBezTo>
                  <a:pt x="2790" y="119793"/>
                  <a:pt x="0" y="118344"/>
                  <a:pt x="0" y="114000"/>
                </a:cubicBezTo>
                <a:cubicBezTo>
                  <a:pt x="0" y="114000"/>
                  <a:pt x="0" y="93517"/>
                  <a:pt x="15548" y="84827"/>
                </a:cubicBezTo>
                <a:cubicBezTo>
                  <a:pt x="23920" y="80275"/>
                  <a:pt x="21129" y="84827"/>
                  <a:pt x="32491" y="78827"/>
                </a:cubicBezTo>
                <a:cubicBezTo>
                  <a:pt x="43654" y="74482"/>
                  <a:pt x="46445" y="73034"/>
                  <a:pt x="46445" y="73034"/>
                </a:cubicBezTo>
                <a:cubicBezTo>
                  <a:pt x="46445" y="61241"/>
                  <a:pt x="46445" y="61241"/>
                  <a:pt x="46445" y="61241"/>
                </a:cubicBezTo>
                <a:cubicBezTo>
                  <a:pt x="46445" y="61241"/>
                  <a:pt x="42259" y="56896"/>
                  <a:pt x="40863" y="46758"/>
                </a:cubicBezTo>
                <a:cubicBezTo>
                  <a:pt x="38073" y="48206"/>
                  <a:pt x="38073" y="43862"/>
                  <a:pt x="38073" y="40965"/>
                </a:cubicBezTo>
                <a:cubicBezTo>
                  <a:pt x="38073" y="37862"/>
                  <a:pt x="36677" y="30620"/>
                  <a:pt x="39468" y="30620"/>
                </a:cubicBezTo>
                <a:cubicBezTo>
                  <a:pt x="38073" y="26275"/>
                  <a:pt x="38073" y="20482"/>
                  <a:pt x="38073" y="19034"/>
                </a:cubicBezTo>
                <a:cubicBezTo>
                  <a:pt x="39468" y="10137"/>
                  <a:pt x="47840" y="0"/>
                  <a:pt x="60598" y="0"/>
                </a:cubicBezTo>
                <a:cubicBezTo>
                  <a:pt x="74750" y="0"/>
                  <a:pt x="81727" y="10137"/>
                  <a:pt x="81727" y="19034"/>
                </a:cubicBezTo>
                <a:cubicBezTo>
                  <a:pt x="81727" y="20482"/>
                  <a:pt x="81727" y="26275"/>
                  <a:pt x="80332" y="30620"/>
                </a:cubicBezTo>
                <a:cubicBezTo>
                  <a:pt x="84518" y="30620"/>
                  <a:pt x="83122" y="37862"/>
                  <a:pt x="83122" y="40965"/>
                </a:cubicBezTo>
                <a:cubicBezTo>
                  <a:pt x="83122" y="43862"/>
                  <a:pt x="81727" y="48206"/>
                  <a:pt x="78936" y="46758"/>
                </a:cubicBezTo>
                <a:cubicBezTo>
                  <a:pt x="77541" y="56896"/>
                  <a:pt x="73355" y="61241"/>
                  <a:pt x="73355" y="61241"/>
                </a:cubicBezTo>
                <a:cubicBezTo>
                  <a:pt x="73355" y="73034"/>
                  <a:pt x="73355" y="73034"/>
                  <a:pt x="73355" y="73034"/>
                </a:cubicBezTo>
                <a:cubicBezTo>
                  <a:pt x="73355" y="73034"/>
                  <a:pt x="76146" y="74482"/>
                  <a:pt x="87308" y="78827"/>
                </a:cubicBezTo>
                <a:cubicBezTo>
                  <a:pt x="100066" y="84827"/>
                  <a:pt x="95880" y="80275"/>
                  <a:pt x="105647" y="84827"/>
                </a:cubicBezTo>
                <a:cubicBezTo>
                  <a:pt x="119800" y="93517"/>
                  <a:pt x="119800" y="114000"/>
                  <a:pt x="119800" y="114000"/>
                </a:cubicBezTo>
              </a:path>
            </a:pathLst>
          </a:custGeom>
          <a:solidFill>
            <a:srgbClr val="0000FF"/>
          </a:solidFill>
          <a:ln>
            <a:solidFill>
              <a:schemeClr val="tx1">
                <a:lumMod val="50000"/>
                <a:lumOff val="50000"/>
              </a:schemeClr>
            </a:solidFill>
          </a:ln>
        </p:spPr>
        <p:txBody>
          <a:bodyPr lIns="45713" tIns="22850" rIns="45713" bIns="22850" anchor="ctr" anchorCtr="0">
            <a:noAutofit/>
          </a:bodyPr>
          <a:lstStyle/>
          <a:p>
            <a:pPr>
              <a:defRPr/>
            </a:pPr>
            <a:endParaRPr kern="0">
              <a:solidFill>
                <a:sysClr val="windowText" lastClr="000000"/>
              </a:solidFill>
              <a:latin typeface="Lato"/>
              <a:ea typeface="Lato"/>
              <a:cs typeface="Lato"/>
              <a:sym typeface="Lato"/>
            </a:endParaRPr>
          </a:p>
        </p:txBody>
      </p:sp>
      <p:sp>
        <p:nvSpPr>
          <p:cNvPr id="48" name="Shape 3749"/>
          <p:cNvSpPr/>
          <p:nvPr/>
        </p:nvSpPr>
        <p:spPr>
          <a:xfrm>
            <a:off x="2845725" y="3227972"/>
            <a:ext cx="272444" cy="262568"/>
          </a:xfrm>
          <a:custGeom>
            <a:avLst/>
            <a:gdLst/>
            <a:ahLst/>
            <a:cxnLst/>
            <a:rect l="0" t="0" r="0" b="0"/>
            <a:pathLst>
              <a:path w="120000" h="120000" extrusionOk="0">
                <a:moveTo>
                  <a:pt x="119800" y="114000"/>
                </a:moveTo>
                <a:lnTo>
                  <a:pt x="119800" y="114000"/>
                </a:lnTo>
                <a:cubicBezTo>
                  <a:pt x="119800" y="118344"/>
                  <a:pt x="118405" y="119793"/>
                  <a:pt x="114019" y="119793"/>
                </a:cubicBezTo>
                <a:cubicBezTo>
                  <a:pt x="5581" y="119793"/>
                  <a:pt x="5581" y="119793"/>
                  <a:pt x="5581" y="119793"/>
                </a:cubicBezTo>
                <a:cubicBezTo>
                  <a:pt x="2790" y="119793"/>
                  <a:pt x="0" y="118344"/>
                  <a:pt x="0" y="114000"/>
                </a:cubicBezTo>
                <a:cubicBezTo>
                  <a:pt x="0" y="114000"/>
                  <a:pt x="0" y="93517"/>
                  <a:pt x="15548" y="84827"/>
                </a:cubicBezTo>
                <a:cubicBezTo>
                  <a:pt x="23920" y="80275"/>
                  <a:pt x="21129" y="84827"/>
                  <a:pt x="32491" y="78827"/>
                </a:cubicBezTo>
                <a:cubicBezTo>
                  <a:pt x="43654" y="74482"/>
                  <a:pt x="46445" y="73034"/>
                  <a:pt x="46445" y="73034"/>
                </a:cubicBezTo>
                <a:cubicBezTo>
                  <a:pt x="46445" y="61241"/>
                  <a:pt x="46445" y="61241"/>
                  <a:pt x="46445" y="61241"/>
                </a:cubicBezTo>
                <a:cubicBezTo>
                  <a:pt x="46445" y="61241"/>
                  <a:pt x="42259" y="56896"/>
                  <a:pt x="40863" y="46758"/>
                </a:cubicBezTo>
                <a:cubicBezTo>
                  <a:pt x="38073" y="48206"/>
                  <a:pt x="38073" y="43862"/>
                  <a:pt x="38073" y="40965"/>
                </a:cubicBezTo>
                <a:cubicBezTo>
                  <a:pt x="38073" y="37862"/>
                  <a:pt x="36677" y="30620"/>
                  <a:pt x="39468" y="30620"/>
                </a:cubicBezTo>
                <a:cubicBezTo>
                  <a:pt x="38073" y="26275"/>
                  <a:pt x="38073" y="20482"/>
                  <a:pt x="38073" y="19034"/>
                </a:cubicBezTo>
                <a:cubicBezTo>
                  <a:pt x="39468" y="10137"/>
                  <a:pt x="47840" y="0"/>
                  <a:pt x="60598" y="0"/>
                </a:cubicBezTo>
                <a:cubicBezTo>
                  <a:pt x="74750" y="0"/>
                  <a:pt x="81727" y="10137"/>
                  <a:pt x="81727" y="19034"/>
                </a:cubicBezTo>
                <a:cubicBezTo>
                  <a:pt x="81727" y="20482"/>
                  <a:pt x="81727" y="26275"/>
                  <a:pt x="80332" y="30620"/>
                </a:cubicBezTo>
                <a:cubicBezTo>
                  <a:pt x="84518" y="30620"/>
                  <a:pt x="83122" y="37862"/>
                  <a:pt x="83122" y="40965"/>
                </a:cubicBezTo>
                <a:cubicBezTo>
                  <a:pt x="83122" y="43862"/>
                  <a:pt x="81727" y="48206"/>
                  <a:pt x="78936" y="46758"/>
                </a:cubicBezTo>
                <a:cubicBezTo>
                  <a:pt x="77541" y="56896"/>
                  <a:pt x="73355" y="61241"/>
                  <a:pt x="73355" y="61241"/>
                </a:cubicBezTo>
                <a:cubicBezTo>
                  <a:pt x="73355" y="73034"/>
                  <a:pt x="73355" y="73034"/>
                  <a:pt x="73355" y="73034"/>
                </a:cubicBezTo>
                <a:cubicBezTo>
                  <a:pt x="73355" y="73034"/>
                  <a:pt x="76146" y="74482"/>
                  <a:pt x="87308" y="78827"/>
                </a:cubicBezTo>
                <a:cubicBezTo>
                  <a:pt x="100066" y="84827"/>
                  <a:pt x="95880" y="80275"/>
                  <a:pt x="105647" y="84827"/>
                </a:cubicBezTo>
                <a:cubicBezTo>
                  <a:pt x="119800" y="93517"/>
                  <a:pt x="119800" y="114000"/>
                  <a:pt x="119800" y="114000"/>
                </a:cubicBezTo>
              </a:path>
            </a:pathLst>
          </a:custGeom>
          <a:solidFill>
            <a:srgbClr val="00B050"/>
          </a:solidFill>
          <a:ln>
            <a:noFill/>
          </a:ln>
        </p:spPr>
        <p:txBody>
          <a:bodyPr lIns="45713" tIns="22850" rIns="45713" bIns="22850" anchor="ctr" anchorCtr="0">
            <a:noAutofit/>
          </a:bodyPr>
          <a:lstStyle/>
          <a:p>
            <a:pPr>
              <a:defRPr/>
            </a:pPr>
            <a:endParaRPr kern="0">
              <a:solidFill>
                <a:sysClr val="windowText" lastClr="000000"/>
              </a:solidFill>
              <a:latin typeface="Lato"/>
              <a:ea typeface="Lato"/>
              <a:cs typeface="Lato"/>
              <a:sym typeface="Lato"/>
            </a:endParaRPr>
          </a:p>
        </p:txBody>
      </p:sp>
      <p:cxnSp>
        <p:nvCxnSpPr>
          <p:cNvPr id="49" name="直接箭头连接符 48"/>
          <p:cNvCxnSpPr/>
          <p:nvPr/>
        </p:nvCxnSpPr>
        <p:spPr bwMode="auto">
          <a:xfrm>
            <a:off x="1711840" y="3416577"/>
            <a:ext cx="1010093" cy="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71"/>
          <p:cNvSpPr txBox="1"/>
          <p:nvPr/>
        </p:nvSpPr>
        <p:spPr>
          <a:xfrm>
            <a:off x="1800351" y="3193286"/>
            <a:ext cx="825867" cy="276999"/>
          </a:xfrm>
          <a:prstGeom prst="rect">
            <a:avLst/>
          </a:prstGeom>
          <a:noFill/>
        </p:spPr>
        <p:txBody>
          <a:bodyPr wrap="none" rtlCol="0">
            <a:spAutoFit/>
          </a:bodyPr>
          <a:lstStyle/>
          <a:p>
            <a:pPr fontAlgn="base">
              <a:spcBef>
                <a:spcPct val="0"/>
              </a:spcBef>
              <a:spcAft>
                <a:spcPct val="0"/>
              </a:spcAft>
            </a:pPr>
            <a:r>
              <a:rPr lang="zh-CN" altLang="en-US" sz="1200" dirty="0" smtClean="0">
                <a:solidFill>
                  <a:srgbClr val="000000"/>
                </a:solidFill>
                <a:latin typeface="微软雅黑" pitchFamily="34" charset="-122"/>
                <a:ea typeface="微软雅黑" pitchFamily="34" charset="-122"/>
              </a:rPr>
              <a:t>转账</a:t>
            </a:r>
            <a:r>
              <a:rPr lang="en-US" altLang="zh-CN" sz="1200" dirty="0" smtClean="0">
                <a:solidFill>
                  <a:srgbClr val="000000"/>
                </a:solidFill>
                <a:latin typeface="微软雅黑" pitchFamily="34" charset="-122"/>
                <a:ea typeface="微软雅黑" pitchFamily="34" charset="-122"/>
              </a:rPr>
              <a:t>10</a:t>
            </a:r>
            <a:r>
              <a:rPr lang="zh-CN" altLang="en-US" sz="1200" dirty="0" smtClean="0">
                <a:solidFill>
                  <a:srgbClr val="000000"/>
                </a:solidFill>
                <a:latin typeface="微软雅黑" pitchFamily="34" charset="-122"/>
                <a:ea typeface="微软雅黑" pitchFamily="34" charset="-122"/>
              </a:rPr>
              <a:t>元</a:t>
            </a:r>
            <a:endParaRPr lang="zh-CN" altLang="en-US" sz="1200" dirty="0">
              <a:solidFill>
                <a:srgbClr val="000000"/>
              </a:solidFill>
              <a:latin typeface="微软雅黑" pitchFamily="34" charset="-122"/>
              <a:ea typeface="微软雅黑" pitchFamily="34" charset="-122"/>
            </a:endParaRPr>
          </a:p>
        </p:txBody>
      </p:sp>
      <p:sp>
        <p:nvSpPr>
          <p:cNvPr id="51" name="TextBox 73"/>
          <p:cNvSpPr txBox="1"/>
          <p:nvPr/>
        </p:nvSpPr>
        <p:spPr>
          <a:xfrm>
            <a:off x="1591197" y="1920923"/>
            <a:ext cx="2097049" cy="1015663"/>
          </a:xfrm>
          <a:prstGeom prst="rect">
            <a:avLst/>
          </a:prstGeom>
          <a:noFill/>
        </p:spPr>
        <p:txBody>
          <a:bodyPr wrap="none" rtlCol="0">
            <a:spAutoFit/>
          </a:bodyPr>
          <a:lstStyle/>
          <a:p>
            <a:pPr fontAlgn="base">
              <a:spcBef>
                <a:spcPct val="0"/>
              </a:spcBef>
              <a:spcAft>
                <a:spcPct val="0"/>
              </a:spcAft>
            </a:pPr>
            <a:r>
              <a:rPr lang="zh-CN" altLang="en-US" sz="1200" b="1" dirty="0" smtClean="0">
                <a:solidFill>
                  <a:schemeClr val="bg1"/>
                </a:solidFill>
                <a:latin typeface="微软雅黑" pitchFamily="34" charset="-122"/>
                <a:ea typeface="微软雅黑" pitchFamily="34" charset="-122"/>
              </a:rPr>
              <a:t>区块节点计算</a:t>
            </a:r>
            <a:endParaRPr lang="en-US" altLang="zh-CN" sz="1200" b="1" dirty="0" smtClean="0">
              <a:solidFill>
                <a:schemeClr val="bg1"/>
              </a:solidFill>
              <a:latin typeface="微软雅黑" pitchFamily="34" charset="-122"/>
              <a:ea typeface="微软雅黑" pitchFamily="34" charset="-122"/>
            </a:endParaRPr>
          </a:p>
          <a:p>
            <a:pPr fontAlgn="base">
              <a:spcBef>
                <a:spcPct val="0"/>
              </a:spcBef>
              <a:spcAft>
                <a:spcPct val="0"/>
              </a:spcAft>
            </a:pPr>
            <a:r>
              <a:rPr lang="en-US" altLang="zh-CN" sz="1200" dirty="0" smtClean="0">
                <a:solidFill>
                  <a:schemeClr val="bg1"/>
                </a:solidFill>
                <a:latin typeface="微软雅黑" pitchFamily="34" charset="-122"/>
                <a:ea typeface="微软雅黑" pitchFamily="34" charset="-122"/>
              </a:rPr>
              <a:t>A: </a:t>
            </a:r>
            <a:r>
              <a:rPr lang="zh-CN" altLang="en-US" sz="1200" dirty="0" smtClean="0">
                <a:solidFill>
                  <a:schemeClr val="bg1"/>
                </a:solidFill>
                <a:latin typeface="微软雅黑" pitchFamily="34" charset="-122"/>
                <a:ea typeface="微软雅黑" pitchFamily="34" charset="-122"/>
              </a:rPr>
              <a:t>当前余额</a:t>
            </a:r>
            <a:r>
              <a:rPr lang="en-US" altLang="zh-CN" sz="1200" dirty="0" smtClean="0">
                <a:solidFill>
                  <a:schemeClr val="bg1"/>
                </a:solidFill>
                <a:latin typeface="微软雅黑" pitchFamily="34" charset="-122"/>
                <a:ea typeface="微软雅黑" pitchFamily="34" charset="-122"/>
              </a:rPr>
              <a:t>100</a:t>
            </a:r>
            <a:r>
              <a:rPr lang="zh-CN" altLang="en-US" sz="1200" dirty="0" smtClean="0">
                <a:solidFill>
                  <a:schemeClr val="bg1"/>
                </a:solidFill>
                <a:latin typeface="微软雅黑" pitchFamily="34" charset="-122"/>
                <a:ea typeface="微软雅黑" pitchFamily="34" charset="-122"/>
              </a:rPr>
              <a:t>元</a:t>
            </a:r>
            <a:endParaRPr lang="en-US" altLang="zh-CN" sz="1200" dirty="0" smtClean="0">
              <a:solidFill>
                <a:schemeClr val="bg1"/>
              </a:solidFill>
              <a:latin typeface="微软雅黑" pitchFamily="34" charset="-122"/>
              <a:ea typeface="微软雅黑" pitchFamily="34" charset="-122"/>
            </a:endParaRPr>
          </a:p>
          <a:p>
            <a:pPr fontAlgn="base">
              <a:spcBef>
                <a:spcPct val="0"/>
              </a:spcBef>
              <a:spcAft>
                <a:spcPct val="0"/>
              </a:spcAft>
            </a:pPr>
            <a:r>
              <a:rPr lang="zh-CN" altLang="en-US" sz="1200" dirty="0" smtClean="0">
                <a:solidFill>
                  <a:schemeClr val="bg1"/>
                </a:solidFill>
                <a:latin typeface="微软雅黑" pitchFamily="34" charset="-122"/>
                <a:ea typeface="微软雅黑" pitchFamily="34" charset="-122"/>
              </a:rPr>
              <a:t>    交易后余额</a:t>
            </a:r>
            <a:r>
              <a:rPr lang="en-US" altLang="zh-CN" sz="1200" dirty="0" smtClean="0">
                <a:solidFill>
                  <a:schemeClr val="bg1"/>
                </a:solidFill>
                <a:latin typeface="微软雅黑" pitchFamily="34" charset="-122"/>
                <a:ea typeface="微软雅黑" pitchFamily="34" charset="-122"/>
              </a:rPr>
              <a:t>100-10=90</a:t>
            </a:r>
            <a:r>
              <a:rPr lang="zh-CN" altLang="en-US" sz="1200" dirty="0" smtClean="0">
                <a:solidFill>
                  <a:schemeClr val="bg1"/>
                </a:solidFill>
                <a:latin typeface="微软雅黑" pitchFamily="34" charset="-122"/>
                <a:ea typeface="微软雅黑" pitchFamily="34" charset="-122"/>
              </a:rPr>
              <a:t>元</a:t>
            </a:r>
            <a:endParaRPr lang="en-US" altLang="zh-CN" sz="1200" dirty="0" smtClean="0">
              <a:solidFill>
                <a:schemeClr val="bg1"/>
              </a:solidFill>
              <a:latin typeface="微软雅黑" pitchFamily="34" charset="-122"/>
              <a:ea typeface="微软雅黑" pitchFamily="34" charset="-122"/>
            </a:endParaRPr>
          </a:p>
          <a:p>
            <a:pPr fontAlgn="base">
              <a:spcBef>
                <a:spcPct val="0"/>
              </a:spcBef>
              <a:spcAft>
                <a:spcPct val="0"/>
              </a:spcAft>
            </a:pPr>
            <a:r>
              <a:rPr lang="en-US" altLang="zh-CN" sz="1200" dirty="0" smtClean="0">
                <a:solidFill>
                  <a:schemeClr val="bg1"/>
                </a:solidFill>
                <a:latin typeface="微软雅黑" pitchFamily="34" charset="-122"/>
                <a:ea typeface="微软雅黑" pitchFamily="34" charset="-122"/>
              </a:rPr>
              <a:t>B: </a:t>
            </a:r>
            <a:r>
              <a:rPr lang="zh-CN" altLang="en-US" sz="1200" dirty="0" smtClean="0">
                <a:solidFill>
                  <a:schemeClr val="bg1"/>
                </a:solidFill>
                <a:latin typeface="微软雅黑" pitchFamily="34" charset="-122"/>
                <a:ea typeface="微软雅黑" pitchFamily="34" charset="-122"/>
              </a:rPr>
              <a:t>当前余额</a:t>
            </a:r>
            <a:r>
              <a:rPr lang="en-US" altLang="zh-CN" sz="1200" dirty="0" smtClean="0">
                <a:solidFill>
                  <a:schemeClr val="bg1"/>
                </a:solidFill>
                <a:latin typeface="微软雅黑" pitchFamily="34" charset="-122"/>
                <a:ea typeface="微软雅黑" pitchFamily="34" charset="-122"/>
              </a:rPr>
              <a:t>50</a:t>
            </a:r>
            <a:r>
              <a:rPr lang="zh-CN" altLang="en-US" sz="1200" dirty="0" smtClean="0">
                <a:solidFill>
                  <a:schemeClr val="bg1"/>
                </a:solidFill>
                <a:latin typeface="微软雅黑" pitchFamily="34" charset="-122"/>
                <a:ea typeface="微软雅黑" pitchFamily="34" charset="-122"/>
              </a:rPr>
              <a:t>元</a:t>
            </a:r>
            <a:endParaRPr lang="en-US" altLang="zh-CN" sz="1200" dirty="0" smtClean="0">
              <a:solidFill>
                <a:schemeClr val="bg1"/>
              </a:solidFill>
              <a:latin typeface="微软雅黑" pitchFamily="34" charset="-122"/>
              <a:ea typeface="微软雅黑" pitchFamily="34" charset="-122"/>
            </a:endParaRPr>
          </a:p>
          <a:p>
            <a:pPr fontAlgn="base">
              <a:spcBef>
                <a:spcPct val="0"/>
              </a:spcBef>
              <a:spcAft>
                <a:spcPct val="0"/>
              </a:spcAft>
            </a:pPr>
            <a:r>
              <a:rPr lang="zh-CN" altLang="en-US" sz="1200" dirty="0" smtClean="0">
                <a:solidFill>
                  <a:schemeClr val="bg1"/>
                </a:solidFill>
                <a:latin typeface="微软雅黑" pitchFamily="34" charset="-122"/>
                <a:ea typeface="微软雅黑" pitchFamily="34" charset="-122"/>
              </a:rPr>
              <a:t>    交易后余额</a:t>
            </a:r>
            <a:r>
              <a:rPr lang="en-US" altLang="zh-CN" sz="1200" dirty="0" smtClean="0">
                <a:solidFill>
                  <a:schemeClr val="bg1"/>
                </a:solidFill>
                <a:latin typeface="微软雅黑" pitchFamily="34" charset="-122"/>
                <a:ea typeface="微软雅黑" pitchFamily="34" charset="-122"/>
              </a:rPr>
              <a:t>50+10=60</a:t>
            </a:r>
            <a:r>
              <a:rPr lang="zh-CN" altLang="en-US" sz="1200" dirty="0" smtClean="0">
                <a:solidFill>
                  <a:schemeClr val="bg1"/>
                </a:solidFill>
                <a:latin typeface="微软雅黑" pitchFamily="34" charset="-122"/>
                <a:ea typeface="微软雅黑" pitchFamily="34" charset="-122"/>
              </a:rPr>
              <a:t>元</a:t>
            </a:r>
            <a:endParaRPr lang="zh-CN" altLang="en-US" sz="1200" dirty="0">
              <a:solidFill>
                <a:schemeClr val="bg1"/>
              </a:solidFill>
              <a:latin typeface="微软雅黑" pitchFamily="34" charset="-122"/>
              <a:ea typeface="微软雅黑" pitchFamily="34" charset="-122"/>
            </a:endParaRPr>
          </a:p>
        </p:txBody>
      </p:sp>
      <p:sp>
        <p:nvSpPr>
          <p:cNvPr id="52" name="TextBox 76"/>
          <p:cNvSpPr txBox="1"/>
          <p:nvPr/>
        </p:nvSpPr>
        <p:spPr>
          <a:xfrm>
            <a:off x="1431734" y="3462649"/>
            <a:ext cx="300082" cy="276999"/>
          </a:xfrm>
          <a:prstGeom prst="rect">
            <a:avLst/>
          </a:prstGeom>
          <a:noFill/>
        </p:spPr>
        <p:txBody>
          <a:bodyPr wrap="none" rtlCol="0">
            <a:spAutoFit/>
          </a:bodyPr>
          <a:lstStyle/>
          <a:p>
            <a:pPr fontAlgn="base">
              <a:spcBef>
                <a:spcPct val="0"/>
              </a:spcBef>
              <a:spcAft>
                <a:spcPct val="0"/>
              </a:spcAft>
            </a:pPr>
            <a:r>
              <a:rPr lang="en-US" altLang="zh-CN" sz="1200" b="1" dirty="0" smtClean="0">
                <a:solidFill>
                  <a:srgbClr val="000000"/>
                </a:solidFill>
                <a:latin typeface="微软雅黑" pitchFamily="34" charset="-122"/>
                <a:ea typeface="微软雅黑" pitchFamily="34" charset="-122"/>
              </a:rPr>
              <a:t>A</a:t>
            </a:r>
            <a:endParaRPr lang="zh-CN" altLang="en-US" sz="1200" b="1" dirty="0">
              <a:solidFill>
                <a:srgbClr val="000000"/>
              </a:solidFill>
              <a:latin typeface="微软雅黑" pitchFamily="34" charset="-122"/>
              <a:ea typeface="微软雅黑" pitchFamily="34" charset="-122"/>
            </a:endParaRPr>
          </a:p>
        </p:txBody>
      </p:sp>
      <p:sp>
        <p:nvSpPr>
          <p:cNvPr id="53" name="TextBox 77"/>
          <p:cNvSpPr txBox="1"/>
          <p:nvPr/>
        </p:nvSpPr>
        <p:spPr>
          <a:xfrm>
            <a:off x="2828195" y="3444921"/>
            <a:ext cx="300082" cy="276999"/>
          </a:xfrm>
          <a:prstGeom prst="rect">
            <a:avLst/>
          </a:prstGeom>
          <a:noFill/>
        </p:spPr>
        <p:txBody>
          <a:bodyPr wrap="none" rtlCol="0">
            <a:spAutoFit/>
          </a:bodyPr>
          <a:lstStyle/>
          <a:p>
            <a:pPr fontAlgn="base">
              <a:spcBef>
                <a:spcPct val="0"/>
              </a:spcBef>
              <a:spcAft>
                <a:spcPct val="0"/>
              </a:spcAft>
            </a:pPr>
            <a:r>
              <a:rPr lang="en-US" altLang="zh-CN" sz="1200" b="1" dirty="0" smtClean="0">
                <a:solidFill>
                  <a:srgbClr val="000000"/>
                </a:solidFill>
                <a:latin typeface="微软雅黑" pitchFamily="34" charset="-122"/>
                <a:ea typeface="微软雅黑" pitchFamily="34" charset="-122"/>
              </a:rPr>
              <a:t>B</a:t>
            </a:r>
            <a:endParaRPr lang="zh-CN" altLang="en-US" sz="1200" b="1" dirty="0">
              <a:solidFill>
                <a:srgbClr val="000000"/>
              </a:solidFill>
              <a:latin typeface="微软雅黑" pitchFamily="34" charset="-122"/>
              <a:ea typeface="微软雅黑" pitchFamily="34" charset="-122"/>
            </a:endParaRPr>
          </a:p>
        </p:txBody>
      </p:sp>
      <p:cxnSp>
        <p:nvCxnSpPr>
          <p:cNvPr id="54" name="直接箭头连接符 53"/>
          <p:cNvCxnSpPr>
            <a:stCxn id="3" idx="3"/>
            <a:endCxn id="5" idx="4"/>
          </p:cNvCxnSpPr>
          <p:nvPr/>
        </p:nvCxnSpPr>
        <p:spPr bwMode="auto">
          <a:xfrm flipV="1">
            <a:off x="3211030" y="2986953"/>
            <a:ext cx="509855" cy="452669"/>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椭圆 54"/>
          <p:cNvSpPr/>
          <p:nvPr/>
        </p:nvSpPr>
        <p:spPr bwMode="auto">
          <a:xfrm>
            <a:off x="914402" y="3115346"/>
            <a:ext cx="244549" cy="244549"/>
          </a:xfrm>
          <a:prstGeom prst="ellipse">
            <a:avLst/>
          </a:prstGeom>
          <a:solidFill>
            <a:srgbClr val="C0000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b="1" dirty="0" smtClean="0">
                <a:solidFill>
                  <a:srgbClr val="FFFFFF"/>
                </a:solidFill>
                <a:latin typeface="微软雅黑" pitchFamily="34" charset="-122"/>
                <a:ea typeface="微软雅黑" pitchFamily="34" charset="-122"/>
              </a:rPr>
              <a:t>1</a:t>
            </a:r>
            <a:endParaRPr lang="zh-CN" altLang="en-US" b="1" dirty="0" smtClean="0">
              <a:solidFill>
                <a:srgbClr val="FFFFFF"/>
              </a:solidFill>
              <a:latin typeface="微软雅黑" pitchFamily="34" charset="-122"/>
              <a:ea typeface="微软雅黑" pitchFamily="34" charset="-122"/>
            </a:endParaRPr>
          </a:p>
        </p:txBody>
      </p:sp>
      <p:sp>
        <p:nvSpPr>
          <p:cNvPr id="56" name="椭圆 55"/>
          <p:cNvSpPr/>
          <p:nvPr/>
        </p:nvSpPr>
        <p:spPr bwMode="auto">
          <a:xfrm>
            <a:off x="1332612" y="1938670"/>
            <a:ext cx="244549" cy="244549"/>
          </a:xfrm>
          <a:prstGeom prst="ellipse">
            <a:avLst/>
          </a:prstGeom>
          <a:solidFill>
            <a:srgbClr val="C0000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b="1" dirty="0" smtClean="0">
                <a:solidFill>
                  <a:srgbClr val="FFFFFF"/>
                </a:solidFill>
                <a:latin typeface="微软雅黑" pitchFamily="34" charset="-122"/>
                <a:ea typeface="微软雅黑" pitchFamily="34" charset="-122"/>
              </a:rPr>
              <a:t>2</a:t>
            </a:r>
            <a:endParaRPr lang="zh-CN" altLang="en-US" b="1" dirty="0" smtClean="0">
              <a:solidFill>
                <a:srgbClr val="FFFFFF"/>
              </a:solidFill>
              <a:latin typeface="微软雅黑" pitchFamily="34" charset="-122"/>
              <a:ea typeface="微软雅黑" pitchFamily="34" charset="-122"/>
            </a:endParaRPr>
          </a:p>
        </p:txBody>
      </p:sp>
      <p:sp>
        <p:nvSpPr>
          <p:cNvPr id="57" name="矩形 56"/>
          <p:cNvSpPr/>
          <p:nvPr/>
        </p:nvSpPr>
        <p:spPr bwMode="auto">
          <a:xfrm>
            <a:off x="6489636" y="3203924"/>
            <a:ext cx="2392321" cy="457205"/>
          </a:xfrm>
          <a:prstGeom prst="rect">
            <a:avLst/>
          </a:prstGeom>
          <a:solidFill>
            <a:schemeClr val="bg1">
              <a:lumMod val="95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zh-CN" altLang="en-US" sz="1200" b="1" dirty="0" smtClean="0">
                <a:solidFill>
                  <a:srgbClr val="000000"/>
                </a:solidFill>
                <a:latin typeface="微软雅黑" pitchFamily="34" charset="-122"/>
                <a:ea typeface="微软雅黑" pitchFamily="34" charset="-122"/>
              </a:rPr>
              <a:t>交易</a:t>
            </a:r>
          </a:p>
        </p:txBody>
      </p:sp>
      <p:grpSp>
        <p:nvGrpSpPr>
          <p:cNvPr id="58" name="组合 165"/>
          <p:cNvGrpSpPr/>
          <p:nvPr/>
        </p:nvGrpSpPr>
        <p:grpSpPr>
          <a:xfrm>
            <a:off x="9391812" y="1818024"/>
            <a:ext cx="1785950" cy="1643074"/>
            <a:chOff x="3883266" y="2048952"/>
            <a:chExt cx="1785950" cy="1643074"/>
          </a:xfrm>
        </p:grpSpPr>
        <p:sp>
          <p:nvSpPr>
            <p:cNvPr id="59" name="八边形 58"/>
            <p:cNvSpPr/>
            <p:nvPr/>
          </p:nvSpPr>
          <p:spPr bwMode="auto">
            <a:xfrm>
              <a:off x="3883266" y="2048952"/>
              <a:ext cx="1785950" cy="1643074"/>
            </a:xfrm>
            <a:prstGeom prst="octagon">
              <a:avLst/>
            </a:prstGeom>
            <a:noFill/>
            <a:ln>
              <a:solidFill>
                <a:schemeClr val="tx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zh-CN" altLang="en-US" smtClean="0">
                <a:solidFill>
                  <a:srgbClr val="000000"/>
                </a:solidFill>
                <a:latin typeface="Arial" pitchFamily="34" charset="0"/>
                <a:ea typeface="宋体" pitchFamily="2" charset="-122"/>
              </a:endParaRPr>
            </a:p>
          </p:txBody>
        </p:sp>
        <p:cxnSp>
          <p:nvCxnSpPr>
            <p:cNvPr id="60" name="直接连接符 59"/>
            <p:cNvCxnSpPr>
              <a:stCxn id="59" idx="6"/>
              <a:endCxn id="59" idx="2"/>
            </p:cNvCxnSpPr>
            <p:nvPr/>
          </p:nvCxnSpPr>
          <p:spPr bwMode="auto">
            <a:xfrm>
              <a:off x="4364506" y="2048952"/>
              <a:ext cx="82347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p:cNvCxnSpPr>
              <a:stCxn id="59" idx="7"/>
              <a:endCxn id="59" idx="2"/>
            </p:cNvCxnSpPr>
            <p:nvPr/>
          </p:nvCxnSpPr>
          <p:spPr bwMode="auto">
            <a:xfrm>
              <a:off x="5187976" y="2048952"/>
              <a:ext cx="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直接连接符 61"/>
            <p:cNvCxnSpPr>
              <a:stCxn id="59" idx="5"/>
              <a:endCxn id="59" idx="2"/>
            </p:cNvCxnSpPr>
            <p:nvPr/>
          </p:nvCxnSpPr>
          <p:spPr bwMode="auto">
            <a:xfrm>
              <a:off x="3883266" y="253019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直接连接符 62"/>
            <p:cNvCxnSpPr>
              <a:stCxn id="59" idx="4"/>
              <a:endCxn id="59" idx="2"/>
            </p:cNvCxnSpPr>
            <p:nvPr/>
          </p:nvCxnSpPr>
          <p:spPr bwMode="auto">
            <a:xfrm>
              <a:off x="3883266" y="3210786"/>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直接连接符 63"/>
            <p:cNvCxnSpPr>
              <a:stCxn id="59" idx="0"/>
              <a:endCxn id="59" idx="2"/>
            </p:cNvCxnSpPr>
            <p:nvPr/>
          </p:nvCxnSpPr>
          <p:spPr bwMode="auto">
            <a:xfrm flipH="1">
              <a:off x="5187976" y="253019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p:cNvCxnSpPr>
              <a:stCxn id="59" idx="5"/>
              <a:endCxn id="59" idx="0"/>
            </p:cNvCxnSpPr>
            <p:nvPr/>
          </p:nvCxnSpPr>
          <p:spPr bwMode="auto">
            <a:xfrm>
              <a:off x="3883266" y="2530192"/>
              <a:ext cx="178595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直接连接符 65"/>
            <p:cNvCxnSpPr>
              <a:stCxn id="59" idx="5"/>
              <a:endCxn id="59" idx="1"/>
            </p:cNvCxnSpPr>
            <p:nvPr/>
          </p:nvCxnSpPr>
          <p:spPr bwMode="auto">
            <a:xfrm>
              <a:off x="3883266" y="2530192"/>
              <a:ext cx="1785950" cy="68059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接连接符 66"/>
            <p:cNvCxnSpPr>
              <a:stCxn id="59" idx="5"/>
              <a:endCxn id="59" idx="7"/>
            </p:cNvCxnSpPr>
            <p:nvPr/>
          </p:nvCxnSpPr>
          <p:spPr bwMode="auto">
            <a:xfrm flipV="1">
              <a:off x="3883266" y="2048952"/>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直接连接符 67"/>
            <p:cNvCxnSpPr>
              <a:stCxn id="59" idx="5"/>
              <a:endCxn id="59" idx="3"/>
            </p:cNvCxnSpPr>
            <p:nvPr/>
          </p:nvCxnSpPr>
          <p:spPr bwMode="auto">
            <a:xfrm>
              <a:off x="3883266" y="253019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直接连接符 68"/>
            <p:cNvCxnSpPr>
              <a:stCxn id="59" idx="6"/>
              <a:endCxn id="59" idx="0"/>
            </p:cNvCxnSpPr>
            <p:nvPr/>
          </p:nvCxnSpPr>
          <p:spPr bwMode="auto">
            <a:xfrm>
              <a:off x="4364506" y="2048952"/>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接连接符 69"/>
            <p:cNvCxnSpPr>
              <a:stCxn id="59" idx="6"/>
              <a:endCxn id="59" idx="1"/>
            </p:cNvCxnSpPr>
            <p:nvPr/>
          </p:nvCxnSpPr>
          <p:spPr bwMode="auto">
            <a:xfrm>
              <a:off x="4364506" y="204895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直接连接符 70"/>
            <p:cNvCxnSpPr>
              <a:stCxn id="59" idx="6"/>
              <a:endCxn id="59" idx="3"/>
            </p:cNvCxnSpPr>
            <p:nvPr/>
          </p:nvCxnSpPr>
          <p:spPr bwMode="auto">
            <a:xfrm>
              <a:off x="4364506" y="2048952"/>
              <a:ext cx="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直接连接符 71"/>
            <p:cNvCxnSpPr>
              <a:stCxn id="59" idx="6"/>
              <a:endCxn id="59" idx="4"/>
            </p:cNvCxnSpPr>
            <p:nvPr/>
          </p:nvCxnSpPr>
          <p:spPr bwMode="auto">
            <a:xfrm flipH="1">
              <a:off x="3883266" y="204895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直接连接符 72"/>
            <p:cNvCxnSpPr>
              <a:stCxn id="59" idx="0"/>
              <a:endCxn id="59" idx="3"/>
            </p:cNvCxnSpPr>
            <p:nvPr/>
          </p:nvCxnSpPr>
          <p:spPr bwMode="auto">
            <a:xfrm flipH="1">
              <a:off x="4364506" y="253019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直接连接符 73"/>
            <p:cNvCxnSpPr>
              <a:stCxn id="59" idx="4"/>
              <a:endCxn id="59" idx="0"/>
            </p:cNvCxnSpPr>
            <p:nvPr/>
          </p:nvCxnSpPr>
          <p:spPr bwMode="auto">
            <a:xfrm flipV="1">
              <a:off x="3883266" y="2530192"/>
              <a:ext cx="1785950" cy="68059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直接连接符 74"/>
            <p:cNvCxnSpPr>
              <a:stCxn id="59" idx="7"/>
              <a:endCxn id="59" idx="1"/>
            </p:cNvCxnSpPr>
            <p:nvPr/>
          </p:nvCxnSpPr>
          <p:spPr bwMode="auto">
            <a:xfrm>
              <a:off x="5187976" y="2048952"/>
              <a:ext cx="48124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直接连接符 75"/>
            <p:cNvCxnSpPr>
              <a:stCxn id="59" idx="4"/>
              <a:endCxn id="59" idx="1"/>
            </p:cNvCxnSpPr>
            <p:nvPr/>
          </p:nvCxnSpPr>
          <p:spPr bwMode="auto">
            <a:xfrm>
              <a:off x="3883266" y="3210786"/>
              <a:ext cx="178595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直接连接符 76"/>
            <p:cNvCxnSpPr>
              <a:stCxn id="59" idx="3"/>
              <a:endCxn id="59" idx="1"/>
            </p:cNvCxnSpPr>
            <p:nvPr/>
          </p:nvCxnSpPr>
          <p:spPr bwMode="auto">
            <a:xfrm flipV="1">
              <a:off x="4364506" y="3210786"/>
              <a:ext cx="130471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直接连接符 77"/>
            <p:cNvCxnSpPr>
              <a:stCxn id="59" idx="7"/>
              <a:endCxn id="59" idx="3"/>
            </p:cNvCxnSpPr>
            <p:nvPr/>
          </p:nvCxnSpPr>
          <p:spPr bwMode="auto">
            <a:xfrm flipH="1">
              <a:off x="4364506" y="2048952"/>
              <a:ext cx="823470" cy="164307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直接连接符 78"/>
            <p:cNvCxnSpPr>
              <a:stCxn id="59" idx="7"/>
              <a:endCxn id="59" idx="4"/>
            </p:cNvCxnSpPr>
            <p:nvPr/>
          </p:nvCxnSpPr>
          <p:spPr bwMode="auto">
            <a:xfrm flipH="1">
              <a:off x="3883266" y="2048952"/>
              <a:ext cx="1304710" cy="116183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直接连接符 79"/>
            <p:cNvCxnSpPr>
              <a:stCxn id="59" idx="5"/>
              <a:endCxn id="59" idx="6"/>
            </p:cNvCxnSpPr>
            <p:nvPr/>
          </p:nvCxnSpPr>
          <p:spPr bwMode="auto">
            <a:xfrm flipV="1">
              <a:off x="3883266" y="2048952"/>
              <a:ext cx="481240" cy="48124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直接连接符 80"/>
            <p:cNvCxnSpPr>
              <a:stCxn id="59" idx="5"/>
              <a:endCxn id="59" idx="4"/>
            </p:cNvCxnSpPr>
            <p:nvPr/>
          </p:nvCxnSpPr>
          <p:spPr bwMode="auto">
            <a:xfrm>
              <a:off x="3883266" y="2530192"/>
              <a:ext cx="0" cy="680594"/>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2" name="TextBox 111"/>
          <p:cNvSpPr txBox="1"/>
          <p:nvPr/>
        </p:nvSpPr>
        <p:spPr>
          <a:xfrm>
            <a:off x="9594336" y="2449031"/>
            <a:ext cx="1338828" cy="369332"/>
          </a:xfrm>
          <a:prstGeom prst="rect">
            <a:avLst/>
          </a:prstGeom>
          <a:noFill/>
        </p:spPr>
        <p:txBody>
          <a:bodyPr wrap="none" rtlCol="0">
            <a:spAutoFit/>
          </a:bodyPr>
          <a:lstStyle/>
          <a:p>
            <a:pPr fontAlgn="base">
              <a:spcBef>
                <a:spcPct val="0"/>
              </a:spcBef>
              <a:spcAft>
                <a:spcPct val="0"/>
              </a:spcAft>
            </a:pPr>
            <a:r>
              <a:rPr lang="zh-CN" altLang="en-US" b="1" dirty="0" smtClean="0">
                <a:solidFill>
                  <a:srgbClr val="FFFFFF">
                    <a:lumMod val="50000"/>
                  </a:srgbClr>
                </a:solidFill>
                <a:latin typeface="微软雅黑" pitchFamily="34" charset="-122"/>
                <a:ea typeface="微软雅黑" pitchFamily="34" charset="-122"/>
              </a:rPr>
              <a:t>区块链网络</a:t>
            </a:r>
            <a:endParaRPr lang="zh-CN" altLang="en-US" b="1" dirty="0">
              <a:solidFill>
                <a:srgbClr val="FFFFFF">
                  <a:lumMod val="50000"/>
                </a:srgbClr>
              </a:solidFill>
              <a:latin typeface="微软雅黑" pitchFamily="34" charset="-122"/>
              <a:ea typeface="微软雅黑" pitchFamily="34" charset="-122"/>
            </a:endParaRPr>
          </a:p>
        </p:txBody>
      </p:sp>
      <p:sp>
        <p:nvSpPr>
          <p:cNvPr id="83" name="Shape 3749"/>
          <p:cNvSpPr/>
          <p:nvPr/>
        </p:nvSpPr>
        <p:spPr>
          <a:xfrm>
            <a:off x="7106773" y="3239290"/>
            <a:ext cx="272444" cy="262568"/>
          </a:xfrm>
          <a:custGeom>
            <a:avLst/>
            <a:gdLst/>
            <a:ahLst/>
            <a:cxnLst/>
            <a:rect l="0" t="0" r="0" b="0"/>
            <a:pathLst>
              <a:path w="120000" h="120000" extrusionOk="0">
                <a:moveTo>
                  <a:pt x="119800" y="114000"/>
                </a:moveTo>
                <a:lnTo>
                  <a:pt x="119800" y="114000"/>
                </a:lnTo>
                <a:cubicBezTo>
                  <a:pt x="119800" y="118344"/>
                  <a:pt x="118405" y="119793"/>
                  <a:pt x="114019" y="119793"/>
                </a:cubicBezTo>
                <a:cubicBezTo>
                  <a:pt x="5581" y="119793"/>
                  <a:pt x="5581" y="119793"/>
                  <a:pt x="5581" y="119793"/>
                </a:cubicBezTo>
                <a:cubicBezTo>
                  <a:pt x="2790" y="119793"/>
                  <a:pt x="0" y="118344"/>
                  <a:pt x="0" y="114000"/>
                </a:cubicBezTo>
                <a:cubicBezTo>
                  <a:pt x="0" y="114000"/>
                  <a:pt x="0" y="93517"/>
                  <a:pt x="15548" y="84827"/>
                </a:cubicBezTo>
                <a:cubicBezTo>
                  <a:pt x="23920" y="80275"/>
                  <a:pt x="21129" y="84827"/>
                  <a:pt x="32491" y="78827"/>
                </a:cubicBezTo>
                <a:cubicBezTo>
                  <a:pt x="43654" y="74482"/>
                  <a:pt x="46445" y="73034"/>
                  <a:pt x="46445" y="73034"/>
                </a:cubicBezTo>
                <a:cubicBezTo>
                  <a:pt x="46445" y="61241"/>
                  <a:pt x="46445" y="61241"/>
                  <a:pt x="46445" y="61241"/>
                </a:cubicBezTo>
                <a:cubicBezTo>
                  <a:pt x="46445" y="61241"/>
                  <a:pt x="42259" y="56896"/>
                  <a:pt x="40863" y="46758"/>
                </a:cubicBezTo>
                <a:cubicBezTo>
                  <a:pt x="38073" y="48206"/>
                  <a:pt x="38073" y="43862"/>
                  <a:pt x="38073" y="40965"/>
                </a:cubicBezTo>
                <a:cubicBezTo>
                  <a:pt x="38073" y="37862"/>
                  <a:pt x="36677" y="30620"/>
                  <a:pt x="39468" y="30620"/>
                </a:cubicBezTo>
                <a:cubicBezTo>
                  <a:pt x="38073" y="26275"/>
                  <a:pt x="38073" y="20482"/>
                  <a:pt x="38073" y="19034"/>
                </a:cubicBezTo>
                <a:cubicBezTo>
                  <a:pt x="39468" y="10137"/>
                  <a:pt x="47840" y="0"/>
                  <a:pt x="60598" y="0"/>
                </a:cubicBezTo>
                <a:cubicBezTo>
                  <a:pt x="74750" y="0"/>
                  <a:pt x="81727" y="10137"/>
                  <a:pt x="81727" y="19034"/>
                </a:cubicBezTo>
                <a:cubicBezTo>
                  <a:pt x="81727" y="20482"/>
                  <a:pt x="81727" y="26275"/>
                  <a:pt x="80332" y="30620"/>
                </a:cubicBezTo>
                <a:cubicBezTo>
                  <a:pt x="84518" y="30620"/>
                  <a:pt x="83122" y="37862"/>
                  <a:pt x="83122" y="40965"/>
                </a:cubicBezTo>
                <a:cubicBezTo>
                  <a:pt x="83122" y="43862"/>
                  <a:pt x="81727" y="48206"/>
                  <a:pt x="78936" y="46758"/>
                </a:cubicBezTo>
                <a:cubicBezTo>
                  <a:pt x="77541" y="56896"/>
                  <a:pt x="73355" y="61241"/>
                  <a:pt x="73355" y="61241"/>
                </a:cubicBezTo>
                <a:cubicBezTo>
                  <a:pt x="73355" y="73034"/>
                  <a:pt x="73355" y="73034"/>
                  <a:pt x="73355" y="73034"/>
                </a:cubicBezTo>
                <a:cubicBezTo>
                  <a:pt x="73355" y="73034"/>
                  <a:pt x="76146" y="74482"/>
                  <a:pt x="87308" y="78827"/>
                </a:cubicBezTo>
                <a:cubicBezTo>
                  <a:pt x="100066" y="84827"/>
                  <a:pt x="95880" y="80275"/>
                  <a:pt x="105647" y="84827"/>
                </a:cubicBezTo>
                <a:cubicBezTo>
                  <a:pt x="119800" y="93517"/>
                  <a:pt x="119800" y="114000"/>
                  <a:pt x="119800" y="114000"/>
                </a:cubicBezTo>
              </a:path>
            </a:pathLst>
          </a:custGeom>
          <a:solidFill>
            <a:srgbClr val="0000FF"/>
          </a:solidFill>
          <a:ln>
            <a:solidFill>
              <a:schemeClr val="tx1">
                <a:lumMod val="50000"/>
                <a:lumOff val="50000"/>
              </a:schemeClr>
            </a:solidFill>
          </a:ln>
        </p:spPr>
        <p:txBody>
          <a:bodyPr lIns="45713" tIns="22850" rIns="45713" bIns="22850" anchor="ctr" anchorCtr="0">
            <a:noAutofit/>
          </a:bodyPr>
          <a:lstStyle/>
          <a:p>
            <a:pPr>
              <a:defRPr/>
            </a:pPr>
            <a:endParaRPr kern="0">
              <a:solidFill>
                <a:sysClr val="windowText" lastClr="000000"/>
              </a:solidFill>
              <a:latin typeface="Lato"/>
              <a:ea typeface="Lato"/>
              <a:cs typeface="Lato"/>
              <a:sym typeface="Lato"/>
            </a:endParaRPr>
          </a:p>
        </p:txBody>
      </p:sp>
      <p:sp>
        <p:nvSpPr>
          <p:cNvPr id="84" name="Shape 3749"/>
          <p:cNvSpPr/>
          <p:nvPr/>
        </p:nvSpPr>
        <p:spPr>
          <a:xfrm>
            <a:off x="8516652" y="3220877"/>
            <a:ext cx="272444" cy="262568"/>
          </a:xfrm>
          <a:custGeom>
            <a:avLst/>
            <a:gdLst/>
            <a:ahLst/>
            <a:cxnLst/>
            <a:rect l="0" t="0" r="0" b="0"/>
            <a:pathLst>
              <a:path w="120000" h="120000" extrusionOk="0">
                <a:moveTo>
                  <a:pt x="119800" y="114000"/>
                </a:moveTo>
                <a:lnTo>
                  <a:pt x="119800" y="114000"/>
                </a:lnTo>
                <a:cubicBezTo>
                  <a:pt x="119800" y="118344"/>
                  <a:pt x="118405" y="119793"/>
                  <a:pt x="114019" y="119793"/>
                </a:cubicBezTo>
                <a:cubicBezTo>
                  <a:pt x="5581" y="119793"/>
                  <a:pt x="5581" y="119793"/>
                  <a:pt x="5581" y="119793"/>
                </a:cubicBezTo>
                <a:cubicBezTo>
                  <a:pt x="2790" y="119793"/>
                  <a:pt x="0" y="118344"/>
                  <a:pt x="0" y="114000"/>
                </a:cubicBezTo>
                <a:cubicBezTo>
                  <a:pt x="0" y="114000"/>
                  <a:pt x="0" y="93517"/>
                  <a:pt x="15548" y="84827"/>
                </a:cubicBezTo>
                <a:cubicBezTo>
                  <a:pt x="23920" y="80275"/>
                  <a:pt x="21129" y="84827"/>
                  <a:pt x="32491" y="78827"/>
                </a:cubicBezTo>
                <a:cubicBezTo>
                  <a:pt x="43654" y="74482"/>
                  <a:pt x="46445" y="73034"/>
                  <a:pt x="46445" y="73034"/>
                </a:cubicBezTo>
                <a:cubicBezTo>
                  <a:pt x="46445" y="61241"/>
                  <a:pt x="46445" y="61241"/>
                  <a:pt x="46445" y="61241"/>
                </a:cubicBezTo>
                <a:cubicBezTo>
                  <a:pt x="46445" y="61241"/>
                  <a:pt x="42259" y="56896"/>
                  <a:pt x="40863" y="46758"/>
                </a:cubicBezTo>
                <a:cubicBezTo>
                  <a:pt x="38073" y="48206"/>
                  <a:pt x="38073" y="43862"/>
                  <a:pt x="38073" y="40965"/>
                </a:cubicBezTo>
                <a:cubicBezTo>
                  <a:pt x="38073" y="37862"/>
                  <a:pt x="36677" y="30620"/>
                  <a:pt x="39468" y="30620"/>
                </a:cubicBezTo>
                <a:cubicBezTo>
                  <a:pt x="38073" y="26275"/>
                  <a:pt x="38073" y="20482"/>
                  <a:pt x="38073" y="19034"/>
                </a:cubicBezTo>
                <a:cubicBezTo>
                  <a:pt x="39468" y="10137"/>
                  <a:pt x="47840" y="0"/>
                  <a:pt x="60598" y="0"/>
                </a:cubicBezTo>
                <a:cubicBezTo>
                  <a:pt x="74750" y="0"/>
                  <a:pt x="81727" y="10137"/>
                  <a:pt x="81727" y="19034"/>
                </a:cubicBezTo>
                <a:cubicBezTo>
                  <a:pt x="81727" y="20482"/>
                  <a:pt x="81727" y="26275"/>
                  <a:pt x="80332" y="30620"/>
                </a:cubicBezTo>
                <a:cubicBezTo>
                  <a:pt x="84518" y="30620"/>
                  <a:pt x="83122" y="37862"/>
                  <a:pt x="83122" y="40965"/>
                </a:cubicBezTo>
                <a:cubicBezTo>
                  <a:pt x="83122" y="43862"/>
                  <a:pt x="81727" y="48206"/>
                  <a:pt x="78936" y="46758"/>
                </a:cubicBezTo>
                <a:cubicBezTo>
                  <a:pt x="77541" y="56896"/>
                  <a:pt x="73355" y="61241"/>
                  <a:pt x="73355" y="61241"/>
                </a:cubicBezTo>
                <a:cubicBezTo>
                  <a:pt x="73355" y="73034"/>
                  <a:pt x="73355" y="73034"/>
                  <a:pt x="73355" y="73034"/>
                </a:cubicBezTo>
                <a:cubicBezTo>
                  <a:pt x="73355" y="73034"/>
                  <a:pt x="76146" y="74482"/>
                  <a:pt x="87308" y="78827"/>
                </a:cubicBezTo>
                <a:cubicBezTo>
                  <a:pt x="100066" y="84827"/>
                  <a:pt x="95880" y="80275"/>
                  <a:pt x="105647" y="84827"/>
                </a:cubicBezTo>
                <a:cubicBezTo>
                  <a:pt x="119800" y="93517"/>
                  <a:pt x="119800" y="114000"/>
                  <a:pt x="119800" y="114000"/>
                </a:cubicBezTo>
              </a:path>
            </a:pathLst>
          </a:custGeom>
          <a:solidFill>
            <a:srgbClr val="00B050"/>
          </a:solidFill>
          <a:ln>
            <a:noFill/>
          </a:ln>
        </p:spPr>
        <p:txBody>
          <a:bodyPr lIns="45713" tIns="22850" rIns="45713" bIns="22850" anchor="ctr" anchorCtr="0">
            <a:noAutofit/>
          </a:bodyPr>
          <a:lstStyle/>
          <a:p>
            <a:pPr>
              <a:defRPr/>
            </a:pPr>
            <a:endParaRPr kern="0">
              <a:solidFill>
                <a:sysClr val="windowText" lastClr="000000"/>
              </a:solidFill>
              <a:latin typeface="Lato"/>
              <a:ea typeface="Lato"/>
              <a:cs typeface="Lato"/>
              <a:sym typeface="Lato"/>
            </a:endParaRPr>
          </a:p>
        </p:txBody>
      </p:sp>
      <p:cxnSp>
        <p:nvCxnSpPr>
          <p:cNvPr id="85" name="直接箭头连接符 84"/>
          <p:cNvCxnSpPr/>
          <p:nvPr/>
        </p:nvCxnSpPr>
        <p:spPr bwMode="auto">
          <a:xfrm>
            <a:off x="7382767" y="3409482"/>
            <a:ext cx="1010093" cy="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Box 115"/>
          <p:cNvSpPr txBox="1"/>
          <p:nvPr/>
        </p:nvSpPr>
        <p:spPr>
          <a:xfrm>
            <a:off x="7471278" y="3186191"/>
            <a:ext cx="872355" cy="276999"/>
          </a:xfrm>
          <a:prstGeom prst="rect">
            <a:avLst/>
          </a:prstGeom>
          <a:noFill/>
        </p:spPr>
        <p:txBody>
          <a:bodyPr wrap="none" rtlCol="0">
            <a:spAutoFit/>
          </a:bodyPr>
          <a:lstStyle/>
          <a:p>
            <a:pPr fontAlgn="base">
              <a:spcBef>
                <a:spcPct val="0"/>
              </a:spcBef>
              <a:spcAft>
                <a:spcPct val="0"/>
              </a:spcAft>
            </a:pPr>
            <a:r>
              <a:rPr lang="zh-CN" altLang="en-US" sz="1200" dirty="0" smtClean="0">
                <a:solidFill>
                  <a:srgbClr val="000000"/>
                </a:solidFill>
                <a:latin typeface="微软雅黑" pitchFamily="34" charset="-122"/>
                <a:ea typeface="微软雅黑" pitchFamily="34" charset="-122"/>
              </a:rPr>
              <a:t>转账</a:t>
            </a:r>
            <a:r>
              <a:rPr lang="zh-CN" altLang="en-US" sz="1200" dirty="0" smtClean="0">
                <a:solidFill>
                  <a:srgbClr val="FF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元</a:t>
            </a:r>
            <a:endParaRPr lang="zh-CN" altLang="en-US" sz="1200" dirty="0">
              <a:solidFill>
                <a:srgbClr val="000000"/>
              </a:solidFill>
              <a:latin typeface="微软雅黑" pitchFamily="34" charset="-122"/>
              <a:ea typeface="微软雅黑" pitchFamily="34" charset="-122"/>
            </a:endParaRPr>
          </a:p>
        </p:txBody>
      </p:sp>
      <p:sp>
        <p:nvSpPr>
          <p:cNvPr id="87" name="TextBox 116"/>
          <p:cNvSpPr txBox="1"/>
          <p:nvPr/>
        </p:nvSpPr>
        <p:spPr>
          <a:xfrm>
            <a:off x="7262124" y="1913828"/>
            <a:ext cx="2149948" cy="1015663"/>
          </a:xfrm>
          <a:prstGeom prst="rect">
            <a:avLst/>
          </a:prstGeom>
          <a:noFill/>
        </p:spPr>
        <p:txBody>
          <a:bodyPr wrap="none" rtlCol="0">
            <a:spAutoFit/>
          </a:bodyPr>
          <a:lstStyle/>
          <a:p>
            <a:pPr fontAlgn="base">
              <a:spcBef>
                <a:spcPct val="0"/>
              </a:spcBef>
              <a:spcAft>
                <a:spcPct val="0"/>
              </a:spcAft>
            </a:pPr>
            <a:r>
              <a:rPr lang="zh-CN" altLang="en-US" sz="1200" b="1" dirty="0" smtClean="0">
                <a:solidFill>
                  <a:schemeClr val="bg1"/>
                </a:solidFill>
                <a:latin typeface="微软雅黑" pitchFamily="34" charset="-122"/>
                <a:ea typeface="微软雅黑" pitchFamily="34" charset="-122"/>
              </a:rPr>
              <a:t>区块节点计算</a:t>
            </a:r>
            <a:endParaRPr lang="en-US" altLang="zh-CN" sz="1200" b="1" dirty="0" smtClean="0">
              <a:solidFill>
                <a:schemeClr val="bg1"/>
              </a:solidFill>
              <a:latin typeface="微软雅黑" pitchFamily="34" charset="-122"/>
              <a:ea typeface="微软雅黑" pitchFamily="34" charset="-122"/>
            </a:endParaRPr>
          </a:p>
          <a:p>
            <a:pPr fontAlgn="base">
              <a:spcBef>
                <a:spcPct val="0"/>
              </a:spcBef>
              <a:spcAft>
                <a:spcPct val="0"/>
              </a:spcAft>
            </a:pPr>
            <a:r>
              <a:rPr lang="en-US" altLang="zh-CN" sz="1200" dirty="0" smtClean="0">
                <a:solidFill>
                  <a:schemeClr val="bg1"/>
                </a:solidFill>
                <a:latin typeface="微软雅黑" pitchFamily="34" charset="-122"/>
                <a:ea typeface="微软雅黑" pitchFamily="34" charset="-122"/>
              </a:rPr>
              <a:t>A: </a:t>
            </a:r>
            <a:r>
              <a:rPr lang="zh-CN" altLang="en-US" sz="1200" dirty="0" smtClean="0">
                <a:solidFill>
                  <a:schemeClr val="bg1"/>
                </a:solidFill>
                <a:latin typeface="微软雅黑" pitchFamily="34" charset="-122"/>
                <a:ea typeface="微软雅黑" pitchFamily="34" charset="-122"/>
              </a:rPr>
              <a:t>当前余额</a:t>
            </a:r>
            <a:r>
              <a:rPr lang="zh-CN" altLang="en-US" sz="1200" dirty="0" smtClean="0">
                <a:solidFill>
                  <a:srgbClr val="FF00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元</a:t>
            </a:r>
            <a:endParaRPr lang="en-US" altLang="zh-CN" sz="1200" dirty="0" smtClean="0">
              <a:solidFill>
                <a:schemeClr val="bg1"/>
              </a:solidFill>
              <a:latin typeface="微软雅黑" pitchFamily="34" charset="-122"/>
              <a:ea typeface="微软雅黑" pitchFamily="34" charset="-122"/>
            </a:endParaRPr>
          </a:p>
          <a:p>
            <a:pPr fontAlgn="base">
              <a:spcBef>
                <a:spcPct val="0"/>
              </a:spcBef>
              <a:spcAft>
                <a:spcPct val="0"/>
              </a:spcAft>
            </a:pPr>
            <a:r>
              <a:rPr lang="zh-CN" altLang="en-US" sz="1200" dirty="0" smtClean="0">
                <a:solidFill>
                  <a:schemeClr val="bg1"/>
                </a:solidFill>
                <a:latin typeface="微软雅黑" pitchFamily="34" charset="-122"/>
                <a:ea typeface="微软雅黑" pitchFamily="34" charset="-122"/>
              </a:rPr>
              <a:t>    交易后余额</a:t>
            </a:r>
            <a:r>
              <a:rPr lang="zh-CN" altLang="en-US" sz="1200" dirty="0" smtClean="0">
                <a:solidFill>
                  <a:srgbClr val="FF0000"/>
                </a:solidFill>
                <a:latin typeface="微软雅黑" pitchFamily="34" charset="-122"/>
                <a:ea typeface="微软雅黑" pitchFamily="34" charset="-122"/>
              </a:rPr>
              <a:t>***</a:t>
            </a:r>
            <a:r>
              <a:rPr lang="en-US" altLang="zh-CN" sz="1200" dirty="0" smtClean="0">
                <a:solidFill>
                  <a:schemeClr val="bg1"/>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a:t>
            </a:r>
            <a:r>
              <a:rPr lang="en-US" altLang="zh-CN" sz="1200" dirty="0" smtClean="0">
                <a:solidFill>
                  <a:schemeClr val="bg1"/>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元</a:t>
            </a:r>
            <a:endParaRPr lang="en-US" altLang="zh-CN" sz="1200" dirty="0" smtClean="0">
              <a:solidFill>
                <a:schemeClr val="bg1"/>
              </a:solidFill>
              <a:latin typeface="微软雅黑" pitchFamily="34" charset="-122"/>
              <a:ea typeface="微软雅黑" pitchFamily="34" charset="-122"/>
            </a:endParaRPr>
          </a:p>
          <a:p>
            <a:pPr fontAlgn="base">
              <a:spcBef>
                <a:spcPct val="0"/>
              </a:spcBef>
              <a:spcAft>
                <a:spcPct val="0"/>
              </a:spcAft>
            </a:pPr>
            <a:r>
              <a:rPr lang="en-US" altLang="zh-CN" sz="1200" dirty="0" smtClean="0">
                <a:solidFill>
                  <a:schemeClr val="bg1"/>
                </a:solidFill>
                <a:latin typeface="微软雅黑" pitchFamily="34" charset="-122"/>
                <a:ea typeface="微软雅黑" pitchFamily="34" charset="-122"/>
              </a:rPr>
              <a:t>B: </a:t>
            </a:r>
            <a:r>
              <a:rPr lang="zh-CN" altLang="en-US" sz="1200" dirty="0" smtClean="0">
                <a:solidFill>
                  <a:schemeClr val="bg1"/>
                </a:solidFill>
                <a:latin typeface="微软雅黑" pitchFamily="34" charset="-122"/>
                <a:ea typeface="微软雅黑" pitchFamily="34" charset="-122"/>
              </a:rPr>
              <a:t>当前余额</a:t>
            </a:r>
            <a:r>
              <a:rPr lang="zh-CN" altLang="en-US" sz="1200" dirty="0" smtClean="0">
                <a:solidFill>
                  <a:srgbClr val="FF00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元</a:t>
            </a:r>
            <a:endParaRPr lang="en-US" altLang="zh-CN" sz="1200" dirty="0" smtClean="0">
              <a:solidFill>
                <a:schemeClr val="bg1"/>
              </a:solidFill>
              <a:latin typeface="微软雅黑" pitchFamily="34" charset="-122"/>
              <a:ea typeface="微软雅黑" pitchFamily="34" charset="-122"/>
            </a:endParaRPr>
          </a:p>
          <a:p>
            <a:pPr fontAlgn="base">
              <a:spcBef>
                <a:spcPct val="0"/>
              </a:spcBef>
              <a:spcAft>
                <a:spcPct val="0"/>
              </a:spcAft>
            </a:pPr>
            <a:r>
              <a:rPr lang="zh-CN" altLang="en-US" sz="1200" dirty="0" smtClean="0">
                <a:solidFill>
                  <a:schemeClr val="bg1"/>
                </a:solidFill>
                <a:latin typeface="微软雅黑" pitchFamily="34" charset="-122"/>
                <a:ea typeface="微软雅黑" pitchFamily="34" charset="-122"/>
              </a:rPr>
              <a:t>    交易后余额</a:t>
            </a:r>
            <a:r>
              <a:rPr lang="zh-CN" altLang="en-US" sz="1200" dirty="0" smtClean="0">
                <a:solidFill>
                  <a:srgbClr val="FF0000"/>
                </a:solidFill>
                <a:latin typeface="微软雅黑" pitchFamily="34" charset="-122"/>
                <a:ea typeface="微软雅黑" pitchFamily="34" charset="-122"/>
              </a:rPr>
              <a:t>***</a:t>
            </a:r>
            <a:r>
              <a:rPr lang="en-US" altLang="zh-CN" sz="1200" dirty="0" smtClean="0">
                <a:solidFill>
                  <a:schemeClr val="bg1"/>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a:t>
            </a:r>
            <a:r>
              <a:rPr lang="en-US" altLang="zh-CN" sz="1200" dirty="0" smtClean="0">
                <a:solidFill>
                  <a:schemeClr val="bg1"/>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元</a:t>
            </a:r>
            <a:endParaRPr lang="zh-CN" altLang="en-US" sz="1200" dirty="0">
              <a:solidFill>
                <a:schemeClr val="bg1"/>
              </a:solidFill>
              <a:latin typeface="微软雅黑" pitchFamily="34" charset="-122"/>
              <a:ea typeface="微软雅黑" pitchFamily="34" charset="-122"/>
            </a:endParaRPr>
          </a:p>
        </p:txBody>
      </p:sp>
      <p:sp>
        <p:nvSpPr>
          <p:cNvPr id="88" name="TextBox 117"/>
          <p:cNvSpPr txBox="1"/>
          <p:nvPr/>
        </p:nvSpPr>
        <p:spPr>
          <a:xfrm>
            <a:off x="7102661" y="3455554"/>
            <a:ext cx="300082" cy="276999"/>
          </a:xfrm>
          <a:prstGeom prst="rect">
            <a:avLst/>
          </a:prstGeom>
          <a:noFill/>
        </p:spPr>
        <p:txBody>
          <a:bodyPr wrap="none" rtlCol="0">
            <a:spAutoFit/>
          </a:bodyPr>
          <a:lstStyle/>
          <a:p>
            <a:pPr fontAlgn="base">
              <a:spcBef>
                <a:spcPct val="0"/>
              </a:spcBef>
              <a:spcAft>
                <a:spcPct val="0"/>
              </a:spcAft>
            </a:pPr>
            <a:r>
              <a:rPr lang="en-US" altLang="zh-CN" sz="1200" b="1" dirty="0" smtClean="0">
                <a:solidFill>
                  <a:srgbClr val="000000"/>
                </a:solidFill>
                <a:latin typeface="微软雅黑" pitchFamily="34" charset="-122"/>
                <a:ea typeface="微软雅黑" pitchFamily="34" charset="-122"/>
              </a:rPr>
              <a:t>A</a:t>
            </a:r>
            <a:endParaRPr lang="zh-CN" altLang="en-US" sz="1200" b="1" dirty="0">
              <a:solidFill>
                <a:srgbClr val="000000"/>
              </a:solidFill>
              <a:latin typeface="微软雅黑" pitchFamily="34" charset="-122"/>
              <a:ea typeface="微软雅黑" pitchFamily="34" charset="-122"/>
            </a:endParaRPr>
          </a:p>
        </p:txBody>
      </p:sp>
      <p:sp>
        <p:nvSpPr>
          <p:cNvPr id="89" name="TextBox 118"/>
          <p:cNvSpPr txBox="1"/>
          <p:nvPr/>
        </p:nvSpPr>
        <p:spPr>
          <a:xfrm>
            <a:off x="8499122" y="3437826"/>
            <a:ext cx="300082" cy="276999"/>
          </a:xfrm>
          <a:prstGeom prst="rect">
            <a:avLst/>
          </a:prstGeom>
          <a:noFill/>
        </p:spPr>
        <p:txBody>
          <a:bodyPr wrap="none" rtlCol="0">
            <a:spAutoFit/>
          </a:bodyPr>
          <a:lstStyle/>
          <a:p>
            <a:pPr fontAlgn="base">
              <a:spcBef>
                <a:spcPct val="0"/>
              </a:spcBef>
              <a:spcAft>
                <a:spcPct val="0"/>
              </a:spcAft>
            </a:pPr>
            <a:r>
              <a:rPr lang="en-US" altLang="zh-CN" sz="1200" b="1" dirty="0" smtClean="0">
                <a:solidFill>
                  <a:srgbClr val="000000"/>
                </a:solidFill>
                <a:latin typeface="微软雅黑" pitchFamily="34" charset="-122"/>
                <a:ea typeface="微软雅黑" pitchFamily="34" charset="-122"/>
              </a:rPr>
              <a:t>B</a:t>
            </a:r>
            <a:endParaRPr lang="zh-CN" altLang="en-US" sz="1200" b="1" dirty="0">
              <a:solidFill>
                <a:srgbClr val="000000"/>
              </a:solidFill>
              <a:latin typeface="微软雅黑" pitchFamily="34" charset="-122"/>
              <a:ea typeface="微软雅黑" pitchFamily="34" charset="-122"/>
            </a:endParaRPr>
          </a:p>
        </p:txBody>
      </p:sp>
      <p:cxnSp>
        <p:nvCxnSpPr>
          <p:cNvPr id="90" name="直接箭头连接符 89"/>
          <p:cNvCxnSpPr>
            <a:stCxn id="57" idx="3"/>
            <a:endCxn id="59" idx="4"/>
          </p:cNvCxnSpPr>
          <p:nvPr/>
        </p:nvCxnSpPr>
        <p:spPr bwMode="auto">
          <a:xfrm flipV="1">
            <a:off x="8881957" y="2979858"/>
            <a:ext cx="509855" cy="452669"/>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椭圆 90"/>
          <p:cNvSpPr/>
          <p:nvPr/>
        </p:nvSpPr>
        <p:spPr bwMode="auto">
          <a:xfrm>
            <a:off x="6574696" y="3108251"/>
            <a:ext cx="244549" cy="244549"/>
          </a:xfrm>
          <a:prstGeom prst="ellipse">
            <a:avLst/>
          </a:prstGeom>
          <a:solidFill>
            <a:srgbClr val="C0000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b="1" dirty="0" smtClean="0">
                <a:solidFill>
                  <a:srgbClr val="FFFFFF"/>
                </a:solidFill>
                <a:latin typeface="微软雅黑" pitchFamily="34" charset="-122"/>
                <a:ea typeface="微软雅黑" pitchFamily="34" charset="-122"/>
              </a:rPr>
              <a:t>1</a:t>
            </a:r>
            <a:endParaRPr lang="zh-CN" altLang="en-US" b="1" dirty="0" smtClean="0">
              <a:solidFill>
                <a:srgbClr val="FFFFFF"/>
              </a:solidFill>
              <a:latin typeface="微软雅黑" pitchFamily="34" charset="-122"/>
              <a:ea typeface="微软雅黑" pitchFamily="34" charset="-122"/>
            </a:endParaRPr>
          </a:p>
        </p:txBody>
      </p:sp>
      <p:sp>
        <p:nvSpPr>
          <p:cNvPr id="92" name="椭圆 91"/>
          <p:cNvSpPr/>
          <p:nvPr/>
        </p:nvSpPr>
        <p:spPr bwMode="auto">
          <a:xfrm>
            <a:off x="7003539" y="1931575"/>
            <a:ext cx="244549" cy="244549"/>
          </a:xfrm>
          <a:prstGeom prst="ellipse">
            <a:avLst/>
          </a:prstGeom>
          <a:solidFill>
            <a:srgbClr val="C0000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b="1" dirty="0" smtClean="0">
                <a:solidFill>
                  <a:srgbClr val="FFFFFF"/>
                </a:solidFill>
                <a:latin typeface="微软雅黑" pitchFamily="34" charset="-122"/>
                <a:ea typeface="微软雅黑" pitchFamily="34" charset="-122"/>
              </a:rPr>
              <a:t>2</a:t>
            </a:r>
            <a:endParaRPr lang="zh-CN" altLang="en-US" b="1" dirty="0" smtClean="0">
              <a:solidFill>
                <a:srgbClr val="FFFFFF"/>
              </a:solidFill>
              <a:latin typeface="微软雅黑" pitchFamily="34" charset="-122"/>
              <a:ea typeface="微软雅黑" pitchFamily="34" charset="-122"/>
            </a:endParaRPr>
          </a:p>
        </p:txBody>
      </p:sp>
      <p:pic>
        <p:nvPicPr>
          <p:cNvPr id="93" name="Picture 10" descr="箭头，第11P"/>
          <p:cNvPicPr>
            <a:picLocks noChangeAspect="1" noChangeArrowheads="1"/>
          </p:cNvPicPr>
          <p:nvPr/>
        </p:nvPicPr>
        <p:blipFill>
          <a:blip r:embed="rId2" cstate="print"/>
          <a:srcRect/>
          <a:stretch>
            <a:fillRect/>
          </a:stretch>
        </p:blipFill>
        <p:spPr bwMode="auto">
          <a:xfrm>
            <a:off x="5274471" y="1819506"/>
            <a:ext cx="1397161" cy="2009908"/>
          </a:xfrm>
          <a:prstGeom prst="rect">
            <a:avLst/>
          </a:prstGeom>
          <a:noFill/>
          <a:ln w="9525">
            <a:noFill/>
            <a:miter lim="800000"/>
            <a:headEnd/>
            <a:tailEnd/>
          </a:ln>
        </p:spPr>
      </p:pic>
      <p:sp>
        <p:nvSpPr>
          <p:cNvPr id="94" name="矩形 93"/>
          <p:cNvSpPr/>
          <p:nvPr/>
        </p:nvSpPr>
        <p:spPr bwMode="auto">
          <a:xfrm>
            <a:off x="659224" y="1669298"/>
            <a:ext cx="5110477" cy="2158423"/>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1200" dirty="0" smtClean="0">
              <a:solidFill>
                <a:srgbClr val="FFFFFF"/>
              </a:solidFill>
              <a:latin typeface="FrutigerNext LT Regular" pitchFamily="34" charset="0"/>
              <a:ea typeface="ＭＳ Ｐゴシック" pitchFamily="34" charset="-128"/>
            </a:endParaRPr>
          </a:p>
        </p:txBody>
      </p:sp>
      <p:sp>
        <p:nvSpPr>
          <p:cNvPr id="95" name="矩形 94"/>
          <p:cNvSpPr/>
          <p:nvPr/>
        </p:nvSpPr>
        <p:spPr bwMode="auto">
          <a:xfrm>
            <a:off x="6330151" y="1672836"/>
            <a:ext cx="5110477" cy="2158423"/>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1200" dirty="0" smtClean="0">
              <a:solidFill>
                <a:srgbClr val="FFFFFF"/>
              </a:solidFill>
              <a:latin typeface="FrutigerNext LT Regular" pitchFamily="34" charset="0"/>
              <a:ea typeface="ＭＳ Ｐゴシック" pitchFamily="34" charset="-128"/>
            </a:endParaRPr>
          </a:p>
        </p:txBody>
      </p:sp>
      <p:sp>
        <p:nvSpPr>
          <p:cNvPr id="96" name="TextBox 127"/>
          <p:cNvSpPr txBox="1"/>
          <p:nvPr/>
        </p:nvSpPr>
        <p:spPr>
          <a:xfrm>
            <a:off x="6218255" y="4180344"/>
            <a:ext cx="5668946" cy="2308324"/>
          </a:xfrm>
          <a:prstGeom prst="rect">
            <a:avLst/>
          </a:prstGeom>
          <a:noFill/>
        </p:spPr>
        <p:txBody>
          <a:bodyPr wrap="square" rtlCol="0">
            <a:spAutoFit/>
          </a:bodyPr>
          <a:lstStyle/>
          <a:p>
            <a:pPr fontAlgn="base">
              <a:lnSpc>
                <a:spcPct val="150000"/>
              </a:lnSpc>
              <a:spcBef>
                <a:spcPct val="0"/>
              </a:spcBef>
              <a:spcAft>
                <a:spcPct val="0"/>
              </a:spcAft>
            </a:pPr>
            <a:r>
              <a:rPr lang="zh-CN" altLang="en-US" sz="1600" b="1" dirty="0">
                <a:solidFill>
                  <a:srgbClr val="C00000"/>
                </a:solidFill>
                <a:latin typeface="微软雅黑" pitchFamily="34" charset="-122"/>
                <a:ea typeface="微软雅黑" pitchFamily="34" charset="-122"/>
              </a:rPr>
              <a:t>问题</a:t>
            </a:r>
            <a:r>
              <a:rPr lang="zh-CN" altLang="en-US" sz="1600" b="1" dirty="0" smtClean="0">
                <a:solidFill>
                  <a:srgbClr val="C00000"/>
                </a:solidFill>
                <a:latin typeface="微软雅黑" pitchFamily="34" charset="-122"/>
                <a:ea typeface="微软雅黑" pitchFamily="34" charset="-122"/>
              </a:rPr>
              <a:t>：</a:t>
            </a:r>
            <a:r>
              <a:rPr lang="zh-CN" altLang="en-US" sz="1600" dirty="0" smtClean="0">
                <a:solidFill>
                  <a:schemeClr val="bg1"/>
                </a:solidFill>
                <a:latin typeface="微软雅黑" pitchFamily="34" charset="-122"/>
                <a:ea typeface="微软雅黑" pitchFamily="34" charset="-122"/>
              </a:rPr>
              <a:t>如何解决区块链技术应用于金融的隐私和可用性？</a:t>
            </a:r>
            <a:endParaRPr lang="en-US" altLang="zh-CN" sz="1600" dirty="0" smtClean="0">
              <a:solidFill>
                <a:schemeClr val="bg1"/>
              </a:solidFill>
              <a:latin typeface="微软雅黑" pitchFamily="34" charset="-122"/>
              <a:ea typeface="微软雅黑" pitchFamily="34" charset="-122"/>
            </a:endParaRPr>
          </a:p>
          <a:p>
            <a:pPr fontAlgn="base">
              <a:lnSpc>
                <a:spcPct val="150000"/>
              </a:lnSpc>
              <a:spcBef>
                <a:spcPct val="0"/>
              </a:spcBef>
              <a:spcAft>
                <a:spcPct val="0"/>
              </a:spcAft>
            </a:pPr>
            <a:r>
              <a:rPr lang="zh-CN" altLang="en-US" sz="1600" b="1" dirty="0">
                <a:solidFill>
                  <a:srgbClr val="C00000"/>
                </a:solidFill>
                <a:latin typeface="微软雅黑" pitchFamily="34" charset="-122"/>
                <a:ea typeface="微软雅黑" pitchFamily="34" charset="-122"/>
              </a:rPr>
              <a:t>方案</a:t>
            </a:r>
            <a:r>
              <a:rPr lang="zh-CN" altLang="en-US" sz="1600" b="1" dirty="0" smtClean="0">
                <a:solidFill>
                  <a:srgbClr val="C00000"/>
                </a:solidFill>
                <a:latin typeface="微软雅黑" pitchFamily="34" charset="-122"/>
                <a:ea typeface="微软雅黑" pitchFamily="34" charset="-122"/>
              </a:rPr>
              <a:t>：</a:t>
            </a:r>
            <a:endParaRPr lang="en-US" altLang="zh-CN" sz="1600" b="1" dirty="0" smtClean="0">
              <a:solidFill>
                <a:srgbClr val="C00000"/>
              </a:solidFill>
              <a:latin typeface="微软雅黑" pitchFamily="34" charset="-122"/>
              <a:ea typeface="微软雅黑" pitchFamily="34" charset="-122"/>
            </a:endParaRPr>
          </a:p>
          <a:p>
            <a:pPr marL="285750" indent="-285750" fontAlgn="base">
              <a:lnSpc>
                <a:spcPct val="150000"/>
              </a:lnSpc>
              <a:spcBef>
                <a:spcPct val="0"/>
              </a:spcBef>
              <a:spcAft>
                <a:spcPct val="0"/>
              </a:spcAft>
              <a:buFont typeface="Arial" panose="020B0604020202020204" pitchFamily="34" charset="0"/>
              <a:buChar char="•"/>
            </a:pPr>
            <a:r>
              <a:rPr lang="zh-CN" altLang="en-US" sz="1600" dirty="0" smtClean="0">
                <a:solidFill>
                  <a:schemeClr val="bg1"/>
                </a:solidFill>
                <a:latin typeface="微软雅黑" pitchFamily="34" charset="-122"/>
                <a:ea typeface="微软雅黑" pitchFamily="34" charset="-122"/>
              </a:rPr>
              <a:t>引入同态加密解决隐私问题</a:t>
            </a:r>
            <a:endParaRPr lang="en-US" altLang="zh-CN" sz="1600" dirty="0">
              <a:solidFill>
                <a:schemeClr val="bg1"/>
              </a:solidFill>
              <a:latin typeface="微软雅黑" pitchFamily="34" charset="-122"/>
              <a:ea typeface="微软雅黑" pitchFamily="34" charset="-122"/>
            </a:endParaRPr>
          </a:p>
          <a:p>
            <a:pPr marL="285750" indent="-285750" fontAlgn="base">
              <a:lnSpc>
                <a:spcPct val="150000"/>
              </a:lnSpc>
              <a:spcBef>
                <a:spcPct val="0"/>
              </a:spcBef>
              <a:spcAft>
                <a:spcPct val="0"/>
              </a:spcAft>
              <a:buFont typeface="Arial" panose="020B0604020202020204" pitchFamily="34" charset="0"/>
              <a:buChar char="•"/>
            </a:pPr>
            <a:r>
              <a:rPr lang="zh-CN" altLang="en-US" sz="1600" dirty="0" smtClean="0">
                <a:solidFill>
                  <a:schemeClr val="bg1"/>
                </a:solidFill>
                <a:latin typeface="微软雅黑" pitchFamily="34" charset="-122"/>
                <a:ea typeface="微软雅黑" pitchFamily="34" charset="-122"/>
              </a:rPr>
              <a:t>提出</a:t>
            </a:r>
            <a:r>
              <a:rPr lang="zh-CN" altLang="en-US" sz="1600" dirty="0">
                <a:solidFill>
                  <a:schemeClr val="bg1"/>
                </a:solidFill>
                <a:latin typeface="微软雅黑" pitchFamily="34" charset="-122"/>
                <a:ea typeface="微软雅黑" pitchFamily="34" charset="-122"/>
              </a:rPr>
              <a:t>范围证明</a:t>
            </a:r>
            <a:r>
              <a:rPr lang="en-US" altLang="zh-CN" sz="1600" dirty="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等式证明解决金融业务可用</a:t>
            </a:r>
            <a:r>
              <a:rPr lang="zh-CN" altLang="en-US" sz="1600" dirty="0" smtClean="0">
                <a:solidFill>
                  <a:schemeClr val="bg1"/>
                </a:solidFill>
                <a:latin typeface="微软雅黑" pitchFamily="34" charset="-122"/>
                <a:ea typeface="微软雅黑" pitchFamily="34" charset="-122"/>
              </a:rPr>
              <a:t>问题，即</a:t>
            </a:r>
            <a:r>
              <a:rPr lang="zh-CN" altLang="en-US" sz="1600" dirty="0">
                <a:solidFill>
                  <a:schemeClr val="bg1"/>
                </a:solidFill>
                <a:latin typeface="微软雅黑" pitchFamily="34" charset="-122"/>
                <a:ea typeface="微软雅黑" pitchFamily="34" charset="-122"/>
              </a:rPr>
              <a:t>一种范围可验证同态加密方法</a:t>
            </a:r>
            <a:endParaRPr lang="en-US" altLang="zh-CN" sz="1600" dirty="0">
              <a:solidFill>
                <a:schemeClr val="bg1"/>
              </a:solidFill>
              <a:latin typeface="微软雅黑" pitchFamily="34" charset="-122"/>
              <a:ea typeface="微软雅黑" pitchFamily="34" charset="-122"/>
            </a:endParaRPr>
          </a:p>
          <a:p>
            <a:pPr fontAlgn="base">
              <a:lnSpc>
                <a:spcPct val="150000"/>
              </a:lnSpc>
              <a:spcBef>
                <a:spcPct val="0"/>
              </a:spcBef>
              <a:spcAft>
                <a:spcPct val="0"/>
              </a:spcAft>
            </a:pPr>
            <a:endParaRPr lang="en-US" altLang="zh-CN" sz="1600" dirty="0">
              <a:solidFill>
                <a:srgbClr val="000000"/>
              </a:solidFill>
              <a:latin typeface="微软雅黑" pitchFamily="34" charset="-122"/>
              <a:ea typeface="微软雅黑" pitchFamily="34" charset="-122"/>
            </a:endParaRPr>
          </a:p>
        </p:txBody>
      </p:sp>
      <p:sp>
        <p:nvSpPr>
          <p:cNvPr id="97" name="TextBox 129"/>
          <p:cNvSpPr txBox="1"/>
          <p:nvPr/>
        </p:nvSpPr>
        <p:spPr>
          <a:xfrm>
            <a:off x="5220586" y="3519367"/>
            <a:ext cx="543739" cy="307777"/>
          </a:xfrm>
          <a:prstGeom prst="rect">
            <a:avLst/>
          </a:prstGeom>
          <a:noFill/>
        </p:spPr>
        <p:txBody>
          <a:bodyPr wrap="none" rtlCol="0">
            <a:spAutoFit/>
          </a:bodyPr>
          <a:lstStyle/>
          <a:p>
            <a:pPr fontAlgn="base">
              <a:spcBef>
                <a:spcPct val="0"/>
              </a:spcBef>
              <a:spcAft>
                <a:spcPct val="0"/>
              </a:spcAft>
            </a:pPr>
            <a:r>
              <a:rPr lang="zh-CN" altLang="en-US" sz="1400" b="1" dirty="0" smtClean="0">
                <a:solidFill>
                  <a:srgbClr val="FFFFFF">
                    <a:lumMod val="50000"/>
                  </a:srgbClr>
                </a:solidFill>
                <a:latin typeface="微软雅黑" pitchFamily="34" charset="-122"/>
                <a:ea typeface="微软雅黑" pitchFamily="34" charset="-122"/>
              </a:rPr>
              <a:t>现状</a:t>
            </a:r>
            <a:endParaRPr lang="zh-CN" altLang="en-US" sz="1400" b="1" dirty="0">
              <a:solidFill>
                <a:srgbClr val="FFFFFF">
                  <a:lumMod val="50000"/>
                </a:srgbClr>
              </a:solidFill>
              <a:latin typeface="微软雅黑" pitchFamily="34" charset="-122"/>
              <a:ea typeface="微软雅黑" pitchFamily="34" charset="-122"/>
            </a:endParaRPr>
          </a:p>
        </p:txBody>
      </p:sp>
      <p:sp>
        <p:nvSpPr>
          <p:cNvPr id="98" name="TextBox 130"/>
          <p:cNvSpPr txBox="1"/>
          <p:nvPr/>
        </p:nvSpPr>
        <p:spPr>
          <a:xfrm>
            <a:off x="10540624" y="3512272"/>
            <a:ext cx="902811" cy="307777"/>
          </a:xfrm>
          <a:prstGeom prst="rect">
            <a:avLst/>
          </a:prstGeom>
          <a:noFill/>
        </p:spPr>
        <p:txBody>
          <a:bodyPr wrap="none" rtlCol="0">
            <a:spAutoFit/>
          </a:bodyPr>
          <a:lstStyle/>
          <a:p>
            <a:pPr fontAlgn="base">
              <a:spcBef>
                <a:spcPct val="0"/>
              </a:spcBef>
              <a:spcAft>
                <a:spcPct val="0"/>
              </a:spcAft>
            </a:pPr>
            <a:r>
              <a:rPr lang="zh-CN" altLang="en-US" sz="1400" b="1" dirty="0" smtClean="0">
                <a:solidFill>
                  <a:srgbClr val="FFFFFF">
                    <a:lumMod val="50000"/>
                  </a:srgbClr>
                </a:solidFill>
                <a:latin typeface="微软雅黑" pitchFamily="34" charset="-122"/>
                <a:ea typeface="微软雅黑" pitchFamily="34" charset="-122"/>
              </a:rPr>
              <a:t>同态加密</a:t>
            </a:r>
            <a:endParaRPr lang="zh-CN" altLang="en-US" sz="1400" b="1"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338406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23775" y="880439"/>
            <a:ext cx="2705100" cy="2027455"/>
          </a:xfrm>
          <a:prstGeom prst="rect">
            <a:avLst/>
          </a:prstGeom>
        </p:spPr>
        <p:txBody>
          <a:bodyPr lIns="0" rIns="0"/>
          <a:lstStyle>
            <a:lvl1pPr marL="225258" indent="-225258" algn="l" defTabSz="600407"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1pPr>
            <a:lvl2pPr marL="487778" indent="-187998" algn="l" defTabSz="600407" rtl="0" eaLnBrk="1" latinLnBrk="0" hangingPunct="1">
              <a:spcBef>
                <a:spcPct val="20000"/>
              </a:spcBef>
              <a:buFont typeface="Arial" panose="020B0604020202020204" pitchFamily="34" charset="0"/>
              <a:buChar char="–"/>
              <a:defRPr sz="2134" kern="1200">
                <a:solidFill>
                  <a:schemeClr val="bg1"/>
                </a:solidFill>
                <a:latin typeface="微软雅黑" panose="020B0503020204020204" pitchFamily="34" charset="-122"/>
                <a:ea typeface="微软雅黑" panose="020B0503020204020204" pitchFamily="34" charset="-122"/>
                <a:cs typeface="+mn-cs"/>
              </a:defRPr>
            </a:lvl2pPr>
            <a:lvl3pPr marL="750297" indent="-149890" algn="l" defTabSz="600407" rtl="0" eaLnBrk="1" latinLnBrk="0" hangingPunct="1">
              <a:spcBef>
                <a:spcPct val="20000"/>
              </a:spcBef>
              <a:buFont typeface="Arial" panose="020B0604020202020204" pitchFamily="34" charset="0"/>
              <a:buChar char="•"/>
              <a:defRPr sz="1867" kern="1200">
                <a:solidFill>
                  <a:schemeClr val="bg1"/>
                </a:solidFill>
                <a:latin typeface="微软雅黑" panose="020B0503020204020204" pitchFamily="34" charset="-122"/>
                <a:ea typeface="微软雅黑" panose="020B0503020204020204" pitchFamily="34" charset="-122"/>
                <a:cs typeface="+mn-cs"/>
              </a:defRPr>
            </a:lvl3pPr>
            <a:lvl4pPr marL="105092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4pPr>
            <a:lvl5pPr marL="135070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5pPr>
            <a:lvl6pPr marL="165133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6pPr>
            <a:lvl7pPr marL="195111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7pPr>
            <a:lvl8pPr marL="2251737"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8pPr>
            <a:lvl9pPr marL="2552364"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9pPr>
          </a:lstStyle>
          <a:p>
            <a:r>
              <a:rPr lang="zh-CN" altLang="en-US" sz="1600" dirty="0" smtClean="0"/>
              <a:t>根据</a:t>
            </a:r>
            <a:r>
              <a:rPr lang="en-US" altLang="zh-CN" sz="1600" dirty="0" smtClean="0"/>
              <a:t>B</a:t>
            </a:r>
            <a:r>
              <a:rPr lang="zh-CN" altLang="en-US" sz="1600" dirty="0" smtClean="0"/>
              <a:t>的地址调用链码获取</a:t>
            </a:r>
            <a:r>
              <a:rPr lang="en-US" altLang="zh-CN" sz="1600" dirty="0" smtClean="0"/>
              <a:t>B</a:t>
            </a:r>
            <a:r>
              <a:rPr lang="zh-CN" altLang="en-US" sz="1600" dirty="0" smtClean="0"/>
              <a:t>的公钥</a:t>
            </a:r>
            <a:endParaRPr lang="en-US" altLang="zh-CN" sz="1600" dirty="0" smtClean="0"/>
          </a:p>
          <a:p>
            <a:r>
              <a:rPr lang="zh-CN" altLang="en-US" sz="1600" dirty="0" smtClean="0"/>
              <a:t>获取</a:t>
            </a:r>
            <a:r>
              <a:rPr lang="en-US" altLang="zh-CN" sz="1600" dirty="0" smtClean="0"/>
              <a:t>A</a:t>
            </a:r>
            <a:r>
              <a:rPr lang="zh-CN" altLang="en-US" sz="1600" dirty="0" smtClean="0"/>
              <a:t>的当前加密余额</a:t>
            </a:r>
            <a:endParaRPr lang="en-US" altLang="zh-CN" sz="1600" dirty="0" smtClean="0"/>
          </a:p>
          <a:p>
            <a:r>
              <a:rPr lang="zh-CN" altLang="en-US" sz="1600" dirty="0" smtClean="0"/>
              <a:t>构建</a:t>
            </a:r>
            <a:r>
              <a:rPr lang="en-US" altLang="zh-CN" sz="1600" dirty="0" smtClean="0"/>
              <a:t>A</a:t>
            </a:r>
            <a:r>
              <a:rPr lang="zh-CN" altLang="en-US" sz="1600" dirty="0" smtClean="0"/>
              <a:t>向</a:t>
            </a:r>
            <a:r>
              <a:rPr lang="en-US" altLang="zh-CN" sz="1600" dirty="0" smtClean="0"/>
              <a:t>B</a:t>
            </a:r>
            <a:r>
              <a:rPr lang="zh-CN" altLang="en-US" sz="1600" dirty="0" smtClean="0"/>
              <a:t>的转账信息</a:t>
            </a:r>
            <a:endParaRPr lang="en-US" altLang="zh-CN" sz="1600" dirty="0" smtClean="0"/>
          </a:p>
          <a:p>
            <a:r>
              <a:rPr lang="zh-CN" altLang="en-US" sz="1600" dirty="0" smtClean="0"/>
              <a:t>调用转账链码触发交易</a:t>
            </a:r>
            <a:endParaRPr lang="zh-CN" altLang="en-US" sz="1600" dirty="0"/>
          </a:p>
        </p:txBody>
      </p:sp>
      <p:sp>
        <p:nvSpPr>
          <p:cNvPr id="3" name="矩形 2"/>
          <p:cNvSpPr/>
          <p:nvPr/>
        </p:nvSpPr>
        <p:spPr bwMode="auto">
          <a:xfrm>
            <a:off x="717550" y="2527065"/>
            <a:ext cx="2590800" cy="787400"/>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600" dirty="0">
                <a:solidFill>
                  <a:schemeClr val="bg1"/>
                </a:solidFill>
                <a:latin typeface="Arial" charset="0"/>
                <a:ea typeface="宋体" charset="-122"/>
              </a:rPr>
              <a:t>a</a:t>
            </a:r>
            <a:r>
              <a:rPr kumimoji="0" lang="en-US" altLang="zh-CN" sz="1600" b="0" i="0" u="none" strike="noStrike" cap="none" normalizeH="0" baseline="0" dirty="0" smtClean="0">
                <a:ln>
                  <a:noFill/>
                </a:ln>
                <a:solidFill>
                  <a:schemeClr val="bg1"/>
                </a:solidFill>
                <a:effectLst/>
                <a:latin typeface="Arial" charset="0"/>
                <a:ea typeface="宋体" charset="-122"/>
              </a:rPr>
              <a:t>pp</a:t>
            </a:r>
            <a:endParaRPr kumimoji="0" lang="zh-CN" altLang="en-US" sz="1600" b="0" i="0" u="none" strike="noStrike" cap="none" normalizeH="0" baseline="0" dirty="0" smtClean="0">
              <a:ln>
                <a:noFill/>
              </a:ln>
              <a:solidFill>
                <a:schemeClr val="bg1"/>
              </a:solidFill>
              <a:effectLst/>
              <a:latin typeface="Arial" charset="0"/>
              <a:ea typeface="宋体" charset="-122"/>
            </a:endParaRPr>
          </a:p>
        </p:txBody>
      </p:sp>
      <p:sp>
        <p:nvSpPr>
          <p:cNvPr id="4" name="矩形 3"/>
          <p:cNvSpPr/>
          <p:nvPr/>
        </p:nvSpPr>
        <p:spPr bwMode="auto">
          <a:xfrm>
            <a:off x="717550" y="3352565"/>
            <a:ext cx="1193800" cy="787400"/>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45720" rIns="36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solidFill>
                  <a:schemeClr val="bg1"/>
                </a:solidFill>
                <a:latin typeface="Arial" charset="0"/>
                <a:ea typeface="宋体" charset="-122"/>
              </a:rPr>
              <a:t>homomorphic </a:t>
            </a:r>
          </a:p>
          <a:p>
            <a:pPr marL="0" marR="0" indent="0" algn="ctr" defTabSz="914400" rtl="0" eaLnBrk="1" fontAlgn="base" latinLnBrk="0" hangingPunct="1">
              <a:lnSpc>
                <a:spcPct val="100000"/>
              </a:lnSpc>
              <a:spcBef>
                <a:spcPct val="0"/>
              </a:spcBef>
              <a:spcAft>
                <a:spcPct val="0"/>
              </a:spcAft>
              <a:buClrTx/>
              <a:buSzTx/>
              <a:tabLst/>
            </a:pPr>
            <a:r>
              <a:rPr lang="en-US" altLang="zh-CN" sz="1400" dirty="0" smtClean="0">
                <a:solidFill>
                  <a:schemeClr val="bg1"/>
                </a:solidFill>
                <a:latin typeface="Arial" charset="0"/>
                <a:ea typeface="宋体" charset="-122"/>
              </a:rPr>
              <a:t>lib</a:t>
            </a:r>
            <a:endParaRPr kumimoji="0" lang="zh-CN" altLang="en-US" sz="1400" b="0" i="0" u="none" strike="noStrike" cap="none" normalizeH="0" baseline="0" dirty="0" smtClean="0">
              <a:ln>
                <a:noFill/>
              </a:ln>
              <a:solidFill>
                <a:schemeClr val="bg1"/>
              </a:solidFill>
              <a:effectLst/>
              <a:latin typeface="Arial" charset="0"/>
              <a:ea typeface="宋体" charset="-122"/>
            </a:endParaRPr>
          </a:p>
        </p:txBody>
      </p:sp>
      <p:sp>
        <p:nvSpPr>
          <p:cNvPr id="5" name="矩形 4"/>
          <p:cNvSpPr/>
          <p:nvPr/>
        </p:nvSpPr>
        <p:spPr bwMode="auto">
          <a:xfrm>
            <a:off x="2051050" y="3352565"/>
            <a:ext cx="1257300" cy="787400"/>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bg1"/>
                </a:solidFill>
                <a:effectLst/>
                <a:latin typeface="Arial" charset="0"/>
                <a:ea typeface="宋体" charset="-122"/>
              </a:rPr>
              <a:t>fabric </a:t>
            </a:r>
          </a:p>
          <a:p>
            <a:pPr marL="0" marR="0" indent="0" algn="ctr" defTabSz="914400" rtl="0" eaLnBrk="1" fontAlgn="base" latinLnBrk="0" hangingPunct="1">
              <a:lnSpc>
                <a:spcPct val="100000"/>
              </a:lnSpc>
              <a:spcBef>
                <a:spcPct val="0"/>
              </a:spcBef>
              <a:spcAft>
                <a:spcPct val="0"/>
              </a:spcAft>
              <a:buClrTx/>
              <a:buSzTx/>
              <a:tabLst/>
            </a:pPr>
            <a:r>
              <a:rPr lang="en-US" altLang="zh-CN" sz="1400" dirty="0" smtClean="0">
                <a:solidFill>
                  <a:schemeClr val="bg1"/>
                </a:solidFill>
                <a:latin typeface="Arial" charset="0"/>
                <a:ea typeface="宋体" charset="-122"/>
              </a:rPr>
              <a:t>sdk</a:t>
            </a:r>
            <a:endParaRPr kumimoji="0" lang="zh-CN" altLang="en-US" sz="1400" b="0" i="0" u="none" strike="noStrike" cap="none" normalizeH="0" baseline="0" dirty="0" smtClean="0">
              <a:ln>
                <a:noFill/>
              </a:ln>
              <a:solidFill>
                <a:schemeClr val="bg1"/>
              </a:solidFill>
              <a:effectLst/>
              <a:latin typeface="Arial" charset="0"/>
              <a:ea typeface="宋体" charset="-122"/>
            </a:endParaRPr>
          </a:p>
        </p:txBody>
      </p:sp>
      <p:sp>
        <p:nvSpPr>
          <p:cNvPr id="6" name="矩形 5"/>
          <p:cNvSpPr/>
          <p:nvPr/>
        </p:nvSpPr>
        <p:spPr bwMode="auto">
          <a:xfrm>
            <a:off x="7835900" y="3339865"/>
            <a:ext cx="2590800" cy="787400"/>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600" b="0" i="0" u="none" strike="noStrike" cap="none" normalizeH="0" baseline="0" dirty="0" smtClean="0">
                <a:ln>
                  <a:noFill/>
                </a:ln>
                <a:solidFill>
                  <a:schemeClr val="bg1"/>
                </a:solidFill>
                <a:effectLst/>
                <a:latin typeface="Arial" charset="0"/>
                <a:ea typeface="宋体" charset="-122"/>
              </a:rPr>
              <a:t>peer</a:t>
            </a:r>
            <a:endParaRPr kumimoji="0" lang="zh-CN" altLang="en-US" sz="1600" b="0" i="0" u="none" strike="noStrike" cap="none" normalizeH="0" baseline="0" dirty="0" smtClean="0">
              <a:ln>
                <a:noFill/>
              </a:ln>
              <a:solidFill>
                <a:schemeClr val="bg1"/>
              </a:solidFill>
              <a:effectLst/>
              <a:latin typeface="Arial" charset="0"/>
              <a:ea typeface="宋体" charset="-122"/>
            </a:endParaRPr>
          </a:p>
        </p:txBody>
      </p:sp>
      <p:sp>
        <p:nvSpPr>
          <p:cNvPr id="7" name="矩形 6"/>
          <p:cNvSpPr/>
          <p:nvPr/>
        </p:nvSpPr>
        <p:spPr bwMode="auto">
          <a:xfrm>
            <a:off x="9245600" y="1970458"/>
            <a:ext cx="1193800" cy="787400"/>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600" dirty="0" smtClean="0">
                <a:solidFill>
                  <a:schemeClr val="bg1"/>
                </a:solidFill>
                <a:latin typeface="Arial" charset="0"/>
                <a:ea typeface="宋体" charset="-122"/>
              </a:rPr>
              <a:t>tx </a:t>
            </a:r>
          </a:p>
          <a:p>
            <a:pPr marL="0" marR="0" indent="0" algn="ctr" defTabSz="914400" rtl="0" eaLnBrk="1" fontAlgn="base" latinLnBrk="0" hangingPunct="1">
              <a:lnSpc>
                <a:spcPct val="100000"/>
              </a:lnSpc>
              <a:spcBef>
                <a:spcPct val="0"/>
              </a:spcBef>
              <a:spcAft>
                <a:spcPct val="0"/>
              </a:spcAft>
              <a:buClrTx/>
              <a:buSzTx/>
              <a:tabLst/>
            </a:pPr>
            <a:r>
              <a:rPr lang="en-US" altLang="zh-CN" sz="1600" dirty="0" smtClean="0">
                <a:solidFill>
                  <a:schemeClr val="bg1"/>
                </a:solidFill>
                <a:latin typeface="Arial" charset="0"/>
                <a:ea typeface="宋体" charset="-122"/>
              </a:rPr>
              <a:t>chaincode</a:t>
            </a:r>
          </a:p>
        </p:txBody>
      </p:sp>
      <p:sp>
        <p:nvSpPr>
          <p:cNvPr id="8" name="矩形 7"/>
          <p:cNvSpPr/>
          <p:nvPr/>
        </p:nvSpPr>
        <p:spPr bwMode="auto">
          <a:xfrm>
            <a:off x="7835900" y="1982604"/>
            <a:ext cx="1193800" cy="1301809"/>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600" dirty="0" smtClean="0">
                <a:solidFill>
                  <a:schemeClr val="bg1"/>
                </a:solidFill>
                <a:latin typeface="Arial" charset="0"/>
                <a:ea typeface="宋体" charset="-122"/>
              </a:rPr>
              <a:t>id </a:t>
            </a:r>
          </a:p>
          <a:p>
            <a:pPr marL="0" marR="0" indent="0" algn="ctr" defTabSz="914400" rtl="0" eaLnBrk="1" fontAlgn="base" latinLnBrk="0" hangingPunct="1">
              <a:lnSpc>
                <a:spcPct val="100000"/>
              </a:lnSpc>
              <a:spcBef>
                <a:spcPct val="0"/>
              </a:spcBef>
              <a:spcAft>
                <a:spcPct val="0"/>
              </a:spcAft>
              <a:buClrTx/>
              <a:buSzTx/>
              <a:tabLst/>
            </a:pPr>
            <a:r>
              <a:rPr lang="en-US" altLang="zh-CN" sz="1600" dirty="0" smtClean="0">
                <a:solidFill>
                  <a:schemeClr val="bg1"/>
                </a:solidFill>
                <a:latin typeface="Arial" charset="0"/>
                <a:ea typeface="宋体" charset="-122"/>
              </a:rPr>
              <a:t>chaincode</a:t>
            </a:r>
          </a:p>
        </p:txBody>
      </p:sp>
      <p:cxnSp>
        <p:nvCxnSpPr>
          <p:cNvPr id="9" name="肘形连接符 8"/>
          <p:cNvCxnSpPr/>
          <p:nvPr/>
        </p:nvCxnSpPr>
        <p:spPr bwMode="auto">
          <a:xfrm>
            <a:off x="2012950" y="4155402"/>
            <a:ext cx="7080250" cy="22663"/>
          </a:xfrm>
          <a:prstGeom prst="bentConnector4">
            <a:avLst>
              <a:gd name="adj1" fmla="val -45"/>
              <a:gd name="adj2" fmla="val 1893231"/>
            </a:avLst>
          </a:prstGeom>
          <a:noFill/>
          <a:ln>
            <a:solidFill>
              <a:schemeClr val="bg1"/>
            </a:solidFill>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内容占位符 2"/>
          <p:cNvSpPr txBox="1">
            <a:spLocks/>
          </p:cNvSpPr>
          <p:nvPr/>
        </p:nvSpPr>
        <p:spPr bwMode="auto">
          <a:xfrm>
            <a:off x="1679510" y="4206297"/>
            <a:ext cx="7651750" cy="521904"/>
          </a:xfrm>
          <a:prstGeom prst="rect">
            <a:avLst/>
          </a:prstGeom>
          <a:noFill/>
          <a:ln w="9525">
            <a:noFill/>
            <a:miter lim="800000"/>
            <a:headEnd/>
            <a:tailEnd/>
          </a:ln>
        </p:spPr>
        <p:txBody>
          <a:bodyPr vert="horz" wrap="square" lIns="0" tIns="40070" rIns="0" bIns="40070" numCol="1" anchor="t" anchorCtr="0" compatLnSpc="1">
            <a:prstTxWarp prst="textNoShape">
              <a:avLst/>
            </a:prstTxWarp>
          </a:bodyPr>
          <a:lst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a:solidFill>
                  <a:schemeClr val="tx1"/>
                </a:solidFill>
                <a:latin typeface="微软雅黑" pitchFamily="34" charset="-122"/>
                <a:ea typeface="微软雅黑" pitchFamily="34"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微软雅黑" pitchFamily="34" charset="-122"/>
                <a:ea typeface="微软雅黑" pitchFamily="34" charset="-122"/>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微软雅黑" pitchFamily="34" charset="-122"/>
                <a:ea typeface="微软雅黑" pitchFamily="34" charset="-122"/>
                <a:cs typeface="+mn-cs"/>
              </a:defRPr>
            </a:lvl4pPr>
            <a:lvl5pPr marL="2056783" indent="-228531" algn="l" rtl="0" eaLnBrk="0" fontAlgn="base" hangingPunct="0">
              <a:lnSpc>
                <a:spcPct val="140000"/>
              </a:lnSpc>
              <a:spcBef>
                <a:spcPct val="0"/>
              </a:spcBef>
              <a:spcAft>
                <a:spcPct val="0"/>
              </a:spcAft>
              <a:buFont typeface="Arial" pitchFamily="34" charset="0"/>
              <a:buChar char="~"/>
              <a:defRPr sz="1200">
                <a:solidFill>
                  <a:schemeClr val="tx1"/>
                </a:solidFill>
                <a:latin typeface="微软雅黑" pitchFamily="34" charset="-122"/>
                <a:ea typeface="微软雅黑" pitchFamily="34" charset="-122"/>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0" indent="0" algn="ctr">
              <a:buNone/>
            </a:pPr>
            <a:r>
              <a:rPr lang="zh-CN" altLang="en-US" sz="1600" kern="0" dirty="0" smtClean="0">
                <a:solidFill>
                  <a:schemeClr val="bg1"/>
                </a:solidFill>
              </a:rPr>
              <a:t>分别用</a:t>
            </a:r>
            <a:r>
              <a:rPr lang="en-US" altLang="zh-CN" sz="1600" kern="0" dirty="0" smtClean="0">
                <a:solidFill>
                  <a:schemeClr val="bg1"/>
                </a:solidFill>
              </a:rPr>
              <a:t>A</a:t>
            </a:r>
            <a:r>
              <a:rPr lang="zh-CN" altLang="en-US" sz="1600" kern="0" dirty="0" smtClean="0">
                <a:solidFill>
                  <a:schemeClr val="bg1"/>
                </a:solidFill>
              </a:rPr>
              <a:t>，</a:t>
            </a:r>
            <a:r>
              <a:rPr lang="en-US" altLang="zh-CN" sz="1600" kern="0" dirty="0" smtClean="0">
                <a:solidFill>
                  <a:schemeClr val="bg1"/>
                </a:solidFill>
              </a:rPr>
              <a:t>B</a:t>
            </a:r>
            <a:r>
              <a:rPr lang="zh-CN" altLang="en-US" sz="1600" kern="0" dirty="0" smtClean="0">
                <a:solidFill>
                  <a:schemeClr val="bg1"/>
                </a:solidFill>
              </a:rPr>
              <a:t>的公钥加密的转账金额，用</a:t>
            </a:r>
            <a:r>
              <a:rPr lang="en-US" altLang="zh-CN" sz="1600" kern="0" dirty="0" smtClean="0">
                <a:solidFill>
                  <a:schemeClr val="bg1"/>
                </a:solidFill>
              </a:rPr>
              <a:t>A</a:t>
            </a:r>
            <a:r>
              <a:rPr lang="zh-CN" altLang="en-US" sz="1600" kern="0" dirty="0" smtClean="0">
                <a:solidFill>
                  <a:schemeClr val="bg1"/>
                </a:solidFill>
              </a:rPr>
              <a:t>的公钥加密的</a:t>
            </a:r>
            <a:r>
              <a:rPr lang="en-US" altLang="zh-CN" sz="1600" kern="0" dirty="0" smtClean="0">
                <a:solidFill>
                  <a:schemeClr val="bg1"/>
                </a:solidFill>
              </a:rPr>
              <a:t>A</a:t>
            </a:r>
            <a:r>
              <a:rPr lang="zh-CN" altLang="en-US" sz="1600" kern="0" dirty="0" smtClean="0">
                <a:solidFill>
                  <a:schemeClr val="bg1"/>
                </a:solidFill>
              </a:rPr>
              <a:t>转账后余额，</a:t>
            </a:r>
            <a:r>
              <a:rPr lang="en-US" altLang="zh-CN" sz="1600" kern="0" dirty="0" smtClean="0">
                <a:solidFill>
                  <a:schemeClr val="bg1"/>
                </a:solidFill>
              </a:rPr>
              <a:t>etc.</a:t>
            </a:r>
            <a:endParaRPr lang="zh-CN" altLang="en-US" sz="1600" kern="0" dirty="0">
              <a:solidFill>
                <a:schemeClr val="bg1"/>
              </a:solidFill>
            </a:endParaRPr>
          </a:p>
        </p:txBody>
      </p:sp>
      <p:sp>
        <p:nvSpPr>
          <p:cNvPr id="11" name="内容占位符 2"/>
          <p:cNvSpPr txBox="1">
            <a:spLocks/>
          </p:cNvSpPr>
          <p:nvPr/>
        </p:nvSpPr>
        <p:spPr bwMode="auto">
          <a:xfrm>
            <a:off x="5842847" y="930558"/>
            <a:ext cx="2235200" cy="764736"/>
          </a:xfrm>
          <a:prstGeom prst="rect">
            <a:avLst/>
          </a:prstGeom>
          <a:noFill/>
          <a:ln w="9525">
            <a:noFill/>
            <a:miter lim="800000"/>
            <a:headEnd/>
            <a:tailEnd/>
          </a:ln>
        </p:spPr>
        <p:txBody>
          <a:bodyPr vert="horz" wrap="square" lIns="0" tIns="40070" rIns="0" bIns="40070" numCol="1" anchor="t" anchorCtr="0" compatLnSpc="1">
            <a:prstTxWarp prst="textNoShape">
              <a:avLst/>
            </a:prstTxWarp>
          </a:bodyPr>
          <a:lst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a:solidFill>
                  <a:schemeClr val="tx1"/>
                </a:solidFill>
                <a:latin typeface="微软雅黑" pitchFamily="34" charset="-122"/>
                <a:ea typeface="微软雅黑" pitchFamily="34"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微软雅黑" pitchFamily="34" charset="-122"/>
                <a:ea typeface="微软雅黑" pitchFamily="34" charset="-122"/>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微软雅黑" pitchFamily="34" charset="-122"/>
                <a:ea typeface="微软雅黑" pitchFamily="34" charset="-122"/>
                <a:cs typeface="+mn-cs"/>
              </a:defRPr>
            </a:lvl4pPr>
            <a:lvl5pPr marL="2056783" indent="-228531" algn="l" rtl="0" eaLnBrk="0" fontAlgn="base" hangingPunct="0">
              <a:lnSpc>
                <a:spcPct val="140000"/>
              </a:lnSpc>
              <a:spcBef>
                <a:spcPct val="0"/>
              </a:spcBef>
              <a:spcAft>
                <a:spcPct val="0"/>
              </a:spcAft>
              <a:buFont typeface="Arial" pitchFamily="34" charset="0"/>
              <a:buChar char="~"/>
              <a:defRPr sz="1200">
                <a:solidFill>
                  <a:schemeClr val="tx1"/>
                </a:solidFill>
                <a:latin typeface="微软雅黑" pitchFamily="34" charset="-122"/>
                <a:ea typeface="微软雅黑" pitchFamily="34" charset="-122"/>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zh-CN" altLang="en-US" sz="1600" kern="0" dirty="0" smtClean="0">
                <a:solidFill>
                  <a:schemeClr val="bg1"/>
                </a:solidFill>
              </a:rPr>
              <a:t>根据请求的地址查询并返回对应的公钥</a:t>
            </a:r>
            <a:endParaRPr lang="zh-CN" altLang="en-US" sz="1600" kern="0" dirty="0">
              <a:solidFill>
                <a:schemeClr val="bg1"/>
              </a:solidFill>
            </a:endParaRPr>
          </a:p>
        </p:txBody>
      </p:sp>
      <p:sp>
        <p:nvSpPr>
          <p:cNvPr id="12" name="内容占位符 2"/>
          <p:cNvSpPr txBox="1">
            <a:spLocks/>
          </p:cNvSpPr>
          <p:nvPr/>
        </p:nvSpPr>
        <p:spPr bwMode="auto">
          <a:xfrm>
            <a:off x="9348894" y="880439"/>
            <a:ext cx="2768600" cy="1041542"/>
          </a:xfrm>
          <a:prstGeom prst="rect">
            <a:avLst/>
          </a:prstGeom>
          <a:noFill/>
          <a:ln w="9525">
            <a:noFill/>
            <a:miter lim="800000"/>
            <a:headEnd/>
            <a:tailEnd/>
          </a:ln>
        </p:spPr>
        <p:txBody>
          <a:bodyPr vert="horz" wrap="square" lIns="0" tIns="40070" rIns="0" bIns="40070" numCol="1" anchor="t" anchorCtr="0" compatLnSpc="1">
            <a:prstTxWarp prst="textNoShape">
              <a:avLst/>
            </a:prstTxWarp>
          </a:bodyPr>
          <a:lst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a:solidFill>
                  <a:schemeClr val="tx1"/>
                </a:solidFill>
                <a:latin typeface="微软雅黑" pitchFamily="34" charset="-122"/>
                <a:ea typeface="微软雅黑" pitchFamily="34"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微软雅黑" pitchFamily="34" charset="-122"/>
                <a:ea typeface="微软雅黑" pitchFamily="34" charset="-122"/>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微软雅黑" pitchFamily="34" charset="-122"/>
                <a:ea typeface="微软雅黑" pitchFamily="34" charset="-122"/>
                <a:cs typeface="+mn-cs"/>
              </a:defRPr>
            </a:lvl4pPr>
            <a:lvl5pPr marL="2056783" indent="-228531" algn="l" rtl="0" eaLnBrk="0" fontAlgn="base" hangingPunct="0">
              <a:lnSpc>
                <a:spcPct val="140000"/>
              </a:lnSpc>
              <a:spcBef>
                <a:spcPct val="0"/>
              </a:spcBef>
              <a:spcAft>
                <a:spcPct val="0"/>
              </a:spcAft>
              <a:buFont typeface="Arial" pitchFamily="34" charset="0"/>
              <a:buChar char="~"/>
              <a:defRPr sz="1200">
                <a:solidFill>
                  <a:schemeClr val="tx1"/>
                </a:solidFill>
                <a:latin typeface="微软雅黑" pitchFamily="34" charset="-122"/>
                <a:ea typeface="微软雅黑" pitchFamily="34" charset="-122"/>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zh-CN" altLang="en-US" sz="1600" kern="0" dirty="0" smtClean="0">
                <a:solidFill>
                  <a:schemeClr val="bg1"/>
                </a:solidFill>
              </a:rPr>
              <a:t>验证交易请求的合规性，基于同态加密算法计算交易后各方的余额</a:t>
            </a:r>
            <a:endParaRPr lang="zh-CN" altLang="en-US" sz="1600" kern="0" dirty="0">
              <a:solidFill>
                <a:schemeClr val="bg1"/>
              </a:solidFill>
            </a:endParaRPr>
          </a:p>
        </p:txBody>
      </p:sp>
      <p:sp>
        <p:nvSpPr>
          <p:cNvPr id="13" name="矩形 12"/>
          <p:cNvSpPr/>
          <p:nvPr/>
        </p:nvSpPr>
        <p:spPr bwMode="auto">
          <a:xfrm>
            <a:off x="9245600" y="2757858"/>
            <a:ext cx="1193800" cy="526555"/>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45720" rIns="36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400" dirty="0" smtClean="0">
                <a:solidFill>
                  <a:schemeClr val="bg1"/>
                </a:solidFill>
                <a:latin typeface="Arial" charset="0"/>
                <a:ea typeface="宋体" charset="-122"/>
              </a:rPr>
              <a:t>homomorphic </a:t>
            </a:r>
          </a:p>
          <a:p>
            <a:pPr marL="0" marR="0" indent="0" algn="ctr" defTabSz="914400" rtl="0" eaLnBrk="1" fontAlgn="base" latinLnBrk="0" hangingPunct="1">
              <a:lnSpc>
                <a:spcPct val="100000"/>
              </a:lnSpc>
              <a:spcBef>
                <a:spcPct val="0"/>
              </a:spcBef>
              <a:spcAft>
                <a:spcPct val="0"/>
              </a:spcAft>
              <a:buClrTx/>
              <a:buSzTx/>
              <a:tabLst/>
            </a:pPr>
            <a:r>
              <a:rPr lang="en-US" altLang="zh-CN" sz="1400" dirty="0" smtClean="0">
                <a:solidFill>
                  <a:schemeClr val="bg1"/>
                </a:solidFill>
                <a:latin typeface="Arial" charset="0"/>
                <a:ea typeface="宋体" charset="-122"/>
              </a:rPr>
              <a:t>lib</a:t>
            </a:r>
            <a:endParaRPr kumimoji="0" lang="zh-CN" altLang="en-US" sz="1400" b="0" i="0" u="none" strike="noStrike" cap="none" normalizeH="0" baseline="0" dirty="0" smtClean="0">
              <a:ln>
                <a:noFill/>
              </a:ln>
              <a:solidFill>
                <a:schemeClr val="bg1"/>
              </a:solidFill>
              <a:effectLst/>
              <a:latin typeface="Arial" charset="0"/>
              <a:ea typeface="宋体" charset="-122"/>
            </a:endParaRPr>
          </a:p>
        </p:txBody>
      </p:sp>
      <p:cxnSp>
        <p:nvCxnSpPr>
          <p:cNvPr id="14" name="曲线连接符 13"/>
          <p:cNvCxnSpPr/>
          <p:nvPr/>
        </p:nvCxnSpPr>
        <p:spPr bwMode="auto">
          <a:xfrm flipV="1">
            <a:off x="1835150" y="2364158"/>
            <a:ext cx="177800" cy="162907"/>
          </a:xfrm>
          <a:prstGeom prst="curvedConnector3">
            <a:avLst/>
          </a:prstGeom>
          <a:noFill/>
          <a:ln>
            <a:solidFill>
              <a:schemeClr val="bg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曲线连接符 14"/>
          <p:cNvCxnSpPr/>
          <p:nvPr/>
        </p:nvCxnSpPr>
        <p:spPr bwMode="auto">
          <a:xfrm rot="10800000">
            <a:off x="7099302" y="1644882"/>
            <a:ext cx="736598" cy="664804"/>
          </a:xfrm>
          <a:prstGeom prst="curvedConnector3">
            <a:avLst/>
          </a:prstGeom>
          <a:noFill/>
          <a:ln>
            <a:solidFill>
              <a:schemeClr val="bg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线连接符 15"/>
          <p:cNvCxnSpPr>
            <a:stCxn id="7" idx="3"/>
          </p:cNvCxnSpPr>
          <p:nvPr/>
        </p:nvCxnSpPr>
        <p:spPr bwMode="auto">
          <a:xfrm flipV="1">
            <a:off x="10439400" y="1857966"/>
            <a:ext cx="508000" cy="506192"/>
          </a:xfrm>
          <a:prstGeom prst="curvedConnector3">
            <a:avLst>
              <a:gd name="adj1" fmla="val 50000"/>
            </a:avLst>
          </a:prstGeom>
          <a:noFill/>
          <a:ln>
            <a:solidFill>
              <a:schemeClr val="bg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p:cNvSpPr/>
          <p:nvPr/>
        </p:nvSpPr>
        <p:spPr>
          <a:xfrm>
            <a:off x="0" y="4696984"/>
            <a:ext cx="12077700" cy="1569660"/>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bg1"/>
                </a:solidFill>
              </a:rPr>
              <a:t>同态加密技术可以实现无密钥方对密文的计算，密文计算无须经过密钥方，既可以减少通信代价，又可以转移计算任务</a:t>
            </a:r>
            <a:r>
              <a:rPr lang="zh-CN" altLang="en-US" dirty="0" smtClean="0">
                <a:solidFill>
                  <a:schemeClr val="bg1"/>
                </a:solidFill>
              </a:rPr>
              <a:t>，平衡</a:t>
            </a:r>
            <a:r>
              <a:rPr lang="zh-CN" altLang="en-US" dirty="0">
                <a:solidFill>
                  <a:schemeClr val="bg1"/>
                </a:solidFill>
              </a:rPr>
              <a:t>各方的计算代价</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利用同态加密技术可以实现让解密方只能获知最后的结果，而无法获得每一个密文的消息，可以提高信息的安全性</a:t>
            </a:r>
          </a:p>
        </p:txBody>
      </p:sp>
      <p:sp>
        <p:nvSpPr>
          <p:cNvPr id="18" name="文本框 17"/>
          <p:cNvSpPr txBox="1"/>
          <p:nvPr/>
        </p:nvSpPr>
        <p:spPr>
          <a:xfrm>
            <a:off x="4273187" y="1911834"/>
            <a:ext cx="2090637" cy="461665"/>
          </a:xfrm>
          <a:prstGeom prst="rect">
            <a:avLst/>
          </a:prstGeom>
          <a:noFill/>
        </p:spPr>
        <p:txBody>
          <a:bodyPr wrap="none" rtlCol="0">
            <a:spAutoFit/>
          </a:bodyPr>
          <a:lstStyle/>
          <a:p>
            <a:r>
              <a:rPr lang="zh-CN" altLang="en-US" b="1" dirty="0" smtClean="0">
                <a:solidFill>
                  <a:srgbClr val="FF0000"/>
                </a:solidFill>
              </a:rPr>
              <a:t>假设</a:t>
            </a:r>
            <a:r>
              <a:rPr lang="en-US" altLang="zh-CN" b="1" dirty="0" smtClean="0">
                <a:solidFill>
                  <a:srgbClr val="FF0000"/>
                </a:solidFill>
              </a:rPr>
              <a:t>A</a:t>
            </a:r>
            <a:r>
              <a:rPr lang="zh-CN" altLang="en-US" b="1" dirty="0" smtClean="0">
                <a:solidFill>
                  <a:srgbClr val="FF0000"/>
                </a:solidFill>
              </a:rPr>
              <a:t>向</a:t>
            </a:r>
            <a:r>
              <a:rPr lang="en-US" altLang="zh-CN" b="1" dirty="0" smtClean="0">
                <a:solidFill>
                  <a:srgbClr val="FF0000"/>
                </a:solidFill>
              </a:rPr>
              <a:t>B</a:t>
            </a:r>
            <a:r>
              <a:rPr lang="zh-CN" altLang="en-US" b="1" dirty="0" smtClean="0">
                <a:solidFill>
                  <a:srgbClr val="FF0000"/>
                </a:solidFill>
              </a:rPr>
              <a:t>转账</a:t>
            </a:r>
            <a:endParaRPr lang="zh-CN" altLang="en-US" b="1" dirty="0">
              <a:solidFill>
                <a:srgbClr val="FF0000"/>
              </a:solidFill>
            </a:endParaRPr>
          </a:p>
        </p:txBody>
      </p:sp>
      <p:sp>
        <p:nvSpPr>
          <p:cNvPr id="19" name="标题 1"/>
          <p:cNvSpPr txBox="1">
            <a:spLocks/>
          </p:cNvSpPr>
          <p:nvPr/>
        </p:nvSpPr>
        <p:spPr>
          <a:xfrm>
            <a:off x="482820" y="212510"/>
            <a:ext cx="10436682" cy="54845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smtClean="0"/>
              <a:t>基于同态加密的交易执行过程</a:t>
            </a:r>
            <a:endParaRPr lang="zh-CN" altLang="en-US" dirty="0"/>
          </a:p>
        </p:txBody>
      </p:sp>
    </p:spTree>
    <p:extLst>
      <p:ext uri="{BB962C8B-B14F-4D97-AF65-F5344CB8AC3E}">
        <p14:creationId xmlns:p14="http://schemas.microsoft.com/office/powerpoint/2010/main" val="40923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4506" y="311372"/>
            <a:ext cx="10436682" cy="87153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2800" smtClean="0"/>
              <a:t>高性能共识算法，解决吞吐率过低问题</a:t>
            </a:r>
            <a:endParaRPr lang="zh-CN" altLang="en-US" sz="2800" dirty="0"/>
          </a:p>
        </p:txBody>
      </p:sp>
      <p:grpSp>
        <p:nvGrpSpPr>
          <p:cNvPr id="3" name="组合 2"/>
          <p:cNvGrpSpPr/>
          <p:nvPr/>
        </p:nvGrpSpPr>
        <p:grpSpPr>
          <a:xfrm>
            <a:off x="2679107" y="2442909"/>
            <a:ext cx="7342787" cy="2522064"/>
            <a:chOff x="2437962" y="2144708"/>
            <a:chExt cx="6591300" cy="2300897"/>
          </a:xfrm>
        </p:grpSpPr>
        <p:sp>
          <p:nvSpPr>
            <p:cNvPr id="4" name="矩形 3"/>
            <p:cNvSpPr/>
            <p:nvPr/>
          </p:nvSpPr>
          <p:spPr bwMode="auto">
            <a:xfrm>
              <a:off x="5203658" y="2181165"/>
              <a:ext cx="2273465" cy="1895475"/>
            </a:xfrm>
            <a:prstGeom prst="rect">
              <a:avLst/>
            </a:prstGeom>
            <a:solidFill>
              <a:schemeClr val="tx1">
                <a:lumMod val="50000"/>
                <a:lumOff val="50000"/>
                <a:alpha val="1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200" dirty="0" smtClean="0">
                <a:solidFill>
                  <a:schemeClr val="bg1"/>
                </a:solidFill>
                <a:latin typeface="Arial" charset="0"/>
                <a:ea typeface="宋体" charset="-122"/>
              </a:endParaRPr>
            </a:p>
          </p:txBody>
        </p:sp>
        <p:cxnSp>
          <p:nvCxnSpPr>
            <p:cNvPr id="5" name="直接连接符 4"/>
            <p:cNvCxnSpPr/>
            <p:nvPr/>
          </p:nvCxnSpPr>
          <p:spPr bwMode="auto">
            <a:xfrm>
              <a:off x="3152337" y="2487608"/>
              <a:ext cx="5819775" cy="0"/>
            </a:xfrm>
            <a:prstGeom prst="line">
              <a:avLst/>
            </a:prstGeom>
            <a:noFill/>
            <a:ln w="2222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171387" y="2801933"/>
              <a:ext cx="5819775" cy="0"/>
            </a:xfrm>
            <a:prstGeom prst="line">
              <a:avLst/>
            </a:prstGeom>
            <a:noFill/>
            <a:ln w="22225">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152337" y="3154358"/>
              <a:ext cx="5819775" cy="0"/>
            </a:xfrm>
            <a:prstGeom prst="line">
              <a:avLst/>
            </a:prstGeom>
            <a:noFill/>
            <a:ln w="22225">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161862" y="3516308"/>
              <a:ext cx="5819775" cy="0"/>
            </a:xfrm>
            <a:prstGeom prst="line">
              <a:avLst/>
            </a:prstGeom>
            <a:noFill/>
            <a:ln w="22225">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3209487" y="3951283"/>
              <a:ext cx="5819775" cy="0"/>
            </a:xfrm>
            <a:prstGeom prst="line">
              <a:avLst/>
            </a:prstGeom>
            <a:noFill/>
            <a:ln w="22225">
              <a:solidFill>
                <a:schemeClr val="tx1">
                  <a:lumMod val="50000"/>
                  <a:lumOff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2476062" y="2363783"/>
              <a:ext cx="306496" cy="154433"/>
            </a:xfrm>
            <a:prstGeom prst="rect">
              <a:avLst/>
            </a:prstGeom>
            <a:noFill/>
          </p:spPr>
          <p:txBody>
            <a:bodyPr wrap="none" lIns="0" tIns="0" rIns="0" bIns="0" rtlCol="0">
              <a:spAutoFit/>
            </a:bodyPr>
            <a:lstStyle/>
            <a:p>
              <a:pPr fontAlgn="base">
                <a:spcBef>
                  <a:spcPct val="0"/>
                </a:spcBef>
                <a:spcAft>
                  <a:spcPct val="0"/>
                </a:spcAft>
              </a:pPr>
              <a:r>
                <a:rPr lang="en-US" altLang="zh-CN" sz="1100" b="1" dirty="0" smtClean="0">
                  <a:solidFill>
                    <a:schemeClr val="bg1"/>
                  </a:solidFill>
                  <a:latin typeface="Calibri" pitchFamily="34" charset="0"/>
                  <a:ea typeface="宋体" pitchFamily="2" charset="-122"/>
                </a:rPr>
                <a:t>Client</a:t>
              </a:r>
              <a:endParaRPr lang="zh-CN" altLang="en-US" sz="1100" b="1" dirty="0">
                <a:solidFill>
                  <a:schemeClr val="bg1"/>
                </a:solidFill>
                <a:latin typeface="Calibri" pitchFamily="34" charset="0"/>
                <a:ea typeface="宋体" pitchFamily="2" charset="-122"/>
              </a:endParaRPr>
            </a:p>
          </p:txBody>
        </p:sp>
        <p:sp>
          <p:nvSpPr>
            <p:cNvPr id="11" name="TextBox 10"/>
            <p:cNvSpPr txBox="1"/>
            <p:nvPr/>
          </p:nvSpPr>
          <p:spPr>
            <a:xfrm>
              <a:off x="2437962" y="2659058"/>
              <a:ext cx="463341" cy="154433"/>
            </a:xfrm>
            <a:prstGeom prst="rect">
              <a:avLst/>
            </a:prstGeom>
            <a:noFill/>
          </p:spPr>
          <p:txBody>
            <a:bodyPr wrap="none" lIns="0" tIns="0" rIns="0" bIns="0" rtlCol="0">
              <a:spAutoFit/>
            </a:bodyPr>
            <a:lstStyle/>
            <a:p>
              <a:pPr fontAlgn="base">
                <a:spcBef>
                  <a:spcPct val="0"/>
                </a:spcBef>
                <a:spcAft>
                  <a:spcPct val="0"/>
                </a:spcAft>
              </a:pPr>
              <a:r>
                <a:rPr lang="zh-CN" altLang="en-US" sz="1100" b="1" dirty="0" smtClean="0">
                  <a:solidFill>
                    <a:schemeClr val="bg1"/>
                  </a:solidFill>
                  <a:latin typeface="Calibri" pitchFamily="34" charset="0"/>
                  <a:ea typeface="宋体" pitchFamily="2" charset="-122"/>
                </a:rPr>
                <a:t>节点</a:t>
              </a:r>
              <a:r>
                <a:rPr lang="en-US" altLang="zh-CN" sz="1100" b="1" dirty="0" smtClean="0">
                  <a:solidFill>
                    <a:schemeClr val="bg1"/>
                  </a:solidFill>
                  <a:latin typeface="Calibri" pitchFamily="34" charset="0"/>
                  <a:ea typeface="宋体" pitchFamily="2" charset="-122"/>
                </a:rPr>
                <a:t>1(P)</a:t>
              </a:r>
              <a:endParaRPr lang="zh-CN" altLang="en-US" sz="1100" b="1" dirty="0">
                <a:solidFill>
                  <a:schemeClr val="bg1"/>
                </a:solidFill>
                <a:latin typeface="Calibri" pitchFamily="34" charset="0"/>
                <a:ea typeface="宋体" pitchFamily="2" charset="-122"/>
              </a:endParaRPr>
            </a:p>
          </p:txBody>
        </p:sp>
        <p:sp>
          <p:nvSpPr>
            <p:cNvPr id="12" name="TextBox 11"/>
            <p:cNvSpPr txBox="1"/>
            <p:nvPr/>
          </p:nvSpPr>
          <p:spPr>
            <a:xfrm>
              <a:off x="2447486" y="3011483"/>
              <a:ext cx="318007" cy="154433"/>
            </a:xfrm>
            <a:prstGeom prst="rect">
              <a:avLst/>
            </a:prstGeom>
            <a:noFill/>
          </p:spPr>
          <p:txBody>
            <a:bodyPr wrap="none" lIns="0" tIns="0" rIns="0" bIns="0" rtlCol="0">
              <a:spAutoFit/>
            </a:bodyPr>
            <a:lstStyle/>
            <a:p>
              <a:pPr fontAlgn="base">
                <a:spcBef>
                  <a:spcPct val="0"/>
                </a:spcBef>
                <a:spcAft>
                  <a:spcPct val="0"/>
                </a:spcAft>
              </a:pPr>
              <a:r>
                <a:rPr lang="zh-CN" altLang="en-US" sz="1100" b="1" dirty="0" smtClean="0">
                  <a:solidFill>
                    <a:schemeClr val="bg1"/>
                  </a:solidFill>
                  <a:latin typeface="Calibri" pitchFamily="34" charset="0"/>
                  <a:ea typeface="宋体" pitchFamily="2" charset="-122"/>
                </a:rPr>
                <a:t>节点</a:t>
              </a:r>
              <a:r>
                <a:rPr lang="en-US" altLang="zh-CN" sz="1100" b="1" dirty="0" smtClean="0">
                  <a:solidFill>
                    <a:schemeClr val="bg1"/>
                  </a:solidFill>
                  <a:latin typeface="Calibri" pitchFamily="34" charset="0"/>
                  <a:ea typeface="宋体" pitchFamily="2" charset="-122"/>
                </a:rPr>
                <a:t>2</a:t>
              </a:r>
              <a:endParaRPr lang="zh-CN" altLang="en-US" sz="1100" b="1" dirty="0">
                <a:solidFill>
                  <a:schemeClr val="bg1"/>
                </a:solidFill>
                <a:latin typeface="Calibri" pitchFamily="34" charset="0"/>
                <a:ea typeface="宋体" pitchFamily="2" charset="-122"/>
              </a:endParaRPr>
            </a:p>
          </p:txBody>
        </p:sp>
        <p:sp>
          <p:nvSpPr>
            <p:cNvPr id="13" name="TextBox 12"/>
            <p:cNvSpPr txBox="1"/>
            <p:nvPr/>
          </p:nvSpPr>
          <p:spPr>
            <a:xfrm>
              <a:off x="2447486" y="3392483"/>
              <a:ext cx="318007" cy="154433"/>
            </a:xfrm>
            <a:prstGeom prst="rect">
              <a:avLst/>
            </a:prstGeom>
            <a:noFill/>
          </p:spPr>
          <p:txBody>
            <a:bodyPr wrap="none" lIns="0" tIns="0" rIns="0" bIns="0" rtlCol="0">
              <a:spAutoFit/>
            </a:bodyPr>
            <a:lstStyle/>
            <a:p>
              <a:pPr fontAlgn="base">
                <a:spcBef>
                  <a:spcPct val="0"/>
                </a:spcBef>
                <a:spcAft>
                  <a:spcPct val="0"/>
                </a:spcAft>
              </a:pPr>
              <a:r>
                <a:rPr lang="zh-CN" altLang="en-US" sz="1100" b="1" dirty="0" smtClean="0">
                  <a:solidFill>
                    <a:schemeClr val="bg1"/>
                  </a:solidFill>
                  <a:latin typeface="Calibri" pitchFamily="34" charset="0"/>
                  <a:ea typeface="宋体" pitchFamily="2" charset="-122"/>
                </a:rPr>
                <a:t>节点</a:t>
              </a:r>
              <a:r>
                <a:rPr lang="en-US" altLang="zh-CN" sz="1100" b="1" dirty="0" smtClean="0">
                  <a:solidFill>
                    <a:schemeClr val="bg1"/>
                  </a:solidFill>
                  <a:latin typeface="Calibri" pitchFamily="34" charset="0"/>
                  <a:ea typeface="宋体" pitchFamily="2" charset="-122"/>
                </a:rPr>
                <a:t>3</a:t>
              </a:r>
              <a:endParaRPr lang="zh-CN" altLang="en-US" sz="1100" b="1" dirty="0">
                <a:solidFill>
                  <a:schemeClr val="bg1"/>
                </a:solidFill>
                <a:latin typeface="Calibri" pitchFamily="34" charset="0"/>
                <a:ea typeface="宋体" pitchFamily="2" charset="-122"/>
              </a:endParaRPr>
            </a:p>
          </p:txBody>
        </p:sp>
        <p:sp>
          <p:nvSpPr>
            <p:cNvPr id="14" name="TextBox 13"/>
            <p:cNvSpPr txBox="1"/>
            <p:nvPr/>
          </p:nvSpPr>
          <p:spPr>
            <a:xfrm>
              <a:off x="2437962" y="3744908"/>
              <a:ext cx="318007" cy="154433"/>
            </a:xfrm>
            <a:prstGeom prst="rect">
              <a:avLst/>
            </a:prstGeom>
            <a:noFill/>
          </p:spPr>
          <p:txBody>
            <a:bodyPr wrap="none" lIns="0" tIns="0" rIns="0" bIns="0" rtlCol="0">
              <a:spAutoFit/>
            </a:bodyPr>
            <a:lstStyle/>
            <a:p>
              <a:pPr fontAlgn="base">
                <a:spcBef>
                  <a:spcPct val="0"/>
                </a:spcBef>
                <a:spcAft>
                  <a:spcPct val="0"/>
                </a:spcAft>
              </a:pPr>
              <a:r>
                <a:rPr lang="zh-CN" altLang="en-US" sz="1100" b="1" dirty="0" smtClean="0">
                  <a:solidFill>
                    <a:schemeClr val="bg1"/>
                  </a:solidFill>
                  <a:latin typeface="Calibri" pitchFamily="34" charset="0"/>
                  <a:ea typeface="宋体" pitchFamily="2" charset="-122"/>
                </a:rPr>
                <a:t>节点</a:t>
              </a:r>
              <a:r>
                <a:rPr lang="en-US" altLang="zh-CN" sz="1100" b="1" dirty="0" smtClean="0">
                  <a:solidFill>
                    <a:schemeClr val="bg1"/>
                  </a:solidFill>
                  <a:latin typeface="Calibri" pitchFamily="34" charset="0"/>
                  <a:ea typeface="宋体" pitchFamily="2" charset="-122"/>
                </a:rPr>
                <a:t>4</a:t>
              </a:r>
              <a:endParaRPr lang="zh-CN" altLang="en-US" sz="1100" b="1" dirty="0">
                <a:solidFill>
                  <a:schemeClr val="bg1"/>
                </a:solidFill>
                <a:latin typeface="Calibri" pitchFamily="34" charset="0"/>
                <a:ea typeface="宋体" pitchFamily="2" charset="-122"/>
              </a:endParaRPr>
            </a:p>
          </p:txBody>
        </p:sp>
        <p:cxnSp>
          <p:nvCxnSpPr>
            <p:cNvPr id="15" name="直接连接符 14"/>
            <p:cNvCxnSpPr/>
            <p:nvPr/>
          </p:nvCxnSpPr>
          <p:spPr bwMode="auto">
            <a:xfrm>
              <a:off x="4095312" y="2259008"/>
              <a:ext cx="0" cy="1876425"/>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200212" y="2268533"/>
              <a:ext cx="0" cy="1876425"/>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6343212" y="2268533"/>
              <a:ext cx="0" cy="1876425"/>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7505262" y="2278058"/>
              <a:ext cx="0" cy="1876425"/>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2723712" y="2144708"/>
              <a:ext cx="805810" cy="140393"/>
            </a:xfrm>
            <a:prstGeom prst="rect">
              <a:avLst/>
            </a:prstGeom>
            <a:noFill/>
          </p:spPr>
          <p:txBody>
            <a:bodyPr wrap="none" lIns="0" tIns="0" rIns="0" bIns="0" rtlCol="0">
              <a:spAutoFit/>
            </a:bodyPr>
            <a:lstStyle/>
            <a:p>
              <a:pPr fontAlgn="base">
                <a:spcBef>
                  <a:spcPct val="0"/>
                </a:spcBef>
                <a:spcAft>
                  <a:spcPct val="0"/>
                </a:spcAft>
              </a:pPr>
              <a:r>
                <a:rPr lang="zh-CN" altLang="en-US" sz="1000" dirty="0" smtClean="0">
                  <a:solidFill>
                    <a:schemeClr val="bg1"/>
                  </a:solidFill>
                  <a:latin typeface="微软雅黑" pitchFamily="34" charset="-122"/>
                  <a:ea typeface="微软雅黑" pitchFamily="34" charset="-122"/>
                </a:rPr>
                <a:t>客户端发出请求</a:t>
              </a:r>
              <a:endParaRPr lang="zh-CN" altLang="en-US" sz="1000" dirty="0">
                <a:solidFill>
                  <a:schemeClr val="bg1"/>
                </a:solidFill>
                <a:latin typeface="微软雅黑" pitchFamily="34" charset="-122"/>
                <a:ea typeface="微软雅黑" pitchFamily="34" charset="-122"/>
              </a:endParaRPr>
            </a:p>
          </p:txBody>
        </p:sp>
        <p:sp>
          <p:nvSpPr>
            <p:cNvPr id="20" name="TextBox 19"/>
            <p:cNvSpPr txBox="1"/>
            <p:nvPr/>
          </p:nvSpPr>
          <p:spPr>
            <a:xfrm>
              <a:off x="4228662" y="2163758"/>
              <a:ext cx="659037" cy="140393"/>
            </a:xfrm>
            <a:prstGeom prst="rect">
              <a:avLst/>
            </a:prstGeom>
            <a:noFill/>
          </p:spPr>
          <p:txBody>
            <a:bodyPr wrap="none" lIns="0" tIns="0" rIns="0" bIns="0" rtlCol="0">
              <a:spAutoFit/>
            </a:bodyPr>
            <a:lstStyle/>
            <a:p>
              <a:pPr fontAlgn="base">
                <a:spcBef>
                  <a:spcPct val="0"/>
                </a:spcBef>
                <a:spcAft>
                  <a:spcPct val="0"/>
                </a:spcAft>
              </a:pPr>
              <a:r>
                <a:rPr lang="en-US" altLang="zh-CN" sz="1000" dirty="0" smtClean="0">
                  <a:solidFill>
                    <a:schemeClr val="bg1"/>
                  </a:solidFill>
                  <a:latin typeface="微软雅黑" pitchFamily="34" charset="-122"/>
                  <a:ea typeface="微软雅黑" pitchFamily="34" charset="-122"/>
                </a:rPr>
                <a:t>Pre-prepare</a:t>
              </a:r>
              <a:endParaRPr lang="zh-CN" altLang="en-US" sz="1000" dirty="0">
                <a:solidFill>
                  <a:schemeClr val="bg1"/>
                </a:solidFill>
                <a:latin typeface="微软雅黑" pitchFamily="34" charset="-122"/>
                <a:ea typeface="微软雅黑" pitchFamily="34" charset="-122"/>
              </a:endParaRPr>
            </a:p>
          </p:txBody>
        </p:sp>
        <p:sp>
          <p:nvSpPr>
            <p:cNvPr id="21" name="TextBox 20"/>
            <p:cNvSpPr txBox="1"/>
            <p:nvPr/>
          </p:nvSpPr>
          <p:spPr>
            <a:xfrm>
              <a:off x="5476437" y="2173284"/>
              <a:ext cx="425928" cy="140393"/>
            </a:xfrm>
            <a:prstGeom prst="rect">
              <a:avLst/>
            </a:prstGeom>
            <a:noFill/>
          </p:spPr>
          <p:txBody>
            <a:bodyPr wrap="none" lIns="0" tIns="0" rIns="0" bIns="0" rtlCol="0">
              <a:spAutoFit/>
            </a:bodyPr>
            <a:lstStyle/>
            <a:p>
              <a:pPr fontAlgn="base">
                <a:spcBef>
                  <a:spcPct val="0"/>
                </a:spcBef>
                <a:spcAft>
                  <a:spcPct val="0"/>
                </a:spcAft>
              </a:pPr>
              <a:r>
                <a:rPr lang="en-US" altLang="zh-CN" sz="1000" dirty="0" smtClean="0">
                  <a:solidFill>
                    <a:schemeClr val="bg1"/>
                  </a:solidFill>
                  <a:latin typeface="微软雅黑" pitchFamily="34" charset="-122"/>
                  <a:ea typeface="微软雅黑" pitchFamily="34" charset="-122"/>
                </a:rPr>
                <a:t>Prepare</a:t>
              </a:r>
              <a:endParaRPr lang="zh-CN" altLang="en-US" sz="1000" dirty="0">
                <a:solidFill>
                  <a:schemeClr val="bg1"/>
                </a:solidFill>
                <a:latin typeface="微软雅黑" pitchFamily="34" charset="-122"/>
                <a:ea typeface="微软雅黑" pitchFamily="34" charset="-122"/>
              </a:endParaRPr>
            </a:p>
          </p:txBody>
        </p:sp>
        <p:sp>
          <p:nvSpPr>
            <p:cNvPr id="22" name="TextBox 21"/>
            <p:cNvSpPr txBox="1"/>
            <p:nvPr/>
          </p:nvSpPr>
          <p:spPr>
            <a:xfrm>
              <a:off x="6609912" y="2173284"/>
              <a:ext cx="440318" cy="140393"/>
            </a:xfrm>
            <a:prstGeom prst="rect">
              <a:avLst/>
            </a:prstGeom>
            <a:noFill/>
          </p:spPr>
          <p:txBody>
            <a:bodyPr wrap="none" lIns="0" tIns="0" rIns="0" bIns="0" rtlCol="0">
              <a:spAutoFit/>
            </a:bodyPr>
            <a:lstStyle/>
            <a:p>
              <a:pPr fontAlgn="base">
                <a:spcBef>
                  <a:spcPct val="0"/>
                </a:spcBef>
                <a:spcAft>
                  <a:spcPct val="0"/>
                </a:spcAft>
              </a:pPr>
              <a:r>
                <a:rPr lang="en-US" altLang="zh-CN" sz="1000" dirty="0" smtClean="0">
                  <a:solidFill>
                    <a:schemeClr val="bg1"/>
                  </a:solidFill>
                  <a:latin typeface="微软雅黑" pitchFamily="34" charset="-122"/>
                  <a:ea typeface="微软雅黑" pitchFamily="34" charset="-122"/>
                </a:rPr>
                <a:t>Commit</a:t>
              </a:r>
              <a:endParaRPr lang="zh-CN" altLang="en-US" sz="1000" dirty="0">
                <a:solidFill>
                  <a:schemeClr val="bg1"/>
                </a:solidFill>
                <a:latin typeface="微软雅黑" pitchFamily="34" charset="-122"/>
                <a:ea typeface="微软雅黑" pitchFamily="34" charset="-122"/>
              </a:endParaRPr>
            </a:p>
          </p:txBody>
        </p:sp>
        <p:sp>
          <p:nvSpPr>
            <p:cNvPr id="23" name="TextBox 22"/>
            <p:cNvSpPr txBox="1"/>
            <p:nvPr/>
          </p:nvSpPr>
          <p:spPr>
            <a:xfrm>
              <a:off x="8010087" y="2173284"/>
              <a:ext cx="230231" cy="140393"/>
            </a:xfrm>
            <a:prstGeom prst="rect">
              <a:avLst/>
            </a:prstGeom>
            <a:noFill/>
          </p:spPr>
          <p:txBody>
            <a:bodyPr wrap="none" lIns="0" tIns="0" rIns="0" bIns="0" rtlCol="0">
              <a:spAutoFit/>
            </a:bodyPr>
            <a:lstStyle/>
            <a:p>
              <a:pPr fontAlgn="base">
                <a:spcBef>
                  <a:spcPct val="0"/>
                </a:spcBef>
                <a:spcAft>
                  <a:spcPct val="0"/>
                </a:spcAft>
              </a:pPr>
              <a:r>
                <a:rPr lang="zh-CN" altLang="en-US" sz="1000" dirty="0" smtClean="0">
                  <a:solidFill>
                    <a:schemeClr val="bg1"/>
                  </a:solidFill>
                  <a:latin typeface="微软雅黑" pitchFamily="34" charset="-122"/>
                  <a:ea typeface="微软雅黑" pitchFamily="34" charset="-122"/>
                </a:rPr>
                <a:t>响应</a:t>
              </a:r>
              <a:endParaRPr lang="zh-CN" altLang="en-US" sz="1000" dirty="0">
                <a:solidFill>
                  <a:schemeClr val="bg1"/>
                </a:solidFill>
                <a:latin typeface="微软雅黑" pitchFamily="34" charset="-122"/>
                <a:ea typeface="微软雅黑" pitchFamily="34" charset="-122"/>
              </a:endParaRPr>
            </a:p>
          </p:txBody>
        </p:sp>
        <p:cxnSp>
          <p:nvCxnSpPr>
            <p:cNvPr id="24" name="直接箭头连接符 23"/>
            <p:cNvCxnSpPr/>
            <p:nvPr/>
          </p:nvCxnSpPr>
          <p:spPr bwMode="auto">
            <a:xfrm>
              <a:off x="3304737" y="2478083"/>
              <a:ext cx="809625" cy="333375"/>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4295337" y="2801933"/>
              <a:ext cx="895350" cy="3429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a:off x="4304862" y="2820983"/>
              <a:ext cx="819150" cy="70485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a:off x="4314387" y="2811458"/>
              <a:ext cx="752475" cy="11049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5390712" y="2801933"/>
              <a:ext cx="752475" cy="3429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a:off x="5409762" y="3154358"/>
              <a:ext cx="847725" cy="3810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5428812" y="3154358"/>
              <a:ext cx="666750" cy="771525"/>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V="1">
              <a:off x="5505012" y="2811458"/>
              <a:ext cx="752475" cy="695325"/>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5524062" y="3506783"/>
              <a:ext cx="714375" cy="409575"/>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6419412" y="2801934"/>
              <a:ext cx="981075" cy="371474"/>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6400362" y="2792408"/>
              <a:ext cx="952500" cy="7239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6403537" y="2795583"/>
              <a:ext cx="902138" cy="1125482"/>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flipV="1">
              <a:off x="6574987" y="2801933"/>
              <a:ext cx="768350" cy="704851"/>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flipV="1">
              <a:off x="6594037" y="3163883"/>
              <a:ext cx="660400" cy="349251"/>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a:off x="6574987" y="3513134"/>
              <a:ext cx="654488" cy="420631"/>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flipV="1">
              <a:off x="6581337" y="2808283"/>
              <a:ext cx="920750" cy="36195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a:off x="6600387" y="3170233"/>
              <a:ext cx="908050" cy="3302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6600387" y="3144833"/>
              <a:ext cx="800538" cy="763532"/>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flipV="1">
              <a:off x="7603687" y="2509834"/>
              <a:ext cx="927100" cy="1009649"/>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flipV="1">
              <a:off x="7571937" y="2484435"/>
              <a:ext cx="844550" cy="666748"/>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flipV="1">
              <a:off x="7559237" y="2490784"/>
              <a:ext cx="774700" cy="311149"/>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208424" y="4074998"/>
              <a:ext cx="1182852" cy="365023"/>
            </a:xfrm>
            <a:prstGeom prst="rect">
              <a:avLst/>
            </a:prstGeom>
            <a:noFill/>
          </p:spPr>
          <p:txBody>
            <a:bodyPr wrap="square" rtlCol="0">
              <a:spAutoFit/>
            </a:bodyPr>
            <a:lstStyle/>
            <a:p>
              <a:pPr fontAlgn="base">
                <a:spcBef>
                  <a:spcPct val="0"/>
                </a:spcBef>
                <a:spcAft>
                  <a:spcPct val="0"/>
                </a:spcAft>
              </a:pPr>
              <a:r>
                <a:rPr lang="zh-CN" altLang="en-US" sz="1000" b="1" dirty="0" smtClean="0">
                  <a:solidFill>
                    <a:schemeClr val="bg1"/>
                  </a:solidFill>
                  <a:latin typeface="微软雅黑" pitchFamily="34" charset="-122"/>
                  <a:ea typeface="微软雅黑" pitchFamily="34" charset="-122"/>
                </a:rPr>
                <a:t>阶段</a:t>
              </a:r>
              <a:r>
                <a:rPr lang="en-US" altLang="zh-CN" sz="1000" b="1" dirty="0" smtClean="0">
                  <a:solidFill>
                    <a:schemeClr val="bg1"/>
                  </a:solidFill>
                  <a:latin typeface="微软雅黑" pitchFamily="34" charset="-122"/>
                  <a:ea typeface="微软雅黑" pitchFamily="34" charset="-122"/>
                </a:rPr>
                <a:t>2</a:t>
              </a:r>
              <a:r>
                <a:rPr lang="zh-CN" altLang="en-US" sz="1000" dirty="0" smtClean="0">
                  <a:solidFill>
                    <a:schemeClr val="bg1"/>
                  </a:solidFill>
                  <a:latin typeface="微软雅黑" pitchFamily="34" charset="-122"/>
                  <a:ea typeface="微软雅黑" pitchFamily="34" charset="-122"/>
                </a:rPr>
                <a:t>：验证得到</a:t>
              </a:r>
              <a:r>
                <a:rPr lang="en-US" altLang="zh-CN" sz="1000" dirty="0" smtClean="0">
                  <a:solidFill>
                    <a:schemeClr val="bg1"/>
                  </a:solidFill>
                  <a:latin typeface="微软雅黑" pitchFamily="34" charset="-122"/>
                  <a:ea typeface="微软雅黑" pitchFamily="34" charset="-122"/>
                </a:rPr>
                <a:t>2f</a:t>
              </a:r>
              <a:r>
                <a:rPr lang="zh-CN" altLang="en-US" sz="1000" dirty="0" smtClean="0">
                  <a:solidFill>
                    <a:schemeClr val="bg1"/>
                  </a:solidFill>
                  <a:latin typeface="微软雅黑" pitchFamily="34" charset="-122"/>
                  <a:ea typeface="微软雅黑" pitchFamily="34" charset="-122"/>
                </a:rPr>
                <a:t>个相同的结果</a:t>
              </a:r>
              <a:endParaRPr lang="zh-CN" altLang="en-US" sz="1000" dirty="0">
                <a:solidFill>
                  <a:schemeClr val="bg1"/>
                </a:solidFill>
                <a:latin typeface="微软雅黑" pitchFamily="34" charset="-122"/>
                <a:ea typeface="微软雅黑" pitchFamily="34" charset="-122"/>
              </a:endParaRPr>
            </a:p>
          </p:txBody>
        </p:sp>
        <p:sp>
          <p:nvSpPr>
            <p:cNvPr id="46" name="TextBox 45"/>
            <p:cNvSpPr txBox="1"/>
            <p:nvPr/>
          </p:nvSpPr>
          <p:spPr>
            <a:xfrm>
              <a:off x="4025027" y="4080582"/>
              <a:ext cx="1308973" cy="365023"/>
            </a:xfrm>
            <a:prstGeom prst="rect">
              <a:avLst/>
            </a:prstGeom>
            <a:noFill/>
          </p:spPr>
          <p:txBody>
            <a:bodyPr wrap="square" rtlCol="0">
              <a:spAutoFit/>
            </a:bodyPr>
            <a:lstStyle/>
            <a:p>
              <a:pPr fontAlgn="base">
                <a:spcBef>
                  <a:spcPct val="0"/>
                </a:spcBef>
                <a:spcAft>
                  <a:spcPct val="0"/>
                </a:spcAft>
              </a:pPr>
              <a:r>
                <a:rPr lang="zh-CN" altLang="en-US" sz="1000" b="1" dirty="0" smtClean="0">
                  <a:solidFill>
                    <a:schemeClr val="bg1"/>
                  </a:solidFill>
                  <a:latin typeface="微软雅黑" pitchFamily="34" charset="-122"/>
                  <a:ea typeface="微软雅黑" pitchFamily="34" charset="-122"/>
                </a:rPr>
                <a:t>阶段</a:t>
              </a:r>
              <a:r>
                <a:rPr lang="en-US" altLang="zh-CN" sz="1000" b="1" dirty="0" smtClean="0">
                  <a:solidFill>
                    <a:schemeClr val="bg1"/>
                  </a:solidFill>
                  <a:latin typeface="微软雅黑" pitchFamily="34" charset="-122"/>
                  <a:ea typeface="微软雅黑" pitchFamily="34" charset="-122"/>
                </a:rPr>
                <a:t>1</a:t>
              </a:r>
              <a:r>
                <a:rPr lang="zh-CN" altLang="en-US" sz="1000" dirty="0" smtClean="0">
                  <a:solidFill>
                    <a:schemeClr val="bg1"/>
                  </a:solidFill>
                  <a:latin typeface="微软雅黑" pitchFamily="34" charset="-122"/>
                  <a:ea typeface="微软雅黑" pitchFamily="34" charset="-122"/>
                </a:rPr>
                <a:t>：主节点排序、广播请求；各节点验证</a:t>
              </a:r>
              <a:endParaRPr lang="zh-CN" altLang="en-US" sz="1000" dirty="0">
                <a:solidFill>
                  <a:schemeClr val="bg1"/>
                </a:solidFill>
                <a:latin typeface="微软雅黑" pitchFamily="34" charset="-122"/>
                <a:ea typeface="微软雅黑" pitchFamily="34" charset="-122"/>
              </a:endParaRPr>
            </a:p>
          </p:txBody>
        </p:sp>
        <p:sp>
          <p:nvSpPr>
            <p:cNvPr id="47" name="TextBox 46"/>
            <p:cNvSpPr txBox="1"/>
            <p:nvPr/>
          </p:nvSpPr>
          <p:spPr>
            <a:xfrm>
              <a:off x="6360949" y="4055948"/>
              <a:ext cx="1485105" cy="365023"/>
            </a:xfrm>
            <a:prstGeom prst="rect">
              <a:avLst/>
            </a:prstGeom>
            <a:noFill/>
          </p:spPr>
          <p:txBody>
            <a:bodyPr wrap="square" rtlCol="0">
              <a:spAutoFit/>
            </a:bodyPr>
            <a:lstStyle/>
            <a:p>
              <a:pPr fontAlgn="base">
                <a:spcBef>
                  <a:spcPct val="0"/>
                </a:spcBef>
                <a:spcAft>
                  <a:spcPct val="0"/>
                </a:spcAft>
              </a:pPr>
              <a:r>
                <a:rPr lang="zh-CN" altLang="en-US" sz="1000" b="1" dirty="0" smtClean="0">
                  <a:solidFill>
                    <a:schemeClr val="bg1"/>
                  </a:solidFill>
                  <a:latin typeface="微软雅黑" pitchFamily="34" charset="-122"/>
                  <a:ea typeface="微软雅黑" pitchFamily="34" charset="-122"/>
                </a:rPr>
                <a:t>阶段</a:t>
              </a:r>
              <a:r>
                <a:rPr lang="en-US" altLang="zh-CN" sz="1000" b="1" dirty="0" smtClean="0">
                  <a:solidFill>
                    <a:schemeClr val="bg1"/>
                  </a:solidFill>
                  <a:latin typeface="微软雅黑" pitchFamily="34" charset="-122"/>
                  <a:ea typeface="微软雅黑" pitchFamily="34" charset="-122"/>
                </a:rPr>
                <a:t>3</a:t>
              </a:r>
              <a:r>
                <a:rPr lang="zh-CN" altLang="en-US" sz="1000" dirty="0" smtClean="0">
                  <a:solidFill>
                    <a:schemeClr val="bg1"/>
                  </a:solidFill>
                  <a:latin typeface="微软雅黑" pitchFamily="34" charset="-122"/>
                  <a:ea typeface="微软雅黑" pitchFamily="34" charset="-122"/>
                </a:rPr>
                <a:t>：每个节点确认收到</a:t>
              </a:r>
              <a:r>
                <a:rPr lang="en-US" altLang="zh-CN" sz="1000" dirty="0" smtClean="0">
                  <a:solidFill>
                    <a:schemeClr val="bg1"/>
                  </a:solidFill>
                  <a:latin typeface="微软雅黑" pitchFamily="34" charset="-122"/>
                  <a:ea typeface="微软雅黑" pitchFamily="34" charset="-122"/>
                </a:rPr>
                <a:t>2f+1</a:t>
              </a:r>
              <a:r>
                <a:rPr lang="zh-CN" altLang="en-US" sz="1000" dirty="0" smtClean="0">
                  <a:solidFill>
                    <a:schemeClr val="bg1"/>
                  </a:solidFill>
                  <a:latin typeface="微软雅黑" pitchFamily="34" charset="-122"/>
                  <a:ea typeface="微软雅黑" pitchFamily="34" charset="-122"/>
                </a:rPr>
                <a:t>个</a:t>
              </a:r>
              <a:r>
                <a:rPr lang="en-US" altLang="zh-CN" sz="1000" dirty="0" smtClean="0">
                  <a:solidFill>
                    <a:schemeClr val="bg1"/>
                  </a:solidFill>
                  <a:latin typeface="微软雅黑" pitchFamily="34" charset="-122"/>
                  <a:ea typeface="微软雅黑" pitchFamily="34" charset="-122"/>
                </a:rPr>
                <a:t>commit </a:t>
              </a:r>
              <a:r>
                <a:rPr lang="zh-CN" altLang="en-US" sz="1000" dirty="0" smtClean="0">
                  <a:solidFill>
                    <a:schemeClr val="bg1"/>
                  </a:solidFill>
                  <a:latin typeface="微软雅黑" pitchFamily="34" charset="-122"/>
                  <a:ea typeface="微软雅黑" pitchFamily="34" charset="-122"/>
                </a:rPr>
                <a:t>消息</a:t>
              </a:r>
              <a:endParaRPr lang="zh-CN" altLang="en-US" sz="1000" dirty="0">
                <a:solidFill>
                  <a:schemeClr val="bg1"/>
                </a:solidFill>
                <a:latin typeface="微软雅黑" pitchFamily="34" charset="-122"/>
                <a:ea typeface="微软雅黑" pitchFamily="34" charset="-122"/>
              </a:endParaRPr>
            </a:p>
          </p:txBody>
        </p:sp>
        <p:sp>
          <p:nvSpPr>
            <p:cNvPr id="48" name="Shape 3662"/>
            <p:cNvSpPr/>
            <p:nvPr/>
          </p:nvSpPr>
          <p:spPr>
            <a:xfrm>
              <a:off x="3307543" y="3818900"/>
              <a:ext cx="240259" cy="255900"/>
            </a:xfrm>
            <a:custGeom>
              <a:avLst/>
              <a:gdLst/>
              <a:ahLst/>
              <a:cxnLst/>
              <a:rect l="0" t="0" r="0" b="0"/>
              <a:pathLst>
                <a:path w="120000" h="120000" extrusionOk="0">
                  <a:moveTo>
                    <a:pt x="116990" y="15799"/>
                  </a:moveTo>
                  <a:lnTo>
                    <a:pt x="116990" y="15799"/>
                  </a:lnTo>
                  <a:cubicBezTo>
                    <a:pt x="74482" y="58307"/>
                    <a:pt x="74482" y="58307"/>
                    <a:pt x="74482" y="58307"/>
                  </a:cubicBezTo>
                  <a:cubicBezTo>
                    <a:pt x="116990" y="101191"/>
                    <a:pt x="116990" y="101191"/>
                    <a:pt x="116990" y="101191"/>
                  </a:cubicBezTo>
                  <a:cubicBezTo>
                    <a:pt x="119623" y="103824"/>
                    <a:pt x="119623" y="106457"/>
                    <a:pt x="119623" y="109090"/>
                  </a:cubicBezTo>
                  <a:cubicBezTo>
                    <a:pt x="119623" y="114357"/>
                    <a:pt x="116990" y="119623"/>
                    <a:pt x="108714" y="119623"/>
                  </a:cubicBezTo>
                  <a:cubicBezTo>
                    <a:pt x="106081" y="119623"/>
                    <a:pt x="103448" y="119623"/>
                    <a:pt x="103448" y="116990"/>
                  </a:cubicBezTo>
                  <a:cubicBezTo>
                    <a:pt x="60940" y="74482"/>
                    <a:pt x="60940" y="74482"/>
                    <a:pt x="60940" y="74482"/>
                  </a:cubicBezTo>
                  <a:cubicBezTo>
                    <a:pt x="18432" y="116990"/>
                    <a:pt x="18432" y="116990"/>
                    <a:pt x="18432" y="116990"/>
                  </a:cubicBezTo>
                  <a:cubicBezTo>
                    <a:pt x="15799" y="119623"/>
                    <a:pt x="13166" y="119623"/>
                    <a:pt x="10532" y="119623"/>
                  </a:cubicBezTo>
                  <a:cubicBezTo>
                    <a:pt x="5266" y="119623"/>
                    <a:pt x="0" y="114357"/>
                    <a:pt x="0" y="109090"/>
                  </a:cubicBezTo>
                  <a:cubicBezTo>
                    <a:pt x="0" y="106457"/>
                    <a:pt x="0" y="103824"/>
                    <a:pt x="2633" y="101191"/>
                  </a:cubicBezTo>
                  <a:cubicBezTo>
                    <a:pt x="45141" y="58307"/>
                    <a:pt x="45141" y="58307"/>
                    <a:pt x="45141" y="58307"/>
                  </a:cubicBezTo>
                  <a:cubicBezTo>
                    <a:pt x="2633" y="15799"/>
                    <a:pt x="2633" y="15799"/>
                    <a:pt x="2633" y="15799"/>
                  </a:cubicBezTo>
                  <a:cubicBezTo>
                    <a:pt x="0" y="15799"/>
                    <a:pt x="0" y="13166"/>
                    <a:pt x="0" y="10532"/>
                  </a:cubicBezTo>
                  <a:cubicBezTo>
                    <a:pt x="0" y="2633"/>
                    <a:pt x="5266" y="0"/>
                    <a:pt x="10532" y="0"/>
                  </a:cubicBezTo>
                  <a:cubicBezTo>
                    <a:pt x="13166" y="0"/>
                    <a:pt x="15799" y="0"/>
                    <a:pt x="18432" y="2633"/>
                  </a:cubicBezTo>
                  <a:cubicBezTo>
                    <a:pt x="60940" y="45141"/>
                    <a:pt x="60940" y="45141"/>
                    <a:pt x="60940" y="45141"/>
                  </a:cubicBezTo>
                  <a:cubicBezTo>
                    <a:pt x="103448" y="2633"/>
                    <a:pt x="103448" y="2633"/>
                    <a:pt x="103448" y="2633"/>
                  </a:cubicBezTo>
                  <a:cubicBezTo>
                    <a:pt x="103448" y="0"/>
                    <a:pt x="106081" y="0"/>
                    <a:pt x="108714" y="0"/>
                  </a:cubicBezTo>
                  <a:cubicBezTo>
                    <a:pt x="116990" y="0"/>
                    <a:pt x="119623" y="2633"/>
                    <a:pt x="119623" y="10532"/>
                  </a:cubicBezTo>
                  <a:cubicBezTo>
                    <a:pt x="119623" y="13166"/>
                    <a:pt x="119623" y="15799"/>
                    <a:pt x="116990" y="15799"/>
                  </a:cubicBezTo>
                </a:path>
              </a:pathLst>
            </a:custGeom>
            <a:solidFill>
              <a:srgbClr val="C00000"/>
            </a:solidFill>
            <a:ln>
              <a:solidFill>
                <a:srgbClr val="C00000"/>
              </a:solidFill>
            </a:ln>
          </p:spPr>
          <p:txBody>
            <a:bodyPr lIns="45713" tIns="22850" rIns="45713" bIns="22850" anchor="ctr" anchorCtr="0">
              <a:noAutofit/>
            </a:bodyPr>
            <a:lstStyle/>
            <a:p>
              <a:pPr>
                <a:defRPr/>
              </a:pPr>
              <a:endParaRPr sz="1200" kern="0">
                <a:solidFill>
                  <a:schemeClr val="bg1"/>
                </a:solidFill>
                <a:latin typeface="Lato"/>
                <a:ea typeface="Lato"/>
                <a:cs typeface="Lato"/>
                <a:sym typeface="Lato"/>
              </a:endParaRPr>
            </a:p>
          </p:txBody>
        </p:sp>
        <p:cxnSp>
          <p:nvCxnSpPr>
            <p:cNvPr id="49" name="直接箭头连接符 48"/>
            <p:cNvCxnSpPr/>
            <p:nvPr/>
          </p:nvCxnSpPr>
          <p:spPr bwMode="auto">
            <a:xfrm flipV="1">
              <a:off x="5534025" y="3159065"/>
              <a:ext cx="603250" cy="330200"/>
            </a:xfrm>
            <a:prstGeom prst="straightConnector1">
              <a:avLst/>
            </a:prstGeom>
            <a:noFill/>
            <a:ln>
              <a:solidFill>
                <a:srgbClr val="0000FF"/>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flipV="1">
              <a:off x="5505012" y="2855535"/>
              <a:ext cx="775773" cy="1055109"/>
            </a:xfrm>
            <a:prstGeom prst="straightConnector1">
              <a:avLst/>
            </a:prstGeom>
            <a:noFill/>
            <a:ln>
              <a:solidFill>
                <a:srgbClr val="C0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flipV="1">
              <a:off x="5503545" y="3533715"/>
              <a:ext cx="746760" cy="373380"/>
            </a:xfrm>
            <a:prstGeom prst="straightConnector1">
              <a:avLst/>
            </a:prstGeom>
            <a:noFill/>
            <a:ln>
              <a:solidFill>
                <a:srgbClr val="C0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flipV="1">
              <a:off x="5526405" y="3145095"/>
              <a:ext cx="739140" cy="754380"/>
            </a:xfrm>
            <a:prstGeom prst="straightConnector1">
              <a:avLst/>
            </a:prstGeom>
            <a:noFill/>
            <a:ln>
              <a:solidFill>
                <a:srgbClr val="C0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flipV="1">
              <a:off x="6608445" y="3526095"/>
              <a:ext cx="822960" cy="411480"/>
            </a:xfrm>
            <a:prstGeom prst="straightConnector1">
              <a:avLst/>
            </a:prstGeom>
            <a:noFill/>
            <a:ln>
              <a:solidFill>
                <a:srgbClr val="C0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a:endCxn id="4" idx="3"/>
            </p:cNvCxnSpPr>
            <p:nvPr/>
          </p:nvCxnSpPr>
          <p:spPr bwMode="auto">
            <a:xfrm flipV="1">
              <a:off x="6623685" y="3128903"/>
              <a:ext cx="853438" cy="808672"/>
            </a:xfrm>
            <a:prstGeom prst="straightConnector1">
              <a:avLst/>
            </a:prstGeom>
            <a:noFill/>
            <a:ln>
              <a:solidFill>
                <a:srgbClr val="C0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p:nvPr/>
          </p:nvCxnSpPr>
          <p:spPr bwMode="auto">
            <a:xfrm flipV="1">
              <a:off x="6623685" y="2817435"/>
              <a:ext cx="777240" cy="1104900"/>
            </a:xfrm>
            <a:prstGeom prst="straightConnector1">
              <a:avLst/>
            </a:prstGeom>
            <a:noFill/>
            <a:ln>
              <a:solidFill>
                <a:srgbClr val="C0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6" name="矩形 55"/>
          <p:cNvSpPr/>
          <p:nvPr/>
        </p:nvSpPr>
        <p:spPr bwMode="auto">
          <a:xfrm>
            <a:off x="2527216" y="2318389"/>
            <a:ext cx="7858730" cy="3181659"/>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1200" dirty="0" smtClean="0">
              <a:solidFill>
                <a:schemeClr val="bg1"/>
              </a:solidFill>
              <a:latin typeface="FrutigerNext LT Regular" pitchFamily="34" charset="0"/>
              <a:ea typeface="ＭＳ Ｐゴシック" pitchFamily="34" charset="-128"/>
            </a:endParaRPr>
          </a:p>
        </p:txBody>
      </p:sp>
      <p:sp>
        <p:nvSpPr>
          <p:cNvPr id="57" name="TextBox 109"/>
          <p:cNvSpPr txBox="1"/>
          <p:nvPr/>
        </p:nvSpPr>
        <p:spPr>
          <a:xfrm>
            <a:off x="1144773" y="5702102"/>
            <a:ext cx="9689910" cy="338554"/>
          </a:xfrm>
          <a:prstGeom prst="rect">
            <a:avLst/>
          </a:prstGeom>
          <a:noFill/>
        </p:spPr>
        <p:txBody>
          <a:bodyPr wrap="square" rtlCol="0">
            <a:spAutoFit/>
          </a:bodyPr>
          <a:lstStyle/>
          <a:p>
            <a:pPr fontAlgn="base">
              <a:spcBef>
                <a:spcPct val="0"/>
              </a:spcBef>
              <a:spcAft>
                <a:spcPct val="0"/>
              </a:spcAft>
            </a:pPr>
            <a:r>
              <a:rPr lang="zh-CN" altLang="en-US" sz="1600" b="1" dirty="0" smtClean="0">
                <a:solidFill>
                  <a:srgbClr val="FFC000"/>
                </a:solidFill>
                <a:latin typeface="微软雅黑" pitchFamily="34" charset="-122"/>
                <a:ea typeface="微软雅黑" pitchFamily="34" charset="-122"/>
              </a:rPr>
              <a:t>基于</a:t>
            </a:r>
            <a:r>
              <a:rPr lang="en-US" altLang="zh-CN" sz="1600" b="1" dirty="0" smtClean="0">
                <a:solidFill>
                  <a:srgbClr val="FFC000"/>
                </a:solidFill>
                <a:latin typeface="微软雅黑" pitchFamily="34" charset="-122"/>
                <a:ea typeface="微软雅黑" pitchFamily="34" charset="-122"/>
              </a:rPr>
              <a:t>PBFT</a:t>
            </a:r>
            <a:r>
              <a:rPr lang="zh-CN" altLang="en-US" sz="1600" b="1" dirty="0" smtClean="0">
                <a:solidFill>
                  <a:srgbClr val="FFC000"/>
                </a:solidFill>
                <a:latin typeface="微软雅黑" pitchFamily="34" charset="-122"/>
                <a:ea typeface="微软雅黑" pitchFamily="34" charset="-122"/>
              </a:rPr>
              <a:t>算法， 减少不必要的消息通信和签名消耗， 使得消息数量复杂度：</a:t>
            </a:r>
            <a:r>
              <a:rPr lang="en-US" altLang="zh-CN" sz="1600" b="1" dirty="0" smtClean="0">
                <a:solidFill>
                  <a:srgbClr val="FFC000"/>
                </a:solidFill>
                <a:latin typeface="微软雅黑" pitchFamily="34" charset="-122"/>
                <a:ea typeface="微软雅黑" pitchFamily="34" charset="-122"/>
              </a:rPr>
              <a:t>n</a:t>
            </a:r>
            <a:r>
              <a:rPr lang="en-US" altLang="zh-CN" sz="1600" b="1" baseline="30000" dirty="0" smtClean="0">
                <a:solidFill>
                  <a:srgbClr val="FFC000"/>
                </a:solidFill>
                <a:latin typeface="微软雅黑" pitchFamily="34" charset="-122"/>
                <a:ea typeface="微软雅黑" pitchFamily="34" charset="-122"/>
              </a:rPr>
              <a:t>2</a:t>
            </a:r>
            <a:r>
              <a:rPr lang="en-US" altLang="zh-CN" sz="1600" b="1" dirty="0" smtClean="0">
                <a:solidFill>
                  <a:srgbClr val="FFC000"/>
                </a:solidFill>
                <a:latin typeface="微软雅黑" pitchFamily="34" charset="-122"/>
                <a:ea typeface="微软雅黑" pitchFamily="34" charset="-122"/>
              </a:rPr>
              <a:t> </a:t>
            </a:r>
            <a:r>
              <a:rPr lang="en-US" altLang="zh-CN" sz="1600" b="1" dirty="0" smtClean="0">
                <a:solidFill>
                  <a:srgbClr val="FFC000"/>
                </a:solidFill>
                <a:latin typeface="微软雅黑" pitchFamily="34" charset="-122"/>
                <a:ea typeface="微软雅黑" pitchFamily="34" charset="-122"/>
                <a:sym typeface="Wingdings" pitchFamily="2" charset="2"/>
              </a:rPr>
              <a:t>  n</a:t>
            </a:r>
            <a:r>
              <a:rPr lang="zh-CN" altLang="en-US" sz="1600" b="1" dirty="0" smtClean="0">
                <a:solidFill>
                  <a:srgbClr val="FFC000"/>
                </a:solidFill>
                <a:latin typeface="微软雅黑" pitchFamily="34" charset="-122"/>
                <a:ea typeface="微软雅黑" pitchFamily="34" charset="-122"/>
                <a:sym typeface="Wingdings" pitchFamily="2" charset="2"/>
              </a:rPr>
              <a:t>， 提高算法效率</a:t>
            </a:r>
            <a:endParaRPr lang="zh-CN" altLang="en-US" sz="1600" b="1" baseline="30000" dirty="0">
              <a:solidFill>
                <a:srgbClr val="FFC000"/>
              </a:solidFill>
              <a:latin typeface="微软雅黑" pitchFamily="34" charset="-122"/>
              <a:ea typeface="微软雅黑" pitchFamily="34" charset="-122"/>
            </a:endParaRPr>
          </a:p>
        </p:txBody>
      </p:sp>
      <p:sp>
        <p:nvSpPr>
          <p:cNvPr id="58" name="TextBox 111"/>
          <p:cNvSpPr txBox="1"/>
          <p:nvPr/>
        </p:nvSpPr>
        <p:spPr>
          <a:xfrm>
            <a:off x="512873" y="1283801"/>
            <a:ext cx="10528300" cy="338554"/>
          </a:xfrm>
          <a:prstGeom prst="rect">
            <a:avLst/>
          </a:prstGeom>
          <a:noFill/>
        </p:spPr>
        <p:txBody>
          <a:bodyPr wrap="square" rtlCol="0">
            <a:spAutoFit/>
          </a:bodyPr>
          <a:lstStyle/>
          <a:p>
            <a:pPr algn="ctr" fontAlgn="base">
              <a:spcBef>
                <a:spcPct val="0"/>
              </a:spcBef>
              <a:spcAft>
                <a:spcPct val="0"/>
              </a:spcAft>
            </a:pPr>
            <a:r>
              <a:rPr lang="zh-CN" altLang="en-US" sz="1600" b="1" dirty="0" smtClean="0">
                <a:solidFill>
                  <a:srgbClr val="C00000"/>
                </a:solidFill>
                <a:latin typeface="微软雅黑" pitchFamily="34" charset="-122"/>
                <a:ea typeface="微软雅黑" pitchFamily="34" charset="-122"/>
              </a:rPr>
              <a:t>技术创新：</a:t>
            </a:r>
            <a:r>
              <a:rPr lang="zh-CN" altLang="en-US" sz="1600" dirty="0" smtClean="0">
                <a:solidFill>
                  <a:schemeClr val="bg1"/>
                </a:solidFill>
                <a:latin typeface="微软雅黑" pitchFamily="34" charset="-122"/>
                <a:ea typeface="微软雅黑" pitchFamily="34" charset="-122"/>
              </a:rPr>
              <a:t>（</a:t>
            </a:r>
            <a:r>
              <a:rPr lang="en-US" altLang="zh-CN" sz="1600" dirty="0" smtClean="0">
                <a:solidFill>
                  <a:schemeClr val="bg1"/>
                </a:solidFill>
                <a:latin typeface="微软雅黑" pitchFamily="34" charset="-122"/>
                <a:ea typeface="微软雅黑" pitchFamily="34" charset="-122"/>
              </a:rPr>
              <a:t>1</a:t>
            </a:r>
            <a:r>
              <a:rPr lang="zh-CN" altLang="en-US" sz="1600" dirty="0" smtClean="0">
                <a:solidFill>
                  <a:schemeClr val="bg1"/>
                </a:solidFill>
                <a:latin typeface="微软雅黑" pitchFamily="34" charset="-122"/>
                <a:ea typeface="微软雅黑" pitchFamily="34" charset="-122"/>
              </a:rPr>
              <a:t>）签名</a:t>
            </a:r>
            <a:r>
              <a:rPr lang="en-US" altLang="zh-CN" sz="1600" dirty="0" smtClean="0">
                <a:solidFill>
                  <a:schemeClr val="bg1"/>
                </a:solidFill>
                <a:latin typeface="微软雅黑" pitchFamily="34" charset="-122"/>
                <a:ea typeface="微软雅黑" pitchFamily="34" charset="-122"/>
              </a:rPr>
              <a:t>+</a:t>
            </a:r>
            <a:r>
              <a:rPr lang="zh-CN" altLang="en-US" sz="1600" dirty="0" smtClean="0">
                <a:solidFill>
                  <a:schemeClr val="bg1"/>
                </a:solidFill>
                <a:latin typeface="微软雅黑" pitchFamily="34" charset="-122"/>
                <a:ea typeface="微软雅黑" pitchFamily="34" charset="-122"/>
              </a:rPr>
              <a:t>两阶段提交；（</a:t>
            </a:r>
            <a:r>
              <a:rPr lang="en-US" altLang="zh-CN" sz="1600" dirty="0" smtClean="0">
                <a:solidFill>
                  <a:schemeClr val="bg1"/>
                </a:solidFill>
                <a:latin typeface="微软雅黑" pitchFamily="34" charset="-122"/>
                <a:ea typeface="微软雅黑" pitchFamily="34" charset="-122"/>
              </a:rPr>
              <a:t>2</a:t>
            </a:r>
            <a:r>
              <a:rPr lang="zh-CN" altLang="en-US" sz="1600" dirty="0" smtClean="0">
                <a:solidFill>
                  <a:schemeClr val="bg1"/>
                </a:solidFill>
                <a:latin typeface="微软雅黑" pitchFamily="34" charset="-122"/>
                <a:ea typeface="微软雅黑" pitchFamily="34" charset="-122"/>
              </a:rPr>
              <a:t>）多实例共识互相监督，保证公平性</a:t>
            </a:r>
            <a:endParaRPr lang="en-US" altLang="zh-CN" sz="1600" dirty="0" smtClean="0">
              <a:solidFill>
                <a:schemeClr val="bg1"/>
              </a:solidFill>
              <a:latin typeface="微软雅黑" pitchFamily="34" charset="-122"/>
              <a:ea typeface="微软雅黑" pitchFamily="34" charset="-122"/>
            </a:endParaRPr>
          </a:p>
        </p:txBody>
      </p:sp>
      <p:sp>
        <p:nvSpPr>
          <p:cNvPr id="59" name="TextBox 112"/>
          <p:cNvSpPr txBox="1"/>
          <p:nvPr/>
        </p:nvSpPr>
        <p:spPr>
          <a:xfrm>
            <a:off x="3188364" y="1862243"/>
            <a:ext cx="5253887" cy="307777"/>
          </a:xfrm>
          <a:prstGeom prst="rect">
            <a:avLst/>
          </a:prstGeom>
          <a:solidFill>
            <a:schemeClr val="accent2"/>
          </a:solidFill>
        </p:spPr>
        <p:txBody>
          <a:bodyPr wrap="square" rtlCol="0">
            <a:spAutoFit/>
          </a:bodyPr>
          <a:lstStyle/>
          <a:p>
            <a:pPr algn="ctr" fontAlgn="base">
              <a:spcBef>
                <a:spcPct val="0"/>
              </a:spcBef>
              <a:spcAft>
                <a:spcPct val="0"/>
              </a:spcAft>
            </a:pPr>
            <a:r>
              <a:rPr lang="zh-CN" altLang="en-US" sz="1400" dirty="0" smtClean="0">
                <a:solidFill>
                  <a:srgbClr val="000000"/>
                </a:solidFill>
                <a:latin typeface="微软雅黑" pitchFamily="34" charset="-122"/>
                <a:ea typeface="微软雅黑" pitchFamily="34" charset="-122"/>
              </a:rPr>
              <a:t>本例中有</a:t>
            </a:r>
            <a:r>
              <a:rPr lang="en-US" altLang="zh-CN" sz="1400" dirty="0" smtClean="0">
                <a:solidFill>
                  <a:srgbClr val="000000"/>
                </a:solidFill>
                <a:latin typeface="微软雅黑" pitchFamily="34" charset="-122"/>
                <a:ea typeface="微软雅黑" pitchFamily="34" charset="-122"/>
              </a:rPr>
              <a:t>4</a:t>
            </a:r>
            <a:r>
              <a:rPr lang="zh-CN" altLang="en-US" sz="1400" dirty="0" smtClean="0">
                <a:solidFill>
                  <a:srgbClr val="000000"/>
                </a:solidFill>
                <a:latin typeface="微软雅黑" pitchFamily="34" charset="-122"/>
                <a:ea typeface="微软雅黑" pitchFamily="34" charset="-122"/>
              </a:rPr>
              <a:t>个节点</a:t>
            </a:r>
            <a:r>
              <a:rPr lang="en-US" altLang="zh-CN" sz="1400" dirty="0" smtClean="0">
                <a:solidFill>
                  <a:srgbClr val="000000"/>
                </a:solidFill>
                <a:latin typeface="微软雅黑" pitchFamily="34" charset="-122"/>
                <a:ea typeface="微软雅黑" pitchFamily="34" charset="-122"/>
              </a:rPr>
              <a:t>(n=3f+1, f=1)</a:t>
            </a: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f</a:t>
            </a:r>
            <a:r>
              <a:rPr lang="zh-CN" altLang="en-US" sz="1400" dirty="0" smtClean="0">
                <a:solidFill>
                  <a:srgbClr val="000000"/>
                </a:solidFill>
                <a:latin typeface="微软雅黑" pitchFamily="34" charset="-122"/>
                <a:ea typeface="微软雅黑" pitchFamily="34" charset="-122"/>
              </a:rPr>
              <a:t>代表恶意节点的个数</a:t>
            </a:r>
            <a:r>
              <a:rPr lang="en-US" altLang="zh-CN" sz="1400" dirty="0" smtClean="0">
                <a:solidFill>
                  <a:srgbClr val="000000"/>
                </a:solidFill>
                <a:latin typeface="微软雅黑" pitchFamily="34" charset="-122"/>
                <a:ea typeface="微软雅黑" pitchFamily="34" charset="-122"/>
              </a:rPr>
              <a:t>(faulty)</a:t>
            </a:r>
          </a:p>
        </p:txBody>
      </p:sp>
    </p:spTree>
    <p:extLst>
      <p:ext uri="{BB962C8B-B14F-4D97-AF65-F5344CB8AC3E}">
        <p14:creationId xmlns:p14="http://schemas.microsoft.com/office/powerpoint/2010/main" val="78945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4506" y="311372"/>
            <a:ext cx="11567494" cy="871537"/>
          </a:xfrm>
          <a:prstGeom prst="rect">
            <a:avLst/>
          </a:prstGeom>
        </p:spPr>
        <p:txBody>
          <a:bodyPr/>
          <a:lst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2800" smtClean="0"/>
              <a:t>构建基于关系模型的区块链，提升易用性和查询性能</a:t>
            </a:r>
            <a:endParaRPr lang="zh-CN" altLang="en-US" sz="2800" dirty="0"/>
          </a:p>
        </p:txBody>
      </p:sp>
      <p:grpSp>
        <p:nvGrpSpPr>
          <p:cNvPr id="3" name="组合 2"/>
          <p:cNvGrpSpPr/>
          <p:nvPr/>
        </p:nvGrpSpPr>
        <p:grpSpPr>
          <a:xfrm>
            <a:off x="1490829" y="2013180"/>
            <a:ext cx="8781635" cy="3432044"/>
            <a:chOff x="626733" y="1581132"/>
            <a:chExt cx="7671686" cy="3936100"/>
          </a:xfrm>
        </p:grpSpPr>
        <p:sp>
          <p:nvSpPr>
            <p:cNvPr id="4" name="矩形 3"/>
            <p:cNvSpPr/>
            <p:nvPr/>
          </p:nvSpPr>
          <p:spPr bwMode="auto">
            <a:xfrm>
              <a:off x="626733" y="1953307"/>
              <a:ext cx="3411669" cy="1256670"/>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400" dirty="0" smtClean="0">
                  <a:solidFill>
                    <a:schemeClr val="bg1"/>
                  </a:solidFill>
                  <a:latin typeface="微软雅黑" pitchFamily="34" charset="-122"/>
                  <a:ea typeface="微软雅黑" pitchFamily="34" charset="-122"/>
                </a:rPr>
                <a:t>APP</a:t>
              </a:r>
              <a:endParaRPr lang="zh-CN" altLang="en-US" sz="1400" dirty="0" smtClean="0">
                <a:solidFill>
                  <a:schemeClr val="bg1"/>
                </a:solidFill>
                <a:latin typeface="微软雅黑" pitchFamily="34" charset="-122"/>
                <a:ea typeface="微软雅黑" pitchFamily="34" charset="-122"/>
              </a:endParaRPr>
            </a:p>
          </p:txBody>
        </p:sp>
        <p:sp>
          <p:nvSpPr>
            <p:cNvPr id="5" name="矩形 4"/>
            <p:cNvSpPr/>
            <p:nvPr/>
          </p:nvSpPr>
          <p:spPr bwMode="auto">
            <a:xfrm>
              <a:off x="640330" y="3736200"/>
              <a:ext cx="3411669" cy="1746376"/>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400" dirty="0" smtClean="0">
                  <a:solidFill>
                    <a:schemeClr val="bg1"/>
                  </a:solidFill>
                  <a:latin typeface="微软雅黑" pitchFamily="34" charset="-122"/>
                  <a:ea typeface="微软雅黑" pitchFamily="34" charset="-122"/>
                </a:rPr>
                <a:t>Fabric</a:t>
              </a:r>
            </a:p>
            <a:p>
              <a:pPr fontAlgn="base">
                <a:spcBef>
                  <a:spcPct val="0"/>
                </a:spcBef>
                <a:spcAft>
                  <a:spcPct val="0"/>
                </a:spcAft>
              </a:pPr>
              <a:r>
                <a:rPr lang="en-US" altLang="zh-CN" sz="1400" dirty="0" smtClean="0">
                  <a:solidFill>
                    <a:schemeClr val="bg1"/>
                  </a:solidFill>
                  <a:latin typeface="微软雅黑" pitchFamily="34" charset="-122"/>
                  <a:ea typeface="微软雅黑" pitchFamily="34" charset="-122"/>
                </a:rPr>
                <a:t>Server</a:t>
              </a:r>
              <a:endParaRPr lang="zh-CN" altLang="en-US" sz="1400" dirty="0" smtClean="0">
                <a:solidFill>
                  <a:schemeClr val="bg1"/>
                </a:solidFill>
                <a:latin typeface="微软雅黑" pitchFamily="34" charset="-122"/>
                <a:ea typeface="微软雅黑" pitchFamily="34" charset="-122"/>
              </a:endParaRPr>
            </a:p>
          </p:txBody>
        </p:sp>
        <p:sp>
          <p:nvSpPr>
            <p:cNvPr id="6" name="矩形 5"/>
            <p:cNvSpPr/>
            <p:nvPr/>
          </p:nvSpPr>
          <p:spPr bwMode="auto">
            <a:xfrm>
              <a:off x="1427732" y="2079891"/>
              <a:ext cx="2504682"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APP Code</a:t>
              </a:r>
              <a:endParaRPr lang="zh-CN" altLang="en-US" sz="1100" dirty="0" smtClean="0">
                <a:solidFill>
                  <a:schemeClr val="bg1"/>
                </a:solidFill>
                <a:latin typeface="微软雅黑" pitchFamily="34" charset="-122"/>
                <a:ea typeface="微软雅黑" pitchFamily="34" charset="-122"/>
              </a:endParaRPr>
            </a:p>
          </p:txBody>
        </p:sp>
        <p:sp>
          <p:nvSpPr>
            <p:cNvPr id="7" name="矩形 6"/>
            <p:cNvSpPr/>
            <p:nvPr/>
          </p:nvSpPr>
          <p:spPr bwMode="auto">
            <a:xfrm>
              <a:off x="1417844" y="2709732"/>
              <a:ext cx="1640717"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Fabric SDK</a:t>
              </a:r>
              <a:endParaRPr lang="zh-CN" altLang="en-US" sz="1100" dirty="0" smtClean="0">
                <a:solidFill>
                  <a:schemeClr val="bg1"/>
                </a:solidFill>
                <a:latin typeface="微软雅黑" pitchFamily="34" charset="-122"/>
                <a:ea typeface="微软雅黑" pitchFamily="34" charset="-122"/>
              </a:endParaRPr>
            </a:p>
          </p:txBody>
        </p:sp>
        <p:sp>
          <p:nvSpPr>
            <p:cNvPr id="8" name="流程图: 磁盘 7"/>
            <p:cNvSpPr/>
            <p:nvPr/>
          </p:nvSpPr>
          <p:spPr bwMode="auto">
            <a:xfrm>
              <a:off x="1365564" y="4931088"/>
              <a:ext cx="1248282" cy="442999"/>
            </a:xfrm>
            <a:prstGeom prst="flowChartMagneticDisk">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altLang="zh-CN" sz="1050" dirty="0" err="1" smtClean="0">
                  <a:solidFill>
                    <a:schemeClr val="bg1"/>
                  </a:solidFill>
                  <a:latin typeface="微软雅黑" pitchFamily="34" charset="-122"/>
                  <a:ea typeface="微软雅黑" pitchFamily="34" charset="-122"/>
                </a:rPr>
                <a:t>LevelDB</a:t>
              </a:r>
              <a:endParaRPr lang="en-US" altLang="zh-CN" sz="1050" dirty="0" smtClean="0">
                <a:solidFill>
                  <a:schemeClr val="bg1"/>
                </a:solidFill>
                <a:latin typeface="微软雅黑" pitchFamily="34" charset="-122"/>
                <a:ea typeface="微软雅黑" pitchFamily="34" charset="-122"/>
              </a:endParaRPr>
            </a:p>
            <a:p>
              <a:pPr algn="ctr" fontAlgn="base">
                <a:spcBef>
                  <a:spcPct val="0"/>
                </a:spcBef>
                <a:spcAft>
                  <a:spcPct val="0"/>
                </a:spcAft>
              </a:pPr>
              <a:r>
                <a:rPr lang="en-US" altLang="zh-CN" sz="1050" dirty="0" smtClean="0">
                  <a:solidFill>
                    <a:schemeClr val="bg1"/>
                  </a:solidFill>
                  <a:latin typeface="微软雅黑" pitchFamily="34" charset="-122"/>
                  <a:ea typeface="微软雅黑" pitchFamily="34" charset="-122"/>
                </a:rPr>
                <a:t>World </a:t>
              </a:r>
              <a:r>
                <a:rPr lang="en-US" altLang="zh-CN" sz="1050" dirty="0" err="1" smtClean="0">
                  <a:solidFill>
                    <a:schemeClr val="bg1"/>
                  </a:solidFill>
                  <a:latin typeface="微软雅黑" pitchFamily="34" charset="-122"/>
                  <a:ea typeface="微软雅黑" pitchFamily="34" charset="-122"/>
                </a:rPr>
                <a:t>state+index</a:t>
              </a:r>
              <a:endParaRPr lang="zh-CN" altLang="en-US" sz="1050" dirty="0" smtClean="0">
                <a:solidFill>
                  <a:schemeClr val="bg1"/>
                </a:solidFill>
                <a:latin typeface="微软雅黑" pitchFamily="34" charset="-122"/>
                <a:ea typeface="微软雅黑" pitchFamily="34" charset="-122"/>
              </a:endParaRPr>
            </a:p>
          </p:txBody>
        </p:sp>
        <p:sp>
          <p:nvSpPr>
            <p:cNvPr id="9" name="矩形 8"/>
            <p:cNvSpPr/>
            <p:nvPr/>
          </p:nvSpPr>
          <p:spPr bwMode="auto">
            <a:xfrm>
              <a:off x="1401775" y="3950167"/>
              <a:ext cx="2529099"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User defined Chaincode</a:t>
              </a:r>
              <a:endParaRPr lang="zh-CN" altLang="en-US" sz="1100" dirty="0" smtClean="0">
                <a:solidFill>
                  <a:schemeClr val="bg1"/>
                </a:solidFill>
                <a:latin typeface="微软雅黑" pitchFamily="34" charset="-122"/>
                <a:ea typeface="微软雅黑" pitchFamily="34" charset="-122"/>
              </a:endParaRPr>
            </a:p>
          </p:txBody>
        </p:sp>
        <p:sp>
          <p:nvSpPr>
            <p:cNvPr id="10" name="矩形 9"/>
            <p:cNvSpPr/>
            <p:nvPr/>
          </p:nvSpPr>
          <p:spPr bwMode="auto">
            <a:xfrm>
              <a:off x="3129862" y="2708224"/>
              <a:ext cx="789872"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Certificate &amp; SK</a:t>
              </a:r>
              <a:endParaRPr lang="zh-CN" altLang="en-US" sz="1100" dirty="0" smtClean="0">
                <a:solidFill>
                  <a:schemeClr val="bg1"/>
                </a:solidFill>
                <a:latin typeface="微软雅黑" pitchFamily="34" charset="-122"/>
                <a:ea typeface="微软雅黑" pitchFamily="34" charset="-122"/>
              </a:endParaRPr>
            </a:p>
          </p:txBody>
        </p:sp>
        <p:cxnSp>
          <p:nvCxnSpPr>
            <p:cNvPr id="11" name="直接箭头连接符 10"/>
            <p:cNvCxnSpPr/>
            <p:nvPr/>
          </p:nvCxnSpPr>
          <p:spPr bwMode="auto">
            <a:xfrm>
              <a:off x="2347399" y="3101502"/>
              <a:ext cx="0" cy="855315"/>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V="1">
              <a:off x="2739247" y="3101501"/>
              <a:ext cx="8654" cy="855315"/>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3"/>
            <p:cNvSpPr txBox="1"/>
            <p:nvPr/>
          </p:nvSpPr>
          <p:spPr>
            <a:xfrm>
              <a:off x="1703702" y="3360840"/>
              <a:ext cx="756728" cy="300032"/>
            </a:xfrm>
            <a:prstGeom prst="rect">
              <a:avLst/>
            </a:prstGeom>
            <a:noFill/>
            <a:ln>
              <a:solidFill>
                <a:schemeClr val="bg1"/>
              </a:solidFill>
            </a:ln>
          </p:spPr>
          <p:txBody>
            <a:bodyPr wrap="square" rtlCol="0">
              <a:spAutoFit/>
            </a:bodyPr>
            <a:lstStyle/>
            <a:p>
              <a:pP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invoke</a:t>
              </a:r>
              <a:endParaRPr lang="zh-CN" altLang="en-US" sz="1100" dirty="0">
                <a:solidFill>
                  <a:schemeClr val="bg1"/>
                </a:solidFill>
                <a:latin typeface="微软雅黑" pitchFamily="34" charset="-122"/>
                <a:ea typeface="微软雅黑" pitchFamily="34" charset="-122"/>
              </a:endParaRPr>
            </a:p>
          </p:txBody>
        </p:sp>
        <p:sp>
          <p:nvSpPr>
            <p:cNvPr id="14" name="TextBox 14"/>
            <p:cNvSpPr txBox="1"/>
            <p:nvPr/>
          </p:nvSpPr>
          <p:spPr>
            <a:xfrm>
              <a:off x="2725952" y="3359335"/>
              <a:ext cx="987691" cy="300032"/>
            </a:xfrm>
            <a:prstGeom prst="rect">
              <a:avLst/>
            </a:prstGeom>
            <a:noFill/>
            <a:ln>
              <a:solidFill>
                <a:schemeClr val="bg1"/>
              </a:solidFill>
            </a:ln>
          </p:spPr>
          <p:txBody>
            <a:bodyPr wrap="square" rtlCol="0">
              <a:spAutoFit/>
            </a:bodyPr>
            <a:lstStyle/>
            <a:p>
              <a:pP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response</a:t>
              </a:r>
              <a:endParaRPr lang="zh-CN" altLang="en-US" sz="1100" dirty="0">
                <a:solidFill>
                  <a:schemeClr val="bg1"/>
                </a:solidFill>
                <a:latin typeface="微软雅黑" pitchFamily="34" charset="-122"/>
                <a:ea typeface="微软雅黑" pitchFamily="34" charset="-122"/>
              </a:endParaRPr>
            </a:p>
          </p:txBody>
        </p:sp>
        <p:sp>
          <p:nvSpPr>
            <p:cNvPr id="15" name="流程图: 文档 14"/>
            <p:cNvSpPr/>
            <p:nvPr/>
          </p:nvSpPr>
          <p:spPr bwMode="auto">
            <a:xfrm>
              <a:off x="2688567" y="4967246"/>
              <a:ext cx="1208918" cy="415876"/>
            </a:xfrm>
            <a:prstGeom prst="flowChartDocumen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16" name="流程图: 过程 15"/>
            <p:cNvSpPr/>
            <p:nvPr/>
          </p:nvSpPr>
          <p:spPr bwMode="auto">
            <a:xfrm>
              <a:off x="2755318" y="5092321"/>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17" name="流程图: 过程 16"/>
            <p:cNvSpPr/>
            <p:nvPr/>
          </p:nvSpPr>
          <p:spPr bwMode="auto">
            <a:xfrm>
              <a:off x="2992342" y="5092321"/>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18" name="流程图: 过程 17"/>
            <p:cNvSpPr/>
            <p:nvPr/>
          </p:nvSpPr>
          <p:spPr bwMode="auto">
            <a:xfrm>
              <a:off x="3229366" y="5092321"/>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19" name="流程图: 过程 18"/>
            <p:cNvSpPr/>
            <p:nvPr/>
          </p:nvSpPr>
          <p:spPr bwMode="auto">
            <a:xfrm>
              <a:off x="3466391" y="5092321"/>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20" name="流程图: 过程 19"/>
            <p:cNvSpPr/>
            <p:nvPr/>
          </p:nvSpPr>
          <p:spPr bwMode="auto">
            <a:xfrm>
              <a:off x="3703416" y="5092321"/>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cxnSp>
          <p:nvCxnSpPr>
            <p:cNvPr id="21" name="直接箭头连接符 20"/>
            <p:cNvCxnSpPr>
              <a:stCxn id="20" idx="1"/>
              <a:endCxn id="19" idx="3"/>
            </p:cNvCxnSpPr>
            <p:nvPr/>
          </p:nvCxnSpPr>
          <p:spPr bwMode="auto">
            <a:xfrm flipH="1">
              <a:off x="3599891" y="5173687"/>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9" idx="1"/>
              <a:endCxn id="18" idx="3"/>
            </p:cNvCxnSpPr>
            <p:nvPr/>
          </p:nvCxnSpPr>
          <p:spPr bwMode="auto">
            <a:xfrm flipH="1">
              <a:off x="3362867" y="5173687"/>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stCxn id="18" idx="1"/>
              <a:endCxn id="17" idx="3"/>
            </p:cNvCxnSpPr>
            <p:nvPr/>
          </p:nvCxnSpPr>
          <p:spPr bwMode="auto">
            <a:xfrm flipH="1">
              <a:off x="3125843" y="5173687"/>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17" idx="1"/>
              <a:endCxn id="16" idx="3"/>
            </p:cNvCxnSpPr>
            <p:nvPr/>
          </p:nvCxnSpPr>
          <p:spPr bwMode="auto">
            <a:xfrm flipH="1">
              <a:off x="2888818" y="5173687"/>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4"/>
            <p:cNvSpPr/>
            <p:nvPr/>
          </p:nvSpPr>
          <p:spPr bwMode="auto">
            <a:xfrm>
              <a:off x="4871864" y="1953307"/>
              <a:ext cx="3412953" cy="1291326"/>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400" dirty="0" smtClean="0">
                  <a:solidFill>
                    <a:schemeClr val="bg1"/>
                  </a:solidFill>
                  <a:latin typeface="微软雅黑" pitchFamily="34" charset="-122"/>
                  <a:ea typeface="微软雅黑" pitchFamily="34" charset="-122"/>
                </a:rPr>
                <a:t>APP</a:t>
              </a:r>
              <a:endParaRPr lang="zh-CN" altLang="en-US" sz="1400" dirty="0" smtClean="0">
                <a:solidFill>
                  <a:schemeClr val="bg1"/>
                </a:solidFill>
                <a:latin typeface="微软雅黑" pitchFamily="34" charset="-122"/>
                <a:ea typeface="微软雅黑" pitchFamily="34" charset="-122"/>
              </a:endParaRPr>
            </a:p>
          </p:txBody>
        </p:sp>
        <p:sp>
          <p:nvSpPr>
            <p:cNvPr id="26" name="矩形 25"/>
            <p:cNvSpPr/>
            <p:nvPr/>
          </p:nvSpPr>
          <p:spPr bwMode="auto">
            <a:xfrm>
              <a:off x="4885466" y="3770856"/>
              <a:ext cx="3412953" cy="1746376"/>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400" dirty="0" smtClean="0">
                  <a:solidFill>
                    <a:schemeClr val="bg1"/>
                  </a:solidFill>
                  <a:latin typeface="微软雅黑" pitchFamily="34" charset="-122"/>
                  <a:ea typeface="微软雅黑" pitchFamily="34" charset="-122"/>
                </a:rPr>
                <a:t>Fabric</a:t>
              </a:r>
            </a:p>
            <a:p>
              <a:pPr fontAlgn="base">
                <a:spcBef>
                  <a:spcPct val="0"/>
                </a:spcBef>
                <a:spcAft>
                  <a:spcPct val="0"/>
                </a:spcAft>
              </a:pPr>
              <a:r>
                <a:rPr lang="en-US" altLang="zh-CN" sz="1400" dirty="0" smtClean="0">
                  <a:solidFill>
                    <a:schemeClr val="bg1"/>
                  </a:solidFill>
                  <a:latin typeface="微软雅黑" pitchFamily="34" charset="-122"/>
                  <a:ea typeface="微软雅黑" pitchFamily="34" charset="-122"/>
                </a:rPr>
                <a:t>Server</a:t>
              </a:r>
              <a:endParaRPr lang="zh-CN" altLang="en-US" sz="1400" dirty="0" smtClean="0">
                <a:solidFill>
                  <a:schemeClr val="bg1"/>
                </a:solidFill>
                <a:latin typeface="微软雅黑" pitchFamily="34" charset="-122"/>
                <a:ea typeface="微软雅黑" pitchFamily="34" charset="-122"/>
              </a:endParaRPr>
            </a:p>
          </p:txBody>
        </p:sp>
        <p:sp>
          <p:nvSpPr>
            <p:cNvPr id="27" name="矩形 26"/>
            <p:cNvSpPr/>
            <p:nvPr/>
          </p:nvSpPr>
          <p:spPr bwMode="auto">
            <a:xfrm>
              <a:off x="5673163" y="2114547"/>
              <a:ext cx="2505625"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APP Code</a:t>
              </a:r>
              <a:endParaRPr lang="zh-CN" altLang="en-US" sz="1100" dirty="0" smtClean="0">
                <a:solidFill>
                  <a:schemeClr val="bg1"/>
                </a:solidFill>
                <a:latin typeface="微软雅黑" pitchFamily="34" charset="-122"/>
                <a:ea typeface="微软雅黑" pitchFamily="34" charset="-122"/>
              </a:endParaRPr>
            </a:p>
          </p:txBody>
        </p:sp>
        <p:sp>
          <p:nvSpPr>
            <p:cNvPr id="28" name="矩形 27"/>
            <p:cNvSpPr/>
            <p:nvPr/>
          </p:nvSpPr>
          <p:spPr bwMode="auto">
            <a:xfrm>
              <a:off x="5663273" y="2744388"/>
              <a:ext cx="1641335" cy="370673"/>
            </a:xfrm>
            <a:prstGeom prst="rect">
              <a:avLst/>
            </a:prstGeom>
            <a:solidFill>
              <a:srgbClr val="00B0F0"/>
            </a:solidFill>
            <a:ln>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Fabric JDBC</a:t>
              </a:r>
              <a:endParaRPr lang="zh-CN" altLang="en-US" sz="1100" dirty="0" smtClean="0">
                <a:solidFill>
                  <a:schemeClr val="bg1"/>
                </a:solidFill>
                <a:latin typeface="微软雅黑" pitchFamily="34" charset="-122"/>
                <a:ea typeface="微软雅黑" pitchFamily="34" charset="-122"/>
              </a:endParaRPr>
            </a:p>
          </p:txBody>
        </p:sp>
        <p:sp>
          <p:nvSpPr>
            <p:cNvPr id="29" name="流程图: 磁盘 28"/>
            <p:cNvSpPr/>
            <p:nvPr/>
          </p:nvSpPr>
          <p:spPr bwMode="auto">
            <a:xfrm>
              <a:off x="5680585" y="4965744"/>
              <a:ext cx="2486756" cy="442999"/>
            </a:xfrm>
            <a:prstGeom prst="flowChartMagneticDisk">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RDB</a:t>
              </a:r>
            </a:p>
            <a:p>
              <a:pPr algn="ctr" fontAlgn="base">
                <a:spcBef>
                  <a:spcPct val="0"/>
                </a:spcBef>
                <a:spcAft>
                  <a:spcPct val="0"/>
                </a:spcAft>
              </a:pPr>
              <a:endParaRPr lang="en-US" altLang="zh-CN" sz="1100" dirty="0" smtClean="0">
                <a:solidFill>
                  <a:schemeClr val="bg1"/>
                </a:solidFill>
                <a:latin typeface="微软雅黑" pitchFamily="34" charset="-122"/>
                <a:ea typeface="微软雅黑" pitchFamily="34" charset="-122"/>
              </a:endParaRPr>
            </a:p>
            <a:p>
              <a:pPr algn="ctr" fontAlgn="base">
                <a:spcBef>
                  <a:spcPct val="0"/>
                </a:spcBef>
                <a:spcAft>
                  <a:spcPct val="0"/>
                </a:spcAft>
              </a:pPr>
              <a:endParaRPr lang="zh-CN" altLang="en-US" sz="1100" dirty="0" smtClean="0">
                <a:solidFill>
                  <a:schemeClr val="bg1"/>
                </a:solidFill>
                <a:latin typeface="微软雅黑" pitchFamily="34" charset="-122"/>
                <a:ea typeface="微软雅黑" pitchFamily="34" charset="-122"/>
              </a:endParaRPr>
            </a:p>
          </p:txBody>
        </p:sp>
        <p:sp>
          <p:nvSpPr>
            <p:cNvPr id="30" name="矩形 29"/>
            <p:cNvSpPr/>
            <p:nvPr/>
          </p:nvSpPr>
          <p:spPr bwMode="auto">
            <a:xfrm>
              <a:off x="5647198" y="3984824"/>
              <a:ext cx="2530051" cy="370673"/>
            </a:xfrm>
            <a:prstGeom prst="rect">
              <a:avLst/>
            </a:prstGeom>
            <a:solidFill>
              <a:srgbClr val="00B0F0"/>
            </a:solidFill>
            <a:ln>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SQLCC chaincode</a:t>
              </a:r>
              <a:r>
                <a:rPr lang="zh-CN" altLang="en-US" sz="1100" dirty="0" smtClean="0">
                  <a:solidFill>
                    <a:schemeClr val="bg1"/>
                  </a:solidFill>
                  <a:latin typeface="微软雅黑" pitchFamily="34" charset="-122"/>
                  <a:ea typeface="微软雅黑" pitchFamily="34" charset="-122"/>
                </a:rPr>
                <a:t>（内置）</a:t>
              </a:r>
            </a:p>
          </p:txBody>
        </p:sp>
        <p:sp>
          <p:nvSpPr>
            <p:cNvPr id="31" name="矩形 30"/>
            <p:cNvSpPr/>
            <p:nvPr/>
          </p:nvSpPr>
          <p:spPr bwMode="auto">
            <a:xfrm>
              <a:off x="7375935" y="2742880"/>
              <a:ext cx="790169"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Certificate &amp; SK</a:t>
              </a:r>
              <a:endParaRPr lang="zh-CN" altLang="en-US" sz="1100" dirty="0" smtClean="0">
                <a:solidFill>
                  <a:schemeClr val="bg1"/>
                </a:solidFill>
                <a:latin typeface="微软雅黑" pitchFamily="34" charset="-122"/>
                <a:ea typeface="微软雅黑" pitchFamily="34" charset="-122"/>
              </a:endParaRPr>
            </a:p>
          </p:txBody>
        </p:sp>
        <p:cxnSp>
          <p:nvCxnSpPr>
            <p:cNvPr id="32" name="直接箭头连接符 31"/>
            <p:cNvCxnSpPr/>
            <p:nvPr/>
          </p:nvCxnSpPr>
          <p:spPr bwMode="auto">
            <a:xfrm>
              <a:off x="6562527" y="3118077"/>
              <a:ext cx="0" cy="855315"/>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V="1">
              <a:off x="6954522" y="3118076"/>
              <a:ext cx="8657" cy="855315"/>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p:nvPr/>
          </p:nvSpPr>
          <p:spPr bwMode="auto">
            <a:xfrm>
              <a:off x="1400488" y="4454939"/>
              <a:ext cx="2529099" cy="370673"/>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Chaincode</a:t>
              </a:r>
              <a:r>
                <a:rPr lang="zh-CN" altLang="en-US" sz="1100" dirty="0" smtClean="0">
                  <a:solidFill>
                    <a:schemeClr val="bg1"/>
                  </a:solidFill>
                  <a:latin typeface="微软雅黑" pitchFamily="34" charset="-122"/>
                  <a:ea typeface="微软雅黑" pitchFamily="34" charset="-122"/>
                </a:rPr>
                <a:t> </a:t>
              </a:r>
              <a:r>
                <a:rPr lang="en-US" altLang="zh-CN" sz="1100" dirty="0" smtClean="0">
                  <a:solidFill>
                    <a:schemeClr val="bg1"/>
                  </a:solidFill>
                  <a:latin typeface="微软雅黑" pitchFamily="34" charset="-122"/>
                  <a:ea typeface="微软雅黑" pitchFamily="34" charset="-122"/>
                </a:rPr>
                <a:t>Execution Engine</a:t>
              </a:r>
              <a:endParaRPr lang="zh-CN" altLang="en-US" sz="1100" dirty="0" smtClean="0">
                <a:solidFill>
                  <a:schemeClr val="bg1"/>
                </a:solidFill>
                <a:latin typeface="微软雅黑" pitchFamily="34" charset="-122"/>
                <a:ea typeface="微软雅黑" pitchFamily="34" charset="-122"/>
              </a:endParaRPr>
            </a:p>
          </p:txBody>
        </p:sp>
        <p:sp>
          <p:nvSpPr>
            <p:cNvPr id="35" name="矩形 34"/>
            <p:cNvSpPr/>
            <p:nvPr/>
          </p:nvSpPr>
          <p:spPr bwMode="auto">
            <a:xfrm>
              <a:off x="5653357" y="4507677"/>
              <a:ext cx="2529099" cy="370673"/>
            </a:xfrm>
            <a:prstGeom prst="rect">
              <a:avLst/>
            </a:prstGeom>
            <a:solidFill>
              <a:srgbClr val="FFC000"/>
            </a:solidFill>
            <a:ln>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Chaincode</a:t>
              </a:r>
              <a:r>
                <a:rPr lang="zh-CN" altLang="en-US" sz="1100" dirty="0" smtClean="0">
                  <a:solidFill>
                    <a:schemeClr val="bg1"/>
                  </a:solidFill>
                  <a:latin typeface="微软雅黑" pitchFamily="34" charset="-122"/>
                  <a:ea typeface="微软雅黑" pitchFamily="34" charset="-122"/>
                </a:rPr>
                <a:t> </a:t>
              </a:r>
              <a:r>
                <a:rPr lang="en-US" altLang="zh-CN" sz="1100" dirty="0" smtClean="0">
                  <a:solidFill>
                    <a:schemeClr val="bg1"/>
                  </a:solidFill>
                  <a:latin typeface="微软雅黑" pitchFamily="34" charset="-122"/>
                  <a:ea typeface="微软雅黑" pitchFamily="34" charset="-122"/>
                </a:rPr>
                <a:t>Execution Engine</a:t>
              </a:r>
              <a:endParaRPr lang="zh-CN" altLang="en-US" sz="1100" dirty="0" smtClean="0">
                <a:solidFill>
                  <a:schemeClr val="bg1"/>
                </a:solidFill>
                <a:latin typeface="微软雅黑" pitchFamily="34" charset="-122"/>
                <a:ea typeface="微软雅黑" pitchFamily="34" charset="-122"/>
              </a:endParaRPr>
            </a:p>
          </p:txBody>
        </p:sp>
        <p:sp>
          <p:nvSpPr>
            <p:cNvPr id="36" name="矩形 35"/>
            <p:cNvSpPr/>
            <p:nvPr/>
          </p:nvSpPr>
          <p:spPr>
            <a:xfrm>
              <a:off x="5708655" y="5137001"/>
              <a:ext cx="1259233" cy="300032"/>
            </a:xfrm>
            <a:prstGeom prst="rect">
              <a:avLst/>
            </a:prstGeom>
            <a:ln>
              <a:solidFill>
                <a:schemeClr val="bg1"/>
              </a:solidFill>
            </a:ln>
          </p:spPr>
          <p:txBody>
            <a:bodyPr wrap="none">
              <a:spAutoFit/>
            </a:bodyPr>
            <a:lstStyle/>
            <a:p>
              <a:pPr algn="ct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World </a:t>
              </a:r>
              <a:r>
                <a:rPr lang="en-US" altLang="zh-CN" sz="1100" dirty="0" err="1" smtClean="0">
                  <a:solidFill>
                    <a:schemeClr val="bg1"/>
                  </a:solidFill>
                  <a:latin typeface="微软雅黑" pitchFamily="34" charset="-122"/>
                  <a:ea typeface="微软雅黑" pitchFamily="34" charset="-122"/>
                </a:rPr>
                <a:t>state+index</a:t>
              </a:r>
              <a:endParaRPr lang="zh-CN" altLang="en-US" sz="1100" dirty="0" smtClean="0">
                <a:solidFill>
                  <a:schemeClr val="bg1"/>
                </a:solidFill>
                <a:latin typeface="微软雅黑" pitchFamily="34" charset="-122"/>
                <a:ea typeface="微软雅黑" pitchFamily="34" charset="-122"/>
              </a:endParaRPr>
            </a:p>
          </p:txBody>
        </p:sp>
        <p:sp>
          <p:nvSpPr>
            <p:cNvPr id="37" name="流程图: 过程 36"/>
            <p:cNvSpPr/>
            <p:nvPr/>
          </p:nvSpPr>
          <p:spPr bwMode="auto">
            <a:xfrm>
              <a:off x="7054511" y="5172182"/>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38" name="流程图: 过程 37"/>
            <p:cNvSpPr/>
            <p:nvPr/>
          </p:nvSpPr>
          <p:spPr bwMode="auto">
            <a:xfrm>
              <a:off x="7291535" y="5172182"/>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39" name="流程图: 过程 38"/>
            <p:cNvSpPr/>
            <p:nvPr/>
          </p:nvSpPr>
          <p:spPr bwMode="auto">
            <a:xfrm>
              <a:off x="7528559" y="5172182"/>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40" name="流程图: 过程 39"/>
            <p:cNvSpPr/>
            <p:nvPr/>
          </p:nvSpPr>
          <p:spPr bwMode="auto">
            <a:xfrm>
              <a:off x="7765584" y="5172182"/>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sp>
          <p:nvSpPr>
            <p:cNvPr id="41" name="流程图: 过程 40"/>
            <p:cNvSpPr/>
            <p:nvPr/>
          </p:nvSpPr>
          <p:spPr bwMode="auto">
            <a:xfrm>
              <a:off x="8002609" y="5172182"/>
              <a:ext cx="133500" cy="162733"/>
            </a:xfrm>
            <a:prstGeom prst="flowChartProcess">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Wingdings" pitchFamily="2" charset="2"/>
                <a:buChar char="n"/>
              </a:pPr>
              <a:endParaRPr lang="zh-CN" altLang="en-US" sz="1400" dirty="0" smtClean="0">
                <a:solidFill>
                  <a:schemeClr val="bg1"/>
                </a:solidFill>
                <a:latin typeface="微软雅黑" pitchFamily="34" charset="-122"/>
                <a:ea typeface="微软雅黑" pitchFamily="34" charset="-122"/>
              </a:endParaRPr>
            </a:p>
          </p:txBody>
        </p:sp>
        <p:cxnSp>
          <p:nvCxnSpPr>
            <p:cNvPr id="42" name="直接箭头连接符 41"/>
            <p:cNvCxnSpPr>
              <a:stCxn id="41" idx="1"/>
              <a:endCxn id="40" idx="3"/>
            </p:cNvCxnSpPr>
            <p:nvPr/>
          </p:nvCxnSpPr>
          <p:spPr bwMode="auto">
            <a:xfrm flipH="1">
              <a:off x="7899084" y="5253548"/>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a:stCxn id="40" idx="1"/>
              <a:endCxn id="39" idx="3"/>
            </p:cNvCxnSpPr>
            <p:nvPr/>
          </p:nvCxnSpPr>
          <p:spPr bwMode="auto">
            <a:xfrm flipH="1">
              <a:off x="7662060" y="5253548"/>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a:stCxn id="39" idx="1"/>
              <a:endCxn id="38" idx="3"/>
            </p:cNvCxnSpPr>
            <p:nvPr/>
          </p:nvCxnSpPr>
          <p:spPr bwMode="auto">
            <a:xfrm flipH="1">
              <a:off x="7425036" y="5253548"/>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a:stCxn id="38" idx="1"/>
              <a:endCxn id="37" idx="3"/>
            </p:cNvCxnSpPr>
            <p:nvPr/>
          </p:nvCxnSpPr>
          <p:spPr bwMode="auto">
            <a:xfrm flipH="1">
              <a:off x="7188011" y="5253548"/>
              <a:ext cx="103524" cy="0"/>
            </a:xfrm>
            <a:prstGeom prst="straightConnector1">
              <a:avLst/>
            </a:prstGeom>
            <a:noFill/>
            <a:ln>
              <a:solidFill>
                <a:schemeClr val="bg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66"/>
            <p:cNvSpPr txBox="1"/>
            <p:nvPr/>
          </p:nvSpPr>
          <p:spPr>
            <a:xfrm>
              <a:off x="5971966" y="3368376"/>
              <a:ext cx="756728" cy="300032"/>
            </a:xfrm>
            <a:prstGeom prst="rect">
              <a:avLst/>
            </a:prstGeom>
            <a:noFill/>
            <a:ln>
              <a:solidFill>
                <a:schemeClr val="bg1"/>
              </a:solidFill>
            </a:ln>
          </p:spPr>
          <p:txBody>
            <a:bodyPr wrap="square" rtlCol="0">
              <a:spAutoFit/>
            </a:bodyPr>
            <a:lstStyle/>
            <a:p>
              <a:pP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invoke</a:t>
              </a:r>
              <a:endParaRPr lang="zh-CN" altLang="en-US" sz="1100" dirty="0">
                <a:solidFill>
                  <a:schemeClr val="bg1"/>
                </a:solidFill>
                <a:latin typeface="微软雅黑" pitchFamily="34" charset="-122"/>
                <a:ea typeface="微软雅黑" pitchFamily="34" charset="-122"/>
              </a:endParaRPr>
            </a:p>
          </p:txBody>
        </p:sp>
        <p:sp>
          <p:nvSpPr>
            <p:cNvPr id="47" name="TextBox 67"/>
            <p:cNvSpPr txBox="1"/>
            <p:nvPr/>
          </p:nvSpPr>
          <p:spPr>
            <a:xfrm>
              <a:off x="6994218" y="3366871"/>
              <a:ext cx="987691" cy="300032"/>
            </a:xfrm>
            <a:prstGeom prst="rect">
              <a:avLst/>
            </a:prstGeom>
            <a:noFill/>
            <a:ln>
              <a:solidFill>
                <a:schemeClr val="bg1"/>
              </a:solidFill>
            </a:ln>
          </p:spPr>
          <p:txBody>
            <a:bodyPr wrap="square" rtlCol="0">
              <a:spAutoFit/>
            </a:bodyPr>
            <a:lstStyle/>
            <a:p>
              <a:pPr fontAlgn="base">
                <a:spcBef>
                  <a:spcPct val="0"/>
                </a:spcBef>
                <a:spcAft>
                  <a:spcPct val="0"/>
                </a:spcAft>
              </a:pPr>
              <a:r>
                <a:rPr lang="en-US" altLang="zh-CN" sz="1100" dirty="0" smtClean="0">
                  <a:solidFill>
                    <a:schemeClr val="bg1"/>
                  </a:solidFill>
                  <a:latin typeface="微软雅黑" pitchFamily="34" charset="-122"/>
                  <a:ea typeface="微软雅黑" pitchFamily="34" charset="-122"/>
                </a:rPr>
                <a:t>response</a:t>
              </a:r>
              <a:endParaRPr lang="zh-CN" altLang="en-US" sz="1100" dirty="0">
                <a:solidFill>
                  <a:schemeClr val="bg1"/>
                </a:solidFill>
                <a:latin typeface="微软雅黑" pitchFamily="34" charset="-122"/>
                <a:ea typeface="微软雅黑" pitchFamily="34" charset="-122"/>
              </a:endParaRPr>
            </a:p>
          </p:txBody>
        </p:sp>
        <p:pic>
          <p:nvPicPr>
            <p:cNvPr id="48" name="Picture 10" descr="箭头，第11P"/>
            <p:cNvPicPr>
              <a:picLocks noChangeAspect="1" noChangeArrowheads="1"/>
            </p:cNvPicPr>
            <p:nvPr/>
          </p:nvPicPr>
          <p:blipFill>
            <a:blip r:embed="rId2" cstate="print"/>
            <a:srcRect/>
            <a:stretch>
              <a:fillRect/>
            </a:stretch>
          </p:blipFill>
          <p:spPr bwMode="auto">
            <a:xfrm>
              <a:off x="3818024" y="2650005"/>
              <a:ext cx="1053840" cy="2098714"/>
            </a:xfrm>
            <a:prstGeom prst="rect">
              <a:avLst/>
            </a:prstGeom>
            <a:noFill/>
            <a:ln w="9525">
              <a:solidFill>
                <a:schemeClr val="bg1"/>
              </a:solidFill>
              <a:miter lim="800000"/>
              <a:headEnd/>
              <a:tailEnd/>
            </a:ln>
          </p:spPr>
        </p:pic>
        <p:sp>
          <p:nvSpPr>
            <p:cNvPr id="49" name="下箭头 48"/>
            <p:cNvSpPr/>
            <p:nvPr/>
          </p:nvSpPr>
          <p:spPr bwMode="auto">
            <a:xfrm>
              <a:off x="1941162" y="2342061"/>
              <a:ext cx="1117373" cy="424917"/>
            </a:xfrm>
            <a:prstGeom prst="downArrow">
              <a:avLst/>
            </a:prstGeom>
            <a:solidFill>
              <a:schemeClr val="bg1">
                <a:lumMod val="85000"/>
              </a:schemeClr>
            </a:solidFill>
            <a:ln>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pPr>
              <a:r>
                <a:rPr lang="en-US" altLang="zh-CN" sz="800" dirty="0" smtClean="0">
                  <a:solidFill>
                    <a:schemeClr val="bg1"/>
                  </a:solidFill>
                  <a:latin typeface="微软雅黑" pitchFamily="34" charset="-122"/>
                  <a:ea typeface="微软雅黑" pitchFamily="34" charset="-122"/>
                </a:rPr>
                <a:t>Fabric SDK API</a:t>
              </a:r>
              <a:endParaRPr lang="zh-CN" altLang="en-US" sz="800" dirty="0" smtClean="0">
                <a:solidFill>
                  <a:schemeClr val="bg1"/>
                </a:solidFill>
                <a:latin typeface="微软雅黑" pitchFamily="34" charset="-122"/>
                <a:ea typeface="微软雅黑" pitchFamily="34" charset="-122"/>
              </a:endParaRPr>
            </a:p>
          </p:txBody>
        </p:sp>
        <p:sp>
          <p:nvSpPr>
            <p:cNvPr id="50" name="下箭头 49"/>
            <p:cNvSpPr/>
            <p:nvPr/>
          </p:nvSpPr>
          <p:spPr bwMode="auto">
            <a:xfrm>
              <a:off x="6108979" y="2421921"/>
              <a:ext cx="1014726" cy="424917"/>
            </a:xfrm>
            <a:prstGeom prst="downArrow">
              <a:avLst/>
            </a:prstGeom>
            <a:solidFill>
              <a:schemeClr val="bg1">
                <a:lumMod val="85000"/>
              </a:schemeClr>
            </a:solidFill>
            <a:ln>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pPr>
              <a:r>
                <a:rPr lang="en-US" altLang="zh-CN" sz="800" dirty="0" smtClean="0">
                  <a:solidFill>
                    <a:schemeClr val="bg1"/>
                  </a:solidFill>
                  <a:latin typeface="微软雅黑" pitchFamily="34" charset="-122"/>
                  <a:ea typeface="微软雅黑" pitchFamily="34" charset="-122"/>
                </a:rPr>
                <a:t>SQL</a:t>
              </a:r>
              <a:endParaRPr lang="zh-CN" altLang="en-US" sz="800" dirty="0" smtClean="0">
                <a:solidFill>
                  <a:schemeClr val="bg1"/>
                </a:solidFill>
                <a:latin typeface="微软雅黑" pitchFamily="34" charset="-122"/>
                <a:ea typeface="微软雅黑" pitchFamily="34" charset="-122"/>
              </a:endParaRPr>
            </a:p>
          </p:txBody>
        </p:sp>
        <p:sp>
          <p:nvSpPr>
            <p:cNvPr id="51" name="TextBox 71"/>
            <p:cNvSpPr txBox="1"/>
            <p:nvPr/>
          </p:nvSpPr>
          <p:spPr>
            <a:xfrm>
              <a:off x="2049410" y="1582637"/>
              <a:ext cx="788701" cy="352979"/>
            </a:xfrm>
            <a:prstGeom prst="rect">
              <a:avLst/>
            </a:prstGeom>
            <a:noFill/>
            <a:ln>
              <a:solidFill>
                <a:schemeClr val="bg1"/>
              </a:solidFill>
            </a:ln>
          </p:spPr>
          <p:txBody>
            <a:bodyPr wrap="none" rtlCol="0">
              <a:spAutoFit/>
            </a:bodyPr>
            <a:lstStyle/>
            <a:p>
              <a:pPr fontAlgn="base">
                <a:spcBef>
                  <a:spcPct val="0"/>
                </a:spcBef>
                <a:spcAft>
                  <a:spcPct val="0"/>
                </a:spcAft>
              </a:pPr>
              <a:r>
                <a:rPr lang="zh-CN" altLang="en-US" sz="1400" dirty="0" smtClean="0">
                  <a:solidFill>
                    <a:schemeClr val="bg1"/>
                  </a:solidFill>
                  <a:latin typeface="微软雅黑" pitchFamily="34" charset="-122"/>
                  <a:ea typeface="微软雅黑" pitchFamily="34" charset="-122"/>
                </a:rPr>
                <a:t>当前方案</a:t>
              </a:r>
              <a:endParaRPr lang="zh-CN" altLang="en-US" sz="1400" dirty="0">
                <a:solidFill>
                  <a:schemeClr val="bg1"/>
                </a:solidFill>
                <a:latin typeface="微软雅黑" pitchFamily="34" charset="-122"/>
                <a:ea typeface="微软雅黑" pitchFamily="34" charset="-122"/>
              </a:endParaRPr>
            </a:p>
          </p:txBody>
        </p:sp>
        <p:sp>
          <p:nvSpPr>
            <p:cNvPr id="52" name="TextBox 72"/>
            <p:cNvSpPr txBox="1"/>
            <p:nvPr/>
          </p:nvSpPr>
          <p:spPr>
            <a:xfrm>
              <a:off x="6286748" y="1581132"/>
              <a:ext cx="631857" cy="352979"/>
            </a:xfrm>
            <a:prstGeom prst="rect">
              <a:avLst/>
            </a:prstGeom>
            <a:noFill/>
            <a:ln>
              <a:solidFill>
                <a:schemeClr val="bg1"/>
              </a:solidFill>
            </a:ln>
          </p:spPr>
          <p:txBody>
            <a:bodyPr wrap="none" rtlCol="0">
              <a:spAutoFit/>
            </a:bodyPr>
            <a:lstStyle/>
            <a:p>
              <a:pPr fontAlgn="base">
                <a:spcBef>
                  <a:spcPct val="0"/>
                </a:spcBef>
                <a:spcAft>
                  <a:spcPct val="0"/>
                </a:spcAft>
              </a:pPr>
              <a:r>
                <a:rPr lang="zh-CN" altLang="en-US" sz="1400" dirty="0" smtClean="0">
                  <a:solidFill>
                    <a:schemeClr val="bg1"/>
                  </a:solidFill>
                  <a:latin typeface="微软雅黑" pitchFamily="34" charset="-122"/>
                  <a:ea typeface="微软雅黑" pitchFamily="34" charset="-122"/>
                </a:rPr>
                <a:t>新方案</a:t>
              </a:r>
              <a:endParaRPr lang="zh-CN" altLang="en-US" sz="1400" dirty="0">
                <a:solidFill>
                  <a:schemeClr val="bg1"/>
                </a:solidFill>
                <a:latin typeface="微软雅黑" pitchFamily="34" charset="-122"/>
                <a:ea typeface="微软雅黑" pitchFamily="34" charset="-122"/>
              </a:endParaRPr>
            </a:p>
          </p:txBody>
        </p:sp>
      </p:grpSp>
      <p:sp>
        <p:nvSpPr>
          <p:cNvPr id="53" name="TextBox 73"/>
          <p:cNvSpPr txBox="1"/>
          <p:nvPr/>
        </p:nvSpPr>
        <p:spPr>
          <a:xfrm>
            <a:off x="385274" y="5712350"/>
            <a:ext cx="11352694" cy="338554"/>
          </a:xfrm>
          <a:prstGeom prst="rect">
            <a:avLst/>
          </a:prstGeom>
          <a:solidFill>
            <a:srgbClr val="C00000"/>
          </a:solidFill>
        </p:spPr>
        <p:txBody>
          <a:bodyPr wrap="square" rtlCol="0" anchor="ctr">
            <a:spAutoFit/>
          </a:bodyPr>
          <a:lstStyle/>
          <a:p>
            <a:pPr algn="ctr" fontAlgn="base">
              <a:spcBef>
                <a:spcPct val="0"/>
              </a:spcBef>
              <a:spcAft>
                <a:spcPct val="0"/>
              </a:spcAft>
            </a:pPr>
            <a:r>
              <a:rPr lang="zh-CN" altLang="en-US" sz="1600" b="1" dirty="0" smtClean="0">
                <a:solidFill>
                  <a:srgbClr val="FFFFFF"/>
                </a:solidFill>
                <a:latin typeface="微软雅黑" pitchFamily="34" charset="-122"/>
                <a:ea typeface="微软雅黑" pitchFamily="34" charset="-122"/>
              </a:rPr>
              <a:t>（</a:t>
            </a:r>
            <a:r>
              <a:rPr lang="en-US" altLang="zh-CN" sz="1600" b="1" dirty="0" smtClean="0">
                <a:solidFill>
                  <a:srgbClr val="FFFFFF"/>
                </a:solidFill>
                <a:latin typeface="微软雅黑" pitchFamily="34" charset="-122"/>
                <a:ea typeface="微软雅黑" pitchFamily="34" charset="-122"/>
              </a:rPr>
              <a:t>1</a:t>
            </a:r>
            <a:r>
              <a:rPr lang="zh-CN" altLang="en-US" sz="1600" b="1" dirty="0" smtClean="0">
                <a:solidFill>
                  <a:srgbClr val="FFFFFF"/>
                </a:solidFill>
                <a:latin typeface="微软雅黑" pitchFamily="34" charset="-122"/>
                <a:ea typeface="微软雅黑" pitchFamily="34" charset="-122"/>
              </a:rPr>
              <a:t>）</a:t>
            </a:r>
            <a:r>
              <a:rPr lang="en-US" altLang="zh-CN" sz="1600" b="1" dirty="0" smtClean="0">
                <a:solidFill>
                  <a:srgbClr val="FFFFFF"/>
                </a:solidFill>
                <a:latin typeface="微软雅黑" pitchFamily="34" charset="-122"/>
                <a:ea typeface="微软雅黑" pitchFamily="34" charset="-122"/>
              </a:rPr>
              <a:t>SQL</a:t>
            </a:r>
            <a:r>
              <a:rPr lang="zh-CN" altLang="en-US" sz="1600" b="1" dirty="0">
                <a:solidFill>
                  <a:srgbClr val="FFFFFF"/>
                </a:solidFill>
                <a:latin typeface="微软雅黑" pitchFamily="34" charset="-122"/>
                <a:ea typeface="微软雅黑" pitchFamily="34" charset="-122"/>
              </a:rPr>
              <a:t>的区块链</a:t>
            </a:r>
            <a:r>
              <a:rPr lang="zh-CN" altLang="en-US" sz="1600" b="1" dirty="0" smtClean="0">
                <a:solidFill>
                  <a:srgbClr val="FFFFFF"/>
                </a:solidFill>
                <a:latin typeface="微软雅黑" pitchFamily="34" charset="-122"/>
                <a:ea typeface="微软雅黑" pitchFamily="34" charset="-122"/>
              </a:rPr>
              <a:t>访问；（</a:t>
            </a:r>
            <a:r>
              <a:rPr lang="en-US" altLang="zh-CN" sz="1600" b="1" dirty="0" smtClean="0">
                <a:solidFill>
                  <a:srgbClr val="FFFFFF"/>
                </a:solidFill>
                <a:latin typeface="微软雅黑" pitchFamily="34" charset="-122"/>
                <a:ea typeface="微软雅黑" pitchFamily="34" charset="-122"/>
              </a:rPr>
              <a:t>2</a:t>
            </a:r>
            <a:r>
              <a:rPr lang="zh-CN" altLang="en-US" sz="1600" b="1" dirty="0" smtClean="0">
                <a:solidFill>
                  <a:srgbClr val="FFFFFF"/>
                </a:solidFill>
                <a:latin typeface="微软雅黑" pitchFamily="34" charset="-122"/>
                <a:ea typeface="微软雅黑" pitchFamily="34" charset="-122"/>
              </a:rPr>
              <a:t>）基于</a:t>
            </a:r>
            <a:r>
              <a:rPr lang="en-US" altLang="zh-CN" sz="1600" b="1" dirty="0">
                <a:solidFill>
                  <a:srgbClr val="FFFFFF"/>
                </a:solidFill>
                <a:latin typeface="微软雅黑" pitchFamily="34" charset="-122"/>
                <a:ea typeface="微软雅黑" pitchFamily="34" charset="-122"/>
              </a:rPr>
              <a:t>SQL</a:t>
            </a:r>
            <a:r>
              <a:rPr lang="zh-CN" altLang="en-US" sz="1600" b="1" dirty="0">
                <a:solidFill>
                  <a:srgbClr val="FFFFFF"/>
                </a:solidFill>
                <a:latin typeface="微软雅黑" pitchFamily="34" charset="-122"/>
                <a:ea typeface="微软雅黑" pitchFamily="34" charset="-122"/>
              </a:rPr>
              <a:t>的智能合约开发</a:t>
            </a:r>
            <a:r>
              <a:rPr lang="zh-CN" altLang="en-US" sz="1600" b="1" dirty="0" smtClean="0">
                <a:solidFill>
                  <a:srgbClr val="FFFFFF"/>
                </a:solidFill>
                <a:latin typeface="微软雅黑" pitchFamily="34" charset="-122"/>
                <a:ea typeface="微软雅黑" pitchFamily="34" charset="-122"/>
              </a:rPr>
              <a:t>框架；（</a:t>
            </a:r>
            <a:r>
              <a:rPr lang="en-US" altLang="zh-CN" sz="1600" b="1" dirty="0" smtClean="0">
                <a:solidFill>
                  <a:srgbClr val="FFFFFF"/>
                </a:solidFill>
                <a:latin typeface="微软雅黑" pitchFamily="34" charset="-122"/>
                <a:ea typeface="微软雅黑" pitchFamily="34" charset="-122"/>
              </a:rPr>
              <a:t>3</a:t>
            </a:r>
            <a:r>
              <a:rPr lang="zh-CN" altLang="en-US" sz="1600" b="1" dirty="0" smtClean="0">
                <a:solidFill>
                  <a:srgbClr val="FFFFFF"/>
                </a:solidFill>
                <a:latin typeface="微软雅黑" pitchFamily="34" charset="-122"/>
                <a:ea typeface="微软雅黑" pitchFamily="34" charset="-122"/>
              </a:rPr>
              <a:t>）基于关系数据库（如</a:t>
            </a:r>
            <a:r>
              <a:rPr lang="en-US" altLang="zh-CN" sz="1600" b="1" dirty="0" smtClean="0">
                <a:solidFill>
                  <a:srgbClr val="FFFFFF"/>
                </a:solidFill>
                <a:latin typeface="微软雅黑" pitchFamily="34" charset="-122"/>
                <a:ea typeface="微软雅黑" pitchFamily="34" charset="-122"/>
              </a:rPr>
              <a:t>MySQL</a:t>
            </a:r>
            <a:r>
              <a:rPr lang="zh-CN" altLang="en-US" sz="1600" b="1" dirty="0" smtClean="0">
                <a:solidFill>
                  <a:srgbClr val="FFFFFF"/>
                </a:solidFill>
                <a:latin typeface="微软雅黑" pitchFamily="34" charset="-122"/>
                <a:ea typeface="微软雅黑" pitchFamily="34" charset="-122"/>
              </a:rPr>
              <a:t>）的</a:t>
            </a:r>
            <a:r>
              <a:rPr lang="zh-CN" altLang="en-US" sz="1600" b="1" dirty="0">
                <a:solidFill>
                  <a:srgbClr val="FFFFFF"/>
                </a:solidFill>
                <a:latin typeface="微软雅黑" pitchFamily="34" charset="-122"/>
                <a:ea typeface="微软雅黑" pitchFamily="34" charset="-122"/>
              </a:rPr>
              <a:t>区块链</a:t>
            </a:r>
            <a:r>
              <a:rPr lang="zh-CN" altLang="en-US" sz="1600" b="1" dirty="0" smtClean="0">
                <a:solidFill>
                  <a:srgbClr val="FFFFFF"/>
                </a:solidFill>
                <a:latin typeface="微软雅黑" pitchFamily="34" charset="-122"/>
                <a:ea typeface="微软雅黑" pitchFamily="34" charset="-122"/>
              </a:rPr>
              <a:t>数据管理</a:t>
            </a:r>
            <a:endParaRPr lang="zh-CN" altLang="en-US" sz="1600" b="1" dirty="0">
              <a:solidFill>
                <a:srgbClr val="FFFFFF"/>
              </a:solidFill>
              <a:latin typeface="微软雅黑" pitchFamily="34" charset="-122"/>
              <a:ea typeface="微软雅黑" pitchFamily="34" charset="-122"/>
            </a:endParaRPr>
          </a:p>
        </p:txBody>
      </p:sp>
      <p:sp>
        <p:nvSpPr>
          <p:cNvPr id="54" name="TextBox 43"/>
          <p:cNvSpPr txBox="1"/>
          <p:nvPr/>
        </p:nvSpPr>
        <p:spPr>
          <a:xfrm>
            <a:off x="479376" y="1412776"/>
            <a:ext cx="11415775" cy="338554"/>
          </a:xfrm>
          <a:prstGeom prst="rect">
            <a:avLst/>
          </a:prstGeom>
          <a:noFill/>
        </p:spPr>
        <p:txBody>
          <a:bodyPr wrap="square" rtlCol="0">
            <a:spAutoFit/>
          </a:bodyPr>
          <a:lstStyle/>
          <a:p>
            <a:pPr algn="ctr" fontAlgn="base">
              <a:spcBef>
                <a:spcPct val="0"/>
              </a:spcBef>
              <a:spcAft>
                <a:spcPct val="0"/>
              </a:spcAft>
            </a:pPr>
            <a:r>
              <a:rPr lang="zh-CN" altLang="en-US" sz="1600" b="1" dirty="0" smtClean="0">
                <a:solidFill>
                  <a:srgbClr val="C00000"/>
                </a:solidFill>
                <a:latin typeface="微软雅黑" pitchFamily="34" charset="-122"/>
                <a:ea typeface="微软雅黑" pitchFamily="34" charset="-122"/>
              </a:rPr>
              <a:t>问题：</a:t>
            </a:r>
            <a:r>
              <a:rPr lang="zh-CN" altLang="en-US" sz="1600" dirty="0" smtClean="0">
                <a:solidFill>
                  <a:schemeClr val="bg1"/>
                </a:solidFill>
                <a:latin typeface="微软雅黑" pitchFamily="34" charset="-122"/>
                <a:ea typeface="微软雅黑" pitchFamily="34" charset="-122"/>
              </a:rPr>
              <a:t>（</a:t>
            </a:r>
            <a:r>
              <a:rPr lang="en-US" altLang="zh-CN" sz="1600" dirty="0" smtClean="0">
                <a:solidFill>
                  <a:schemeClr val="bg1"/>
                </a:solidFill>
                <a:latin typeface="微软雅黑" pitchFamily="34" charset="-122"/>
                <a:ea typeface="微软雅黑" pitchFamily="34" charset="-122"/>
              </a:rPr>
              <a:t>1</a:t>
            </a:r>
            <a:r>
              <a:rPr lang="zh-CN" altLang="en-US" sz="1600" dirty="0">
                <a:solidFill>
                  <a:schemeClr val="bg1"/>
                </a:solidFill>
                <a:latin typeface="微软雅黑" pitchFamily="34" charset="-122"/>
                <a:ea typeface="微软雅黑" pitchFamily="34" charset="-122"/>
              </a:rPr>
              <a:t>）能不能像</a:t>
            </a:r>
            <a:r>
              <a:rPr lang="zh-CN" altLang="en-US" sz="1600" dirty="0" smtClean="0">
                <a:solidFill>
                  <a:schemeClr val="bg1"/>
                </a:solidFill>
                <a:latin typeface="微软雅黑" pitchFamily="34" charset="-122"/>
                <a:ea typeface="微软雅黑" pitchFamily="34" charset="-122"/>
              </a:rPr>
              <a:t>使用数据库一样使用区块链？（</a:t>
            </a:r>
            <a:r>
              <a:rPr lang="en-US" altLang="zh-CN" sz="1600" dirty="0">
                <a:solidFill>
                  <a:schemeClr val="bg1"/>
                </a:solidFill>
                <a:latin typeface="微软雅黑" pitchFamily="34" charset="-122"/>
                <a:ea typeface="微软雅黑" pitchFamily="34" charset="-122"/>
              </a:rPr>
              <a:t>2</a:t>
            </a:r>
            <a:r>
              <a:rPr lang="zh-CN" altLang="en-US" sz="1600" dirty="0" smtClean="0">
                <a:solidFill>
                  <a:schemeClr val="bg1"/>
                </a:solidFill>
                <a:latin typeface="微软雅黑" pitchFamily="34" charset="-122"/>
                <a:ea typeface="微软雅黑" pitchFamily="34" charset="-122"/>
              </a:rPr>
              <a:t>）低成本将现有应用从数据库切换到区块链？（</a:t>
            </a:r>
            <a:r>
              <a:rPr lang="en-US" altLang="zh-CN" sz="1600" dirty="0">
                <a:solidFill>
                  <a:schemeClr val="bg1"/>
                </a:solidFill>
                <a:latin typeface="微软雅黑" pitchFamily="34" charset="-122"/>
                <a:ea typeface="微软雅黑" pitchFamily="34" charset="-122"/>
              </a:rPr>
              <a:t>3</a:t>
            </a:r>
            <a:r>
              <a:rPr lang="zh-CN" altLang="en-US" sz="1600" dirty="0" smtClean="0">
                <a:solidFill>
                  <a:schemeClr val="bg1"/>
                </a:solidFill>
                <a:latin typeface="微软雅黑" pitchFamily="34" charset="-122"/>
                <a:ea typeface="微软雅黑" pitchFamily="34" charset="-122"/>
              </a:rPr>
              <a:t>）支持高效复杂查询？</a:t>
            </a:r>
            <a:endParaRPr lang="en-US" altLang="zh-CN" sz="16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4711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53"/>
          <p:cNvSpPr txBox="1"/>
          <p:nvPr/>
        </p:nvSpPr>
        <p:spPr>
          <a:xfrm>
            <a:off x="7702259" y="3403190"/>
            <a:ext cx="2715808" cy="400110"/>
          </a:xfrm>
          <a:prstGeom prst="rect">
            <a:avLst/>
          </a:prstGeom>
          <a:noFill/>
        </p:spPr>
        <p:txBody>
          <a:bodyPr wrap="none" rtlCol="0">
            <a:spAutoFit/>
          </a:bodyPr>
          <a:lstStyle/>
          <a:p>
            <a:r>
              <a:rPr lang="zh-CN" altLang="en-US" sz="2000" dirty="0">
                <a:solidFill>
                  <a:srgbClr val="595959"/>
                </a:solidFill>
                <a:latin typeface="微软雅黑" pitchFamily="34" charset="-122"/>
                <a:ea typeface="微软雅黑" pitchFamily="34" charset="-122"/>
              </a:rPr>
              <a:t>华为</a:t>
            </a:r>
            <a:r>
              <a:rPr lang="zh-CN" altLang="en-US" sz="2000" dirty="0" smtClean="0">
                <a:solidFill>
                  <a:srgbClr val="595959"/>
                </a:solidFill>
                <a:latin typeface="微软雅黑" pitchFamily="34" charset="-122"/>
                <a:ea typeface="微软雅黑" pitchFamily="34" charset="-122"/>
              </a:rPr>
              <a:t>云区块链服务</a:t>
            </a:r>
            <a:r>
              <a:rPr lang="en-US" altLang="zh-CN" sz="2000" dirty="0" smtClean="0">
                <a:solidFill>
                  <a:srgbClr val="595959"/>
                </a:solidFill>
                <a:latin typeface="微软雅黑" pitchFamily="34" charset="-122"/>
                <a:ea typeface="微软雅黑" pitchFamily="34" charset="-122"/>
              </a:rPr>
              <a:t>BCS</a:t>
            </a:r>
            <a:endParaRPr lang="zh-CN" altLang="en-US" sz="2000" b="1" dirty="0">
              <a:solidFill>
                <a:srgbClr val="595959"/>
              </a:solidFill>
              <a:latin typeface="微软雅黑" pitchFamily="34" charset="-122"/>
              <a:ea typeface="微软雅黑" pitchFamily="34" charset="-122"/>
            </a:endParaRPr>
          </a:p>
        </p:txBody>
      </p:sp>
      <p:sp>
        <p:nvSpPr>
          <p:cNvPr id="11" name="TextBox 153"/>
          <p:cNvSpPr txBox="1"/>
          <p:nvPr/>
        </p:nvSpPr>
        <p:spPr>
          <a:xfrm>
            <a:off x="8266356" y="5446018"/>
            <a:ext cx="1188146" cy="338554"/>
          </a:xfrm>
          <a:prstGeom prst="rect">
            <a:avLst/>
          </a:prstGeom>
          <a:noFill/>
        </p:spPr>
        <p:txBody>
          <a:bodyPr wrap="none" rtlCol="0">
            <a:spAutoFit/>
          </a:bodyPr>
          <a:lstStyle/>
          <a:p>
            <a:r>
              <a:rPr lang="zh-CN" altLang="en-US" sz="1600" dirty="0" smtClean="0">
                <a:solidFill>
                  <a:srgbClr val="000000"/>
                </a:solidFill>
                <a:latin typeface="微软雅黑" pitchFamily="34" charset="-122"/>
                <a:ea typeface="微软雅黑" pitchFamily="34" charset="-122"/>
              </a:rPr>
              <a:t>   </a:t>
            </a:r>
            <a:r>
              <a:rPr lang="zh-CN" altLang="en-US" sz="1600" dirty="0">
                <a:solidFill>
                  <a:srgbClr val="595959"/>
                </a:solidFill>
                <a:latin typeface="微软雅黑" pitchFamily="34" charset="-122"/>
                <a:ea typeface="微软雅黑" pitchFamily="34" charset="-122"/>
              </a:rPr>
              <a:t>扫码</a:t>
            </a:r>
            <a:r>
              <a:rPr lang="zh-CN" altLang="en-US" sz="1600" dirty="0" smtClean="0">
                <a:solidFill>
                  <a:srgbClr val="595959"/>
                </a:solidFill>
                <a:latin typeface="微软雅黑" pitchFamily="34" charset="-122"/>
                <a:ea typeface="微软雅黑" pitchFamily="34" charset="-122"/>
              </a:rPr>
              <a:t>关注</a:t>
            </a:r>
            <a:endParaRPr lang="zh-CN" altLang="en-US" sz="1600" b="1" dirty="0">
              <a:solidFill>
                <a:srgbClr val="595959"/>
              </a:solidFill>
              <a:latin typeface="微软雅黑" pitchFamily="34" charset="-122"/>
              <a:ea typeface="微软雅黑" pitchFamily="34"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348" y="3901787"/>
            <a:ext cx="1575647" cy="1575647"/>
          </a:xfrm>
          <a:prstGeom prst="rect">
            <a:avLst/>
          </a:prstGeom>
        </p:spPr>
      </p:pic>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8699</TotalTime>
  <Words>1335</Words>
  <Application>Microsoft Office PowerPoint</Application>
  <PresentationFormat>自定义</PresentationFormat>
  <Paragraphs>276</Paragraphs>
  <Slides>9</Slides>
  <Notes>1</Notes>
  <HiddenSlides>0</HiddenSlides>
  <MMClips>0</MMClips>
  <ScaleCrop>false</ScaleCrop>
  <HeadingPairs>
    <vt:vector size="6" baseType="variant">
      <vt:variant>
        <vt:lpstr>已用的字体</vt:lpstr>
      </vt:variant>
      <vt:variant>
        <vt:i4>17</vt:i4>
      </vt:variant>
      <vt:variant>
        <vt:lpstr>主题</vt:lpstr>
      </vt:variant>
      <vt:variant>
        <vt:i4>5</vt:i4>
      </vt:variant>
      <vt:variant>
        <vt:lpstr>幻灯片标题</vt:lpstr>
      </vt:variant>
      <vt:variant>
        <vt:i4>9</vt:i4>
      </vt:variant>
    </vt:vector>
  </HeadingPairs>
  <TitlesOfParts>
    <vt:vector size="31" baseType="lpstr">
      <vt:lpstr>Arial Unicode MS</vt:lpstr>
      <vt:lpstr>FrutigerNext LT Light</vt:lpstr>
      <vt:lpstr>FrutigerNext LT Medium</vt:lpstr>
      <vt:lpstr>Lato</vt:lpstr>
      <vt:lpstr>MS PGothic</vt:lpstr>
      <vt:lpstr>MS PGothic</vt:lpstr>
      <vt:lpstr>等线</vt:lpstr>
      <vt:lpstr>黑体</vt:lpstr>
      <vt:lpstr>华文细黑</vt:lpstr>
      <vt:lpstr>宋体</vt:lpstr>
      <vt:lpstr>微软雅黑</vt:lpstr>
      <vt:lpstr>Arial</vt:lpstr>
      <vt:lpstr>Calibri</vt:lpstr>
      <vt:lpstr>FrutigerNext LT Regular</vt:lpstr>
      <vt:lpstr>Segoe UI Light</vt:lpstr>
      <vt:lpstr>Times New Roman</vt:lpstr>
      <vt:lpstr>Wingdings</vt:lpstr>
      <vt:lpstr>Blank</vt:lpstr>
      <vt:lpstr>内容Copytext </vt:lpstr>
      <vt:lpstr>1_内容Copytext </vt:lpstr>
      <vt:lpstr>Thank you</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huifangyuan (A)</cp:lastModifiedBy>
  <cp:revision>111</cp:revision>
  <dcterms:created xsi:type="dcterms:W3CDTF">2014-09-24T01:01:53Z</dcterms:created>
  <dcterms:modified xsi:type="dcterms:W3CDTF">2018-08-13T10:22:03Z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(3)Ux/ihuIVaX/eGwYs5F+eJkgGlQ5XFIAJG7q6KJrzUaR9AIcq7U9A96s//rmB5arFC10i67/s
L8BzAA9LbOGe4/ptX+uxApPdO6pdBFJmVCOFfV5PfMVzYrVhhCVSTLc+4uzD1ucCcr8w/MpW
Aj/OYWkyctwSRkDR5R9/dYW+dcxQPiMkSiqhM00LjFtUCzqzFJV9h4qwrLVNcfcASnBAqqaK
Ld0eBFVEtNejtgMSYb</vt:lpwstr>
  </property>
  <property fmtid="{D5CDD505-2E9C-101B-9397-08002B2CF9AE}" pid="6" name="_2015_ms_pID_7253431">
    <vt:lpwstr>pqEUrGCK40BIcl4lYAaLS3M6XEUBN28nUb1NGi7uuakRghwhThMBqJ
hsNaXKSNVEGtJOmv1ZsQNNw3UWFLqhyQsGpwDht4F0WjmUA98UESO4uqCOqj+yP1HVdN5cCx
CBklBbICESIcYmjD4MkqBifeJpAR5gAEptS7w0p0M8KS4TtQP4yaz0ZHBa823Ggegb3YLESq
4QQ+cP/F6vMVjKm6tHJrx8OPR95Xuv4Tb4nn</vt:lpwstr>
  </property>
  <property fmtid="{D5CDD505-2E9C-101B-9397-08002B2CF9AE}" pid="7" name="_2015_ms_pID_7253432">
    <vt:lpwstr>90DkIzDx9ydyKV/YFW5RmFh9LuM/xT+Dn3a+
WHI9EG89Db0KIkwZkjQOlDqWWbSp2A==</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1534155708</vt:lpwstr>
  </property>
</Properties>
</file>