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64" r:id="rId2"/>
    <p:sldId id="365" r:id="rId3"/>
    <p:sldId id="402" r:id="rId4"/>
    <p:sldId id="403" r:id="rId5"/>
    <p:sldId id="411" r:id="rId6"/>
    <p:sldId id="404" r:id="rId7"/>
    <p:sldId id="405" r:id="rId8"/>
    <p:sldId id="370" r:id="rId9"/>
    <p:sldId id="412" r:id="rId10"/>
    <p:sldId id="406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D84437"/>
    <a:srgbClr val="A9A9A9"/>
    <a:srgbClr val="FF9900"/>
    <a:srgbClr val="4285F4"/>
    <a:srgbClr val="7A93AE"/>
    <a:srgbClr val="FAE798"/>
    <a:srgbClr val="666666"/>
    <a:srgbClr val="1AE5FF"/>
    <a:srgbClr val="00F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7" autoAdjust="0"/>
    <p:restoredTop sz="81257" autoAdjust="0"/>
  </p:normalViewPr>
  <p:slideViewPr>
    <p:cSldViewPr snapToGrid="0">
      <p:cViewPr varScale="1">
        <p:scale>
          <a:sx n="94" d="100"/>
          <a:sy n="94" d="100"/>
        </p:scale>
        <p:origin x="1140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234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7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8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0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2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1416000" y="2933127"/>
            <a:ext cx="9360000" cy="840589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altLang="zh-CN" sz="4500" dirty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4400" dirty="0" smtClean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点击编辑标题内容</a:t>
            </a:r>
            <a:endParaRPr lang="en-US" altLang="zh-CN" sz="4400" dirty="0">
              <a:gradFill>
                <a:gsLst>
                  <a:gs pos="70000">
                    <a:srgbClr val="00E4F5"/>
                  </a:gs>
                  <a:gs pos="30000">
                    <a:srgbClr val="00F3CB"/>
                  </a:gs>
                  <a:gs pos="0">
                    <a:srgbClr val="D5FFFF"/>
                  </a:gs>
                  <a:gs pos="100000">
                    <a:srgbClr val="D5FFFF"/>
                  </a:gs>
                </a:gsLst>
                <a:lin ang="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74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 userDrawn="1"/>
        </p:nvPicPr>
        <p:blipFill>
          <a:blip r:embed="rId2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 hasCustomPrompt="1"/>
          </p:nvPr>
        </p:nvSpPr>
        <p:spPr>
          <a:xfrm>
            <a:off x="2349878" y="1049100"/>
            <a:ext cx="7492244" cy="802723"/>
          </a:xfrm>
        </p:spPr>
        <p:txBody>
          <a:bodyPr>
            <a:normAutofit/>
          </a:bodyPr>
          <a:lstStyle>
            <a:lvl1pPr algn="ctr">
              <a:defRPr sz="4400" b="1" baseline="0"/>
            </a:lvl1pPr>
          </a:lstStyle>
          <a:p>
            <a:r>
              <a:rPr lang="zh-CN" altLang="en-US" dirty="0" smtClean="0"/>
              <a:t>点击编辑目录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sz="quarter" idx="10" hasCustomPrompt="1"/>
          </p:nvPr>
        </p:nvSpPr>
        <p:spPr>
          <a:xfrm>
            <a:off x="3822700" y="2209800"/>
            <a:ext cx="4546602" cy="2575560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24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 marL="24384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章节</a:t>
            </a:r>
            <a:r>
              <a:rPr lang="en-US" altLang="zh-CN" dirty="0" smtClean="0"/>
              <a:t>1</a:t>
            </a:r>
          </a:p>
          <a:p>
            <a:pPr lvl="0"/>
            <a:r>
              <a:rPr lang="zh-CN" altLang="en-US" dirty="0" smtClean="0"/>
              <a:t>章节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793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6" y="1076"/>
            <a:ext cx="12189609" cy="685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/>
        </p:nvPicPr>
        <p:blipFill>
          <a:blip r:embed="rId3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92" y="414339"/>
            <a:ext cx="10039308" cy="521891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755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92" y="411161"/>
            <a:ext cx="10039308" cy="521891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10039350" cy="51181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24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维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765300"/>
            <a:ext cx="3327400" cy="3327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99" y="1765300"/>
            <a:ext cx="3335247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57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/>
          <p:cNvSpPr txBox="1"/>
          <p:nvPr userDrawn="1"/>
        </p:nvSpPr>
        <p:spPr>
          <a:xfrm>
            <a:off x="2496000" y="2801089"/>
            <a:ext cx="72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http://zhibo.huaweicloud.com/watch/2174406</a:t>
            </a: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243572" y="1731174"/>
            <a:ext cx="7704856" cy="1470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096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373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2192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3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8288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4384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30480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9000000" scaled="0"/>
                </a:gradFill>
              </a:rPr>
              <a:t>Thank You</a:t>
            </a:r>
            <a:endParaRPr lang="zh-CN" altLang="en-US" dirty="0">
              <a:gradFill>
                <a:gsLst>
                  <a:gs pos="70000">
                    <a:srgbClr val="00E4F5"/>
                  </a:gs>
                  <a:gs pos="30000">
                    <a:srgbClr val="00F3CB"/>
                  </a:gs>
                  <a:gs pos="0">
                    <a:srgbClr val="D5FFFF"/>
                  </a:gs>
                  <a:gs pos="100000">
                    <a:srgbClr val="D5FFFF"/>
                  </a:gs>
                </a:gsLst>
                <a:lin ang="9000000" scaled="0"/>
              </a:gra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13" y="3828467"/>
            <a:ext cx="32289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49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/>
        </p:nvPicPr>
        <p:blipFill>
          <a:blip r:embed="rId10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6551450"/>
            <a:ext cx="1435037" cy="144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000" y="6464748"/>
            <a:ext cx="1080000" cy="317405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516000" y="6421477"/>
            <a:ext cx="11160000" cy="0"/>
          </a:xfrm>
          <a:prstGeom prst="line">
            <a:avLst/>
          </a:prstGeom>
          <a:gradFill flip="none" rotWithShape="1">
            <a:gsLst>
              <a:gs pos="68000">
                <a:srgbClr val="00ADED">
                  <a:alpha val="0"/>
                </a:srgbClr>
              </a:gs>
              <a:gs pos="100000">
                <a:srgbClr val="00B0F0">
                  <a:alpha val="26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gradFill flip="none" rotWithShape="1">
              <a:gsLst>
                <a:gs pos="0">
                  <a:srgbClr val="00C9D3">
                    <a:alpha val="40000"/>
                  </a:srgbClr>
                </a:gs>
                <a:gs pos="100000">
                  <a:srgbClr val="052F95">
                    <a:alpha val="40000"/>
                  </a:srgbClr>
                </a:gs>
              </a:gsLst>
              <a:lin ang="10800000" scaled="0"/>
              <a:tileRect/>
            </a:gra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49" r:id="rId3"/>
    <p:sldLayoutId id="2147483650" r:id="rId4"/>
    <p:sldLayoutId id="2147483669" r:id="rId5"/>
    <p:sldLayoutId id="2147483670" r:id="rId6"/>
    <p:sldLayoutId id="2147483673" r:id="rId7"/>
    <p:sldLayoutId id="2147483671" r:id="rId8"/>
  </p:sldLayoutIdLst>
  <p:transition spd="med"/>
  <p:timing>
    <p:tnLst>
      <p:par>
        <p:cTn id="1" dur="indefinite" restart="never" nodeType="tmRoot"/>
      </p:par>
    </p:tnLst>
  </p:timing>
  <p:hf sldNum="0"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16000" y="2933127"/>
            <a:ext cx="9360000" cy="840589"/>
          </a:xfrm>
        </p:spPr>
        <p:txBody>
          <a:bodyPr/>
          <a:lstStyle/>
          <a:p>
            <a:r>
              <a:rPr lang="en-US" altLang="zh-CN" dirty="0"/>
              <a:t>Day11 </a:t>
            </a:r>
            <a:r>
              <a:rPr lang="zh-CN" altLang="en-US" dirty="0"/>
              <a:t>容器进阶之</a:t>
            </a:r>
            <a:r>
              <a:rPr lang="en-US" altLang="zh-CN" dirty="0" err="1"/>
              <a:t>Kubernetes</a:t>
            </a:r>
            <a:r>
              <a:rPr lang="en-US" altLang="zh-CN" dirty="0"/>
              <a:t> </a:t>
            </a:r>
            <a:r>
              <a:rPr lang="zh-CN" altLang="en-US" dirty="0"/>
              <a:t>存储管理原理分析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813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04809" y="449254"/>
            <a:ext cx="10039308" cy="52189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应用中</a:t>
            </a:r>
            <a:r>
              <a:rPr lang="zh-CN" altLang="en-US" dirty="0" smtClean="0"/>
              <a:t>使用持久化卷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804809" y="1121013"/>
            <a:ext cx="9373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可以先查看集群支持的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storageclass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Kubectl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get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storageclass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146" name="Picture 2" descr="C:\Users\w00204372\AppData\Roaming\eSpace_Desktop\UserData\w00204372\imagefiles\8A93E949-B114-40B7-BFE6-D6B025646E0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39" y="1767344"/>
            <a:ext cx="44672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804810" y="3498821"/>
            <a:ext cx="5684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创建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pvc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，定义需要的访问模式，存储大小及存储类型：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Kubectl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create –f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pvc.yaml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60965" y="959664"/>
            <a:ext cx="4384713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apiVersion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v1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kind: </a:t>
            </a:r>
            <a:r>
              <a:rPr lang="en-US" altLang="zh-CN" sz="1000" b="1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PersistentVolumeClaim</a:t>
            </a:r>
            <a:endParaRPr lang="en-US" altLang="zh-CN" sz="1000" b="1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metadata: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annotations: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0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volume.beta.kubernetes.io/storage-class: </a:t>
            </a:r>
            <a:r>
              <a:rPr lang="en-US" altLang="zh-CN" sz="1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sata</a:t>
            </a:r>
            <a:endParaRPr lang="en-US" altLang="zh-CN" sz="1000" b="1" kern="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volume.beta.kubernetes.io/storage-</a:t>
            </a:r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provisioner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flexvolume-huawei.com/</a:t>
            </a:r>
            <a:r>
              <a:rPr lang="en-US" altLang="zh-CN" sz="1000" b="1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fuxivol</a:t>
            </a:r>
            <a:endParaRPr lang="en-US" altLang="zh-CN" sz="1000" b="1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labels: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failure-domain.beta.kubernetes.io/region: </a:t>
            </a:r>
            <a:r>
              <a:rPr lang="en-US" altLang="zh-CN" sz="1000" b="1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southchina</a:t>
            </a:r>
            <a:endParaRPr lang="en-US" altLang="zh-CN" sz="1000" b="1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failure-domain.beta.kubernetes.io/zone: </a:t>
            </a:r>
            <a:r>
              <a:rPr lang="en-US" altLang="zh-CN" sz="1000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kvmxen.dc1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name: </a:t>
            </a:r>
            <a:r>
              <a:rPr lang="en-US" altLang="zh-CN" sz="1000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test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spec: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accessModes</a:t>
            </a:r>
            <a:r>
              <a:rPr lang="en-US" altLang="zh-CN" sz="10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0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- </a:t>
            </a:r>
            <a:r>
              <a:rPr lang="en-US" altLang="zh-CN" sz="1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ReadWriteMany</a:t>
            </a:r>
            <a:endParaRPr lang="en-US" altLang="zh-CN" sz="1000" b="1" kern="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resources:</a:t>
            </a:r>
          </a:p>
          <a:p>
            <a:r>
              <a:rPr lang="en-US" altLang="zh-CN" sz="10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requests:</a:t>
            </a:r>
          </a:p>
          <a:p>
            <a:r>
              <a:rPr lang="en-US" altLang="zh-CN" sz="10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storage: 10Gi</a:t>
            </a:r>
            <a:endParaRPr lang="zh-CN" altLang="zh-CN" sz="1000" b="1" kern="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4809" y="4367317"/>
            <a:ext cx="5684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创建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deployment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，绑定该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pvc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Kubectl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create –f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deployment_pvc.yaml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60964" y="3852329"/>
            <a:ext cx="4384713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spec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containers: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image: </a:t>
            </a:r>
            <a:r>
              <a:rPr lang="en-US" altLang="zh-CN" sz="1000" b="1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nginx:latest</a:t>
            </a:r>
            <a:endParaRPr lang="en-US" altLang="zh-CN" sz="1000" b="1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imagePullPolicy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b="1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IfNotPresent</a:t>
            </a:r>
            <a:endParaRPr lang="en-US" altLang="zh-CN" sz="1000" b="1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name: </a:t>
            </a:r>
            <a:r>
              <a:rPr lang="en-US" altLang="zh-CN" sz="1000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container-0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volumeMounts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- name: </a:t>
            </a:r>
            <a:r>
              <a:rPr lang="en-US" altLang="zh-CN" sz="1000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test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</a:t>
            </a:r>
            <a:r>
              <a:rPr lang="en-US" altLang="zh-CN" sz="1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mountPath</a:t>
            </a:r>
            <a:r>
              <a:rPr lang="en-US" altLang="zh-CN" sz="10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/</a:t>
            </a:r>
            <a:r>
              <a:rPr lang="en-US" altLang="zh-CN" sz="1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tmp</a:t>
            </a:r>
            <a:endParaRPr lang="en-US" altLang="zh-CN" sz="1000" b="1" kern="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volumes: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</a:t>
            </a:r>
            <a:r>
              <a:rPr lang="en-US" altLang="zh-CN" sz="1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persistentVolumeClaim</a:t>
            </a:r>
            <a:r>
              <a:rPr lang="en-US" altLang="zh-CN" sz="10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0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</a:t>
            </a:r>
            <a:r>
              <a:rPr lang="en-US" altLang="zh-CN" sz="1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claimName</a:t>
            </a:r>
            <a:r>
              <a:rPr lang="en-US" altLang="zh-CN" sz="1000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test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name: </a:t>
            </a:r>
            <a:r>
              <a:rPr lang="en-US" altLang="zh-CN" sz="1000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test</a:t>
            </a:r>
            <a:endParaRPr lang="zh-CN" altLang="zh-CN" sz="1000" b="1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934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9380" y="2123089"/>
            <a:ext cx="4546602" cy="42619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为何需要存储卷？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普通存储卷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应用中使用普通卷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持久化存储卷（</a:t>
            </a:r>
            <a:r>
              <a:rPr lang="en-US" altLang="zh-CN" sz="2000" dirty="0" smtClean="0"/>
              <a:t>PV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/>
              <a:t>持久</a:t>
            </a:r>
            <a:r>
              <a:rPr lang="zh-CN" altLang="en-US" sz="2000" dirty="0" smtClean="0"/>
              <a:t>化存储卷申明（</a:t>
            </a:r>
            <a:r>
              <a:rPr lang="en-US" altLang="zh-CN" sz="2000" dirty="0" smtClean="0"/>
              <a:t>PVC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应用中使用持久化卷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354561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01675" y="800875"/>
            <a:ext cx="10039308" cy="52189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为何需要存储卷？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848972" y="1406934"/>
            <a:ext cx="10454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容器部署过程中一般有以下三种数据：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启动时需要的初始数据，可以是配置文件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启动过程中产生的临时数据，该临时数据需要多个容器间共享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启动过程中产生的持久化数据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8972" y="2973185"/>
            <a:ext cx="1045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以上三种数据都不希望在容器重启时就消失，存储卷由此而来，它可以根据不同场景提供不同类型的存储能力。</a:t>
            </a:r>
            <a:endParaRPr lang="en-US" altLang="zh-CN" sz="2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88" y="3923883"/>
            <a:ext cx="4596000" cy="2304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62021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19656" y="598555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普通存储卷</a:t>
            </a:r>
            <a:r>
              <a:rPr lang="en-US" altLang="zh-CN" dirty="0" smtClean="0"/>
              <a:t>(volume)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34267" y="1426629"/>
            <a:ext cx="3581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容器启动时依赖数据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1209322" y="1426629"/>
            <a:ext cx="588579" cy="33821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2737" y="2891057"/>
            <a:ext cx="1021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volumes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92493" y="1290540"/>
            <a:ext cx="1187670" cy="290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configmap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92493" y="1695935"/>
            <a:ext cx="1187670" cy="290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secret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92493" y="2116907"/>
            <a:ext cx="1187670" cy="290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emptyDir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92493" y="2565795"/>
            <a:ext cx="1187670" cy="290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hostPath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892493" y="3014683"/>
            <a:ext cx="1187670" cy="290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nfs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892493" y="3449208"/>
            <a:ext cx="1187670" cy="290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cephfs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92493" y="3873223"/>
            <a:ext cx="1187670" cy="290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GlutserFS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92493" y="4695087"/>
            <a:ext cx="1187670" cy="290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892493" y="4281929"/>
            <a:ext cx="1187670" cy="290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Cloud</a:t>
            </a:r>
            <a:endParaRPr lang="en-US" altLang="zh-CN" dirty="0"/>
          </a:p>
        </p:txBody>
      </p:sp>
      <p:sp>
        <p:nvSpPr>
          <p:cNvPr id="7" name="右大括号 6"/>
          <p:cNvSpPr/>
          <p:nvPr/>
        </p:nvSpPr>
        <p:spPr>
          <a:xfrm>
            <a:off x="3412622" y="1343726"/>
            <a:ext cx="189186" cy="5599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>
            <a:off x="3412622" y="2201793"/>
            <a:ext cx="189186" cy="5599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934267" y="2282364"/>
            <a:ext cx="3581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临时数据存储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3412622" y="3160023"/>
            <a:ext cx="189186" cy="12672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34266" y="3594548"/>
            <a:ext cx="3581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持久化数据存储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3447" y="5406573"/>
            <a:ext cx="9373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存储没有单独资源对象，与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Pod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的生命周期一起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65773" y="1290540"/>
            <a:ext cx="6026227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apiVersion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v1 </a:t>
            </a:r>
          </a:p>
          <a:p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kind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Pod </a:t>
            </a:r>
          </a:p>
          <a:p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metadata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test-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spec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containers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 image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k8s.gcr.io/test-webserver   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test-container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volumeMounts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 </a:t>
            </a:r>
            <a:r>
              <a:rPr lang="en-US" altLang="zh-CN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mountPath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/test-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test-volume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volumes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 name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test-volume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hostPath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directory location on host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path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/data </a:t>
            </a:r>
            <a:endParaRPr lang="en-US" altLang="zh-CN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02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>
            <a:spLocks/>
          </p:cNvSpPr>
          <p:nvPr/>
        </p:nvSpPr>
        <p:spPr>
          <a:xfrm>
            <a:off x="625371" y="415502"/>
            <a:ext cx="10039308" cy="521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900" dirty="0" smtClean="0"/>
              <a:t>应用中使用普通卷</a:t>
            </a:r>
            <a:endParaRPr lang="en-US" altLang="zh-CN" sz="2900" dirty="0"/>
          </a:p>
        </p:txBody>
      </p:sp>
      <p:sp>
        <p:nvSpPr>
          <p:cNvPr id="4" name="矩形 3"/>
          <p:cNvSpPr/>
          <p:nvPr/>
        </p:nvSpPr>
        <p:spPr>
          <a:xfrm>
            <a:off x="625371" y="1154063"/>
            <a:ext cx="93738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创建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configmap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预制数据卷：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kubectl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create –f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configmap.yaml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kubectl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create –f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deployment_cfgmap.yaml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7236" y="4437323"/>
            <a:ext cx="9373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创建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emptyDir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临时存储数据卷：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kubectl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create –f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deployment_emptydir.yaml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6388" y="2175720"/>
            <a:ext cx="412290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apiVersion</a:t>
            </a:r>
            <a:r>
              <a:rPr lang="en-US" altLang="zh-CN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 v1</a:t>
            </a:r>
          </a:p>
          <a:p>
            <a:r>
              <a:rPr lang="en-US" altLang="zh-CN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data:</a:t>
            </a:r>
          </a:p>
          <a:p>
            <a:r>
              <a:rPr lang="en-US" altLang="zh-CN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wangbo</a:t>
            </a:r>
            <a:r>
              <a:rPr lang="en-US" altLang="zh-CN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: hello-world</a:t>
            </a:r>
          </a:p>
          <a:p>
            <a:r>
              <a:rPr lang="en-US" altLang="zh-CN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kind: </a:t>
            </a:r>
            <a:r>
              <a:rPr lang="en-US" altLang="zh-CN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ConfigMap</a:t>
            </a:r>
            <a:endParaRPr lang="en-US" altLang="zh-CN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CN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metadata:</a:t>
            </a:r>
          </a:p>
          <a:p>
            <a:r>
              <a:rPr lang="en-US" altLang="zh-CN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  name: test</a:t>
            </a:r>
            <a:endParaRPr lang="en-US" altLang="zh-CN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42986" y="676447"/>
            <a:ext cx="4122900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 spec:</a:t>
            </a:r>
          </a:p>
          <a:p>
            <a:r>
              <a:rPr lang="en-US" altLang="zh-CN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containers:</a:t>
            </a:r>
          </a:p>
          <a:p>
            <a:r>
              <a:rPr lang="en-US" altLang="zh-CN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- image: nginx:1.0</a:t>
            </a:r>
          </a:p>
          <a:p>
            <a:r>
              <a:rPr lang="en-US" altLang="zh-CN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imagePullPolicy</a:t>
            </a:r>
            <a:r>
              <a:rPr lang="en-US" altLang="zh-CN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IfNotPresent</a:t>
            </a:r>
            <a:endParaRPr lang="en-US" altLang="zh-CN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CN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name: container-0</a:t>
            </a:r>
          </a:p>
          <a:p>
            <a:r>
              <a:rPr lang="en-US" altLang="zh-CN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volumeMounts</a:t>
            </a:r>
            <a:r>
              <a:rPr lang="en-US" altLang="zh-CN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zh-CN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- name: test</a:t>
            </a:r>
          </a:p>
          <a:p>
            <a:r>
              <a:rPr lang="en-US" altLang="zh-CN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zh-CN" sz="1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mountPath</a:t>
            </a:r>
            <a:r>
              <a:rPr lang="en-US" altLang="zh-CN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: /</a:t>
            </a:r>
            <a:r>
              <a:rPr lang="en-US" altLang="zh-CN" sz="1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tmp</a:t>
            </a:r>
            <a:endParaRPr lang="en-US" altLang="zh-CN" sz="1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volumes:</a:t>
            </a:r>
          </a:p>
          <a:p>
            <a:r>
              <a:rPr lang="en-US" altLang="zh-CN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- </a:t>
            </a:r>
            <a:r>
              <a:rPr lang="en-US" altLang="zh-CN" sz="1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configMap</a:t>
            </a:r>
            <a:r>
              <a:rPr lang="en-US" altLang="zh-CN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zh-CN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zh-CN" sz="1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defaultMode</a:t>
            </a:r>
            <a:r>
              <a:rPr lang="en-US" altLang="zh-CN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: 420</a:t>
            </a:r>
          </a:p>
          <a:p>
            <a:r>
              <a:rPr lang="en-US" altLang="zh-CN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items:</a:t>
            </a:r>
          </a:p>
          <a:p>
            <a:r>
              <a:rPr lang="en-US" altLang="zh-CN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- key: </a:t>
            </a:r>
            <a:r>
              <a:rPr lang="en-US" altLang="zh-CN" sz="1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wangbo</a:t>
            </a:r>
            <a:endParaRPr lang="en-US" altLang="zh-CN" sz="1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path: welcome</a:t>
            </a:r>
          </a:p>
          <a:p>
            <a:r>
              <a:rPr lang="en-US" altLang="zh-CN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name: test</a:t>
            </a:r>
          </a:p>
          <a:p>
            <a:r>
              <a:rPr lang="en-US" altLang="zh-CN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name: test</a:t>
            </a:r>
            <a:endParaRPr lang="en-US" altLang="zh-CN" sz="10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098" name="Picture 2" descr="C:\Users\w00204372\AppData\Roaming\eSpace_Desktop\UserData\w00204372\imagefiles\BA5F0D75-A948-4F3E-A77B-2601C4DDFC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88" y="3283724"/>
            <a:ext cx="54197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5801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815" y="1290809"/>
            <a:ext cx="4292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存储系统与应用系统区分开，单独资源对象，它不直接和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发生关系，通过另一个资源对象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PersistentVolumeClaim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来绑定关联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625371" y="415502"/>
            <a:ext cx="10039308" cy="521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 smtClean="0"/>
              <a:t>持久化</a:t>
            </a:r>
            <a:r>
              <a:rPr lang="zh-CN" altLang="en-US" dirty="0"/>
              <a:t>存储</a:t>
            </a:r>
            <a:r>
              <a:rPr lang="zh-CN" altLang="en-US" dirty="0" smtClean="0"/>
              <a:t>卷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PersistentVolume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15" y="2827265"/>
            <a:ext cx="6072884" cy="285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0" name="文本框 9"/>
          <p:cNvSpPr txBox="1"/>
          <p:nvPr/>
        </p:nvSpPr>
        <p:spPr>
          <a:xfrm>
            <a:off x="261815" y="2392192"/>
            <a:ext cx="4292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34699" y="1164870"/>
            <a:ext cx="6096000" cy="507831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apiVersion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: v1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kind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PersistentVolume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metadata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: pv0003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spec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capacity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storage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: 5Gi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volumeMode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Filesystem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accessModes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ReadWriteOnce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persistentVolumeReclaimPolicy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: Recycle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storageClassName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: slow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mountOptions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hard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nfsvers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=4.1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nfs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path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: 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server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dirty="0">
                <a:solidFill>
                  <a:srgbClr val="FF8040"/>
                </a:solidFill>
                <a:latin typeface="Courier New" panose="02070309020205020404" pitchFamily="49" charset="0"/>
              </a:rPr>
              <a:t> 172.17.0.2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98928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401362" y="267718"/>
            <a:ext cx="10039308" cy="521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 smtClean="0"/>
              <a:t>持久化存储卷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PersistentVolume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02210" y="1120446"/>
            <a:ext cx="760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Provisioning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的预制创建有两种模式：静态模式和动态模式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62" y="3467769"/>
            <a:ext cx="6864000" cy="30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62" y="1930965"/>
            <a:ext cx="5928000" cy="140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sp>
        <p:nvSpPr>
          <p:cNvPr id="12" name="文本框 11"/>
          <p:cNvSpPr txBox="1"/>
          <p:nvPr/>
        </p:nvSpPr>
        <p:spPr>
          <a:xfrm>
            <a:off x="302210" y="1473060"/>
            <a:ext cx="760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静态模式：除创建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外，还需手动创建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</a:p>
        </p:txBody>
      </p:sp>
      <p:sp>
        <p:nvSpPr>
          <p:cNvPr id="17" name="矩形 16"/>
          <p:cNvSpPr/>
          <p:nvPr/>
        </p:nvSpPr>
        <p:spPr>
          <a:xfrm>
            <a:off x="7557571" y="1057584"/>
            <a:ext cx="4384713" cy="57861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apiVersion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v1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kind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PersistentVolumeClaim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metadata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name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mongodb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pv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-claim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labels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app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mongodb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spec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accessModes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- 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ReadWriteOnce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resources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requests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storage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5</a:t>
            </a:r>
            <a:r>
              <a:rPr lang="en-US" altLang="zh-CN" sz="1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Gi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---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apiVersion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extensions/v1beta1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kind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Deployment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metadata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name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rsvp-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db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spec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replicas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1000" kern="0" dirty="0">
                <a:solidFill>
                  <a:srgbClr val="FF804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1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template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metadata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labels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appdb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rsvpdb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spec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containers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name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rsvpd-db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image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mongo:3.3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ports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- </a:t>
            </a:r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containerPort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1000" kern="0" dirty="0">
                <a:solidFill>
                  <a:srgbClr val="FF804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27017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volumeMounts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- name 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mongodb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-persistent-storage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</a:t>
            </a:r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mountPath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/data/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db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volumes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name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mongodb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-persistent-storage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persistentVolumeClaim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claimName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mongodb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pv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-claim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150101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>
            <a:spLocks/>
          </p:cNvSpPr>
          <p:nvPr/>
        </p:nvSpPr>
        <p:spPr>
          <a:xfrm>
            <a:off x="401362" y="267718"/>
            <a:ext cx="10039308" cy="521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 smtClean="0"/>
              <a:t>持久化存储卷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PersistentVolume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1362" y="801029"/>
            <a:ext cx="541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模式：只需创建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，系统根据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自动创建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62" y="1139583"/>
            <a:ext cx="5412000" cy="270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矩形 7"/>
          <p:cNvSpPr/>
          <p:nvPr/>
        </p:nvSpPr>
        <p:spPr>
          <a:xfrm>
            <a:off x="7502486" y="977301"/>
            <a:ext cx="4384713" cy="59400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apiVersion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v1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kind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PersistentVolumeClaim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metadata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name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mongodb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pv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-claim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labels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app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mongodb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spec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accessModes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- 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ReadWriteOnce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resources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requests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CN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storage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5Gi</a:t>
            </a:r>
          </a:p>
          <a:p>
            <a:r>
              <a:rPr lang="en-US" altLang="zh-CN" sz="1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storageClassName</a:t>
            </a:r>
            <a:r>
              <a:rPr lang="en-US" altLang="zh-CN" sz="1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sata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---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apiVersion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extensions/v1beta1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kind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Deployment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metadata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name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rsvp-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db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spec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replicas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1000" kern="0" dirty="0">
                <a:solidFill>
                  <a:srgbClr val="FF804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1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template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metadata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labels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appdb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rsvpdb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spec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containers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name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rsvpd-db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image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mongo:3.3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ports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- </a:t>
            </a:r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containerPort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1000" kern="0" dirty="0">
                <a:solidFill>
                  <a:srgbClr val="FF804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27017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volumeMounts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- name 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mongodb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-persistent-storage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</a:t>
            </a:r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mountPath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/data/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db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volumes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name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mongodb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-persistent-storage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persistentVolumeClaim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claimName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mongodb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pv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-claim</a:t>
            </a:r>
            <a:endParaRPr lang="zh-CN" altLang="en-US" sz="1000" dirty="0"/>
          </a:p>
        </p:txBody>
      </p:sp>
      <p:sp>
        <p:nvSpPr>
          <p:cNvPr id="10" name="矩形 9"/>
          <p:cNvSpPr/>
          <p:nvPr/>
        </p:nvSpPr>
        <p:spPr>
          <a:xfrm>
            <a:off x="492086" y="4354409"/>
            <a:ext cx="5512106" cy="240065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apiVersion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storage.k8s.io/v1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kind: 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StorageClass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metadata: 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annotations: 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storageclass.beta.kubernetes.io/is-default-class: 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"false" 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labels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kubernetes.io/cluster-service: "true" 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name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sata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parameters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endParaRPr lang="en-US" altLang="zh-CN" sz="1000" b="1" kern="0" dirty="0" smtClean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kubernetes.io/description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"" 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kubernetes.io/</a:t>
            </a:r>
            <a:r>
              <a:rPr lang="en-US" altLang="zh-CN" sz="10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hw:passthrough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"false" </a:t>
            </a: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kubernetes.io/</a:t>
            </a:r>
            <a:r>
              <a:rPr lang="en-US" altLang="zh-CN" sz="10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storagetype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BS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en-US" altLang="zh-CN" sz="1000" b="1" kern="0" dirty="0" smtClean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kubernetes.io/</a:t>
            </a:r>
            <a:r>
              <a:rPr lang="en-US" altLang="zh-CN" sz="10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volumetype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SATA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en-US" altLang="zh-CN" sz="1000" b="1" kern="0" dirty="0" smtClean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kubernetes.io/zone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az1.dc1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en-US" altLang="zh-CN" sz="1000" b="1" kern="0" dirty="0" smtClean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0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provisioner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flexvolume-huawei.com/</a:t>
            </a:r>
            <a:r>
              <a:rPr lang="en-US" altLang="zh-CN" sz="1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fuxivol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0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reclaimPolicy</a:t>
            </a:r>
            <a:r>
              <a:rPr lang="en-US" altLang="zh-CN" sz="1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92086" y="3947345"/>
            <a:ext cx="541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支持的自动创建存储类型</a:t>
            </a:r>
            <a:endParaRPr lang="en-US" altLang="zh-CN" sz="1600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2139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>
            <a:spLocks/>
          </p:cNvSpPr>
          <p:nvPr/>
        </p:nvSpPr>
        <p:spPr>
          <a:xfrm>
            <a:off x="401362" y="267718"/>
            <a:ext cx="10039308" cy="521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 smtClean="0"/>
              <a:t>持久化存储卷申明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PersistentVolumeClaim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91480" y="1057584"/>
            <a:ext cx="4384713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apiVersion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v1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kind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PersistentVolumeClaim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metadata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name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mongodb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pv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-claim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labels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app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mongodb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spec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accessModes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-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ReadWriteOnce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resources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requests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storage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5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Gi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storageClassNam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zh-CN" alt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：</a:t>
            </a:r>
            <a:r>
              <a:rPr lang="en-US" altLang="zh-CN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sata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1362" y="1149060"/>
            <a:ext cx="541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用户真正关心自己想要的</a:t>
            </a:r>
            <a:endParaRPr lang="en-US" altLang="zh-CN" sz="1600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4087258" y="2258458"/>
            <a:ext cx="2401677" cy="462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74391" y="1919904"/>
            <a:ext cx="271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存储访问模式，此能力依赖存储厂商能力</a:t>
            </a:r>
            <a:endParaRPr lang="en-US" altLang="zh-CN" sz="1600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723701" y="3547431"/>
            <a:ext cx="3128791" cy="99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44048" y="3449413"/>
            <a:ext cx="1079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存储大小</a:t>
            </a:r>
            <a:endParaRPr lang="en-US" altLang="zh-CN" sz="1600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106757" y="3866920"/>
            <a:ext cx="3492347" cy="1024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79654" y="4722212"/>
            <a:ext cx="1684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存储类型，适配不同场景</a:t>
            </a:r>
            <a:endParaRPr lang="en-US" altLang="zh-CN" sz="1600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7214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rgbClr val="66666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【Cloud Native Lives】Kubernetes管理员实训 模板.pptx" id="{22455D63-1947-4F54-8E5F-C16BA73BBACF}" vid="{6BB644D6-C8A2-4C93-BCDE-42C19C8B7D0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【Cloud Native Lives】Kubernetes管理员实训 模板</Template>
  <TotalTime>4514</TotalTime>
  <Words>996</Words>
  <Application>Microsoft Office PowerPoint</Application>
  <PresentationFormat>宽屏</PresentationFormat>
  <Paragraphs>244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Courier New</vt:lpstr>
      <vt:lpstr>Times New Roman</vt:lpstr>
      <vt:lpstr>1_Office 主题</vt:lpstr>
      <vt:lpstr>Day11 容器进阶之Kubernetes 存储管理原理分析</vt:lpstr>
      <vt:lpstr>大  纲</vt:lpstr>
      <vt:lpstr>为何需要存储卷？</vt:lpstr>
      <vt:lpstr>普通存储卷(volume)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应用中使用持久化卷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Wangzefeng (Kevin)</dc:creator>
  <cp:lastModifiedBy>Wujiaqing (Allen, PaaS)</cp:lastModifiedBy>
  <cp:revision>386</cp:revision>
  <dcterms:created xsi:type="dcterms:W3CDTF">2018-09-26T06:34:32Z</dcterms:created>
  <dcterms:modified xsi:type="dcterms:W3CDTF">2018-11-05T09:34:11Z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  <property fmtid="{D5CDD505-2E9C-101B-9397-08002B2CF9AE}" pid="3" name="_2015_ms_pID_725343">
    <vt:lpwstr>(3)XcAmxTmKdJtDCxsyrKiL+beZtFCeMkTC7pTuNhLVTxbOZc84GLYy8KirGUW6elsdeR0oiBt8
KvPt6EfO/CQYWZvFQOpDWBxGIvVzcQwXXDOM2bjdZiSVi4Af51wVFTFSjSXiwnGYwrnbzalt
B5xf7gOhvgWCDfbvxVHmfjLyDjrLtVPmIQ00XcNmNBVO7Z7mRGprTgFw6ePaiUAOsyinpVMG
CEzlE75v2DNsIcVpgJ</vt:lpwstr>
  </property>
  <property fmtid="{D5CDD505-2E9C-101B-9397-08002B2CF9AE}" pid="4" name="_2015_ms_pID_7253431">
    <vt:lpwstr>IV9F9HY1oNC/oT/okToGCHa4RsiTgi/UAByR/98m8lpz3Gdwt5Bhyc
hCPiU7+H7TvdvVuBOlvTyG72/SVFNHBaU7dQ10JHzOhhM643C6mNjW9JtCprga4d/GUxZO9M
eUCQxhMSiktw2YNWvMlZfkbgoL2kxFnvVQX/uYX20j6z0w1Fmuzm/mzISS0ESoiqw+NIfEMK
cWH4NiIVKZC1oVZFSxdoCyE055KeIzdjlptb</vt:lpwstr>
  </property>
  <property fmtid="{D5CDD505-2E9C-101B-9397-08002B2CF9AE}" pid="5" name="_2015_ms_pID_7253432">
    <vt:lpwstr>H2oVaxCnFjn6WnBigiQjbt8=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1541405913</vt:lpwstr>
  </property>
</Properties>
</file>