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364" r:id="rId2"/>
    <p:sldId id="365" r:id="rId3"/>
    <p:sldId id="402" r:id="rId4"/>
    <p:sldId id="403" r:id="rId5"/>
    <p:sldId id="411" r:id="rId6"/>
    <p:sldId id="404" r:id="rId7"/>
    <p:sldId id="405" r:id="rId8"/>
    <p:sldId id="370" r:id="rId9"/>
    <p:sldId id="412" r:id="rId10"/>
    <p:sldId id="406" r:id="rId11"/>
    <p:sldId id="413" r:id="rId12"/>
    <p:sldId id="415" r:id="rId13"/>
    <p:sldId id="268" r:id="rId14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D84437"/>
    <a:srgbClr val="A9A9A9"/>
    <a:srgbClr val="FF9900"/>
    <a:srgbClr val="4285F4"/>
    <a:srgbClr val="7A93AE"/>
    <a:srgbClr val="FAE798"/>
    <a:srgbClr val="666666"/>
    <a:srgbClr val="1AE5FF"/>
    <a:srgbClr val="00FE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03" autoAdjust="0"/>
    <p:restoredTop sz="81257" autoAdjust="0"/>
  </p:normalViewPr>
  <p:slideViewPr>
    <p:cSldViewPr snapToGrid="0">
      <p:cViewPr varScale="1">
        <p:scale>
          <a:sx n="60" d="100"/>
          <a:sy n="60" d="100"/>
        </p:scale>
        <p:origin x="1068" y="4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  <a:t>2018/11/14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52340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2018/11/14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2276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61864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10042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04239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>
            <a:spLocks noGrp="1"/>
          </p:cNvSpPr>
          <p:nvPr>
            <p:ph type="title" hasCustomPrompt="1"/>
          </p:nvPr>
        </p:nvSpPr>
        <p:spPr>
          <a:xfrm>
            <a:off x="1416000" y="2933127"/>
            <a:ext cx="9360000" cy="840589"/>
          </a:xfrm>
        </p:spPr>
        <p:txBody>
          <a:bodyPr vert="horz" lIns="91440" tIns="45720" rIns="91440" bIns="45720" rtlCol="0" anchor="t">
            <a:noAutofit/>
          </a:bodyPr>
          <a:lstStyle>
            <a:lvl1pPr>
              <a:defRPr lang="en-US" altLang="zh-CN" sz="4500" dirty="0">
                <a:gradFill>
                  <a:gsLst>
                    <a:gs pos="70000">
                      <a:srgbClr val="00E4F5"/>
                    </a:gs>
                    <a:gs pos="30000">
                      <a:srgbClr val="00F3CB"/>
                    </a:gs>
                    <a:gs pos="0">
                      <a:srgbClr val="D5FFFF"/>
                    </a:gs>
                    <a:gs pos="100000">
                      <a:srgbClr val="D5FFFF"/>
                    </a:gs>
                  </a:gsLst>
                  <a:lin ang="0" scaled="0"/>
                </a:gra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>
              <a:spcBef>
                <a:spcPct val="20000"/>
              </a:spcBef>
              <a:buFont typeface="Arial" panose="020B0604020202020204" pitchFamily="34" charset="0"/>
            </a:pPr>
            <a:r>
              <a:rPr lang="zh-CN" altLang="en-US" sz="4400" dirty="0" smtClean="0">
                <a:gradFill>
                  <a:gsLst>
                    <a:gs pos="70000">
                      <a:srgbClr val="00E4F5"/>
                    </a:gs>
                    <a:gs pos="30000">
                      <a:srgbClr val="00F3CB"/>
                    </a:gs>
                    <a:gs pos="0">
                      <a:srgbClr val="D5FFFF"/>
                    </a:gs>
                    <a:gs pos="100000">
                      <a:srgbClr val="D5FFFF"/>
                    </a:gs>
                  </a:gsLst>
                  <a:lin ang="0" scaled="0"/>
                </a:gradFill>
                <a:latin typeface="Arial" panose="020B0604020202020204" pitchFamily="34" charset="0"/>
                <a:cs typeface="Arial" panose="020B0604020202020204" pitchFamily="34" charset="0"/>
              </a:rPr>
              <a:t>点击编辑标题内容</a:t>
            </a:r>
            <a:endParaRPr lang="en-US" altLang="zh-CN" sz="4400" dirty="0">
              <a:gradFill>
                <a:gsLst>
                  <a:gs pos="70000">
                    <a:srgbClr val="00E4F5"/>
                  </a:gs>
                  <a:gs pos="30000">
                    <a:srgbClr val="00F3CB"/>
                  </a:gs>
                  <a:gs pos="0">
                    <a:srgbClr val="D5FFFF"/>
                  </a:gs>
                  <a:gs pos="100000">
                    <a:srgbClr val="D5FFFF"/>
                  </a:gs>
                </a:gsLst>
                <a:lin ang="0" scaled="0"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8741" y="415264"/>
            <a:ext cx="507259" cy="5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77402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5" descr="\\Bchief-sever180\共享\华为\2016\3月\2016年分析师大会PPT美化\文件\03-IT-黄瑾\link\005vp4nfgw1ezdabp2ubsj308c08cdg3-01.jpg"/>
          <p:cNvPicPr>
            <a:picLocks noChangeAspect="1" noChangeArrowheads="1"/>
          </p:cNvPicPr>
          <p:nvPr userDrawn="1"/>
        </p:nvPicPr>
        <p:blipFill>
          <a:blip r:embed="rId2" cstate="print"/>
          <a:srcRect l="35419" t="2299" r="37544"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8741" y="415264"/>
            <a:ext cx="507259" cy="504000"/>
          </a:xfrm>
          <a:prstGeom prst="rect">
            <a:avLst/>
          </a:prstGeom>
        </p:spPr>
      </p:pic>
      <p:sp>
        <p:nvSpPr>
          <p:cNvPr id="13" name="标题 12"/>
          <p:cNvSpPr>
            <a:spLocks noGrp="1"/>
          </p:cNvSpPr>
          <p:nvPr>
            <p:ph type="title" hasCustomPrompt="1"/>
          </p:nvPr>
        </p:nvSpPr>
        <p:spPr>
          <a:xfrm>
            <a:off x="2349878" y="1049100"/>
            <a:ext cx="7492244" cy="802723"/>
          </a:xfrm>
        </p:spPr>
        <p:txBody>
          <a:bodyPr>
            <a:normAutofit/>
          </a:bodyPr>
          <a:lstStyle>
            <a:lvl1pPr algn="ctr">
              <a:defRPr sz="4400" b="1" baseline="0"/>
            </a:lvl1pPr>
          </a:lstStyle>
          <a:p>
            <a:r>
              <a:rPr lang="zh-CN" altLang="en-US" dirty="0" smtClean="0"/>
              <a:t>点击编辑目录</a:t>
            </a:r>
            <a:endParaRPr lang="zh-CN" altLang="en-US" dirty="0"/>
          </a:p>
        </p:txBody>
      </p:sp>
      <p:sp>
        <p:nvSpPr>
          <p:cNvPr id="17" name="内容占位符 16"/>
          <p:cNvSpPr>
            <a:spLocks noGrp="1"/>
          </p:cNvSpPr>
          <p:nvPr>
            <p:ph sz="quarter" idx="10" hasCustomPrompt="1"/>
          </p:nvPr>
        </p:nvSpPr>
        <p:spPr>
          <a:xfrm>
            <a:off x="3822700" y="2209800"/>
            <a:ext cx="4546602" cy="2575560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2400"/>
            </a:lvl1pPr>
            <a:lvl2pPr>
              <a:defRPr sz="2800"/>
            </a:lvl2pPr>
            <a:lvl3pPr>
              <a:defRPr sz="2000"/>
            </a:lvl3pPr>
            <a:lvl4pPr>
              <a:defRPr sz="1800"/>
            </a:lvl4pPr>
            <a:lvl5pPr marL="2438400" indent="0">
              <a:buNone/>
              <a:defRPr sz="1800"/>
            </a:lvl5pPr>
          </a:lstStyle>
          <a:p>
            <a:pPr lvl="0"/>
            <a:r>
              <a:rPr lang="zh-CN" altLang="en-US" dirty="0" smtClean="0"/>
              <a:t>章节</a:t>
            </a:r>
            <a:r>
              <a:rPr lang="en-US" altLang="zh-CN" dirty="0" smtClean="0"/>
              <a:t>1</a:t>
            </a:r>
          </a:p>
          <a:p>
            <a:pPr lvl="0"/>
            <a:r>
              <a:rPr lang="zh-CN" altLang="en-US" dirty="0" smtClean="0"/>
              <a:t>章节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979356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全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8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96" y="1076"/>
            <a:ext cx="12189609" cy="68558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5" descr="\\Bchief-sever180\共享\华为\2016\3月\2016年分析师大会PPT美化\文件\03-IT-黄瑾\link\005vp4nfgw1ezdabp2ubsj308c08cdg3-01.jpg"/>
          <p:cNvPicPr>
            <a:picLocks noChangeAspect="1" noChangeArrowheads="1"/>
          </p:cNvPicPr>
          <p:nvPr/>
        </p:nvPicPr>
        <p:blipFill>
          <a:blip r:embed="rId3" cstate="print"/>
          <a:srcRect l="35419" t="2299" r="37544"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无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  <p:timing>
    <p:tnLst>
      <p:par>
        <p:cTn id="1" dur="indefinite" restart="never" nodeType="tmRoot"/>
      </p:par>
    </p:tnLst>
  </p:timing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3792" y="414339"/>
            <a:ext cx="10039308" cy="521891"/>
          </a:xfrm>
        </p:spPr>
        <p:txBody>
          <a:bodyPr>
            <a:normAutofit/>
          </a:bodyPr>
          <a:lstStyle>
            <a:lvl1pPr algn="l">
              <a:defRPr sz="32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675586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3792" y="411161"/>
            <a:ext cx="10039308" cy="521891"/>
          </a:xfrm>
        </p:spPr>
        <p:txBody>
          <a:bodyPr>
            <a:normAutofit/>
          </a:bodyPr>
          <a:lstStyle>
            <a:lvl1pPr algn="l">
              <a:defRPr sz="32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793750" y="1130300"/>
            <a:ext cx="10039350" cy="51181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652449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维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700" y="1765300"/>
            <a:ext cx="3327400" cy="33274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4899" y="1765300"/>
            <a:ext cx="3335247" cy="332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55712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5"/>
          <p:cNvSpPr txBox="1"/>
          <p:nvPr userDrawn="1"/>
        </p:nvSpPr>
        <p:spPr>
          <a:xfrm>
            <a:off x="2496000" y="2801089"/>
            <a:ext cx="72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>
              <a:buSzPct val="60000"/>
            </a:pPr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http://zhibo.huaweicloud.com/watch/2174406</a:t>
            </a:r>
          </a:p>
        </p:txBody>
      </p:sp>
      <p:sp>
        <p:nvSpPr>
          <p:cNvPr id="4" name="标题 1"/>
          <p:cNvSpPr txBox="1">
            <a:spLocks/>
          </p:cNvSpPr>
          <p:nvPr userDrawn="1"/>
        </p:nvSpPr>
        <p:spPr>
          <a:xfrm>
            <a:off x="2243572" y="1731174"/>
            <a:ext cx="7704856" cy="14700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zh-CN"/>
            </a:defPPr>
            <a:lvl1pPr indent="0" algn="ctr" defTabSz="1218565">
              <a:spcBef>
                <a:spcPct val="20000"/>
              </a:spcBef>
              <a:buFont typeface="Arial" panose="020B0604020202020204" pitchFamily="34" charset="0"/>
              <a:buNone/>
              <a:defRPr sz="6000">
                <a:gradFill>
                  <a:gsLst>
                    <a:gs pos="70000">
                      <a:srgbClr val="00E4F5"/>
                    </a:gs>
                    <a:gs pos="30000">
                      <a:srgbClr val="00F3CB"/>
                    </a:gs>
                    <a:gs pos="0">
                      <a:srgbClr val="D5FFFF"/>
                    </a:gs>
                    <a:gs pos="100000">
                      <a:srgbClr val="D5FFFF"/>
                    </a:gs>
                  </a:gsLst>
                  <a:lin ang="0" scaled="0"/>
                </a:gra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defRPr>
            </a:lvl1pPr>
            <a:lvl2pPr marL="609600" indent="0" algn="ctr" defTabSz="1218565">
              <a:spcBef>
                <a:spcPct val="20000"/>
              </a:spcBef>
              <a:buFont typeface="Arial" panose="020B0604020202020204" pitchFamily="34" charset="0"/>
              <a:buNone/>
              <a:defRPr sz="3735">
                <a:solidFill>
                  <a:schemeClr val="tx1">
                    <a:tint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1219200" indent="0" algn="ctr" defTabSz="1218565">
              <a:spcBef>
                <a:spcPct val="20000"/>
              </a:spcBef>
              <a:buFont typeface="Arial" panose="020B0604020202020204" pitchFamily="34" charset="0"/>
              <a:buNone/>
              <a:defRPr sz="3200">
                <a:solidFill>
                  <a:schemeClr val="tx1">
                    <a:tint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marL="1828800" indent="0" algn="ctr" defTabSz="1218565">
              <a:spcBef>
                <a:spcPct val="20000"/>
              </a:spcBef>
              <a:buFont typeface="Arial" panose="020B0604020202020204" pitchFamily="34" charset="0"/>
              <a:buNone/>
              <a:defRPr sz="2665">
                <a:solidFill>
                  <a:schemeClr val="tx1">
                    <a:tint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marL="2438400" indent="0" algn="ctr" defTabSz="1218565">
              <a:spcBef>
                <a:spcPct val="20000"/>
              </a:spcBef>
              <a:buFont typeface="Arial" panose="020B0604020202020204" pitchFamily="34" charset="0"/>
              <a:buNone/>
              <a:defRPr sz="2665">
                <a:solidFill>
                  <a:schemeClr val="tx1">
                    <a:tint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3048000" indent="0" algn="ctr" defTabSz="1218565">
              <a:spcBef>
                <a:spcPct val="20000"/>
              </a:spcBef>
              <a:buFont typeface="Arial" panose="020B0604020202020204" pitchFamily="34" charset="0"/>
              <a:buNone/>
              <a:defRPr sz="2665">
                <a:solidFill>
                  <a:schemeClr val="tx1">
                    <a:tint val="75000"/>
                  </a:schemeClr>
                </a:solidFill>
              </a:defRPr>
            </a:lvl6pPr>
            <a:lvl7pPr marL="3657600" indent="0" algn="ctr" defTabSz="1218565">
              <a:spcBef>
                <a:spcPct val="20000"/>
              </a:spcBef>
              <a:buFont typeface="Arial" panose="020B0604020202020204" pitchFamily="34" charset="0"/>
              <a:buNone/>
              <a:defRPr sz="2665">
                <a:solidFill>
                  <a:schemeClr val="tx1">
                    <a:tint val="75000"/>
                  </a:schemeClr>
                </a:solidFill>
              </a:defRPr>
            </a:lvl7pPr>
            <a:lvl8pPr marL="4267200" indent="0" algn="ctr" defTabSz="1218565">
              <a:spcBef>
                <a:spcPct val="20000"/>
              </a:spcBef>
              <a:buFont typeface="Arial" panose="020B0604020202020204" pitchFamily="34" charset="0"/>
              <a:buNone/>
              <a:defRPr sz="2665">
                <a:solidFill>
                  <a:schemeClr val="tx1">
                    <a:tint val="75000"/>
                  </a:schemeClr>
                </a:solidFill>
              </a:defRPr>
            </a:lvl8pPr>
            <a:lvl9pPr marL="4876800" indent="0" algn="ctr" defTabSz="1218565">
              <a:spcBef>
                <a:spcPct val="20000"/>
              </a:spcBef>
              <a:buFont typeface="Arial" panose="020B0604020202020204" pitchFamily="34" charset="0"/>
              <a:buNone/>
              <a:defRPr sz="266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>
                <a:gradFill>
                  <a:gsLst>
                    <a:gs pos="70000">
                      <a:srgbClr val="00E4F5"/>
                    </a:gs>
                    <a:gs pos="30000">
                      <a:srgbClr val="00F3CB"/>
                    </a:gs>
                    <a:gs pos="0">
                      <a:srgbClr val="D5FFFF"/>
                    </a:gs>
                    <a:gs pos="100000">
                      <a:srgbClr val="D5FFFF"/>
                    </a:gs>
                  </a:gsLst>
                  <a:lin ang="9000000" scaled="0"/>
                </a:gradFill>
              </a:rPr>
              <a:t>Thank You</a:t>
            </a:r>
            <a:endParaRPr lang="zh-CN" altLang="en-US" dirty="0">
              <a:gradFill>
                <a:gsLst>
                  <a:gs pos="70000">
                    <a:srgbClr val="00E4F5"/>
                  </a:gs>
                  <a:gs pos="30000">
                    <a:srgbClr val="00F3CB"/>
                  </a:gs>
                  <a:gs pos="0">
                    <a:srgbClr val="D5FFFF"/>
                  </a:gs>
                  <a:gs pos="100000">
                    <a:srgbClr val="D5FFFF"/>
                  </a:gs>
                </a:gsLst>
                <a:lin ang="9000000" scaled="0"/>
              </a:gradFill>
            </a:endParaRP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1513" y="3828467"/>
            <a:ext cx="3228975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94931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\\Bchief-sever180\共享\华为\2016\3月\2016年分析师大会PPT美化\文件\03-IT-黄瑾\link\005vp4nfgw1ezdabp2ubsj308c08cdg3-01.jpg"/>
          <p:cNvPicPr>
            <a:picLocks noChangeAspect="1" noChangeArrowheads="1"/>
          </p:cNvPicPr>
          <p:nvPr/>
        </p:nvPicPr>
        <p:blipFill>
          <a:blip r:embed="rId10" cstate="print"/>
          <a:srcRect l="35419" t="2299" r="37544"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8741" y="415264"/>
            <a:ext cx="507259" cy="50400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000" y="6551450"/>
            <a:ext cx="1435037" cy="14400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6000" y="6464748"/>
            <a:ext cx="1080000" cy="317405"/>
          </a:xfrm>
          <a:prstGeom prst="rect">
            <a:avLst/>
          </a:prstGeom>
        </p:spPr>
      </p:pic>
      <p:cxnSp>
        <p:nvCxnSpPr>
          <p:cNvPr id="18" name="直接连接符 17"/>
          <p:cNvCxnSpPr/>
          <p:nvPr userDrawn="1"/>
        </p:nvCxnSpPr>
        <p:spPr>
          <a:xfrm>
            <a:off x="516000" y="6421477"/>
            <a:ext cx="11160000" cy="0"/>
          </a:xfrm>
          <a:prstGeom prst="line">
            <a:avLst/>
          </a:prstGeom>
          <a:gradFill flip="none" rotWithShape="1">
            <a:gsLst>
              <a:gs pos="68000">
                <a:srgbClr val="00ADED">
                  <a:alpha val="0"/>
                </a:srgbClr>
              </a:gs>
              <a:gs pos="100000">
                <a:srgbClr val="00B0F0">
                  <a:alpha val="26000"/>
                </a:srgbClr>
              </a:gs>
            </a:gsLst>
            <a:path path="shape">
              <a:fillToRect l="50000" t="50000" r="50000" b="50000"/>
            </a:path>
            <a:tileRect/>
          </a:gradFill>
          <a:ln w="9525">
            <a:gradFill flip="none" rotWithShape="1">
              <a:gsLst>
                <a:gs pos="0">
                  <a:srgbClr val="00C9D3">
                    <a:alpha val="40000"/>
                  </a:srgbClr>
                </a:gs>
                <a:gs pos="100000">
                  <a:srgbClr val="052F95">
                    <a:alpha val="40000"/>
                  </a:srgbClr>
                </a:gs>
              </a:gsLst>
              <a:lin ang="10800000" scaled="0"/>
              <a:tileRect/>
            </a:gra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49" r:id="rId3"/>
    <p:sldLayoutId id="2147483650" r:id="rId4"/>
    <p:sldLayoutId id="2147483669" r:id="rId5"/>
    <p:sldLayoutId id="2147483670" r:id="rId6"/>
    <p:sldLayoutId id="2147483673" r:id="rId7"/>
    <p:sldLayoutId id="2147483671" r:id="rId8"/>
  </p:sldLayoutIdLst>
  <p:transition spd="med"/>
  <p:timing>
    <p:tnLst>
      <p:par>
        <p:cTn id="1" dur="indefinite" restart="never" nodeType="tmRoot"/>
      </p:par>
    </p:tnLst>
  </p:timing>
  <p:hf sldNum="0" hdr="0" ftr="0" dt="0"/>
  <p:txStyles>
    <p:titleStyle>
      <a:lvl1pPr algn="ctr" defTabSz="1218565" rtl="0" eaLnBrk="1" latinLnBrk="0" hangingPunct="1">
        <a:spcBef>
          <a:spcPct val="0"/>
        </a:spcBef>
        <a:buNone/>
        <a:defRPr sz="5865" kern="1200">
          <a:solidFill>
            <a:schemeClr val="bg1"/>
          </a:solidFill>
          <a:latin typeface="微软雅黑" panose="020B0503020204020204" charset="-122"/>
          <a:ea typeface="微软雅黑" panose="020B0503020204020204" charset="-122"/>
          <a:cs typeface="+mj-cs"/>
        </a:defRPr>
      </a:lvl1pPr>
    </p:titleStyle>
    <p:bodyStyle>
      <a:lvl1pPr marL="457200" indent="-4572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4265" kern="1200">
          <a:solidFill>
            <a:schemeClr val="bg1"/>
          </a:solidFill>
          <a:latin typeface="微软雅黑" panose="020B0503020204020204" charset="-122"/>
          <a:ea typeface="微软雅黑" panose="020B0503020204020204" charset="-122"/>
          <a:cs typeface="+mn-cs"/>
        </a:defRPr>
      </a:lvl1pPr>
      <a:lvl2pPr marL="990600" indent="-3810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3735" kern="1200">
          <a:solidFill>
            <a:schemeClr val="bg1"/>
          </a:solidFill>
          <a:latin typeface="微软雅黑" panose="020B0503020204020204" charset="-122"/>
          <a:ea typeface="微软雅黑" panose="020B0503020204020204" charset="-122"/>
          <a:cs typeface="+mn-cs"/>
        </a:defRPr>
      </a:lvl2pPr>
      <a:lvl3pPr marL="1524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bg1"/>
          </a:solidFill>
          <a:latin typeface="微软雅黑" panose="020B0503020204020204" charset="-122"/>
          <a:ea typeface="微软雅黑" panose="020B0503020204020204" charset="-122"/>
          <a:cs typeface="+mn-cs"/>
        </a:defRPr>
      </a:lvl3pPr>
      <a:lvl4pPr marL="2133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665" kern="1200">
          <a:solidFill>
            <a:schemeClr val="bg1"/>
          </a:solidFill>
          <a:latin typeface="微软雅黑" panose="020B0503020204020204" charset="-122"/>
          <a:ea typeface="微软雅黑" panose="020B0503020204020204" charset="-122"/>
          <a:cs typeface="+mn-cs"/>
        </a:defRPr>
      </a:lvl4pPr>
      <a:lvl5pPr marL="27432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»"/>
        <a:defRPr sz="2665" kern="1200">
          <a:solidFill>
            <a:schemeClr val="bg1"/>
          </a:solidFill>
          <a:latin typeface="微软雅黑" panose="020B0503020204020204" charset="-122"/>
          <a:ea typeface="微软雅黑" panose="020B0503020204020204" charset="-122"/>
          <a:cs typeface="+mn-cs"/>
        </a:defRPr>
      </a:lvl5pPr>
      <a:lvl6pPr marL="33528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416000" y="2933127"/>
            <a:ext cx="9360000" cy="840589"/>
          </a:xfrm>
        </p:spPr>
        <p:txBody>
          <a:bodyPr/>
          <a:lstStyle/>
          <a:p>
            <a:r>
              <a:rPr lang="en-US" altLang="zh-CN" dirty="0"/>
              <a:t>Day13 </a:t>
            </a:r>
            <a:r>
              <a:rPr lang="zh-CN" altLang="en-US" dirty="0"/>
              <a:t>容器进阶之</a:t>
            </a:r>
            <a:r>
              <a:rPr lang="en-US" altLang="zh-CN" dirty="0" err="1"/>
              <a:t>Kubernetes</a:t>
            </a:r>
            <a:r>
              <a:rPr lang="en-US" altLang="zh-CN" dirty="0"/>
              <a:t> </a:t>
            </a:r>
            <a:r>
              <a:rPr lang="zh-CN" altLang="en-US" dirty="0"/>
              <a:t>安全原理分析</a:t>
            </a:r>
          </a:p>
        </p:txBody>
      </p:sp>
    </p:spTree>
    <p:extLst>
      <p:ext uri="{BB962C8B-B14F-4D97-AF65-F5344CB8AC3E}">
        <p14:creationId xmlns:p14="http://schemas.microsoft.com/office/powerpoint/2010/main" val="259481319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安全上下文（</a:t>
            </a:r>
            <a:r>
              <a:rPr lang="en-US" dirty="0" smtClean="0"/>
              <a:t>P</a:t>
            </a:r>
            <a:r>
              <a:rPr lang="en-US" altLang="zh-CN" dirty="0" smtClean="0"/>
              <a:t>od </a:t>
            </a:r>
            <a:r>
              <a:rPr lang="en-US" altLang="zh-CN" dirty="0" err="1" smtClean="0"/>
              <a:t>SecurityContext</a:t>
            </a:r>
            <a:r>
              <a:rPr lang="zh-CN" altLang="en-US" dirty="0" smtClean="0"/>
              <a:t>）</a:t>
            </a:r>
            <a:endParaRPr 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793793" y="958060"/>
            <a:ext cx="527650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分为</a:t>
            </a:r>
            <a:r>
              <a:rPr lang="en-US" altLang="zh-CN" sz="16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Pod</a:t>
            </a:r>
            <a:r>
              <a:rPr lang="zh-CN" altLang="en-US" sz="16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级别和容器级别，容器级别的会覆盖</a:t>
            </a:r>
            <a:r>
              <a:rPr lang="en-US" altLang="zh-CN" sz="16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Pod</a:t>
            </a:r>
            <a:r>
              <a:rPr lang="zh-CN" altLang="en-US" sz="16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级别的相同设置。</a:t>
            </a:r>
            <a:endParaRPr lang="en-US" altLang="zh-CN" sz="1600" dirty="0" smtClean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在有</a:t>
            </a:r>
            <a:r>
              <a:rPr lang="en-US" altLang="zh-CN" sz="1600" dirty="0" err="1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PodSecurityPolicy</a:t>
            </a:r>
            <a:r>
              <a:rPr lang="zh-CN" altLang="en-US" sz="16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策略的情况下，两者需要配合使用</a:t>
            </a:r>
            <a:endParaRPr lang="en-US" altLang="zh-CN" sz="1600" dirty="0" smtClean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963798" y="968669"/>
            <a:ext cx="6096000" cy="5478423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apiVersion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 v1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kind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 Pod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metadata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name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wangbo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spec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anose="02070309020205020404" pitchFamily="49" charset="0"/>
              </a:rPr>
              <a:t>securityContext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: </a:t>
            </a:r>
            <a:endParaRPr lang="en-US" sz="1400" dirty="0" smtClean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   privileged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: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</a:rPr>
              <a:t> false </a:t>
            </a:r>
            <a:endParaRPr lang="en-US" sz="1400" b="1" dirty="0" smtClean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anose="02070309020205020404" pitchFamily="49" charset="0"/>
              </a:rPr>
              <a:t>runAsUser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: 1000 </a:t>
            </a:r>
            <a:endParaRPr lang="en-US" sz="1400" dirty="0" smtClean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anose="02070309020205020404" pitchFamily="49" charset="0"/>
              </a:rPr>
              <a:t>fsGroup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: 2000 </a:t>
            </a:r>
            <a:endParaRPr lang="en-US" sz="1400" dirty="0" smtClean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FF804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FF804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volumes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-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name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 test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emptyDir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 {}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containers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-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name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 test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image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 gcr.io/google-samples/node-hello:1.0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volumeMounts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-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name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 test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</a:t>
            </a:r>
            <a:r>
              <a:rPr lang="en-US" sz="14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mountPath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 /data/test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anose="02070309020205020404" pitchFamily="49" charset="0"/>
              </a:rPr>
              <a:t>securityContext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: </a:t>
            </a:r>
            <a:endParaRPr lang="en-US" sz="1400" dirty="0" smtClean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    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anose="02070309020205020404" pitchFamily="49" charset="0"/>
              </a:rPr>
              <a:t>readOnlyRootFilesystem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: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</a:rPr>
              <a:t> false </a:t>
            </a:r>
            <a:endParaRPr lang="en-US" sz="1400" b="1" dirty="0" smtClean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    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anose="02070309020205020404" pitchFamily="49" charset="0"/>
              </a:rPr>
              <a:t>runAsUser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: 1001 </a:t>
            </a:r>
            <a:endParaRPr lang="en-US" sz="1400" dirty="0" smtClean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     privileged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: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</a:rPr>
              <a:t> false </a:t>
            </a:r>
            <a:endParaRPr lang="en-US" sz="1400" b="1" dirty="0" smtClean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     capabilities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: </a:t>
            </a:r>
            <a:endParaRPr lang="en-US" sz="1400" dirty="0" smtClean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       add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: ["NET_ADMIN", "SYS_TIME"] </a:t>
            </a:r>
            <a:endParaRPr lang="en-US" sz="1400" dirty="0" smtClean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       drop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: ["SYS_BOOT"]</a:t>
            </a:r>
            <a:endParaRPr lang="en-US" sz="1400" dirty="0">
              <a:solidFill>
                <a:srgbClr val="FF0000"/>
              </a:solidFill>
              <a:effectLst/>
            </a:endParaRPr>
          </a:p>
        </p:txBody>
      </p:sp>
      <p:cxnSp>
        <p:nvCxnSpPr>
          <p:cNvPr id="15" name="直接箭头连接符 14"/>
          <p:cNvCxnSpPr/>
          <p:nvPr/>
        </p:nvCxnSpPr>
        <p:spPr>
          <a:xfrm flipH="1" flipV="1">
            <a:off x="4109292" y="2137272"/>
            <a:ext cx="2357609" cy="2754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2272519" y="1936429"/>
            <a:ext cx="1819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是否使用特权容器</a:t>
            </a:r>
            <a:endParaRPr lang="en-US" altLang="zh-CN" sz="1600" dirty="0" smtClean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 flipH="1" flipV="1">
            <a:off x="3338111" y="2633031"/>
            <a:ext cx="3106756" cy="11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1613004" y="2463754"/>
            <a:ext cx="1819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指定</a:t>
            </a:r>
            <a:r>
              <a:rPr lang="zh-CN" altLang="en-US" sz="16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容器启动</a:t>
            </a:r>
            <a:r>
              <a:rPr lang="en-US" altLang="zh-CN" sz="16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UID</a:t>
            </a:r>
          </a:p>
        </p:txBody>
      </p:sp>
      <p:cxnSp>
        <p:nvCxnSpPr>
          <p:cNvPr id="21" name="直接箭头连接符 20"/>
          <p:cNvCxnSpPr/>
          <p:nvPr/>
        </p:nvCxnSpPr>
        <p:spPr>
          <a:xfrm flipH="1">
            <a:off x="3767769" y="2802308"/>
            <a:ext cx="2688115" cy="293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1969361" y="2915446"/>
            <a:ext cx="18190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指定</a:t>
            </a:r>
            <a:r>
              <a:rPr lang="en-US" altLang="zh-CN" sz="16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Pod</a:t>
            </a:r>
            <a:r>
              <a:rPr lang="zh-CN" altLang="en-US" sz="16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中容器文件所属组</a:t>
            </a:r>
            <a:r>
              <a:rPr lang="en-US" altLang="zh-CN" sz="16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GID</a:t>
            </a:r>
          </a:p>
        </p:txBody>
      </p:sp>
      <p:cxnSp>
        <p:nvCxnSpPr>
          <p:cNvPr id="24" name="直接箭头连接符 23"/>
          <p:cNvCxnSpPr/>
          <p:nvPr/>
        </p:nvCxnSpPr>
        <p:spPr>
          <a:xfrm flipH="1" flipV="1">
            <a:off x="4340646" y="4638101"/>
            <a:ext cx="2225407" cy="550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1613004" y="4468824"/>
            <a:ext cx="27300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容器的文件系统是否是只读</a:t>
            </a:r>
            <a:endParaRPr lang="en-US" altLang="zh-CN" sz="1600" dirty="0" smtClean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7" name="直接箭头连接符 26"/>
          <p:cNvCxnSpPr/>
          <p:nvPr/>
        </p:nvCxnSpPr>
        <p:spPr>
          <a:xfrm flipH="1" flipV="1">
            <a:off x="4219460" y="5706737"/>
            <a:ext cx="2434728" cy="99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1649099" y="5537460"/>
            <a:ext cx="27300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容器系统调用能力配置</a:t>
            </a:r>
            <a:endParaRPr lang="en-US" altLang="zh-CN" sz="1600" dirty="0" smtClean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5293459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</a:t>
            </a:r>
            <a:r>
              <a:rPr lang="en-US" altLang="zh-CN" dirty="0" smtClean="0"/>
              <a:t>etwork Policy</a:t>
            </a:r>
            <a:endParaRPr lang="en-US" dirty="0"/>
          </a:p>
        </p:txBody>
      </p:sp>
      <p:sp>
        <p:nvSpPr>
          <p:cNvPr id="3" name="矩形 2"/>
          <p:cNvSpPr/>
          <p:nvPr/>
        </p:nvSpPr>
        <p:spPr>
          <a:xfrm>
            <a:off x="5670014" y="218245"/>
            <a:ext cx="6096000" cy="6370975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apiVersion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: networking.k8s.io/v1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kind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NetworkPolicy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metadata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name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: test-network-policy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namespace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: default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spec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podSelector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2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matchLabels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</a:t>
            </a:r>
            <a:r>
              <a:rPr 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role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db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policyTypes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-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Ingress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-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Egress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ingress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-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from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- 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ipBlock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12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cidr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: 172.17.0.0/16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except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-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172.17.1.0/24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- 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namespaceSelector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12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matchLabels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 </a:t>
            </a:r>
            <a:r>
              <a:rPr 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project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myproject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- 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podSelector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12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matchLabels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 </a:t>
            </a:r>
            <a:r>
              <a:rPr 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role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: frontend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ports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-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protocol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: TCP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</a:t>
            </a:r>
            <a:r>
              <a:rPr 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port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  <a:r>
              <a:rPr lang="en-US" sz="1200" dirty="0">
                <a:solidFill>
                  <a:srgbClr val="FF8040"/>
                </a:solidFill>
                <a:latin typeface="Courier New" panose="02070309020205020404" pitchFamily="49" charset="0"/>
              </a:rPr>
              <a:t> 6379 </a:t>
            </a:r>
            <a:endParaRPr lang="en-US" sz="1200" dirty="0" smtClean="0">
              <a:solidFill>
                <a:srgbClr val="FF8040"/>
              </a:solidFill>
              <a:latin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FF804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 smtClean="0">
                <a:solidFill>
                  <a:srgbClr val="FF804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egress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-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to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- 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ipBlock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12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cidr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: 10.0.0.0/24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ports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-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protocol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: TCP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</a:t>
            </a:r>
            <a:r>
              <a:rPr 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port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  <a:r>
              <a:rPr lang="en-US" sz="1200" dirty="0">
                <a:solidFill>
                  <a:srgbClr val="FF8040"/>
                </a:solidFill>
                <a:latin typeface="Courier New" panose="02070309020205020404" pitchFamily="49" charset="0"/>
              </a:rPr>
              <a:t> 5978</a:t>
            </a:r>
            <a:endParaRPr lang="en-US" sz="1200" dirty="0">
              <a:effectLst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93512" y="936230"/>
            <a:ext cx="52765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分为</a:t>
            </a:r>
            <a:r>
              <a:rPr lang="en-US" altLang="zh-CN" sz="16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Ingress</a:t>
            </a:r>
            <a:r>
              <a:rPr lang="zh-CN" altLang="en-US" sz="16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6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Egress</a:t>
            </a:r>
            <a:r>
              <a:rPr lang="zh-CN" altLang="en-US" sz="16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策略控制，都为白名单</a:t>
            </a:r>
            <a:endParaRPr lang="en-US" altLang="zh-CN" sz="1600" dirty="0" smtClean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Ingress</a:t>
            </a:r>
            <a:r>
              <a:rPr lang="zh-CN" altLang="en-US" sz="16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为入口请求控制</a:t>
            </a:r>
            <a:endParaRPr lang="en-US" altLang="zh-CN" sz="1600" dirty="0" smtClean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Egress</a:t>
            </a:r>
            <a:r>
              <a:rPr lang="zh-CN" altLang="en-US" sz="16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为出口请求控制</a:t>
            </a:r>
            <a:endParaRPr lang="en-US" altLang="zh-CN" sz="1600" dirty="0" smtClean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 flipH="1">
            <a:off x="4461831" y="1674564"/>
            <a:ext cx="1663547" cy="594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1641513" y="2100198"/>
            <a:ext cx="28203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规则匹配器，选择匹配的</a:t>
            </a:r>
            <a:r>
              <a:rPr lang="en-US" altLang="zh-CN" sz="16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Pod</a:t>
            </a:r>
          </a:p>
        </p:txBody>
      </p:sp>
      <p:cxnSp>
        <p:nvCxnSpPr>
          <p:cNvPr id="11" name="直接箭头连接符 10"/>
          <p:cNvCxnSpPr/>
          <p:nvPr/>
        </p:nvCxnSpPr>
        <p:spPr>
          <a:xfrm flipH="1" flipV="1">
            <a:off x="4538949" y="2864386"/>
            <a:ext cx="1498294" cy="132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1821744" y="2658034"/>
            <a:ext cx="28203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远端（访问端）</a:t>
            </a:r>
            <a:r>
              <a:rPr lang="en-US" altLang="zh-CN" sz="16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16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白名单开放</a:t>
            </a:r>
            <a:endParaRPr lang="en-US" altLang="zh-CN" sz="1600" dirty="0" smtClean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箭头连接符 13"/>
          <p:cNvCxnSpPr/>
          <p:nvPr/>
        </p:nvCxnSpPr>
        <p:spPr>
          <a:xfrm flipH="1" flipV="1">
            <a:off x="4461831" y="3481330"/>
            <a:ext cx="1351615" cy="154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1821744" y="3312053"/>
            <a:ext cx="28203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远端（访问端）</a:t>
            </a:r>
            <a:r>
              <a:rPr lang="en-US" altLang="zh-CN" sz="16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namespace</a:t>
            </a:r>
            <a:r>
              <a:rPr lang="zh-CN" altLang="en-US" sz="16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白名单开放</a:t>
            </a:r>
            <a:endParaRPr lang="en-US" altLang="zh-CN" sz="1600" dirty="0" smtClean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箭头连接符 16"/>
          <p:cNvCxnSpPr/>
          <p:nvPr/>
        </p:nvCxnSpPr>
        <p:spPr>
          <a:xfrm flipH="1" flipV="1">
            <a:off x="4289234" y="4120308"/>
            <a:ext cx="1648859" cy="88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1468916" y="3966071"/>
            <a:ext cx="28203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远端（访问端）</a:t>
            </a:r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pod</a:t>
            </a:r>
            <a:r>
              <a:rPr lang="zh-CN" altLang="en-US" sz="16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白名单开放</a:t>
            </a:r>
            <a:endParaRPr lang="en-US" altLang="zh-CN" sz="1600" dirty="0" smtClean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箭头连接符 19"/>
          <p:cNvCxnSpPr/>
          <p:nvPr/>
        </p:nvCxnSpPr>
        <p:spPr>
          <a:xfrm flipH="1">
            <a:off x="3231903" y="4781320"/>
            <a:ext cx="2893476" cy="463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231354" y="4952684"/>
            <a:ext cx="28203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本端（被访问端）允许被访问的端口和协议</a:t>
            </a:r>
            <a:endParaRPr lang="en-US" altLang="zh-CN" sz="1600" dirty="0" smtClean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6805472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</a:t>
            </a:r>
            <a:r>
              <a:rPr lang="en-US" altLang="zh-CN" dirty="0" smtClean="0"/>
              <a:t>etwork Policy</a:t>
            </a:r>
            <a:endParaRPr 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517233" y="936025"/>
            <a:ext cx="19090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禁止所有入口请求</a:t>
            </a:r>
            <a:endParaRPr lang="en-US" altLang="zh-CN" sz="1600" dirty="0" smtClean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14698" y="1407660"/>
            <a:ext cx="4663808" cy="230832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apiVersion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: networking.k8s.io/v1 </a:t>
            </a:r>
            <a:endParaRPr lang="en-US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kind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NetworkPolicy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metadata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endParaRPr lang="en-US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: default-deny </a:t>
            </a:r>
            <a:endParaRPr lang="en-US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spec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endParaRPr lang="en-US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podSelector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: {} </a:t>
            </a:r>
            <a:endParaRPr lang="en-US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policyTypes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endParaRPr lang="en-US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-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Ingress</a:t>
            </a:r>
            <a:endParaRPr lang="en-US" dirty="0">
              <a:effectLst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651792" y="120777"/>
            <a:ext cx="19090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允许所有入口请求</a:t>
            </a:r>
            <a:endParaRPr lang="en-US" altLang="zh-CN" sz="1600" dirty="0" smtClean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649257" y="592412"/>
            <a:ext cx="4663808" cy="286232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apiVersion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: networking.k8s.io/v1 </a:t>
            </a:r>
            <a:endParaRPr lang="en-US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kind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NetworkPolicy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metadata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endParaRPr lang="en-US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allow-all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spec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endParaRPr lang="en-US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podSelector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: {} </a:t>
            </a:r>
            <a:endParaRPr lang="en-US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policyTypes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endParaRPr lang="en-US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- Ingress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ingress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- {}</a:t>
            </a:r>
            <a:endParaRPr lang="en-US" dirty="0">
              <a:effectLst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517233" y="3849065"/>
            <a:ext cx="19090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禁止所有</a:t>
            </a:r>
            <a:r>
              <a:rPr lang="zh-CN" altLang="en-US" sz="16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出口</a:t>
            </a:r>
            <a:r>
              <a:rPr lang="zh-CN" altLang="en-US" sz="16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请求</a:t>
            </a:r>
            <a:endParaRPr lang="en-US" altLang="zh-CN" sz="1600" dirty="0" smtClean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14698" y="4320700"/>
            <a:ext cx="4663808" cy="230832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apiVersion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: networking.k8s.io/v1 </a:t>
            </a:r>
            <a:endParaRPr lang="en-US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kind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NetworkPolicy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metadata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endParaRPr lang="en-US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: default-deny </a:t>
            </a:r>
            <a:endParaRPr lang="en-US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spec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endParaRPr lang="en-US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podSelector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: {} </a:t>
            </a:r>
            <a:endParaRPr lang="en-US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policyTypes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endParaRPr lang="en-US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- Egress</a:t>
            </a:r>
            <a:endParaRPr lang="en-US" dirty="0">
              <a:effectLst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651792" y="3624763"/>
            <a:ext cx="19090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允许所有</a:t>
            </a:r>
            <a:r>
              <a:rPr lang="zh-CN" altLang="en-US" sz="16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出口</a:t>
            </a:r>
            <a:r>
              <a:rPr lang="zh-CN" altLang="en-US" sz="16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请求</a:t>
            </a:r>
            <a:endParaRPr lang="en-US" altLang="zh-CN" sz="1600" dirty="0" smtClean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649257" y="4096398"/>
            <a:ext cx="4663808" cy="286232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apiVersion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: networking.k8s.io/v1 </a:t>
            </a:r>
            <a:endParaRPr lang="en-US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kind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NetworkPolicy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metadata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endParaRPr lang="en-US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: default-deny </a:t>
            </a:r>
            <a:endParaRPr lang="en-US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spec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endParaRPr lang="en-US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podSelector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: {} </a:t>
            </a:r>
            <a:endParaRPr lang="en-US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policyTypes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endParaRPr lang="en-US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- Egress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egress</a:t>
            </a:r>
            <a:r>
              <a:rPr lang="zh-CN" altLang="en-US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：</a:t>
            </a:r>
            <a:endParaRPr lang="en-US" altLang="zh-CN" dirty="0" smtClean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- {}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64986041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标题 1"/>
          <p:cNvSpPr txBox="1">
            <a:spLocks/>
          </p:cNvSpPr>
          <p:nvPr/>
        </p:nvSpPr>
        <p:spPr>
          <a:xfrm>
            <a:off x="2243572" y="1731174"/>
            <a:ext cx="7704856" cy="14700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zh-CN"/>
            </a:defPPr>
            <a:lvl1pPr indent="0" algn="ctr" defTabSz="1218565">
              <a:spcBef>
                <a:spcPct val="20000"/>
              </a:spcBef>
              <a:buFont typeface="Arial" panose="020B0604020202020204" pitchFamily="34" charset="0"/>
              <a:buNone/>
              <a:defRPr sz="6000">
                <a:gradFill>
                  <a:gsLst>
                    <a:gs pos="70000">
                      <a:srgbClr val="00E4F5"/>
                    </a:gs>
                    <a:gs pos="30000">
                      <a:srgbClr val="00F3CB"/>
                    </a:gs>
                    <a:gs pos="0">
                      <a:srgbClr val="D5FFFF"/>
                    </a:gs>
                    <a:gs pos="100000">
                      <a:srgbClr val="D5FFFF"/>
                    </a:gs>
                  </a:gsLst>
                  <a:lin ang="0" scaled="0"/>
                </a:gra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defRPr>
            </a:lvl1pPr>
            <a:lvl2pPr marL="609600" indent="0" algn="ctr" defTabSz="1218565">
              <a:spcBef>
                <a:spcPct val="20000"/>
              </a:spcBef>
              <a:buFont typeface="Arial" panose="020B0604020202020204" pitchFamily="34" charset="0"/>
              <a:buNone/>
              <a:defRPr sz="3735">
                <a:solidFill>
                  <a:schemeClr val="tx1">
                    <a:tint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1219200" indent="0" algn="ctr" defTabSz="1218565">
              <a:spcBef>
                <a:spcPct val="20000"/>
              </a:spcBef>
              <a:buFont typeface="Arial" panose="020B0604020202020204" pitchFamily="34" charset="0"/>
              <a:buNone/>
              <a:defRPr sz="3200">
                <a:solidFill>
                  <a:schemeClr val="tx1">
                    <a:tint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marL="1828800" indent="0" algn="ctr" defTabSz="1218565">
              <a:spcBef>
                <a:spcPct val="20000"/>
              </a:spcBef>
              <a:buFont typeface="Arial" panose="020B0604020202020204" pitchFamily="34" charset="0"/>
              <a:buNone/>
              <a:defRPr sz="2665">
                <a:solidFill>
                  <a:schemeClr val="tx1">
                    <a:tint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marL="2438400" indent="0" algn="ctr" defTabSz="1218565">
              <a:spcBef>
                <a:spcPct val="20000"/>
              </a:spcBef>
              <a:buFont typeface="Arial" panose="020B0604020202020204" pitchFamily="34" charset="0"/>
              <a:buNone/>
              <a:defRPr sz="2665">
                <a:solidFill>
                  <a:schemeClr val="tx1">
                    <a:tint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3048000" indent="0" algn="ctr" defTabSz="1218565">
              <a:spcBef>
                <a:spcPct val="20000"/>
              </a:spcBef>
              <a:buFont typeface="Arial" panose="020B0604020202020204" pitchFamily="34" charset="0"/>
              <a:buNone/>
              <a:defRPr sz="2665">
                <a:solidFill>
                  <a:schemeClr val="tx1">
                    <a:tint val="75000"/>
                  </a:schemeClr>
                </a:solidFill>
              </a:defRPr>
            </a:lvl6pPr>
            <a:lvl7pPr marL="3657600" indent="0" algn="ctr" defTabSz="1218565">
              <a:spcBef>
                <a:spcPct val="20000"/>
              </a:spcBef>
              <a:buFont typeface="Arial" panose="020B0604020202020204" pitchFamily="34" charset="0"/>
              <a:buNone/>
              <a:defRPr sz="2665">
                <a:solidFill>
                  <a:schemeClr val="tx1">
                    <a:tint val="75000"/>
                  </a:schemeClr>
                </a:solidFill>
              </a:defRPr>
            </a:lvl7pPr>
            <a:lvl8pPr marL="4267200" indent="0" algn="ctr" defTabSz="1218565">
              <a:spcBef>
                <a:spcPct val="20000"/>
              </a:spcBef>
              <a:buFont typeface="Arial" panose="020B0604020202020204" pitchFamily="34" charset="0"/>
              <a:buNone/>
              <a:defRPr sz="2665">
                <a:solidFill>
                  <a:schemeClr val="tx1">
                    <a:tint val="75000"/>
                  </a:schemeClr>
                </a:solidFill>
              </a:defRPr>
            </a:lvl8pPr>
            <a:lvl9pPr marL="4876800" indent="0" algn="ctr" defTabSz="1218565">
              <a:spcBef>
                <a:spcPct val="20000"/>
              </a:spcBef>
              <a:buFont typeface="Arial" panose="020B0604020202020204" pitchFamily="34" charset="0"/>
              <a:buNone/>
              <a:defRPr sz="266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>
                <a:gradFill>
                  <a:gsLst>
                    <a:gs pos="70000">
                      <a:srgbClr val="00E4F5"/>
                    </a:gs>
                    <a:gs pos="30000">
                      <a:srgbClr val="00F3CB"/>
                    </a:gs>
                    <a:gs pos="0">
                      <a:srgbClr val="D5FFFF"/>
                    </a:gs>
                    <a:gs pos="100000">
                      <a:srgbClr val="D5FFFF"/>
                    </a:gs>
                  </a:gsLst>
                  <a:lin ang="9000000" scaled="0"/>
                </a:gradFill>
              </a:rPr>
              <a:t>Thank You</a:t>
            </a:r>
            <a:endParaRPr lang="zh-CN" altLang="en-US" dirty="0">
              <a:gradFill>
                <a:gsLst>
                  <a:gs pos="70000">
                    <a:srgbClr val="00E4F5"/>
                  </a:gs>
                  <a:gs pos="30000">
                    <a:srgbClr val="00F3CB"/>
                  </a:gs>
                  <a:gs pos="0">
                    <a:srgbClr val="D5FFFF"/>
                  </a:gs>
                  <a:gs pos="100000">
                    <a:srgbClr val="D5FFFF"/>
                  </a:gs>
                </a:gsLst>
                <a:lin ang="90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11684970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大  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3299670" y="1982412"/>
            <a:ext cx="4546602" cy="426194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000" dirty="0" smtClean="0"/>
              <a:t>安全全景图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认证和鉴权</a:t>
            </a:r>
            <a:endParaRPr lang="en-US" altLang="zh-CN" sz="2000" dirty="0" smtClean="0"/>
          </a:p>
          <a:p>
            <a:r>
              <a:rPr lang="en-US" altLang="zh-CN" sz="2000" dirty="0" smtClean="0"/>
              <a:t>Admissions</a:t>
            </a:r>
            <a:r>
              <a:rPr lang="zh-CN" altLang="en-US" sz="2000" dirty="0" smtClean="0"/>
              <a:t>与安全的持久化保存键值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etcd</a:t>
            </a:r>
            <a:r>
              <a:rPr lang="en-US" altLang="zh-CN" sz="2000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/>
              <a:t>Pod </a:t>
            </a:r>
            <a:r>
              <a:rPr lang="en-US" altLang="zh-CN" sz="2000" dirty="0" err="1" smtClean="0"/>
              <a:t>SecurityContext</a:t>
            </a:r>
            <a:r>
              <a:rPr lang="zh-CN" altLang="en-US" sz="2000" dirty="0" smtClean="0"/>
              <a:t>（安全上下文）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en-US" altLang="zh-CN" sz="2000" dirty="0" smtClean="0"/>
              <a:t>Network Policy</a:t>
            </a:r>
          </a:p>
        </p:txBody>
      </p:sp>
    </p:spTree>
    <p:extLst>
      <p:ext uri="{BB962C8B-B14F-4D97-AF65-F5344CB8AC3E}">
        <p14:creationId xmlns:p14="http://schemas.microsoft.com/office/powerpoint/2010/main" val="413545611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848972" y="642231"/>
            <a:ext cx="10039308" cy="521891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安全全景图</a:t>
            </a:r>
            <a:endParaRPr lang="en-US" altLang="zh-CN" dirty="0"/>
          </a:p>
        </p:txBody>
      </p:sp>
      <p:sp>
        <p:nvSpPr>
          <p:cNvPr id="6" name="文本框 5"/>
          <p:cNvSpPr txBox="1"/>
          <p:nvPr/>
        </p:nvSpPr>
        <p:spPr>
          <a:xfrm>
            <a:off x="8053330" y="1783364"/>
            <a:ext cx="344885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部署态的安全控制</a:t>
            </a:r>
            <a:endParaRPr lang="en-US" altLang="zh-CN" sz="2000" dirty="0" smtClean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zh-CN" altLang="en-US" sz="20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认证</a:t>
            </a:r>
            <a:endParaRPr lang="en-US" altLang="zh-CN" sz="2000" dirty="0" smtClean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zh-CN" altLang="en-US" sz="20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鉴</a:t>
            </a:r>
            <a:r>
              <a:rPr lang="zh-CN" altLang="en-US" sz="20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权</a:t>
            </a:r>
            <a:endParaRPr lang="en-US" altLang="zh-CN" sz="2000" dirty="0" smtClean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altLang="zh-CN" sz="20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Admission</a:t>
            </a:r>
            <a:r>
              <a:rPr lang="zh-CN" altLang="en-US" sz="20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（准入控制）</a:t>
            </a:r>
            <a:endParaRPr lang="en-US" altLang="zh-CN" sz="2000" dirty="0" smtClean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altLang="zh-CN" sz="20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Pod </a:t>
            </a:r>
            <a:r>
              <a:rPr lang="en-US" altLang="zh-CN" sz="2000" dirty="0" err="1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SecurityContext</a:t>
            </a:r>
            <a:endParaRPr lang="en-US" altLang="zh-CN" sz="2000" dirty="0" smtClean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运行态的安全控制</a:t>
            </a:r>
            <a:endParaRPr lang="en-US" altLang="zh-CN" sz="2000" dirty="0" smtClean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altLang="zh-CN" sz="20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Network policy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081" y="1255923"/>
            <a:ext cx="7149946" cy="4688005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76202161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583390" y="406721"/>
            <a:ext cx="10039308" cy="521891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认证</a:t>
            </a:r>
            <a:r>
              <a:rPr lang="en-US" altLang="zh-CN" dirty="0" smtClean="0"/>
              <a:t>(Authentication)</a:t>
            </a:r>
            <a:r>
              <a:rPr lang="zh-CN" altLang="en-US" dirty="0" smtClean="0"/>
              <a:t>和鉴权</a:t>
            </a:r>
            <a:r>
              <a:rPr lang="en-US" altLang="zh-CN" dirty="0" smtClean="0"/>
              <a:t>(Authorization)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318984" y="5593525"/>
            <a:ext cx="93738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</a:rPr>
              <a:t>认证支持多种方式，其中一种认证方式认证通过即通过，输出</a:t>
            </a:r>
            <a:r>
              <a:rPr lang="en-US" altLang="zh-CN" dirty="0" err="1" smtClean="0">
                <a:solidFill>
                  <a:schemeClr val="bg1">
                    <a:lumMod val="85000"/>
                  </a:schemeClr>
                </a:solidFill>
              </a:rPr>
              <a:t>userinfo</a:t>
            </a:r>
            <a:endParaRPr lang="en-US" altLang="zh-CN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</a:rPr>
              <a:t>基于认证输出的</a:t>
            </a:r>
            <a:r>
              <a:rPr lang="en-US" altLang="zh-CN" dirty="0" err="1" smtClean="0">
                <a:solidFill>
                  <a:schemeClr val="bg1">
                    <a:lumMod val="85000"/>
                  </a:schemeClr>
                </a:solidFill>
              </a:rPr>
              <a:t>userinfo</a:t>
            </a:r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</a:rPr>
              <a:t>进行鉴权，鉴权也支持多种方式，常用方式为</a:t>
            </a:r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</a:rPr>
              <a:t>RBAC</a:t>
            </a: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834" y="1454226"/>
            <a:ext cx="6401304" cy="3748733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35" name="矩形 34"/>
          <p:cNvSpPr/>
          <p:nvPr/>
        </p:nvSpPr>
        <p:spPr>
          <a:xfrm>
            <a:off x="6731305" y="1038432"/>
            <a:ext cx="5768738" cy="455509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8000"/>
                </a:solidFill>
                <a:latin typeface="Courier New" panose="02070309020205020404" pitchFamily="49" charset="0"/>
              </a:rPr>
              <a:t>// Info describes a user that has been authenticated to the system. </a:t>
            </a:r>
            <a:endParaRPr lang="en-US" sz="1000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type 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Info interface 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  // </a:t>
            </a:r>
            <a:r>
              <a:rPr lang="en-US" sz="1000" dirty="0" err="1">
                <a:solidFill>
                  <a:srgbClr val="008000"/>
                </a:solidFill>
                <a:latin typeface="Courier New" panose="02070309020205020404" pitchFamily="49" charset="0"/>
              </a:rPr>
              <a:t>GetName</a:t>
            </a:r>
            <a:r>
              <a:rPr lang="en-US" sz="1000" dirty="0">
                <a:solidFill>
                  <a:srgbClr val="008000"/>
                </a:solidFill>
                <a:latin typeface="Courier New" panose="02070309020205020404" pitchFamily="49" charset="0"/>
              </a:rPr>
              <a:t> returns the name that uniquely identifies this user among all </a:t>
            </a:r>
            <a:endParaRPr lang="en-US" sz="1000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008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 // </a:t>
            </a:r>
            <a:r>
              <a:rPr lang="en-US" sz="1000" dirty="0">
                <a:solidFill>
                  <a:srgbClr val="008000"/>
                </a:solidFill>
                <a:latin typeface="Courier New" panose="02070309020205020404" pitchFamily="49" charset="0"/>
              </a:rPr>
              <a:t>other active users. </a:t>
            </a:r>
            <a:endParaRPr lang="en-US" sz="1000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GetName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string </a:t>
            </a:r>
            <a:endParaRPr lang="en-US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  // </a:t>
            </a:r>
            <a:r>
              <a:rPr lang="en-US" sz="1000" dirty="0" err="1">
                <a:solidFill>
                  <a:srgbClr val="008000"/>
                </a:solidFill>
                <a:latin typeface="Courier New" panose="02070309020205020404" pitchFamily="49" charset="0"/>
              </a:rPr>
              <a:t>GetUID</a:t>
            </a:r>
            <a:r>
              <a:rPr lang="en-US" sz="1000" dirty="0">
                <a:solidFill>
                  <a:srgbClr val="008000"/>
                </a:solidFill>
                <a:latin typeface="Courier New" panose="02070309020205020404" pitchFamily="49" charset="0"/>
              </a:rPr>
              <a:t> returns a unique value for a particular user that will change </a:t>
            </a:r>
            <a:endParaRPr lang="en-US" sz="1000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en-US" sz="10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  // </a:t>
            </a:r>
            <a:r>
              <a:rPr lang="en-US" sz="1000" dirty="0">
                <a:solidFill>
                  <a:srgbClr val="008000"/>
                </a:solidFill>
                <a:latin typeface="Courier New" panose="02070309020205020404" pitchFamily="49" charset="0"/>
              </a:rPr>
              <a:t>if the user is removed from the system and another user is added with </a:t>
            </a:r>
            <a:endParaRPr lang="en-US" sz="1000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008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 // </a:t>
            </a:r>
            <a:r>
              <a:rPr lang="en-US" sz="1000" dirty="0">
                <a:solidFill>
                  <a:srgbClr val="008000"/>
                </a:solidFill>
                <a:latin typeface="Courier New" panose="02070309020205020404" pitchFamily="49" charset="0"/>
              </a:rPr>
              <a:t>the same name. </a:t>
            </a:r>
            <a:endParaRPr lang="en-US" sz="1000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008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GetUID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string </a:t>
            </a:r>
            <a:endParaRPr lang="en-US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// </a:t>
            </a:r>
            <a:r>
              <a:rPr lang="en-US" sz="1000" dirty="0" err="1">
                <a:solidFill>
                  <a:srgbClr val="008000"/>
                </a:solidFill>
                <a:latin typeface="Courier New" panose="02070309020205020404" pitchFamily="49" charset="0"/>
              </a:rPr>
              <a:t>GetGroups</a:t>
            </a:r>
            <a:r>
              <a:rPr lang="en-US" sz="1000" dirty="0">
                <a:solidFill>
                  <a:srgbClr val="008000"/>
                </a:solidFill>
                <a:latin typeface="Courier New" panose="02070309020205020404" pitchFamily="49" charset="0"/>
              </a:rPr>
              <a:t> returns the names of the groups the user is a member of </a:t>
            </a:r>
            <a:endParaRPr lang="en-US" sz="1000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008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GetGroups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[]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string </a:t>
            </a:r>
            <a:endParaRPr lang="en-US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// </a:t>
            </a:r>
            <a:r>
              <a:rPr lang="en-US" sz="1000" dirty="0" err="1">
                <a:solidFill>
                  <a:srgbClr val="008000"/>
                </a:solidFill>
                <a:latin typeface="Courier New" panose="02070309020205020404" pitchFamily="49" charset="0"/>
              </a:rPr>
              <a:t>GetExtra</a:t>
            </a:r>
            <a:r>
              <a:rPr lang="en-US" sz="1000" dirty="0">
                <a:solidFill>
                  <a:srgbClr val="008000"/>
                </a:solidFill>
                <a:latin typeface="Courier New" panose="02070309020205020404" pitchFamily="49" charset="0"/>
              </a:rPr>
              <a:t> can contain any additional information that the authenticator </a:t>
            </a:r>
            <a:endParaRPr lang="en-US" sz="1000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008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 // </a:t>
            </a:r>
            <a:r>
              <a:rPr lang="en-US" sz="1000" dirty="0">
                <a:solidFill>
                  <a:srgbClr val="008000"/>
                </a:solidFill>
                <a:latin typeface="Courier New" panose="02070309020205020404" pitchFamily="49" charset="0"/>
              </a:rPr>
              <a:t>thought was interesting. One example would be scopes on a token. </a:t>
            </a:r>
            <a:endParaRPr lang="en-US" sz="1000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008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 // </a:t>
            </a:r>
            <a:r>
              <a:rPr lang="en-US" sz="1000" dirty="0">
                <a:solidFill>
                  <a:srgbClr val="008000"/>
                </a:solidFill>
                <a:latin typeface="Courier New" panose="02070309020205020404" pitchFamily="49" charset="0"/>
              </a:rPr>
              <a:t>Keys in this map should be </a:t>
            </a:r>
            <a:r>
              <a:rPr lang="en-US" sz="1000" dirty="0" err="1">
                <a:solidFill>
                  <a:srgbClr val="008000"/>
                </a:solidFill>
                <a:latin typeface="Courier New" panose="02070309020205020404" pitchFamily="49" charset="0"/>
              </a:rPr>
              <a:t>namespaced</a:t>
            </a:r>
            <a:r>
              <a:rPr lang="en-US" sz="1000" dirty="0">
                <a:solidFill>
                  <a:srgbClr val="008000"/>
                </a:solidFill>
                <a:latin typeface="Courier New" panose="02070309020205020404" pitchFamily="49" charset="0"/>
              </a:rPr>
              <a:t> to the authenticator or </a:t>
            </a:r>
            <a:endParaRPr lang="en-US" sz="1000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008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 // </a:t>
            </a:r>
            <a:r>
              <a:rPr lang="en-US" sz="1000" dirty="0">
                <a:solidFill>
                  <a:srgbClr val="008000"/>
                </a:solidFill>
                <a:latin typeface="Courier New" panose="02070309020205020404" pitchFamily="49" charset="0"/>
              </a:rPr>
              <a:t>authenticator/authorizer pair making use of them. </a:t>
            </a:r>
            <a:endParaRPr lang="en-US" sz="1000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008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 // </a:t>
            </a:r>
            <a:r>
              <a:rPr lang="en-US" sz="1000" dirty="0">
                <a:solidFill>
                  <a:srgbClr val="008000"/>
                </a:solidFill>
                <a:latin typeface="Courier New" panose="02070309020205020404" pitchFamily="49" charset="0"/>
              </a:rPr>
              <a:t>For instance: "example.org/foo" instead of "foo" </a:t>
            </a:r>
            <a:endParaRPr lang="en-US" sz="1000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008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 // </a:t>
            </a:r>
            <a:r>
              <a:rPr lang="en-US" sz="1000" dirty="0">
                <a:solidFill>
                  <a:srgbClr val="008000"/>
                </a:solidFill>
                <a:latin typeface="Courier New" panose="02070309020205020404" pitchFamily="49" charset="0"/>
              </a:rPr>
              <a:t>This is a map[string][]string because it needs to be </a:t>
            </a:r>
            <a:r>
              <a:rPr lang="en-US" sz="1000" dirty="0" err="1">
                <a:solidFill>
                  <a:srgbClr val="008000"/>
                </a:solidFill>
                <a:latin typeface="Courier New" panose="02070309020205020404" pitchFamily="49" charset="0"/>
              </a:rPr>
              <a:t>serializeable</a:t>
            </a:r>
            <a:r>
              <a:rPr lang="en-US" sz="1000" dirty="0">
                <a:solidFill>
                  <a:srgbClr val="008000"/>
                </a:solidFill>
                <a:latin typeface="Courier New" panose="02070309020205020404" pitchFamily="49" charset="0"/>
              </a:rPr>
              <a:t> into </a:t>
            </a:r>
            <a:endParaRPr lang="en-US" sz="1000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008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 // </a:t>
            </a:r>
            <a:r>
              <a:rPr lang="en-US" sz="1000" dirty="0">
                <a:solidFill>
                  <a:srgbClr val="008000"/>
                </a:solidFill>
                <a:latin typeface="Courier New" panose="02070309020205020404" pitchFamily="49" charset="0"/>
              </a:rPr>
              <a:t>a SubjectAccessReviewSpec.authorization.k8s.io for proper authorization </a:t>
            </a:r>
            <a:endParaRPr lang="en-US" sz="1000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008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 // </a:t>
            </a:r>
            <a:r>
              <a:rPr lang="en-US" sz="1000" dirty="0">
                <a:solidFill>
                  <a:srgbClr val="008000"/>
                </a:solidFill>
                <a:latin typeface="Courier New" panose="02070309020205020404" pitchFamily="49" charset="0"/>
              </a:rPr>
              <a:t>delegation flows </a:t>
            </a:r>
            <a:endParaRPr lang="en-US" sz="1000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008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 // </a:t>
            </a:r>
            <a:r>
              <a:rPr lang="en-US" sz="1000" dirty="0">
                <a:solidFill>
                  <a:srgbClr val="008000"/>
                </a:solidFill>
                <a:latin typeface="Courier New" panose="02070309020205020404" pitchFamily="49" charset="0"/>
              </a:rPr>
              <a:t>In order to faithfully round-trip through an impersonation flow, these keys </a:t>
            </a:r>
            <a:endParaRPr lang="en-US" sz="1000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008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 // </a:t>
            </a:r>
            <a:r>
              <a:rPr lang="en-US" sz="1000" dirty="0">
                <a:solidFill>
                  <a:srgbClr val="008000"/>
                </a:solidFill>
                <a:latin typeface="Courier New" panose="02070309020205020404" pitchFamily="49" charset="0"/>
              </a:rPr>
              <a:t>MUST be lowercase. </a:t>
            </a:r>
            <a:endParaRPr lang="en-US" sz="1000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008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GetExtra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map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string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][]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string </a:t>
            </a:r>
            <a:endParaRPr lang="en-US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endParaRPr lang="en-US" sz="1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700201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3"/>
          <p:cNvSpPr>
            <a:spLocks noGrp="1"/>
          </p:cNvSpPr>
          <p:nvPr>
            <p:ph type="title"/>
          </p:nvPr>
        </p:nvSpPr>
        <p:spPr>
          <a:xfrm>
            <a:off x="583390" y="406721"/>
            <a:ext cx="10039308" cy="521891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认证</a:t>
            </a:r>
            <a:r>
              <a:rPr lang="en-US" altLang="zh-CN" dirty="0" smtClean="0"/>
              <a:t>(Authentication)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583390" y="928612"/>
            <a:ext cx="93738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</a:rPr>
              <a:t>认证方式有：</a:t>
            </a:r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</a:rPr>
              <a:t>X509</a:t>
            </a:r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</a:rPr>
              <a:t>、</a:t>
            </a:r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</a:rPr>
              <a:t>service account</a:t>
            </a:r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</a:rPr>
              <a:t>、</a:t>
            </a:r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</a:rPr>
              <a:t>Authenticating Proxy</a:t>
            </a:r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</a:rPr>
              <a:t>、</a:t>
            </a:r>
            <a:r>
              <a:rPr lang="en-US" altLang="zh-CN" dirty="0" err="1" smtClean="0">
                <a:solidFill>
                  <a:schemeClr val="bg1">
                    <a:lumMod val="85000"/>
                  </a:schemeClr>
                </a:solidFill>
              </a:rPr>
              <a:t>WebHook</a:t>
            </a:r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</a:rPr>
              <a:t>、</a:t>
            </a:r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</a:rPr>
              <a:t>username/password…</a:t>
            </a: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83390" y="1617720"/>
            <a:ext cx="937384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</a:rPr>
              <a:t>X509</a:t>
            </a:r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</a:rPr>
              <a:t>：</a:t>
            </a:r>
            <a:endParaRPr lang="en-US" altLang="zh-CN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 smtClean="0">
                <a:solidFill>
                  <a:schemeClr val="bg1">
                    <a:lumMod val="85000"/>
                  </a:schemeClr>
                </a:solidFill>
              </a:rPr>
              <a:t>Kube-apiserver</a:t>
            </a:r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</a:rPr>
              <a:t>的启动参数</a:t>
            </a:r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</a:rPr>
              <a:t>’</a:t>
            </a:r>
            <a:r>
              <a:rPr lang="en-US" altLang="zh-CN" dirty="0" smtClean="0">
                <a:solidFill>
                  <a:srgbClr val="FF0000"/>
                </a:solidFill>
              </a:rPr>
              <a:t>—client-ca-file=ca.crt</a:t>
            </a:r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</a:rPr>
              <a:t>’</a:t>
            </a:r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</a:rPr>
              <a:t>指定</a:t>
            </a:r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</a:rPr>
              <a:t>X509</a:t>
            </a:r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</a:rPr>
              <a:t>根证书，请求中需带有由该根证书签名的证书，才能认证通过</a:t>
            </a:r>
            <a:endParaRPr lang="en-US" altLang="zh-CN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</a:rPr>
              <a:t>客户端签署的证书里包含</a:t>
            </a:r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</a:rPr>
              <a:t>user</a:t>
            </a:r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</a:rPr>
              <a:t>、</a:t>
            </a:r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</a:rPr>
              <a:t>group</a:t>
            </a:r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</a:rPr>
              <a:t>信息，具体为证书的</a:t>
            </a:r>
            <a:r>
              <a:rPr lang="en-US" altLang="zh-CN" dirty="0" err="1" smtClean="0">
                <a:solidFill>
                  <a:schemeClr val="bg1">
                    <a:lumMod val="85000"/>
                  </a:schemeClr>
                </a:solidFill>
              </a:rPr>
              <a:t>subject.CommonName</a:t>
            </a:r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</a:rPr>
              <a:t>（</a:t>
            </a:r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</a:rPr>
              <a:t>user name</a:t>
            </a:r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</a:rPr>
              <a:t>）以及</a:t>
            </a:r>
            <a:r>
              <a:rPr lang="en-US" altLang="zh-CN" dirty="0" err="1" smtClean="0">
                <a:solidFill>
                  <a:schemeClr val="bg1">
                    <a:lumMod val="85000"/>
                  </a:schemeClr>
                </a:solidFill>
              </a:rPr>
              <a:t>subject.Organization</a:t>
            </a:r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</a:rPr>
              <a:t>（</a:t>
            </a:r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</a:rPr>
              <a:t>group</a:t>
            </a:r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</a:rPr>
              <a:t>）</a:t>
            </a:r>
            <a:endParaRPr lang="en-US" altLang="zh-CN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</a:rPr>
              <a:t>     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8129" y="3691822"/>
            <a:ext cx="5464367" cy="2212644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5" name="矩形 14"/>
          <p:cNvSpPr/>
          <p:nvPr/>
        </p:nvSpPr>
        <p:spPr>
          <a:xfrm>
            <a:off x="583390" y="1297944"/>
            <a:ext cx="95262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</a:rPr>
              <a:t>常用认证方式介绍：</a:t>
            </a: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9580113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3"/>
          <p:cNvSpPr>
            <a:spLocks noGrp="1"/>
          </p:cNvSpPr>
          <p:nvPr>
            <p:ph type="title"/>
          </p:nvPr>
        </p:nvSpPr>
        <p:spPr>
          <a:xfrm>
            <a:off x="583390" y="406721"/>
            <a:ext cx="10039308" cy="521891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认证</a:t>
            </a:r>
            <a:r>
              <a:rPr lang="en-US" altLang="zh-CN" dirty="0" smtClean="0"/>
              <a:t>(Authentication)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660508" y="1199366"/>
            <a:ext cx="937384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</a:rPr>
              <a:t>Service Account</a:t>
            </a:r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</a:rPr>
              <a:t>（为</a:t>
            </a:r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</a:rPr>
              <a:t>k8s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必</a:t>
            </a:r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</a:rPr>
              <a:t>选认证方式）：</a:t>
            </a:r>
            <a:endParaRPr lang="en-US" altLang="zh-CN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 smtClean="0">
                <a:solidFill>
                  <a:schemeClr val="bg1">
                    <a:lumMod val="85000"/>
                  </a:schemeClr>
                </a:solidFill>
              </a:rPr>
              <a:t>Kube-apiserver</a:t>
            </a:r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</a:rPr>
              <a:t>的启动参数</a:t>
            </a:r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</a:rPr>
              <a:t>’</a:t>
            </a:r>
            <a:r>
              <a:rPr lang="en-US" altLang="zh-CN" dirty="0" smtClean="0">
                <a:solidFill>
                  <a:srgbClr val="FF0000"/>
                </a:solidFill>
              </a:rPr>
              <a:t>—service-account-key-file=</a:t>
            </a:r>
            <a:r>
              <a:rPr lang="en-US" altLang="zh-CN" dirty="0" err="1" smtClean="0">
                <a:solidFill>
                  <a:srgbClr val="FF0000"/>
                </a:solidFill>
              </a:rPr>
              <a:t>key.pem</a:t>
            </a:r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</a:rPr>
              <a:t>’</a:t>
            </a:r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</a:rPr>
              <a:t>指定</a:t>
            </a:r>
            <a:r>
              <a:rPr lang="en-US" altLang="zh-CN" dirty="0" err="1" smtClean="0">
                <a:solidFill>
                  <a:schemeClr val="bg1">
                    <a:lumMod val="85000"/>
                  </a:schemeClr>
                </a:solidFill>
              </a:rPr>
              <a:t>pem</a:t>
            </a:r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</a:rPr>
              <a:t>文件，用以生成</a:t>
            </a:r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</a:rPr>
              <a:t>bearer token</a:t>
            </a:r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</a:rPr>
              <a:t>；</a:t>
            </a:r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</a:rPr>
              <a:t>’—service-account-lookup=true/false’</a:t>
            </a:r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</a:rPr>
              <a:t>表示在删除</a:t>
            </a:r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</a:rPr>
              <a:t>service account</a:t>
            </a:r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</a:rPr>
              <a:t>后其</a:t>
            </a:r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</a:rPr>
              <a:t>token</a:t>
            </a:r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</a:rPr>
              <a:t>是否被吊销</a:t>
            </a:r>
            <a:endParaRPr lang="en-US" altLang="zh-CN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 smtClean="0">
                <a:solidFill>
                  <a:schemeClr val="bg1">
                    <a:lumMod val="85000"/>
                  </a:schemeClr>
                </a:solidFill>
              </a:rPr>
              <a:t>Serviceaccount</a:t>
            </a:r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</a:rPr>
              <a:t> Admission</a:t>
            </a:r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</a:rPr>
              <a:t>默认给</a:t>
            </a:r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</a:rPr>
              <a:t>Pod</a:t>
            </a:r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</a:rPr>
              <a:t>打上</a:t>
            </a:r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</a:rPr>
              <a:t>service account</a:t>
            </a:r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</a:rPr>
              <a:t>，当然用户也可以自行指定所需要的</a:t>
            </a:r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</a:rPr>
              <a:t>service account</a:t>
            </a:r>
          </a:p>
        </p:txBody>
      </p:sp>
      <p:sp>
        <p:nvSpPr>
          <p:cNvPr id="11" name="矩形 10"/>
          <p:cNvSpPr/>
          <p:nvPr/>
        </p:nvSpPr>
        <p:spPr>
          <a:xfrm>
            <a:off x="7502487" y="3224446"/>
            <a:ext cx="4384713" cy="255454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sz="10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1000" b="1" kern="0" dirty="0" smtClea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spec:</a:t>
            </a:r>
          </a:p>
          <a:p>
            <a:r>
              <a:rPr lang="en-US" altLang="zh-CN" sz="10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1000" b="1" kern="0" dirty="0" smtClea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</a:t>
            </a:r>
            <a:r>
              <a:rPr lang="en-US" altLang="zh-CN" sz="1000" b="1" kern="0" dirty="0" err="1" smtClea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serviceAccountName</a:t>
            </a:r>
            <a:r>
              <a:rPr lang="en-US" altLang="zh-CN" sz="1000" b="1" kern="0" dirty="0" smtClea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: </a:t>
            </a:r>
            <a:r>
              <a:rPr lang="en-US" altLang="zh-CN" sz="1000" b="1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default</a:t>
            </a:r>
            <a:endParaRPr lang="en-US" altLang="zh-CN" sz="1000" b="1" kern="0" dirty="0">
              <a:solidFill>
                <a:srgbClr val="FF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r>
              <a:rPr lang="en-US" altLang="zh-CN" sz="10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containers:</a:t>
            </a:r>
          </a:p>
          <a:p>
            <a:r>
              <a:rPr lang="en-US" altLang="zh-CN" sz="10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- image: </a:t>
            </a:r>
            <a:r>
              <a:rPr lang="en-US" altLang="zh-CN" sz="1000" b="1" kern="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nginx:latest</a:t>
            </a:r>
            <a:endParaRPr lang="en-US" altLang="zh-CN" sz="1000" b="1" kern="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r>
              <a:rPr lang="en-US" altLang="zh-CN" sz="10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  </a:t>
            </a:r>
            <a:r>
              <a:rPr lang="en-US" altLang="zh-CN" sz="1000" b="1" kern="0" dirty="0" err="1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imagePullPolicy</a:t>
            </a:r>
            <a:r>
              <a:rPr lang="en-US" altLang="zh-CN" sz="10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: </a:t>
            </a:r>
            <a:r>
              <a:rPr lang="en-US" altLang="zh-CN" sz="1000" b="1" kern="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IfNotPresent</a:t>
            </a:r>
            <a:endParaRPr lang="en-US" altLang="zh-CN" sz="1000" b="1" kern="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r>
              <a:rPr lang="en-US" altLang="zh-CN" sz="10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  name: </a:t>
            </a:r>
            <a:r>
              <a:rPr lang="en-US" altLang="zh-CN" sz="1000" b="1" kern="0" dirty="0" smtClean="0">
                <a:latin typeface="Courier New" panose="02070309020205020404" pitchFamily="49" charset="0"/>
                <a:cs typeface="Times New Roman" panose="02020603050405020304" pitchFamily="18" charset="0"/>
              </a:rPr>
              <a:t>container-0</a:t>
            </a:r>
          </a:p>
          <a:p>
            <a:r>
              <a:rPr lang="en-US" altLang="zh-CN" sz="1000" b="1" kern="0" dirty="0">
                <a:latin typeface="Courier New" panose="02070309020205020404" pitchFamily="49" charset="0"/>
                <a:cs typeface="Times New Roman" panose="02020603050405020304" pitchFamily="18" charset="0"/>
              </a:rPr>
              <a:t>      </a:t>
            </a:r>
            <a:r>
              <a:rPr lang="en-US" altLang="zh-CN" sz="1000" b="1" kern="0" dirty="0" smtClean="0">
                <a:latin typeface="Courier New" panose="02070309020205020404" pitchFamily="49" charset="0"/>
                <a:cs typeface="Times New Roman" panose="02020603050405020304" pitchFamily="18" charset="0"/>
              </a:rPr>
              <a:t>  </a:t>
            </a:r>
            <a:r>
              <a:rPr lang="en-US" altLang="zh-CN" sz="1000" b="1" kern="0" dirty="0" err="1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volumeMounts</a:t>
            </a:r>
            <a:r>
              <a:rPr lang="en-US" altLang="zh-CN" sz="10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altLang="zh-CN" sz="1000" b="1" kern="0" dirty="0"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en-US" altLang="zh-CN" sz="1000" b="1" kern="0" dirty="0" smtClean="0"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en-US" altLang="zh-CN" sz="10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- </a:t>
            </a:r>
            <a:r>
              <a:rPr lang="en-US" altLang="zh-CN" sz="1000" b="1" kern="0" dirty="0" err="1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mountPath</a:t>
            </a:r>
            <a:r>
              <a:rPr lang="en-US" altLang="zh-CN" sz="10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: </a:t>
            </a:r>
            <a:r>
              <a:rPr lang="en-US" altLang="zh-CN" sz="1000" b="1" kern="0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/</a:t>
            </a:r>
            <a:r>
              <a:rPr lang="en-US" altLang="zh-CN" sz="1000" b="1" kern="0" dirty="0" err="1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var</a:t>
            </a:r>
            <a:r>
              <a:rPr lang="en-US" altLang="zh-CN" sz="1000" b="1" kern="0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/run/secrets/kubernetes.io/</a:t>
            </a:r>
            <a:r>
              <a:rPr lang="en-US" altLang="zh-CN" sz="1000" b="1" kern="0" dirty="0" err="1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serviceaccount</a:t>
            </a:r>
            <a:endParaRPr lang="en-US" altLang="zh-CN" sz="1000" b="1" kern="0" dirty="0">
              <a:solidFill>
                <a:srgbClr val="FF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r>
              <a:rPr lang="en-US" altLang="zh-CN" sz="1000" b="1" kern="0" dirty="0">
                <a:latin typeface="Courier New" panose="02070309020205020404" pitchFamily="49" charset="0"/>
                <a:cs typeface="Times New Roman" panose="02020603050405020304" pitchFamily="18" charset="0"/>
              </a:rPr>
              <a:t>      </a:t>
            </a:r>
            <a:r>
              <a:rPr lang="en-US" altLang="zh-CN" sz="1000" b="1" kern="0" dirty="0" smtClean="0"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en-US" altLang="zh-CN" sz="10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name:</a:t>
            </a:r>
            <a:r>
              <a:rPr lang="en-US" altLang="zh-CN" sz="1000" b="1" kern="0" dirty="0"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1000" b="1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default-token-rm7xw</a:t>
            </a:r>
          </a:p>
          <a:p>
            <a:r>
              <a:rPr lang="en-US" altLang="zh-CN" sz="1000" b="1" kern="0" dirty="0" smtClean="0">
                <a:latin typeface="Courier New" panose="02070309020205020404" pitchFamily="49" charset="0"/>
                <a:cs typeface="Times New Roman" panose="02020603050405020304" pitchFamily="18" charset="0"/>
              </a:rPr>
              <a:t>          </a:t>
            </a:r>
            <a:r>
              <a:rPr lang="en-US" altLang="zh-CN" sz="1000" b="1" kern="0" dirty="0" err="1" smtClea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readOnly</a:t>
            </a:r>
            <a:r>
              <a:rPr lang="en-US" altLang="zh-CN" sz="1000" b="1" kern="0" dirty="0" smtClea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:</a:t>
            </a:r>
            <a:r>
              <a:rPr lang="en-US" altLang="zh-CN" sz="1000" b="1" kern="0" dirty="0" smtClean="0"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1000" b="1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true</a:t>
            </a:r>
          </a:p>
          <a:p>
            <a:r>
              <a:rPr lang="en-US" altLang="zh-CN" sz="1000" b="1" kern="0" dirty="0" smtClean="0">
                <a:latin typeface="Courier New" panose="02070309020205020404" pitchFamily="49" charset="0"/>
                <a:cs typeface="Times New Roman" panose="02020603050405020304" pitchFamily="18" charset="0"/>
              </a:rPr>
              <a:t>      </a:t>
            </a:r>
            <a:r>
              <a:rPr lang="en-US" altLang="zh-CN" sz="10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volumes:</a:t>
            </a:r>
          </a:p>
          <a:p>
            <a:r>
              <a:rPr lang="en-US" altLang="zh-CN" sz="1000" b="1" kern="0" dirty="0">
                <a:latin typeface="Courier New" panose="02070309020205020404" pitchFamily="49" charset="0"/>
                <a:cs typeface="Times New Roman" panose="02020603050405020304" pitchFamily="18" charset="0"/>
              </a:rPr>
              <a:t>  </a:t>
            </a:r>
            <a:r>
              <a:rPr lang="en-US" altLang="zh-CN" sz="1000" b="1" kern="0" dirty="0" smtClean="0"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en-US" altLang="zh-CN" sz="10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- name: </a:t>
            </a:r>
            <a:r>
              <a:rPr lang="en-US" altLang="zh-CN" sz="1000" b="1" kern="0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default-token-rm7xw</a:t>
            </a:r>
          </a:p>
          <a:p>
            <a:r>
              <a:rPr lang="en-US" altLang="zh-CN" sz="1000" b="1" kern="0" dirty="0"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en-US" altLang="zh-CN" sz="1000" b="1" kern="0" dirty="0" smtClean="0"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en-US" altLang="zh-CN" sz="10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secret:</a:t>
            </a:r>
          </a:p>
          <a:p>
            <a:r>
              <a:rPr lang="en-US" altLang="zh-CN" sz="1000" b="1" kern="0" dirty="0">
                <a:latin typeface="Courier New" panose="02070309020205020404" pitchFamily="49" charset="0"/>
                <a:cs typeface="Times New Roman" panose="02020603050405020304" pitchFamily="18" charset="0"/>
              </a:rPr>
              <a:t>      </a:t>
            </a:r>
            <a:r>
              <a:rPr lang="en-US" altLang="zh-CN" sz="1000" b="1" kern="0" dirty="0" smtClean="0"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en-US" altLang="zh-CN" sz="1000" b="1" kern="0" dirty="0" err="1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defaultMode</a:t>
            </a:r>
            <a:r>
              <a:rPr lang="en-US" altLang="zh-CN" sz="10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: </a:t>
            </a:r>
            <a:r>
              <a:rPr lang="en-US" altLang="zh-CN" sz="1000" b="1" kern="0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420</a:t>
            </a:r>
          </a:p>
          <a:p>
            <a:r>
              <a:rPr lang="en-US" altLang="zh-CN" sz="1000" b="1" kern="0" dirty="0">
                <a:latin typeface="Courier New" panose="02070309020205020404" pitchFamily="49" charset="0"/>
                <a:cs typeface="Times New Roman" panose="02020603050405020304" pitchFamily="18" charset="0"/>
              </a:rPr>
              <a:t>     </a:t>
            </a:r>
            <a:r>
              <a:rPr lang="en-US" altLang="zh-CN" sz="1000" b="1" kern="0" dirty="0" smtClean="0">
                <a:latin typeface="Courier New" panose="02070309020205020404" pitchFamily="49" charset="0"/>
                <a:cs typeface="Times New Roman" panose="02020603050405020304" pitchFamily="18" charset="0"/>
              </a:rPr>
              <a:t>     </a:t>
            </a:r>
            <a:r>
              <a:rPr lang="en-US" altLang="zh-CN" sz="1000" b="1" kern="0" dirty="0" err="1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secretName</a:t>
            </a:r>
            <a:r>
              <a:rPr lang="en-US" altLang="zh-CN" sz="10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: </a:t>
            </a:r>
            <a:r>
              <a:rPr lang="en-US" altLang="zh-CN" sz="1000" b="1" kern="0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default-token-rm7xw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390" y="2904760"/>
            <a:ext cx="6711896" cy="3701808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418989288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3"/>
          <p:cNvSpPr txBox="1">
            <a:spLocks/>
          </p:cNvSpPr>
          <p:nvPr/>
        </p:nvSpPr>
        <p:spPr>
          <a:xfrm>
            <a:off x="401362" y="267718"/>
            <a:ext cx="10039308" cy="5218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1218565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r>
              <a:rPr lang="zh-CN" altLang="en-US" dirty="0"/>
              <a:t>鉴</a:t>
            </a:r>
            <a:r>
              <a:rPr lang="zh-CN" altLang="en-US" dirty="0" smtClean="0"/>
              <a:t>权</a:t>
            </a:r>
            <a:r>
              <a:rPr lang="en-US" altLang="zh-CN" dirty="0" smtClean="0"/>
              <a:t>(Authorization)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302210" y="1120446"/>
            <a:ext cx="57537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鉴权分为以下几种：</a:t>
            </a:r>
            <a:r>
              <a:rPr lang="en-US" altLang="zh-CN" sz="16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RBAC</a:t>
            </a:r>
            <a:r>
              <a:rPr lang="zh-CN" altLang="en-US" sz="16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ABAC</a:t>
            </a:r>
            <a:r>
              <a:rPr lang="zh-CN" altLang="en-US" sz="16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Node</a:t>
            </a:r>
            <a:r>
              <a:rPr lang="zh-CN" altLang="en-US" sz="16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以及</a:t>
            </a:r>
            <a:r>
              <a:rPr lang="en-US" altLang="zh-CN" sz="1600" dirty="0" err="1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Webhook</a:t>
            </a:r>
            <a:endParaRPr lang="en-US" altLang="zh-CN" sz="1600" dirty="0" smtClean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02210" y="1473060"/>
            <a:ext cx="74095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</a:t>
            </a:r>
            <a:r>
              <a:rPr lang="en-US" altLang="zh-CN" sz="1600" b="1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RBAC</a:t>
            </a:r>
            <a:r>
              <a:rPr lang="zh-CN" altLang="en-US" sz="1600" b="1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介绍：</a:t>
            </a:r>
            <a:endParaRPr lang="en-US" altLang="zh-CN" sz="1600" b="1" dirty="0" smtClean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055957" y="134232"/>
            <a:ext cx="4384713" cy="30162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0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kind: </a:t>
            </a:r>
            <a:r>
              <a:rPr lang="en-US" sz="10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Role</a:t>
            </a:r>
            <a:r>
              <a:rPr lang="en-US" sz="10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1000" b="1" kern="0" dirty="0" err="1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apiVersion</a:t>
            </a:r>
            <a:r>
              <a:rPr lang="en-US" sz="10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: </a:t>
            </a:r>
            <a:r>
              <a:rPr lang="en-US" sz="10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rbac.authorization.k8s.io/v1 </a:t>
            </a:r>
          </a:p>
          <a:p>
            <a:r>
              <a:rPr lang="en-US" sz="10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metadata: </a:t>
            </a:r>
          </a:p>
          <a:p>
            <a:r>
              <a:rPr lang="en-US" sz="10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namespace: </a:t>
            </a:r>
            <a:r>
              <a:rPr lang="en-US" sz="10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default</a:t>
            </a:r>
            <a:r>
              <a:rPr lang="en-US" sz="10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10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name: </a:t>
            </a:r>
            <a:r>
              <a:rPr lang="en-US" sz="10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pod-reader</a:t>
            </a:r>
            <a:r>
              <a:rPr lang="en-US" sz="10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10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rules: </a:t>
            </a:r>
          </a:p>
          <a:p>
            <a:r>
              <a:rPr lang="en-US" altLang="zh-CN" sz="10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- </a:t>
            </a:r>
            <a:r>
              <a:rPr lang="en-US" sz="1000" b="1" kern="0" dirty="0" err="1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apiGroups</a:t>
            </a:r>
            <a:r>
              <a:rPr lang="en-US" sz="10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: </a:t>
            </a:r>
            <a:r>
              <a:rPr lang="en-US" sz="10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[""] </a:t>
            </a:r>
            <a:r>
              <a:rPr lang="en-US" sz="1000" dirty="0">
                <a:solidFill>
                  <a:srgbClr val="008000"/>
                </a:solidFill>
                <a:latin typeface="Courier New" panose="02070309020205020404" pitchFamily="49" charset="0"/>
              </a:rPr>
              <a:t># "" indicates the core API group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0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resources: </a:t>
            </a:r>
            <a:r>
              <a:rPr lang="en-US" sz="10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["pods"] </a:t>
            </a:r>
          </a:p>
          <a:p>
            <a:r>
              <a:rPr lang="en-US" sz="10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verbs: </a:t>
            </a:r>
            <a:r>
              <a:rPr lang="en-US" sz="10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["get", "watch", "list"]</a:t>
            </a:r>
          </a:p>
          <a:p>
            <a:r>
              <a:rPr lang="en-US" altLang="zh-CN" sz="10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</a:t>
            </a:r>
            <a:endParaRPr lang="zh-CN" altLang="zh-CN" sz="1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000" kern="0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---</a:t>
            </a:r>
            <a:endParaRPr lang="zh-CN" altLang="zh-CN" sz="1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0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kind: </a:t>
            </a:r>
            <a:r>
              <a:rPr lang="en-US" sz="1000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C</a:t>
            </a:r>
            <a:r>
              <a:rPr lang="en-US" altLang="zh-CN" sz="1000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luster</a:t>
            </a:r>
            <a:r>
              <a:rPr lang="en-US" sz="1000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Role</a:t>
            </a:r>
            <a:r>
              <a:rPr lang="en-US" sz="1000" b="1" kern="0" dirty="0" smtClea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endParaRPr lang="en-US" sz="1000" b="1" kern="0" dirty="0">
              <a:solidFill>
                <a:srgbClr val="00008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r>
              <a:rPr lang="en-US" sz="1000" b="1" kern="0" dirty="0" err="1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apiVersion</a:t>
            </a:r>
            <a:r>
              <a:rPr lang="en-US" sz="10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: </a:t>
            </a:r>
            <a:r>
              <a:rPr lang="en-US" sz="10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rbac.authorization.k8s.io/v1 </a:t>
            </a:r>
          </a:p>
          <a:p>
            <a:r>
              <a:rPr lang="en-US" sz="10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metadata: </a:t>
            </a:r>
            <a:endParaRPr lang="en-US" sz="1000" b="1" kern="0" dirty="0" smtClean="0">
              <a:solidFill>
                <a:srgbClr val="00008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r>
              <a:rPr lang="en-US" sz="1000" b="1" kern="0" dirty="0" smtClea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name: </a:t>
            </a:r>
            <a:r>
              <a:rPr lang="en-US" altLang="zh-CN" sz="10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secret-reader</a:t>
            </a:r>
            <a:endParaRPr lang="en-US" sz="1000" kern="0" dirty="0">
              <a:solidFill>
                <a:srgbClr val="00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r>
              <a:rPr lang="en-US" sz="1000" b="1" kern="0" dirty="0" smtClea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rules</a:t>
            </a:r>
            <a:r>
              <a:rPr lang="en-US" sz="10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: </a:t>
            </a:r>
          </a:p>
          <a:p>
            <a:r>
              <a:rPr lang="en-US" altLang="zh-CN" sz="10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- </a:t>
            </a:r>
            <a:r>
              <a:rPr lang="en-US" sz="1000" b="1" kern="0" dirty="0" err="1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apiGroups</a:t>
            </a:r>
            <a:r>
              <a:rPr lang="en-US" sz="10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: </a:t>
            </a:r>
            <a:r>
              <a:rPr lang="en-US" sz="10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[""] </a:t>
            </a:r>
            <a:r>
              <a:rPr lang="en-US" sz="1000" dirty="0">
                <a:solidFill>
                  <a:srgbClr val="008000"/>
                </a:solidFill>
                <a:latin typeface="Courier New" panose="02070309020205020404" pitchFamily="49" charset="0"/>
              </a:rPr>
              <a:t># "" indicates the core API group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0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resources: </a:t>
            </a:r>
            <a:r>
              <a:rPr lang="en-US" sz="10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[“secrets"] </a:t>
            </a:r>
            <a:endParaRPr lang="en-US" sz="1000" kern="0" dirty="0">
              <a:solidFill>
                <a:srgbClr val="00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r>
              <a:rPr lang="en-US" sz="10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verbs: </a:t>
            </a:r>
            <a:r>
              <a:rPr lang="en-US" sz="10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["get", "watch", "list"]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210" y="2276211"/>
            <a:ext cx="4644363" cy="3199172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3" name="矩形 12"/>
          <p:cNvSpPr/>
          <p:nvPr/>
        </p:nvSpPr>
        <p:spPr>
          <a:xfrm>
            <a:off x="6055956" y="3283928"/>
            <a:ext cx="4384713" cy="424731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0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kind: </a:t>
            </a:r>
            <a:r>
              <a:rPr lang="en-US" sz="10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RoleBinding</a:t>
            </a:r>
            <a:r>
              <a:rPr lang="en-US" sz="1000" b="1" kern="0" dirty="0" smtClea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endParaRPr lang="en-US" sz="1000" b="1" kern="0" dirty="0">
              <a:solidFill>
                <a:srgbClr val="00008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r>
              <a:rPr lang="en-US" sz="1000" b="1" kern="0" dirty="0" err="1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apiVersion</a:t>
            </a:r>
            <a:r>
              <a:rPr lang="en-US" sz="10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: </a:t>
            </a:r>
            <a:r>
              <a:rPr lang="en-US" sz="10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rbac.authorization.k8s.io/v1 </a:t>
            </a:r>
          </a:p>
          <a:p>
            <a:r>
              <a:rPr lang="en-US" sz="10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metadata: </a:t>
            </a:r>
          </a:p>
          <a:p>
            <a:r>
              <a:rPr lang="en-US" sz="10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namespace: </a:t>
            </a:r>
            <a:r>
              <a:rPr lang="en-US" sz="10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default</a:t>
            </a:r>
            <a:r>
              <a:rPr lang="en-US" sz="10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10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name: </a:t>
            </a:r>
            <a:r>
              <a:rPr lang="en-US" sz="10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read-pods</a:t>
            </a:r>
            <a:r>
              <a:rPr lang="en-US" sz="1000" b="1" kern="0" dirty="0" smtClea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endParaRPr lang="en-US" sz="1000" b="1" kern="0" dirty="0">
              <a:solidFill>
                <a:srgbClr val="00008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r>
              <a:rPr lang="en-US" sz="1000" b="1" kern="0" dirty="0" smtClea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subjects: </a:t>
            </a:r>
            <a:endParaRPr lang="en-US" sz="1000" b="1" kern="0" dirty="0">
              <a:solidFill>
                <a:srgbClr val="00008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r>
              <a:rPr lang="en-US" altLang="zh-CN" sz="10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- </a:t>
            </a:r>
            <a:r>
              <a:rPr lang="en-US" altLang="zh-CN" sz="1000" b="1" kern="0" dirty="0" smtClea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kind</a:t>
            </a:r>
            <a:r>
              <a:rPr lang="en-US" sz="1000" b="1" kern="0" dirty="0" smtClea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: </a:t>
            </a:r>
            <a:r>
              <a:rPr lang="en-US" sz="10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User</a:t>
            </a:r>
            <a:endParaRPr lang="en-US" sz="1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</a:t>
            </a:r>
            <a:r>
              <a:rPr lang="en-US" sz="1000" b="1" kern="0" dirty="0" smtClea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name: </a:t>
            </a:r>
            <a:r>
              <a:rPr lang="en-US" sz="1000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wangbo</a:t>
            </a:r>
            <a:r>
              <a:rPr lang="en-US" sz="10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endParaRPr lang="en-US" sz="1000" kern="0" dirty="0">
              <a:solidFill>
                <a:srgbClr val="00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r>
              <a:rPr lang="en-US" sz="10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</a:t>
            </a:r>
            <a:r>
              <a:rPr lang="en-US" sz="1000" b="1" kern="0" dirty="0" err="1" smtClea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apiGroup</a:t>
            </a:r>
            <a:r>
              <a:rPr lang="en-US" sz="1000" b="1" kern="0" dirty="0" smtClea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: </a:t>
            </a:r>
            <a:r>
              <a:rPr lang="en-US" sz="10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rbac.authorization.k8s.io/v1</a:t>
            </a:r>
          </a:p>
          <a:p>
            <a:r>
              <a:rPr lang="en-US" sz="1000" b="1" kern="0" dirty="0" err="1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roleRef</a:t>
            </a:r>
            <a:r>
              <a:rPr lang="en-US" sz="10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10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sz="10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sz="10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kind</a:t>
            </a:r>
            <a:r>
              <a:rPr lang="en-US" sz="10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: Role #this can be Role or </a:t>
            </a:r>
            <a:r>
              <a:rPr lang="en-US" sz="10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ClusterRole</a:t>
            </a:r>
            <a:endParaRPr lang="en-US" sz="1000" kern="0" dirty="0" smtClean="0">
              <a:solidFill>
                <a:srgbClr val="00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r>
              <a:rPr lang="en-US" sz="10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sz="10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sz="10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name</a:t>
            </a:r>
            <a:r>
              <a:rPr lang="en-US" sz="10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: pod-reader</a:t>
            </a:r>
          </a:p>
          <a:p>
            <a:r>
              <a:rPr lang="en-US" sz="10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sz="10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sz="1000" b="1" kern="0" dirty="0" err="1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apiGroup</a:t>
            </a:r>
            <a:r>
              <a:rPr lang="en-US" sz="10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: </a:t>
            </a:r>
            <a:r>
              <a:rPr lang="en-US" sz="10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rbac.authorization.k8s.io/v1</a:t>
            </a:r>
          </a:p>
          <a:p>
            <a:r>
              <a:rPr lang="en-US" altLang="zh-CN" sz="10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</a:t>
            </a:r>
            <a:endParaRPr lang="zh-CN" altLang="zh-CN" sz="1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000" kern="0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---</a:t>
            </a:r>
            <a:endParaRPr lang="zh-CN" altLang="zh-CN" sz="1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0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kind: </a:t>
            </a:r>
            <a:r>
              <a:rPr lang="en-US" sz="10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C</a:t>
            </a:r>
            <a:r>
              <a:rPr lang="en-US" altLang="zh-CN" sz="10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luster</a:t>
            </a:r>
            <a:r>
              <a:rPr lang="en-US" sz="10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RoleBinding</a:t>
            </a:r>
            <a:r>
              <a:rPr lang="en-US" sz="1000" b="1" kern="0" dirty="0" smtClea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endParaRPr lang="en-US" sz="1000" b="1" kern="0" dirty="0">
              <a:solidFill>
                <a:srgbClr val="00008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r>
              <a:rPr lang="en-US" sz="1000" b="1" kern="0" dirty="0" err="1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apiVersion</a:t>
            </a:r>
            <a:r>
              <a:rPr lang="en-US" sz="10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: </a:t>
            </a:r>
            <a:r>
              <a:rPr lang="en-US" sz="10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rbac.authorization.k8s.io/v1 </a:t>
            </a:r>
          </a:p>
          <a:p>
            <a:r>
              <a:rPr lang="en-US" sz="10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metadata: </a:t>
            </a:r>
            <a:endParaRPr lang="en-US" sz="1000" b="1" kern="0" dirty="0" smtClean="0">
              <a:solidFill>
                <a:srgbClr val="00008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r>
              <a:rPr lang="en-US" sz="1000" b="1" kern="0" dirty="0" smtClea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name: </a:t>
            </a:r>
            <a:r>
              <a:rPr lang="en-US" sz="10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read-</a:t>
            </a:r>
            <a:r>
              <a:rPr lang="en-US" altLang="zh-CN" sz="10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secrets-global</a:t>
            </a:r>
            <a:endParaRPr lang="en-US" sz="1000" kern="0" dirty="0">
              <a:solidFill>
                <a:srgbClr val="00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r>
              <a:rPr lang="en-US" sz="10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subjects: </a:t>
            </a:r>
          </a:p>
          <a:p>
            <a:r>
              <a:rPr lang="en-US" altLang="zh-CN" sz="10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- kind</a:t>
            </a:r>
            <a:r>
              <a:rPr lang="en-US" sz="10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: </a:t>
            </a:r>
            <a:r>
              <a:rPr lang="en-US" sz="10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Group</a:t>
            </a:r>
            <a:endParaRPr lang="en-US" sz="1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name: </a:t>
            </a:r>
            <a:r>
              <a:rPr lang="en-US" sz="10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manager</a:t>
            </a:r>
            <a:endParaRPr lang="en-US" sz="1000" kern="0" dirty="0">
              <a:solidFill>
                <a:srgbClr val="00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r>
              <a:rPr lang="en-US" sz="10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</a:t>
            </a:r>
            <a:r>
              <a:rPr lang="en-US" sz="1000" b="1" kern="0" dirty="0" err="1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apiGroup</a:t>
            </a:r>
            <a:r>
              <a:rPr lang="en-US" sz="10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: </a:t>
            </a:r>
            <a:r>
              <a:rPr lang="en-US" sz="10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rbac.authorization.k8s.io/v1</a:t>
            </a:r>
          </a:p>
          <a:p>
            <a:r>
              <a:rPr lang="en-US" sz="1000" b="1" kern="0" dirty="0" err="1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roleRef</a:t>
            </a:r>
            <a:r>
              <a:rPr lang="en-US" sz="10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10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</a:t>
            </a:r>
            <a:r>
              <a:rPr lang="en-US" sz="10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kind</a:t>
            </a:r>
            <a:r>
              <a:rPr lang="en-US" sz="10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: </a:t>
            </a:r>
            <a:r>
              <a:rPr lang="en-US" sz="10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ClusterRole</a:t>
            </a:r>
            <a:r>
              <a:rPr lang="en-US" sz="10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sz="10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#this </a:t>
            </a:r>
            <a:r>
              <a:rPr lang="en-US" sz="10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must be </a:t>
            </a:r>
            <a:r>
              <a:rPr lang="en-US" sz="10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ClusterRole</a:t>
            </a:r>
            <a:endParaRPr lang="en-US" sz="1000" kern="0" dirty="0">
              <a:solidFill>
                <a:srgbClr val="00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r>
              <a:rPr lang="en-US" sz="10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</a:t>
            </a:r>
            <a:r>
              <a:rPr lang="en-US" sz="10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name</a:t>
            </a:r>
            <a:r>
              <a:rPr lang="en-US" sz="10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: </a:t>
            </a:r>
            <a:r>
              <a:rPr lang="en-US" sz="10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secret-reader</a:t>
            </a:r>
            <a:endParaRPr lang="en-US" sz="1000" kern="0" dirty="0">
              <a:solidFill>
                <a:srgbClr val="00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r>
              <a:rPr lang="en-US" sz="10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</a:t>
            </a:r>
            <a:r>
              <a:rPr lang="en-US" sz="1000" b="1" kern="0" dirty="0" err="1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apiGroup</a:t>
            </a:r>
            <a:r>
              <a:rPr lang="en-US" sz="10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: rbac.authorization.k8s.io/v1</a:t>
            </a:r>
          </a:p>
        </p:txBody>
      </p:sp>
    </p:spTree>
    <p:extLst>
      <p:ext uri="{BB962C8B-B14F-4D97-AF65-F5344CB8AC3E}">
        <p14:creationId xmlns:p14="http://schemas.microsoft.com/office/powerpoint/2010/main" val="51501019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3"/>
          <p:cNvSpPr txBox="1">
            <a:spLocks/>
          </p:cNvSpPr>
          <p:nvPr/>
        </p:nvSpPr>
        <p:spPr>
          <a:xfrm>
            <a:off x="401362" y="267718"/>
            <a:ext cx="10039308" cy="5218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1218565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r>
              <a:rPr lang="en-US" altLang="zh-CN" dirty="0" smtClean="0"/>
              <a:t>Admission(</a:t>
            </a:r>
            <a:r>
              <a:rPr lang="en-US" altLang="zh-CN" dirty="0" err="1" smtClean="0"/>
              <a:t>PodSecurityPolicy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985257" y="2320004"/>
            <a:ext cx="465538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 err="1">
                <a:solidFill>
                  <a:schemeClr val="bg1">
                    <a:lumMod val="85000"/>
                  </a:schemeClr>
                </a:solidFill>
              </a:rPr>
              <a:t>Kube-apiserver</a:t>
            </a:r>
            <a:r>
              <a:rPr lang="zh-CN" altLang="en-US" sz="1600" dirty="0">
                <a:solidFill>
                  <a:schemeClr val="bg1">
                    <a:lumMod val="85000"/>
                  </a:schemeClr>
                </a:solidFill>
              </a:rPr>
              <a:t>的启动</a:t>
            </a:r>
            <a:r>
              <a:rPr lang="zh-CN" altLang="en-US" sz="1600" dirty="0" smtClean="0">
                <a:solidFill>
                  <a:schemeClr val="bg1">
                    <a:lumMod val="85000"/>
                  </a:schemeClr>
                </a:solidFill>
              </a:rPr>
              <a:t>参数</a:t>
            </a:r>
            <a:r>
              <a:rPr lang="en-US" altLang="zh-CN" sz="1600" dirty="0" smtClean="0">
                <a:solidFill>
                  <a:schemeClr val="bg1">
                    <a:lumMod val="85000"/>
                  </a:schemeClr>
                </a:solidFill>
              </a:rPr>
              <a:t>’—admission-control=</a:t>
            </a:r>
            <a:r>
              <a:rPr lang="en-US" altLang="zh-CN" sz="1600" dirty="0" err="1" smtClean="0">
                <a:solidFill>
                  <a:schemeClr val="bg1">
                    <a:lumMod val="85000"/>
                  </a:schemeClr>
                </a:solidFill>
              </a:rPr>
              <a:t>PodSecurityPolicy</a:t>
            </a:r>
            <a:r>
              <a:rPr lang="en-US" altLang="zh-CN" sz="1600" dirty="0" smtClean="0">
                <a:solidFill>
                  <a:schemeClr val="bg1">
                    <a:lumMod val="85000"/>
                  </a:schemeClr>
                </a:solidFill>
              </a:rPr>
              <a:t>’</a:t>
            </a:r>
            <a:r>
              <a:rPr lang="zh-CN" altLang="en-US" sz="1600" dirty="0" smtClean="0">
                <a:solidFill>
                  <a:schemeClr val="bg1">
                    <a:lumMod val="85000"/>
                  </a:schemeClr>
                </a:solidFill>
              </a:rPr>
              <a:t>新增</a:t>
            </a:r>
            <a:r>
              <a:rPr lang="en-US" altLang="zh-CN" sz="1600" dirty="0" err="1" smtClean="0">
                <a:solidFill>
                  <a:schemeClr val="bg1">
                    <a:lumMod val="85000"/>
                  </a:schemeClr>
                </a:solidFill>
              </a:rPr>
              <a:t>PodSecurityPolicy</a:t>
            </a:r>
            <a:r>
              <a:rPr lang="en-US" altLang="zh-CN" sz="1600" dirty="0" smtClean="0">
                <a:solidFill>
                  <a:schemeClr val="bg1">
                    <a:lumMod val="85000"/>
                  </a:schemeClr>
                </a:solidFill>
              </a:rPr>
              <a:t> admission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Admin</a:t>
            </a:r>
            <a:r>
              <a:rPr lang="zh-CN" altLang="en-US" sz="16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用户创建</a:t>
            </a:r>
            <a:r>
              <a:rPr lang="en-US" altLang="zh-CN" sz="1600" dirty="0" err="1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PodSecurityPolicy</a:t>
            </a:r>
            <a:r>
              <a:rPr lang="zh-CN" altLang="en-US" sz="16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策略，决定能创建什么样的</a:t>
            </a:r>
            <a:r>
              <a:rPr lang="en-US" altLang="zh-CN" sz="16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en-US" altLang="zh-CN" sz="16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Pod</a:t>
            </a:r>
            <a:r>
              <a:rPr lang="zh-CN" altLang="en-US" sz="16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的用户也必须赋予它能使用</a:t>
            </a:r>
            <a:r>
              <a:rPr lang="en-US" altLang="zh-CN" sz="1600" dirty="0" err="1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PodSecurityPolicy</a:t>
            </a:r>
            <a:r>
              <a:rPr lang="zh-CN" altLang="en-US" sz="16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策略的权限</a:t>
            </a:r>
            <a:endParaRPr lang="en-US" altLang="zh-CN" sz="1600" dirty="0" smtClean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126" name="Picture 6" descr="C:\Users\w00204372\AppData\Roaming\eSpace_Desktop\UserData\w00204372\imagefiles\5F0FDE30-3832-4DF3-BDF7-99521501EDF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3002" y="99152"/>
            <a:ext cx="5658998" cy="6257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213983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3"/>
          <p:cNvSpPr txBox="1">
            <a:spLocks/>
          </p:cNvSpPr>
          <p:nvPr/>
        </p:nvSpPr>
        <p:spPr>
          <a:xfrm>
            <a:off x="401362" y="267718"/>
            <a:ext cx="10039308" cy="5218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1218565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r>
              <a:rPr lang="zh-CN" altLang="en-US" dirty="0" smtClean="0"/>
              <a:t>安全的持久化保存键值（</a:t>
            </a:r>
            <a:r>
              <a:rPr lang="en-US" altLang="zh-CN" dirty="0" err="1" smtClean="0"/>
              <a:t>etcd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478480" y="922142"/>
            <a:ext cx="66273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 err="1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etcd</a:t>
            </a:r>
            <a:r>
              <a:rPr lang="zh-CN" altLang="en-US" sz="16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支持备份恢复机制，防止数据被误删导致数据丢失</a:t>
            </a:r>
            <a:endParaRPr lang="en-US" altLang="zh-CN" sz="1600" dirty="0" smtClean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用户的敏感信息建议存放在</a:t>
            </a:r>
            <a:r>
              <a:rPr lang="en-US" altLang="zh-CN" sz="16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secret</a:t>
            </a:r>
            <a:r>
              <a:rPr lang="zh-CN" altLang="en-US" sz="16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类型的资源中，该类型资源是加密存储在</a:t>
            </a:r>
            <a:r>
              <a:rPr lang="en-US" altLang="zh-CN" sz="1600" dirty="0" err="1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etcd</a:t>
            </a:r>
            <a:r>
              <a:rPr lang="zh-CN" altLang="en-US" sz="16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endParaRPr lang="en-US" altLang="zh-CN" sz="1600" dirty="0" smtClean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896" y="3024445"/>
            <a:ext cx="2335574" cy="289027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9" name="文本框 8"/>
          <p:cNvSpPr txBox="1"/>
          <p:nvPr/>
        </p:nvSpPr>
        <p:spPr>
          <a:xfrm>
            <a:off x="478480" y="1885672"/>
            <a:ext cx="5659178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 err="1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etcd</a:t>
            </a:r>
            <a:r>
              <a:rPr lang="zh-CN" altLang="en-US" sz="16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</a:t>
            </a:r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</a:t>
            </a:r>
            <a:r>
              <a:rPr lang="zh-CN" altLang="en-US" sz="16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 dirty="0" err="1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kube-apiserver</a:t>
            </a:r>
            <a:r>
              <a:rPr lang="zh-CN" altLang="en-US" sz="16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访问</a:t>
            </a:r>
            <a:r>
              <a:rPr lang="en-US" altLang="zh-CN" sz="1600" dirty="0" err="1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etcd</a:t>
            </a:r>
            <a:r>
              <a:rPr lang="zh-CN" altLang="en-US" sz="16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</a:t>
            </a:r>
            <a:r>
              <a:rPr lang="zh-CN" altLang="en-US" sz="16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协议</a:t>
            </a:r>
            <a:endParaRPr lang="en-US" altLang="zh-CN" sz="1600" dirty="0" smtClean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60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具体</a:t>
            </a:r>
            <a:r>
              <a:rPr lang="zh-CN" altLang="en-US" sz="16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配置方式：</a:t>
            </a:r>
            <a:endParaRPr lang="en-US" altLang="zh-CN" sz="160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sz="2000" dirty="0" smtClean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308069" y="2946090"/>
            <a:ext cx="285206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Client-</a:t>
            </a:r>
            <a:r>
              <a:rPr lang="en-US" altLang="zh-CN" sz="16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&gt;Server:</a:t>
            </a:r>
          </a:p>
          <a:p>
            <a:r>
              <a:rPr 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--cert-file=&lt;path&gt;</a:t>
            </a:r>
          </a:p>
          <a:p>
            <a:r>
              <a:rPr lang="en-US" altLang="zh-CN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--key-file=&lt;path&gt;</a:t>
            </a:r>
          </a:p>
          <a:p>
            <a:r>
              <a:rPr lang="zh-CN" altLang="en-US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通道以</a:t>
            </a:r>
            <a:r>
              <a:rPr lang="en-US" altLang="zh-CN" sz="1600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tls</a:t>
            </a:r>
            <a:r>
              <a:rPr lang="zh-CN" altLang="en-US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协议加密</a:t>
            </a:r>
            <a:endParaRPr lang="en-US" altLang="zh-CN" sz="16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--------------------</a:t>
            </a:r>
          </a:p>
          <a:p>
            <a:r>
              <a:rPr lang="en-US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--client-cert-</a:t>
            </a:r>
            <a:r>
              <a:rPr lang="en-US" sz="1600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auth</a:t>
            </a:r>
            <a:endParaRPr lang="en-US" sz="16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--trusted-ca-file=&lt;path&gt;</a:t>
            </a:r>
          </a:p>
          <a:p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</a:t>
            </a:r>
            <a:r>
              <a:rPr lang="zh-CN" altLang="en-US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端会认证客户端证书是否</a:t>
            </a:r>
            <a:endParaRPr lang="en-US" altLang="zh-CN" sz="16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是受信任</a:t>
            </a:r>
            <a:r>
              <a:rPr lang="en-US" altLang="zh-CN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</a:t>
            </a:r>
            <a:r>
              <a:rPr lang="zh-CN" altLang="en-US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签发</a:t>
            </a:r>
            <a:endParaRPr lang="en-US" sz="16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--------------------</a:t>
            </a:r>
            <a:endParaRPr lang="en-US" sz="16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--auto-</a:t>
            </a:r>
            <a:r>
              <a:rPr lang="en-US" sz="1600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tls</a:t>
            </a:r>
            <a:endParaRPr lang="en-US" sz="16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是否系统自动生成证书</a:t>
            </a:r>
            <a:endParaRPr lang="en-US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798580" y="2946090"/>
            <a:ext cx="3171766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Server-&gt;Server:</a:t>
            </a:r>
          </a:p>
          <a:p>
            <a:r>
              <a:rPr lang="en-US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--peer-cert-file</a:t>
            </a:r>
            <a:r>
              <a:rPr 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=&lt;path&gt;</a:t>
            </a:r>
          </a:p>
          <a:p>
            <a:r>
              <a:rPr lang="en-US" altLang="zh-CN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--peer-key-file=&lt;path&gt;</a:t>
            </a:r>
          </a:p>
          <a:p>
            <a:r>
              <a:rPr lang="zh-CN" altLang="en-US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通道以</a:t>
            </a:r>
            <a:r>
              <a:rPr lang="en-US" altLang="zh-CN" sz="1600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tls</a:t>
            </a:r>
            <a:r>
              <a:rPr lang="zh-CN" altLang="en-US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协议加密</a:t>
            </a:r>
            <a:endParaRPr lang="en-US" altLang="zh-CN" sz="16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--------------------</a:t>
            </a:r>
          </a:p>
          <a:p>
            <a:r>
              <a:rPr lang="en-US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--peer-client-cert-</a:t>
            </a:r>
            <a:r>
              <a:rPr lang="en-US" sz="1600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auth</a:t>
            </a:r>
            <a:endParaRPr lang="en-US" sz="16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--peer-trusted-ca-file=&lt;path&gt;</a:t>
            </a:r>
          </a:p>
          <a:p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</a:t>
            </a:r>
            <a:r>
              <a:rPr lang="zh-CN" altLang="en-US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端会认证客户端证书是否</a:t>
            </a:r>
            <a:endParaRPr lang="en-US" altLang="zh-CN" sz="16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是受信任</a:t>
            </a:r>
            <a:r>
              <a:rPr lang="en-US" altLang="zh-CN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</a:t>
            </a:r>
            <a:r>
              <a:rPr lang="zh-CN" altLang="en-US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签发</a:t>
            </a:r>
            <a:endParaRPr lang="en-US" sz="16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--------------------</a:t>
            </a:r>
            <a:endParaRPr lang="en-US" sz="16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--peer-auto-</a:t>
            </a:r>
            <a:r>
              <a:rPr lang="en-US" sz="1600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tls</a:t>
            </a:r>
            <a:endParaRPr lang="en-US" sz="16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是否系统自动生成证书</a:t>
            </a:r>
            <a:endParaRPr lang="en-US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47721443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000" dirty="0" smtClean="0">
            <a:solidFill>
              <a:srgbClr val="666666"/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【Cloud Native Lives】Kubernetes管理员实训 模板.pptx" id="{22455D63-1947-4F54-8E5F-C16BA73BBACF}" vid="{6BB644D6-C8A2-4C93-BCDE-42C19C8B7D03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【Cloud Native Lives】Kubernetes管理员实训 模板</Template>
  <TotalTime>11741</TotalTime>
  <Words>1421</Words>
  <Application>Microsoft Office PowerPoint</Application>
  <PresentationFormat>宽屏</PresentationFormat>
  <Paragraphs>271</Paragraphs>
  <Slides>13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宋体</vt:lpstr>
      <vt:lpstr>微软雅黑</vt:lpstr>
      <vt:lpstr>Arial</vt:lpstr>
      <vt:lpstr>Calibri</vt:lpstr>
      <vt:lpstr>Courier New</vt:lpstr>
      <vt:lpstr>Times New Roman</vt:lpstr>
      <vt:lpstr>1_Office 主题</vt:lpstr>
      <vt:lpstr>Day13 容器进阶之Kubernetes 安全原理分析</vt:lpstr>
      <vt:lpstr>大  纲</vt:lpstr>
      <vt:lpstr>安全全景图</vt:lpstr>
      <vt:lpstr>认证(Authentication)和鉴权(Authorization)</vt:lpstr>
      <vt:lpstr>认证(Authentication)</vt:lpstr>
      <vt:lpstr>认证(Authentication)</vt:lpstr>
      <vt:lpstr>PowerPoint 演示文稿</vt:lpstr>
      <vt:lpstr>PowerPoint 演示文稿</vt:lpstr>
      <vt:lpstr>PowerPoint 演示文稿</vt:lpstr>
      <vt:lpstr>安全上下文（Pod SecurityContext）</vt:lpstr>
      <vt:lpstr>Network Policy</vt:lpstr>
      <vt:lpstr>Network Policy</vt:lpstr>
      <vt:lpstr>PowerPoint 演示文稿</vt:lpstr>
    </vt:vector>
  </TitlesOfParts>
  <Company>Huawei Technologies Co.,Ltd.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Wangzefeng (Kevin)</dc:creator>
  <cp:lastModifiedBy>songdi (C)</cp:lastModifiedBy>
  <cp:revision>488</cp:revision>
  <dcterms:created xsi:type="dcterms:W3CDTF">2018-09-26T06:34:32Z</dcterms:created>
  <dcterms:modified xsi:type="dcterms:W3CDTF">2018-11-14T01:12:41Z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2052-10.1.0.6489</vt:lpwstr>
  </property>
  <property fmtid="{D5CDD505-2E9C-101B-9397-08002B2CF9AE}" pid="3" name="_2015_ms_pID_725343">
    <vt:lpwstr>(3)6cklmk3HXhbfL4W6Ug/6JmHAtvnXOMH5hW6s7hYpycHZxBMKrqghGv0OlC7mh/vusNaoHzzS
OuHHSSb96u7ecqEwLV86nxddhwTzwpZyPqayPxz0bQPdPJiSD/SqJiNWD7JosmwUhBGhjn5U
n38+kX9r6xSsChqM+vrSnIQyfLAjwkKYq8bAaZ6e70f4jucpSzX/Kztk+1L7osPbWqZdNZMP
RaFBlJEaD5kD2iQonq</vt:lpwstr>
  </property>
  <property fmtid="{D5CDD505-2E9C-101B-9397-08002B2CF9AE}" pid="4" name="_2015_ms_pID_7253431">
    <vt:lpwstr>c3SCgEkzejkzA0DPpL7lKxxUrFdRSPLOyeewUV+0YlXgMSBCMB1VYh
9nzCf0J6/CBwH/SOIs+kySIfRBMCikAYr5bu+Vcot44Hf9zt1eYQLWOIToJMxxlVSSNxuO8X
/u6YFx+i93zzMHdNWQILTSqT7pCWHZNlhMSCALTcd/uk137NtDjfTswfdY42CeKSSMZUMxzS
cf4+5g7cywHFnvcCQhuWuLyZp33vEOUiXv1v</vt:lpwstr>
  </property>
  <property fmtid="{D5CDD505-2E9C-101B-9397-08002B2CF9AE}" pid="5" name="_2015_ms_pID_7253432">
    <vt:lpwstr>/y1DurfL8t7g2sSXoUcPZZI=</vt:lpwstr>
  </property>
  <property fmtid="{D5CDD505-2E9C-101B-9397-08002B2CF9AE}" pid="6" name="_readonly">
    <vt:lpwstr/>
  </property>
  <property fmtid="{D5CDD505-2E9C-101B-9397-08002B2CF9AE}" pid="7" name="_change">
    <vt:lpwstr/>
  </property>
  <property fmtid="{D5CDD505-2E9C-101B-9397-08002B2CF9AE}" pid="8" name="_full-control">
    <vt:lpwstr/>
  </property>
  <property fmtid="{D5CDD505-2E9C-101B-9397-08002B2CF9AE}" pid="9" name="sflag">
    <vt:lpwstr>1541405913</vt:lpwstr>
  </property>
</Properties>
</file>