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91" r:id="rId2"/>
  </p:sldMasterIdLst>
  <p:notesMasterIdLst>
    <p:notesMasterId r:id="rId26"/>
  </p:notesMasterIdLst>
  <p:handoutMasterIdLst>
    <p:handoutMasterId r:id="rId27"/>
  </p:handoutMasterIdLst>
  <p:sldIdLst>
    <p:sldId id="396" r:id="rId3"/>
    <p:sldId id="397" r:id="rId4"/>
    <p:sldId id="398" r:id="rId5"/>
    <p:sldId id="399" r:id="rId6"/>
    <p:sldId id="401" r:id="rId7"/>
    <p:sldId id="400" r:id="rId8"/>
    <p:sldId id="405" r:id="rId9"/>
    <p:sldId id="406" r:id="rId10"/>
    <p:sldId id="430" r:id="rId11"/>
    <p:sldId id="402" r:id="rId12"/>
    <p:sldId id="403" r:id="rId13"/>
    <p:sldId id="407" r:id="rId14"/>
    <p:sldId id="408" r:id="rId15"/>
    <p:sldId id="409" r:id="rId16"/>
    <p:sldId id="410" r:id="rId17"/>
    <p:sldId id="431" r:id="rId18"/>
    <p:sldId id="432" r:id="rId19"/>
    <p:sldId id="433" r:id="rId20"/>
    <p:sldId id="434" r:id="rId21"/>
    <p:sldId id="435" r:id="rId22"/>
    <p:sldId id="436" r:id="rId23"/>
    <p:sldId id="437" r:id="rId24"/>
    <p:sldId id="429" r:id="rId25"/>
  </p:sldIdLst>
  <p:sldSz cx="12195175" cy="6859588"/>
  <p:notesSz cx="6858000" cy="9144000"/>
  <p:defaultText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orient="horz" pos="104">
          <p15:clr>
            <a:srgbClr val="A4A3A4"/>
          </p15:clr>
        </p15:guide>
        <p15:guide id="3" orient="horz" pos="3976">
          <p15:clr>
            <a:srgbClr val="A4A3A4"/>
          </p15:clr>
        </p15:guide>
        <p15:guide id="4" orient="horz" pos="952">
          <p15:clr>
            <a:srgbClr val="A4A3A4"/>
          </p15:clr>
        </p15:guide>
        <p15:guide id="5" pos="367">
          <p15:clr>
            <a:srgbClr val="A4A3A4"/>
          </p15:clr>
        </p15:guide>
        <p15:guide id="6" pos="7335">
          <p15:clr>
            <a:srgbClr val="A4A3A4"/>
          </p15:clr>
        </p15:guide>
        <p15:guide id="7" pos="258">
          <p15:clr>
            <a:srgbClr val="A4A3A4"/>
          </p15:clr>
        </p15:guide>
        <p15:guide id="8" pos="74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8BACCD"/>
    <a:srgbClr val="4E6C8A"/>
    <a:srgbClr val="31859D"/>
    <a:srgbClr val="0099CC"/>
    <a:srgbClr val="DCE6F2"/>
    <a:srgbClr val="CCECFF"/>
    <a:srgbClr val="E1F4FF"/>
    <a:srgbClr val="E7E7E7"/>
    <a:srgbClr val="215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4" autoAdjust="0"/>
    <p:restoredTop sz="85467" autoAdjust="0"/>
  </p:normalViewPr>
  <p:slideViewPr>
    <p:cSldViewPr snapToObjects="1">
      <p:cViewPr varScale="1">
        <p:scale>
          <a:sx n="99" d="100"/>
          <a:sy n="99" d="100"/>
        </p:scale>
        <p:origin x="1092" y="90"/>
      </p:cViewPr>
      <p:guideLst>
        <p:guide orient="horz" pos="754"/>
        <p:guide orient="horz" pos="104"/>
        <p:guide orient="horz" pos="3976"/>
        <p:guide orient="horz" pos="952"/>
        <p:guide pos="367"/>
        <p:guide pos="7335"/>
        <p:guide pos="258"/>
        <p:guide pos="7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08"/>
    </p:cViewPr>
  </p:sorterViewPr>
  <p:notesViewPr>
    <p:cSldViewPr snapToObjects="1">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970E81-22C8-4347-A475-B8486FB12FC3}" type="doc">
      <dgm:prSet loTypeId="urn:microsoft.com/office/officeart/2005/8/layout/hierarchy3" loCatId="relationship" qsTypeId="urn:microsoft.com/office/officeart/2005/8/quickstyle/simple5" qsCatId="simple" csTypeId="urn:microsoft.com/office/officeart/2005/8/colors/accent1_2" csCatId="accent1" phldr="1"/>
      <dgm:spPr/>
      <dgm:t>
        <a:bodyPr/>
        <a:lstStyle/>
        <a:p>
          <a:endParaRPr lang="zh-CN" altLang="en-US"/>
        </a:p>
      </dgm:t>
    </dgm:pt>
    <dgm:pt modelId="{332EAF71-5A94-4174-A4D2-9F1C5E6BF974}">
      <dgm:prSet phldrT="[文本]"/>
      <dgm:spPr/>
      <dgm:t>
        <a:bodyPr/>
        <a:lstStyle/>
        <a:p>
          <a:r>
            <a:rPr lang="en-US" altLang="zh-CN" dirty="0" smtClean="0">
              <a:latin typeface="微软雅黑" panose="020B0503020204020204" pitchFamily="34" charset="-122"/>
              <a:ea typeface="微软雅黑" panose="020B0503020204020204" pitchFamily="34" charset="-122"/>
            </a:rPr>
            <a:t>Service</a:t>
          </a:r>
          <a:endParaRPr lang="zh-CN" altLang="en-US" dirty="0">
            <a:latin typeface="微软雅黑" panose="020B0503020204020204" pitchFamily="34" charset="-122"/>
            <a:ea typeface="微软雅黑" panose="020B0503020204020204" pitchFamily="34" charset="-122"/>
          </a:endParaRPr>
        </a:p>
      </dgm:t>
    </dgm:pt>
    <dgm:pt modelId="{B35D53F7-7392-4CBB-868A-5CDDD9F7F28C}" type="parTrans" cxnId="{CA641B43-67BC-470C-9523-8503BC1A7DE6}">
      <dgm:prSet/>
      <dgm:spPr/>
      <dgm:t>
        <a:bodyPr/>
        <a:lstStyle/>
        <a:p>
          <a:endParaRPr lang="zh-CN" altLang="en-US"/>
        </a:p>
      </dgm:t>
    </dgm:pt>
    <dgm:pt modelId="{137C1719-F0E4-4444-9B03-156B4E704A0C}" type="sibTrans" cxnId="{CA641B43-67BC-470C-9523-8503BC1A7DE6}">
      <dgm:prSet/>
      <dgm:spPr/>
      <dgm:t>
        <a:bodyPr/>
        <a:lstStyle/>
        <a:p>
          <a:endParaRPr lang="zh-CN" altLang="en-US"/>
        </a:p>
      </dgm:t>
    </dgm:pt>
    <dgm:pt modelId="{17E1CD55-DB97-4B64-8263-15AFE3D809E7}">
      <dgm:prSet phldrT="[文本]">
        <dgm:style>
          <a:lnRef idx="0">
            <a:schemeClr val="accent3"/>
          </a:lnRef>
          <a:fillRef idx="3">
            <a:schemeClr val="accent3"/>
          </a:fillRef>
          <a:effectRef idx="3">
            <a:schemeClr val="accent3"/>
          </a:effectRef>
          <a:fontRef idx="minor">
            <a:schemeClr val="lt1"/>
          </a:fontRef>
        </dgm:style>
      </dgm:prSet>
      <dgm:spPr/>
      <dgm:t>
        <a:bodyPr/>
        <a:lstStyle/>
        <a:p>
          <a:r>
            <a:rPr lang="en-US" altLang="zh-CN" dirty="0" smtClean="0">
              <a:solidFill>
                <a:schemeClr val="bg1"/>
              </a:solidFill>
              <a:latin typeface="微软雅黑" panose="020B0503020204020204" pitchFamily="34" charset="-122"/>
              <a:ea typeface="微软雅黑" panose="020B0503020204020204" pitchFamily="34" charset="-122"/>
            </a:rPr>
            <a:t>Instance</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3FE9F12E-E381-41E6-9C56-8598243CC489}" type="parTrans" cxnId="{793CF44B-FC25-4F58-85BA-7757746507D3}">
      <dgm:prSet/>
      <dgm:spPr/>
      <dgm:t>
        <a:bodyPr/>
        <a:lstStyle/>
        <a:p>
          <a:endParaRPr lang="zh-CN" altLang="en-US"/>
        </a:p>
      </dgm:t>
    </dgm:pt>
    <dgm:pt modelId="{88D8896A-7D7E-4F61-987C-D88EE8453CF8}" type="sibTrans" cxnId="{793CF44B-FC25-4F58-85BA-7757746507D3}">
      <dgm:prSet/>
      <dgm:spPr/>
      <dgm:t>
        <a:bodyPr/>
        <a:lstStyle/>
        <a:p>
          <a:endParaRPr lang="zh-CN" altLang="en-US"/>
        </a:p>
      </dgm:t>
    </dgm:pt>
    <dgm:pt modelId="{FBBBC1E7-6313-410F-9F2E-541BD18D97F0}">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solidFill>
                <a:schemeClr val="bg1"/>
              </a:solidFill>
              <a:latin typeface="微软雅黑" panose="020B0503020204020204" pitchFamily="34" charset="-122"/>
              <a:ea typeface="微软雅黑" panose="020B0503020204020204" pitchFamily="34" charset="-122"/>
            </a:rPr>
            <a:t>Instance</a:t>
          </a:r>
          <a:endParaRPr lang="zh-CN" altLang="en-US" dirty="0">
            <a:solidFill>
              <a:schemeClr val="bg1"/>
            </a:solidFill>
            <a:latin typeface="微软雅黑" panose="020B0503020204020204" pitchFamily="34" charset="-122"/>
            <a:ea typeface="微软雅黑" panose="020B0503020204020204" pitchFamily="34" charset="-122"/>
          </a:endParaRPr>
        </a:p>
      </dgm:t>
    </dgm:pt>
    <dgm:pt modelId="{C9094039-4CE4-4F01-9519-398D61348FEE}" type="sibTrans" cxnId="{36C39EC7-F331-4D55-B167-35CA6E9D8758}">
      <dgm:prSet/>
      <dgm:spPr/>
      <dgm:t>
        <a:bodyPr/>
        <a:lstStyle/>
        <a:p>
          <a:endParaRPr lang="zh-CN" altLang="en-US"/>
        </a:p>
      </dgm:t>
    </dgm:pt>
    <dgm:pt modelId="{7FB8019C-E54A-4FF8-B315-663F7799247E}" type="parTrans" cxnId="{36C39EC7-F331-4D55-B167-35CA6E9D8758}">
      <dgm:prSet/>
      <dgm:spPr/>
      <dgm:t>
        <a:bodyPr/>
        <a:lstStyle/>
        <a:p>
          <a:endParaRPr lang="zh-CN" altLang="en-US"/>
        </a:p>
      </dgm:t>
    </dgm:pt>
    <dgm:pt modelId="{6A727DB0-9A33-4EB7-B8C1-0D31E0163514}" type="pres">
      <dgm:prSet presAssocID="{72970E81-22C8-4347-A475-B8486FB12FC3}" presName="diagram" presStyleCnt="0">
        <dgm:presLayoutVars>
          <dgm:chPref val="1"/>
          <dgm:dir/>
          <dgm:animOne val="branch"/>
          <dgm:animLvl val="lvl"/>
          <dgm:resizeHandles/>
        </dgm:presLayoutVars>
      </dgm:prSet>
      <dgm:spPr/>
      <dgm:t>
        <a:bodyPr/>
        <a:lstStyle/>
        <a:p>
          <a:endParaRPr lang="zh-CN" altLang="en-US"/>
        </a:p>
      </dgm:t>
    </dgm:pt>
    <dgm:pt modelId="{2235B361-116E-46E8-B2B2-568623D6FB7C}" type="pres">
      <dgm:prSet presAssocID="{332EAF71-5A94-4174-A4D2-9F1C5E6BF974}" presName="root" presStyleCnt="0"/>
      <dgm:spPr/>
      <dgm:t>
        <a:bodyPr/>
        <a:lstStyle/>
        <a:p>
          <a:endParaRPr lang="zh-CN" altLang="en-US"/>
        </a:p>
      </dgm:t>
    </dgm:pt>
    <dgm:pt modelId="{747C7670-07C4-4040-98A8-35695910EBC5}" type="pres">
      <dgm:prSet presAssocID="{332EAF71-5A94-4174-A4D2-9F1C5E6BF974}" presName="rootComposite" presStyleCnt="0"/>
      <dgm:spPr/>
      <dgm:t>
        <a:bodyPr/>
        <a:lstStyle/>
        <a:p>
          <a:endParaRPr lang="zh-CN" altLang="en-US"/>
        </a:p>
      </dgm:t>
    </dgm:pt>
    <dgm:pt modelId="{C1024886-5AF5-49DB-9C74-9E4E3D4CF583}" type="pres">
      <dgm:prSet presAssocID="{332EAF71-5A94-4174-A4D2-9F1C5E6BF974}" presName="rootText" presStyleLbl="node1" presStyleIdx="0" presStyleCnt="1"/>
      <dgm:spPr/>
      <dgm:t>
        <a:bodyPr/>
        <a:lstStyle/>
        <a:p>
          <a:endParaRPr lang="zh-CN" altLang="en-US"/>
        </a:p>
      </dgm:t>
    </dgm:pt>
    <dgm:pt modelId="{D06EC273-557F-4950-BD17-B5C9DE147883}" type="pres">
      <dgm:prSet presAssocID="{332EAF71-5A94-4174-A4D2-9F1C5E6BF974}" presName="rootConnector" presStyleLbl="node1" presStyleIdx="0" presStyleCnt="1"/>
      <dgm:spPr/>
      <dgm:t>
        <a:bodyPr/>
        <a:lstStyle/>
        <a:p>
          <a:endParaRPr lang="zh-CN" altLang="en-US"/>
        </a:p>
      </dgm:t>
    </dgm:pt>
    <dgm:pt modelId="{CD87422E-1227-474E-8187-5BF64E42DC9E}" type="pres">
      <dgm:prSet presAssocID="{332EAF71-5A94-4174-A4D2-9F1C5E6BF974}" presName="childShape" presStyleCnt="0"/>
      <dgm:spPr/>
      <dgm:t>
        <a:bodyPr/>
        <a:lstStyle/>
        <a:p>
          <a:endParaRPr lang="zh-CN" altLang="en-US"/>
        </a:p>
      </dgm:t>
    </dgm:pt>
    <dgm:pt modelId="{56E0A7E6-B936-416F-AE2B-3C55AAAB92AB}" type="pres">
      <dgm:prSet presAssocID="{7FB8019C-E54A-4FF8-B315-663F7799247E}" presName="Name13" presStyleLbl="parChTrans1D2" presStyleIdx="0" presStyleCnt="2"/>
      <dgm:spPr/>
      <dgm:t>
        <a:bodyPr/>
        <a:lstStyle/>
        <a:p>
          <a:endParaRPr lang="zh-CN" altLang="en-US"/>
        </a:p>
      </dgm:t>
    </dgm:pt>
    <dgm:pt modelId="{892DE2D6-A31C-4912-8A4E-35283C50FC4E}" type="pres">
      <dgm:prSet presAssocID="{FBBBC1E7-6313-410F-9F2E-541BD18D97F0}" presName="childText" presStyleLbl="bgAcc1" presStyleIdx="0" presStyleCnt="2">
        <dgm:presLayoutVars>
          <dgm:bulletEnabled val="1"/>
        </dgm:presLayoutVars>
      </dgm:prSet>
      <dgm:spPr/>
      <dgm:t>
        <a:bodyPr/>
        <a:lstStyle/>
        <a:p>
          <a:endParaRPr lang="zh-CN" altLang="en-US"/>
        </a:p>
      </dgm:t>
    </dgm:pt>
    <dgm:pt modelId="{CC6C260D-39C2-48FA-97E5-9335851F450A}" type="pres">
      <dgm:prSet presAssocID="{3FE9F12E-E381-41E6-9C56-8598243CC489}" presName="Name13" presStyleLbl="parChTrans1D2" presStyleIdx="1" presStyleCnt="2"/>
      <dgm:spPr/>
      <dgm:t>
        <a:bodyPr/>
        <a:lstStyle/>
        <a:p>
          <a:endParaRPr lang="zh-CN" altLang="en-US"/>
        </a:p>
      </dgm:t>
    </dgm:pt>
    <dgm:pt modelId="{EA9B66A9-BB60-4431-8464-FD8B82DCED13}" type="pres">
      <dgm:prSet presAssocID="{17E1CD55-DB97-4B64-8263-15AFE3D809E7}" presName="childText" presStyleLbl="bgAcc1" presStyleIdx="1" presStyleCnt="2">
        <dgm:presLayoutVars>
          <dgm:bulletEnabled val="1"/>
        </dgm:presLayoutVars>
      </dgm:prSet>
      <dgm:spPr/>
      <dgm:t>
        <a:bodyPr/>
        <a:lstStyle/>
        <a:p>
          <a:endParaRPr lang="zh-CN" altLang="en-US"/>
        </a:p>
      </dgm:t>
    </dgm:pt>
  </dgm:ptLst>
  <dgm:cxnLst>
    <dgm:cxn modelId="{80FCA354-62F4-44BF-8977-1E6925C88754}" type="presOf" srcId="{72970E81-22C8-4347-A475-B8486FB12FC3}" destId="{6A727DB0-9A33-4EB7-B8C1-0D31E0163514}" srcOrd="0" destOrd="0" presId="urn:microsoft.com/office/officeart/2005/8/layout/hierarchy3"/>
    <dgm:cxn modelId="{CA641B43-67BC-470C-9523-8503BC1A7DE6}" srcId="{72970E81-22C8-4347-A475-B8486FB12FC3}" destId="{332EAF71-5A94-4174-A4D2-9F1C5E6BF974}" srcOrd="0" destOrd="0" parTransId="{B35D53F7-7392-4CBB-868A-5CDDD9F7F28C}" sibTransId="{137C1719-F0E4-4444-9B03-156B4E704A0C}"/>
    <dgm:cxn modelId="{F2C71414-CCB9-48BE-9E2D-72816589FBFE}" type="presOf" srcId="{332EAF71-5A94-4174-A4D2-9F1C5E6BF974}" destId="{D06EC273-557F-4950-BD17-B5C9DE147883}" srcOrd="1" destOrd="0" presId="urn:microsoft.com/office/officeart/2005/8/layout/hierarchy3"/>
    <dgm:cxn modelId="{36C39EC7-F331-4D55-B167-35CA6E9D8758}" srcId="{332EAF71-5A94-4174-A4D2-9F1C5E6BF974}" destId="{FBBBC1E7-6313-410F-9F2E-541BD18D97F0}" srcOrd="0" destOrd="0" parTransId="{7FB8019C-E54A-4FF8-B315-663F7799247E}" sibTransId="{C9094039-4CE4-4F01-9519-398D61348FEE}"/>
    <dgm:cxn modelId="{793CF44B-FC25-4F58-85BA-7757746507D3}" srcId="{332EAF71-5A94-4174-A4D2-9F1C5E6BF974}" destId="{17E1CD55-DB97-4B64-8263-15AFE3D809E7}" srcOrd="1" destOrd="0" parTransId="{3FE9F12E-E381-41E6-9C56-8598243CC489}" sibTransId="{88D8896A-7D7E-4F61-987C-D88EE8453CF8}"/>
    <dgm:cxn modelId="{8D613AE9-6041-43FE-AD52-A833E72B8C92}" type="presOf" srcId="{17E1CD55-DB97-4B64-8263-15AFE3D809E7}" destId="{EA9B66A9-BB60-4431-8464-FD8B82DCED13}" srcOrd="0" destOrd="0" presId="urn:microsoft.com/office/officeart/2005/8/layout/hierarchy3"/>
    <dgm:cxn modelId="{CDCB597F-6E25-4CFD-89C0-DF0FE20C8D38}" type="presOf" srcId="{FBBBC1E7-6313-410F-9F2E-541BD18D97F0}" destId="{892DE2D6-A31C-4912-8A4E-35283C50FC4E}" srcOrd="0" destOrd="0" presId="urn:microsoft.com/office/officeart/2005/8/layout/hierarchy3"/>
    <dgm:cxn modelId="{58611B5F-FA6B-4F2A-AB49-795E95798E74}" type="presOf" srcId="{3FE9F12E-E381-41E6-9C56-8598243CC489}" destId="{CC6C260D-39C2-48FA-97E5-9335851F450A}" srcOrd="0" destOrd="0" presId="urn:microsoft.com/office/officeart/2005/8/layout/hierarchy3"/>
    <dgm:cxn modelId="{48EE376A-0456-4E0A-979D-340D19E48961}" type="presOf" srcId="{7FB8019C-E54A-4FF8-B315-663F7799247E}" destId="{56E0A7E6-B936-416F-AE2B-3C55AAAB92AB}" srcOrd="0" destOrd="0" presId="urn:microsoft.com/office/officeart/2005/8/layout/hierarchy3"/>
    <dgm:cxn modelId="{F4B83411-5D64-4FD5-905E-1D901192F312}" type="presOf" srcId="{332EAF71-5A94-4174-A4D2-9F1C5E6BF974}" destId="{C1024886-5AF5-49DB-9C74-9E4E3D4CF583}" srcOrd="0" destOrd="0" presId="urn:microsoft.com/office/officeart/2005/8/layout/hierarchy3"/>
    <dgm:cxn modelId="{1DA42F8A-E339-4A56-BCC1-DFDD1E9FE720}" type="presParOf" srcId="{6A727DB0-9A33-4EB7-B8C1-0D31E0163514}" destId="{2235B361-116E-46E8-B2B2-568623D6FB7C}" srcOrd="0" destOrd="0" presId="urn:microsoft.com/office/officeart/2005/8/layout/hierarchy3"/>
    <dgm:cxn modelId="{6BD63AD6-AFE7-421D-9CEA-0FD6732C3D5A}" type="presParOf" srcId="{2235B361-116E-46E8-B2B2-568623D6FB7C}" destId="{747C7670-07C4-4040-98A8-35695910EBC5}" srcOrd="0" destOrd="0" presId="urn:microsoft.com/office/officeart/2005/8/layout/hierarchy3"/>
    <dgm:cxn modelId="{C64E4D41-16BA-4D38-A159-0A094602FC11}" type="presParOf" srcId="{747C7670-07C4-4040-98A8-35695910EBC5}" destId="{C1024886-5AF5-49DB-9C74-9E4E3D4CF583}" srcOrd="0" destOrd="0" presId="urn:microsoft.com/office/officeart/2005/8/layout/hierarchy3"/>
    <dgm:cxn modelId="{CC2D6895-389A-4263-998E-A8C81C8A71EC}" type="presParOf" srcId="{747C7670-07C4-4040-98A8-35695910EBC5}" destId="{D06EC273-557F-4950-BD17-B5C9DE147883}" srcOrd="1" destOrd="0" presId="urn:microsoft.com/office/officeart/2005/8/layout/hierarchy3"/>
    <dgm:cxn modelId="{C2680AB7-1CD7-4408-A5EE-C62E803DD7B2}" type="presParOf" srcId="{2235B361-116E-46E8-B2B2-568623D6FB7C}" destId="{CD87422E-1227-474E-8187-5BF64E42DC9E}" srcOrd="1" destOrd="0" presId="urn:microsoft.com/office/officeart/2005/8/layout/hierarchy3"/>
    <dgm:cxn modelId="{BD397D4F-9E6F-481E-98B1-9F0D1A617184}" type="presParOf" srcId="{CD87422E-1227-474E-8187-5BF64E42DC9E}" destId="{56E0A7E6-B936-416F-AE2B-3C55AAAB92AB}" srcOrd="0" destOrd="0" presId="urn:microsoft.com/office/officeart/2005/8/layout/hierarchy3"/>
    <dgm:cxn modelId="{0446005D-299C-4749-9355-8B61BCB2FBB8}" type="presParOf" srcId="{CD87422E-1227-474E-8187-5BF64E42DC9E}" destId="{892DE2D6-A31C-4912-8A4E-35283C50FC4E}" srcOrd="1" destOrd="0" presId="urn:microsoft.com/office/officeart/2005/8/layout/hierarchy3"/>
    <dgm:cxn modelId="{FD80BC85-3D0B-4861-A7D9-44BEC090638D}" type="presParOf" srcId="{CD87422E-1227-474E-8187-5BF64E42DC9E}" destId="{CC6C260D-39C2-48FA-97E5-9335851F450A}" srcOrd="2" destOrd="0" presId="urn:microsoft.com/office/officeart/2005/8/layout/hierarchy3"/>
    <dgm:cxn modelId="{4FF32DF9-3A32-4CF4-BD00-EF2F2825E49E}" type="presParOf" srcId="{CD87422E-1227-474E-8187-5BF64E42DC9E}" destId="{EA9B66A9-BB60-4431-8464-FD8B82DCED13}"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970E81-22C8-4347-A475-B8486FB12FC3}" type="doc">
      <dgm:prSet loTypeId="urn:microsoft.com/office/officeart/2005/8/layout/hierarchy3" loCatId="relationship" qsTypeId="urn:microsoft.com/office/officeart/2005/8/quickstyle/simple5" qsCatId="simple" csTypeId="urn:microsoft.com/office/officeart/2005/8/colors/accent1_2" csCatId="accent1" phldr="1"/>
      <dgm:spPr/>
      <dgm:t>
        <a:bodyPr/>
        <a:lstStyle/>
        <a:p>
          <a:endParaRPr lang="zh-CN" altLang="en-US"/>
        </a:p>
      </dgm:t>
    </dgm:pt>
    <dgm:pt modelId="{332EAF71-5A94-4174-A4D2-9F1C5E6BF974}">
      <dgm:prSet phldrT="[文本]"/>
      <dgm:spPr/>
      <dgm:t>
        <a:bodyPr/>
        <a:lstStyle/>
        <a:p>
          <a:r>
            <a:rPr lang="en-US" altLang="zh-CN" dirty="0" smtClean="0">
              <a:latin typeface="微软雅黑" panose="020B0503020204020204" pitchFamily="34" charset="-122"/>
              <a:ea typeface="微软雅黑" panose="020B0503020204020204" pitchFamily="34" charset="-122"/>
            </a:rPr>
            <a:t>Service</a:t>
          </a:r>
          <a:endParaRPr lang="zh-CN" altLang="en-US" dirty="0">
            <a:latin typeface="微软雅黑" panose="020B0503020204020204" pitchFamily="34" charset="-122"/>
            <a:ea typeface="微软雅黑" panose="020B0503020204020204" pitchFamily="34" charset="-122"/>
          </a:endParaRPr>
        </a:p>
      </dgm:t>
    </dgm:pt>
    <dgm:pt modelId="{B35D53F7-7392-4CBB-868A-5CDDD9F7F28C}" type="parTrans" cxnId="{CA641B43-67BC-470C-9523-8503BC1A7DE6}">
      <dgm:prSet/>
      <dgm:spPr/>
      <dgm:t>
        <a:bodyPr/>
        <a:lstStyle/>
        <a:p>
          <a:endParaRPr lang="zh-CN" altLang="en-US"/>
        </a:p>
      </dgm:t>
    </dgm:pt>
    <dgm:pt modelId="{137C1719-F0E4-4444-9B03-156B4E704A0C}" type="sibTrans" cxnId="{CA641B43-67BC-470C-9523-8503BC1A7DE6}">
      <dgm:prSet/>
      <dgm:spPr/>
      <dgm:t>
        <a:bodyPr/>
        <a:lstStyle/>
        <a:p>
          <a:endParaRPr lang="zh-CN" altLang="en-US"/>
        </a:p>
      </dgm:t>
    </dgm:pt>
    <dgm:pt modelId="{FBBBC1E7-6313-410F-9F2E-541BD18D97F0}">
      <dgm:prSet phldrT="[文本]">
        <dgm:style>
          <a:lnRef idx="0">
            <a:schemeClr val="accent6"/>
          </a:lnRef>
          <a:fillRef idx="3">
            <a:schemeClr val="accent6"/>
          </a:fillRef>
          <a:effectRef idx="3">
            <a:schemeClr val="accent6"/>
          </a:effectRef>
          <a:fontRef idx="minor">
            <a:schemeClr val="lt1"/>
          </a:fontRef>
        </dgm:style>
      </dgm:prSet>
      <dgm:spPr/>
      <dgm:t>
        <a:bodyPr/>
        <a:lstStyle/>
        <a:p>
          <a:r>
            <a:rPr lang="en-US" altLang="zh-CN" dirty="0" smtClean="0">
              <a:solidFill>
                <a:schemeClr val="bg1"/>
              </a:solidFill>
            </a:rPr>
            <a:t>Endpoint</a:t>
          </a:r>
          <a:endParaRPr lang="zh-CN" altLang="en-US" dirty="0">
            <a:solidFill>
              <a:schemeClr val="bg1"/>
            </a:solidFill>
          </a:endParaRPr>
        </a:p>
      </dgm:t>
    </dgm:pt>
    <dgm:pt modelId="{7FB8019C-E54A-4FF8-B315-663F7799247E}" type="parTrans" cxnId="{36C39EC7-F331-4D55-B167-35CA6E9D8758}">
      <dgm:prSet/>
      <dgm:spPr/>
      <dgm:t>
        <a:bodyPr/>
        <a:lstStyle/>
        <a:p>
          <a:endParaRPr lang="zh-CN" altLang="en-US"/>
        </a:p>
      </dgm:t>
    </dgm:pt>
    <dgm:pt modelId="{C9094039-4CE4-4F01-9519-398D61348FEE}" type="sibTrans" cxnId="{36C39EC7-F331-4D55-B167-35CA6E9D8758}">
      <dgm:prSet/>
      <dgm:spPr/>
      <dgm:t>
        <a:bodyPr/>
        <a:lstStyle/>
        <a:p>
          <a:endParaRPr lang="zh-CN" altLang="en-US"/>
        </a:p>
      </dgm:t>
    </dgm:pt>
    <dgm:pt modelId="{17E1CD55-DB97-4B64-8263-15AFE3D809E7}">
      <dgm:prSet phldrT="[文本]">
        <dgm:style>
          <a:lnRef idx="0">
            <a:schemeClr val="accent3"/>
          </a:lnRef>
          <a:fillRef idx="3">
            <a:schemeClr val="accent3"/>
          </a:fillRef>
          <a:effectRef idx="3">
            <a:schemeClr val="accent3"/>
          </a:effectRef>
          <a:fontRef idx="minor">
            <a:schemeClr val="lt1"/>
          </a:fontRef>
        </dgm:style>
      </dgm:prSet>
      <dgm:spPr/>
      <dgm:t>
        <a:bodyPr/>
        <a:lstStyle/>
        <a:p>
          <a:r>
            <a:rPr lang="en-US" altLang="zh-CN" dirty="0" smtClean="0">
              <a:solidFill>
                <a:schemeClr val="bg1"/>
              </a:solidFill>
            </a:rPr>
            <a:t>Endpoint</a:t>
          </a:r>
          <a:endParaRPr lang="zh-CN" altLang="en-US" dirty="0">
            <a:solidFill>
              <a:schemeClr val="bg1"/>
            </a:solidFill>
          </a:endParaRPr>
        </a:p>
      </dgm:t>
    </dgm:pt>
    <dgm:pt modelId="{3FE9F12E-E381-41E6-9C56-8598243CC489}" type="parTrans" cxnId="{793CF44B-FC25-4F58-85BA-7757746507D3}">
      <dgm:prSet/>
      <dgm:spPr/>
      <dgm:t>
        <a:bodyPr/>
        <a:lstStyle/>
        <a:p>
          <a:endParaRPr lang="zh-CN" altLang="en-US"/>
        </a:p>
      </dgm:t>
    </dgm:pt>
    <dgm:pt modelId="{88D8896A-7D7E-4F61-987C-D88EE8453CF8}" type="sibTrans" cxnId="{793CF44B-FC25-4F58-85BA-7757746507D3}">
      <dgm:prSet/>
      <dgm:spPr/>
      <dgm:t>
        <a:bodyPr/>
        <a:lstStyle/>
        <a:p>
          <a:endParaRPr lang="zh-CN" altLang="en-US"/>
        </a:p>
      </dgm:t>
    </dgm:pt>
    <dgm:pt modelId="{6A727DB0-9A33-4EB7-B8C1-0D31E0163514}" type="pres">
      <dgm:prSet presAssocID="{72970E81-22C8-4347-A475-B8486FB12FC3}" presName="diagram" presStyleCnt="0">
        <dgm:presLayoutVars>
          <dgm:chPref val="1"/>
          <dgm:dir/>
          <dgm:animOne val="branch"/>
          <dgm:animLvl val="lvl"/>
          <dgm:resizeHandles/>
        </dgm:presLayoutVars>
      </dgm:prSet>
      <dgm:spPr/>
      <dgm:t>
        <a:bodyPr/>
        <a:lstStyle/>
        <a:p>
          <a:endParaRPr lang="zh-CN" altLang="en-US"/>
        </a:p>
      </dgm:t>
    </dgm:pt>
    <dgm:pt modelId="{2235B361-116E-46E8-B2B2-568623D6FB7C}" type="pres">
      <dgm:prSet presAssocID="{332EAF71-5A94-4174-A4D2-9F1C5E6BF974}" presName="root" presStyleCnt="0"/>
      <dgm:spPr/>
      <dgm:t>
        <a:bodyPr/>
        <a:lstStyle/>
        <a:p>
          <a:endParaRPr lang="zh-CN" altLang="en-US"/>
        </a:p>
      </dgm:t>
    </dgm:pt>
    <dgm:pt modelId="{747C7670-07C4-4040-98A8-35695910EBC5}" type="pres">
      <dgm:prSet presAssocID="{332EAF71-5A94-4174-A4D2-9F1C5E6BF974}" presName="rootComposite" presStyleCnt="0"/>
      <dgm:spPr/>
      <dgm:t>
        <a:bodyPr/>
        <a:lstStyle/>
        <a:p>
          <a:endParaRPr lang="zh-CN" altLang="en-US"/>
        </a:p>
      </dgm:t>
    </dgm:pt>
    <dgm:pt modelId="{C1024886-5AF5-49DB-9C74-9E4E3D4CF583}" type="pres">
      <dgm:prSet presAssocID="{332EAF71-5A94-4174-A4D2-9F1C5E6BF974}" presName="rootText" presStyleLbl="node1" presStyleIdx="0" presStyleCnt="1" custScaleX="103120"/>
      <dgm:spPr/>
      <dgm:t>
        <a:bodyPr/>
        <a:lstStyle/>
        <a:p>
          <a:endParaRPr lang="zh-CN" altLang="en-US"/>
        </a:p>
      </dgm:t>
    </dgm:pt>
    <dgm:pt modelId="{D06EC273-557F-4950-BD17-B5C9DE147883}" type="pres">
      <dgm:prSet presAssocID="{332EAF71-5A94-4174-A4D2-9F1C5E6BF974}" presName="rootConnector" presStyleLbl="node1" presStyleIdx="0" presStyleCnt="1"/>
      <dgm:spPr/>
      <dgm:t>
        <a:bodyPr/>
        <a:lstStyle/>
        <a:p>
          <a:endParaRPr lang="zh-CN" altLang="en-US"/>
        </a:p>
      </dgm:t>
    </dgm:pt>
    <dgm:pt modelId="{CD87422E-1227-474E-8187-5BF64E42DC9E}" type="pres">
      <dgm:prSet presAssocID="{332EAF71-5A94-4174-A4D2-9F1C5E6BF974}" presName="childShape" presStyleCnt="0"/>
      <dgm:spPr/>
      <dgm:t>
        <a:bodyPr/>
        <a:lstStyle/>
        <a:p>
          <a:endParaRPr lang="zh-CN" altLang="en-US"/>
        </a:p>
      </dgm:t>
    </dgm:pt>
    <dgm:pt modelId="{56E0A7E6-B936-416F-AE2B-3C55AAAB92AB}" type="pres">
      <dgm:prSet presAssocID="{7FB8019C-E54A-4FF8-B315-663F7799247E}" presName="Name13" presStyleLbl="parChTrans1D2" presStyleIdx="0" presStyleCnt="2"/>
      <dgm:spPr/>
      <dgm:t>
        <a:bodyPr/>
        <a:lstStyle/>
        <a:p>
          <a:endParaRPr lang="zh-CN" altLang="en-US"/>
        </a:p>
      </dgm:t>
    </dgm:pt>
    <dgm:pt modelId="{892DE2D6-A31C-4912-8A4E-35283C50FC4E}" type="pres">
      <dgm:prSet presAssocID="{FBBBC1E7-6313-410F-9F2E-541BD18D97F0}" presName="childText" presStyleLbl="bgAcc1" presStyleIdx="0" presStyleCnt="2" custScaleX="118934">
        <dgm:presLayoutVars>
          <dgm:bulletEnabled val="1"/>
        </dgm:presLayoutVars>
      </dgm:prSet>
      <dgm:spPr/>
      <dgm:t>
        <a:bodyPr/>
        <a:lstStyle/>
        <a:p>
          <a:endParaRPr lang="zh-CN" altLang="en-US"/>
        </a:p>
      </dgm:t>
    </dgm:pt>
    <dgm:pt modelId="{CC6C260D-39C2-48FA-97E5-9335851F450A}" type="pres">
      <dgm:prSet presAssocID="{3FE9F12E-E381-41E6-9C56-8598243CC489}" presName="Name13" presStyleLbl="parChTrans1D2" presStyleIdx="1" presStyleCnt="2"/>
      <dgm:spPr/>
      <dgm:t>
        <a:bodyPr/>
        <a:lstStyle/>
        <a:p>
          <a:endParaRPr lang="zh-CN" altLang="en-US"/>
        </a:p>
      </dgm:t>
    </dgm:pt>
    <dgm:pt modelId="{EA9B66A9-BB60-4431-8464-FD8B82DCED13}" type="pres">
      <dgm:prSet presAssocID="{17E1CD55-DB97-4B64-8263-15AFE3D809E7}" presName="childText" presStyleLbl="bgAcc1" presStyleIdx="1" presStyleCnt="2" custScaleX="119237">
        <dgm:presLayoutVars>
          <dgm:bulletEnabled val="1"/>
        </dgm:presLayoutVars>
      </dgm:prSet>
      <dgm:spPr/>
      <dgm:t>
        <a:bodyPr/>
        <a:lstStyle/>
        <a:p>
          <a:endParaRPr lang="zh-CN" altLang="en-US"/>
        </a:p>
      </dgm:t>
    </dgm:pt>
  </dgm:ptLst>
  <dgm:cxnLst>
    <dgm:cxn modelId="{CA641B43-67BC-470C-9523-8503BC1A7DE6}" srcId="{72970E81-22C8-4347-A475-B8486FB12FC3}" destId="{332EAF71-5A94-4174-A4D2-9F1C5E6BF974}" srcOrd="0" destOrd="0" parTransId="{B35D53F7-7392-4CBB-868A-5CDDD9F7F28C}" sibTransId="{137C1719-F0E4-4444-9B03-156B4E704A0C}"/>
    <dgm:cxn modelId="{3AD73820-7F8A-43E9-9DD1-A462E030870C}" type="presOf" srcId="{3FE9F12E-E381-41E6-9C56-8598243CC489}" destId="{CC6C260D-39C2-48FA-97E5-9335851F450A}" srcOrd="0" destOrd="0" presId="urn:microsoft.com/office/officeart/2005/8/layout/hierarchy3"/>
    <dgm:cxn modelId="{36C39EC7-F331-4D55-B167-35CA6E9D8758}" srcId="{332EAF71-5A94-4174-A4D2-9F1C5E6BF974}" destId="{FBBBC1E7-6313-410F-9F2E-541BD18D97F0}" srcOrd="0" destOrd="0" parTransId="{7FB8019C-E54A-4FF8-B315-663F7799247E}" sibTransId="{C9094039-4CE4-4F01-9519-398D61348FEE}"/>
    <dgm:cxn modelId="{E8A4B39C-5AD1-4427-825A-8E6218E401AD}" type="presOf" srcId="{72970E81-22C8-4347-A475-B8486FB12FC3}" destId="{6A727DB0-9A33-4EB7-B8C1-0D31E0163514}" srcOrd="0" destOrd="0" presId="urn:microsoft.com/office/officeart/2005/8/layout/hierarchy3"/>
    <dgm:cxn modelId="{793CF44B-FC25-4F58-85BA-7757746507D3}" srcId="{332EAF71-5A94-4174-A4D2-9F1C5E6BF974}" destId="{17E1CD55-DB97-4B64-8263-15AFE3D809E7}" srcOrd="1" destOrd="0" parTransId="{3FE9F12E-E381-41E6-9C56-8598243CC489}" sibTransId="{88D8896A-7D7E-4F61-987C-D88EE8453CF8}"/>
    <dgm:cxn modelId="{0F131B24-D5C6-4DC5-AC52-7DF2F2529595}" type="presOf" srcId="{332EAF71-5A94-4174-A4D2-9F1C5E6BF974}" destId="{D06EC273-557F-4950-BD17-B5C9DE147883}" srcOrd="1" destOrd="0" presId="urn:microsoft.com/office/officeart/2005/8/layout/hierarchy3"/>
    <dgm:cxn modelId="{372AC88E-CCA9-4C86-A2A4-96767A74AC35}" type="presOf" srcId="{FBBBC1E7-6313-410F-9F2E-541BD18D97F0}" destId="{892DE2D6-A31C-4912-8A4E-35283C50FC4E}" srcOrd="0" destOrd="0" presId="urn:microsoft.com/office/officeart/2005/8/layout/hierarchy3"/>
    <dgm:cxn modelId="{5AD1DADE-EA22-4374-B83A-75438215FCD2}" type="presOf" srcId="{17E1CD55-DB97-4B64-8263-15AFE3D809E7}" destId="{EA9B66A9-BB60-4431-8464-FD8B82DCED13}" srcOrd="0" destOrd="0" presId="urn:microsoft.com/office/officeart/2005/8/layout/hierarchy3"/>
    <dgm:cxn modelId="{BCE5E833-C209-4CC1-B655-89818BCF7823}" type="presOf" srcId="{7FB8019C-E54A-4FF8-B315-663F7799247E}" destId="{56E0A7E6-B936-416F-AE2B-3C55AAAB92AB}" srcOrd="0" destOrd="0" presId="urn:microsoft.com/office/officeart/2005/8/layout/hierarchy3"/>
    <dgm:cxn modelId="{9EB90FC8-79A9-4337-9639-E985F1F8713C}" type="presOf" srcId="{332EAF71-5A94-4174-A4D2-9F1C5E6BF974}" destId="{C1024886-5AF5-49DB-9C74-9E4E3D4CF583}" srcOrd="0" destOrd="0" presId="urn:microsoft.com/office/officeart/2005/8/layout/hierarchy3"/>
    <dgm:cxn modelId="{66E744BF-A130-42CE-9029-F8F5D8BDC608}" type="presParOf" srcId="{6A727DB0-9A33-4EB7-B8C1-0D31E0163514}" destId="{2235B361-116E-46E8-B2B2-568623D6FB7C}" srcOrd="0" destOrd="0" presId="urn:microsoft.com/office/officeart/2005/8/layout/hierarchy3"/>
    <dgm:cxn modelId="{1D60F187-E089-4C7E-8CC1-B86E98AD7DA2}" type="presParOf" srcId="{2235B361-116E-46E8-B2B2-568623D6FB7C}" destId="{747C7670-07C4-4040-98A8-35695910EBC5}" srcOrd="0" destOrd="0" presId="urn:microsoft.com/office/officeart/2005/8/layout/hierarchy3"/>
    <dgm:cxn modelId="{E390456F-73D0-40D1-A1CA-0F82E66DF640}" type="presParOf" srcId="{747C7670-07C4-4040-98A8-35695910EBC5}" destId="{C1024886-5AF5-49DB-9C74-9E4E3D4CF583}" srcOrd="0" destOrd="0" presId="urn:microsoft.com/office/officeart/2005/8/layout/hierarchy3"/>
    <dgm:cxn modelId="{7C7FB5DF-D5A8-42B3-94E0-0DC25C3C123C}" type="presParOf" srcId="{747C7670-07C4-4040-98A8-35695910EBC5}" destId="{D06EC273-557F-4950-BD17-B5C9DE147883}" srcOrd="1" destOrd="0" presId="urn:microsoft.com/office/officeart/2005/8/layout/hierarchy3"/>
    <dgm:cxn modelId="{1DA19F82-FD15-4688-9850-897505635B89}" type="presParOf" srcId="{2235B361-116E-46E8-B2B2-568623D6FB7C}" destId="{CD87422E-1227-474E-8187-5BF64E42DC9E}" srcOrd="1" destOrd="0" presId="urn:microsoft.com/office/officeart/2005/8/layout/hierarchy3"/>
    <dgm:cxn modelId="{67B6AF79-E595-411C-9F8D-A7D288ADEEDE}" type="presParOf" srcId="{CD87422E-1227-474E-8187-5BF64E42DC9E}" destId="{56E0A7E6-B936-416F-AE2B-3C55AAAB92AB}" srcOrd="0" destOrd="0" presId="urn:microsoft.com/office/officeart/2005/8/layout/hierarchy3"/>
    <dgm:cxn modelId="{31E99DB9-AA22-424A-B1CA-CF8508D8176B}" type="presParOf" srcId="{CD87422E-1227-474E-8187-5BF64E42DC9E}" destId="{892DE2D6-A31C-4912-8A4E-35283C50FC4E}" srcOrd="1" destOrd="0" presId="urn:microsoft.com/office/officeart/2005/8/layout/hierarchy3"/>
    <dgm:cxn modelId="{5D180D58-30DC-4494-8936-7672F316C4E5}" type="presParOf" srcId="{CD87422E-1227-474E-8187-5BF64E42DC9E}" destId="{CC6C260D-39C2-48FA-97E5-9335851F450A}" srcOrd="2" destOrd="0" presId="urn:microsoft.com/office/officeart/2005/8/layout/hierarchy3"/>
    <dgm:cxn modelId="{82D4BF5E-F97C-4C4D-A708-8F7C19909A13}" type="presParOf" srcId="{CD87422E-1227-474E-8187-5BF64E42DC9E}" destId="{EA9B66A9-BB60-4431-8464-FD8B82DCED13}" srcOrd="3" destOrd="0" presId="urn:microsoft.com/office/officeart/2005/8/layout/hierarchy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24886-5AF5-49DB-9C74-9E4E3D4CF583}">
      <dsp:nvSpPr>
        <dsp:cNvPr id="0" name=""/>
        <dsp:cNvSpPr/>
      </dsp:nvSpPr>
      <dsp:spPr>
        <a:xfrm>
          <a:off x="661011" y="943"/>
          <a:ext cx="982234" cy="4911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Service</a:t>
          </a:r>
          <a:endParaRPr lang="zh-CN" altLang="en-US" sz="2000" kern="1200" dirty="0">
            <a:latin typeface="微软雅黑" panose="020B0503020204020204" pitchFamily="34" charset="-122"/>
            <a:ea typeface="微软雅黑" panose="020B0503020204020204" pitchFamily="34" charset="-122"/>
          </a:endParaRPr>
        </a:p>
      </dsp:txBody>
      <dsp:txXfrm>
        <a:off x="675395" y="15327"/>
        <a:ext cx="953466" cy="462349"/>
      </dsp:txXfrm>
    </dsp:sp>
    <dsp:sp modelId="{56E0A7E6-B936-416F-AE2B-3C55AAAB92AB}">
      <dsp:nvSpPr>
        <dsp:cNvPr id="0" name=""/>
        <dsp:cNvSpPr/>
      </dsp:nvSpPr>
      <dsp:spPr>
        <a:xfrm>
          <a:off x="759234" y="492061"/>
          <a:ext cx="98223" cy="368337"/>
        </a:xfrm>
        <a:custGeom>
          <a:avLst/>
          <a:gdLst/>
          <a:ahLst/>
          <a:cxnLst/>
          <a:rect l="0" t="0" r="0" b="0"/>
          <a:pathLst>
            <a:path>
              <a:moveTo>
                <a:pt x="0" y="0"/>
              </a:moveTo>
              <a:lnTo>
                <a:pt x="0" y="368337"/>
              </a:lnTo>
              <a:lnTo>
                <a:pt x="98223" y="3683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DE2D6-A31C-4912-8A4E-35283C50FC4E}">
      <dsp:nvSpPr>
        <dsp:cNvPr id="0" name=""/>
        <dsp:cNvSpPr/>
      </dsp:nvSpPr>
      <dsp:spPr>
        <a:xfrm>
          <a:off x="857458" y="614840"/>
          <a:ext cx="785787" cy="491117"/>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zh-CN" sz="1300" kern="1200" dirty="0" smtClean="0">
              <a:solidFill>
                <a:schemeClr val="bg1"/>
              </a:solidFill>
              <a:latin typeface="微软雅黑" panose="020B0503020204020204" pitchFamily="34" charset="-122"/>
              <a:ea typeface="微软雅黑" panose="020B0503020204020204" pitchFamily="34" charset="-122"/>
            </a:rPr>
            <a:t>Instance</a:t>
          </a:r>
          <a:endParaRPr lang="zh-CN" altLang="en-US" sz="1300" kern="1200" dirty="0">
            <a:solidFill>
              <a:schemeClr val="bg1"/>
            </a:solidFill>
            <a:latin typeface="微软雅黑" panose="020B0503020204020204" pitchFamily="34" charset="-122"/>
            <a:ea typeface="微软雅黑" panose="020B0503020204020204" pitchFamily="34" charset="-122"/>
          </a:endParaRPr>
        </a:p>
      </dsp:txBody>
      <dsp:txXfrm>
        <a:off x="871842" y="629224"/>
        <a:ext cx="757019" cy="462349"/>
      </dsp:txXfrm>
    </dsp:sp>
    <dsp:sp modelId="{CC6C260D-39C2-48FA-97E5-9335851F450A}">
      <dsp:nvSpPr>
        <dsp:cNvPr id="0" name=""/>
        <dsp:cNvSpPr/>
      </dsp:nvSpPr>
      <dsp:spPr>
        <a:xfrm>
          <a:off x="759234" y="492061"/>
          <a:ext cx="98223" cy="982234"/>
        </a:xfrm>
        <a:custGeom>
          <a:avLst/>
          <a:gdLst/>
          <a:ahLst/>
          <a:cxnLst/>
          <a:rect l="0" t="0" r="0" b="0"/>
          <a:pathLst>
            <a:path>
              <a:moveTo>
                <a:pt x="0" y="0"/>
              </a:moveTo>
              <a:lnTo>
                <a:pt x="0" y="982234"/>
              </a:lnTo>
              <a:lnTo>
                <a:pt x="98223" y="982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B66A9-BB60-4431-8464-FD8B82DCED13}">
      <dsp:nvSpPr>
        <dsp:cNvPr id="0" name=""/>
        <dsp:cNvSpPr/>
      </dsp:nvSpPr>
      <dsp:spPr>
        <a:xfrm>
          <a:off x="857458" y="1228736"/>
          <a:ext cx="785787" cy="491117"/>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altLang="zh-CN" sz="1300" kern="1200" dirty="0" smtClean="0">
              <a:solidFill>
                <a:schemeClr val="bg1"/>
              </a:solidFill>
              <a:latin typeface="微软雅黑" panose="020B0503020204020204" pitchFamily="34" charset="-122"/>
              <a:ea typeface="微软雅黑" panose="020B0503020204020204" pitchFamily="34" charset="-122"/>
            </a:rPr>
            <a:t>Instance</a:t>
          </a:r>
          <a:endParaRPr lang="zh-CN" altLang="en-US" sz="1300" kern="1200" dirty="0">
            <a:solidFill>
              <a:schemeClr val="bg1"/>
            </a:solidFill>
            <a:latin typeface="微软雅黑" panose="020B0503020204020204" pitchFamily="34" charset="-122"/>
            <a:ea typeface="微软雅黑" panose="020B0503020204020204" pitchFamily="34" charset="-122"/>
          </a:endParaRPr>
        </a:p>
      </dsp:txBody>
      <dsp:txXfrm>
        <a:off x="871842" y="1243120"/>
        <a:ext cx="757019" cy="462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24886-5AF5-49DB-9C74-9E4E3D4CF583}">
      <dsp:nvSpPr>
        <dsp:cNvPr id="0" name=""/>
        <dsp:cNvSpPr/>
      </dsp:nvSpPr>
      <dsp:spPr>
        <a:xfrm>
          <a:off x="582365" y="943"/>
          <a:ext cx="1012880" cy="4911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Service</a:t>
          </a:r>
          <a:endParaRPr lang="zh-CN" altLang="en-US" sz="2000" kern="1200" dirty="0">
            <a:latin typeface="微软雅黑" panose="020B0503020204020204" pitchFamily="34" charset="-122"/>
            <a:ea typeface="微软雅黑" panose="020B0503020204020204" pitchFamily="34" charset="-122"/>
          </a:endParaRPr>
        </a:p>
      </dsp:txBody>
      <dsp:txXfrm>
        <a:off x="596749" y="15327"/>
        <a:ext cx="984112" cy="462349"/>
      </dsp:txXfrm>
    </dsp:sp>
    <dsp:sp modelId="{56E0A7E6-B936-416F-AE2B-3C55AAAB92AB}">
      <dsp:nvSpPr>
        <dsp:cNvPr id="0" name=""/>
        <dsp:cNvSpPr/>
      </dsp:nvSpPr>
      <dsp:spPr>
        <a:xfrm>
          <a:off x="683653" y="492061"/>
          <a:ext cx="101288" cy="368337"/>
        </a:xfrm>
        <a:custGeom>
          <a:avLst/>
          <a:gdLst/>
          <a:ahLst/>
          <a:cxnLst/>
          <a:rect l="0" t="0" r="0" b="0"/>
          <a:pathLst>
            <a:path>
              <a:moveTo>
                <a:pt x="0" y="0"/>
              </a:moveTo>
              <a:lnTo>
                <a:pt x="0" y="368337"/>
              </a:lnTo>
              <a:lnTo>
                <a:pt x="101288" y="3683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2DE2D6-A31C-4912-8A4E-35283C50FC4E}">
      <dsp:nvSpPr>
        <dsp:cNvPr id="0" name=""/>
        <dsp:cNvSpPr/>
      </dsp:nvSpPr>
      <dsp:spPr>
        <a:xfrm>
          <a:off x="784941" y="614840"/>
          <a:ext cx="934568" cy="491117"/>
        </a:xfrm>
        <a:prstGeom prst="roundRect">
          <a:avLst>
            <a:gd name="adj" fmla="val 10000"/>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bg1"/>
              </a:solidFill>
            </a:rPr>
            <a:t>Endpoint</a:t>
          </a:r>
          <a:endParaRPr lang="zh-CN" altLang="en-US" sz="1700" kern="1200" dirty="0">
            <a:solidFill>
              <a:schemeClr val="bg1"/>
            </a:solidFill>
          </a:endParaRPr>
        </a:p>
      </dsp:txBody>
      <dsp:txXfrm>
        <a:off x="799325" y="629224"/>
        <a:ext cx="905800" cy="462349"/>
      </dsp:txXfrm>
    </dsp:sp>
    <dsp:sp modelId="{CC6C260D-39C2-48FA-97E5-9335851F450A}">
      <dsp:nvSpPr>
        <dsp:cNvPr id="0" name=""/>
        <dsp:cNvSpPr/>
      </dsp:nvSpPr>
      <dsp:spPr>
        <a:xfrm>
          <a:off x="683653" y="492061"/>
          <a:ext cx="101288" cy="982234"/>
        </a:xfrm>
        <a:custGeom>
          <a:avLst/>
          <a:gdLst/>
          <a:ahLst/>
          <a:cxnLst/>
          <a:rect l="0" t="0" r="0" b="0"/>
          <a:pathLst>
            <a:path>
              <a:moveTo>
                <a:pt x="0" y="0"/>
              </a:moveTo>
              <a:lnTo>
                <a:pt x="0" y="982234"/>
              </a:lnTo>
              <a:lnTo>
                <a:pt x="101288" y="9822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B66A9-BB60-4431-8464-FD8B82DCED13}">
      <dsp:nvSpPr>
        <dsp:cNvPr id="0" name=""/>
        <dsp:cNvSpPr/>
      </dsp:nvSpPr>
      <dsp:spPr>
        <a:xfrm>
          <a:off x="784941" y="1228736"/>
          <a:ext cx="936949" cy="491117"/>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altLang="zh-CN" sz="1700" kern="1200" dirty="0" smtClean="0">
              <a:solidFill>
                <a:schemeClr val="bg1"/>
              </a:solidFill>
            </a:rPr>
            <a:t>Endpoint</a:t>
          </a:r>
          <a:endParaRPr lang="zh-CN" altLang="en-US" sz="1700" kern="1200" dirty="0">
            <a:solidFill>
              <a:schemeClr val="bg1"/>
            </a:solidFill>
          </a:endParaRPr>
        </a:p>
      </dsp:txBody>
      <dsp:txXfrm>
        <a:off x="799325" y="1243120"/>
        <a:ext cx="908181" cy="4623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CD34A5-3629-4961-8F45-BC8D5A0F1394}" type="datetimeFigureOut">
              <a:rPr lang="en-US" smtClean="0"/>
              <a:t>11/8/2018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371069-D7A2-4D03-ADF4-C5E20BD137E8}" type="slidenum">
              <a:rPr lang="en-US" smtClean="0"/>
              <a:t>‹#›</a:t>
            </a:fld>
            <a:endParaRPr lang="en-US"/>
          </a:p>
        </p:txBody>
      </p:sp>
    </p:spTree>
    <p:extLst>
      <p:ext uri="{BB962C8B-B14F-4D97-AF65-F5344CB8AC3E}">
        <p14:creationId xmlns:p14="http://schemas.microsoft.com/office/powerpoint/2010/main" val="2965429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02AA4-8711-4FC0-BE88-724DC8E01BCF}" type="datetimeFigureOut">
              <a:rPr lang="zh-CN" altLang="en-US" smtClean="0"/>
              <a:pPr/>
              <a:t>2018/11/8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53593F-E4A9-4D1C-837B-FCD843521D3D}" type="slidenum">
              <a:rPr lang="zh-CN" altLang="en-US" smtClean="0"/>
              <a:pPr/>
              <a:t>‹#›</a:t>
            </a:fld>
            <a:endParaRPr lang="zh-CN" altLang="en-US"/>
          </a:p>
        </p:txBody>
      </p:sp>
    </p:spTree>
    <p:extLst>
      <p:ext uri="{BB962C8B-B14F-4D97-AF65-F5344CB8AC3E}">
        <p14:creationId xmlns:p14="http://schemas.microsoft.com/office/powerpoint/2010/main" val="413761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93F276-65AD-4DEC-A1B7-427EFDB5CDC7}" type="slidenum">
              <a:rPr lang="zh-CN" altLang="en-US" smtClean="0"/>
              <a:t>6</a:t>
            </a:fld>
            <a:endParaRPr lang="zh-CN" altLang="en-US"/>
          </a:p>
        </p:txBody>
      </p:sp>
    </p:spTree>
    <p:extLst>
      <p:ext uri="{BB962C8B-B14F-4D97-AF65-F5344CB8AC3E}">
        <p14:creationId xmlns:p14="http://schemas.microsoft.com/office/powerpoint/2010/main" val="390389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dirty="0">
                <a:solidFill>
                  <a:schemeClr val="bg1"/>
                </a:solidFill>
                <a:latin typeface="微软雅黑" panose="020B0503020204020204" pitchFamily="34" charset="-122"/>
                <a:ea typeface="微软雅黑" panose="020B0503020204020204" pitchFamily="34" charset="-122"/>
              </a:rPr>
              <a:t>我希望看到的是，在两年后</a:t>
            </a:r>
            <a:r>
              <a:rPr lang="en-US" altLang="zh-CN" sz="1300" dirty="0">
                <a:solidFill>
                  <a:schemeClr val="bg1"/>
                </a:solidFill>
                <a:latin typeface="微软雅黑" panose="020B0503020204020204" pitchFamily="34" charset="-122"/>
                <a:ea typeface="微软雅黑" panose="020B0503020204020204" pitchFamily="34" charset="-122"/>
              </a:rPr>
              <a:t>90</a:t>
            </a:r>
            <a:r>
              <a:rPr lang="zh-CN" altLang="en-US" sz="1300" dirty="0">
                <a:solidFill>
                  <a:schemeClr val="bg1"/>
                </a:solidFill>
                <a:latin typeface="微软雅黑" panose="020B0503020204020204" pitchFamily="34" charset="-122"/>
                <a:ea typeface="微软雅黑" panose="020B0503020204020204" pitchFamily="34" charset="-122"/>
              </a:rPr>
              <a:t>％的</a:t>
            </a:r>
            <a:r>
              <a:rPr lang="en-US" altLang="zh-CN" sz="1300" dirty="0">
                <a:solidFill>
                  <a:schemeClr val="bg1"/>
                </a:solidFill>
                <a:latin typeface="微软雅黑" panose="020B0503020204020204" pitchFamily="34" charset="-122"/>
                <a:ea typeface="微软雅黑" panose="020B0503020204020204" pitchFamily="34" charset="-122"/>
              </a:rPr>
              <a:t>Kubernetes</a:t>
            </a:r>
            <a:r>
              <a:rPr lang="zh-CN" altLang="en-US" sz="1300" dirty="0">
                <a:solidFill>
                  <a:schemeClr val="bg1"/>
                </a:solidFill>
                <a:latin typeface="微软雅黑" panose="020B0503020204020204" pitchFamily="34" charset="-122"/>
                <a:ea typeface="微软雅黑" panose="020B0503020204020204" pitchFamily="34" charset="-122"/>
              </a:rPr>
              <a:t>用户将会使用</a:t>
            </a:r>
            <a:r>
              <a:rPr lang="en-US" altLang="zh-CN" sz="1300" dirty="0">
                <a:solidFill>
                  <a:schemeClr val="bg1"/>
                </a:solidFill>
                <a:latin typeface="微软雅黑" panose="020B0503020204020204" pitchFamily="34" charset="-122"/>
                <a:ea typeface="微软雅黑" panose="020B0503020204020204" pitchFamily="34" charset="-122"/>
              </a:rPr>
              <a:t>Istio</a:t>
            </a:r>
            <a:r>
              <a:rPr lang="zh-CN" altLang="en-US" sz="1300" dirty="0">
                <a:solidFill>
                  <a:schemeClr val="bg1"/>
                </a:solidFill>
                <a:latin typeface="微软雅黑" panose="020B0503020204020204" pitchFamily="34" charset="-122"/>
                <a:ea typeface="微软雅黑" panose="020B0503020204020204" pitchFamily="34" charset="-122"/>
              </a:rPr>
              <a:t>。</a:t>
            </a:r>
            <a:r>
              <a:rPr lang="en-US" altLang="zh-CN" sz="1300" dirty="0">
                <a:solidFill>
                  <a:schemeClr val="bg1"/>
                </a:solidFill>
                <a:latin typeface="微软雅黑" panose="020B0503020204020204" pitchFamily="34" charset="-122"/>
                <a:ea typeface="微软雅黑" panose="020B0503020204020204" pitchFamily="34" charset="-122"/>
              </a:rPr>
              <a:t>Istio</a:t>
            </a:r>
            <a:r>
              <a:rPr lang="zh-CN" altLang="en-US" sz="1300" dirty="0">
                <a:solidFill>
                  <a:schemeClr val="bg1"/>
                </a:solidFill>
                <a:latin typeface="微软雅黑" panose="020B0503020204020204" pitchFamily="34" charset="-122"/>
                <a:ea typeface="微软雅黑" panose="020B0503020204020204" pitchFamily="34" charset="-122"/>
              </a:rPr>
              <a:t>与</a:t>
            </a:r>
            <a:r>
              <a:rPr lang="en-US" altLang="zh-CN" sz="1300" dirty="0">
                <a:solidFill>
                  <a:schemeClr val="bg1"/>
                </a:solidFill>
                <a:latin typeface="微软雅黑" panose="020B0503020204020204" pitchFamily="34" charset="-122"/>
                <a:ea typeface="微软雅黑" panose="020B0503020204020204" pitchFamily="34" charset="-122"/>
              </a:rPr>
              <a:t>Kubernetes</a:t>
            </a:r>
            <a:r>
              <a:rPr lang="zh-CN" altLang="en-US" sz="1300" dirty="0">
                <a:solidFill>
                  <a:schemeClr val="bg1"/>
                </a:solidFill>
                <a:latin typeface="微软雅黑" panose="020B0503020204020204" pitchFamily="34" charset="-122"/>
                <a:ea typeface="微软雅黑" panose="020B0503020204020204" pitchFamily="34" charset="-122"/>
              </a:rPr>
              <a:t>提供的产品非常吻合，几乎感觉就像</a:t>
            </a:r>
            <a:r>
              <a:rPr lang="en-US" altLang="zh-CN" sz="1300" dirty="0">
                <a:solidFill>
                  <a:schemeClr val="bg1"/>
                </a:solidFill>
                <a:latin typeface="微软雅黑" panose="020B0503020204020204" pitchFamily="34" charset="-122"/>
                <a:ea typeface="微软雅黑" panose="020B0503020204020204" pitchFamily="34" charset="-122"/>
              </a:rPr>
              <a:t>Kubernetes</a:t>
            </a:r>
            <a:r>
              <a:rPr lang="zh-CN" altLang="en-US" sz="1300" dirty="0">
                <a:solidFill>
                  <a:schemeClr val="bg1"/>
                </a:solidFill>
                <a:latin typeface="微软雅黑" panose="020B0503020204020204" pitchFamily="34" charset="-122"/>
                <a:ea typeface="微软雅黑" panose="020B0503020204020204" pitchFamily="34" charset="-122"/>
              </a:rPr>
              <a:t>的下一次迭代。这是由同一个团队完成的，</a:t>
            </a:r>
            <a:r>
              <a:rPr lang="en-US" altLang="zh-CN" sz="1300" dirty="0">
                <a:solidFill>
                  <a:schemeClr val="bg1"/>
                </a:solidFill>
                <a:latin typeface="微软雅黑" panose="020B0503020204020204" pitchFamily="34" charset="-122"/>
                <a:ea typeface="微软雅黑" panose="020B0503020204020204" pitchFamily="34" charset="-122"/>
              </a:rPr>
              <a:t>Istio</a:t>
            </a:r>
            <a:r>
              <a:rPr lang="zh-CN" altLang="en-US" sz="1300" dirty="0">
                <a:solidFill>
                  <a:schemeClr val="bg1"/>
                </a:solidFill>
                <a:latin typeface="微软雅黑" panose="020B0503020204020204" pitchFamily="34" charset="-122"/>
                <a:ea typeface="微软雅黑" panose="020B0503020204020204" pitchFamily="34" charset="-122"/>
              </a:rPr>
              <a:t>和</a:t>
            </a:r>
            <a:r>
              <a:rPr lang="en-US" altLang="zh-CN" sz="1300" dirty="0">
                <a:solidFill>
                  <a:schemeClr val="bg1"/>
                </a:solidFill>
                <a:latin typeface="微软雅黑" panose="020B0503020204020204" pitchFamily="34" charset="-122"/>
                <a:ea typeface="微软雅黑" panose="020B0503020204020204" pitchFamily="34" charset="-122"/>
              </a:rPr>
              <a:t>Kubernetes</a:t>
            </a:r>
            <a:r>
              <a:rPr lang="zh-CN" altLang="en-US" sz="1300" dirty="0">
                <a:solidFill>
                  <a:schemeClr val="bg1"/>
                </a:solidFill>
                <a:latin typeface="微软雅黑" panose="020B0503020204020204" pitchFamily="34" charset="-122"/>
                <a:ea typeface="微软雅黑" panose="020B0503020204020204" pitchFamily="34" charset="-122"/>
              </a:rPr>
              <a:t>的功能能够很好的互补。</a:t>
            </a:r>
            <a:endParaRPr lang="zh-CN" altLang="en-US" dirty="0"/>
          </a:p>
        </p:txBody>
      </p:sp>
      <p:sp>
        <p:nvSpPr>
          <p:cNvPr id="4" name="灯片编号占位符 3"/>
          <p:cNvSpPr>
            <a:spLocks noGrp="1"/>
          </p:cNvSpPr>
          <p:nvPr>
            <p:ph type="sldNum" sz="quarter" idx="10"/>
          </p:nvPr>
        </p:nvSpPr>
        <p:spPr/>
        <p:txBody>
          <a:bodyPr/>
          <a:lstStyle/>
          <a:p>
            <a:fld id="{3F93F276-65AD-4DEC-A1B7-427EFDB5CDC7}" type="slidenum">
              <a:rPr lang="zh-CN" altLang="en-US" smtClean="0"/>
              <a:t>11</a:t>
            </a:fld>
            <a:endParaRPr lang="zh-CN" altLang="en-US"/>
          </a:p>
        </p:txBody>
      </p:sp>
    </p:spTree>
    <p:extLst>
      <p:ext uri="{BB962C8B-B14F-4D97-AF65-F5344CB8AC3E}">
        <p14:creationId xmlns:p14="http://schemas.microsoft.com/office/powerpoint/2010/main" val="176497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u="sng" dirty="0"/>
          </a:p>
        </p:txBody>
      </p:sp>
      <p:sp>
        <p:nvSpPr>
          <p:cNvPr id="4" name="灯片编号占位符 3"/>
          <p:cNvSpPr>
            <a:spLocks noGrp="1"/>
          </p:cNvSpPr>
          <p:nvPr>
            <p:ph type="sldNum" sz="quarter" idx="10"/>
          </p:nvPr>
        </p:nvSpPr>
        <p:spPr/>
        <p:txBody>
          <a:bodyPr/>
          <a:lstStyle/>
          <a:p>
            <a:fld id="{3F93F276-65AD-4DEC-A1B7-427EFDB5CDC7}" type="slidenum">
              <a:rPr lang="zh-CN" altLang="en-US" smtClean="0"/>
              <a:t>17</a:t>
            </a:fld>
            <a:endParaRPr lang="zh-CN" altLang="en-US"/>
          </a:p>
        </p:txBody>
      </p:sp>
    </p:spTree>
    <p:extLst>
      <p:ext uri="{BB962C8B-B14F-4D97-AF65-F5344CB8AC3E}">
        <p14:creationId xmlns:p14="http://schemas.microsoft.com/office/powerpoint/2010/main" val="373450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53593F-E4A9-4D1C-837B-FCD843521D3D}" type="slidenum">
              <a:rPr lang="zh-CN" altLang="en-US" smtClean="0"/>
              <a:pPr/>
              <a:t>22</a:t>
            </a:fld>
            <a:endParaRPr lang="zh-CN" altLang="en-US"/>
          </a:p>
        </p:txBody>
      </p:sp>
    </p:spTree>
    <p:extLst>
      <p:ext uri="{BB962C8B-B14F-4D97-AF65-F5344CB8AC3E}">
        <p14:creationId xmlns:p14="http://schemas.microsoft.com/office/powerpoint/2010/main" val="179372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126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2890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4613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78371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284518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a:prstGeom prst="rect">
            <a:avLst/>
          </a:prstGeo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extLst>
      <p:ext uri="{BB962C8B-B14F-4D97-AF65-F5344CB8AC3E}">
        <p14:creationId xmlns:p14="http://schemas.microsoft.com/office/powerpoint/2010/main" val="11176863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17042" y="1231900"/>
            <a:ext cx="9702229" cy="639502"/>
          </a:xfrm>
        </p:spPr>
        <p:txBody>
          <a:bodyPr/>
          <a:lstStyle>
            <a:lvl1pPr>
              <a:defRPr/>
            </a:lvl1pPr>
          </a:lstStyle>
          <a:p>
            <a:r>
              <a:rPr lang="zh-CN" altLang="en-US" dirty="0" smtClean="0"/>
              <a:t>目录</a:t>
            </a:r>
            <a:endParaRPr lang="zh-CN" altLang="en-US" dirty="0"/>
          </a:p>
        </p:txBody>
      </p:sp>
      <p:sp>
        <p:nvSpPr>
          <p:cNvPr id="3" name="内容占位符 2"/>
          <p:cNvSpPr>
            <a:spLocks noGrp="1"/>
          </p:cNvSpPr>
          <p:nvPr>
            <p:ph idx="1"/>
          </p:nvPr>
        </p:nvSpPr>
        <p:spPr>
          <a:xfrm>
            <a:off x="1417068" y="2083916"/>
            <a:ext cx="9361040" cy="3794150"/>
          </a:xfrm>
        </p:spPr>
        <p:txBody>
          <a:bodyPr/>
          <a:lstStyle>
            <a:lvl1pPr>
              <a:defRPr>
                <a:solidFill>
                  <a:schemeClr val="tx1"/>
                </a:solidFill>
              </a:defRPr>
            </a:lvl1pPr>
          </a:lstStyle>
          <a:p>
            <a:pPr lvl="0"/>
            <a:r>
              <a:rPr lang="zh-CN" altLang="en-US" dirty="0" smtClean="0"/>
              <a:t>单击此处编辑母版文本样式</a:t>
            </a:r>
            <a:endParaRPr lang="en-US" altLang="zh-CN" dirty="0" smtClean="0"/>
          </a:p>
          <a:p>
            <a:pPr lvl="0"/>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5"/>
            <a:ext cx="10366375" cy="1471613"/>
          </a:xfrm>
        </p:spPr>
        <p:txBody>
          <a:bodyPr>
            <a:normAutofit/>
          </a:bodyPr>
          <a:lstStyle>
            <a:lvl1pPr algn="ctr">
              <a:defRPr sz="4000">
                <a:latin typeface="微软雅黑" pitchFamily="34" charset="-122"/>
                <a:ea typeface="微软雅黑" pitchFamily="34" charset="-122"/>
              </a:defRPr>
            </a:lvl1pPr>
          </a:lstStyle>
          <a:p>
            <a:r>
              <a:rPr lang="zh-CN" altLang="en-US" dirty="0" smtClean="0"/>
              <a:t>微软雅黑 </a:t>
            </a:r>
            <a:r>
              <a:rPr lang="en-US" altLang="zh-CN" dirty="0" smtClean="0"/>
              <a:t>40pt </a:t>
            </a:r>
            <a:r>
              <a:rPr lang="zh-CN" altLang="en-US" dirty="0" smtClean="0"/>
              <a:t>，居中，最多两行</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1787"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CE26DF9-F453-374D-A90D-550CA55A483D}"/>
              </a:ext>
            </a:extLst>
          </p:cNvPr>
          <p:cNvSpPr>
            <a:spLocks noGrp="1"/>
          </p:cNvSpPr>
          <p:nvPr>
            <p:ph type="ctrTitle"/>
          </p:nvPr>
        </p:nvSpPr>
        <p:spPr>
          <a:xfrm>
            <a:off x="1524397" y="1122623"/>
            <a:ext cx="9146381" cy="2388153"/>
          </a:xfrm>
        </p:spPr>
        <p:txBody>
          <a:bodyPr anchor="b"/>
          <a:lstStyle>
            <a:lvl1pPr algn="ctr">
              <a:defRPr sz="6001"/>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BDBD234D-23AB-7D45-8EAF-B3483163A8D7}"/>
              </a:ext>
            </a:extLst>
          </p:cNvPr>
          <p:cNvSpPr>
            <a:spLocks noGrp="1"/>
          </p:cNvSpPr>
          <p:nvPr>
            <p:ph type="subTitle" idx="1"/>
          </p:nvPr>
        </p:nvSpPr>
        <p:spPr>
          <a:xfrm>
            <a:off x="1524397" y="3602872"/>
            <a:ext cx="9146381" cy="1656145"/>
          </a:xfr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92CBFB53-9E67-5D4E-91A4-B5D2D73DA675}"/>
              </a:ext>
            </a:extLst>
          </p:cNvPr>
          <p:cNvSpPr>
            <a:spLocks noGrp="1"/>
          </p:cNvSpPr>
          <p:nvPr>
            <p:ph type="dt" sz="half" idx="10"/>
          </p:nvPr>
        </p:nvSpPr>
        <p:spPr>
          <a:xfrm>
            <a:off x="838418" y="6357822"/>
            <a:ext cx="2743914" cy="365210"/>
          </a:xfrm>
          <a:prstGeom prst="rect">
            <a:avLst/>
          </a:prstGeom>
        </p:spPr>
        <p:txBody>
          <a:bodyPr/>
          <a:lstStyle/>
          <a:p>
            <a:fld id="{44A23186-FD17-B64C-842A-CEA4FE73FE89}" type="datetimeFigureOut">
              <a:rPr kumimoji="1" lang="zh-CN" altLang="en-US" smtClean="0"/>
              <a:t>2018/11/8</a:t>
            </a:fld>
            <a:endParaRPr kumimoji="1" lang="zh-CN" altLang="en-US"/>
          </a:p>
        </p:txBody>
      </p:sp>
      <p:sp>
        <p:nvSpPr>
          <p:cNvPr id="5" name="页脚占位符 4">
            <a:extLst>
              <a:ext uri="{FF2B5EF4-FFF2-40B4-BE49-F238E27FC236}">
                <a16:creationId xmlns:a16="http://schemas.microsoft.com/office/drawing/2014/main" xmlns="" id="{B556C353-9A3D-A54B-AB42-60651303479D}"/>
              </a:ext>
            </a:extLst>
          </p:cNvPr>
          <p:cNvSpPr>
            <a:spLocks noGrp="1"/>
          </p:cNvSpPr>
          <p:nvPr>
            <p:ph type="ftr" sz="quarter" idx="11"/>
          </p:nvPr>
        </p:nvSpPr>
        <p:spPr>
          <a:xfrm>
            <a:off x="4039652" y="6357822"/>
            <a:ext cx="4115872" cy="365210"/>
          </a:xfrm>
          <a:prstGeom prst="rect">
            <a:avLst/>
          </a:prstGeom>
        </p:spPr>
        <p:txBody>
          <a:bodyPr/>
          <a:lstStyle/>
          <a:p>
            <a:endParaRPr kumimoji="1" lang="zh-CN" altLang="en-US"/>
          </a:p>
        </p:txBody>
      </p:sp>
      <p:sp>
        <p:nvSpPr>
          <p:cNvPr id="6" name="灯片编号占位符 5">
            <a:extLst>
              <a:ext uri="{FF2B5EF4-FFF2-40B4-BE49-F238E27FC236}">
                <a16:creationId xmlns:a16="http://schemas.microsoft.com/office/drawing/2014/main" xmlns="" id="{5239F0D6-6BF1-E143-ABF1-F3B2B0C4EB89}"/>
              </a:ext>
            </a:extLst>
          </p:cNvPr>
          <p:cNvSpPr>
            <a:spLocks noGrp="1"/>
          </p:cNvSpPr>
          <p:nvPr>
            <p:ph type="sldNum" sz="quarter" idx="12"/>
          </p:nvPr>
        </p:nvSpPr>
        <p:spPr>
          <a:xfrm>
            <a:off x="8612843" y="6357822"/>
            <a:ext cx="2743914" cy="365210"/>
          </a:xfrm>
          <a:prstGeom prst="rect">
            <a:avLst/>
          </a:prstGeom>
        </p:spPr>
        <p:txBody>
          <a:bodyPr/>
          <a:lstStyle/>
          <a:p>
            <a:fld id="{422CCCC5-FD45-3D4D-9152-CB6AC1FC1518}" type="slidenum">
              <a:rPr kumimoji="1" lang="zh-CN" altLang="en-US" smtClean="0"/>
              <a:t>‹#›</a:t>
            </a:fld>
            <a:endParaRPr kumimoji="1" lang="zh-CN" altLang="en-US"/>
          </a:p>
        </p:txBody>
      </p:sp>
    </p:spTree>
    <p:extLst>
      <p:ext uri="{BB962C8B-B14F-4D97-AF65-F5344CB8AC3E}">
        <p14:creationId xmlns:p14="http://schemas.microsoft.com/office/powerpoint/2010/main" val="294710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3121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5.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1.jpeg"/><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7771" y="338"/>
            <a:ext cx="12222946" cy="6857323"/>
          </a:xfrm>
          <a:prstGeom prst="rect">
            <a:avLst/>
          </a:prstGeom>
        </p:spPr>
      </p:pic>
      <p:pic>
        <p:nvPicPr>
          <p:cNvPr id="8" name="图片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6019" y="6417593"/>
            <a:ext cx="1880508" cy="192061"/>
          </a:xfrm>
          <a:prstGeom prst="rect">
            <a:avLst/>
          </a:prstGeom>
        </p:spPr>
      </p:pic>
      <p:pic>
        <p:nvPicPr>
          <p:cNvPr id="12" name="图片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8955" y="6259550"/>
            <a:ext cx="2578095" cy="381516"/>
          </a:xfrm>
          <a:prstGeom prst="rect">
            <a:avLst/>
          </a:prstGeom>
        </p:spPr>
      </p:pic>
      <p:pic>
        <p:nvPicPr>
          <p:cNvPr id="6" name="图片 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52971" y="405458"/>
            <a:ext cx="621065" cy="636719"/>
          </a:xfrm>
          <a:prstGeom prst="rect">
            <a:avLst/>
          </a:prstGeom>
        </p:spPr>
      </p:pic>
    </p:spTree>
    <p:extLst>
      <p:ext uri="{BB962C8B-B14F-4D97-AF65-F5344CB8AC3E}">
        <p14:creationId xmlns:p14="http://schemas.microsoft.com/office/powerpoint/2010/main" val="3912550071"/>
      </p:ext>
    </p:extLst>
  </p:cSld>
  <p:clrMap bg1="lt1" tx1="dk1" bg2="lt2" tx2="dk2" accent1="accent1" accent2="accent2" accent3="accent3" accent4="accent4" accent5="accent5" accent6="accent6" hlink="hlink" folHlink="folHlink"/>
  <p:sldLayoutIdLst>
    <p:sldLayoutId id="2147483653" r:id="rId1"/>
    <p:sldLayoutId id="2147483737" r:id="rId2"/>
    <p:sldLayoutId id="2147483738" r:id="rId3"/>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userDrawn="1">
          <p15:clr>
            <a:srgbClr val="F26B43"/>
          </p15:clr>
        </p15:guide>
        <p15:guide id="2" pos="3841" userDrawn="1">
          <p15:clr>
            <a:srgbClr val="F26B43"/>
          </p15:clr>
        </p15:guide>
        <p15:guide id="3" orient="horz" pos="4111" userDrawn="1">
          <p15:clr>
            <a:srgbClr val="F26B43"/>
          </p15:clr>
        </p15:guide>
        <p15:guide id="4" pos="39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7771" y="338"/>
            <a:ext cx="12222946" cy="6857323"/>
          </a:xfrm>
          <a:prstGeom prst="rect">
            <a:avLst/>
          </a:prstGeom>
        </p:spPr>
      </p:pic>
      <p:sp>
        <p:nvSpPr>
          <p:cNvPr id="2" name="标题占位符 1"/>
          <p:cNvSpPr>
            <a:spLocks noGrp="1"/>
          </p:cNvSpPr>
          <p:nvPr>
            <p:ph type="title"/>
          </p:nvPr>
        </p:nvSpPr>
        <p:spPr>
          <a:xfrm>
            <a:off x="409575" y="468784"/>
            <a:ext cx="11376025" cy="1042516"/>
          </a:xfrm>
          <a:prstGeom prst="rect">
            <a:avLst/>
          </a:prstGeom>
        </p:spPr>
        <p:txBody>
          <a:bodyPr vert="horz" lIns="91440" tIns="45720" rIns="91440" bIns="45720" rtlCol="0" anchor="ctr">
            <a:normAutofit/>
          </a:bodyPr>
          <a:lstStyle/>
          <a:p>
            <a:r>
              <a:rPr lang="zh-CN" altLang="en-US" dirty="0" smtClean="0"/>
              <a:t>微软雅黑 左对齐 一行</a:t>
            </a:r>
            <a:endParaRPr lang="zh-CN" altLang="en-US" dirty="0"/>
          </a:p>
        </p:txBody>
      </p:sp>
      <p:sp>
        <p:nvSpPr>
          <p:cNvPr id="3" name="文本占位符 2"/>
          <p:cNvSpPr>
            <a:spLocks noGrp="1"/>
          </p:cNvSpPr>
          <p:nvPr>
            <p:ph type="body" idx="1"/>
          </p:nvPr>
        </p:nvSpPr>
        <p:spPr>
          <a:xfrm>
            <a:off x="609600" y="1600200"/>
            <a:ext cx="10975975" cy="452755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Rectangle 5"/>
          <p:cNvSpPr>
            <a:spLocks noChangeArrowheads="1"/>
          </p:cNvSpPr>
          <p:nvPr userDrawn="1"/>
        </p:nvSpPr>
        <p:spPr bwMode="auto">
          <a:xfrm>
            <a:off x="2153124" y="6574183"/>
            <a:ext cx="272055" cy="195943"/>
          </a:xfrm>
          <a:prstGeom prst="rect">
            <a:avLst/>
          </a:prstGeom>
          <a:noFill/>
          <a:ln w="9525">
            <a:noFill/>
            <a:miter lim="800000"/>
            <a:headEnd/>
            <a:tailEnd/>
          </a:ln>
        </p:spPr>
        <p:txBody>
          <a:bodyPr lIns="0" tIns="0" rIns="0" bIns="0"/>
          <a:lstStyle/>
          <a:p>
            <a:pPr eaLnBrk="0" hangingPunct="0">
              <a:lnSpc>
                <a:spcPct val="85000"/>
              </a:lnSpc>
              <a:defRPr/>
            </a:pPr>
            <a:fld id="{F350CB96-EF0E-44F1-90D2-2D2DCEB1810F}" type="slidenum">
              <a:rPr lang="de-DE" altLang="zh-CN" sz="900" b="0" smtClean="0">
                <a:solidFill>
                  <a:schemeClr val="bg1">
                    <a:lumMod val="65000"/>
                  </a:schemeClr>
                </a:solidFill>
                <a:latin typeface="+mn-lt"/>
                <a:ea typeface="+mn-ea"/>
              </a:rPr>
              <a:pPr eaLnBrk="0" hangingPunct="0">
                <a:lnSpc>
                  <a:spcPct val="85000"/>
                </a:lnSpc>
                <a:defRPr/>
              </a:pPr>
              <a:t>‹#›</a:t>
            </a:fld>
            <a:endParaRPr lang="en-GB" altLang="zh-CN" sz="900" b="0" dirty="0">
              <a:solidFill>
                <a:schemeClr val="bg1">
                  <a:lumMod val="65000"/>
                </a:schemeClr>
              </a:solidFill>
              <a:latin typeface="+mn-lt"/>
              <a:ea typeface="+mn-ea"/>
            </a:endParaRPr>
          </a:p>
        </p:txBody>
      </p:sp>
      <p:pic>
        <p:nvPicPr>
          <p:cNvPr id="5" name="图片 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64939" y="6526138"/>
            <a:ext cx="1880508" cy="192061"/>
          </a:xfrm>
          <a:prstGeom prst="rect">
            <a:avLst/>
          </a:prstGeom>
        </p:spPr>
      </p:pic>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562083" y="6361803"/>
            <a:ext cx="1224136" cy="369215"/>
          </a:xfrm>
          <a:prstGeom prst="rect">
            <a:avLst/>
          </a:prstGeom>
        </p:spPr>
      </p:pic>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5" r:id="rId4"/>
    <p:sldLayoutId id="2147483755" r:id="rId5"/>
    <p:sldLayoutId id="2147483756" r:id="rId6"/>
    <p:sldLayoutId id="2147483757" r:id="rId7"/>
    <p:sldLayoutId id="2147483758" r:id="rId8"/>
    <p:sldLayoutId id="2147483759" r:id="rId9"/>
  </p:sldLayoutIdLst>
  <p:timing>
    <p:tnLst>
      <p:par>
        <p:cTn id="1" dur="indefinite" restart="never" nodeType="tmRoot"/>
      </p:par>
    </p:tnLst>
  </p:timing>
  <p:txStyles>
    <p:titleStyle>
      <a:lvl1pPr algn="l" defTabSz="914400" rtl="0" eaLnBrk="1" latinLnBrk="0" hangingPunct="1">
        <a:spcBef>
          <a:spcPct val="0"/>
        </a:spcBef>
        <a:buNone/>
        <a:defRPr sz="3200" kern="1200" baseline="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595959"/>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rgbClr val="595959"/>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rgbClr val="595959"/>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rgbClr val="595959"/>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600" kern="1200">
          <a:solidFill>
            <a:srgbClr val="595959"/>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1" userDrawn="1">
          <p15:clr>
            <a:srgbClr val="F26B43"/>
          </p15:clr>
        </p15:guide>
        <p15:guide id="3"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bit.ly/2wOoBz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2810EC6-E6A6-CE45-A61F-849003047B76}"/>
              </a:ext>
            </a:extLst>
          </p:cNvPr>
          <p:cNvSpPr>
            <a:spLocks noGrp="1"/>
          </p:cNvSpPr>
          <p:nvPr>
            <p:ph type="ctrTitle"/>
          </p:nvPr>
        </p:nvSpPr>
        <p:spPr>
          <a:xfrm>
            <a:off x="176" y="2019921"/>
            <a:ext cx="12194822" cy="1059239"/>
          </a:xfrm>
        </p:spPr>
        <p:txBody>
          <a:bodyPr>
            <a:normAutofit/>
          </a:bodyPr>
          <a:lstStyle/>
          <a:p>
            <a:r>
              <a:rPr lang="en-US" altLang="zh-CN" sz="4901" dirty="0" smtClean="0">
                <a:solidFill>
                  <a:schemeClr val="bg1"/>
                </a:solidFill>
                <a:latin typeface="Arial" panose="020B0604020202020204" pitchFamily="34" charset="0"/>
                <a:ea typeface="微软雅黑" panose="020B0503020204020204" charset="-122"/>
                <a:cs typeface="Arial" panose="020B0604020202020204" pitchFamily="34" charset="0"/>
              </a:rPr>
              <a:t>Day15 </a:t>
            </a:r>
            <a:r>
              <a:rPr lang="en-US" altLang="zh-CN" sz="4901" dirty="0" err="1" smtClean="0">
                <a:solidFill>
                  <a:schemeClr val="bg1"/>
                </a:solidFill>
                <a:latin typeface="Arial" panose="020B0604020202020204" pitchFamily="34" charset="0"/>
                <a:ea typeface="微软雅黑" panose="020B0503020204020204" charset="-122"/>
                <a:cs typeface="Arial" panose="020B0604020202020204" pitchFamily="34" charset="0"/>
              </a:rPr>
              <a:t>Istio</a:t>
            </a:r>
            <a:r>
              <a:rPr lang="zh-CN" altLang="en-US" sz="4901" dirty="0" smtClean="0">
                <a:solidFill>
                  <a:schemeClr val="bg1"/>
                </a:solidFill>
                <a:latin typeface="Arial" panose="020B0604020202020204" pitchFamily="34" charset="0"/>
                <a:ea typeface="微软雅黑" panose="020B0503020204020204" charset="-122"/>
                <a:cs typeface="Arial" panose="020B0604020202020204" pitchFamily="34" charset="0"/>
              </a:rPr>
              <a:t>服务与</a:t>
            </a:r>
            <a:r>
              <a:rPr lang="zh-CN" altLang="en-US" sz="4901" dirty="0" smtClean="0">
                <a:solidFill>
                  <a:schemeClr val="bg1"/>
                </a:solidFill>
                <a:latin typeface="Arial" panose="020B0604020202020204" pitchFamily="34" charset="0"/>
                <a:ea typeface="微软雅黑" panose="020B0503020204020204" charset="-122"/>
                <a:cs typeface="Arial" panose="020B0604020202020204" pitchFamily="34" charset="0"/>
              </a:rPr>
              <a:t>架构</a:t>
            </a:r>
            <a:endParaRPr kumimoji="1" lang="zh-CN" altLang="en-US" dirty="0">
              <a:solidFill>
                <a:schemeClr val="bg1"/>
              </a:solidFill>
              <a:latin typeface="Lantinghei SC Demibold" panose="02000000000000000000" pitchFamily="2" charset="-122"/>
              <a:ea typeface="Lantinghei SC Demibold" panose="02000000000000000000" pitchFamily="2" charset="-122"/>
            </a:endParaRPr>
          </a:p>
        </p:txBody>
      </p:sp>
      <p:sp>
        <p:nvSpPr>
          <p:cNvPr id="3" name="副标题 2">
            <a:extLst>
              <a:ext uri="{FF2B5EF4-FFF2-40B4-BE49-F238E27FC236}">
                <a16:creationId xmlns:a16="http://schemas.microsoft.com/office/drawing/2014/main" xmlns="" id="{E07DBAE0-4844-F74C-AF80-D9EAB8FAAC92}"/>
              </a:ext>
            </a:extLst>
          </p:cNvPr>
          <p:cNvSpPr>
            <a:spLocks noGrp="1"/>
          </p:cNvSpPr>
          <p:nvPr>
            <p:ph type="subTitle" idx="1"/>
          </p:nvPr>
        </p:nvSpPr>
        <p:spPr>
          <a:xfrm>
            <a:off x="176" y="3686672"/>
            <a:ext cx="12194822" cy="1266861"/>
          </a:xfrm>
        </p:spPr>
        <p:txBody>
          <a:bodyPr>
            <a:normAutofit/>
          </a:bodyPr>
          <a:lstStyle/>
          <a:p>
            <a:r>
              <a:rPr lang="zh-CN" altLang="en-US" sz="1800" dirty="0">
                <a:solidFill>
                  <a:schemeClr val="bg1"/>
                </a:solidFill>
                <a:latin typeface="Arial" panose="020B0604020202020204" pitchFamily="34" charset="0"/>
                <a:ea typeface="微软雅黑" panose="020B0503020204020204" charset="-122"/>
                <a:cs typeface="Arial" panose="020B0604020202020204" pitchFamily="34" charset="0"/>
              </a:rPr>
              <a:t>张超盟 </a:t>
            </a:r>
            <a:r>
              <a:rPr lang="en-US" altLang="zh-CN" sz="1800" dirty="0">
                <a:solidFill>
                  <a:schemeClr val="bg1"/>
                </a:solidFill>
                <a:latin typeface="Arial" panose="020B0604020202020204" pitchFamily="34" charset="0"/>
                <a:ea typeface="微软雅黑" panose="020B0503020204020204" charset="-122"/>
                <a:cs typeface="Arial" panose="020B0604020202020204" pitchFamily="34" charset="0"/>
              </a:rPr>
              <a:t>@ Huawei Cloud </a:t>
            </a:r>
            <a:r>
              <a:rPr lang="en-US" altLang="zh-CN" sz="1800" dirty="0" smtClean="0">
                <a:solidFill>
                  <a:schemeClr val="bg1"/>
                </a:solidFill>
                <a:latin typeface="Arial" panose="020B0604020202020204" pitchFamily="34" charset="0"/>
                <a:ea typeface="微软雅黑" panose="020B0503020204020204" charset="-122"/>
                <a:cs typeface="Arial" panose="020B0604020202020204" pitchFamily="34" charset="0"/>
              </a:rPr>
              <a:t>BU</a:t>
            </a:r>
            <a:endParaRPr kumimoji="1" lang="en-US" altLang="zh-CN" sz="1800" dirty="0">
              <a:solidFill>
                <a:schemeClr val="bg1"/>
              </a:solidFill>
              <a:latin typeface="Lantinghei SC Demibold" panose="02000000000000000000" pitchFamily="2" charset="-122"/>
              <a:ea typeface="Lantinghei SC Demibold" panose="02000000000000000000" pitchFamily="2" charset="-122"/>
            </a:endParaRPr>
          </a:p>
        </p:txBody>
      </p:sp>
    </p:spTree>
    <p:extLst>
      <p:ext uri="{BB962C8B-B14F-4D97-AF65-F5344CB8AC3E}">
        <p14:creationId xmlns:p14="http://schemas.microsoft.com/office/powerpoint/2010/main" val="2115366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984856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zh-CN" altLang="en-US" sz="3601" dirty="0" smtClean="0">
                <a:solidFill>
                  <a:schemeClr val="bg1"/>
                </a:solidFill>
              </a:rPr>
              <a:t>看法服务访问</a:t>
            </a:r>
            <a:endParaRPr lang="zh-CN" altLang="en-US" sz="2801" dirty="0">
              <a:solidFill>
                <a:schemeClr val="bg1"/>
              </a:solidFill>
            </a:endParaRPr>
          </a:p>
        </p:txBody>
      </p:sp>
      <p:sp>
        <p:nvSpPr>
          <p:cNvPr id="79" name="圆角矩形 78"/>
          <p:cNvSpPr/>
          <p:nvPr/>
        </p:nvSpPr>
        <p:spPr>
          <a:xfrm>
            <a:off x="6781777" y="2120312"/>
            <a:ext cx="3892011" cy="1748151"/>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a:gradFill flip="none" rotWithShape="1">
              <a:gsLst>
                <a:gs pos="0">
                  <a:srgbClr val="005596"/>
                </a:gs>
                <a:gs pos="100000">
                  <a:srgbClr val="00ADED">
                    <a:alpha val="54000"/>
                  </a:srgbClr>
                </a:gs>
              </a:gsLst>
              <a:lin ang="16200000" scaled="1"/>
              <a:tileRect/>
            </a:gra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pPr indent="-134743" algn="ctr" defTabSz="914210" fontAlgn="base">
              <a:spcBef>
                <a:spcPct val="20000"/>
              </a:spcBef>
              <a:spcAft>
                <a:spcPct val="0"/>
              </a:spcAft>
              <a:buClr>
                <a:srgbClr val="CC9900"/>
              </a:buClr>
              <a:buSzPct val="100000"/>
            </a:pPr>
            <a:endParaRPr lang="zh-CN" altLang="en-US" sz="787">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0" name="文本框 79"/>
          <p:cNvSpPr txBox="1"/>
          <p:nvPr/>
        </p:nvSpPr>
        <p:spPr>
          <a:xfrm>
            <a:off x="6781777" y="2234507"/>
            <a:ext cx="2829417" cy="461772"/>
          </a:xfrm>
          <a:prstGeom prst="rect">
            <a:avLst/>
          </a:prstGeom>
          <a:noFill/>
        </p:spPr>
        <p:txBody>
          <a:bodyPr wrap="square" rtlCol="0">
            <a:spAutoFit/>
          </a:bodyPr>
          <a:lstStyle/>
          <a:p>
            <a:r>
              <a:rPr lang="en-US" altLang="zh-CN" dirty="0">
                <a:solidFill>
                  <a:schemeClr val="bg1"/>
                </a:solidFill>
              </a:rPr>
              <a:t>Node</a:t>
            </a:r>
            <a:endParaRPr lang="zh-CN" altLang="en-US" dirty="0">
              <a:solidFill>
                <a:schemeClr val="bg1"/>
              </a:solidFill>
            </a:endParaRPr>
          </a:p>
        </p:txBody>
      </p:sp>
      <p:sp>
        <p:nvSpPr>
          <p:cNvPr id="81" name="圆角矩形 80"/>
          <p:cNvSpPr/>
          <p:nvPr/>
        </p:nvSpPr>
        <p:spPr>
          <a:xfrm>
            <a:off x="3892136" y="2126647"/>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endParaRPr lang="zh-CN" altLang="en-US" sz="1600" kern="0" dirty="0">
              <a:solidFill>
                <a:schemeClr val="bg1"/>
              </a:solidFill>
              <a:latin typeface="微软雅黑" pitchFamily="34" charset="-122"/>
              <a:ea typeface="微软雅黑" pitchFamily="34" charset="-122"/>
            </a:endParaRPr>
          </a:p>
        </p:txBody>
      </p:sp>
      <p:sp>
        <p:nvSpPr>
          <p:cNvPr id="82" name="圆角矩形 81"/>
          <p:cNvSpPr/>
          <p:nvPr/>
        </p:nvSpPr>
        <p:spPr>
          <a:xfrm>
            <a:off x="691170" y="3712195"/>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svca</a:t>
            </a:r>
            <a:endParaRPr lang="zh-CN" altLang="en-US" sz="1600" kern="0" dirty="0">
              <a:solidFill>
                <a:schemeClr val="bg1"/>
              </a:solidFill>
              <a:latin typeface="微软雅黑" pitchFamily="34" charset="-122"/>
              <a:ea typeface="微软雅黑" pitchFamily="34" charset="-122"/>
            </a:endParaRPr>
          </a:p>
        </p:txBody>
      </p:sp>
      <p:sp>
        <p:nvSpPr>
          <p:cNvPr id="83" name="圆角矩形 82"/>
          <p:cNvSpPr/>
          <p:nvPr/>
        </p:nvSpPr>
        <p:spPr>
          <a:xfrm>
            <a:off x="2023626" y="2728533"/>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endParaRPr lang="zh-CN" altLang="en-US" sz="1600" kern="0" dirty="0">
              <a:solidFill>
                <a:schemeClr val="bg1"/>
              </a:solidFill>
              <a:latin typeface="微软雅黑" pitchFamily="34" charset="-122"/>
              <a:ea typeface="微软雅黑" pitchFamily="34" charset="-122"/>
            </a:endParaRPr>
          </a:p>
        </p:txBody>
      </p:sp>
      <p:sp>
        <p:nvSpPr>
          <p:cNvPr id="84" name="圆角矩形 83"/>
          <p:cNvSpPr/>
          <p:nvPr/>
        </p:nvSpPr>
        <p:spPr>
          <a:xfrm>
            <a:off x="2328146" y="4565162"/>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endParaRPr lang="zh-CN" altLang="en-US" sz="1600" kern="0" dirty="0">
              <a:solidFill>
                <a:schemeClr val="bg1"/>
              </a:solidFill>
              <a:latin typeface="微软雅黑" pitchFamily="34" charset="-122"/>
              <a:ea typeface="微软雅黑" pitchFamily="34" charset="-122"/>
            </a:endParaRPr>
          </a:p>
        </p:txBody>
      </p:sp>
      <p:sp>
        <p:nvSpPr>
          <p:cNvPr id="85" name="圆角矩形 84"/>
          <p:cNvSpPr/>
          <p:nvPr/>
        </p:nvSpPr>
        <p:spPr>
          <a:xfrm>
            <a:off x="4095384" y="2271470"/>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svcc</a:t>
            </a:r>
            <a:endParaRPr lang="zh-CN" altLang="en-US" sz="1600" kern="0" dirty="0">
              <a:solidFill>
                <a:schemeClr val="bg1"/>
              </a:solidFill>
              <a:latin typeface="微软雅黑" pitchFamily="34" charset="-122"/>
              <a:ea typeface="微软雅黑" pitchFamily="34" charset="-122"/>
            </a:endParaRPr>
          </a:p>
        </p:txBody>
      </p:sp>
      <p:sp>
        <p:nvSpPr>
          <p:cNvPr id="86" name="圆角矩形 85"/>
          <p:cNvSpPr/>
          <p:nvPr/>
        </p:nvSpPr>
        <p:spPr>
          <a:xfrm>
            <a:off x="3896268" y="3949905"/>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endParaRPr lang="zh-CN" altLang="en-US" sz="1600" kern="0" dirty="0">
              <a:solidFill>
                <a:schemeClr val="bg1"/>
              </a:solidFill>
              <a:latin typeface="微软雅黑" pitchFamily="34" charset="-122"/>
              <a:ea typeface="微软雅黑" pitchFamily="34" charset="-122"/>
            </a:endParaRPr>
          </a:p>
        </p:txBody>
      </p:sp>
      <p:cxnSp>
        <p:nvCxnSpPr>
          <p:cNvPr id="87" name="曲线连接符 86"/>
          <p:cNvCxnSpPr>
            <a:stCxn id="82" idx="0"/>
            <a:endCxn id="83" idx="1"/>
          </p:cNvCxnSpPr>
          <p:nvPr/>
        </p:nvCxnSpPr>
        <p:spPr>
          <a:xfrm rot="5400000" flipH="1" flipV="1">
            <a:off x="1171672" y="2860240"/>
            <a:ext cx="695563" cy="10083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87"/>
          <p:cNvCxnSpPr>
            <a:stCxn id="83" idx="3"/>
          </p:cNvCxnSpPr>
          <p:nvPr/>
        </p:nvCxnSpPr>
        <p:spPr>
          <a:xfrm flipV="1">
            <a:off x="2671849" y="2411263"/>
            <a:ext cx="1220287" cy="6053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82" idx="3"/>
            <a:endCxn id="84" idx="1"/>
          </p:cNvCxnSpPr>
          <p:nvPr/>
        </p:nvCxnSpPr>
        <p:spPr>
          <a:xfrm>
            <a:off x="1339392" y="4000293"/>
            <a:ext cx="988754" cy="8529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84" idx="3"/>
            <a:endCxn id="86" idx="1"/>
          </p:cNvCxnSpPr>
          <p:nvPr/>
        </p:nvCxnSpPr>
        <p:spPr>
          <a:xfrm flipV="1">
            <a:off x="2976368" y="4238004"/>
            <a:ext cx="919900" cy="6152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83" idx="3"/>
            <a:endCxn id="86" idx="0"/>
          </p:cNvCxnSpPr>
          <p:nvPr/>
        </p:nvCxnSpPr>
        <p:spPr>
          <a:xfrm>
            <a:off x="2671848" y="3016632"/>
            <a:ext cx="1548530" cy="9332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1186864" y="3100998"/>
            <a:ext cx="440627" cy="461772"/>
          </a:xfrm>
          <a:prstGeom prst="rect">
            <a:avLst/>
          </a:prstGeom>
          <a:noFill/>
        </p:spPr>
        <p:txBody>
          <a:bodyPr wrap="square" rtlCol="0">
            <a:spAutoFit/>
          </a:bodyPr>
          <a:lstStyle/>
          <a:p>
            <a:endParaRPr lang="zh-CN" altLang="en-US" dirty="0"/>
          </a:p>
        </p:txBody>
      </p:sp>
      <p:sp>
        <p:nvSpPr>
          <p:cNvPr id="93" name="文本框 92"/>
          <p:cNvSpPr txBox="1"/>
          <p:nvPr/>
        </p:nvSpPr>
        <p:spPr>
          <a:xfrm>
            <a:off x="499822" y="3010026"/>
            <a:ext cx="1046188" cy="831189"/>
          </a:xfrm>
          <a:prstGeom prst="rect">
            <a:avLst/>
          </a:prstGeom>
          <a:noFill/>
        </p:spPr>
        <p:txBody>
          <a:bodyPr wrap="square" rtlCol="0">
            <a:spAutoFit/>
          </a:bodyPr>
          <a:lstStyle/>
          <a:p>
            <a:r>
              <a:rPr lang="en-US" altLang="zh-CN" dirty="0" err="1">
                <a:solidFill>
                  <a:schemeClr val="bg1"/>
                </a:solidFill>
              </a:rPr>
              <a:t>svcb.ns</a:t>
            </a:r>
            <a:endParaRPr lang="en-US" altLang="zh-CN" dirty="0">
              <a:solidFill>
                <a:schemeClr val="bg1"/>
              </a:solidFill>
            </a:endParaRPr>
          </a:p>
        </p:txBody>
      </p:sp>
      <p:sp>
        <p:nvSpPr>
          <p:cNvPr id="94" name="文本框 93"/>
          <p:cNvSpPr txBox="1"/>
          <p:nvPr/>
        </p:nvSpPr>
        <p:spPr>
          <a:xfrm>
            <a:off x="3009016" y="2227650"/>
            <a:ext cx="1046188" cy="461772"/>
          </a:xfrm>
          <a:prstGeom prst="rect">
            <a:avLst/>
          </a:prstGeom>
          <a:noFill/>
        </p:spPr>
        <p:txBody>
          <a:bodyPr wrap="square" rtlCol="0">
            <a:spAutoFit/>
          </a:bodyPr>
          <a:lstStyle/>
          <a:p>
            <a:r>
              <a:rPr lang="en-US" altLang="zh-CN" dirty="0" err="1">
                <a:solidFill>
                  <a:schemeClr val="bg1"/>
                </a:solidFill>
              </a:rPr>
              <a:t>svcc.ns</a:t>
            </a:r>
            <a:endParaRPr lang="en-US" altLang="zh-CN" dirty="0">
              <a:solidFill>
                <a:schemeClr val="bg1"/>
              </a:solidFill>
            </a:endParaRPr>
          </a:p>
        </p:txBody>
      </p:sp>
      <p:sp>
        <p:nvSpPr>
          <p:cNvPr id="95" name="圆角矩形 94"/>
          <p:cNvSpPr/>
          <p:nvPr/>
        </p:nvSpPr>
        <p:spPr>
          <a:xfrm>
            <a:off x="2176061" y="2843251"/>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svcb</a:t>
            </a:r>
            <a:endParaRPr lang="zh-CN" altLang="en-US" sz="1600" kern="0" dirty="0">
              <a:solidFill>
                <a:schemeClr val="bg1"/>
              </a:solidFill>
              <a:latin typeface="微软雅黑" pitchFamily="34" charset="-122"/>
              <a:ea typeface="微软雅黑" pitchFamily="34" charset="-122"/>
            </a:endParaRPr>
          </a:p>
        </p:txBody>
      </p:sp>
      <p:sp>
        <p:nvSpPr>
          <p:cNvPr id="96" name="圆角矩形 95"/>
          <p:cNvSpPr/>
          <p:nvPr/>
        </p:nvSpPr>
        <p:spPr>
          <a:xfrm>
            <a:off x="4076525" y="4058541"/>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svcd</a:t>
            </a:r>
            <a:endParaRPr lang="zh-CN" altLang="en-US" sz="1600" kern="0" dirty="0">
              <a:solidFill>
                <a:schemeClr val="bg1"/>
              </a:solidFill>
              <a:latin typeface="微软雅黑" pitchFamily="34" charset="-122"/>
              <a:ea typeface="微软雅黑" pitchFamily="34" charset="-122"/>
            </a:endParaRPr>
          </a:p>
        </p:txBody>
      </p:sp>
      <p:sp>
        <p:nvSpPr>
          <p:cNvPr id="97" name="圆角矩形 96"/>
          <p:cNvSpPr/>
          <p:nvPr/>
        </p:nvSpPr>
        <p:spPr>
          <a:xfrm>
            <a:off x="2513296" y="4622501"/>
            <a:ext cx="648222" cy="576197"/>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svce</a:t>
            </a:r>
            <a:endParaRPr lang="zh-CN" altLang="en-US" sz="1600" kern="0" dirty="0">
              <a:solidFill>
                <a:schemeClr val="bg1"/>
              </a:solidFill>
              <a:latin typeface="微软雅黑" pitchFamily="34" charset="-122"/>
              <a:ea typeface="微软雅黑" pitchFamily="34" charset="-122"/>
            </a:endParaRPr>
          </a:p>
        </p:txBody>
      </p:sp>
      <p:sp>
        <p:nvSpPr>
          <p:cNvPr id="98" name="文本框 97"/>
          <p:cNvSpPr txBox="1"/>
          <p:nvPr/>
        </p:nvSpPr>
        <p:spPr>
          <a:xfrm>
            <a:off x="1448258" y="4152871"/>
            <a:ext cx="1046188" cy="831189"/>
          </a:xfrm>
          <a:prstGeom prst="rect">
            <a:avLst/>
          </a:prstGeom>
          <a:noFill/>
        </p:spPr>
        <p:txBody>
          <a:bodyPr wrap="square" rtlCol="0">
            <a:spAutoFit/>
          </a:bodyPr>
          <a:lstStyle/>
          <a:p>
            <a:r>
              <a:rPr lang="en-US" altLang="zh-CN" dirty="0" err="1">
                <a:solidFill>
                  <a:schemeClr val="bg1"/>
                </a:solidFill>
              </a:rPr>
              <a:t>svce.ns</a:t>
            </a:r>
            <a:endParaRPr lang="en-US" altLang="zh-CN" dirty="0">
              <a:solidFill>
                <a:schemeClr val="bg1"/>
              </a:solidFill>
            </a:endParaRPr>
          </a:p>
        </p:txBody>
      </p:sp>
      <p:sp>
        <p:nvSpPr>
          <p:cNvPr id="99" name="文本框 98"/>
          <p:cNvSpPr txBox="1"/>
          <p:nvPr/>
        </p:nvSpPr>
        <p:spPr>
          <a:xfrm>
            <a:off x="3046032" y="4279542"/>
            <a:ext cx="1046188" cy="831189"/>
          </a:xfrm>
          <a:prstGeom prst="rect">
            <a:avLst/>
          </a:prstGeom>
          <a:noFill/>
        </p:spPr>
        <p:txBody>
          <a:bodyPr wrap="square" rtlCol="0">
            <a:spAutoFit/>
          </a:bodyPr>
          <a:lstStyle/>
          <a:p>
            <a:r>
              <a:rPr lang="en-US" altLang="zh-CN" dirty="0" err="1">
                <a:solidFill>
                  <a:schemeClr val="bg1"/>
                </a:solidFill>
              </a:rPr>
              <a:t>svcd.ns</a:t>
            </a:r>
            <a:endParaRPr lang="en-US" altLang="zh-CN" dirty="0">
              <a:solidFill>
                <a:schemeClr val="bg1"/>
              </a:solidFill>
            </a:endParaRPr>
          </a:p>
        </p:txBody>
      </p:sp>
      <p:sp>
        <p:nvSpPr>
          <p:cNvPr id="100" name="文本框 99"/>
          <p:cNvSpPr txBox="1"/>
          <p:nvPr/>
        </p:nvSpPr>
        <p:spPr>
          <a:xfrm>
            <a:off x="3373307" y="3129595"/>
            <a:ext cx="1046188" cy="831189"/>
          </a:xfrm>
          <a:prstGeom prst="rect">
            <a:avLst/>
          </a:prstGeom>
          <a:noFill/>
        </p:spPr>
        <p:txBody>
          <a:bodyPr wrap="square" rtlCol="0">
            <a:spAutoFit/>
          </a:bodyPr>
          <a:lstStyle/>
          <a:p>
            <a:r>
              <a:rPr lang="en-US" altLang="zh-CN" dirty="0" err="1">
                <a:solidFill>
                  <a:schemeClr val="bg1"/>
                </a:solidFill>
              </a:rPr>
              <a:t>svcd.ns</a:t>
            </a:r>
            <a:endParaRPr lang="en-US" altLang="zh-CN" dirty="0">
              <a:solidFill>
                <a:schemeClr val="bg1"/>
              </a:solidFill>
            </a:endParaRPr>
          </a:p>
        </p:txBody>
      </p:sp>
      <p:sp>
        <p:nvSpPr>
          <p:cNvPr id="101" name="圆角矩形 100"/>
          <p:cNvSpPr/>
          <p:nvPr/>
        </p:nvSpPr>
        <p:spPr>
          <a:xfrm>
            <a:off x="9146558" y="3148453"/>
            <a:ext cx="1280408" cy="408318"/>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Kube</a:t>
            </a:r>
            <a:r>
              <a:rPr lang="en-US" altLang="zh-CN" sz="1600" kern="0" dirty="0">
                <a:solidFill>
                  <a:schemeClr val="bg1"/>
                </a:solidFill>
                <a:latin typeface="微软雅黑" pitchFamily="34" charset="-122"/>
                <a:ea typeface="微软雅黑" pitchFamily="34" charset="-122"/>
              </a:rPr>
              <a:t>-proxy</a:t>
            </a:r>
            <a:endParaRPr lang="zh-CN" altLang="en-US" sz="1600" kern="0" dirty="0">
              <a:solidFill>
                <a:schemeClr val="bg1"/>
              </a:solidFill>
              <a:latin typeface="微软雅黑" pitchFamily="34" charset="-122"/>
              <a:ea typeface="微软雅黑" pitchFamily="34" charset="-122"/>
            </a:endParaRPr>
          </a:p>
        </p:txBody>
      </p:sp>
      <p:sp>
        <p:nvSpPr>
          <p:cNvPr id="102" name="圆角矩形 101"/>
          <p:cNvSpPr/>
          <p:nvPr/>
        </p:nvSpPr>
        <p:spPr>
          <a:xfrm>
            <a:off x="9138745" y="1167379"/>
            <a:ext cx="1505132" cy="443556"/>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Kube-APIServer</a:t>
            </a:r>
            <a:endParaRPr lang="zh-CN" altLang="en-US" sz="1600" kern="0" dirty="0">
              <a:solidFill>
                <a:schemeClr val="bg1"/>
              </a:solidFill>
              <a:latin typeface="微软雅黑" pitchFamily="34" charset="-122"/>
              <a:ea typeface="微软雅黑" pitchFamily="34" charset="-122"/>
            </a:endParaRPr>
          </a:p>
        </p:txBody>
      </p:sp>
      <p:sp>
        <p:nvSpPr>
          <p:cNvPr id="103" name="云形标注 102"/>
          <p:cNvSpPr/>
          <p:nvPr/>
        </p:nvSpPr>
        <p:spPr>
          <a:xfrm>
            <a:off x="7605052" y="3018624"/>
            <a:ext cx="1226995" cy="499248"/>
          </a:xfrm>
          <a:prstGeom prst="cloudCallou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ServiceIp</a:t>
            </a:r>
            <a:endParaRPr lang="zh-CN" altLang="en-US" sz="1600" kern="0" dirty="0">
              <a:solidFill>
                <a:schemeClr val="bg1"/>
              </a:solidFill>
              <a:latin typeface="微软雅黑" pitchFamily="34" charset="-122"/>
              <a:ea typeface="微软雅黑" pitchFamily="34" charset="-122"/>
            </a:endParaRPr>
          </a:p>
        </p:txBody>
      </p:sp>
      <p:sp>
        <p:nvSpPr>
          <p:cNvPr id="104" name="圆角矩形 103"/>
          <p:cNvSpPr/>
          <p:nvPr/>
        </p:nvSpPr>
        <p:spPr>
          <a:xfrm>
            <a:off x="6624329" y="4698031"/>
            <a:ext cx="1969711" cy="79472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defTabSz="913975" fontAlgn="ctr">
              <a:spcBef>
                <a:spcPct val="0"/>
              </a:spcBef>
              <a:spcAft>
                <a:spcPct val="0"/>
              </a:spcAft>
              <a:buClr>
                <a:srgbClr val="CC9900"/>
              </a:buClr>
            </a:pPr>
            <a:r>
              <a:rPr lang="en-US" altLang="zh-CN" sz="1600" kern="0" dirty="0">
                <a:solidFill>
                  <a:schemeClr val="bg1"/>
                </a:solidFill>
                <a:latin typeface="微软雅黑" pitchFamily="34" charset="-122"/>
                <a:ea typeface="微软雅黑" pitchFamily="34" charset="-122"/>
              </a:rPr>
              <a:t>Backend Pod1</a:t>
            </a:r>
          </a:p>
          <a:p>
            <a:pP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Labels:app</a:t>
            </a:r>
            <a:r>
              <a:rPr lang="en-US" altLang="zh-CN" sz="1600" kern="0" dirty="0">
                <a:solidFill>
                  <a:schemeClr val="bg1"/>
                </a:solidFill>
                <a:latin typeface="微软雅黑" pitchFamily="34" charset="-122"/>
                <a:ea typeface="微软雅黑" pitchFamily="34" charset="-122"/>
              </a:rPr>
              <a:t>=</a:t>
            </a:r>
            <a:r>
              <a:rPr lang="en-US" altLang="zh-CN" sz="1600" kern="0" dirty="0" err="1">
                <a:solidFill>
                  <a:schemeClr val="bg1"/>
                </a:solidFill>
                <a:latin typeface="微软雅黑" pitchFamily="34" charset="-122"/>
                <a:ea typeface="微软雅黑" pitchFamily="34" charset="-122"/>
              </a:rPr>
              <a:t>svcb</a:t>
            </a:r>
            <a:endParaRPr lang="en-US" altLang="zh-CN" sz="1600" kern="0" dirty="0">
              <a:solidFill>
                <a:schemeClr val="bg1"/>
              </a:solidFill>
              <a:latin typeface="微软雅黑" pitchFamily="34" charset="-122"/>
              <a:ea typeface="微软雅黑" pitchFamily="34" charset="-122"/>
            </a:endParaRPr>
          </a:p>
          <a:p>
            <a:pPr defTabSz="913975" fontAlgn="ctr">
              <a:spcBef>
                <a:spcPct val="0"/>
              </a:spcBef>
              <a:spcAft>
                <a:spcPct val="0"/>
              </a:spcAft>
              <a:buClr>
                <a:srgbClr val="CC9900"/>
              </a:buClr>
            </a:pPr>
            <a:r>
              <a:rPr lang="en-US" altLang="zh-CN" sz="1600" kern="0" dirty="0">
                <a:solidFill>
                  <a:schemeClr val="bg1"/>
                </a:solidFill>
                <a:latin typeface="微软雅黑" pitchFamily="34" charset="-122"/>
                <a:ea typeface="微软雅黑" pitchFamily="34" charset="-122"/>
              </a:rPr>
              <a:t>Port:9379</a:t>
            </a:r>
            <a:endParaRPr lang="zh-CN" altLang="en-US" sz="1600" kern="0" dirty="0">
              <a:solidFill>
                <a:schemeClr val="bg1"/>
              </a:solidFill>
              <a:latin typeface="微软雅黑" pitchFamily="34" charset="-122"/>
              <a:ea typeface="微软雅黑" pitchFamily="34" charset="-122"/>
            </a:endParaRPr>
          </a:p>
        </p:txBody>
      </p:sp>
      <p:sp>
        <p:nvSpPr>
          <p:cNvPr id="105" name="圆角矩形 104"/>
          <p:cNvSpPr/>
          <p:nvPr/>
        </p:nvSpPr>
        <p:spPr>
          <a:xfrm>
            <a:off x="9011006" y="4698031"/>
            <a:ext cx="1969711" cy="79472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defTabSz="913975" fontAlgn="ctr">
              <a:spcBef>
                <a:spcPct val="0"/>
              </a:spcBef>
              <a:spcAft>
                <a:spcPct val="0"/>
              </a:spcAft>
              <a:buClr>
                <a:srgbClr val="CC9900"/>
              </a:buClr>
            </a:pPr>
            <a:r>
              <a:rPr lang="en-US" altLang="zh-CN" sz="1600" kern="0" dirty="0">
                <a:solidFill>
                  <a:schemeClr val="bg1"/>
                </a:solidFill>
                <a:latin typeface="微软雅黑" pitchFamily="34" charset="-122"/>
                <a:ea typeface="微软雅黑" pitchFamily="34" charset="-122"/>
              </a:rPr>
              <a:t>Backend Pod2</a:t>
            </a:r>
          </a:p>
          <a:p>
            <a:pP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Labels:app</a:t>
            </a:r>
            <a:r>
              <a:rPr lang="en-US" altLang="zh-CN" sz="1600" kern="0" dirty="0">
                <a:solidFill>
                  <a:schemeClr val="bg1"/>
                </a:solidFill>
                <a:latin typeface="微软雅黑" pitchFamily="34" charset="-122"/>
                <a:ea typeface="微软雅黑" pitchFamily="34" charset="-122"/>
              </a:rPr>
              <a:t>=</a:t>
            </a:r>
            <a:r>
              <a:rPr lang="en-US" altLang="zh-CN" sz="1600" kern="0" dirty="0" err="1">
                <a:solidFill>
                  <a:schemeClr val="bg1"/>
                </a:solidFill>
                <a:latin typeface="微软雅黑" pitchFamily="34" charset="-122"/>
                <a:ea typeface="微软雅黑" pitchFamily="34" charset="-122"/>
              </a:rPr>
              <a:t>svcb</a:t>
            </a:r>
            <a:endParaRPr lang="en-US" altLang="zh-CN" sz="1600" kern="0" dirty="0">
              <a:solidFill>
                <a:schemeClr val="bg1"/>
              </a:solidFill>
              <a:latin typeface="微软雅黑" pitchFamily="34" charset="-122"/>
              <a:ea typeface="微软雅黑" pitchFamily="34" charset="-122"/>
            </a:endParaRPr>
          </a:p>
          <a:p>
            <a:pPr defTabSz="913975" fontAlgn="ctr">
              <a:spcBef>
                <a:spcPct val="0"/>
              </a:spcBef>
              <a:spcAft>
                <a:spcPct val="0"/>
              </a:spcAft>
              <a:buClr>
                <a:srgbClr val="CC9900"/>
              </a:buClr>
            </a:pPr>
            <a:r>
              <a:rPr lang="en-US" altLang="zh-CN" sz="1600" kern="0" dirty="0">
                <a:solidFill>
                  <a:schemeClr val="bg1"/>
                </a:solidFill>
                <a:latin typeface="微软雅黑" pitchFamily="34" charset="-122"/>
                <a:ea typeface="微软雅黑" pitchFamily="34" charset="-122"/>
              </a:rPr>
              <a:t>Port:9379</a:t>
            </a:r>
            <a:endParaRPr lang="zh-CN" altLang="en-US" sz="1600" kern="0" dirty="0">
              <a:solidFill>
                <a:schemeClr val="bg1"/>
              </a:solidFill>
              <a:latin typeface="微软雅黑" pitchFamily="34" charset="-122"/>
              <a:ea typeface="微软雅黑" pitchFamily="34" charset="-122"/>
            </a:endParaRPr>
          </a:p>
        </p:txBody>
      </p:sp>
      <p:sp>
        <p:nvSpPr>
          <p:cNvPr id="106" name="圆角矩形 105"/>
          <p:cNvSpPr/>
          <p:nvPr/>
        </p:nvSpPr>
        <p:spPr>
          <a:xfrm>
            <a:off x="7881435" y="2346283"/>
            <a:ext cx="648222" cy="437499"/>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ctr" anchorCtr="0"/>
          <a:lstStyle/>
          <a:p>
            <a:pPr algn="ctr" defTabSz="913975" fontAlgn="ctr">
              <a:spcBef>
                <a:spcPct val="0"/>
              </a:spcBef>
              <a:spcAft>
                <a:spcPct val="0"/>
              </a:spcAft>
              <a:buClr>
                <a:srgbClr val="CC9900"/>
              </a:buClr>
            </a:pPr>
            <a:r>
              <a:rPr lang="en-US" altLang="zh-CN" sz="1600" kern="0" dirty="0" err="1">
                <a:solidFill>
                  <a:schemeClr val="bg1"/>
                </a:solidFill>
                <a:latin typeface="微软雅黑" pitchFamily="34" charset="-122"/>
                <a:ea typeface="微软雅黑" pitchFamily="34" charset="-122"/>
              </a:rPr>
              <a:t>svca</a:t>
            </a:r>
            <a:endParaRPr lang="zh-CN" altLang="en-US" sz="1600" kern="0" dirty="0">
              <a:solidFill>
                <a:schemeClr val="bg1"/>
              </a:solidFill>
              <a:latin typeface="微软雅黑" pitchFamily="34" charset="-122"/>
              <a:ea typeface="微软雅黑" pitchFamily="34" charset="-122"/>
            </a:endParaRPr>
          </a:p>
        </p:txBody>
      </p:sp>
      <p:cxnSp>
        <p:nvCxnSpPr>
          <p:cNvPr id="107" name="直接箭头连接符 106"/>
          <p:cNvCxnSpPr>
            <a:stCxn id="106" idx="2"/>
            <a:endCxn id="103" idx="3"/>
          </p:cNvCxnSpPr>
          <p:nvPr/>
        </p:nvCxnSpPr>
        <p:spPr>
          <a:xfrm>
            <a:off x="8205546" y="2783783"/>
            <a:ext cx="13004" cy="26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3" idx="2"/>
            <a:endCxn id="101" idx="1"/>
          </p:cNvCxnSpPr>
          <p:nvPr/>
        </p:nvCxnSpPr>
        <p:spPr>
          <a:xfrm>
            <a:off x="8831025" y="3268248"/>
            <a:ext cx="315533" cy="84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1" idx="2"/>
            <a:endCxn id="104" idx="0"/>
          </p:cNvCxnSpPr>
          <p:nvPr/>
        </p:nvCxnSpPr>
        <p:spPr>
          <a:xfrm flipH="1">
            <a:off x="7609185" y="3556771"/>
            <a:ext cx="2177577" cy="114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01" idx="2"/>
            <a:endCxn id="105" idx="0"/>
          </p:cNvCxnSpPr>
          <p:nvPr/>
        </p:nvCxnSpPr>
        <p:spPr>
          <a:xfrm>
            <a:off x="9786762" y="3556771"/>
            <a:ext cx="209099" cy="114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02" idx="2"/>
            <a:endCxn id="101" idx="0"/>
          </p:cNvCxnSpPr>
          <p:nvPr/>
        </p:nvCxnSpPr>
        <p:spPr>
          <a:xfrm flipH="1">
            <a:off x="9786762" y="1610934"/>
            <a:ext cx="104549" cy="153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225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基础设施</a:t>
            </a:r>
            <a:r>
              <a:rPr lang="en-US" altLang="zh-CN" sz="3601" dirty="0">
                <a:solidFill>
                  <a:schemeClr val="bg1"/>
                </a:solidFill>
              </a:rPr>
              <a:t>(Kubernetes)</a:t>
            </a:r>
            <a:r>
              <a:rPr lang="zh-CN" altLang="en-US" sz="3601" dirty="0">
                <a:solidFill>
                  <a:schemeClr val="bg1"/>
                </a:solidFill>
              </a:rPr>
              <a:t>看</a:t>
            </a:r>
            <a:r>
              <a:rPr lang="en-US" altLang="zh-CN" sz="3601" dirty="0">
                <a:solidFill>
                  <a:schemeClr val="bg1"/>
                </a:solidFill>
              </a:rPr>
              <a:t>Istio</a:t>
            </a:r>
            <a:r>
              <a:rPr lang="en-US" altLang="zh-CN" sz="3001" dirty="0">
                <a:solidFill>
                  <a:schemeClr val="bg1"/>
                </a:solidFill>
              </a:rPr>
              <a:t>: </a:t>
            </a:r>
            <a:r>
              <a:rPr lang="zh-CN" altLang="en-US" sz="2801" dirty="0">
                <a:solidFill>
                  <a:schemeClr val="bg1"/>
                </a:solidFill>
              </a:rPr>
              <a:t>能力增强</a:t>
            </a:r>
          </a:p>
        </p:txBody>
      </p:sp>
      <p:sp>
        <p:nvSpPr>
          <p:cNvPr id="3" name="圆角矩形 2"/>
          <p:cNvSpPr/>
          <p:nvPr/>
        </p:nvSpPr>
        <p:spPr>
          <a:xfrm>
            <a:off x="4781139" y="2625311"/>
            <a:ext cx="1665856" cy="2778784"/>
          </a:xfrm>
          <a:prstGeom prst="roundRect">
            <a:avLst>
              <a:gd name="adj" fmla="val 0"/>
            </a:avLst>
          </a:prstGeom>
          <a:solidFill>
            <a:srgbClr val="00B0F0">
              <a:alpha val="53000"/>
            </a:srgbClr>
          </a:solidFill>
          <a:ln>
            <a:noFill/>
          </a:ln>
          <a:effectLst/>
        </p:spPr>
        <p:txBody>
          <a:bodyPr vert="horz" wrap="square" lIns="91440" tIns="45720" rIns="91440" bIns="45720" numCol="1" rtlCol="0" anchor="t" anchorCtr="0" compatLnSpc="1">
            <a:prstTxWarp prst="textNoShape">
              <a:avLst/>
            </a:prstTxWarp>
          </a:bodyPr>
          <a:lstStyle/>
          <a:p>
            <a:pPr defTabSz="914400">
              <a:buClr>
                <a:srgbClr val="CC9900"/>
              </a:buClr>
              <a:buFont typeface="Wingdings" pitchFamily="2" charset="2"/>
              <a:buChar char="n"/>
            </a:pPr>
            <a:endParaRPr lang="zh-CN" altLang="en-US" kern="0" dirty="0">
              <a:solidFill>
                <a:schemeClr val="bg1"/>
              </a:solidFill>
              <a:latin typeface="Arial" charset="0"/>
              <a:ea typeface="宋体" charset="-122"/>
            </a:endParaRPr>
          </a:p>
        </p:txBody>
      </p:sp>
      <p:sp>
        <p:nvSpPr>
          <p:cNvPr id="5" name="圆角矩形 4"/>
          <p:cNvSpPr/>
          <p:nvPr/>
        </p:nvSpPr>
        <p:spPr bwMode="auto">
          <a:xfrm>
            <a:off x="1005103" y="1645423"/>
            <a:ext cx="10155018" cy="4355710"/>
          </a:xfrm>
          <a:prstGeom prst="roundRect">
            <a:avLst>
              <a:gd name="adj" fmla="val 2652"/>
            </a:avLst>
          </a:prstGeom>
          <a:gradFill flip="none" rotWithShape="1">
            <a:gsLst>
              <a:gs pos="81000">
                <a:srgbClr val="00ADED">
                  <a:alpha val="0"/>
                </a:srgbClr>
              </a:gs>
              <a:gs pos="100000">
                <a:srgbClr val="00B0F0">
                  <a:alpha val="26000"/>
                </a:srgbClr>
              </a:gs>
            </a:gsLst>
            <a:path path="rect">
              <a:fillToRect l="50000" t="50000" r="50000" b="50000"/>
            </a:path>
            <a:tileRect/>
          </a:gradFill>
          <a:ln w="9525" cap="flat" cmpd="sng" algn="ctr">
            <a:gradFill flip="none" rotWithShape="1">
              <a:gsLst>
                <a:gs pos="0">
                  <a:srgbClr val="005596"/>
                </a:gs>
                <a:gs pos="100000">
                  <a:srgbClr val="00ADED">
                    <a:alpha val="54000"/>
                  </a:srgbClr>
                </a:gs>
              </a:gsLst>
              <a:lin ang="16200000" scaled="1"/>
              <a:tileRect/>
            </a:gradFill>
            <a:prstDash val="solid"/>
            <a:headEnd type="none" w="med" len="med"/>
            <a:tailEnd type="none" w="med" len="med"/>
          </a:ln>
          <a:effectLst/>
          <a:extLst/>
        </p:spPr>
        <p:txBody>
          <a:bodyPr wrap="none" anchor="ctr" anchorCtr="1"/>
          <a:lstStyle/>
          <a:p>
            <a:pPr indent="-179705" algn="ctr" defTabSz="1219272">
              <a:spcBef>
                <a:spcPct val="20000"/>
              </a:spcBef>
              <a:buClr>
                <a:srgbClr val="CC9900"/>
              </a:buClr>
              <a:buSzPct val="100000"/>
              <a:defRPr/>
            </a:pPr>
            <a:endParaRPr lang="en-US" altLang="zh-CN" sz="1050"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下箭头 5"/>
          <p:cNvSpPr/>
          <p:nvPr/>
        </p:nvSpPr>
        <p:spPr bwMode="auto">
          <a:xfrm rot="10800000">
            <a:off x="2810611" y="1847655"/>
            <a:ext cx="648072" cy="3649423"/>
          </a:xfrm>
          <a:prstGeom prst="downArrow">
            <a:avLst/>
          </a:prstGeom>
          <a:solidFill>
            <a:srgbClr val="0070C0">
              <a:alpha val="41000"/>
            </a:srgbClr>
          </a:solidFill>
          <a:ln>
            <a:noFill/>
          </a:ln>
          <a:effectLst/>
          <a:ex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buClr>
                <a:srgbClr val="CC9900"/>
              </a:buClr>
              <a:buFont typeface="Wingdings" pitchFamily="2" charset="2"/>
              <a:buChar char="n"/>
            </a:pPr>
            <a:endParaRPr lang="en-US">
              <a:latin typeface="Arial" charset="0"/>
              <a:ea typeface="宋体" charset="-122"/>
            </a:endParaRPr>
          </a:p>
        </p:txBody>
      </p:sp>
      <p:grpSp>
        <p:nvGrpSpPr>
          <p:cNvPr id="7" name="组合 6"/>
          <p:cNvGrpSpPr/>
          <p:nvPr/>
        </p:nvGrpSpPr>
        <p:grpSpPr>
          <a:xfrm>
            <a:off x="2508947" y="4423010"/>
            <a:ext cx="1184381" cy="660595"/>
            <a:chOff x="593501" y="3579862"/>
            <a:chExt cx="1202440" cy="876619"/>
          </a:xfrm>
        </p:grpSpPr>
        <p:grpSp>
          <p:nvGrpSpPr>
            <p:cNvPr id="8" name="组合 7"/>
            <p:cNvGrpSpPr/>
            <p:nvPr/>
          </p:nvGrpSpPr>
          <p:grpSpPr>
            <a:xfrm>
              <a:off x="593501" y="3579862"/>
              <a:ext cx="1202440" cy="876619"/>
              <a:chOff x="345224" y="1203598"/>
              <a:chExt cx="1562480" cy="1368152"/>
            </a:xfrm>
          </p:grpSpPr>
          <p:sp>
            <p:nvSpPr>
              <p:cNvPr id="10" name="椭圆 9"/>
              <p:cNvSpPr/>
              <p:nvPr/>
            </p:nvSpPr>
            <p:spPr>
              <a:xfrm>
                <a:off x="353799" y="1203599"/>
                <a:ext cx="1545331" cy="1353136"/>
              </a:xfrm>
              <a:prstGeom prst="ellipse">
                <a:avLst/>
              </a:prstGeom>
              <a:noFill/>
              <a:ln w="9525" cap="flat" cmpd="sng" algn="ctr">
                <a:solidFill>
                  <a:srgbClr val="00B0F0"/>
                </a:solidFill>
                <a:prstDash val="solid"/>
                <a:miter lim="800000"/>
              </a:ln>
              <a:effectLst>
                <a:glow rad="63500">
                  <a:srgbClr val="267DE6">
                    <a:alpha val="23922"/>
                  </a:srgbClr>
                </a:glow>
              </a:effectLst>
            </p:spPr>
            <p:txBody>
              <a:bodyPr rtlCol="0" anchor="ctr"/>
              <a:lstStyle/>
              <a:p>
                <a:pPr algn="ctr" defTabSz="406359">
                  <a:defRPr/>
                </a:pPr>
                <a:endParaRPr lang="zh-CN" altLang="en-US" sz="1400" kern="0">
                  <a:solidFill>
                    <a:srgbClr val="FFFFFF"/>
                  </a:solidFill>
                  <a:latin typeface="Calibri"/>
                  <a:ea typeface="宋体"/>
                </a:endParaRPr>
              </a:p>
            </p:txBody>
          </p:sp>
          <p:sp>
            <p:nvSpPr>
              <p:cNvPr id="11" name="椭圆 10"/>
              <p:cNvSpPr/>
              <p:nvPr/>
            </p:nvSpPr>
            <p:spPr>
              <a:xfrm>
                <a:off x="345224" y="1203598"/>
                <a:ext cx="1562480" cy="1368152"/>
              </a:xfrm>
              <a:prstGeom prst="ellipse">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noFill/>
                <a:prstDash val="solid"/>
                <a:miter lim="800000"/>
              </a:ln>
              <a:effectLst/>
            </p:spPr>
            <p:txBody>
              <a:bodyPr rtlCol="0" anchor="ctr"/>
              <a:lstStyle/>
              <a:p>
                <a:pPr algn="ctr" defTabSz="406359">
                  <a:defRPr/>
                </a:pPr>
                <a:endParaRPr lang="zh-CN" altLang="en-US" sz="400" kern="0">
                  <a:solidFill>
                    <a:srgbClr val="FFFFFF"/>
                  </a:solidFill>
                  <a:latin typeface="Calibri"/>
                  <a:ea typeface="宋体"/>
                </a:endParaRPr>
              </a:p>
            </p:txBody>
          </p:sp>
          <p:sp>
            <p:nvSpPr>
              <p:cNvPr id="12" name="矩形 11"/>
              <p:cNvSpPr/>
              <p:nvPr/>
            </p:nvSpPr>
            <p:spPr>
              <a:xfrm>
                <a:off x="1004615" y="1519201"/>
                <a:ext cx="243704" cy="828664"/>
              </a:xfrm>
              <a:prstGeom prst="rect">
                <a:avLst/>
              </a:prstGeom>
            </p:spPr>
            <p:txBody>
              <a:bodyPr wrap="none">
                <a:spAutoFit/>
              </a:bodyPr>
              <a:lstStyle/>
              <a:p>
                <a:pPr algn="ctr" defTabSz="406359">
                  <a:defRPr/>
                </a:pPr>
                <a:endParaRPr lang="zh-CN" altLang="en-US" sz="2000" kern="0" spc="-64" dirty="0">
                  <a:solidFill>
                    <a:srgbClr val="FFFFFF"/>
                  </a:solidFill>
                  <a:latin typeface="Arial"/>
                  <a:ea typeface="Arial Unicode MS" panose="020B0604020202020204" pitchFamily="34" charset="-122"/>
                  <a:cs typeface="Arial"/>
                </a:endParaRPr>
              </a:p>
            </p:txBody>
          </p:sp>
        </p:grpSp>
        <p:sp>
          <p:nvSpPr>
            <p:cNvPr id="9" name="TextBox 73"/>
            <p:cNvSpPr txBox="1"/>
            <p:nvPr/>
          </p:nvSpPr>
          <p:spPr>
            <a:xfrm>
              <a:off x="721764" y="3772458"/>
              <a:ext cx="971771" cy="551372"/>
            </a:xfrm>
            <a:prstGeom prst="rect">
              <a:avLst/>
            </a:prstGeom>
            <a:noFill/>
          </p:spPr>
          <p:txBody>
            <a:bodyPr wrap="square" rtlCol="0">
              <a:spAutoFit/>
            </a:bodyPr>
            <a:lstStyle/>
            <a:p>
              <a:pPr algn="ctr"/>
              <a:r>
                <a:rPr lang="zh-CN" altLang="en-US" sz="1050" b="1" dirty="0">
                  <a:solidFill>
                    <a:srgbClr val="FFC000"/>
                  </a:solidFill>
                  <a:latin typeface="微软雅黑" pitchFamily="34" charset="-122"/>
                  <a:ea typeface="微软雅黑" pitchFamily="34" charset="-122"/>
                </a:rPr>
                <a:t>服务部署运维</a:t>
              </a:r>
            </a:p>
          </p:txBody>
        </p:sp>
      </p:grpSp>
      <p:grpSp>
        <p:nvGrpSpPr>
          <p:cNvPr id="13" name="组合 12"/>
          <p:cNvGrpSpPr/>
          <p:nvPr/>
        </p:nvGrpSpPr>
        <p:grpSpPr>
          <a:xfrm>
            <a:off x="2508947" y="3186351"/>
            <a:ext cx="1184381" cy="660595"/>
            <a:chOff x="593501" y="2415211"/>
            <a:chExt cx="1202440" cy="876619"/>
          </a:xfrm>
        </p:grpSpPr>
        <p:grpSp>
          <p:nvGrpSpPr>
            <p:cNvPr id="14" name="组合 13"/>
            <p:cNvGrpSpPr/>
            <p:nvPr/>
          </p:nvGrpSpPr>
          <p:grpSpPr>
            <a:xfrm>
              <a:off x="593501" y="2415211"/>
              <a:ext cx="1202440" cy="876619"/>
              <a:chOff x="345224" y="1203598"/>
              <a:chExt cx="1562480" cy="1368152"/>
            </a:xfrm>
          </p:grpSpPr>
          <p:sp>
            <p:nvSpPr>
              <p:cNvPr id="16" name="椭圆 15"/>
              <p:cNvSpPr/>
              <p:nvPr/>
            </p:nvSpPr>
            <p:spPr>
              <a:xfrm>
                <a:off x="353799" y="1203599"/>
                <a:ext cx="1545331" cy="1353136"/>
              </a:xfrm>
              <a:prstGeom prst="ellipse">
                <a:avLst/>
              </a:prstGeom>
              <a:noFill/>
              <a:ln w="9525" cap="flat" cmpd="sng" algn="ctr">
                <a:solidFill>
                  <a:srgbClr val="00B0F0"/>
                </a:solidFill>
                <a:prstDash val="solid"/>
                <a:miter lim="800000"/>
              </a:ln>
              <a:effectLst>
                <a:glow rad="63500">
                  <a:srgbClr val="267DE6">
                    <a:alpha val="23922"/>
                  </a:srgbClr>
                </a:glow>
              </a:effectLst>
            </p:spPr>
            <p:txBody>
              <a:bodyPr rtlCol="0" anchor="ctr"/>
              <a:lstStyle/>
              <a:p>
                <a:pPr algn="ctr" defTabSz="406359">
                  <a:defRPr/>
                </a:pPr>
                <a:endParaRPr lang="zh-CN" altLang="en-US" sz="1400" kern="0">
                  <a:solidFill>
                    <a:srgbClr val="FFFFFF"/>
                  </a:solidFill>
                  <a:latin typeface="Calibri"/>
                  <a:ea typeface="宋体"/>
                </a:endParaRPr>
              </a:p>
            </p:txBody>
          </p:sp>
          <p:sp>
            <p:nvSpPr>
              <p:cNvPr id="17" name="椭圆 16"/>
              <p:cNvSpPr/>
              <p:nvPr/>
            </p:nvSpPr>
            <p:spPr>
              <a:xfrm>
                <a:off x="345224" y="1203598"/>
                <a:ext cx="1562480" cy="1368152"/>
              </a:xfrm>
              <a:prstGeom prst="ellipse">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noFill/>
                <a:prstDash val="solid"/>
                <a:miter lim="800000"/>
              </a:ln>
              <a:effectLst/>
            </p:spPr>
            <p:txBody>
              <a:bodyPr rtlCol="0" anchor="ctr"/>
              <a:lstStyle/>
              <a:p>
                <a:pPr algn="ctr" defTabSz="406359">
                  <a:defRPr/>
                </a:pPr>
                <a:endParaRPr lang="zh-CN" altLang="en-US" sz="400" kern="0">
                  <a:solidFill>
                    <a:srgbClr val="FFFFFF"/>
                  </a:solidFill>
                  <a:latin typeface="Calibri"/>
                  <a:ea typeface="宋体"/>
                </a:endParaRPr>
              </a:p>
            </p:txBody>
          </p:sp>
          <p:sp>
            <p:nvSpPr>
              <p:cNvPr id="18" name="矩形 17"/>
              <p:cNvSpPr/>
              <p:nvPr/>
            </p:nvSpPr>
            <p:spPr>
              <a:xfrm>
                <a:off x="1004615" y="1519201"/>
                <a:ext cx="243704" cy="828664"/>
              </a:xfrm>
              <a:prstGeom prst="rect">
                <a:avLst/>
              </a:prstGeom>
            </p:spPr>
            <p:txBody>
              <a:bodyPr wrap="none">
                <a:spAutoFit/>
              </a:bodyPr>
              <a:lstStyle/>
              <a:p>
                <a:pPr algn="ctr" defTabSz="406359">
                  <a:defRPr/>
                </a:pPr>
                <a:endParaRPr lang="zh-CN" altLang="en-US" sz="2000" kern="0" spc="-64" dirty="0">
                  <a:solidFill>
                    <a:srgbClr val="FFFFFF"/>
                  </a:solidFill>
                  <a:latin typeface="Arial"/>
                  <a:ea typeface="Arial Unicode MS" panose="020B0604020202020204" pitchFamily="34" charset="-122"/>
                  <a:cs typeface="Arial"/>
                </a:endParaRPr>
              </a:p>
            </p:txBody>
          </p:sp>
        </p:grpSp>
        <p:sp>
          <p:nvSpPr>
            <p:cNvPr id="15" name="TextBox 73"/>
            <p:cNvSpPr txBox="1"/>
            <p:nvPr/>
          </p:nvSpPr>
          <p:spPr>
            <a:xfrm>
              <a:off x="665509" y="2710465"/>
              <a:ext cx="1080509" cy="336950"/>
            </a:xfrm>
            <a:prstGeom prst="rect">
              <a:avLst/>
            </a:prstGeom>
            <a:noFill/>
          </p:spPr>
          <p:txBody>
            <a:bodyPr wrap="square" rtlCol="0">
              <a:spAutoFit/>
            </a:bodyPr>
            <a:lstStyle/>
            <a:p>
              <a:pPr algn="ctr"/>
              <a:r>
                <a:rPr lang="zh-CN" altLang="en-US" sz="1050" b="1" dirty="0">
                  <a:solidFill>
                    <a:srgbClr val="FFC000"/>
                  </a:solidFill>
                  <a:latin typeface="微软雅黑" pitchFamily="34" charset="-122"/>
                  <a:ea typeface="微软雅黑" pitchFamily="34" charset="-122"/>
                </a:rPr>
                <a:t>服务治理</a:t>
              </a:r>
              <a:endParaRPr lang="en-US" altLang="zh-CN" sz="1050" b="1" dirty="0">
                <a:solidFill>
                  <a:srgbClr val="FFC000"/>
                </a:solidFill>
                <a:latin typeface="微软雅黑" pitchFamily="34" charset="-122"/>
                <a:ea typeface="微软雅黑" pitchFamily="34" charset="-122"/>
              </a:endParaRPr>
            </a:p>
          </p:txBody>
        </p:sp>
      </p:grpSp>
      <p:sp>
        <p:nvSpPr>
          <p:cNvPr id="19" name="Rectangle 9"/>
          <p:cNvSpPr>
            <a:spLocks noChangeArrowheads="1"/>
          </p:cNvSpPr>
          <p:nvPr/>
        </p:nvSpPr>
        <p:spPr bwMode="auto">
          <a:xfrm>
            <a:off x="4836755" y="2905496"/>
            <a:ext cx="1941963" cy="22390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调用链追踪</a:t>
            </a:r>
            <a:endParaRPr lang="en-US" altLang="zh-CN" sz="1600" dirty="0">
              <a:solidFill>
                <a:schemeClr val="bg1"/>
              </a:solidFill>
              <a:latin typeface="微软雅黑" pitchFamily="34" charset="-122"/>
              <a:ea typeface="微软雅黑" pitchFamily="34" charset="-122"/>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动态路由</a:t>
            </a:r>
            <a:endParaRPr lang="en-US" altLang="zh-CN" sz="1600" dirty="0">
              <a:solidFill>
                <a:schemeClr val="bg1"/>
              </a:solidFill>
              <a:latin typeface="微软雅黑" pitchFamily="34" charset="-122"/>
              <a:ea typeface="微软雅黑" pitchFamily="34" charset="-122"/>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熔断限流</a:t>
            </a:r>
            <a:endParaRPr lang="en-US" altLang="zh-CN" sz="1600" dirty="0">
              <a:solidFill>
                <a:schemeClr val="bg1"/>
              </a:solidFill>
              <a:latin typeface="微软雅黑" pitchFamily="34" charset="-122"/>
              <a:ea typeface="微软雅黑" pitchFamily="34" charset="-122"/>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负载均衡</a:t>
            </a: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服务发现</a:t>
            </a:r>
            <a:endParaRPr lang="en-US" altLang="zh-CN" sz="1600" dirty="0">
              <a:solidFill>
                <a:schemeClr val="bg1"/>
              </a:solidFill>
              <a:latin typeface="微软雅黑" pitchFamily="34" charset="-122"/>
              <a:ea typeface="微软雅黑" pitchFamily="34" charset="-122"/>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扩缩容</a:t>
            </a:r>
            <a:endParaRPr lang="en-US" altLang="zh-CN" sz="1600" dirty="0">
              <a:solidFill>
                <a:schemeClr val="bg1"/>
              </a:solidFill>
              <a:latin typeface="微软雅黑" panose="020B0503020204020204" pitchFamily="34" charset="-122"/>
              <a:ea typeface="微软雅黑" panose="020B0503020204020204" pitchFamily="34" charset="-122"/>
              <a:cs typeface="Arial" pitchFamily="34" charset="0"/>
              <a:sym typeface="Arial"/>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运维</a:t>
            </a:r>
            <a:endParaRPr lang="en-US" altLang="zh-CN" sz="1600" dirty="0">
              <a:solidFill>
                <a:schemeClr val="bg1"/>
              </a:solidFill>
              <a:latin typeface="微软雅黑" pitchFamily="34" charset="-122"/>
              <a:ea typeface="微软雅黑" pitchFamily="34" charset="-122"/>
            </a:endParaRPr>
          </a:p>
          <a:p>
            <a:pPr marL="171450" indent="-171450">
              <a:spcBef>
                <a:spcPts val="300"/>
              </a:spcBef>
              <a:buFont typeface="Arial" panose="020B0604020202020204" pitchFamily="34" charset="0"/>
              <a:buChar char="•"/>
            </a:pPr>
            <a:r>
              <a:rPr lang="zh-CN" altLang="en-US" sz="1600" dirty="0">
                <a:solidFill>
                  <a:schemeClr val="bg1"/>
                </a:solidFill>
                <a:latin typeface="微软雅黑" pitchFamily="34" charset="-122"/>
                <a:ea typeface="微软雅黑" pitchFamily="34" charset="-122"/>
              </a:rPr>
              <a:t>部署</a:t>
            </a:r>
            <a:endParaRPr lang="en-US" altLang="zh-CN" sz="1600" dirty="0">
              <a:solidFill>
                <a:schemeClr val="bg1"/>
              </a:solidFill>
              <a:latin typeface="微软雅黑" pitchFamily="34" charset="-122"/>
              <a:ea typeface="微软雅黑" pitchFamily="34" charset="-122"/>
            </a:endParaRPr>
          </a:p>
        </p:txBody>
      </p:sp>
      <p:sp>
        <p:nvSpPr>
          <p:cNvPr id="20" name="L 形 19"/>
          <p:cNvSpPr/>
          <p:nvPr/>
        </p:nvSpPr>
        <p:spPr>
          <a:xfrm>
            <a:off x="6443761" y="3749014"/>
            <a:ext cx="3377939" cy="1655081"/>
          </a:xfrm>
          <a:prstGeom prst="corner">
            <a:avLst>
              <a:gd name="adj1" fmla="val 50000"/>
              <a:gd name="adj2" fmla="val 76381"/>
            </a:avLst>
          </a:prstGeom>
          <a:solidFill>
            <a:srgbClr val="00B0F0">
              <a:alpha val="53000"/>
            </a:srgbClr>
          </a:solidFill>
          <a:ln>
            <a:noFill/>
          </a:ln>
          <a:effectLst/>
        </p:spPr>
        <p:txBody>
          <a:bodyPr vert="horz" wrap="square" lIns="91440" tIns="45720" rIns="91440" bIns="45720" numCol="1" rtlCol="0" anchor="t" anchorCtr="0" compatLnSpc="1">
            <a:prstTxWarp prst="textNoShape">
              <a:avLst/>
            </a:prstTxWarp>
          </a:bodyPr>
          <a:lstStyle/>
          <a:p>
            <a:pPr defTabSz="914400">
              <a:buClr>
                <a:srgbClr val="CC9900"/>
              </a:buClr>
              <a:buFont typeface="Wingdings" pitchFamily="2" charset="2"/>
              <a:buChar char="n"/>
            </a:pPr>
            <a:endParaRPr lang="zh-CN" altLang="en-US" kern="0">
              <a:solidFill>
                <a:prstClr val="white"/>
              </a:solidFill>
              <a:latin typeface="Arial" charset="0"/>
              <a:ea typeface="宋体" charset="-122"/>
            </a:endParaRPr>
          </a:p>
        </p:txBody>
      </p:sp>
      <p:sp>
        <p:nvSpPr>
          <p:cNvPr id="21" name="L 形 20"/>
          <p:cNvSpPr/>
          <p:nvPr/>
        </p:nvSpPr>
        <p:spPr>
          <a:xfrm rot="10800000">
            <a:off x="6443759" y="2625305"/>
            <a:ext cx="3377940" cy="1987483"/>
          </a:xfrm>
          <a:prstGeom prst="corner">
            <a:avLst>
              <a:gd name="adj1" fmla="val 58112"/>
              <a:gd name="adj2" fmla="val 108334"/>
            </a:avLst>
          </a:prstGeom>
          <a:solidFill>
            <a:srgbClr val="00B0F0">
              <a:alpha val="53000"/>
            </a:srgbClr>
          </a:solidFill>
          <a:ln>
            <a:noFill/>
          </a:ln>
          <a:effectLst/>
        </p:spPr>
        <p:txBody>
          <a:bodyPr vert="horz" wrap="square" lIns="91440" tIns="45720" rIns="91440" bIns="45720" numCol="1" rtlCol="0" anchor="t" anchorCtr="0" compatLnSpc="1">
            <a:prstTxWarp prst="textNoShape">
              <a:avLst/>
            </a:prstTxWarp>
          </a:bodyPr>
          <a:lstStyle/>
          <a:p>
            <a:pPr defTabSz="914400">
              <a:buClr>
                <a:srgbClr val="CC9900"/>
              </a:buClr>
              <a:buFont typeface="Wingdings" pitchFamily="2" charset="2"/>
              <a:buChar char="n"/>
            </a:pPr>
            <a:endParaRPr lang="zh-CN" altLang="en-US" kern="0">
              <a:solidFill>
                <a:prstClr val="white"/>
              </a:solidFill>
              <a:latin typeface="Arial" charset="0"/>
              <a:ea typeface="宋体" charset="-122"/>
            </a:endParaRPr>
          </a:p>
        </p:txBody>
      </p:sp>
      <p:pic>
        <p:nvPicPr>
          <p:cNvPr id="22" name="Picture 2" descr="E:\Y-Job Picture\5G LOGO\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37324" y="4180038"/>
            <a:ext cx="1224136" cy="1101016"/>
          </a:xfrm>
          <a:prstGeom prst="rect">
            <a:avLst/>
          </a:prstGeom>
          <a:noFill/>
        </p:spPr>
      </p:pic>
      <p:sp>
        <p:nvSpPr>
          <p:cNvPr id="23" name="TextBox 43"/>
          <p:cNvSpPr txBox="1"/>
          <p:nvPr/>
        </p:nvSpPr>
        <p:spPr>
          <a:xfrm>
            <a:off x="6581339" y="4612790"/>
            <a:ext cx="896950" cy="194329"/>
          </a:xfrm>
          <a:prstGeom prst="rect">
            <a:avLst/>
          </a:prstGeom>
          <a:noFill/>
        </p:spPr>
        <p:txBody>
          <a:bodyPr wrap="square" lIns="40050" tIns="20025" rIns="40050" bIns="20025" rtlCol="0" anchor="ctr">
            <a:spAutoFit/>
          </a:bodyPr>
          <a:lstStyle/>
          <a:p>
            <a:pPr marL="78851" indent="-78851" algn="ctr">
              <a:spcAft>
                <a:spcPts val="527"/>
              </a:spcAft>
              <a:buClr>
                <a:schemeClr val="bg1"/>
              </a:buClr>
              <a:buSzPct val="100000"/>
            </a:pPr>
            <a:r>
              <a:rPr lang="en-US" altLang="zh-CN" sz="1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Kubernetes</a:t>
            </a:r>
          </a:p>
        </p:txBody>
      </p:sp>
      <p:pic>
        <p:nvPicPr>
          <p:cNvPr id="24" name="Picture 2" descr="E:\Y-Job Picture\5G LOGO\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997805" y="3114342"/>
            <a:ext cx="1224136" cy="1101016"/>
          </a:xfrm>
          <a:prstGeom prst="rect">
            <a:avLst/>
          </a:prstGeom>
          <a:noFill/>
        </p:spPr>
      </p:pic>
      <p:sp>
        <p:nvSpPr>
          <p:cNvPr id="25" name="TextBox 43"/>
          <p:cNvSpPr txBox="1"/>
          <p:nvPr/>
        </p:nvSpPr>
        <p:spPr>
          <a:xfrm>
            <a:off x="8141820" y="3547095"/>
            <a:ext cx="896950" cy="194329"/>
          </a:xfrm>
          <a:prstGeom prst="rect">
            <a:avLst/>
          </a:prstGeom>
          <a:noFill/>
        </p:spPr>
        <p:txBody>
          <a:bodyPr wrap="square" lIns="40050" tIns="20025" rIns="40050" bIns="20025" rtlCol="0" anchor="ctr">
            <a:spAutoFit/>
          </a:bodyPr>
          <a:lstStyle/>
          <a:p>
            <a:pPr marL="78851" indent="-78851" algn="ctr">
              <a:spcAft>
                <a:spcPts val="527"/>
              </a:spcAft>
              <a:buClr>
                <a:schemeClr val="bg1"/>
              </a:buClr>
              <a:buSzPct val="100000"/>
            </a:pPr>
            <a:r>
              <a:rPr lang="en-US" altLang="zh-CN" sz="1000" b="1" dirty="0" err="1">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Istio</a:t>
            </a:r>
            <a:endParaRPr lang="en-US" altLang="zh-CN" sz="1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0639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 &amp; Kubernetes</a:t>
            </a:r>
            <a:r>
              <a:rPr lang="zh-CN" altLang="en-US" sz="3601" dirty="0">
                <a:solidFill>
                  <a:schemeClr val="bg1"/>
                </a:solidFill>
              </a:rPr>
              <a:t>：</a:t>
            </a:r>
            <a:r>
              <a:rPr lang="zh-CN" altLang="en-US" sz="2801" dirty="0">
                <a:solidFill>
                  <a:schemeClr val="bg1"/>
                </a:solidFill>
              </a:rPr>
              <a:t>架构结合</a:t>
            </a:r>
          </a:p>
        </p:txBody>
      </p:sp>
      <p:sp>
        <p:nvSpPr>
          <p:cNvPr id="3" name="圆角矩形 2"/>
          <p:cNvSpPr/>
          <p:nvPr/>
        </p:nvSpPr>
        <p:spPr>
          <a:xfrm>
            <a:off x="2799483" y="3811030"/>
            <a:ext cx="2003272" cy="2253444"/>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a:gradFill flip="none" rotWithShape="1">
              <a:gsLst>
                <a:gs pos="0">
                  <a:srgbClr val="005596"/>
                </a:gs>
                <a:gs pos="100000">
                  <a:srgbClr val="00ADED">
                    <a:alpha val="54000"/>
                  </a:srgbClr>
                </a:gs>
              </a:gsLst>
              <a:lin ang="16200000" scaled="1"/>
              <a:tileRect/>
            </a:gra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pPr indent="-134743" algn="ctr" defTabSz="914210" fontAlgn="base">
              <a:spcBef>
                <a:spcPct val="20000"/>
              </a:spcBef>
              <a:spcAft>
                <a:spcPct val="0"/>
              </a:spcAft>
              <a:buClr>
                <a:srgbClr val="CC9900"/>
              </a:buClr>
              <a:buSzPct val="100000"/>
            </a:pPr>
            <a:endParaRPr lang="zh-CN" altLang="en-US" sz="787">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圆角矩形 4"/>
          <p:cNvSpPr/>
          <p:nvPr/>
        </p:nvSpPr>
        <p:spPr>
          <a:xfrm>
            <a:off x="5224011" y="1269554"/>
            <a:ext cx="2385744" cy="720000"/>
          </a:xfrm>
          <a:prstGeom prst="roundRect">
            <a:avLst/>
          </a:prstGeom>
          <a:gradFill>
            <a:gsLst>
              <a:gs pos="0">
                <a:srgbClr val="0070C0"/>
              </a:gs>
              <a:gs pos="100000">
                <a:sysClr val="windowText" lastClr="000000">
                  <a:alpha val="51000"/>
                </a:sysClr>
              </a:gs>
            </a:gsLst>
            <a:lin ang="4200000" scaled="0"/>
          </a:gradFill>
          <a:ln w="6350" cap="flat" cmpd="sng" algn="ctr">
            <a:noFill/>
            <a:prstDash val="solid"/>
          </a:ln>
          <a:effectLst/>
        </p:spPr>
        <p:txBody>
          <a:bodyPr lIns="91413" tIns="45706" rIns="91413" bIns="45706" rtlCol="0" anchor="ctr" anchorCtr="0"/>
          <a:lstStyle/>
          <a:p>
            <a:pPr algn="ctr"/>
            <a:r>
              <a:rPr lang="en-US" altLang="zh-CN" sz="1600" kern="0" dirty="0">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600" kern="0" dirty="0" err="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Kube-APIServer</a:t>
            </a:r>
            <a:endParaRPr lang="zh-CN" altLang="en-US" sz="1600" kern="0" dirty="0">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圆角矩形 5"/>
          <p:cNvSpPr/>
          <p:nvPr/>
        </p:nvSpPr>
        <p:spPr>
          <a:xfrm>
            <a:off x="9128718" y="1269554"/>
            <a:ext cx="1451184" cy="720000"/>
          </a:xfrm>
          <a:prstGeom prst="roundRect">
            <a:avLst/>
          </a:prstGeom>
          <a:gradFill>
            <a:gsLst>
              <a:gs pos="0">
                <a:srgbClr val="0070C0"/>
              </a:gs>
              <a:gs pos="100000">
                <a:sysClr val="windowText" lastClr="000000">
                  <a:alpha val="51000"/>
                </a:sysClr>
              </a:gs>
            </a:gsLst>
            <a:lin ang="4200000" scaled="0"/>
          </a:gradFill>
          <a:ln w="6350" cap="flat" cmpd="sng" algn="ctr">
            <a:noFill/>
            <a:prstDash val="solid"/>
          </a:ln>
          <a:effectLst/>
        </p:spPr>
        <p:txBody>
          <a:bodyPr lIns="91413" tIns="45706" rIns="91413" bIns="45706" rtlCol="0" anchor="ctr" anchorCtr="0"/>
          <a:lstStyle/>
          <a:p>
            <a:pPr algn="ctr"/>
            <a:r>
              <a:rPr lang="en-US" altLang="zh-CN" sz="1600" kern="0" dirty="0" err="1">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Etcd</a:t>
            </a:r>
            <a:endParaRPr lang="zh-CN" altLang="en-US" sz="1600" kern="0" dirty="0">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圆角矩形 6"/>
          <p:cNvSpPr/>
          <p:nvPr/>
        </p:nvSpPr>
        <p:spPr>
          <a:xfrm>
            <a:off x="2028253" y="1269554"/>
            <a:ext cx="1752226" cy="720080"/>
          </a:xfrm>
          <a:prstGeom prst="roundRect">
            <a:avLst/>
          </a:prstGeom>
          <a:gradFill flip="none" rotWithShape="1">
            <a:gsLst>
              <a:gs pos="0">
                <a:srgbClr val="00ADED">
                  <a:alpha val="0"/>
                </a:srgbClr>
              </a:gs>
              <a:gs pos="100000">
                <a:srgbClr val="0099FF">
                  <a:alpha val="60000"/>
                </a:srgbClr>
              </a:gs>
            </a:gsLst>
            <a:lin ang="2700000" scaled="1"/>
            <a:tileRect/>
          </a:gradFill>
          <a:ln w="2857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fontAlgn="base">
              <a:spcBef>
                <a:spcPct val="0"/>
              </a:spcBef>
              <a:spcAft>
                <a:spcPct val="0"/>
              </a:spcAft>
            </a:pPr>
            <a:r>
              <a:rPr lang="en-US" altLang="zh-CN" sz="1600" dirty="0" err="1">
                <a:solidFill>
                  <a:schemeClr val="bg1"/>
                </a:solidFill>
                <a:latin typeface="微软雅黑" panose="020B0503020204020204" pitchFamily="34" charset="-122"/>
                <a:ea typeface="微软雅黑" panose="020B0503020204020204" pitchFamily="34" charset="-122"/>
              </a:rPr>
              <a:t>istioctl</a:t>
            </a:r>
            <a:r>
              <a:rPr lang="en-US" altLang="zh-CN" sz="1600" dirty="0">
                <a:solidFill>
                  <a:schemeClr val="bg1"/>
                </a:solidFill>
                <a:latin typeface="微软雅黑" panose="020B0503020204020204" pitchFamily="34" charset="-122"/>
                <a:ea typeface="微软雅黑" panose="020B0503020204020204" pitchFamily="34" charset="-122"/>
              </a:rPr>
              <a:t> / </a:t>
            </a:r>
            <a:r>
              <a:rPr lang="en-US" altLang="zh-CN" sz="1600" dirty="0" err="1">
                <a:solidFill>
                  <a:schemeClr val="bg1"/>
                </a:solidFill>
                <a:latin typeface="微软雅黑" panose="020B0503020204020204" pitchFamily="34" charset="-122"/>
                <a:ea typeface="微软雅黑" panose="020B0503020204020204" pitchFamily="34" charset="-122"/>
              </a:rPr>
              <a:t>kubectl</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693009" y="2493691"/>
            <a:ext cx="1451184" cy="720000"/>
          </a:xfrm>
          <a:prstGeom prst="roundRect">
            <a:avLst/>
          </a:prstGeom>
          <a:gradFill>
            <a:gsLst>
              <a:gs pos="0">
                <a:srgbClr val="0070C0"/>
              </a:gs>
              <a:gs pos="100000">
                <a:sysClr val="windowText" lastClr="000000">
                  <a:alpha val="51000"/>
                </a:sysClr>
              </a:gs>
            </a:gsLst>
            <a:lin ang="4200000" scaled="0"/>
          </a:gradFill>
          <a:ln w="6350" cap="flat" cmpd="sng" algn="ctr">
            <a:noFill/>
            <a:prstDash val="solid"/>
          </a:ln>
          <a:effectLst/>
        </p:spPr>
        <p:txBody>
          <a:bodyPr lIns="91413" tIns="45706" rIns="91413" bIns="45706" rtlCol="0" anchor="ctr" anchorCtr="0"/>
          <a:lstStyle/>
          <a:p>
            <a:pPr algn="ctr"/>
            <a:r>
              <a:rPr lang="en-US" altLang="zh-CN" sz="1600" kern="0" dirty="0">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rPr>
              <a:t>Pilot</a:t>
            </a:r>
            <a:endParaRPr lang="zh-CN" altLang="en-US" sz="1600" kern="0" dirty="0">
              <a:solidFill>
                <a:sysClr val="window" lastClr="FFFFF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 name="直接箭头连接符 8"/>
          <p:cNvCxnSpPr>
            <a:stCxn id="8" idx="0"/>
            <a:endCxn id="5" idx="2"/>
          </p:cNvCxnSpPr>
          <p:nvPr/>
        </p:nvCxnSpPr>
        <p:spPr>
          <a:xfrm flipH="1" flipV="1">
            <a:off x="6416883" y="1989554"/>
            <a:ext cx="1718" cy="50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3298971" y="4437907"/>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10"/>
          <p:cNvSpPr/>
          <p:nvPr/>
        </p:nvSpPr>
        <p:spPr>
          <a:xfrm>
            <a:off x="3146571" y="4509914"/>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3290586" y="4797946"/>
            <a:ext cx="864096" cy="36004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600" b="1" dirty="0"/>
              <a:t>Envoy</a:t>
            </a:r>
            <a:endParaRPr lang="zh-CN" altLang="en-US" sz="1600" b="1" dirty="0"/>
          </a:p>
        </p:txBody>
      </p:sp>
      <p:sp>
        <p:nvSpPr>
          <p:cNvPr id="13" name="矩形 12"/>
          <p:cNvSpPr/>
          <p:nvPr/>
        </p:nvSpPr>
        <p:spPr>
          <a:xfrm>
            <a:off x="3290586" y="5446018"/>
            <a:ext cx="8640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00" dirty="0"/>
              <a:t>SVC</a:t>
            </a:r>
            <a:endParaRPr lang="zh-CN" altLang="en-US" sz="1600" dirty="0"/>
          </a:p>
        </p:txBody>
      </p:sp>
      <p:sp>
        <p:nvSpPr>
          <p:cNvPr id="14" name="文本框 13"/>
          <p:cNvSpPr txBox="1"/>
          <p:nvPr/>
        </p:nvSpPr>
        <p:spPr>
          <a:xfrm>
            <a:off x="3218579" y="4437907"/>
            <a:ext cx="864096" cy="461772"/>
          </a:xfrm>
          <a:prstGeom prst="rect">
            <a:avLst/>
          </a:prstGeom>
          <a:noFill/>
        </p:spPr>
        <p:txBody>
          <a:bodyPr wrap="square" rtlCol="0">
            <a:spAutoFit/>
          </a:bodyPr>
          <a:lstStyle/>
          <a:p>
            <a:r>
              <a:rPr lang="en-US" altLang="zh-CN" dirty="0">
                <a:solidFill>
                  <a:schemeClr val="accent6">
                    <a:lumMod val="75000"/>
                  </a:schemeClr>
                </a:solidFill>
              </a:rPr>
              <a:t>Pod</a:t>
            </a:r>
            <a:endParaRPr lang="zh-CN" altLang="en-US" dirty="0">
              <a:solidFill>
                <a:schemeClr val="accent6">
                  <a:lumMod val="75000"/>
                </a:schemeClr>
              </a:solidFill>
            </a:endParaRPr>
          </a:p>
        </p:txBody>
      </p:sp>
      <p:cxnSp>
        <p:nvCxnSpPr>
          <p:cNvPr id="15" name="直接箭头连接符 14"/>
          <p:cNvCxnSpPr>
            <a:endCxn id="12" idx="2"/>
          </p:cNvCxnSpPr>
          <p:nvPr/>
        </p:nvCxnSpPr>
        <p:spPr>
          <a:xfrm flipV="1">
            <a:off x="3722634" y="5157986"/>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67939" y="3832226"/>
            <a:ext cx="1114736" cy="461772"/>
          </a:xfrm>
          <a:prstGeom prst="rect">
            <a:avLst/>
          </a:prstGeom>
          <a:noFill/>
        </p:spPr>
        <p:txBody>
          <a:bodyPr wrap="square" rtlCol="0">
            <a:spAutoFit/>
          </a:bodyPr>
          <a:lstStyle/>
          <a:p>
            <a:r>
              <a:rPr lang="en-US" altLang="zh-CN" dirty="0">
                <a:solidFill>
                  <a:schemeClr val="bg1"/>
                </a:solidFill>
              </a:rPr>
              <a:t>Node</a:t>
            </a:r>
            <a:endParaRPr lang="zh-CN" altLang="en-US" dirty="0">
              <a:solidFill>
                <a:schemeClr val="bg1"/>
              </a:solidFill>
            </a:endParaRPr>
          </a:p>
        </p:txBody>
      </p:sp>
      <p:sp>
        <p:nvSpPr>
          <p:cNvPr id="17" name="圆角矩形 16"/>
          <p:cNvSpPr/>
          <p:nvPr/>
        </p:nvSpPr>
        <p:spPr>
          <a:xfrm>
            <a:off x="6477428" y="3789834"/>
            <a:ext cx="3659456" cy="2253444"/>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a:gradFill flip="none" rotWithShape="1">
              <a:gsLst>
                <a:gs pos="0">
                  <a:srgbClr val="005596"/>
                </a:gs>
                <a:gs pos="100000">
                  <a:srgbClr val="00ADED">
                    <a:alpha val="54000"/>
                  </a:srgbClr>
                </a:gs>
              </a:gsLst>
              <a:lin ang="16200000" scaled="1"/>
              <a:tileRect/>
            </a:gra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nchorCtr="1"/>
          <a:lstStyle/>
          <a:p>
            <a:pPr indent="-134743" algn="ctr" defTabSz="914210" fontAlgn="base">
              <a:spcBef>
                <a:spcPct val="20000"/>
              </a:spcBef>
              <a:spcAft>
                <a:spcPct val="0"/>
              </a:spcAft>
              <a:buClr>
                <a:srgbClr val="CC9900"/>
              </a:buClr>
              <a:buSzPct val="100000"/>
            </a:pPr>
            <a:endParaRPr lang="zh-CN" altLang="en-US" sz="787">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圆角矩形 17"/>
          <p:cNvSpPr/>
          <p:nvPr/>
        </p:nvSpPr>
        <p:spPr>
          <a:xfrm>
            <a:off x="6976916" y="4416711"/>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圆角矩形 18"/>
          <p:cNvSpPr/>
          <p:nvPr/>
        </p:nvSpPr>
        <p:spPr>
          <a:xfrm>
            <a:off x="6824517" y="4488718"/>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矩形 19"/>
          <p:cNvSpPr/>
          <p:nvPr/>
        </p:nvSpPr>
        <p:spPr>
          <a:xfrm>
            <a:off x="6968532" y="4776750"/>
            <a:ext cx="864096" cy="36004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600" b="1" dirty="0"/>
              <a:t>Envoy</a:t>
            </a:r>
            <a:endParaRPr lang="zh-CN" altLang="en-US" sz="1600" b="1" dirty="0"/>
          </a:p>
        </p:txBody>
      </p:sp>
      <p:sp>
        <p:nvSpPr>
          <p:cNvPr id="21" name="矩形 20"/>
          <p:cNvSpPr/>
          <p:nvPr/>
        </p:nvSpPr>
        <p:spPr>
          <a:xfrm>
            <a:off x="6968532" y="5424822"/>
            <a:ext cx="8640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00" dirty="0"/>
              <a:t>SVC</a:t>
            </a:r>
            <a:endParaRPr lang="zh-CN" altLang="en-US" sz="1600" dirty="0"/>
          </a:p>
        </p:txBody>
      </p:sp>
      <p:sp>
        <p:nvSpPr>
          <p:cNvPr id="22" name="文本框 21"/>
          <p:cNvSpPr txBox="1"/>
          <p:nvPr/>
        </p:nvSpPr>
        <p:spPr>
          <a:xfrm>
            <a:off x="6896524" y="4416710"/>
            <a:ext cx="864096" cy="461772"/>
          </a:xfrm>
          <a:prstGeom prst="rect">
            <a:avLst/>
          </a:prstGeom>
          <a:noFill/>
        </p:spPr>
        <p:txBody>
          <a:bodyPr wrap="square" rtlCol="0">
            <a:spAutoFit/>
          </a:bodyPr>
          <a:lstStyle/>
          <a:p>
            <a:r>
              <a:rPr lang="en-US" altLang="zh-CN" dirty="0">
                <a:solidFill>
                  <a:schemeClr val="accent6">
                    <a:lumMod val="75000"/>
                  </a:schemeClr>
                </a:solidFill>
              </a:rPr>
              <a:t>Pod</a:t>
            </a:r>
            <a:endParaRPr lang="zh-CN" altLang="en-US" dirty="0">
              <a:solidFill>
                <a:schemeClr val="accent6">
                  <a:lumMod val="75000"/>
                </a:schemeClr>
              </a:solidFill>
            </a:endParaRPr>
          </a:p>
        </p:txBody>
      </p:sp>
      <p:cxnSp>
        <p:nvCxnSpPr>
          <p:cNvPr id="23" name="直接箭头连接符 22"/>
          <p:cNvCxnSpPr>
            <a:endCxn id="20" idx="2"/>
          </p:cNvCxnSpPr>
          <p:nvPr/>
        </p:nvCxnSpPr>
        <p:spPr>
          <a:xfrm flipV="1">
            <a:off x="7400580" y="513679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645884" y="3811030"/>
            <a:ext cx="1114736" cy="461772"/>
          </a:xfrm>
          <a:prstGeom prst="rect">
            <a:avLst/>
          </a:prstGeom>
          <a:noFill/>
        </p:spPr>
        <p:txBody>
          <a:bodyPr wrap="square" rtlCol="0">
            <a:spAutoFit/>
          </a:bodyPr>
          <a:lstStyle/>
          <a:p>
            <a:r>
              <a:rPr lang="en-US" altLang="zh-CN" dirty="0">
                <a:solidFill>
                  <a:schemeClr val="bg1"/>
                </a:solidFill>
              </a:rPr>
              <a:t>Node</a:t>
            </a:r>
            <a:endParaRPr lang="zh-CN" altLang="en-US" dirty="0">
              <a:solidFill>
                <a:schemeClr val="bg1"/>
              </a:solidFill>
            </a:endParaRPr>
          </a:p>
        </p:txBody>
      </p:sp>
      <p:sp>
        <p:nvSpPr>
          <p:cNvPr id="25" name="圆角矩形 24"/>
          <p:cNvSpPr/>
          <p:nvPr/>
        </p:nvSpPr>
        <p:spPr>
          <a:xfrm>
            <a:off x="8696724" y="4437907"/>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圆角矩形 25"/>
          <p:cNvSpPr/>
          <p:nvPr/>
        </p:nvSpPr>
        <p:spPr>
          <a:xfrm>
            <a:off x="8544325" y="4509914"/>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矩形 26"/>
          <p:cNvSpPr/>
          <p:nvPr/>
        </p:nvSpPr>
        <p:spPr>
          <a:xfrm>
            <a:off x="8688340" y="4797946"/>
            <a:ext cx="864096" cy="36004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600" b="1" dirty="0"/>
              <a:t>Envoy</a:t>
            </a:r>
            <a:endParaRPr lang="zh-CN" altLang="en-US" sz="1600" b="1" dirty="0"/>
          </a:p>
        </p:txBody>
      </p:sp>
      <p:sp>
        <p:nvSpPr>
          <p:cNvPr id="28" name="矩形 27"/>
          <p:cNvSpPr/>
          <p:nvPr/>
        </p:nvSpPr>
        <p:spPr>
          <a:xfrm>
            <a:off x="8688340" y="5446018"/>
            <a:ext cx="8640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00" dirty="0"/>
              <a:t>SVC</a:t>
            </a:r>
            <a:endParaRPr lang="zh-CN" altLang="en-US" sz="1600" dirty="0"/>
          </a:p>
        </p:txBody>
      </p:sp>
      <p:sp>
        <p:nvSpPr>
          <p:cNvPr id="29" name="文本框 28"/>
          <p:cNvSpPr txBox="1"/>
          <p:nvPr/>
        </p:nvSpPr>
        <p:spPr>
          <a:xfrm>
            <a:off x="8616332" y="4437906"/>
            <a:ext cx="864096" cy="461772"/>
          </a:xfrm>
          <a:prstGeom prst="rect">
            <a:avLst/>
          </a:prstGeom>
          <a:noFill/>
        </p:spPr>
        <p:txBody>
          <a:bodyPr wrap="square" rtlCol="0">
            <a:spAutoFit/>
          </a:bodyPr>
          <a:lstStyle/>
          <a:p>
            <a:r>
              <a:rPr lang="en-US" altLang="zh-CN" dirty="0">
                <a:solidFill>
                  <a:schemeClr val="accent6">
                    <a:lumMod val="75000"/>
                  </a:schemeClr>
                </a:solidFill>
              </a:rPr>
              <a:t>Pod</a:t>
            </a:r>
            <a:endParaRPr lang="zh-CN" altLang="en-US" dirty="0">
              <a:solidFill>
                <a:schemeClr val="accent6">
                  <a:lumMod val="75000"/>
                </a:schemeClr>
              </a:solidFill>
            </a:endParaRPr>
          </a:p>
        </p:txBody>
      </p:sp>
      <p:cxnSp>
        <p:nvCxnSpPr>
          <p:cNvPr id="30" name="直接箭头连接符 29"/>
          <p:cNvCxnSpPr>
            <a:endCxn id="27" idx="2"/>
          </p:cNvCxnSpPr>
          <p:nvPr/>
        </p:nvCxnSpPr>
        <p:spPr>
          <a:xfrm flipV="1">
            <a:off x="9120388" y="5157986"/>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3"/>
            <a:endCxn id="8" idx="2"/>
          </p:cNvCxnSpPr>
          <p:nvPr/>
        </p:nvCxnSpPr>
        <p:spPr>
          <a:xfrm flipV="1">
            <a:off x="4154683" y="3213690"/>
            <a:ext cx="2263919" cy="17642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8" idx="2"/>
          </p:cNvCxnSpPr>
          <p:nvPr/>
        </p:nvCxnSpPr>
        <p:spPr>
          <a:xfrm flipH="1" flipV="1">
            <a:off x="6418602" y="3213691"/>
            <a:ext cx="1285080" cy="15876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8" idx="2"/>
          </p:cNvCxnSpPr>
          <p:nvPr/>
        </p:nvCxnSpPr>
        <p:spPr>
          <a:xfrm flipH="1" flipV="1">
            <a:off x="6418601" y="3213691"/>
            <a:ext cx="2629779" cy="168598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2" idx="3"/>
            <a:endCxn id="20" idx="1"/>
          </p:cNvCxnSpPr>
          <p:nvPr/>
        </p:nvCxnSpPr>
        <p:spPr>
          <a:xfrm flipV="1">
            <a:off x="4154682" y="4956771"/>
            <a:ext cx="2813849" cy="211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7832628" y="4956771"/>
            <a:ext cx="10007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3"/>
            <a:endCxn id="5" idx="1"/>
          </p:cNvCxnSpPr>
          <p:nvPr/>
        </p:nvCxnSpPr>
        <p:spPr>
          <a:xfrm flipV="1">
            <a:off x="3780479" y="1629554"/>
            <a:ext cx="1443532" cy="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6" idx="1"/>
          </p:cNvCxnSpPr>
          <p:nvPr/>
        </p:nvCxnSpPr>
        <p:spPr>
          <a:xfrm flipV="1">
            <a:off x="7580228" y="1629554"/>
            <a:ext cx="1548491" cy="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515386" y="2135490"/>
            <a:ext cx="4405475" cy="338554"/>
          </a:xfrm>
          <a:prstGeom prst="rect">
            <a:avLst/>
          </a:prstGeom>
          <a:noFill/>
        </p:spPr>
        <p:txBody>
          <a:bodyPr wrap="square" rtlCol="0">
            <a:spAutoFit/>
          </a:bodyPr>
          <a:lstStyle/>
          <a:p>
            <a:pPr lvl="0"/>
            <a:r>
              <a:rPr lang="en-US" altLang="zh-CN" sz="1600" dirty="0">
                <a:solidFill>
                  <a:schemeClr val="bg1"/>
                </a:solidFill>
                <a:latin typeface="微软雅黑" panose="020B0503020204020204" pitchFamily="34" charset="-122"/>
                <a:ea typeface="微软雅黑" panose="020B0503020204020204" pitchFamily="34" charset="-122"/>
              </a:rPr>
              <a:t>list/watch (</a:t>
            </a:r>
            <a:r>
              <a:rPr lang="en-US" altLang="zh-CN" sz="1600" dirty="0">
                <a:solidFill>
                  <a:schemeClr val="bg1"/>
                </a:solidFill>
              </a:rPr>
              <a:t>Service, Endpoints, Pod</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092149" y="1544295"/>
            <a:ext cx="659159" cy="585376"/>
            <a:chOff x="-356675" y="4342283"/>
            <a:chExt cx="713349" cy="562757"/>
          </a:xfrm>
        </p:grpSpPr>
        <p:pic>
          <p:nvPicPr>
            <p:cNvPr id="40" name="图片 39"/>
            <p:cNvPicPr>
              <a:picLocks noChangeAspect="1"/>
            </p:cNvPicPr>
            <p:nvPr/>
          </p:nvPicPr>
          <p:blipFill>
            <a:blip r:embed="rId2" cstate="print"/>
            <a:stretch>
              <a:fillRect/>
            </a:stretch>
          </p:blipFill>
          <p:spPr>
            <a:xfrm>
              <a:off x="-356675" y="4342283"/>
              <a:ext cx="713349" cy="346484"/>
            </a:xfrm>
            <a:prstGeom prst="rect">
              <a:avLst/>
            </a:prstGeom>
          </p:spPr>
        </p:pic>
        <p:sp>
          <p:nvSpPr>
            <p:cNvPr id="41" name="TextBox 244"/>
            <p:cNvSpPr txBox="1"/>
            <p:nvPr/>
          </p:nvSpPr>
          <p:spPr>
            <a:xfrm>
              <a:off x="-335678" y="4716413"/>
              <a:ext cx="581501" cy="188627"/>
            </a:xfrm>
            <a:prstGeom prst="rect">
              <a:avLst/>
            </a:prstGeom>
            <a:noFill/>
          </p:spPr>
          <p:txBody>
            <a:bodyPr wrap="none" rtlCol="0">
              <a:spAutoFit/>
            </a:bodyPr>
            <a:lstStyle/>
            <a:p>
              <a:r>
                <a:rPr lang="zh-CN" altLang="en-US" sz="675" dirty="0">
                  <a:solidFill>
                    <a:schemeClr val="bg1"/>
                  </a:solidFill>
                  <a:latin typeface="微软雅黑" panose="020B0503020204020204" pitchFamily="34" charset="-122"/>
                  <a:ea typeface="微软雅黑" panose="020B0503020204020204" pitchFamily="34" charset="-122"/>
                </a:rPr>
                <a:t>       用户</a:t>
              </a:r>
            </a:p>
          </p:txBody>
        </p:sp>
      </p:gr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6231" y="4764448"/>
            <a:ext cx="193342" cy="367805"/>
          </a:xfrm>
          <a:prstGeom prst="rect">
            <a:avLst/>
          </a:prstGeom>
        </p:spPr>
      </p:pic>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8986" y="4745285"/>
            <a:ext cx="193342" cy="367805"/>
          </a:xfrm>
          <a:prstGeom prst="rect">
            <a:avLst/>
          </a:prstGeom>
        </p:spPr>
      </p:pic>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3935" y="4790182"/>
            <a:ext cx="193342" cy="367805"/>
          </a:xfrm>
          <a:prstGeom prst="rect">
            <a:avLst/>
          </a:prstGeom>
        </p:spPr>
      </p:pic>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3079" y="2545840"/>
            <a:ext cx="193342" cy="367805"/>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2373" y="4528845"/>
            <a:ext cx="356868" cy="328954"/>
          </a:xfrm>
          <a:prstGeom prst="rect">
            <a:avLst/>
          </a:prstGeom>
        </p:spPr>
      </p:pic>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2578" y="4486335"/>
            <a:ext cx="356868" cy="328954"/>
          </a:xfrm>
          <a:prstGeom prst="rect">
            <a:avLst/>
          </a:prstGeom>
        </p:spPr>
      </p:pic>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4003" y="4524388"/>
            <a:ext cx="356868" cy="328954"/>
          </a:xfrm>
          <a:prstGeom prst="rect">
            <a:avLst/>
          </a:prstGeom>
        </p:spPr>
      </p:pic>
      <p:pic>
        <p:nvPicPr>
          <p:cNvPr id="49" name="图片 48"/>
          <p:cNvPicPr>
            <a:picLocks noChangeAspect="1"/>
          </p:cNvPicPr>
          <p:nvPr/>
        </p:nvPicPr>
        <p:blipFill>
          <a:blip r:embed="rId5"/>
          <a:stretch>
            <a:fillRect/>
          </a:stretch>
        </p:blipFill>
        <p:spPr>
          <a:xfrm>
            <a:off x="5332997" y="1350972"/>
            <a:ext cx="278926" cy="267542"/>
          </a:xfrm>
          <a:prstGeom prst="rect">
            <a:avLst/>
          </a:prstGeom>
        </p:spPr>
      </p:pic>
      <p:pic>
        <p:nvPicPr>
          <p:cNvPr id="50" name="图片 49"/>
          <p:cNvPicPr>
            <a:picLocks noChangeAspect="1"/>
          </p:cNvPicPr>
          <p:nvPr/>
        </p:nvPicPr>
        <p:blipFill>
          <a:blip r:embed="rId5"/>
          <a:stretch>
            <a:fillRect/>
          </a:stretch>
        </p:blipFill>
        <p:spPr>
          <a:xfrm>
            <a:off x="9200726" y="1316074"/>
            <a:ext cx="278926" cy="267542"/>
          </a:xfrm>
          <a:prstGeom prst="rect">
            <a:avLst/>
          </a:prstGeom>
        </p:spPr>
      </p:pic>
    </p:spTree>
    <p:extLst>
      <p:ext uri="{BB962C8B-B14F-4D97-AF65-F5344CB8AC3E}">
        <p14:creationId xmlns:p14="http://schemas.microsoft.com/office/powerpoint/2010/main" val="2184560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 </a:t>
            </a:r>
            <a:r>
              <a:rPr lang="en-US" altLang="zh-CN" sz="3601" dirty="0">
                <a:solidFill>
                  <a:schemeClr val="bg1"/>
                </a:solidFill>
              </a:rPr>
              <a:t>&amp; Kubernetes</a:t>
            </a:r>
            <a:r>
              <a:rPr lang="zh-CN" altLang="en-US" sz="3601" dirty="0">
                <a:solidFill>
                  <a:schemeClr val="bg1"/>
                </a:solidFill>
              </a:rPr>
              <a:t>：</a:t>
            </a:r>
            <a:r>
              <a:rPr lang="zh-CN" altLang="en-US" sz="2801" dirty="0">
                <a:solidFill>
                  <a:schemeClr val="bg1"/>
                </a:solidFill>
              </a:rPr>
              <a:t>统一服务发现</a:t>
            </a:r>
          </a:p>
        </p:txBody>
      </p:sp>
      <p:sp>
        <p:nvSpPr>
          <p:cNvPr id="3" name="矩形 2"/>
          <p:cNvSpPr/>
          <p:nvPr/>
        </p:nvSpPr>
        <p:spPr>
          <a:xfrm>
            <a:off x="6240495" y="986066"/>
            <a:ext cx="5687742" cy="2772417"/>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61" tIns="45731" rIns="91461" bIns="45731"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zh-CN" b="1">
                <a:latin typeface="微软雅黑" panose="020B0503020204020204" pitchFamily="34" charset="-122"/>
                <a:ea typeface="微软雅黑" panose="020B0503020204020204" pitchFamily="34" charset="-122"/>
              </a:rPr>
              <a:t>Pilot</a:t>
            </a:r>
            <a:endParaRPr lang="zh-CN" altLang="en-US" b="1">
              <a:latin typeface="微软雅黑" panose="020B0503020204020204" pitchFamily="34" charset="-122"/>
              <a:ea typeface="微软雅黑" panose="020B0503020204020204" pitchFamily="34" charset="-122"/>
            </a:endParaRPr>
          </a:p>
        </p:txBody>
      </p:sp>
      <p:sp>
        <p:nvSpPr>
          <p:cNvPr id="5" name="矩形 4"/>
          <p:cNvSpPr/>
          <p:nvPr/>
        </p:nvSpPr>
        <p:spPr>
          <a:xfrm>
            <a:off x="6640639" y="1424319"/>
            <a:ext cx="1533880" cy="714540"/>
          </a:xfrm>
          <a:prstGeom prst="rect">
            <a:avLst/>
          </a:prstGeom>
        </p:spPr>
        <p:style>
          <a:lnRef idx="0">
            <a:schemeClr val="accent2"/>
          </a:lnRef>
          <a:fillRef idx="3">
            <a:schemeClr val="accent2"/>
          </a:fillRef>
          <a:effectRef idx="3">
            <a:schemeClr val="accent2"/>
          </a:effectRef>
          <a:fontRef idx="minor">
            <a:schemeClr val="lt1"/>
          </a:fontRef>
        </p:style>
        <p:txBody>
          <a:bodyPr rot="0" spcFirstLastPara="0" vert="horz" wrap="square" lIns="91461" tIns="45731" rIns="91461" bIns="45731"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ServiceController(Kube)</a:t>
            </a:r>
            <a:endParaRPr lang="zh-CN" altLang="en-US" b="1">
              <a:latin typeface="微软雅黑" panose="020B0503020204020204" pitchFamily="34" charset="-122"/>
              <a:ea typeface="微软雅黑" panose="020B0503020204020204" pitchFamily="34" charset="-122"/>
            </a:endParaRPr>
          </a:p>
        </p:txBody>
      </p:sp>
      <p:sp>
        <p:nvSpPr>
          <p:cNvPr id="6" name="矩形 5"/>
          <p:cNvSpPr/>
          <p:nvPr/>
        </p:nvSpPr>
        <p:spPr>
          <a:xfrm>
            <a:off x="9298729" y="1567226"/>
            <a:ext cx="1305227" cy="457306"/>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horz" wrap="square" lIns="91461" tIns="45731" rIns="91461" bIns="45731"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DiscoveryServer</a:t>
            </a:r>
            <a:endParaRPr lang="zh-CN" altLang="en-US" b="1">
              <a:latin typeface="微软雅黑" panose="020B0503020204020204" pitchFamily="34" charset="-122"/>
              <a:ea typeface="微软雅黑" panose="020B0503020204020204" pitchFamily="34" charset="-122"/>
            </a:endParaRPr>
          </a:p>
        </p:txBody>
      </p:sp>
      <p:sp>
        <p:nvSpPr>
          <p:cNvPr id="7" name="矩形 6"/>
          <p:cNvSpPr/>
          <p:nvPr/>
        </p:nvSpPr>
        <p:spPr>
          <a:xfrm>
            <a:off x="6726383" y="1719662"/>
            <a:ext cx="1019411" cy="333452"/>
          </a:xfrm>
          <a:prstGeom prst="rect">
            <a:avLst/>
          </a:prstGeom>
        </p:spPr>
        <p:style>
          <a:lnRef idx="0">
            <a:schemeClr val="dk1"/>
          </a:lnRef>
          <a:fillRef idx="3">
            <a:schemeClr val="dk1"/>
          </a:fillRef>
          <a:effectRef idx="3">
            <a:schemeClr val="dk1"/>
          </a:effectRef>
          <a:fontRef idx="minor">
            <a:schemeClr val="lt1"/>
          </a:fontRef>
        </p:style>
        <p:txBody>
          <a:bodyPr rot="0" spcFirstLastPara="0" vert="horz" wrap="square" lIns="91461" tIns="45731" rIns="91461" bIns="45731"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clientset</a:t>
            </a:r>
            <a:endParaRPr lang="zh-CN" altLang="en-US" b="1">
              <a:latin typeface="微软雅黑" panose="020B0503020204020204" pitchFamily="34" charset="-122"/>
              <a:ea typeface="微软雅黑" panose="020B0503020204020204" pitchFamily="34" charset="-122"/>
            </a:endParaRPr>
          </a:p>
        </p:txBody>
      </p:sp>
      <p:sp>
        <p:nvSpPr>
          <p:cNvPr id="8" name="矩形 7"/>
          <p:cNvSpPr/>
          <p:nvPr/>
        </p:nvSpPr>
        <p:spPr>
          <a:xfrm>
            <a:off x="8612771" y="4577823"/>
            <a:ext cx="1114683" cy="419197"/>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61" tIns="45731" rIns="91461" bIns="45731"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Envoy</a:t>
            </a:r>
            <a:endParaRPr lang="zh-CN" altLang="en-US" b="1">
              <a:latin typeface="微软雅黑" panose="020B0503020204020204" pitchFamily="34" charset="-122"/>
              <a:ea typeface="微软雅黑" panose="020B0503020204020204" pitchFamily="34" charset="-122"/>
            </a:endParaRPr>
          </a:p>
        </p:txBody>
      </p:sp>
      <p:sp>
        <p:nvSpPr>
          <p:cNvPr id="9" name="矩形 8"/>
          <p:cNvSpPr/>
          <p:nvPr/>
        </p:nvSpPr>
        <p:spPr>
          <a:xfrm>
            <a:off x="10337195" y="4558768"/>
            <a:ext cx="1114683" cy="419197"/>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horz" wrap="square" lIns="91461" tIns="45731" rIns="91461" bIns="45731"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Envoy</a:t>
            </a:r>
            <a:endParaRPr lang="zh-CN" altLang="en-US" b="1">
              <a:latin typeface="微软雅黑" panose="020B0503020204020204" pitchFamily="34" charset="-122"/>
              <a:ea typeface="微软雅黑" panose="020B0503020204020204" pitchFamily="34" charset="-122"/>
            </a:endParaRPr>
          </a:p>
        </p:txBody>
      </p:sp>
      <p:sp>
        <p:nvSpPr>
          <p:cNvPr id="10" name="矩形 9"/>
          <p:cNvSpPr/>
          <p:nvPr/>
        </p:nvSpPr>
        <p:spPr>
          <a:xfrm>
            <a:off x="4106697" y="1586280"/>
            <a:ext cx="1124209" cy="562105"/>
          </a:xfrm>
          <a:prstGeom prst="rect">
            <a:avLst/>
          </a:prstGeom>
        </p:spPr>
        <p:style>
          <a:lnRef idx="0">
            <a:schemeClr val="dk1"/>
          </a:lnRef>
          <a:fillRef idx="3">
            <a:schemeClr val="dk1"/>
          </a:fillRef>
          <a:effectRef idx="3">
            <a:schemeClr val="dk1"/>
          </a:effectRef>
          <a:fontRef idx="minor">
            <a:schemeClr val="lt1"/>
          </a:fontRef>
        </p:style>
        <p:txBody>
          <a:bodyPr rot="0" spcFirstLastPara="0" vert="horz" wrap="square" lIns="91461" tIns="45731" rIns="91461" bIns="45731"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b="1">
                <a:latin typeface="微软雅黑" panose="020B0503020204020204" pitchFamily="34" charset="-122"/>
                <a:ea typeface="微软雅黑" panose="020B0503020204020204" pitchFamily="34" charset="-122"/>
              </a:rPr>
              <a:t>KubeApiServer</a:t>
            </a:r>
            <a:endParaRPr lang="zh-CN" altLang="en-US" b="1">
              <a:latin typeface="微软雅黑" panose="020B0503020204020204" pitchFamily="34" charset="-122"/>
              <a:ea typeface="微软雅黑" panose="020B0503020204020204" pitchFamily="34" charset="-122"/>
            </a:endParaRPr>
          </a:p>
        </p:txBody>
      </p:sp>
      <p:cxnSp>
        <p:nvCxnSpPr>
          <p:cNvPr id="11" name="直接箭头连接符 10"/>
          <p:cNvCxnSpPr>
            <a:stCxn id="7" idx="1"/>
            <a:endCxn id="10" idx="3"/>
          </p:cNvCxnSpPr>
          <p:nvPr/>
        </p:nvCxnSpPr>
        <p:spPr>
          <a:xfrm flipH="1" flipV="1">
            <a:off x="5230906" y="1867333"/>
            <a:ext cx="1495477" cy="1905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 name="直接箭头连接符 11"/>
          <p:cNvCxnSpPr>
            <a:stCxn id="6" idx="1"/>
            <a:endCxn id="5" idx="3"/>
          </p:cNvCxnSpPr>
          <p:nvPr/>
        </p:nvCxnSpPr>
        <p:spPr>
          <a:xfrm flipH="1" flipV="1">
            <a:off x="8174519" y="1781589"/>
            <a:ext cx="1124210" cy="142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接箭头连接符 12"/>
          <p:cNvCxnSpPr>
            <a:stCxn id="8" idx="0"/>
            <a:endCxn id="6" idx="2"/>
          </p:cNvCxnSpPr>
          <p:nvPr/>
        </p:nvCxnSpPr>
        <p:spPr>
          <a:xfrm flipV="1">
            <a:off x="9170112" y="2024532"/>
            <a:ext cx="781231" cy="255329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直接箭头连接符 13"/>
          <p:cNvCxnSpPr>
            <a:stCxn id="9" idx="0"/>
            <a:endCxn id="6" idx="2"/>
          </p:cNvCxnSpPr>
          <p:nvPr/>
        </p:nvCxnSpPr>
        <p:spPr>
          <a:xfrm flipH="1" flipV="1">
            <a:off x="9951344" y="2024532"/>
            <a:ext cx="943193" cy="25342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文本框 26"/>
          <p:cNvSpPr txBox="1"/>
          <p:nvPr/>
        </p:nvSpPr>
        <p:spPr>
          <a:xfrm>
            <a:off x="5392576" y="1614862"/>
            <a:ext cx="828866" cy="266762"/>
          </a:xfrm>
          <a:prstGeom prst="rect">
            <a:avLst/>
          </a:prstGeom>
          <a:solidFill>
            <a:schemeClr val="lt1">
              <a:alpha val="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altLang="zh-CN" dirty="0">
                <a:solidFill>
                  <a:schemeClr val="bg1"/>
                </a:solidFill>
                <a:latin typeface="微软雅黑" panose="020B0503020204020204" pitchFamily="34" charset="-122"/>
                <a:ea typeface="微软雅黑" panose="020B0503020204020204" pitchFamily="34" charset="-122"/>
              </a:rPr>
              <a:t>List/Watch</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6621584" y="2148384"/>
            <a:ext cx="2105249" cy="1390798"/>
          </a:xfrm>
          <a:prstGeom prst="rect">
            <a:avLst/>
          </a:prstGeom>
        </p:spPr>
      </p:pic>
      <p:pic>
        <p:nvPicPr>
          <p:cNvPr id="17" name="图片 16"/>
          <p:cNvPicPr>
            <a:picLocks noChangeAspect="1"/>
          </p:cNvPicPr>
          <p:nvPr/>
        </p:nvPicPr>
        <p:blipFill>
          <a:blip r:embed="rId3"/>
          <a:stretch>
            <a:fillRect/>
          </a:stretch>
        </p:blipFill>
        <p:spPr>
          <a:xfrm>
            <a:off x="10613482" y="1548171"/>
            <a:ext cx="733503" cy="1266960"/>
          </a:xfrm>
          <a:prstGeom prst="rect">
            <a:avLst/>
          </a:prstGeom>
        </p:spPr>
      </p:pic>
      <p:sp>
        <p:nvSpPr>
          <p:cNvPr id="18" name="文本框 17"/>
          <p:cNvSpPr txBox="1"/>
          <p:nvPr/>
        </p:nvSpPr>
        <p:spPr>
          <a:xfrm>
            <a:off x="342125" y="1224836"/>
            <a:ext cx="3721699" cy="2786023"/>
          </a:xfrm>
          <a:prstGeom prst="rect">
            <a:avLst/>
          </a:prstGeom>
          <a:noFill/>
        </p:spPr>
        <p:txBody>
          <a:bodyPr wrap="square" rtlCol="0">
            <a:spAutoFit/>
          </a:bodyPr>
          <a:lstStyle/>
          <a:p>
            <a:pPr marL="342969" indent="-342969">
              <a:spcBef>
                <a:spcPts val="600"/>
              </a:spcBef>
              <a:buAutoNum type="arabicPeriod"/>
            </a:pPr>
            <a:r>
              <a:rPr lang="en-US" altLang="zh-CN" sz="1600" dirty="0">
                <a:solidFill>
                  <a:schemeClr val="bg1"/>
                </a:solidFill>
                <a:latin typeface="微软雅黑" panose="020B0503020204020204" pitchFamily="34" charset="-122"/>
                <a:ea typeface="微软雅黑" panose="020B0503020204020204" pitchFamily="34" charset="-122"/>
              </a:rPr>
              <a:t>Controller</a:t>
            </a:r>
            <a:r>
              <a:rPr lang="zh-CN" altLang="en-US" sz="1600" dirty="0">
                <a:solidFill>
                  <a:schemeClr val="bg1"/>
                </a:solidFill>
                <a:latin typeface="微软雅黑" panose="020B0503020204020204" pitchFamily="34" charset="-122"/>
                <a:ea typeface="微软雅黑" panose="020B0503020204020204" pitchFamily="34" charset="-122"/>
              </a:rPr>
              <a:t>实现</a:t>
            </a:r>
            <a:r>
              <a:rPr lang="en-US" altLang="zh-CN" sz="1600" dirty="0" err="1">
                <a:solidFill>
                  <a:schemeClr val="bg1"/>
                </a:solidFill>
                <a:latin typeface="微软雅黑" panose="020B0503020204020204" pitchFamily="34" charset="-122"/>
                <a:ea typeface="微软雅黑" panose="020B0503020204020204" pitchFamily="34" charset="-122"/>
              </a:rPr>
              <a:t>ServcieDiscovery</a:t>
            </a:r>
            <a:r>
              <a:rPr lang="zh-CN" altLang="en-US" sz="1600" dirty="0">
                <a:solidFill>
                  <a:schemeClr val="bg1"/>
                </a:solidFill>
                <a:latin typeface="微软雅黑" panose="020B0503020204020204" pitchFamily="34" charset="-122"/>
                <a:ea typeface="微软雅黑" panose="020B0503020204020204" pitchFamily="34" charset="-122"/>
              </a:rPr>
              <a:t>若干服务发现的接口定义</a:t>
            </a:r>
            <a:r>
              <a:rPr lang="en-US" altLang="zh-CN" sz="1600" dirty="0">
                <a:solidFill>
                  <a:schemeClr val="bg1"/>
                </a:solidFill>
                <a:latin typeface="微软雅黑" panose="020B0503020204020204" pitchFamily="34" charset="-122"/>
                <a:ea typeface="微软雅黑" panose="020B0503020204020204" pitchFamily="34" charset="-122"/>
              </a:rPr>
              <a:t> </a:t>
            </a:r>
          </a:p>
          <a:p>
            <a:pPr marL="342969" indent="-342969">
              <a:spcBef>
                <a:spcPts val="600"/>
              </a:spcBef>
              <a:buAutoNum type="arabicPeriod"/>
            </a:pPr>
            <a:r>
              <a:rPr lang="en-US" altLang="zh-CN" sz="1600" dirty="0">
                <a:solidFill>
                  <a:schemeClr val="bg1"/>
                </a:solidFill>
                <a:latin typeface="微软雅黑" panose="020B0503020204020204" pitchFamily="34" charset="-122"/>
                <a:ea typeface="微软雅黑" panose="020B0503020204020204" pitchFamily="34" charset="-122"/>
              </a:rPr>
              <a:t>Controller List/Watch </a:t>
            </a:r>
            <a:r>
              <a:rPr lang="en-US" altLang="zh-CN" sz="1600" dirty="0" err="1">
                <a:solidFill>
                  <a:schemeClr val="bg1"/>
                </a:solidFill>
                <a:latin typeface="微软雅黑" panose="020B0503020204020204" pitchFamily="34" charset="-122"/>
                <a:ea typeface="微软雅黑" panose="020B0503020204020204" pitchFamily="34" charset="-122"/>
              </a:rPr>
              <a:t>KubeAPIserver</a:t>
            </a:r>
            <a:r>
              <a:rPr lang="zh-CN" altLang="en-US" sz="1600" dirty="0">
                <a:solidFill>
                  <a:schemeClr val="bg1"/>
                </a:solidFill>
                <a:latin typeface="微软雅黑" panose="020B0503020204020204" pitchFamily="34" charset="-122"/>
                <a:ea typeface="微软雅黑" panose="020B0503020204020204" pitchFamily="34" charset="-122"/>
              </a:rPr>
              <a:t>上</a:t>
            </a:r>
            <a:r>
              <a:rPr lang="en-US" altLang="zh-CN" sz="1600" dirty="0">
                <a:solidFill>
                  <a:schemeClr val="bg1"/>
                </a:solidFill>
                <a:latin typeface="微软雅黑" panose="020B0503020204020204" pitchFamily="34" charset="-122"/>
                <a:ea typeface="微软雅黑" panose="020B0503020204020204" pitchFamily="34" charset="-122"/>
              </a:rPr>
              <a:t>service</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endpoint</a:t>
            </a:r>
            <a:r>
              <a:rPr lang="zh-CN" altLang="en-US" sz="1600" dirty="0">
                <a:solidFill>
                  <a:schemeClr val="bg1"/>
                </a:solidFill>
                <a:latin typeface="微软雅黑" panose="020B0503020204020204" pitchFamily="34" charset="-122"/>
                <a:ea typeface="微软雅黑" panose="020B0503020204020204" pitchFamily="34" charset="-122"/>
              </a:rPr>
              <a:t>等资源对象</a:t>
            </a:r>
            <a:endParaRPr lang="en-US" altLang="zh-CN" sz="1600" dirty="0">
              <a:solidFill>
                <a:schemeClr val="bg1"/>
              </a:solidFill>
              <a:latin typeface="微软雅黑" panose="020B0503020204020204" pitchFamily="34" charset="-122"/>
              <a:ea typeface="微软雅黑" panose="020B0503020204020204" pitchFamily="34" charset="-122"/>
            </a:endParaRPr>
          </a:p>
          <a:p>
            <a:pPr marL="342969" indent="-342969">
              <a:spcBef>
                <a:spcPts val="600"/>
              </a:spcBef>
              <a:buAutoNum type="arabicPeriod"/>
            </a:pPr>
            <a:r>
              <a:rPr lang="en-US" altLang="zh-CN" sz="1600" dirty="0" err="1">
                <a:solidFill>
                  <a:schemeClr val="bg1"/>
                </a:solidFill>
                <a:latin typeface="微软雅黑" panose="020B0503020204020204" pitchFamily="34" charset="-122"/>
                <a:ea typeface="微软雅黑" panose="020B0503020204020204" pitchFamily="34" charset="-122"/>
              </a:rPr>
              <a:t>DiscvoeryServer</a:t>
            </a:r>
            <a:r>
              <a:rPr lang="zh-CN" altLang="en-US" sz="1600" dirty="0">
                <a:solidFill>
                  <a:schemeClr val="bg1"/>
                </a:solidFill>
                <a:latin typeface="微软雅黑" panose="020B0503020204020204" pitchFamily="34" charset="-122"/>
                <a:ea typeface="微软雅黑" panose="020B0503020204020204" pitchFamily="34" charset="-122"/>
              </a:rPr>
              <a:t>使用</a:t>
            </a:r>
            <a:r>
              <a:rPr lang="en-US" altLang="zh-CN" sz="1600" dirty="0" err="1">
                <a:solidFill>
                  <a:schemeClr val="bg1"/>
                </a:solidFill>
                <a:latin typeface="微软雅黑" panose="020B0503020204020204" pitchFamily="34" charset="-122"/>
                <a:ea typeface="微软雅黑" panose="020B0503020204020204" pitchFamily="34" charset="-122"/>
              </a:rPr>
              <a:t>ServcieDiscovery</a:t>
            </a:r>
            <a:r>
              <a:rPr lang="zh-CN" altLang="en-US" sz="1600" dirty="0">
                <a:solidFill>
                  <a:schemeClr val="bg1"/>
                </a:solidFill>
                <a:latin typeface="微软雅黑" panose="020B0503020204020204" pitchFamily="34" charset="-122"/>
                <a:ea typeface="微软雅黑" panose="020B0503020204020204" pitchFamily="34" charset="-122"/>
              </a:rPr>
              <a:t>接口上的服务发现方法和用户配置的规则构造</a:t>
            </a:r>
            <a:r>
              <a:rPr lang="en-US" altLang="zh-CN" sz="1600" dirty="0" err="1">
                <a:solidFill>
                  <a:schemeClr val="bg1"/>
                </a:solidFill>
                <a:latin typeface="微软雅黑" panose="020B0503020204020204" pitchFamily="34" charset="-122"/>
                <a:ea typeface="微软雅黑" panose="020B0503020204020204" pitchFamily="34" charset="-122"/>
              </a:rPr>
              <a:t>xDS</a:t>
            </a:r>
            <a:endParaRPr lang="en-US" altLang="zh-CN" sz="1600" dirty="0">
              <a:solidFill>
                <a:schemeClr val="bg1"/>
              </a:solidFill>
              <a:latin typeface="微软雅黑" panose="020B0503020204020204" pitchFamily="34" charset="-122"/>
              <a:ea typeface="微软雅黑" panose="020B0503020204020204" pitchFamily="34" charset="-122"/>
            </a:endParaRPr>
          </a:p>
          <a:p>
            <a:pPr marL="342969" indent="-342969">
              <a:spcBef>
                <a:spcPts val="600"/>
              </a:spcBef>
              <a:buAutoNum type="arabicPeriod"/>
            </a:pPr>
            <a:r>
              <a:rPr lang="en-US" altLang="zh-CN" sz="1600" dirty="0">
                <a:solidFill>
                  <a:schemeClr val="bg1"/>
                </a:solidFill>
                <a:latin typeface="微软雅黑" panose="020B0503020204020204" pitchFamily="34" charset="-122"/>
                <a:ea typeface="微软雅黑" panose="020B0503020204020204" pitchFamily="34" charset="-122"/>
              </a:rPr>
              <a:t>Envoy</a:t>
            </a:r>
            <a:r>
              <a:rPr lang="zh-CN" altLang="en-US" sz="1600" dirty="0">
                <a:solidFill>
                  <a:schemeClr val="bg1"/>
                </a:solidFill>
                <a:latin typeface="微软雅黑" panose="020B0503020204020204" pitchFamily="34" charset="-122"/>
                <a:ea typeface="微软雅黑" panose="020B0503020204020204" pitchFamily="34" charset="-122"/>
              </a:rPr>
              <a:t>从</a:t>
            </a:r>
            <a:r>
              <a:rPr lang="en-US" altLang="zh-CN" sz="1600" dirty="0">
                <a:solidFill>
                  <a:schemeClr val="bg1"/>
                </a:solidFill>
                <a:latin typeface="微软雅黑" panose="020B0503020204020204" pitchFamily="34" charset="-122"/>
                <a:ea typeface="微软雅黑" panose="020B0503020204020204" pitchFamily="34" charset="-122"/>
              </a:rPr>
              <a:t>Discovery</a:t>
            </a:r>
            <a:r>
              <a:rPr lang="zh-CN" altLang="en-US" sz="1600" dirty="0">
                <a:solidFill>
                  <a:schemeClr val="bg1"/>
                </a:solidFill>
                <a:latin typeface="微软雅黑" panose="020B0503020204020204" pitchFamily="34" charset="-122"/>
                <a:ea typeface="微软雅黑" panose="020B0503020204020204" pitchFamily="34" charset="-122"/>
              </a:rPr>
              <a:t>获取</a:t>
            </a:r>
            <a:r>
              <a:rPr lang="en-US" altLang="zh-CN" sz="1600" dirty="0" err="1">
                <a:solidFill>
                  <a:schemeClr val="bg1"/>
                </a:solidFill>
                <a:latin typeface="微软雅黑" panose="020B0503020204020204" pitchFamily="34" charset="-122"/>
                <a:ea typeface="微软雅黑" panose="020B0503020204020204" pitchFamily="34" charset="-122"/>
              </a:rPr>
              <a:t>xDS</a:t>
            </a:r>
            <a:r>
              <a:rPr lang="zh-CN" altLang="en-US" sz="1600" dirty="0">
                <a:solidFill>
                  <a:schemeClr val="bg1"/>
                </a:solidFill>
                <a:latin typeface="微软雅黑" panose="020B0503020204020204" pitchFamily="34" charset="-122"/>
                <a:ea typeface="微软雅黑" panose="020B0503020204020204" pitchFamily="34" charset="-122"/>
              </a:rPr>
              <a:t>，动态更新</a:t>
            </a:r>
          </a:p>
        </p:txBody>
      </p:sp>
      <p:sp>
        <p:nvSpPr>
          <p:cNvPr id="19" name="圆角矩形 18"/>
          <p:cNvSpPr/>
          <p:nvPr/>
        </p:nvSpPr>
        <p:spPr>
          <a:xfrm>
            <a:off x="1091073" y="4010859"/>
            <a:ext cx="4968553" cy="2692452"/>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圆角矩形 19"/>
          <p:cNvSpPr/>
          <p:nvPr/>
        </p:nvSpPr>
        <p:spPr bwMode="auto">
          <a:xfrm>
            <a:off x="1433955" y="4122461"/>
            <a:ext cx="1701472" cy="2434728"/>
          </a:xfrm>
          <a:prstGeom prst="roundRect">
            <a:avLst>
              <a:gd name="adj" fmla="val 9396"/>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a:extLst/>
        </p:spPr>
        <p:txBody>
          <a:bodyPr wrap="none" rtlCol="0" anchor="t" anchorCtr="0"/>
          <a:lstStyle/>
          <a:p>
            <a:pPr algn="ctr" defTabSz="913792" fontAlgn="ctr">
              <a:buClr>
                <a:srgbClr val="CC9900"/>
              </a:buClr>
              <a:defRPr/>
            </a:pPr>
            <a:endParaRPr lang="zh-CN" altLang="en-US" sz="1050" kern="0" dirty="0">
              <a:solidFill>
                <a:schemeClr val="bg1"/>
              </a:solidFill>
              <a:latin typeface="微软雅黑" panose="020B0503020204020204" pitchFamily="34" charset="-122"/>
              <a:ea typeface="微软雅黑" panose="020B0503020204020204" pitchFamily="34" charset="-122"/>
            </a:endParaRPr>
          </a:p>
        </p:txBody>
      </p:sp>
      <p:sp>
        <p:nvSpPr>
          <p:cNvPr id="21" name="圆角矩形 20"/>
          <p:cNvSpPr/>
          <p:nvPr/>
        </p:nvSpPr>
        <p:spPr bwMode="auto">
          <a:xfrm>
            <a:off x="3961888" y="4108917"/>
            <a:ext cx="1701472" cy="2434728"/>
          </a:xfrm>
          <a:prstGeom prst="roundRect">
            <a:avLst>
              <a:gd name="adj" fmla="val 9396"/>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a:extLst/>
        </p:spPr>
        <p:txBody>
          <a:bodyPr wrap="none" rtlCol="0" anchor="t" anchorCtr="0"/>
          <a:lstStyle/>
          <a:p>
            <a:pPr algn="ctr" defTabSz="913792" fontAlgn="ctr">
              <a:buClr>
                <a:srgbClr val="CC9900"/>
              </a:buClr>
              <a:defRPr/>
            </a:pPr>
            <a:endParaRPr lang="zh-CN" altLang="en-US" sz="1050" kern="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986919" y="4036909"/>
            <a:ext cx="1566478" cy="831189"/>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Kubernetes</a:t>
            </a:r>
            <a:endParaRPr lang="zh-CN" altLang="en-US" dirty="0">
              <a:solidFill>
                <a:schemeClr val="bg1"/>
              </a:solidFill>
              <a:latin typeface="微软雅黑" panose="020B0503020204020204" pitchFamily="34" charset="-122"/>
              <a:ea typeface="微软雅黑" panose="020B0503020204020204" pitchFamily="34" charset="-122"/>
            </a:endParaRPr>
          </a:p>
        </p:txBody>
      </p:sp>
      <p:graphicFrame>
        <p:nvGraphicFramePr>
          <p:cNvPr id="23" name="图示 22"/>
          <p:cNvGraphicFramePr/>
          <p:nvPr>
            <p:extLst/>
          </p:nvPr>
        </p:nvGraphicFramePr>
        <p:xfrm>
          <a:off x="1172586" y="4684981"/>
          <a:ext cx="2304257" cy="17207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4" name="图示 23"/>
          <p:cNvGraphicFramePr/>
          <p:nvPr>
            <p:extLst/>
          </p:nvPr>
        </p:nvGraphicFramePr>
        <p:xfrm>
          <a:off x="3755369" y="4684981"/>
          <a:ext cx="2304257" cy="172079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5" name="文本框 24"/>
          <p:cNvSpPr txBox="1"/>
          <p:nvPr/>
        </p:nvSpPr>
        <p:spPr>
          <a:xfrm>
            <a:off x="1454069" y="4108917"/>
            <a:ext cx="1169711" cy="461772"/>
          </a:xfrm>
          <a:prstGeom prst="rect">
            <a:avLst/>
          </a:prstGeom>
          <a:noFill/>
        </p:spPr>
        <p:txBody>
          <a:bodyPr wrap="square" rtlCol="0">
            <a:spAutoFit/>
          </a:bodyPr>
          <a:lstStyle/>
          <a:p>
            <a:r>
              <a:rPr lang="en-US" altLang="zh-CN" dirty="0" err="1">
                <a:solidFill>
                  <a:schemeClr val="bg1"/>
                </a:solidFill>
                <a:latin typeface="微软雅黑" panose="020B0503020204020204" pitchFamily="34" charset="-122"/>
                <a:ea typeface="微软雅黑" panose="020B0503020204020204" pitchFamily="34" charset="-122"/>
              </a:rPr>
              <a:t>Istio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6" name="梯形 25"/>
          <p:cNvSpPr/>
          <p:nvPr/>
        </p:nvSpPr>
        <p:spPr>
          <a:xfrm rot="16200000" flipH="1">
            <a:off x="2924494" y="5236588"/>
            <a:ext cx="1236193" cy="240992"/>
          </a:xfrm>
          <a:prstGeom prst="trapezoid">
            <a:avLst>
              <a:gd name="adj" fmla="val 303651"/>
            </a:avLst>
          </a:prstGeom>
          <a:gradFill flip="none" rotWithShape="1">
            <a:gsLst>
              <a:gs pos="15000">
                <a:srgbClr val="0070C0"/>
              </a:gs>
              <a:gs pos="100000">
                <a:srgbClr val="00B0F0">
                  <a:alpha val="0"/>
                </a:srgbClr>
              </a:gs>
            </a:gsLst>
            <a:lin ang="5400000" scaled="1"/>
            <a:tileRect/>
          </a:gradFill>
          <a:ln w="3175" cap="flat" cmpd="sng" algn="ctr">
            <a:noFill/>
            <a:prstDash val="solid"/>
            <a:round/>
            <a:headEnd type="none" w="med" len="med"/>
            <a:tailEnd type="none" w="med" len="med"/>
          </a:ln>
          <a:effectLst>
            <a:outerShdw blurRad="76200" dist="63500" dir="8100000" algn="tr" rotWithShape="0">
              <a:prstClr val="black">
                <a:alpha val="40000"/>
              </a:prstClr>
            </a:outerShdw>
          </a:effectLst>
          <a:scene3d>
            <a:camera prst="orthographicFront"/>
            <a:lightRig rig="flat" dir="t"/>
          </a:scene3d>
        </p:spPr>
        <p:txBody>
          <a:bodyPr lIns="40050" tIns="20025" rIns="40050" bIns="20025" anchor="ctr"/>
          <a:lstStyle/>
          <a:p>
            <a:pPr indent="-78851" algn="ctr">
              <a:lnSpc>
                <a:spcPts val="1227"/>
              </a:lnSpc>
              <a:buClr>
                <a:srgbClr val="CC9900"/>
              </a:buClr>
              <a:buFont typeface="Wingdings" pitchFamily="2" charset="2"/>
              <a:buChar char="n"/>
              <a:defRPr/>
            </a:pPr>
            <a:endParaRPr lang="zh-CN" altLang="en-US" sz="1200" dirty="0">
              <a:solidFill>
                <a:schemeClr val="bg1"/>
              </a:solidFill>
              <a:latin typeface="微软雅黑" panose="020B0503020204020204" pitchFamily="34" charset="-122"/>
              <a:ea typeface="微软雅黑" panose="020B0503020204020204" pitchFamily="34" charset="-122"/>
              <a:sym typeface="Arial" pitchFamily="34" charset="0"/>
            </a:endParaRPr>
          </a:p>
        </p:txBody>
      </p:sp>
    </p:spTree>
    <p:extLst>
      <p:ext uri="{BB962C8B-B14F-4D97-AF65-F5344CB8AC3E}">
        <p14:creationId xmlns:p14="http://schemas.microsoft.com/office/powerpoint/2010/main" val="560967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 </a:t>
            </a:r>
            <a:r>
              <a:rPr lang="en-US" altLang="zh-CN" sz="3601" dirty="0">
                <a:solidFill>
                  <a:schemeClr val="bg1"/>
                </a:solidFill>
              </a:rPr>
              <a:t>&amp; Kubernetes</a:t>
            </a:r>
            <a:r>
              <a:rPr lang="zh-CN" altLang="en-US" sz="3601" dirty="0">
                <a:solidFill>
                  <a:schemeClr val="bg1"/>
                </a:solidFill>
              </a:rPr>
              <a:t>：</a:t>
            </a:r>
            <a:r>
              <a:rPr lang="en-US" altLang="zh-CN" sz="2801" dirty="0">
                <a:solidFill>
                  <a:schemeClr val="bg1"/>
                </a:solidFill>
              </a:rPr>
              <a:t>Mixer attribute</a:t>
            </a:r>
            <a:endParaRPr lang="zh-CN" altLang="en-US" sz="2801" dirty="0">
              <a:solidFill>
                <a:schemeClr val="bg1"/>
              </a:solidFill>
            </a:endParaRPr>
          </a:p>
        </p:txBody>
      </p:sp>
      <p:sp>
        <p:nvSpPr>
          <p:cNvPr id="28" name="圆角矩形 27"/>
          <p:cNvSpPr/>
          <p:nvPr/>
        </p:nvSpPr>
        <p:spPr>
          <a:xfrm>
            <a:off x="947320" y="1674901"/>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圆角矩形 28"/>
          <p:cNvSpPr/>
          <p:nvPr/>
        </p:nvSpPr>
        <p:spPr>
          <a:xfrm>
            <a:off x="3243191" y="2778647"/>
            <a:ext cx="1636213" cy="72008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a:t>Mixer</a:t>
            </a:r>
            <a:endParaRPr lang="zh-CN" altLang="en-US" dirty="0"/>
          </a:p>
        </p:txBody>
      </p:sp>
      <p:sp>
        <p:nvSpPr>
          <p:cNvPr id="30" name="圆角矩形 29"/>
          <p:cNvSpPr/>
          <p:nvPr/>
        </p:nvSpPr>
        <p:spPr>
          <a:xfrm>
            <a:off x="794919" y="1746910"/>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矩形 30"/>
          <p:cNvSpPr/>
          <p:nvPr/>
        </p:nvSpPr>
        <p:spPr>
          <a:xfrm>
            <a:off x="938935" y="1962933"/>
            <a:ext cx="864096" cy="36004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600" dirty="0"/>
              <a:t>proxy</a:t>
            </a:r>
            <a:endParaRPr lang="zh-CN" altLang="en-US" sz="1600" dirty="0"/>
          </a:p>
        </p:txBody>
      </p:sp>
      <p:sp>
        <p:nvSpPr>
          <p:cNvPr id="32" name="矩形 31"/>
          <p:cNvSpPr/>
          <p:nvPr/>
        </p:nvSpPr>
        <p:spPr>
          <a:xfrm>
            <a:off x="938935" y="2430986"/>
            <a:ext cx="8640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00" dirty="0"/>
              <a:t>svc</a:t>
            </a:r>
            <a:endParaRPr lang="zh-CN" altLang="en-US" sz="1600" dirty="0"/>
          </a:p>
        </p:txBody>
      </p:sp>
      <p:sp>
        <p:nvSpPr>
          <p:cNvPr id="33" name="圆角矩形 32"/>
          <p:cNvSpPr/>
          <p:nvPr/>
        </p:nvSpPr>
        <p:spPr>
          <a:xfrm>
            <a:off x="947320" y="3426383"/>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圆角矩形 33"/>
          <p:cNvSpPr/>
          <p:nvPr/>
        </p:nvSpPr>
        <p:spPr>
          <a:xfrm>
            <a:off x="794919" y="3498390"/>
            <a:ext cx="1224136" cy="13681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矩形 34"/>
          <p:cNvSpPr/>
          <p:nvPr/>
        </p:nvSpPr>
        <p:spPr>
          <a:xfrm>
            <a:off x="938935" y="3714415"/>
            <a:ext cx="864096" cy="36004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600" dirty="0"/>
              <a:t>proxy</a:t>
            </a:r>
            <a:endParaRPr lang="zh-CN" altLang="en-US" sz="1600" dirty="0"/>
          </a:p>
        </p:txBody>
      </p:sp>
      <p:sp>
        <p:nvSpPr>
          <p:cNvPr id="36" name="矩形 35"/>
          <p:cNvSpPr/>
          <p:nvPr/>
        </p:nvSpPr>
        <p:spPr>
          <a:xfrm>
            <a:off x="938935" y="4182467"/>
            <a:ext cx="864096" cy="36004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1600" dirty="0"/>
              <a:t>svc</a:t>
            </a:r>
            <a:endParaRPr lang="zh-CN" altLang="en-US" sz="1600" dirty="0"/>
          </a:p>
        </p:txBody>
      </p:sp>
      <p:cxnSp>
        <p:nvCxnSpPr>
          <p:cNvPr id="37" name="直接箭头连接符 36"/>
          <p:cNvCxnSpPr>
            <a:stCxn id="30" idx="3"/>
            <a:endCxn id="29" idx="1"/>
          </p:cNvCxnSpPr>
          <p:nvPr/>
        </p:nvCxnSpPr>
        <p:spPr>
          <a:xfrm>
            <a:off x="2019056" y="2430986"/>
            <a:ext cx="1224136" cy="70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3"/>
            <a:endCxn id="29" idx="1"/>
          </p:cNvCxnSpPr>
          <p:nvPr/>
        </p:nvCxnSpPr>
        <p:spPr>
          <a:xfrm flipV="1">
            <a:off x="2019056" y="3138685"/>
            <a:ext cx="1224136" cy="104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rot="1518926">
            <a:off x="2221152" y="2119351"/>
            <a:ext cx="1595763" cy="831189"/>
          </a:xfrm>
          <a:prstGeom prst="rect">
            <a:avLst/>
          </a:prstGeom>
          <a:noFill/>
        </p:spPr>
        <p:txBody>
          <a:bodyPr wrap="square" rtlCol="0">
            <a:spAutoFit/>
          </a:bodyPr>
          <a:lstStyle/>
          <a:p>
            <a:r>
              <a:rPr lang="en-US" altLang="zh-CN" dirty="0">
                <a:solidFill>
                  <a:schemeClr val="bg1"/>
                </a:solidFill>
              </a:rPr>
              <a:t>Check&amp;</a:t>
            </a:r>
          </a:p>
          <a:p>
            <a:r>
              <a:rPr lang="en-US" altLang="zh-CN" dirty="0">
                <a:solidFill>
                  <a:schemeClr val="bg1"/>
                </a:solidFill>
              </a:rPr>
              <a:t>Report</a:t>
            </a:r>
            <a:endParaRPr lang="zh-CN" altLang="en-US" dirty="0">
              <a:solidFill>
                <a:schemeClr val="bg1"/>
              </a:solidFill>
            </a:endParaRPr>
          </a:p>
        </p:txBody>
      </p:sp>
      <p:sp>
        <p:nvSpPr>
          <p:cNvPr id="40" name="圆角矩形 39"/>
          <p:cNvSpPr/>
          <p:nvPr/>
        </p:nvSpPr>
        <p:spPr>
          <a:xfrm>
            <a:off x="5806729" y="1698527"/>
            <a:ext cx="1664963" cy="504056"/>
          </a:xfrm>
          <a:prstGeom prst="roundRect">
            <a:avLst/>
          </a:prstGeom>
          <a:solidFill>
            <a:srgbClr val="00B0F0"/>
          </a:solid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b="1" dirty="0"/>
              <a:t>Logging Backend</a:t>
            </a:r>
            <a:endParaRPr lang="zh-CN" altLang="en-US" sz="1600" b="1" dirty="0"/>
          </a:p>
        </p:txBody>
      </p:sp>
      <p:sp>
        <p:nvSpPr>
          <p:cNvPr id="41" name="圆角矩形 40"/>
          <p:cNvSpPr/>
          <p:nvPr/>
        </p:nvSpPr>
        <p:spPr>
          <a:xfrm>
            <a:off x="5815509" y="2418606"/>
            <a:ext cx="1664963" cy="504056"/>
          </a:xfrm>
          <a:prstGeom prst="roundRect">
            <a:avLst/>
          </a:prstGeom>
          <a:solidFill>
            <a:srgbClr val="00B0F0"/>
          </a:solid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b="1" dirty="0"/>
              <a:t>Quota Backend</a:t>
            </a:r>
            <a:endParaRPr lang="zh-CN" altLang="en-US" sz="1600" b="1" dirty="0"/>
          </a:p>
        </p:txBody>
      </p:sp>
      <p:sp>
        <p:nvSpPr>
          <p:cNvPr id="42" name="圆角矩形 41"/>
          <p:cNvSpPr/>
          <p:nvPr/>
        </p:nvSpPr>
        <p:spPr>
          <a:xfrm>
            <a:off x="5794816" y="3151067"/>
            <a:ext cx="1664963" cy="504056"/>
          </a:xfrm>
          <a:prstGeom prst="roundRect">
            <a:avLst/>
          </a:prstGeom>
          <a:solidFill>
            <a:srgbClr val="00B0F0"/>
          </a:solid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b="1" dirty="0" err="1"/>
              <a:t>Auth</a:t>
            </a:r>
            <a:r>
              <a:rPr lang="en-US" altLang="zh-CN" sz="1600" b="1" dirty="0"/>
              <a:t> Backend</a:t>
            </a:r>
            <a:endParaRPr lang="zh-CN" altLang="en-US" sz="1600" b="1" dirty="0"/>
          </a:p>
        </p:txBody>
      </p:sp>
      <p:sp>
        <p:nvSpPr>
          <p:cNvPr id="43" name="圆角矩形 42"/>
          <p:cNvSpPr/>
          <p:nvPr/>
        </p:nvSpPr>
        <p:spPr>
          <a:xfrm>
            <a:off x="5815508" y="3907148"/>
            <a:ext cx="1172100" cy="2111521"/>
          </a:xfrm>
          <a:prstGeom prst="roundRect">
            <a:avLst/>
          </a:prstGeom>
          <a:solidFill>
            <a:srgbClr val="00B0F0"/>
          </a:solid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1600" b="1" dirty="0"/>
              <a:t>Metric Backend</a:t>
            </a:r>
            <a:endParaRPr lang="zh-CN" altLang="en-US" sz="1600" b="1" dirty="0"/>
          </a:p>
        </p:txBody>
      </p:sp>
      <p:cxnSp>
        <p:nvCxnSpPr>
          <p:cNvPr id="44" name="直接箭头连接符 43"/>
          <p:cNvCxnSpPr>
            <a:stCxn id="29" idx="3"/>
            <a:endCxn id="40" idx="1"/>
          </p:cNvCxnSpPr>
          <p:nvPr/>
        </p:nvCxnSpPr>
        <p:spPr>
          <a:xfrm flipV="1">
            <a:off x="4879404" y="1950554"/>
            <a:ext cx="927324" cy="118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41" idx="1"/>
          </p:cNvCxnSpPr>
          <p:nvPr/>
        </p:nvCxnSpPr>
        <p:spPr>
          <a:xfrm flipV="1">
            <a:off x="4899314" y="2670634"/>
            <a:ext cx="916195" cy="497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9" idx="3"/>
            <a:endCxn id="42" idx="1"/>
          </p:cNvCxnSpPr>
          <p:nvPr/>
        </p:nvCxnSpPr>
        <p:spPr>
          <a:xfrm>
            <a:off x="4879404" y="3138686"/>
            <a:ext cx="915412" cy="264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43" idx="1"/>
          </p:cNvCxnSpPr>
          <p:nvPr/>
        </p:nvCxnSpPr>
        <p:spPr>
          <a:xfrm>
            <a:off x="4899314" y="3151067"/>
            <a:ext cx="916195" cy="1811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771583" y="4128995"/>
            <a:ext cx="1296144"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dirty="0"/>
              <a:t>Prometheus</a:t>
            </a:r>
            <a:endParaRPr lang="zh-CN" altLang="en-US" sz="1400" b="1" dirty="0"/>
          </a:p>
        </p:txBody>
      </p:sp>
      <p:sp>
        <p:nvSpPr>
          <p:cNvPr id="49" name="矩形 48"/>
          <p:cNvSpPr/>
          <p:nvPr/>
        </p:nvSpPr>
        <p:spPr>
          <a:xfrm>
            <a:off x="6771583" y="4614871"/>
            <a:ext cx="1296144"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dirty="0"/>
              <a:t>AWS</a:t>
            </a:r>
            <a:endParaRPr lang="zh-CN" altLang="en-US" sz="1400" b="1" dirty="0"/>
          </a:p>
        </p:txBody>
      </p:sp>
      <p:sp>
        <p:nvSpPr>
          <p:cNvPr id="50" name="矩形 49"/>
          <p:cNvSpPr/>
          <p:nvPr/>
        </p:nvSpPr>
        <p:spPr>
          <a:xfrm>
            <a:off x="6771583" y="5100747"/>
            <a:ext cx="1296144"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dirty="0"/>
              <a:t>New Relic</a:t>
            </a:r>
            <a:endParaRPr lang="zh-CN" altLang="en-US" sz="1400" b="1" dirty="0"/>
          </a:p>
        </p:txBody>
      </p:sp>
      <p:sp>
        <p:nvSpPr>
          <p:cNvPr id="51" name="矩形 50"/>
          <p:cNvSpPr/>
          <p:nvPr/>
        </p:nvSpPr>
        <p:spPr>
          <a:xfrm>
            <a:off x="6771583" y="5586623"/>
            <a:ext cx="1296144" cy="36004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dirty="0"/>
              <a:t>Huawei-APM</a:t>
            </a:r>
            <a:endParaRPr lang="zh-CN" altLang="en-US" sz="1400" b="1" dirty="0"/>
          </a:p>
        </p:txBody>
      </p:sp>
      <p:sp>
        <p:nvSpPr>
          <p:cNvPr id="52" name="流程图: 过程 51"/>
          <p:cNvSpPr/>
          <p:nvPr/>
        </p:nvSpPr>
        <p:spPr>
          <a:xfrm>
            <a:off x="4467327" y="1355002"/>
            <a:ext cx="1872208" cy="5023708"/>
          </a:xfrm>
          <a:prstGeom prst="flowChartProcess">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Rectangle 2"/>
          <p:cNvSpPr>
            <a:spLocks noChangeArrowheads="1"/>
          </p:cNvSpPr>
          <p:nvPr/>
        </p:nvSpPr>
        <p:spPr bwMode="auto">
          <a:xfrm>
            <a:off x="7480472" y="366479"/>
            <a:ext cx="471674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100" b="1" dirty="0">
                <a:solidFill>
                  <a:srgbClr val="CC7832"/>
                </a:solidFill>
                <a:latin typeface="宋体" panose="02010600030101010101" pitchFamily="2" charset="-122"/>
                <a:ea typeface="宋体" panose="02010600030101010101" pitchFamily="2" charset="-122"/>
              </a:rPr>
              <a:t>apiVersion: </a:t>
            </a:r>
            <a:r>
              <a:rPr lang="zh-CN" altLang="zh-CN" sz="1100" dirty="0">
                <a:solidFill>
                  <a:srgbClr val="6A8759"/>
                </a:solidFill>
                <a:latin typeface="宋体" panose="02010600030101010101" pitchFamily="2" charset="-122"/>
                <a:ea typeface="宋体" panose="02010600030101010101" pitchFamily="2" charset="-122"/>
              </a:rPr>
              <a:t>"config.istio.io/v1alpha2"</a:t>
            </a:r>
            <a:br>
              <a:rPr lang="zh-CN" altLang="zh-CN" sz="1100" dirty="0">
                <a:solidFill>
                  <a:srgbClr val="6A8759"/>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kind: </a:t>
            </a:r>
            <a:r>
              <a:rPr lang="zh-CN" altLang="zh-CN" sz="1100" dirty="0">
                <a:solidFill>
                  <a:srgbClr val="A9B7C6"/>
                </a:solidFill>
                <a:latin typeface="宋体" panose="02010600030101010101" pitchFamily="2" charset="-122"/>
                <a:ea typeface="宋体" panose="02010600030101010101" pitchFamily="2" charset="-122"/>
              </a:rPr>
              <a:t>metric</a:t>
            </a:r>
            <a:br>
              <a:rPr lang="zh-CN" altLang="zh-CN" sz="1100" dirty="0">
                <a:solidFill>
                  <a:srgbClr val="A9B7C6"/>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metadata:</a:t>
            </a:r>
            <a:br>
              <a:rPr lang="zh-CN" altLang="zh-CN" sz="1100" b="1" dirty="0">
                <a:solidFill>
                  <a:srgbClr val="CC7832"/>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  name: </a:t>
            </a:r>
            <a:r>
              <a:rPr lang="zh-CN" altLang="zh-CN" sz="1100" dirty="0">
                <a:solidFill>
                  <a:srgbClr val="A9B7C6"/>
                </a:solidFill>
                <a:latin typeface="宋体" panose="02010600030101010101" pitchFamily="2" charset="-122"/>
                <a:ea typeface="宋体" panose="02010600030101010101" pitchFamily="2" charset="-122"/>
              </a:rPr>
              <a:t>requestduration</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namespace: </a:t>
            </a:r>
            <a:r>
              <a:rPr lang="zh-CN" altLang="zh-CN" sz="1100" dirty="0">
                <a:solidFill>
                  <a:srgbClr val="A9B7C6"/>
                </a:solidFill>
                <a:latin typeface="宋体" panose="02010600030101010101" pitchFamily="2" charset="-122"/>
                <a:ea typeface="宋体" panose="02010600030101010101" pitchFamily="2" charset="-122"/>
              </a:rPr>
              <a:t>istio-system</a:t>
            </a:r>
            <a:br>
              <a:rPr lang="zh-CN" altLang="zh-CN" sz="1100" dirty="0">
                <a:solidFill>
                  <a:srgbClr val="A9B7C6"/>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spec:</a:t>
            </a:r>
            <a:br>
              <a:rPr lang="zh-CN" altLang="zh-CN" sz="1100" b="1" dirty="0">
                <a:solidFill>
                  <a:srgbClr val="CC7832"/>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  value: </a:t>
            </a:r>
            <a:r>
              <a:rPr lang="zh-CN" altLang="zh-CN" sz="1100" dirty="0">
                <a:solidFill>
                  <a:srgbClr val="A9B7C6"/>
                </a:solidFill>
                <a:latin typeface="宋体" panose="02010600030101010101" pitchFamily="2" charset="-122"/>
                <a:ea typeface="宋体" panose="02010600030101010101" pitchFamily="2" charset="-122"/>
              </a:rPr>
              <a:t>response.duration | "0ms"</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dimensions:</a:t>
            </a:r>
            <a:br>
              <a:rPr lang="zh-CN" altLang="zh-CN" sz="1100" b="1" dirty="0">
                <a:solidFill>
                  <a:srgbClr val="CC7832"/>
                </a:solidFill>
                <a:latin typeface="宋体" panose="02010600030101010101" pitchFamily="2" charset="-122"/>
                <a:ea typeface="宋体" panose="02010600030101010101" pitchFamily="2" charset="-122"/>
              </a:rPr>
            </a:br>
            <a:r>
              <a:rPr lang="zh-CN" altLang="zh-CN" sz="1100" b="1" dirty="0">
                <a:solidFill>
                  <a:srgbClr val="CC7832"/>
                </a:solidFill>
                <a:latin typeface="宋体" panose="02010600030101010101" pitchFamily="2" charset="-122"/>
                <a:ea typeface="宋体" panose="02010600030101010101" pitchFamily="2" charset="-122"/>
              </a:rPr>
              <a:t>    source_service: </a:t>
            </a:r>
            <a:r>
              <a:rPr lang="zh-CN" altLang="zh-CN" sz="1100" dirty="0">
                <a:solidFill>
                  <a:srgbClr val="A9B7C6"/>
                </a:solidFill>
                <a:latin typeface="宋体" panose="02010600030101010101" pitchFamily="2" charset="-122"/>
                <a:ea typeface="宋体" panose="02010600030101010101" pitchFamily="2" charset="-122"/>
              </a:rPr>
              <a:t>source.service | "unknown"</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source_version: </a:t>
            </a:r>
            <a:r>
              <a:rPr lang="zh-CN" altLang="zh-CN" sz="1100" dirty="0">
                <a:solidFill>
                  <a:srgbClr val="A9B7C6"/>
                </a:solidFill>
                <a:latin typeface="宋体" panose="02010600030101010101" pitchFamily="2" charset="-122"/>
                <a:ea typeface="宋体" panose="02010600030101010101" pitchFamily="2" charset="-122"/>
              </a:rPr>
              <a:t>source.labels["version"] | "unknown"</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destination_service: </a:t>
            </a:r>
            <a:r>
              <a:rPr lang="zh-CN" altLang="zh-CN" sz="1100" dirty="0">
                <a:solidFill>
                  <a:srgbClr val="A9B7C6"/>
                </a:solidFill>
                <a:latin typeface="宋体" panose="02010600030101010101" pitchFamily="2" charset="-122"/>
                <a:ea typeface="宋体" panose="02010600030101010101" pitchFamily="2" charset="-122"/>
              </a:rPr>
              <a:t>destination.service | "unknown"</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destination_version: </a:t>
            </a:r>
            <a:r>
              <a:rPr lang="zh-CN" altLang="zh-CN" sz="1100" dirty="0">
                <a:solidFill>
                  <a:srgbClr val="FF0000"/>
                </a:solidFill>
                <a:latin typeface="宋体" panose="02010600030101010101" pitchFamily="2" charset="-122"/>
                <a:ea typeface="宋体" panose="02010600030101010101" pitchFamily="2" charset="-122"/>
              </a:rPr>
              <a:t>destination.labels["version"] | </a:t>
            </a:r>
            <a:r>
              <a:rPr lang="zh-CN" altLang="zh-CN" sz="1100" dirty="0">
                <a:solidFill>
                  <a:srgbClr val="A9B7C6"/>
                </a:solidFill>
                <a:latin typeface="宋体" panose="02010600030101010101" pitchFamily="2" charset="-122"/>
                <a:ea typeface="宋体" panose="02010600030101010101" pitchFamily="2" charset="-122"/>
              </a:rPr>
              <a:t>"unknown"</a:t>
            </a:r>
            <a:br>
              <a:rPr lang="zh-CN" altLang="zh-CN" sz="1100" dirty="0">
                <a:solidFill>
                  <a:srgbClr val="A9B7C6"/>
                </a:solidFill>
                <a:latin typeface="宋体" panose="02010600030101010101" pitchFamily="2" charset="-122"/>
                <a:ea typeface="宋体" panose="02010600030101010101" pitchFamily="2" charset="-122"/>
              </a:rPr>
            </a:br>
            <a:r>
              <a:rPr lang="zh-CN" altLang="zh-CN" sz="1100" dirty="0">
                <a:solidFill>
                  <a:srgbClr val="A9B7C6"/>
                </a:solidFill>
                <a:latin typeface="宋体" panose="02010600030101010101" pitchFamily="2" charset="-122"/>
                <a:ea typeface="宋体" panose="02010600030101010101" pitchFamily="2" charset="-122"/>
              </a:rPr>
              <a:t>    </a:t>
            </a:r>
            <a:r>
              <a:rPr lang="zh-CN" altLang="zh-CN" sz="1100" b="1" dirty="0">
                <a:solidFill>
                  <a:srgbClr val="CC7832"/>
                </a:solidFill>
                <a:latin typeface="宋体" panose="02010600030101010101" pitchFamily="2" charset="-122"/>
                <a:ea typeface="宋体" panose="02010600030101010101" pitchFamily="2" charset="-122"/>
              </a:rPr>
              <a:t>response_code: </a:t>
            </a:r>
            <a:r>
              <a:rPr lang="zh-CN" altLang="zh-CN" sz="1100" dirty="0">
                <a:solidFill>
                  <a:srgbClr val="A9B7C6"/>
                </a:solidFill>
                <a:latin typeface="宋体" panose="02010600030101010101" pitchFamily="2" charset="-122"/>
                <a:ea typeface="宋体" panose="02010600030101010101" pitchFamily="2" charset="-122"/>
              </a:rPr>
              <a:t>response.code | 200</a:t>
            </a:r>
            <a:endParaRPr lang="zh-CN" altLang="zh-CN" sz="1100" dirty="0">
              <a:latin typeface="Arial" panose="020B0604020202020204" pitchFamily="34" charset="0"/>
            </a:endParaRPr>
          </a:p>
        </p:txBody>
      </p:sp>
      <p:sp>
        <p:nvSpPr>
          <p:cNvPr id="54" name="标题 1"/>
          <p:cNvSpPr txBox="1">
            <a:spLocks/>
          </p:cNvSpPr>
          <p:nvPr/>
        </p:nvSpPr>
        <p:spPr>
          <a:xfrm>
            <a:off x="53867" y="1"/>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endParaRPr lang="zh-CN" altLang="en-US" sz="1600" dirty="0">
              <a:solidFill>
                <a:schemeClr val="bg1"/>
              </a:solidFill>
            </a:endParaRPr>
          </a:p>
        </p:txBody>
      </p:sp>
    </p:spTree>
    <p:extLst>
      <p:ext uri="{BB962C8B-B14F-4D97-AF65-F5344CB8AC3E}">
        <p14:creationId xmlns:p14="http://schemas.microsoft.com/office/powerpoint/2010/main" val="297572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 </a:t>
            </a:r>
            <a:r>
              <a:rPr lang="en-US" altLang="zh-CN" sz="3601" dirty="0">
                <a:solidFill>
                  <a:schemeClr val="bg1"/>
                </a:solidFill>
              </a:rPr>
              <a:t>&amp; Kubernetes</a:t>
            </a:r>
            <a:r>
              <a:rPr lang="en-US" altLang="zh-CN" sz="4401" dirty="0">
                <a:solidFill>
                  <a:schemeClr val="bg1"/>
                </a:solidFill>
              </a:rPr>
              <a:t>: </a:t>
            </a:r>
            <a:r>
              <a:rPr lang="zh-CN" altLang="en-US" sz="2801" dirty="0">
                <a:solidFill>
                  <a:schemeClr val="bg1"/>
                </a:solidFill>
              </a:rPr>
              <a:t>总结</a:t>
            </a:r>
          </a:p>
        </p:txBody>
      </p:sp>
      <p:sp>
        <p:nvSpPr>
          <p:cNvPr id="3" name="圆角矩形 2"/>
          <p:cNvSpPr/>
          <p:nvPr/>
        </p:nvSpPr>
        <p:spPr>
          <a:xfrm>
            <a:off x="2867698" y="1291983"/>
            <a:ext cx="1656184" cy="720080"/>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cap="flat" cmpd="sng" algn="ctr">
            <a:gradFill flip="none" rotWithShape="1">
              <a:gsLst>
                <a:gs pos="0">
                  <a:srgbClr val="005596"/>
                </a:gs>
                <a:gs pos="100000">
                  <a:srgbClr val="00ADED">
                    <a:alpha val="54000"/>
                  </a:srgbClr>
                </a:gs>
              </a:gsLst>
              <a:lin ang="16200000" scaled="1"/>
              <a:tileRect/>
            </a:gradFill>
            <a:prstDash val="solid"/>
            <a:headEnd type="none" w="med" len="med"/>
            <a:tailEnd type="none" w="med" len="med"/>
          </a:ln>
          <a:effectLst/>
        </p:spPr>
        <p:txBody>
          <a:bodyPr wrap="none" anchor="ctr" anchorCtr="1"/>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微服务</a:t>
            </a:r>
          </a:p>
        </p:txBody>
      </p:sp>
      <p:sp>
        <p:nvSpPr>
          <p:cNvPr id="5" name="圆角矩形 4"/>
          <p:cNvSpPr/>
          <p:nvPr/>
        </p:nvSpPr>
        <p:spPr>
          <a:xfrm>
            <a:off x="7139899" y="1291983"/>
            <a:ext cx="1656184" cy="720080"/>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cap="flat" cmpd="sng" algn="ctr">
            <a:gradFill flip="none" rotWithShape="1">
              <a:gsLst>
                <a:gs pos="0">
                  <a:srgbClr val="005596"/>
                </a:gs>
                <a:gs pos="100000">
                  <a:srgbClr val="00ADED">
                    <a:alpha val="54000"/>
                  </a:srgbClr>
                </a:gs>
              </a:gsLst>
              <a:lin ang="16200000" scaled="1"/>
              <a:tileRect/>
            </a:gradFill>
            <a:prstDash val="solid"/>
            <a:headEnd type="none" w="med" len="med"/>
            <a:tailEnd type="none" w="med" len="med"/>
          </a:ln>
          <a:effectLst/>
        </p:spPr>
        <p:txBody>
          <a:bodyPr wrap="none" anchor="ctr" anchorCtr="1"/>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容器</a:t>
            </a:r>
          </a:p>
        </p:txBody>
      </p:sp>
      <p:sp>
        <p:nvSpPr>
          <p:cNvPr id="6" name="圆角矩形 5"/>
          <p:cNvSpPr/>
          <p:nvPr/>
        </p:nvSpPr>
        <p:spPr>
          <a:xfrm>
            <a:off x="2850226" y="3380215"/>
            <a:ext cx="1656184" cy="720080"/>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cap="flat" cmpd="sng" algn="ctr">
            <a:gradFill flip="none" rotWithShape="1">
              <a:gsLst>
                <a:gs pos="0">
                  <a:srgbClr val="005596"/>
                </a:gs>
                <a:gs pos="100000">
                  <a:srgbClr val="00ADED">
                    <a:alpha val="54000"/>
                  </a:srgbClr>
                </a:gs>
              </a:gsLst>
              <a:lin ang="16200000" scaled="1"/>
              <a:tileRect/>
            </a:gradFill>
            <a:prstDash val="solid"/>
            <a:headEnd type="none" w="med" len="med"/>
            <a:tailEnd type="none" w="med" len="med"/>
          </a:ln>
          <a:effectLst/>
        </p:spPr>
        <p:txBody>
          <a:bodyPr wrap="none" anchor="ctr" anchorCtr="1"/>
          <a:lstStyle/>
          <a:p>
            <a:pPr indent="-179705" algn="ctr" defTabSz="1219272">
              <a:spcBef>
                <a:spcPct val="20000"/>
              </a:spcBef>
              <a:buClr>
                <a:srgbClr val="CC9900"/>
              </a:buClr>
              <a:buSzPct val="100000"/>
            </a:pPr>
            <a:r>
              <a:rPr lang="en-US" altLang="zh-CN" kern="0" dirty="0" err="1">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Istio</a:t>
            </a:r>
            <a:endPar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圆角矩形 6"/>
          <p:cNvSpPr/>
          <p:nvPr/>
        </p:nvSpPr>
        <p:spPr>
          <a:xfrm>
            <a:off x="7164387" y="3380215"/>
            <a:ext cx="1656184" cy="720080"/>
          </a:xfrm>
          <a:prstGeom prst="roundRect">
            <a:avLst/>
          </a:prstGeom>
          <a:gradFill flip="none" rotWithShape="1">
            <a:gsLst>
              <a:gs pos="81000">
                <a:srgbClr val="00ADED">
                  <a:alpha val="0"/>
                </a:srgbClr>
              </a:gs>
              <a:gs pos="100000">
                <a:srgbClr val="00B0F0">
                  <a:alpha val="26000"/>
                </a:srgbClr>
              </a:gs>
            </a:gsLst>
            <a:path path="rect">
              <a:fillToRect l="50000" t="50000" r="50000" b="50000"/>
            </a:path>
            <a:tileRect/>
          </a:gradFill>
          <a:ln w="9525" cap="flat" cmpd="sng" algn="ctr">
            <a:gradFill flip="none" rotWithShape="1">
              <a:gsLst>
                <a:gs pos="0">
                  <a:srgbClr val="005596"/>
                </a:gs>
                <a:gs pos="100000">
                  <a:srgbClr val="00ADED">
                    <a:alpha val="54000"/>
                  </a:srgbClr>
                </a:gs>
              </a:gsLst>
              <a:lin ang="16200000" scaled="1"/>
              <a:tileRect/>
            </a:gradFill>
            <a:prstDash val="solid"/>
            <a:headEnd type="none" w="med" len="med"/>
            <a:tailEnd type="none" w="med" len="med"/>
          </a:ln>
          <a:effectLst/>
        </p:spPr>
        <p:txBody>
          <a:bodyPr wrap="none" anchor="ctr" anchorCtr="1"/>
          <a:lstStyle/>
          <a:p>
            <a:pPr indent="-179705" algn="ctr" defTabSz="1219272">
              <a:spcBef>
                <a:spcPct val="20000"/>
              </a:spcBef>
              <a:buClr>
                <a:srgbClr val="CC9900"/>
              </a:buClr>
              <a:buSzPct val="100000"/>
            </a:pPr>
            <a:r>
              <a:rPr lang="en-US" altLang="zh-CN"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Kubernetes</a:t>
            </a:r>
            <a:endPar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8" name="直接箭头连接符 7"/>
          <p:cNvCxnSpPr>
            <a:stCxn id="3" idx="2"/>
            <a:endCxn id="6" idx="0"/>
          </p:cNvCxnSpPr>
          <p:nvPr/>
        </p:nvCxnSpPr>
        <p:spPr>
          <a:xfrm flipH="1">
            <a:off x="3678318" y="2012062"/>
            <a:ext cx="17472" cy="13681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1"/>
            <a:endCxn id="6" idx="3"/>
          </p:cNvCxnSpPr>
          <p:nvPr/>
        </p:nvCxnSpPr>
        <p:spPr>
          <a:xfrm flipH="1">
            <a:off x="4506410" y="3740255"/>
            <a:ext cx="26579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083722" y="2552122"/>
            <a:ext cx="1080120" cy="461772"/>
          </a:xfrm>
          <a:prstGeom prst="rect">
            <a:avLst/>
          </a:prstGeom>
          <a:noFill/>
        </p:spPr>
        <p:txBody>
          <a:bodyPr wrap="square" rtlCol="0">
            <a:spAutoFit/>
          </a:bodyPr>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治理</a:t>
            </a:r>
          </a:p>
        </p:txBody>
      </p:sp>
      <p:cxnSp>
        <p:nvCxnSpPr>
          <p:cNvPr id="11" name="直接箭头连接符 10"/>
          <p:cNvCxnSpPr>
            <a:stCxn id="5" idx="1"/>
            <a:endCxn id="3" idx="3"/>
          </p:cNvCxnSpPr>
          <p:nvPr/>
        </p:nvCxnSpPr>
        <p:spPr>
          <a:xfrm flipH="1">
            <a:off x="4523883" y="1652023"/>
            <a:ext cx="261601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22971" y="1219974"/>
            <a:ext cx="1080120" cy="461772"/>
          </a:xfrm>
          <a:prstGeom prst="rect">
            <a:avLst/>
          </a:prstGeom>
          <a:noFill/>
        </p:spPr>
        <p:txBody>
          <a:bodyPr wrap="square" rtlCol="0">
            <a:spAutoFit/>
          </a:bodyPr>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运行</a:t>
            </a:r>
          </a:p>
        </p:txBody>
      </p:sp>
      <p:cxnSp>
        <p:nvCxnSpPr>
          <p:cNvPr id="13" name="直接箭头连接符 12"/>
          <p:cNvCxnSpPr>
            <a:stCxn id="5" idx="2"/>
            <a:endCxn id="7" idx="0"/>
          </p:cNvCxnSpPr>
          <p:nvPr/>
        </p:nvCxnSpPr>
        <p:spPr>
          <a:xfrm>
            <a:off x="7967991" y="2012062"/>
            <a:ext cx="24488" cy="13681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319919" y="2552122"/>
            <a:ext cx="1080120" cy="461772"/>
          </a:xfrm>
          <a:prstGeom prst="rect">
            <a:avLst/>
          </a:prstGeom>
          <a:noFill/>
        </p:spPr>
        <p:txBody>
          <a:bodyPr wrap="square" rtlCol="0">
            <a:spAutoFit/>
          </a:bodyPr>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编排</a:t>
            </a:r>
          </a:p>
        </p:txBody>
      </p:sp>
      <p:sp>
        <p:nvSpPr>
          <p:cNvPr id="15" name="文本框 14"/>
          <p:cNvSpPr txBox="1"/>
          <p:nvPr/>
        </p:nvSpPr>
        <p:spPr>
          <a:xfrm>
            <a:off x="5397231" y="3278589"/>
            <a:ext cx="1080120" cy="461772"/>
          </a:xfrm>
          <a:prstGeom prst="rect">
            <a:avLst/>
          </a:prstGeom>
          <a:noFill/>
        </p:spPr>
        <p:txBody>
          <a:bodyPr wrap="square" rtlCol="0">
            <a:spAutoFit/>
          </a:bodyPr>
          <a:lstStyle/>
          <a:p>
            <a:pPr indent="-179705" algn="ctr" defTabSz="1219272">
              <a:spcBef>
                <a:spcPct val="20000"/>
              </a:spcBef>
              <a:buClr>
                <a:srgbClr val="CC9900"/>
              </a:buClr>
              <a:buSzPct val="100000"/>
            </a:pPr>
            <a:r>
              <a:rPr lang="zh-CN" altLang="en-US" kern="0"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融合</a:t>
            </a:r>
          </a:p>
        </p:txBody>
      </p:sp>
      <p:pic>
        <p:nvPicPr>
          <p:cNvPr id="16"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7821" y="3164191"/>
            <a:ext cx="1530933" cy="42210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4768" y="3164191"/>
            <a:ext cx="1530933" cy="4221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1588" y="1072984"/>
            <a:ext cx="1530933" cy="4221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9900" y="1075960"/>
            <a:ext cx="1530933" cy="422109"/>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24"/>
          <p:cNvSpPr>
            <a:spLocks/>
          </p:cNvSpPr>
          <p:nvPr/>
        </p:nvSpPr>
        <p:spPr bwMode="auto">
          <a:xfrm>
            <a:off x="1612180" y="5445891"/>
            <a:ext cx="9409065" cy="580521"/>
          </a:xfrm>
          <a:custGeom>
            <a:avLst/>
            <a:gdLst>
              <a:gd name="T0" fmla="*/ 5871 w 5871"/>
              <a:gd name="T1" fmla="*/ 965 h 965"/>
              <a:gd name="T2" fmla="*/ 5026 w 5871"/>
              <a:gd name="T3" fmla="*/ 0 h 965"/>
              <a:gd name="T4" fmla="*/ 752 w 5871"/>
              <a:gd name="T5" fmla="*/ 0 h 965"/>
              <a:gd name="T6" fmla="*/ 0 w 5871"/>
              <a:gd name="T7" fmla="*/ 965 h 965"/>
              <a:gd name="T8" fmla="*/ 5871 w 5871"/>
              <a:gd name="T9" fmla="*/ 965 h 965"/>
              <a:gd name="T10" fmla="*/ 5871 w 5871"/>
              <a:gd name="T11" fmla="*/ 965 h 965"/>
            </a:gdLst>
            <a:ahLst/>
            <a:cxnLst>
              <a:cxn ang="0">
                <a:pos x="T0" y="T1"/>
              </a:cxn>
              <a:cxn ang="0">
                <a:pos x="T2" y="T3"/>
              </a:cxn>
              <a:cxn ang="0">
                <a:pos x="T4" y="T5"/>
              </a:cxn>
              <a:cxn ang="0">
                <a:pos x="T6" y="T7"/>
              </a:cxn>
              <a:cxn ang="0">
                <a:pos x="T8" y="T9"/>
              </a:cxn>
              <a:cxn ang="0">
                <a:pos x="T10" y="T11"/>
              </a:cxn>
            </a:cxnLst>
            <a:rect l="0" t="0" r="r" b="b"/>
            <a:pathLst>
              <a:path w="5871" h="965">
                <a:moveTo>
                  <a:pt x="5871" y="965"/>
                </a:moveTo>
                <a:lnTo>
                  <a:pt x="5026" y="0"/>
                </a:lnTo>
                <a:lnTo>
                  <a:pt x="752" y="0"/>
                </a:lnTo>
                <a:lnTo>
                  <a:pt x="0" y="965"/>
                </a:lnTo>
                <a:lnTo>
                  <a:pt x="5871" y="965"/>
                </a:lnTo>
                <a:lnTo>
                  <a:pt x="5871" y="965"/>
                </a:lnTo>
                <a:close/>
              </a:path>
            </a:pathLst>
          </a:custGeom>
          <a:gradFill flip="none" rotWithShape="1">
            <a:gsLst>
              <a:gs pos="0">
                <a:srgbClr val="005DA2">
                  <a:alpha val="62000"/>
                </a:srgbClr>
              </a:gs>
              <a:gs pos="100000">
                <a:srgbClr val="0070C4">
                  <a:alpha val="83000"/>
                </a:srgbClr>
              </a:gs>
            </a:gsLst>
            <a:lin ang="16200000" scaled="1"/>
            <a:tileRect/>
          </a:gradFill>
          <a:ln w="9525">
            <a:solidFill>
              <a:srgbClr val="3399FF"/>
            </a:solidFill>
            <a:round/>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7" tIns="34279" rIns="68557" bIns="34279" numCol="1" spcCol="0" rtlCol="0" fromWordArt="0" anchor="ctr" anchorCtr="0" forceAA="0" compatLnSpc="1">
            <a:prstTxWarp prst="textNoShape">
              <a:avLst/>
            </a:prstTxWarp>
            <a:noAutofit/>
          </a:bodyPr>
          <a:lstStyle/>
          <a:p>
            <a:pPr algn="ctr"/>
            <a:endParaRPr lang="zh-CN" altLang="en-US"/>
          </a:p>
        </p:txBody>
      </p:sp>
      <p:sp>
        <p:nvSpPr>
          <p:cNvPr id="21" name="Freeform 23"/>
          <p:cNvSpPr>
            <a:spLocks/>
          </p:cNvSpPr>
          <p:nvPr/>
        </p:nvSpPr>
        <p:spPr bwMode="auto">
          <a:xfrm>
            <a:off x="1612180" y="4954452"/>
            <a:ext cx="9409066" cy="460615"/>
          </a:xfrm>
          <a:custGeom>
            <a:avLst/>
            <a:gdLst>
              <a:gd name="T0" fmla="*/ 5871 w 5871"/>
              <a:gd name="T1" fmla="*/ 904 h 904"/>
              <a:gd name="T2" fmla="*/ 5078 w 5871"/>
              <a:gd name="T3" fmla="*/ 0 h 904"/>
              <a:gd name="T4" fmla="*/ 703 w 5871"/>
              <a:gd name="T5" fmla="*/ 0 h 904"/>
              <a:gd name="T6" fmla="*/ 0 w 5871"/>
              <a:gd name="T7" fmla="*/ 904 h 904"/>
              <a:gd name="T8" fmla="*/ 5871 w 5871"/>
              <a:gd name="T9" fmla="*/ 904 h 904"/>
              <a:gd name="T10" fmla="*/ 5871 w 5871"/>
              <a:gd name="T11" fmla="*/ 904 h 904"/>
            </a:gdLst>
            <a:ahLst/>
            <a:cxnLst>
              <a:cxn ang="0">
                <a:pos x="T0" y="T1"/>
              </a:cxn>
              <a:cxn ang="0">
                <a:pos x="T2" y="T3"/>
              </a:cxn>
              <a:cxn ang="0">
                <a:pos x="T4" y="T5"/>
              </a:cxn>
              <a:cxn ang="0">
                <a:pos x="T6" y="T7"/>
              </a:cxn>
              <a:cxn ang="0">
                <a:pos x="T8" y="T9"/>
              </a:cxn>
              <a:cxn ang="0">
                <a:pos x="T10" y="T11"/>
              </a:cxn>
            </a:cxnLst>
            <a:rect l="0" t="0" r="r" b="b"/>
            <a:pathLst>
              <a:path w="5871" h="904">
                <a:moveTo>
                  <a:pt x="5871" y="904"/>
                </a:moveTo>
                <a:lnTo>
                  <a:pt x="5078" y="0"/>
                </a:lnTo>
                <a:lnTo>
                  <a:pt x="703" y="0"/>
                </a:lnTo>
                <a:lnTo>
                  <a:pt x="0" y="904"/>
                </a:lnTo>
                <a:lnTo>
                  <a:pt x="5871" y="904"/>
                </a:lnTo>
                <a:lnTo>
                  <a:pt x="5871" y="904"/>
                </a:lnTo>
                <a:close/>
              </a:path>
            </a:pathLst>
          </a:custGeom>
          <a:gradFill flip="none" rotWithShape="1">
            <a:gsLst>
              <a:gs pos="0">
                <a:srgbClr val="004376">
                  <a:alpha val="73000"/>
                </a:srgbClr>
              </a:gs>
              <a:gs pos="100000">
                <a:srgbClr val="0070C4">
                  <a:alpha val="83000"/>
                </a:srgbClr>
              </a:gs>
            </a:gsLst>
            <a:lin ang="16200000" scaled="1"/>
            <a:tileRect/>
          </a:gradFill>
          <a:ln w="952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57" tIns="34279" rIns="68557" bIns="34279" numCol="1" spcCol="0" rtlCol="0" fromWordArt="0" anchor="ctr" anchorCtr="0" forceAA="0" compatLnSpc="1">
            <a:prstTxWarp prst="textNoShape">
              <a:avLst/>
            </a:prstTxWarp>
            <a:noAutofit/>
          </a:bodyPr>
          <a:lstStyle/>
          <a:p>
            <a:pPr algn="ctr"/>
            <a:endParaRPr lang="zh-CN" altLang="en-US"/>
          </a:p>
        </p:txBody>
      </p:sp>
      <p:sp>
        <p:nvSpPr>
          <p:cNvPr id="22" name="Freeform 25"/>
          <p:cNvSpPr>
            <a:spLocks/>
          </p:cNvSpPr>
          <p:nvPr/>
        </p:nvSpPr>
        <p:spPr bwMode="auto">
          <a:xfrm>
            <a:off x="1612180" y="5434449"/>
            <a:ext cx="9409067" cy="740564"/>
          </a:xfrm>
          <a:custGeom>
            <a:avLst/>
            <a:gdLst>
              <a:gd name="T0" fmla="*/ 5871 w 5871"/>
              <a:gd name="T1" fmla="*/ 176 h 176"/>
              <a:gd name="T2" fmla="*/ 5871 w 5871"/>
              <a:gd name="T3" fmla="*/ 0 h 176"/>
              <a:gd name="T4" fmla="*/ 0 w 5871"/>
              <a:gd name="T5" fmla="*/ 0 h 176"/>
              <a:gd name="T6" fmla="*/ 0 w 5871"/>
              <a:gd name="T7" fmla="*/ 176 h 176"/>
              <a:gd name="T8" fmla="*/ 5871 w 5871"/>
              <a:gd name="T9" fmla="*/ 176 h 176"/>
              <a:gd name="T10" fmla="*/ 5871 w 5871"/>
              <a:gd name="T11" fmla="*/ 176 h 176"/>
            </a:gdLst>
            <a:ahLst/>
            <a:cxnLst>
              <a:cxn ang="0">
                <a:pos x="T0" y="T1"/>
              </a:cxn>
              <a:cxn ang="0">
                <a:pos x="T2" y="T3"/>
              </a:cxn>
              <a:cxn ang="0">
                <a:pos x="T4" y="T5"/>
              </a:cxn>
              <a:cxn ang="0">
                <a:pos x="T6" y="T7"/>
              </a:cxn>
              <a:cxn ang="0">
                <a:pos x="T8" y="T9"/>
              </a:cxn>
              <a:cxn ang="0">
                <a:pos x="T10" y="T11"/>
              </a:cxn>
            </a:cxnLst>
            <a:rect l="0" t="0" r="r" b="b"/>
            <a:pathLst>
              <a:path w="5871" h="176">
                <a:moveTo>
                  <a:pt x="5871" y="176"/>
                </a:moveTo>
                <a:lnTo>
                  <a:pt x="5871" y="0"/>
                </a:lnTo>
                <a:lnTo>
                  <a:pt x="0" y="0"/>
                </a:lnTo>
                <a:lnTo>
                  <a:pt x="0" y="176"/>
                </a:lnTo>
                <a:lnTo>
                  <a:pt x="5871" y="176"/>
                </a:lnTo>
                <a:lnTo>
                  <a:pt x="5871" y="176"/>
                </a:lnTo>
                <a:close/>
              </a:path>
            </a:pathLst>
          </a:cu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lIns="68557" tIns="34279" rIns="68557" bIns="34279" rtlCol="0" anchor="ctr"/>
          <a:lstStyle/>
          <a:p>
            <a:pPr algn="ctr"/>
            <a:endParaRPr lang="zh-CN" altLang="en-US" dirty="0"/>
          </a:p>
        </p:txBody>
      </p:sp>
      <p:sp>
        <p:nvSpPr>
          <p:cNvPr id="23" name="矩形 22"/>
          <p:cNvSpPr/>
          <p:nvPr/>
        </p:nvSpPr>
        <p:spPr>
          <a:xfrm>
            <a:off x="2209526" y="5499278"/>
            <a:ext cx="8963194" cy="688956"/>
          </a:xfrm>
          <a:prstGeom prst="rect">
            <a:avLst/>
          </a:prstGeom>
        </p:spPr>
        <p:txBody>
          <a:bodyPr wrap="square" lIns="72554" tIns="36276" rIns="72554" bIns="36276">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对于云原生应用，采用</a:t>
            </a:r>
            <a:r>
              <a:rPr lang="en-US" altLang="zh-CN" sz="2000" b="1" dirty="0">
                <a:solidFill>
                  <a:schemeClr val="bg1"/>
                </a:solidFill>
                <a:latin typeface="微软雅黑" panose="020B0503020204020204" pitchFamily="34" charset="-122"/>
                <a:ea typeface="微软雅黑" panose="020B0503020204020204" pitchFamily="34" charset="-122"/>
              </a:rPr>
              <a:t>Kubernetes</a:t>
            </a:r>
            <a:r>
              <a:rPr lang="zh-CN" altLang="en-US" sz="2000" b="1" dirty="0">
                <a:solidFill>
                  <a:schemeClr val="bg1"/>
                </a:solidFill>
                <a:latin typeface="微软雅黑" panose="020B0503020204020204" pitchFamily="34" charset="-122"/>
                <a:ea typeface="微软雅黑" panose="020B0503020204020204" pitchFamily="34" charset="-122"/>
              </a:rPr>
              <a:t>构建微服务部署和集群管理能力，采用</a:t>
            </a:r>
            <a:r>
              <a:rPr lang="en-US" altLang="zh-CN" sz="2000" b="1" dirty="0" err="1">
                <a:solidFill>
                  <a:schemeClr val="bg1"/>
                </a:solidFill>
                <a:latin typeface="微软雅黑" panose="020B0503020204020204" pitchFamily="34" charset="-122"/>
                <a:ea typeface="微软雅黑" panose="020B0503020204020204" pitchFamily="34" charset="-122"/>
              </a:rPr>
              <a:t>Istio</a:t>
            </a:r>
            <a:r>
              <a:rPr lang="zh-CN" altLang="en-US" sz="2000" b="1" dirty="0">
                <a:solidFill>
                  <a:schemeClr val="bg1"/>
                </a:solidFill>
                <a:latin typeface="微软雅黑" panose="020B0503020204020204" pitchFamily="34" charset="-122"/>
                <a:ea typeface="微软雅黑" panose="020B0503020204020204" pitchFamily="34" charset="-122"/>
              </a:rPr>
              <a:t>构建服务治理能力，将逐渐成为应用微服务转型的标准配置。</a:t>
            </a:r>
          </a:p>
        </p:txBody>
      </p:sp>
      <p:pic>
        <p:nvPicPr>
          <p:cNvPr id="24" name="Picture 31" descr="C:\Users\nelsone-pc01\Desktop\手环\shad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199" y="5035116"/>
            <a:ext cx="4102746" cy="27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04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C12820-EED8-8345-ADE9-2EF510FDA122}"/>
              </a:ext>
            </a:extLst>
          </p:cNvPr>
          <p:cNvSpPr>
            <a:spLocks noGrp="1"/>
          </p:cNvSpPr>
          <p:nvPr>
            <p:ph type="title"/>
          </p:nvPr>
        </p:nvSpPr>
        <p:spPr/>
        <p:txBody>
          <a:bodyPr/>
          <a:lstStyle/>
          <a:p>
            <a:r>
              <a:rPr kumimoji="1" lang="en-US" altLang="zh-CN" b="1" dirty="0">
                <a:solidFill>
                  <a:schemeClr val="bg1"/>
                </a:solidFill>
                <a:latin typeface="微软雅黑" panose="020B0503020204020204" pitchFamily="34" charset="-122"/>
                <a:ea typeface="微软雅黑" panose="020B0503020204020204" pitchFamily="34" charset="-122"/>
              </a:rPr>
              <a:t>Agenda</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xmlns="" id="{623D5592-52AD-D54D-B1F8-6EC5D7B6CC12}"/>
              </a:ext>
            </a:extLst>
          </p:cNvPr>
          <p:cNvSpPr>
            <a:spLocks noGrp="1"/>
          </p:cNvSpPr>
          <p:nvPr>
            <p:ph idx="1"/>
          </p:nvPr>
        </p:nvSpPr>
        <p:spPr/>
        <p:txBody>
          <a:bodyPr/>
          <a:lstStyle/>
          <a:p>
            <a:pPr marL="588936" indent="-588936" defTabSz="982461">
              <a:buClr>
                <a:srgbClr val="6ABCFC"/>
              </a:buClr>
            </a:pPr>
            <a:r>
              <a:rPr lang="en-US" altLang="zh-CN" b="1" dirty="0" err="1">
                <a:solidFill>
                  <a:schemeClr val="bg2"/>
                </a:solidFill>
              </a:rPr>
              <a:t>Istio</a:t>
            </a:r>
            <a:r>
              <a:rPr lang="zh-CN" altLang="en-US" b="1" dirty="0">
                <a:solidFill>
                  <a:schemeClr val="bg2"/>
                </a:solidFill>
              </a:rPr>
              <a:t> </a:t>
            </a:r>
            <a:endParaRPr lang="en-US" altLang="zh-CN" b="1" dirty="0">
              <a:solidFill>
                <a:schemeClr val="bg2"/>
              </a:solidFill>
            </a:endParaRPr>
          </a:p>
          <a:p>
            <a:pPr marL="588936" indent="-588936" defTabSz="982461">
              <a:buClr>
                <a:srgbClr val="6ABCFC"/>
              </a:buClr>
            </a:pPr>
            <a:r>
              <a:rPr lang="en-US" altLang="zh-CN" b="1" dirty="0" err="1">
                <a:solidFill>
                  <a:schemeClr val="bg2"/>
                </a:solidFill>
              </a:rPr>
              <a:t>Istio</a:t>
            </a:r>
            <a:r>
              <a:rPr lang="zh-CN" altLang="en-US" b="1" dirty="0">
                <a:solidFill>
                  <a:schemeClr val="bg2"/>
                </a:solidFill>
              </a:rPr>
              <a:t> </a:t>
            </a:r>
            <a:r>
              <a:rPr lang="en-US" altLang="zh-CN" b="1" dirty="0">
                <a:solidFill>
                  <a:schemeClr val="bg2"/>
                </a:solidFill>
              </a:rPr>
              <a:t>&amp; Kubernetes</a:t>
            </a:r>
          </a:p>
          <a:p>
            <a:pPr marL="588936" indent="-588936" defTabSz="982461">
              <a:buClr>
                <a:srgbClr val="6ABCFC"/>
              </a:buClr>
            </a:pPr>
            <a:r>
              <a:rPr lang="en-US" altLang="zh-CN" b="1" dirty="0">
                <a:solidFill>
                  <a:srgbClr val="FFC000"/>
                </a:solidFill>
              </a:rPr>
              <a:t>Istio</a:t>
            </a:r>
            <a:r>
              <a:rPr lang="zh-CN" altLang="en-US" b="1" dirty="0">
                <a:solidFill>
                  <a:srgbClr val="FFC000"/>
                </a:solidFill>
              </a:rPr>
              <a:t> </a:t>
            </a:r>
            <a:r>
              <a:rPr lang="en-US" altLang="zh-CN" b="1" dirty="0">
                <a:solidFill>
                  <a:srgbClr val="FFC000"/>
                </a:solidFill>
              </a:rPr>
              <a:t>&amp; Kubernetes</a:t>
            </a:r>
            <a:r>
              <a:rPr lang="zh-CN" altLang="en-US" b="1" dirty="0">
                <a:solidFill>
                  <a:srgbClr val="FFC000"/>
                </a:solidFill>
              </a:rPr>
              <a:t>的云原生实践</a:t>
            </a:r>
          </a:p>
        </p:txBody>
      </p:sp>
    </p:spTree>
    <p:extLst>
      <p:ext uri="{BB962C8B-B14F-4D97-AF65-F5344CB8AC3E}">
        <p14:creationId xmlns:p14="http://schemas.microsoft.com/office/powerpoint/2010/main" val="3146846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en-US" altLang="zh-CN" sz="3001" dirty="0" smtClean="0">
                <a:solidFill>
                  <a:schemeClr val="bg1"/>
                </a:solidFill>
              </a:rPr>
              <a:t> </a:t>
            </a:r>
            <a:r>
              <a:rPr lang="en-US" altLang="zh-CN" sz="3001" b="1" dirty="0" smtClean="0">
                <a:solidFill>
                  <a:schemeClr val="bg1"/>
                </a:solidFill>
              </a:rPr>
              <a:t>Kubernetes</a:t>
            </a:r>
            <a:r>
              <a:rPr lang="zh-CN" altLang="en-US" sz="3001" b="1" dirty="0">
                <a:solidFill>
                  <a:schemeClr val="bg1"/>
                </a:solidFill>
              </a:rPr>
              <a:t>全栈容器服务</a:t>
            </a:r>
          </a:p>
        </p:txBody>
      </p:sp>
      <p:sp>
        <p:nvSpPr>
          <p:cNvPr id="3" name="文本框 2"/>
          <p:cNvSpPr txBox="1"/>
          <p:nvPr/>
        </p:nvSpPr>
        <p:spPr>
          <a:xfrm>
            <a:off x="6610681" y="1953324"/>
            <a:ext cx="2945506" cy="523220"/>
          </a:xfrm>
          <a:prstGeom prst="rect">
            <a:avLst/>
          </a:prstGeom>
          <a:noFill/>
        </p:spPr>
        <p:txBody>
          <a:bodyPr wrap="square" rtlCol="0">
            <a:spAutoFit/>
          </a:bodyPr>
          <a:lstStyle/>
          <a:p>
            <a:r>
              <a:rPr lang="zh-CN" altLang="en-US" sz="1400" b="1" dirty="0">
                <a:solidFill>
                  <a:srgbClr val="FFC000"/>
                </a:solidFill>
                <a:latin typeface="微软雅黑" panose="020B0503020204020204" pitchFamily="34" charset="-122"/>
                <a:ea typeface="微软雅黑" panose="020B0503020204020204" pitchFamily="34" charset="-122"/>
              </a:rPr>
              <a:t>应用运维管理</a:t>
            </a:r>
            <a:endParaRPr lang="en-US" altLang="zh-CN" sz="1400" b="1" dirty="0">
              <a:solidFill>
                <a:srgbClr val="FFC000"/>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丰富可定制的容器应用立体化运维</a:t>
            </a:r>
          </a:p>
        </p:txBody>
      </p:sp>
      <p:sp>
        <p:nvSpPr>
          <p:cNvPr id="5" name="文本框 4"/>
          <p:cNvSpPr txBox="1"/>
          <p:nvPr/>
        </p:nvSpPr>
        <p:spPr>
          <a:xfrm>
            <a:off x="7251932" y="3401210"/>
            <a:ext cx="2952328" cy="523220"/>
          </a:xfrm>
          <a:prstGeom prst="rect">
            <a:avLst/>
          </a:prstGeom>
          <a:noFill/>
        </p:spPr>
        <p:txBody>
          <a:bodyPr wrap="square" rtlCol="0">
            <a:spAutoFit/>
          </a:bodyPr>
          <a:lstStyle/>
          <a:p>
            <a:r>
              <a:rPr lang="zh-CN" altLang="en-US" sz="1400" b="1" dirty="0">
                <a:solidFill>
                  <a:srgbClr val="FFC000"/>
                </a:solidFill>
                <a:latin typeface="微软雅黑" panose="020B0503020204020204" pitchFamily="34" charset="-122"/>
                <a:ea typeface="微软雅黑" panose="020B0503020204020204" pitchFamily="34" charset="-122"/>
              </a:rPr>
              <a:t>容器镜像服务</a:t>
            </a:r>
            <a:endParaRPr lang="en-US" altLang="zh-CN" sz="1400" b="1" dirty="0">
              <a:solidFill>
                <a:srgbClr val="FFC000"/>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容器镜像一站式构建、存储与交付</a:t>
            </a:r>
          </a:p>
        </p:txBody>
      </p:sp>
      <p:sp>
        <p:nvSpPr>
          <p:cNvPr id="6" name="文本框 5"/>
          <p:cNvSpPr txBox="1"/>
          <p:nvPr/>
        </p:nvSpPr>
        <p:spPr>
          <a:xfrm>
            <a:off x="6366324" y="5034555"/>
            <a:ext cx="2829725" cy="523220"/>
          </a:xfrm>
          <a:prstGeom prst="rect">
            <a:avLst/>
          </a:prstGeom>
          <a:noFill/>
        </p:spPr>
        <p:txBody>
          <a:bodyPr wrap="square" rtlCol="0">
            <a:spAutoFit/>
          </a:bodyPr>
          <a:lstStyle/>
          <a:p>
            <a:r>
              <a:rPr lang="zh-CN" altLang="en-US" sz="1400" b="1" dirty="0">
                <a:solidFill>
                  <a:srgbClr val="FFC000"/>
                </a:solidFill>
                <a:latin typeface="微软雅黑" panose="020B0503020204020204" pitchFamily="34" charset="-122"/>
                <a:ea typeface="微软雅黑" panose="020B0503020204020204" pitchFamily="34" charset="-122"/>
              </a:rPr>
              <a:t>应用编排服务</a:t>
            </a:r>
            <a:endParaRPr lang="en-US" altLang="zh-CN" sz="1400" b="1" dirty="0">
              <a:solidFill>
                <a:srgbClr val="FFC000"/>
              </a:solidFill>
              <a:latin typeface="微软雅黑" panose="020B0503020204020204" pitchFamily="34" charset="-122"/>
              <a:ea typeface="微软雅黑" panose="020B0503020204020204" pitchFamily="34" charset="-122"/>
            </a:endParaRPr>
          </a:p>
          <a:p>
            <a:r>
              <a:rPr lang="zh-CN" altLang="en-US" sz="1400" dirty="0">
                <a:solidFill>
                  <a:schemeClr val="bg1"/>
                </a:solidFill>
                <a:latin typeface="微软雅黑" panose="020B0503020204020204" pitchFamily="34" charset="-122"/>
                <a:ea typeface="微软雅黑" panose="020B0503020204020204" pitchFamily="34" charset="-122"/>
              </a:rPr>
              <a:t>应用云上自动化编排与设施管理</a:t>
            </a:r>
          </a:p>
        </p:txBody>
      </p:sp>
      <p:sp>
        <p:nvSpPr>
          <p:cNvPr id="7" name="文本框 6"/>
          <p:cNvSpPr txBox="1"/>
          <p:nvPr/>
        </p:nvSpPr>
        <p:spPr>
          <a:xfrm>
            <a:off x="2139363" y="5135022"/>
            <a:ext cx="2705046" cy="523220"/>
          </a:xfrm>
          <a:prstGeom prst="rect">
            <a:avLst/>
          </a:prstGeom>
          <a:noFill/>
        </p:spPr>
        <p:txBody>
          <a:bodyPr wrap="square" rtlCol="0">
            <a:spAutoFit/>
          </a:bodyPr>
          <a:lstStyle/>
          <a:p>
            <a:pPr algn="r"/>
            <a:r>
              <a:rPr lang="zh-CN" altLang="en-US" sz="1400" b="1" dirty="0">
                <a:solidFill>
                  <a:srgbClr val="FFC000"/>
                </a:solidFill>
                <a:latin typeface="微软雅黑" panose="020B0503020204020204" pitchFamily="34" charset="-122"/>
                <a:ea typeface="微软雅黑" panose="020B0503020204020204" pitchFamily="34" charset="-122"/>
              </a:rPr>
              <a:t>云容器实例</a:t>
            </a:r>
            <a:endParaRPr lang="en-US" altLang="zh-CN" sz="1400" b="1" dirty="0">
              <a:solidFill>
                <a:srgbClr val="FFC000"/>
              </a:solidFill>
              <a:latin typeface="微软雅黑" panose="020B0503020204020204" pitchFamily="34" charset="-122"/>
              <a:ea typeface="微软雅黑" panose="020B0503020204020204" pitchFamily="34" charset="-122"/>
            </a:endParaRPr>
          </a:p>
          <a:p>
            <a:pPr algn="r"/>
            <a:r>
              <a:rPr lang="zh-CN" altLang="en-US" sz="1400" dirty="0">
                <a:solidFill>
                  <a:schemeClr val="bg1"/>
                </a:solidFill>
                <a:latin typeface="微软雅黑" panose="020B0503020204020204" pitchFamily="34" charset="-122"/>
                <a:ea typeface="微软雅黑" panose="020B0503020204020204" pitchFamily="34" charset="-122"/>
              </a:rPr>
              <a:t>基于</a:t>
            </a:r>
            <a:r>
              <a:rPr lang="en-US" altLang="zh-CN" sz="1400" dirty="0">
                <a:solidFill>
                  <a:schemeClr val="bg1"/>
                </a:solidFill>
                <a:latin typeface="微软雅黑" panose="020B0503020204020204" pitchFamily="34" charset="-122"/>
                <a:ea typeface="微软雅黑" panose="020B0503020204020204" pitchFamily="34" charset="-122"/>
              </a:rPr>
              <a:t>K8S</a:t>
            </a:r>
            <a:r>
              <a:rPr lang="zh-CN" altLang="en-US" sz="1400" dirty="0">
                <a:solidFill>
                  <a:schemeClr val="bg1"/>
                </a:solidFill>
                <a:latin typeface="微软雅黑" panose="020B0503020204020204" pitchFamily="34" charset="-122"/>
                <a:ea typeface="微软雅黑" panose="020B0503020204020204" pitchFamily="34" charset="-122"/>
              </a:rPr>
              <a:t>的</a:t>
            </a:r>
            <a:r>
              <a:rPr lang="en-US" altLang="zh-CN" sz="1400" dirty="0" err="1">
                <a:solidFill>
                  <a:schemeClr val="bg1"/>
                </a:solidFill>
                <a:latin typeface="微软雅黑" panose="020B0503020204020204" pitchFamily="34" charset="-122"/>
                <a:ea typeface="微软雅黑" panose="020B0503020204020204" pitchFamily="34" charset="-122"/>
              </a:rPr>
              <a:t>Serverless</a:t>
            </a:r>
            <a:r>
              <a:rPr lang="zh-CN" altLang="en-US" sz="1400" dirty="0">
                <a:solidFill>
                  <a:schemeClr val="bg1"/>
                </a:solidFill>
                <a:latin typeface="微软雅黑" panose="020B0503020204020204" pitchFamily="34" charset="-122"/>
                <a:ea typeface="微软雅黑" panose="020B0503020204020204" pitchFamily="34" charset="-122"/>
              </a:rPr>
              <a:t>容器服务</a:t>
            </a:r>
          </a:p>
        </p:txBody>
      </p:sp>
      <p:sp>
        <p:nvSpPr>
          <p:cNvPr id="8" name="文本框 7"/>
          <p:cNvSpPr txBox="1"/>
          <p:nvPr/>
        </p:nvSpPr>
        <p:spPr>
          <a:xfrm>
            <a:off x="1707315" y="1909237"/>
            <a:ext cx="2979581" cy="523220"/>
          </a:xfrm>
          <a:prstGeom prst="rect">
            <a:avLst/>
          </a:prstGeom>
          <a:noFill/>
        </p:spPr>
        <p:txBody>
          <a:bodyPr wrap="square" rtlCol="0">
            <a:spAutoFit/>
          </a:bodyPr>
          <a:lstStyle/>
          <a:p>
            <a:pPr algn="r"/>
            <a:r>
              <a:rPr lang="zh-CN" altLang="en-US" sz="1400" b="1" dirty="0">
                <a:solidFill>
                  <a:srgbClr val="FFC000"/>
                </a:solidFill>
                <a:latin typeface="微软雅黑" panose="020B0503020204020204" pitchFamily="34" charset="-122"/>
                <a:ea typeface="微软雅黑" panose="020B0503020204020204" pitchFamily="34" charset="-122"/>
              </a:rPr>
              <a:t>云容器引擎</a:t>
            </a:r>
            <a:endParaRPr lang="en-US" altLang="zh-CN" sz="1400" b="1" dirty="0">
              <a:solidFill>
                <a:srgbClr val="FFC000"/>
              </a:solidFill>
              <a:latin typeface="微软雅黑" panose="020B0503020204020204" pitchFamily="34" charset="-122"/>
              <a:ea typeface="微软雅黑" panose="020B0503020204020204" pitchFamily="34" charset="-122"/>
            </a:endParaRPr>
          </a:p>
          <a:p>
            <a:pPr algn="r"/>
            <a:r>
              <a:rPr lang="zh-CN" altLang="en-US" sz="1400" dirty="0">
                <a:solidFill>
                  <a:schemeClr val="bg1"/>
                </a:solidFill>
                <a:latin typeface="微软雅黑" panose="020B0503020204020204" pitchFamily="34" charset="-122"/>
                <a:ea typeface="微软雅黑" panose="020B0503020204020204" pitchFamily="34" charset="-122"/>
              </a:rPr>
              <a:t>企业级高可靠、高性能</a:t>
            </a:r>
            <a:r>
              <a:rPr lang="en-US" altLang="zh-CN" sz="1400" dirty="0">
                <a:solidFill>
                  <a:schemeClr val="bg1"/>
                </a:solidFill>
                <a:latin typeface="微软雅黑" panose="020B0503020204020204" pitchFamily="34" charset="-122"/>
                <a:ea typeface="微软雅黑" panose="020B0503020204020204" pitchFamily="34" charset="-122"/>
              </a:rPr>
              <a:t>K8S</a:t>
            </a:r>
            <a:r>
              <a:rPr lang="zh-CN" altLang="en-US" sz="1400" dirty="0">
                <a:solidFill>
                  <a:schemeClr val="bg1"/>
                </a:solidFill>
                <a:latin typeface="微软雅黑" panose="020B0503020204020204" pitchFamily="34" charset="-122"/>
                <a:ea typeface="微软雅黑" panose="020B0503020204020204" pitchFamily="34" charset="-122"/>
              </a:rPr>
              <a:t>服务</a:t>
            </a:r>
          </a:p>
        </p:txBody>
      </p:sp>
      <p:sp>
        <p:nvSpPr>
          <p:cNvPr id="9" name="文本框 8"/>
          <p:cNvSpPr txBox="1"/>
          <p:nvPr/>
        </p:nvSpPr>
        <p:spPr>
          <a:xfrm>
            <a:off x="1563300" y="3755549"/>
            <a:ext cx="2083295" cy="523220"/>
          </a:xfrm>
          <a:prstGeom prst="rect">
            <a:avLst/>
          </a:prstGeom>
          <a:noFill/>
        </p:spPr>
        <p:txBody>
          <a:bodyPr wrap="square" rtlCol="0">
            <a:spAutoFit/>
          </a:bodyPr>
          <a:lstStyle/>
          <a:p>
            <a:pPr algn="r"/>
            <a:r>
              <a:rPr lang="zh-CN" altLang="en-US" sz="1400" b="1" dirty="0">
                <a:solidFill>
                  <a:srgbClr val="FFC000"/>
                </a:solidFill>
                <a:latin typeface="微软雅黑" panose="020B0503020204020204" pitchFamily="34" charset="-122"/>
                <a:ea typeface="微软雅黑" panose="020B0503020204020204" pitchFamily="34" charset="-122"/>
              </a:rPr>
              <a:t>服务网格</a:t>
            </a:r>
            <a:endParaRPr lang="en-US" altLang="zh-CN" sz="1400" b="1" dirty="0">
              <a:solidFill>
                <a:srgbClr val="FFC000"/>
              </a:solidFill>
              <a:latin typeface="微软雅黑" panose="020B0503020204020204" pitchFamily="34" charset="-122"/>
              <a:ea typeface="微软雅黑" panose="020B0503020204020204" pitchFamily="34" charset="-122"/>
            </a:endParaRPr>
          </a:p>
          <a:p>
            <a:pPr algn="r"/>
            <a:r>
              <a:rPr lang="en-US" altLang="zh-CN" sz="1400" dirty="0">
                <a:solidFill>
                  <a:schemeClr val="bg1"/>
                </a:solidFill>
                <a:latin typeface="微软雅黑" panose="020B0503020204020204" pitchFamily="34" charset="-122"/>
                <a:ea typeface="微软雅黑" panose="020B0503020204020204" pitchFamily="34" charset="-122"/>
              </a:rPr>
              <a:t>K8S</a:t>
            </a:r>
            <a:r>
              <a:rPr lang="zh-CN" altLang="en-US" sz="1400" dirty="0">
                <a:solidFill>
                  <a:schemeClr val="bg1"/>
                </a:solidFill>
                <a:latin typeface="微软雅黑" panose="020B0503020204020204" pitchFamily="34" charset="-122"/>
                <a:ea typeface="微软雅黑" panose="020B0503020204020204" pitchFamily="34" charset="-122"/>
              </a:rPr>
              <a:t>原生</a:t>
            </a:r>
            <a:r>
              <a:rPr lang="en-US" altLang="zh-CN" sz="1400" dirty="0">
                <a:solidFill>
                  <a:schemeClr val="bg1"/>
                </a:solidFill>
                <a:latin typeface="微软雅黑" panose="020B0503020204020204" pitchFamily="34" charset="-122"/>
                <a:ea typeface="微软雅黑" panose="020B0503020204020204" pitchFamily="34" charset="-122"/>
              </a:rPr>
              <a:t>Service Mesh</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2074" y="2598973"/>
            <a:ext cx="3593874" cy="2313153"/>
          </a:xfrm>
          <a:prstGeom prst="rect">
            <a:avLst/>
          </a:prstGeom>
        </p:spPr>
      </p:pic>
    </p:spTree>
    <p:extLst>
      <p:ext uri="{BB962C8B-B14F-4D97-AF65-F5344CB8AC3E}">
        <p14:creationId xmlns:p14="http://schemas.microsoft.com/office/powerpoint/2010/main" val="265889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4759" y="405458"/>
            <a:ext cx="9371112" cy="646331"/>
          </a:xfrm>
          <a:prstGeom prst="rect">
            <a:avLst/>
          </a:prstGeom>
          <a:noFill/>
          <a:effectLst/>
        </p:spPr>
        <p:txBody>
          <a:bodyPr wrap="square" rtlCol="0">
            <a:spAutoFit/>
          </a:bodyPr>
          <a:lstStyle>
            <a:defPPr>
              <a:defRPr lang="en-US"/>
            </a:defPPr>
            <a:lvl1pPr marL="0" algn="l" defTabSz="215265" rtl="0" eaLnBrk="1" latinLnBrk="0" hangingPunct="1">
              <a:defRPr sz="425" kern="1200">
                <a:solidFill>
                  <a:schemeClr val="tx1"/>
                </a:solidFill>
                <a:latin typeface="+mn-lt"/>
                <a:ea typeface="+mn-ea"/>
                <a:cs typeface="+mn-cs"/>
              </a:defRPr>
            </a:lvl1pPr>
            <a:lvl2pPr marL="107950" algn="l" defTabSz="215265" rtl="0" eaLnBrk="1" latinLnBrk="0" hangingPunct="1">
              <a:defRPr sz="425" kern="1200">
                <a:solidFill>
                  <a:schemeClr val="tx1"/>
                </a:solidFill>
                <a:latin typeface="+mn-lt"/>
                <a:ea typeface="+mn-ea"/>
                <a:cs typeface="+mn-cs"/>
              </a:defRPr>
            </a:lvl2pPr>
            <a:lvl3pPr marL="215900" algn="l" defTabSz="215265" rtl="0" eaLnBrk="1" latinLnBrk="0" hangingPunct="1">
              <a:defRPr sz="425" kern="1200">
                <a:solidFill>
                  <a:schemeClr val="tx1"/>
                </a:solidFill>
                <a:latin typeface="+mn-lt"/>
                <a:ea typeface="+mn-ea"/>
                <a:cs typeface="+mn-cs"/>
              </a:defRPr>
            </a:lvl3pPr>
            <a:lvl4pPr marL="323850" algn="l" defTabSz="215265" rtl="0" eaLnBrk="1" latinLnBrk="0" hangingPunct="1">
              <a:defRPr sz="425" kern="1200">
                <a:solidFill>
                  <a:schemeClr val="tx1"/>
                </a:solidFill>
                <a:latin typeface="+mn-lt"/>
                <a:ea typeface="+mn-ea"/>
                <a:cs typeface="+mn-cs"/>
              </a:defRPr>
            </a:lvl4pPr>
            <a:lvl5pPr marL="431800" algn="l" defTabSz="215265" rtl="0" eaLnBrk="1" latinLnBrk="0" hangingPunct="1">
              <a:defRPr sz="425" kern="1200">
                <a:solidFill>
                  <a:schemeClr val="tx1"/>
                </a:solidFill>
                <a:latin typeface="+mn-lt"/>
                <a:ea typeface="+mn-ea"/>
                <a:cs typeface="+mn-cs"/>
              </a:defRPr>
            </a:lvl5pPr>
            <a:lvl6pPr marL="539750" algn="l" defTabSz="215265" rtl="0" eaLnBrk="1" latinLnBrk="0" hangingPunct="1">
              <a:defRPr sz="425" kern="1200">
                <a:solidFill>
                  <a:schemeClr val="tx1"/>
                </a:solidFill>
                <a:latin typeface="+mn-lt"/>
                <a:ea typeface="+mn-ea"/>
                <a:cs typeface="+mn-cs"/>
              </a:defRPr>
            </a:lvl6pPr>
            <a:lvl7pPr marL="647700" algn="l" defTabSz="215265" rtl="0" eaLnBrk="1" latinLnBrk="0" hangingPunct="1">
              <a:defRPr sz="425" kern="1200">
                <a:solidFill>
                  <a:schemeClr val="tx1"/>
                </a:solidFill>
                <a:latin typeface="+mn-lt"/>
                <a:ea typeface="+mn-ea"/>
                <a:cs typeface="+mn-cs"/>
              </a:defRPr>
            </a:lvl7pPr>
            <a:lvl8pPr marL="755650" algn="l" defTabSz="215265" rtl="0" eaLnBrk="1" latinLnBrk="0" hangingPunct="1">
              <a:defRPr sz="425" kern="1200">
                <a:solidFill>
                  <a:schemeClr val="tx1"/>
                </a:solidFill>
                <a:latin typeface="+mn-lt"/>
                <a:ea typeface="+mn-ea"/>
                <a:cs typeface="+mn-cs"/>
              </a:defRPr>
            </a:lvl8pPr>
            <a:lvl9pPr marL="863600" algn="l" defTabSz="215265" rtl="0" eaLnBrk="1" latinLnBrk="0" hangingPunct="1">
              <a:defRPr sz="425" kern="1200">
                <a:solidFill>
                  <a:schemeClr val="tx1"/>
                </a:solidFill>
                <a:latin typeface="+mn-lt"/>
                <a:ea typeface="+mn-ea"/>
                <a:cs typeface="+mn-cs"/>
              </a:defRPr>
            </a:lvl9pPr>
          </a:lstStyle>
          <a:p>
            <a:r>
              <a:rPr kumimoji="1" lang="zh-CN" altLang="en-US" sz="3600" b="1" dirty="0">
                <a:solidFill>
                  <a:schemeClr val="bg1"/>
                </a:solidFill>
                <a:latin typeface="微软雅黑" panose="020B0503020204020204" charset="-122"/>
                <a:ea typeface="微软雅黑" panose="020B0503020204020204" charset="-122"/>
                <a:cs typeface="微软雅黑" panose="020B0503020204020204" charset="-122"/>
              </a:rPr>
              <a:t>无需安装，一键启用，无侵入实现应用治理</a:t>
            </a:r>
          </a:p>
        </p:txBody>
      </p:sp>
      <p:sp>
        <p:nvSpPr>
          <p:cNvPr id="11" name="圆角矩形 10"/>
          <p:cNvSpPr/>
          <p:nvPr/>
        </p:nvSpPr>
        <p:spPr>
          <a:xfrm>
            <a:off x="4685004" y="3508467"/>
            <a:ext cx="4951883" cy="561730"/>
          </a:xfrm>
          <a:prstGeom prst="roundRect">
            <a:avLst>
              <a:gd name="adj" fmla="val 0"/>
            </a:avLst>
          </a:prstGeom>
          <a:solidFill>
            <a:srgbClr val="3399FF"/>
          </a:solidFill>
          <a:ln w="25400">
            <a:solidFill>
              <a:srgbClr val="3399FF"/>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r>
              <a:rPr lang="en-US" altLang="zh-CN" b="1" dirty="0" err="1">
                <a:solidFill>
                  <a:schemeClr val="bg1"/>
                </a:solidFill>
                <a:latin typeface="微软雅黑" panose="020B0503020204020204" pitchFamily="34" charset="-122"/>
                <a:ea typeface="微软雅黑" panose="020B0503020204020204" pitchFamily="34" charset="-122"/>
              </a:rPr>
              <a:t>Istio</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10087917" y="5521537"/>
            <a:ext cx="1343405" cy="360083"/>
          </a:xfrm>
          <a:prstGeom prst="rect">
            <a:avLst/>
          </a:prstGeom>
          <a:solidFill>
            <a:srgbClr val="6C768B"/>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sz="12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defRPr>
            </a:lvl1pPr>
          </a:lstStyle>
          <a:p>
            <a:r>
              <a:rPr lang="zh-CN" altLang="en-US" dirty="0"/>
              <a:t>基础设施</a:t>
            </a:r>
          </a:p>
        </p:txBody>
      </p:sp>
      <p:sp>
        <p:nvSpPr>
          <p:cNvPr id="33" name="文本框 32"/>
          <p:cNvSpPr txBox="1"/>
          <p:nvPr/>
        </p:nvSpPr>
        <p:spPr>
          <a:xfrm>
            <a:off x="10087917" y="4552274"/>
            <a:ext cx="1343405" cy="360083"/>
          </a:xfrm>
          <a:prstGeom prst="rect">
            <a:avLst/>
          </a:prstGeom>
          <a:solidFill>
            <a:srgbClr val="6C768B"/>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sz="12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defRPr>
            </a:lvl1pPr>
          </a:lstStyle>
          <a:p>
            <a:r>
              <a:rPr lang="zh-CN" altLang="en-US" dirty="0"/>
              <a:t>容器编排</a:t>
            </a:r>
            <a:r>
              <a:rPr lang="en-US" altLang="zh-CN" dirty="0"/>
              <a:t>&amp;</a:t>
            </a:r>
            <a:r>
              <a:rPr lang="zh-CN" altLang="en-US" dirty="0"/>
              <a:t>调度</a:t>
            </a:r>
          </a:p>
        </p:txBody>
      </p:sp>
      <p:sp>
        <p:nvSpPr>
          <p:cNvPr id="34" name="文本框 33"/>
          <p:cNvSpPr txBox="1"/>
          <p:nvPr/>
        </p:nvSpPr>
        <p:spPr>
          <a:xfrm>
            <a:off x="10087917" y="3602899"/>
            <a:ext cx="1343405" cy="360083"/>
          </a:xfrm>
          <a:prstGeom prst="rect">
            <a:avLst/>
          </a:prstGeom>
          <a:solidFill>
            <a:srgbClr val="6C768B"/>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sz="12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defRPr>
            </a:lvl1pPr>
          </a:lstStyle>
          <a:p>
            <a:r>
              <a:rPr lang="en-US" altLang="zh-CN" dirty="0"/>
              <a:t>Service</a:t>
            </a:r>
            <a:r>
              <a:rPr lang="zh-CN" altLang="en-US" dirty="0"/>
              <a:t> </a:t>
            </a:r>
            <a:r>
              <a:rPr lang="en-US" altLang="zh-CN" dirty="0"/>
              <a:t>Mesh</a:t>
            </a:r>
          </a:p>
        </p:txBody>
      </p:sp>
      <p:sp>
        <p:nvSpPr>
          <p:cNvPr id="35" name="文本框 34"/>
          <p:cNvSpPr txBox="1"/>
          <p:nvPr/>
        </p:nvSpPr>
        <p:spPr>
          <a:xfrm>
            <a:off x="10087917" y="2266069"/>
            <a:ext cx="1339138" cy="360083"/>
          </a:xfrm>
          <a:prstGeom prst="rect">
            <a:avLst/>
          </a:prstGeom>
          <a:solidFill>
            <a:srgbClr val="6C768B"/>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b="0" i="0" u="none" strike="noStrike" cap="none" normalizeH="0" baseline="0">
                <a:ln>
                  <a:noFill/>
                </a:ln>
                <a:effectLst/>
                <a:latin typeface="Arial" panose="020B0604020202020204" pitchFamily="34" charset="0"/>
                <a:ea typeface="ＭＳ Ｐゴシック" pitchFamily="50" charset="-128"/>
              </a:defRPr>
            </a:lvl1pPr>
          </a:lstStyle>
          <a:p>
            <a:r>
              <a:rPr lang="zh-CN" altLang="en-US" sz="1200" dirty="0">
                <a:solidFill>
                  <a:schemeClr val="bg1"/>
                </a:solidFill>
                <a:latin typeface="微软雅黑" panose="020B0503020204020204" pitchFamily="34" charset="-122"/>
                <a:ea typeface="微软雅黑" panose="020B0503020204020204" pitchFamily="34" charset="-122"/>
              </a:rPr>
              <a:t>云原生应用</a:t>
            </a:r>
            <a:endParaRPr lang="en-US" altLang="zh-CN" sz="1200" dirty="0">
              <a:solidFill>
                <a:schemeClr val="bg1"/>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2"/>
          <a:stretch>
            <a:fillRect/>
          </a:stretch>
        </p:blipFill>
        <p:spPr>
          <a:xfrm>
            <a:off x="1180237" y="3508281"/>
            <a:ext cx="3220195" cy="562105"/>
          </a:xfrm>
          <a:prstGeom prst="rect">
            <a:avLst/>
          </a:prstGeom>
          <a:ln w="25400">
            <a:solidFill>
              <a:srgbClr val="3399FF"/>
            </a:solidFill>
          </a:ln>
        </p:spPr>
      </p:pic>
      <p:sp>
        <p:nvSpPr>
          <p:cNvPr id="37" name="圆角矩形 36"/>
          <p:cNvSpPr/>
          <p:nvPr/>
        </p:nvSpPr>
        <p:spPr>
          <a:xfrm>
            <a:off x="600618" y="3319278"/>
            <a:ext cx="9288797" cy="940111"/>
          </a:xfrm>
          <a:prstGeom prst="roundRect">
            <a:avLst/>
          </a:prstGeom>
          <a:ln w="12700">
            <a:solidFill>
              <a:srgbClr val="3399FF"/>
            </a:solidFill>
            <a:prstDash val="dash"/>
          </a:ln>
        </p:spPr>
        <p:txBody>
          <a:bodyPr wrap="square" lIns="36008" tIns="36008" rIns="36008" bIns="36008" rtlCol="0" anchor="ctr">
            <a:noAutofit/>
          </a:bodyPr>
          <a:lstStyle/>
          <a:p>
            <a:pPr algn="ctr"/>
            <a:endParaRPr lang="zh-CN" altLang="en-US" sz="1200" dirty="0"/>
          </a:p>
        </p:txBody>
      </p:sp>
      <p:sp>
        <p:nvSpPr>
          <p:cNvPr id="39" name="文本框 38"/>
          <p:cNvSpPr txBox="1"/>
          <p:nvPr/>
        </p:nvSpPr>
        <p:spPr>
          <a:xfrm>
            <a:off x="1142419" y="2825842"/>
            <a:ext cx="1416100" cy="461772"/>
          </a:xfrm>
          <a:prstGeom prst="rect">
            <a:avLst/>
          </a:prstGeom>
          <a:noFill/>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一键启用</a:t>
            </a:r>
          </a:p>
        </p:txBody>
      </p:sp>
      <p:sp>
        <p:nvSpPr>
          <p:cNvPr id="40" name="上箭头 39"/>
          <p:cNvSpPr/>
          <p:nvPr/>
        </p:nvSpPr>
        <p:spPr>
          <a:xfrm>
            <a:off x="8396604" y="2647119"/>
            <a:ext cx="359781" cy="608964"/>
          </a:xfrm>
          <a:prstGeom prst="upArrow">
            <a:avLst/>
          </a:prstGeom>
          <a:noFill/>
          <a:ln w="12700">
            <a:solidFill>
              <a:schemeClr val="tx1"/>
            </a:solidFill>
          </a:ln>
        </p:spPr>
        <p:txBody>
          <a:bodyPr wrap="square" lIns="36008" tIns="36008" rIns="36008" bIns="36008" rtlCol="0" anchor="ctr">
            <a:noAutofit/>
          </a:bodyPr>
          <a:lstStyle/>
          <a:p>
            <a:pPr algn="ctr"/>
            <a:endParaRPr lang="zh-CN" altLang="en-US" sz="1200" dirty="0"/>
          </a:p>
        </p:txBody>
      </p:sp>
      <p:sp>
        <p:nvSpPr>
          <p:cNvPr id="41" name="文本框 40"/>
          <p:cNvSpPr txBox="1"/>
          <p:nvPr/>
        </p:nvSpPr>
        <p:spPr>
          <a:xfrm>
            <a:off x="5569141" y="2825842"/>
            <a:ext cx="4186730" cy="461772"/>
          </a:xfrm>
          <a:prstGeom prst="rect">
            <a:avLst/>
          </a:prstGeom>
          <a:noFill/>
        </p:spPr>
        <p:txBody>
          <a:bodyPr wrap="none" rtlCol="0">
            <a:spAutoFit/>
          </a:bodyPr>
          <a:lstStyle>
            <a:defPPr>
              <a:defRPr lang="zh-CN"/>
            </a:defPPr>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网络连接、安全、控制、监控</a:t>
            </a:r>
          </a:p>
        </p:txBody>
      </p:sp>
      <p:sp>
        <p:nvSpPr>
          <p:cNvPr id="43" name="Freeform 14"/>
          <p:cNvSpPr>
            <a:spLocks noChangeAspect="1"/>
          </p:cNvSpPr>
          <p:nvPr/>
        </p:nvSpPr>
        <p:spPr bwMode="auto">
          <a:xfrm rot="2700000">
            <a:off x="766449" y="2987361"/>
            <a:ext cx="360083" cy="437519"/>
          </a:xfrm>
          <a:custGeom>
            <a:avLst/>
            <a:gdLst>
              <a:gd name="T0" fmla="*/ 1135 w 1157"/>
              <a:gd name="T1" fmla="*/ 580 h 1408"/>
              <a:gd name="T2" fmla="*/ 1044 w 1157"/>
              <a:gd name="T3" fmla="*/ 484 h 1408"/>
              <a:gd name="T4" fmla="*/ 929 w 1157"/>
              <a:gd name="T5" fmla="*/ 580 h 1408"/>
              <a:gd name="T6" fmla="*/ 929 w 1157"/>
              <a:gd name="T7" fmla="*/ 533 h 1408"/>
              <a:gd name="T8" fmla="*/ 822 w 1157"/>
              <a:gd name="T9" fmla="*/ 437 h 1408"/>
              <a:gd name="T10" fmla="*/ 714 w 1157"/>
              <a:gd name="T11" fmla="*/ 533 h 1408"/>
              <a:gd name="T12" fmla="*/ 714 w 1157"/>
              <a:gd name="T13" fmla="*/ 461 h 1408"/>
              <a:gd name="T14" fmla="*/ 607 w 1157"/>
              <a:gd name="T15" fmla="*/ 365 h 1408"/>
              <a:gd name="T16" fmla="*/ 600 w 1157"/>
              <a:gd name="T17" fmla="*/ 365 h 1408"/>
              <a:gd name="T18" fmla="*/ 493 w 1157"/>
              <a:gd name="T19" fmla="*/ 461 h 1408"/>
              <a:gd name="T20" fmla="*/ 493 w 1157"/>
              <a:gd name="T21" fmla="*/ 96 h 1408"/>
              <a:gd name="T22" fmla="*/ 389 w 1157"/>
              <a:gd name="T23" fmla="*/ 0 h 1408"/>
              <a:gd name="T24" fmla="*/ 287 w 1157"/>
              <a:gd name="T25" fmla="*/ 96 h 1408"/>
              <a:gd name="T26" fmla="*/ 287 w 1157"/>
              <a:gd name="T27" fmla="*/ 831 h 1408"/>
              <a:gd name="T28" fmla="*/ 216 w 1157"/>
              <a:gd name="T29" fmla="*/ 738 h 1408"/>
              <a:gd name="T30" fmla="*/ 59 w 1157"/>
              <a:gd name="T31" fmla="*/ 717 h 1408"/>
              <a:gd name="T32" fmla="*/ 38 w 1157"/>
              <a:gd name="T33" fmla="*/ 873 h 1408"/>
              <a:gd name="T34" fmla="*/ 370 w 1157"/>
              <a:gd name="T35" fmla="*/ 1306 h 1408"/>
              <a:gd name="T36" fmla="*/ 389 w 1157"/>
              <a:gd name="T37" fmla="*/ 1366 h 1408"/>
              <a:gd name="T38" fmla="*/ 442 w 1157"/>
              <a:gd name="T39" fmla="*/ 1408 h 1408"/>
              <a:gd name="T40" fmla="*/ 965 w 1157"/>
              <a:gd name="T41" fmla="*/ 1408 h 1408"/>
              <a:gd name="T42" fmla="*/ 965 w 1157"/>
              <a:gd name="T43" fmla="*/ 1408 h 1408"/>
              <a:gd name="T44" fmla="*/ 966 w 1157"/>
              <a:gd name="T45" fmla="*/ 1408 h 1408"/>
              <a:gd name="T46" fmla="*/ 1018 w 1157"/>
              <a:gd name="T47" fmla="*/ 1369 h 1408"/>
              <a:gd name="T48" fmla="*/ 1018 w 1157"/>
              <a:gd name="T49" fmla="*/ 1368 h 1408"/>
              <a:gd name="T50" fmla="*/ 1135 w 1157"/>
              <a:gd name="T51" fmla="*/ 580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57" h="1408">
                <a:moveTo>
                  <a:pt x="1135" y="580"/>
                </a:moveTo>
                <a:cubicBezTo>
                  <a:pt x="1135" y="527"/>
                  <a:pt x="1097" y="484"/>
                  <a:pt x="1044" y="484"/>
                </a:cubicBezTo>
                <a:cubicBezTo>
                  <a:pt x="990" y="484"/>
                  <a:pt x="929" y="527"/>
                  <a:pt x="929" y="580"/>
                </a:cubicBezTo>
                <a:cubicBezTo>
                  <a:pt x="929" y="533"/>
                  <a:pt x="929" y="533"/>
                  <a:pt x="929" y="533"/>
                </a:cubicBezTo>
                <a:cubicBezTo>
                  <a:pt x="929" y="480"/>
                  <a:pt x="875" y="437"/>
                  <a:pt x="822" y="437"/>
                </a:cubicBezTo>
                <a:cubicBezTo>
                  <a:pt x="768" y="437"/>
                  <a:pt x="714" y="480"/>
                  <a:pt x="714" y="533"/>
                </a:cubicBezTo>
                <a:cubicBezTo>
                  <a:pt x="714" y="461"/>
                  <a:pt x="714" y="461"/>
                  <a:pt x="714" y="461"/>
                </a:cubicBezTo>
                <a:cubicBezTo>
                  <a:pt x="714" y="409"/>
                  <a:pt x="660" y="366"/>
                  <a:pt x="607" y="365"/>
                </a:cubicBezTo>
                <a:cubicBezTo>
                  <a:pt x="605" y="365"/>
                  <a:pt x="603" y="365"/>
                  <a:pt x="600" y="365"/>
                </a:cubicBezTo>
                <a:cubicBezTo>
                  <a:pt x="547" y="365"/>
                  <a:pt x="493" y="408"/>
                  <a:pt x="493" y="461"/>
                </a:cubicBezTo>
                <a:cubicBezTo>
                  <a:pt x="493" y="96"/>
                  <a:pt x="493" y="96"/>
                  <a:pt x="493" y="96"/>
                </a:cubicBezTo>
                <a:cubicBezTo>
                  <a:pt x="493" y="43"/>
                  <a:pt x="443" y="0"/>
                  <a:pt x="389" y="0"/>
                </a:cubicBezTo>
                <a:cubicBezTo>
                  <a:pt x="336" y="0"/>
                  <a:pt x="287" y="43"/>
                  <a:pt x="287" y="96"/>
                </a:cubicBezTo>
                <a:cubicBezTo>
                  <a:pt x="287" y="831"/>
                  <a:pt x="287" y="831"/>
                  <a:pt x="287" y="831"/>
                </a:cubicBezTo>
                <a:cubicBezTo>
                  <a:pt x="216" y="738"/>
                  <a:pt x="216" y="738"/>
                  <a:pt x="216" y="738"/>
                </a:cubicBezTo>
                <a:cubicBezTo>
                  <a:pt x="178" y="690"/>
                  <a:pt x="108" y="680"/>
                  <a:pt x="59" y="717"/>
                </a:cubicBezTo>
                <a:cubicBezTo>
                  <a:pt x="10" y="754"/>
                  <a:pt x="0" y="824"/>
                  <a:pt x="38" y="873"/>
                </a:cubicBezTo>
                <a:cubicBezTo>
                  <a:pt x="370" y="1306"/>
                  <a:pt x="370" y="1306"/>
                  <a:pt x="370" y="1306"/>
                </a:cubicBezTo>
                <a:cubicBezTo>
                  <a:pt x="389" y="1366"/>
                  <a:pt x="389" y="1366"/>
                  <a:pt x="389" y="1366"/>
                </a:cubicBezTo>
                <a:cubicBezTo>
                  <a:pt x="395" y="1390"/>
                  <a:pt x="416" y="1408"/>
                  <a:pt x="442" y="1408"/>
                </a:cubicBezTo>
                <a:cubicBezTo>
                  <a:pt x="965" y="1408"/>
                  <a:pt x="965" y="1408"/>
                  <a:pt x="965" y="1408"/>
                </a:cubicBezTo>
                <a:cubicBezTo>
                  <a:pt x="965" y="1408"/>
                  <a:pt x="965" y="1408"/>
                  <a:pt x="965" y="1408"/>
                </a:cubicBezTo>
                <a:cubicBezTo>
                  <a:pt x="965" y="1408"/>
                  <a:pt x="966" y="1408"/>
                  <a:pt x="966" y="1408"/>
                </a:cubicBezTo>
                <a:cubicBezTo>
                  <a:pt x="991" y="1408"/>
                  <a:pt x="1011" y="1392"/>
                  <a:pt x="1018" y="1369"/>
                </a:cubicBezTo>
                <a:cubicBezTo>
                  <a:pt x="1018" y="1369"/>
                  <a:pt x="1018" y="1369"/>
                  <a:pt x="1018" y="1368"/>
                </a:cubicBezTo>
                <a:cubicBezTo>
                  <a:pt x="1157" y="800"/>
                  <a:pt x="1135" y="580"/>
                  <a:pt x="1135" y="580"/>
                </a:cubicBezTo>
                <a:close/>
              </a:path>
            </a:pathLst>
          </a:custGeom>
          <a:solidFill>
            <a:schemeClr val="bg1"/>
          </a:solidFill>
          <a:ln>
            <a:noFill/>
          </a:ln>
        </p:spPr>
        <p:txBody>
          <a:bodyPr vert="horz" wrap="square" lIns="91461" tIns="45731" rIns="91461" bIns="45731" numCol="1" anchor="t" anchorCtr="0" compatLnSpc="1">
            <a:prstTxWarp prst="textNoShape">
              <a:avLst/>
            </a:prstTxWarp>
          </a:bodyPr>
          <a:lstStyle/>
          <a:p>
            <a:endParaRPr lang="zh-CN" altLang="en-US"/>
          </a:p>
        </p:txBody>
      </p:sp>
      <p:pic>
        <p:nvPicPr>
          <p:cNvPr id="53" name="图片 52"/>
          <p:cNvPicPr>
            <a:picLocks noChangeAspect="1"/>
          </p:cNvPicPr>
          <p:nvPr/>
        </p:nvPicPr>
        <p:blipFill>
          <a:blip r:embed="rId3"/>
          <a:stretch>
            <a:fillRect/>
          </a:stretch>
        </p:blipFill>
        <p:spPr>
          <a:xfrm>
            <a:off x="6373245" y="3530882"/>
            <a:ext cx="332717" cy="504117"/>
          </a:xfrm>
          <a:prstGeom prst="rect">
            <a:avLst/>
          </a:prstGeom>
        </p:spPr>
      </p:pic>
      <p:sp>
        <p:nvSpPr>
          <p:cNvPr id="31" name="上箭头 30"/>
          <p:cNvSpPr/>
          <p:nvPr/>
        </p:nvSpPr>
        <p:spPr>
          <a:xfrm>
            <a:off x="6877582" y="3962984"/>
            <a:ext cx="359781" cy="433254"/>
          </a:xfrm>
          <a:prstGeom prst="upArrow">
            <a:avLst/>
          </a:prstGeom>
          <a:solidFill>
            <a:schemeClr val="tx1"/>
          </a:solid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685004" y="4396237"/>
            <a:ext cx="4951883" cy="672159"/>
          </a:xfrm>
          <a:prstGeom prst="roundRect">
            <a:avLst>
              <a:gd name="adj" fmla="val 0"/>
            </a:avLst>
          </a:prstGeom>
          <a:no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CCE</a:t>
            </a:r>
            <a:r>
              <a:rPr lang="zh-CN" altLang="en-US" b="1" dirty="0">
                <a:solidFill>
                  <a:schemeClr val="bg1"/>
                </a:solidFill>
                <a:latin typeface="微软雅黑" panose="020B0503020204020204" pitchFamily="34" charset="-122"/>
                <a:ea typeface="微软雅黑" panose="020B0503020204020204" pitchFamily="34" charset="-122"/>
              </a:rPr>
              <a:t>（云容器引擎）</a:t>
            </a:r>
          </a:p>
        </p:txBody>
      </p:sp>
      <p:grpSp>
        <p:nvGrpSpPr>
          <p:cNvPr id="3" name="Group 4"/>
          <p:cNvGrpSpPr>
            <a:grpSpLocks noChangeAspect="1"/>
          </p:cNvGrpSpPr>
          <p:nvPr/>
        </p:nvGrpSpPr>
        <p:grpSpPr bwMode="auto">
          <a:xfrm>
            <a:off x="4684385" y="2229366"/>
            <a:ext cx="4955735" cy="433488"/>
            <a:chOff x="2950" y="1404"/>
            <a:chExt cx="3121" cy="273"/>
          </a:xfrm>
        </p:grpSpPr>
        <p:sp>
          <p:nvSpPr>
            <p:cNvPr id="6" name="AutoShape 3"/>
            <p:cNvSpPr>
              <a:spLocks noChangeAspect="1" noChangeArrowheads="1" noTextEdit="1"/>
            </p:cNvSpPr>
            <p:nvPr/>
          </p:nvSpPr>
          <p:spPr bwMode="auto">
            <a:xfrm>
              <a:off x="2950" y="1406"/>
              <a:ext cx="31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38" name="Freeform 5"/>
            <p:cNvSpPr>
              <a:spLocks/>
            </p:cNvSpPr>
            <p:nvPr/>
          </p:nvSpPr>
          <p:spPr bwMode="auto">
            <a:xfrm>
              <a:off x="2950" y="1404"/>
              <a:ext cx="937" cy="273"/>
            </a:xfrm>
            <a:custGeom>
              <a:avLst/>
              <a:gdLst>
                <a:gd name="T0" fmla="*/ 613 w 621"/>
                <a:gd name="T1" fmla="*/ 0 h 178"/>
                <a:gd name="T2" fmla="*/ 8 w 621"/>
                <a:gd name="T3" fmla="*/ 0 h 178"/>
                <a:gd name="T4" fmla="*/ 0 w 621"/>
                <a:gd name="T5" fmla="*/ 8 h 178"/>
                <a:gd name="T6" fmla="*/ 0 w 621"/>
                <a:gd name="T7" fmla="*/ 170 h 178"/>
                <a:gd name="T8" fmla="*/ 8 w 621"/>
                <a:gd name="T9" fmla="*/ 178 h 178"/>
                <a:gd name="T10" fmla="*/ 613 w 621"/>
                <a:gd name="T11" fmla="*/ 178 h 178"/>
                <a:gd name="T12" fmla="*/ 621 w 621"/>
                <a:gd name="T13" fmla="*/ 170 h 178"/>
                <a:gd name="T14" fmla="*/ 621 w 621"/>
                <a:gd name="T15" fmla="*/ 8 h 178"/>
                <a:gd name="T16" fmla="*/ 613 w 621"/>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178">
                  <a:moveTo>
                    <a:pt x="613" y="0"/>
                  </a:moveTo>
                  <a:cubicBezTo>
                    <a:pt x="8" y="0"/>
                    <a:pt x="8" y="0"/>
                    <a:pt x="8" y="0"/>
                  </a:cubicBezTo>
                  <a:cubicBezTo>
                    <a:pt x="4" y="0"/>
                    <a:pt x="0" y="4"/>
                    <a:pt x="0" y="8"/>
                  </a:cubicBezTo>
                  <a:cubicBezTo>
                    <a:pt x="0" y="170"/>
                    <a:pt x="0" y="170"/>
                    <a:pt x="0" y="170"/>
                  </a:cubicBezTo>
                  <a:cubicBezTo>
                    <a:pt x="0" y="174"/>
                    <a:pt x="4" y="178"/>
                    <a:pt x="8" y="178"/>
                  </a:cubicBezTo>
                  <a:cubicBezTo>
                    <a:pt x="613" y="178"/>
                    <a:pt x="613" y="178"/>
                    <a:pt x="613" y="178"/>
                  </a:cubicBezTo>
                  <a:cubicBezTo>
                    <a:pt x="617" y="178"/>
                    <a:pt x="621" y="174"/>
                    <a:pt x="621" y="170"/>
                  </a:cubicBezTo>
                  <a:cubicBezTo>
                    <a:pt x="621" y="8"/>
                    <a:pt x="621" y="8"/>
                    <a:pt x="621" y="8"/>
                  </a:cubicBezTo>
                  <a:cubicBezTo>
                    <a:pt x="621" y="4"/>
                    <a:pt x="617" y="0"/>
                    <a:pt x="61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54" name="Rectangle 6"/>
            <p:cNvSpPr>
              <a:spLocks noChangeArrowheads="1"/>
            </p:cNvSpPr>
            <p:nvPr/>
          </p:nvSpPr>
          <p:spPr bwMode="auto">
            <a:xfrm>
              <a:off x="3084" y="1447"/>
              <a:ext cx="3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583"/>
              <a:r>
                <a:rPr lang="zh-CN" altLang="zh-CN" sz="1800" b="1" dirty="0">
                  <a:solidFill>
                    <a:srgbClr val="3399FF"/>
                  </a:solidFill>
                  <a:latin typeface="微软雅黑" panose="020B0503020204020204" pitchFamily="34" charset="-122"/>
                  <a:ea typeface="微软雅黑" panose="020B0503020204020204" pitchFamily="34" charset="-122"/>
                </a:rPr>
                <a:t>APP</a:t>
              </a:r>
              <a:endParaRPr lang="zh-CN" altLang="zh-CN" sz="1800" dirty="0">
                <a:solidFill>
                  <a:srgbClr val="3399FF"/>
                </a:solidFill>
              </a:endParaRPr>
            </a:p>
          </p:txBody>
        </p:sp>
        <p:sp>
          <p:nvSpPr>
            <p:cNvPr id="55" name="Freeform 7"/>
            <p:cNvSpPr>
              <a:spLocks noEditPoints="1"/>
            </p:cNvSpPr>
            <p:nvPr/>
          </p:nvSpPr>
          <p:spPr bwMode="auto">
            <a:xfrm>
              <a:off x="3538" y="1447"/>
              <a:ext cx="144" cy="104"/>
            </a:xfrm>
            <a:custGeom>
              <a:avLst/>
              <a:gdLst>
                <a:gd name="T0" fmla="*/ 14 w 95"/>
                <a:gd name="T1" fmla="*/ 50 h 68"/>
                <a:gd name="T2" fmla="*/ 24 w 95"/>
                <a:gd name="T3" fmla="*/ 50 h 68"/>
                <a:gd name="T4" fmla="*/ 83 w 95"/>
                <a:gd name="T5" fmla="*/ 28 h 68"/>
                <a:gd name="T6" fmla="*/ 75 w 95"/>
                <a:gd name="T7" fmla="*/ 18 h 68"/>
                <a:gd name="T8" fmla="*/ 72 w 95"/>
                <a:gd name="T9" fmla="*/ 28 h 68"/>
                <a:gd name="T10" fmla="*/ 71 w 95"/>
                <a:gd name="T11" fmla="*/ 35 h 68"/>
                <a:gd name="T12" fmla="*/ 1 w 95"/>
                <a:gd name="T13" fmla="*/ 36 h 68"/>
                <a:gd name="T14" fmla="*/ 3 w 95"/>
                <a:gd name="T15" fmla="*/ 52 h 68"/>
                <a:gd name="T16" fmla="*/ 4 w 95"/>
                <a:gd name="T17" fmla="*/ 54 h 68"/>
                <a:gd name="T18" fmla="*/ 81 w 95"/>
                <a:gd name="T19" fmla="*/ 38 h 68"/>
                <a:gd name="T20" fmla="*/ 95 w 95"/>
                <a:gd name="T21" fmla="*/ 30 h 68"/>
                <a:gd name="T22" fmla="*/ 83 w 95"/>
                <a:gd name="T23" fmla="*/ 28 h 68"/>
                <a:gd name="T24" fmla="*/ 41 w 95"/>
                <a:gd name="T25" fmla="*/ 24 h 68"/>
                <a:gd name="T26" fmla="*/ 51 w 95"/>
                <a:gd name="T27" fmla="*/ 34 h 68"/>
                <a:gd name="T28" fmla="*/ 51 w 95"/>
                <a:gd name="T29" fmla="*/ 12 h 68"/>
                <a:gd name="T30" fmla="*/ 41 w 95"/>
                <a:gd name="T31" fmla="*/ 22 h 68"/>
                <a:gd name="T32" fmla="*/ 51 w 95"/>
                <a:gd name="T33" fmla="*/ 12 h 68"/>
                <a:gd name="T34" fmla="*/ 41 w 95"/>
                <a:gd name="T35" fmla="*/ 0 h 68"/>
                <a:gd name="T36" fmla="*/ 51 w 95"/>
                <a:gd name="T37" fmla="*/ 9 h 68"/>
                <a:gd name="T38" fmla="*/ 63 w 95"/>
                <a:gd name="T39" fmla="*/ 24 h 68"/>
                <a:gd name="T40" fmla="*/ 53 w 95"/>
                <a:gd name="T41" fmla="*/ 34 h 68"/>
                <a:gd name="T42" fmla="*/ 63 w 95"/>
                <a:gd name="T43" fmla="*/ 24 h 68"/>
                <a:gd name="T44" fmla="*/ 18 w 95"/>
                <a:gd name="T45" fmla="*/ 24 h 68"/>
                <a:gd name="T46" fmla="*/ 27 w 95"/>
                <a:gd name="T47" fmla="*/ 34 h 68"/>
                <a:gd name="T48" fmla="*/ 39 w 95"/>
                <a:gd name="T49" fmla="*/ 24 h 68"/>
                <a:gd name="T50" fmla="*/ 30 w 95"/>
                <a:gd name="T51" fmla="*/ 34 h 68"/>
                <a:gd name="T52" fmla="*/ 39 w 95"/>
                <a:gd name="T53" fmla="*/ 24 h 68"/>
                <a:gd name="T54" fmla="*/ 6 w 95"/>
                <a:gd name="T55" fmla="*/ 24 h 68"/>
                <a:gd name="T56" fmla="*/ 15 w 95"/>
                <a:gd name="T57" fmla="*/ 34 h 68"/>
                <a:gd name="T58" fmla="*/ 39 w 95"/>
                <a:gd name="T59" fmla="*/ 12 h 68"/>
                <a:gd name="T60" fmla="*/ 30 w 95"/>
                <a:gd name="T61" fmla="*/ 22 h 68"/>
                <a:gd name="T62" fmla="*/ 39 w 95"/>
                <a:gd name="T63" fmla="*/ 12 h 68"/>
                <a:gd name="T64" fmla="*/ 18 w 95"/>
                <a:gd name="T65" fmla="*/ 12 h 68"/>
                <a:gd name="T66" fmla="*/ 27 w 95"/>
                <a:gd name="T6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68">
                  <a:moveTo>
                    <a:pt x="19" y="55"/>
                  </a:moveTo>
                  <a:cubicBezTo>
                    <a:pt x="17" y="55"/>
                    <a:pt x="14" y="53"/>
                    <a:pt x="14" y="50"/>
                  </a:cubicBezTo>
                  <a:cubicBezTo>
                    <a:pt x="14" y="47"/>
                    <a:pt x="16" y="45"/>
                    <a:pt x="19" y="45"/>
                  </a:cubicBezTo>
                  <a:cubicBezTo>
                    <a:pt x="22" y="45"/>
                    <a:pt x="24" y="47"/>
                    <a:pt x="24" y="50"/>
                  </a:cubicBezTo>
                  <a:cubicBezTo>
                    <a:pt x="24" y="53"/>
                    <a:pt x="22" y="55"/>
                    <a:pt x="19" y="55"/>
                  </a:cubicBezTo>
                  <a:close/>
                  <a:moveTo>
                    <a:pt x="83" y="28"/>
                  </a:moveTo>
                  <a:cubicBezTo>
                    <a:pt x="82" y="24"/>
                    <a:pt x="80" y="21"/>
                    <a:pt x="77" y="18"/>
                  </a:cubicBezTo>
                  <a:cubicBezTo>
                    <a:pt x="75" y="18"/>
                    <a:pt x="75" y="18"/>
                    <a:pt x="75" y="18"/>
                  </a:cubicBezTo>
                  <a:cubicBezTo>
                    <a:pt x="74" y="19"/>
                    <a:pt x="74" y="19"/>
                    <a:pt x="74" y="19"/>
                  </a:cubicBezTo>
                  <a:cubicBezTo>
                    <a:pt x="72" y="21"/>
                    <a:pt x="72" y="25"/>
                    <a:pt x="72" y="28"/>
                  </a:cubicBezTo>
                  <a:cubicBezTo>
                    <a:pt x="72" y="30"/>
                    <a:pt x="73" y="32"/>
                    <a:pt x="74" y="34"/>
                  </a:cubicBezTo>
                  <a:cubicBezTo>
                    <a:pt x="73" y="34"/>
                    <a:pt x="72" y="35"/>
                    <a:pt x="71" y="35"/>
                  </a:cubicBezTo>
                  <a:cubicBezTo>
                    <a:pt x="69" y="36"/>
                    <a:pt x="67" y="36"/>
                    <a:pt x="64" y="36"/>
                  </a:cubicBezTo>
                  <a:cubicBezTo>
                    <a:pt x="1" y="36"/>
                    <a:pt x="1" y="36"/>
                    <a:pt x="1" y="36"/>
                  </a:cubicBezTo>
                  <a:cubicBezTo>
                    <a:pt x="0" y="38"/>
                    <a:pt x="0" y="38"/>
                    <a:pt x="0" y="38"/>
                  </a:cubicBezTo>
                  <a:cubicBezTo>
                    <a:pt x="0" y="43"/>
                    <a:pt x="1" y="48"/>
                    <a:pt x="3" y="52"/>
                  </a:cubicBezTo>
                  <a:cubicBezTo>
                    <a:pt x="4" y="54"/>
                    <a:pt x="4" y="54"/>
                    <a:pt x="4" y="54"/>
                  </a:cubicBezTo>
                  <a:cubicBezTo>
                    <a:pt x="4" y="54"/>
                    <a:pt x="4" y="54"/>
                    <a:pt x="4" y="54"/>
                  </a:cubicBezTo>
                  <a:cubicBezTo>
                    <a:pt x="9" y="64"/>
                    <a:pt x="20" y="68"/>
                    <a:pt x="32" y="68"/>
                  </a:cubicBezTo>
                  <a:cubicBezTo>
                    <a:pt x="54" y="68"/>
                    <a:pt x="72" y="59"/>
                    <a:pt x="81" y="38"/>
                  </a:cubicBezTo>
                  <a:cubicBezTo>
                    <a:pt x="86" y="38"/>
                    <a:pt x="92" y="37"/>
                    <a:pt x="95" y="31"/>
                  </a:cubicBezTo>
                  <a:cubicBezTo>
                    <a:pt x="95" y="30"/>
                    <a:pt x="95" y="30"/>
                    <a:pt x="95" y="30"/>
                  </a:cubicBezTo>
                  <a:cubicBezTo>
                    <a:pt x="94" y="29"/>
                    <a:pt x="94" y="29"/>
                    <a:pt x="94" y="29"/>
                  </a:cubicBezTo>
                  <a:cubicBezTo>
                    <a:pt x="91" y="27"/>
                    <a:pt x="86" y="27"/>
                    <a:pt x="83" y="28"/>
                  </a:cubicBezTo>
                  <a:close/>
                  <a:moveTo>
                    <a:pt x="51" y="24"/>
                  </a:moveTo>
                  <a:cubicBezTo>
                    <a:pt x="41" y="24"/>
                    <a:pt x="41" y="24"/>
                    <a:pt x="41" y="24"/>
                  </a:cubicBezTo>
                  <a:cubicBezTo>
                    <a:pt x="41" y="34"/>
                    <a:pt x="41" y="34"/>
                    <a:pt x="41" y="34"/>
                  </a:cubicBezTo>
                  <a:cubicBezTo>
                    <a:pt x="51" y="34"/>
                    <a:pt x="51" y="34"/>
                    <a:pt x="51" y="34"/>
                  </a:cubicBezTo>
                  <a:lnTo>
                    <a:pt x="51" y="24"/>
                  </a:lnTo>
                  <a:close/>
                  <a:moveTo>
                    <a:pt x="51" y="12"/>
                  </a:moveTo>
                  <a:cubicBezTo>
                    <a:pt x="41" y="12"/>
                    <a:pt x="41" y="12"/>
                    <a:pt x="41" y="12"/>
                  </a:cubicBezTo>
                  <a:cubicBezTo>
                    <a:pt x="41" y="22"/>
                    <a:pt x="41" y="22"/>
                    <a:pt x="41" y="22"/>
                  </a:cubicBezTo>
                  <a:cubicBezTo>
                    <a:pt x="51" y="22"/>
                    <a:pt x="51" y="22"/>
                    <a:pt x="51" y="22"/>
                  </a:cubicBezTo>
                  <a:lnTo>
                    <a:pt x="51" y="12"/>
                  </a:lnTo>
                  <a:close/>
                  <a:moveTo>
                    <a:pt x="51" y="0"/>
                  </a:moveTo>
                  <a:cubicBezTo>
                    <a:pt x="41" y="0"/>
                    <a:pt x="41" y="0"/>
                    <a:pt x="41" y="0"/>
                  </a:cubicBezTo>
                  <a:cubicBezTo>
                    <a:pt x="41" y="9"/>
                    <a:pt x="41" y="9"/>
                    <a:pt x="41" y="9"/>
                  </a:cubicBezTo>
                  <a:cubicBezTo>
                    <a:pt x="51" y="9"/>
                    <a:pt x="51" y="9"/>
                    <a:pt x="51" y="9"/>
                  </a:cubicBezTo>
                  <a:lnTo>
                    <a:pt x="51" y="0"/>
                  </a:lnTo>
                  <a:close/>
                  <a:moveTo>
                    <a:pt x="63" y="24"/>
                  </a:moveTo>
                  <a:cubicBezTo>
                    <a:pt x="53" y="24"/>
                    <a:pt x="53" y="24"/>
                    <a:pt x="53" y="24"/>
                  </a:cubicBezTo>
                  <a:cubicBezTo>
                    <a:pt x="53" y="34"/>
                    <a:pt x="53" y="34"/>
                    <a:pt x="53" y="34"/>
                  </a:cubicBezTo>
                  <a:cubicBezTo>
                    <a:pt x="63" y="34"/>
                    <a:pt x="63" y="34"/>
                    <a:pt x="63" y="34"/>
                  </a:cubicBezTo>
                  <a:lnTo>
                    <a:pt x="63" y="24"/>
                  </a:lnTo>
                  <a:close/>
                  <a:moveTo>
                    <a:pt x="27" y="24"/>
                  </a:moveTo>
                  <a:cubicBezTo>
                    <a:pt x="18" y="24"/>
                    <a:pt x="18" y="24"/>
                    <a:pt x="18" y="24"/>
                  </a:cubicBezTo>
                  <a:cubicBezTo>
                    <a:pt x="18" y="34"/>
                    <a:pt x="18" y="34"/>
                    <a:pt x="18" y="34"/>
                  </a:cubicBezTo>
                  <a:cubicBezTo>
                    <a:pt x="27" y="34"/>
                    <a:pt x="27" y="34"/>
                    <a:pt x="27" y="34"/>
                  </a:cubicBezTo>
                  <a:cubicBezTo>
                    <a:pt x="27" y="24"/>
                    <a:pt x="27" y="24"/>
                    <a:pt x="27" y="24"/>
                  </a:cubicBezTo>
                  <a:close/>
                  <a:moveTo>
                    <a:pt x="39" y="24"/>
                  </a:moveTo>
                  <a:cubicBezTo>
                    <a:pt x="30" y="24"/>
                    <a:pt x="30" y="24"/>
                    <a:pt x="30" y="24"/>
                  </a:cubicBezTo>
                  <a:cubicBezTo>
                    <a:pt x="30" y="34"/>
                    <a:pt x="30" y="34"/>
                    <a:pt x="30" y="34"/>
                  </a:cubicBezTo>
                  <a:cubicBezTo>
                    <a:pt x="39" y="34"/>
                    <a:pt x="39" y="34"/>
                    <a:pt x="39" y="34"/>
                  </a:cubicBezTo>
                  <a:lnTo>
                    <a:pt x="39" y="24"/>
                  </a:lnTo>
                  <a:close/>
                  <a:moveTo>
                    <a:pt x="15" y="24"/>
                  </a:moveTo>
                  <a:cubicBezTo>
                    <a:pt x="6" y="24"/>
                    <a:pt x="6" y="24"/>
                    <a:pt x="6" y="24"/>
                  </a:cubicBezTo>
                  <a:cubicBezTo>
                    <a:pt x="6" y="34"/>
                    <a:pt x="6" y="34"/>
                    <a:pt x="6" y="34"/>
                  </a:cubicBezTo>
                  <a:cubicBezTo>
                    <a:pt x="15" y="34"/>
                    <a:pt x="15" y="34"/>
                    <a:pt x="15" y="34"/>
                  </a:cubicBezTo>
                  <a:cubicBezTo>
                    <a:pt x="15" y="24"/>
                    <a:pt x="15" y="24"/>
                    <a:pt x="15" y="24"/>
                  </a:cubicBezTo>
                  <a:close/>
                  <a:moveTo>
                    <a:pt x="39" y="12"/>
                  </a:moveTo>
                  <a:cubicBezTo>
                    <a:pt x="30" y="12"/>
                    <a:pt x="30" y="12"/>
                    <a:pt x="30" y="12"/>
                  </a:cubicBezTo>
                  <a:cubicBezTo>
                    <a:pt x="30" y="22"/>
                    <a:pt x="30" y="22"/>
                    <a:pt x="30" y="22"/>
                  </a:cubicBezTo>
                  <a:cubicBezTo>
                    <a:pt x="39" y="22"/>
                    <a:pt x="39" y="22"/>
                    <a:pt x="39" y="22"/>
                  </a:cubicBezTo>
                  <a:lnTo>
                    <a:pt x="39" y="12"/>
                  </a:lnTo>
                  <a:close/>
                  <a:moveTo>
                    <a:pt x="27" y="12"/>
                  </a:moveTo>
                  <a:cubicBezTo>
                    <a:pt x="18" y="12"/>
                    <a:pt x="18" y="12"/>
                    <a:pt x="18" y="12"/>
                  </a:cubicBezTo>
                  <a:cubicBezTo>
                    <a:pt x="18" y="22"/>
                    <a:pt x="18" y="22"/>
                    <a:pt x="18" y="22"/>
                  </a:cubicBezTo>
                  <a:cubicBezTo>
                    <a:pt x="27" y="22"/>
                    <a:pt x="27" y="22"/>
                    <a:pt x="27" y="22"/>
                  </a:cubicBezTo>
                  <a:cubicBezTo>
                    <a:pt x="27" y="12"/>
                    <a:pt x="27" y="12"/>
                    <a:pt x="27" y="1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56" name="Freeform 8"/>
            <p:cNvSpPr>
              <a:spLocks noEditPoints="1"/>
            </p:cNvSpPr>
            <p:nvPr/>
          </p:nvSpPr>
          <p:spPr bwMode="auto">
            <a:xfrm>
              <a:off x="3471" y="1559"/>
              <a:ext cx="280" cy="69"/>
            </a:xfrm>
            <a:custGeom>
              <a:avLst/>
              <a:gdLst>
                <a:gd name="T0" fmla="*/ 154 w 186"/>
                <a:gd name="T1" fmla="*/ 20 h 45"/>
                <a:gd name="T2" fmla="*/ 135 w 186"/>
                <a:gd name="T3" fmla="*/ 28 h 45"/>
                <a:gd name="T4" fmla="*/ 142 w 186"/>
                <a:gd name="T5" fmla="*/ 38 h 45"/>
                <a:gd name="T6" fmla="*/ 154 w 186"/>
                <a:gd name="T7" fmla="*/ 37 h 45"/>
                <a:gd name="T8" fmla="*/ 154 w 186"/>
                <a:gd name="T9" fmla="*/ 42 h 45"/>
                <a:gd name="T10" fmla="*/ 132 w 186"/>
                <a:gd name="T11" fmla="*/ 36 h 45"/>
                <a:gd name="T12" fmla="*/ 139 w 186"/>
                <a:gd name="T13" fmla="*/ 13 h 45"/>
                <a:gd name="T14" fmla="*/ 161 w 186"/>
                <a:gd name="T15" fmla="*/ 19 h 45"/>
                <a:gd name="T16" fmla="*/ 142 w 186"/>
                <a:gd name="T17" fmla="*/ 38 h 45"/>
                <a:gd name="T18" fmla="*/ 186 w 186"/>
                <a:gd name="T19" fmla="*/ 14 h 45"/>
                <a:gd name="T20" fmla="*/ 172 w 186"/>
                <a:gd name="T21" fmla="*/ 28 h 45"/>
                <a:gd name="T22" fmla="*/ 169 w 186"/>
                <a:gd name="T23" fmla="*/ 45 h 45"/>
                <a:gd name="T24" fmla="*/ 173 w 186"/>
                <a:gd name="T25" fmla="*/ 14 h 45"/>
                <a:gd name="T26" fmla="*/ 119 w 186"/>
                <a:gd name="T27" fmla="*/ 14 h 45"/>
                <a:gd name="T28" fmla="*/ 126 w 186"/>
                <a:gd name="T29" fmla="*/ 13 h 45"/>
                <a:gd name="T30" fmla="*/ 120 w 186"/>
                <a:gd name="T31" fmla="*/ 21 h 45"/>
                <a:gd name="T32" fmla="*/ 125 w 186"/>
                <a:gd name="T33" fmla="*/ 39 h 45"/>
                <a:gd name="T34" fmla="*/ 126 w 186"/>
                <a:gd name="T35" fmla="*/ 42 h 45"/>
                <a:gd name="T36" fmla="*/ 121 w 186"/>
                <a:gd name="T37" fmla="*/ 42 h 45"/>
                <a:gd name="T38" fmla="*/ 112 w 186"/>
                <a:gd name="T39" fmla="*/ 41 h 45"/>
                <a:gd name="T40" fmla="*/ 106 w 186"/>
                <a:gd name="T41" fmla="*/ 41 h 45"/>
                <a:gd name="T42" fmla="*/ 109 w 186"/>
                <a:gd name="T43" fmla="*/ 0 h 45"/>
                <a:gd name="T44" fmla="*/ 94 w 186"/>
                <a:gd name="T45" fmla="*/ 17 h 45"/>
                <a:gd name="T46" fmla="*/ 79 w 186"/>
                <a:gd name="T47" fmla="*/ 28 h 45"/>
                <a:gd name="T48" fmla="*/ 97 w 186"/>
                <a:gd name="T49" fmla="*/ 38 h 45"/>
                <a:gd name="T50" fmla="*/ 100 w 186"/>
                <a:gd name="T51" fmla="*/ 41 h 45"/>
                <a:gd name="T52" fmla="*/ 74 w 186"/>
                <a:gd name="T53" fmla="*/ 29 h 45"/>
                <a:gd name="T54" fmla="*/ 90 w 186"/>
                <a:gd name="T55" fmla="*/ 11 h 45"/>
                <a:gd name="T56" fmla="*/ 100 w 186"/>
                <a:gd name="T57" fmla="*/ 14 h 45"/>
                <a:gd name="T58" fmla="*/ 101 w 186"/>
                <a:gd name="T59" fmla="*/ 16 h 45"/>
                <a:gd name="T60" fmla="*/ 94 w 186"/>
                <a:gd name="T61" fmla="*/ 17 h 45"/>
                <a:gd name="T62" fmla="*/ 54 w 186"/>
                <a:gd name="T63" fmla="*/ 39 h 45"/>
                <a:gd name="T64" fmla="*/ 60 w 186"/>
                <a:gd name="T65" fmla="*/ 18 h 45"/>
                <a:gd name="T66" fmla="*/ 42 w 186"/>
                <a:gd name="T67" fmla="*/ 28 h 45"/>
                <a:gd name="T68" fmla="*/ 68 w 186"/>
                <a:gd name="T69" fmla="*/ 20 h 45"/>
                <a:gd name="T70" fmla="*/ 62 w 186"/>
                <a:gd name="T71" fmla="*/ 42 h 45"/>
                <a:gd name="T72" fmla="*/ 38 w 186"/>
                <a:gd name="T73" fmla="*/ 36 h 45"/>
                <a:gd name="T74" fmla="*/ 45 w 186"/>
                <a:gd name="T75" fmla="*/ 13 h 45"/>
                <a:gd name="T76" fmla="*/ 11 w 186"/>
                <a:gd name="T77" fmla="*/ 37 h 45"/>
                <a:gd name="T78" fmla="*/ 28 w 186"/>
                <a:gd name="T79" fmla="*/ 27 h 45"/>
                <a:gd name="T80" fmla="*/ 6 w 186"/>
                <a:gd name="T81" fmla="*/ 23 h 45"/>
                <a:gd name="T82" fmla="*/ 28 w 186"/>
                <a:gd name="T83" fmla="*/ 3 h 45"/>
                <a:gd name="T84" fmla="*/ 33 w 186"/>
                <a:gd name="T85" fmla="*/ 3 h 45"/>
                <a:gd name="T86" fmla="*/ 17 w 186"/>
                <a:gd name="T87" fmla="*/ 44 h 45"/>
                <a:gd name="T88" fmla="*/ 0 w 186"/>
                <a:gd name="T89" fmla="*/ 28 h 45"/>
                <a:gd name="T90" fmla="*/ 16 w 186"/>
                <a:gd name="T9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45">
                  <a:moveTo>
                    <a:pt x="137" y="35"/>
                  </a:moveTo>
                  <a:cubicBezTo>
                    <a:pt x="142" y="31"/>
                    <a:pt x="146" y="28"/>
                    <a:pt x="150" y="24"/>
                  </a:cubicBezTo>
                  <a:cubicBezTo>
                    <a:pt x="151" y="23"/>
                    <a:pt x="153" y="21"/>
                    <a:pt x="154" y="20"/>
                  </a:cubicBezTo>
                  <a:cubicBezTo>
                    <a:pt x="153" y="18"/>
                    <a:pt x="151" y="17"/>
                    <a:pt x="150" y="17"/>
                  </a:cubicBezTo>
                  <a:cubicBezTo>
                    <a:pt x="147" y="15"/>
                    <a:pt x="143" y="16"/>
                    <a:pt x="140" y="18"/>
                  </a:cubicBezTo>
                  <a:cubicBezTo>
                    <a:pt x="136" y="20"/>
                    <a:pt x="135" y="24"/>
                    <a:pt x="135" y="28"/>
                  </a:cubicBezTo>
                  <a:cubicBezTo>
                    <a:pt x="135" y="30"/>
                    <a:pt x="135" y="31"/>
                    <a:pt x="136" y="33"/>
                  </a:cubicBezTo>
                  <a:cubicBezTo>
                    <a:pt x="137" y="34"/>
                    <a:pt x="137" y="34"/>
                    <a:pt x="137" y="35"/>
                  </a:cubicBezTo>
                  <a:moveTo>
                    <a:pt x="142" y="38"/>
                  </a:moveTo>
                  <a:cubicBezTo>
                    <a:pt x="144" y="39"/>
                    <a:pt x="147" y="39"/>
                    <a:pt x="149" y="38"/>
                  </a:cubicBezTo>
                  <a:cubicBezTo>
                    <a:pt x="150" y="38"/>
                    <a:pt x="153" y="37"/>
                    <a:pt x="154" y="37"/>
                  </a:cubicBezTo>
                  <a:cubicBezTo>
                    <a:pt x="154" y="37"/>
                    <a:pt x="154" y="37"/>
                    <a:pt x="154" y="37"/>
                  </a:cubicBezTo>
                  <a:cubicBezTo>
                    <a:pt x="155" y="37"/>
                    <a:pt x="156" y="38"/>
                    <a:pt x="156" y="38"/>
                  </a:cubicBezTo>
                  <a:cubicBezTo>
                    <a:pt x="157" y="40"/>
                    <a:pt x="156" y="41"/>
                    <a:pt x="155" y="42"/>
                  </a:cubicBezTo>
                  <a:cubicBezTo>
                    <a:pt x="154" y="42"/>
                    <a:pt x="154" y="42"/>
                    <a:pt x="154" y="42"/>
                  </a:cubicBezTo>
                  <a:cubicBezTo>
                    <a:pt x="149" y="45"/>
                    <a:pt x="143" y="45"/>
                    <a:pt x="138" y="42"/>
                  </a:cubicBezTo>
                  <a:cubicBezTo>
                    <a:pt x="136" y="41"/>
                    <a:pt x="134" y="39"/>
                    <a:pt x="132" y="36"/>
                  </a:cubicBezTo>
                  <a:cubicBezTo>
                    <a:pt x="132" y="36"/>
                    <a:pt x="132" y="36"/>
                    <a:pt x="132" y="36"/>
                  </a:cubicBezTo>
                  <a:cubicBezTo>
                    <a:pt x="128" y="30"/>
                    <a:pt x="129" y="23"/>
                    <a:pt x="133" y="18"/>
                  </a:cubicBezTo>
                  <a:cubicBezTo>
                    <a:pt x="134" y="16"/>
                    <a:pt x="136" y="14"/>
                    <a:pt x="138" y="13"/>
                  </a:cubicBezTo>
                  <a:cubicBezTo>
                    <a:pt x="139" y="13"/>
                    <a:pt x="139" y="13"/>
                    <a:pt x="139" y="13"/>
                  </a:cubicBezTo>
                  <a:cubicBezTo>
                    <a:pt x="144" y="10"/>
                    <a:pt x="149" y="10"/>
                    <a:pt x="154" y="12"/>
                  </a:cubicBezTo>
                  <a:cubicBezTo>
                    <a:pt x="157" y="14"/>
                    <a:pt x="160" y="16"/>
                    <a:pt x="161" y="18"/>
                  </a:cubicBezTo>
                  <a:cubicBezTo>
                    <a:pt x="161" y="19"/>
                    <a:pt x="161" y="19"/>
                    <a:pt x="161" y="19"/>
                  </a:cubicBezTo>
                  <a:cubicBezTo>
                    <a:pt x="163" y="21"/>
                    <a:pt x="161" y="23"/>
                    <a:pt x="159" y="24"/>
                  </a:cubicBezTo>
                  <a:cubicBezTo>
                    <a:pt x="154" y="28"/>
                    <a:pt x="154" y="28"/>
                    <a:pt x="154" y="28"/>
                  </a:cubicBezTo>
                  <a:cubicBezTo>
                    <a:pt x="150" y="32"/>
                    <a:pt x="146" y="35"/>
                    <a:pt x="142" y="38"/>
                  </a:cubicBezTo>
                  <a:close/>
                  <a:moveTo>
                    <a:pt x="182" y="11"/>
                  </a:moveTo>
                  <a:cubicBezTo>
                    <a:pt x="183" y="11"/>
                    <a:pt x="183" y="11"/>
                    <a:pt x="183" y="11"/>
                  </a:cubicBezTo>
                  <a:cubicBezTo>
                    <a:pt x="185" y="11"/>
                    <a:pt x="186" y="12"/>
                    <a:pt x="186" y="14"/>
                  </a:cubicBezTo>
                  <a:cubicBezTo>
                    <a:pt x="186" y="16"/>
                    <a:pt x="184" y="17"/>
                    <a:pt x="182" y="17"/>
                  </a:cubicBezTo>
                  <a:cubicBezTo>
                    <a:pt x="179" y="17"/>
                    <a:pt x="177" y="18"/>
                    <a:pt x="175" y="20"/>
                  </a:cubicBezTo>
                  <a:cubicBezTo>
                    <a:pt x="173" y="22"/>
                    <a:pt x="172" y="25"/>
                    <a:pt x="172" y="28"/>
                  </a:cubicBezTo>
                  <a:cubicBezTo>
                    <a:pt x="172" y="42"/>
                    <a:pt x="172" y="42"/>
                    <a:pt x="172" y="42"/>
                  </a:cubicBezTo>
                  <a:cubicBezTo>
                    <a:pt x="172" y="43"/>
                    <a:pt x="171" y="45"/>
                    <a:pt x="169" y="45"/>
                  </a:cubicBezTo>
                  <a:cubicBezTo>
                    <a:pt x="169" y="45"/>
                    <a:pt x="169" y="45"/>
                    <a:pt x="169" y="45"/>
                  </a:cubicBezTo>
                  <a:cubicBezTo>
                    <a:pt x="167" y="45"/>
                    <a:pt x="166" y="43"/>
                    <a:pt x="166" y="42"/>
                  </a:cubicBezTo>
                  <a:cubicBezTo>
                    <a:pt x="166" y="27"/>
                    <a:pt x="166" y="27"/>
                    <a:pt x="166" y="27"/>
                  </a:cubicBezTo>
                  <a:cubicBezTo>
                    <a:pt x="166" y="22"/>
                    <a:pt x="169" y="17"/>
                    <a:pt x="173" y="14"/>
                  </a:cubicBezTo>
                  <a:cubicBezTo>
                    <a:pt x="176" y="12"/>
                    <a:pt x="179" y="11"/>
                    <a:pt x="182" y="11"/>
                  </a:cubicBezTo>
                  <a:close/>
                  <a:moveTo>
                    <a:pt x="112" y="21"/>
                  </a:moveTo>
                  <a:cubicBezTo>
                    <a:pt x="119" y="14"/>
                    <a:pt x="119" y="14"/>
                    <a:pt x="119" y="14"/>
                  </a:cubicBezTo>
                  <a:cubicBezTo>
                    <a:pt x="120" y="13"/>
                    <a:pt x="122" y="11"/>
                    <a:pt x="123" y="11"/>
                  </a:cubicBezTo>
                  <a:cubicBezTo>
                    <a:pt x="124" y="11"/>
                    <a:pt x="124" y="11"/>
                    <a:pt x="124" y="11"/>
                  </a:cubicBezTo>
                  <a:cubicBezTo>
                    <a:pt x="125" y="11"/>
                    <a:pt x="126" y="12"/>
                    <a:pt x="126" y="13"/>
                  </a:cubicBezTo>
                  <a:cubicBezTo>
                    <a:pt x="126" y="14"/>
                    <a:pt x="126" y="14"/>
                    <a:pt x="126" y="14"/>
                  </a:cubicBezTo>
                  <a:cubicBezTo>
                    <a:pt x="126" y="15"/>
                    <a:pt x="125" y="16"/>
                    <a:pt x="124" y="16"/>
                  </a:cubicBezTo>
                  <a:cubicBezTo>
                    <a:pt x="123" y="18"/>
                    <a:pt x="122" y="19"/>
                    <a:pt x="120" y="21"/>
                  </a:cubicBezTo>
                  <a:cubicBezTo>
                    <a:pt x="113" y="28"/>
                    <a:pt x="113" y="28"/>
                    <a:pt x="113" y="28"/>
                  </a:cubicBezTo>
                  <a:cubicBezTo>
                    <a:pt x="122" y="36"/>
                    <a:pt x="122" y="36"/>
                    <a:pt x="122" y="36"/>
                  </a:cubicBezTo>
                  <a:cubicBezTo>
                    <a:pt x="125" y="39"/>
                    <a:pt x="125" y="39"/>
                    <a:pt x="125" y="39"/>
                  </a:cubicBezTo>
                  <a:cubicBezTo>
                    <a:pt x="126" y="40"/>
                    <a:pt x="126" y="40"/>
                    <a:pt x="126" y="40"/>
                  </a:cubicBezTo>
                  <a:cubicBezTo>
                    <a:pt x="126" y="40"/>
                    <a:pt x="126" y="41"/>
                    <a:pt x="126" y="41"/>
                  </a:cubicBezTo>
                  <a:cubicBezTo>
                    <a:pt x="126" y="42"/>
                    <a:pt x="126" y="42"/>
                    <a:pt x="126" y="42"/>
                  </a:cubicBezTo>
                  <a:cubicBezTo>
                    <a:pt x="126" y="43"/>
                    <a:pt x="125" y="44"/>
                    <a:pt x="124" y="44"/>
                  </a:cubicBezTo>
                  <a:cubicBezTo>
                    <a:pt x="123" y="44"/>
                    <a:pt x="123" y="44"/>
                    <a:pt x="123" y="44"/>
                  </a:cubicBezTo>
                  <a:cubicBezTo>
                    <a:pt x="122" y="44"/>
                    <a:pt x="121" y="43"/>
                    <a:pt x="121" y="42"/>
                  </a:cubicBezTo>
                  <a:cubicBezTo>
                    <a:pt x="119" y="41"/>
                    <a:pt x="118" y="40"/>
                    <a:pt x="117" y="38"/>
                  </a:cubicBezTo>
                  <a:cubicBezTo>
                    <a:pt x="112" y="34"/>
                    <a:pt x="112" y="34"/>
                    <a:pt x="112" y="34"/>
                  </a:cubicBezTo>
                  <a:cubicBezTo>
                    <a:pt x="112" y="41"/>
                    <a:pt x="112" y="41"/>
                    <a:pt x="112" y="41"/>
                  </a:cubicBezTo>
                  <a:cubicBezTo>
                    <a:pt x="112" y="42"/>
                    <a:pt x="111" y="44"/>
                    <a:pt x="109" y="44"/>
                  </a:cubicBezTo>
                  <a:cubicBezTo>
                    <a:pt x="109" y="44"/>
                    <a:pt x="109" y="44"/>
                    <a:pt x="109" y="44"/>
                  </a:cubicBezTo>
                  <a:cubicBezTo>
                    <a:pt x="107" y="44"/>
                    <a:pt x="106" y="43"/>
                    <a:pt x="106" y="41"/>
                  </a:cubicBezTo>
                  <a:cubicBezTo>
                    <a:pt x="106" y="3"/>
                    <a:pt x="106" y="3"/>
                    <a:pt x="106" y="3"/>
                  </a:cubicBezTo>
                  <a:cubicBezTo>
                    <a:pt x="106" y="2"/>
                    <a:pt x="107" y="0"/>
                    <a:pt x="109" y="0"/>
                  </a:cubicBezTo>
                  <a:cubicBezTo>
                    <a:pt x="109" y="0"/>
                    <a:pt x="109" y="0"/>
                    <a:pt x="109" y="0"/>
                  </a:cubicBezTo>
                  <a:cubicBezTo>
                    <a:pt x="111" y="0"/>
                    <a:pt x="112" y="2"/>
                    <a:pt x="112" y="3"/>
                  </a:cubicBezTo>
                  <a:lnTo>
                    <a:pt x="112" y="21"/>
                  </a:lnTo>
                  <a:close/>
                  <a:moveTo>
                    <a:pt x="94" y="17"/>
                  </a:moveTo>
                  <a:cubicBezTo>
                    <a:pt x="93" y="16"/>
                    <a:pt x="92" y="16"/>
                    <a:pt x="91" y="16"/>
                  </a:cubicBezTo>
                  <a:cubicBezTo>
                    <a:pt x="86" y="16"/>
                    <a:pt x="82" y="19"/>
                    <a:pt x="80" y="23"/>
                  </a:cubicBezTo>
                  <a:cubicBezTo>
                    <a:pt x="80" y="25"/>
                    <a:pt x="79" y="26"/>
                    <a:pt x="79" y="28"/>
                  </a:cubicBezTo>
                  <a:cubicBezTo>
                    <a:pt x="79" y="33"/>
                    <a:pt x="82" y="36"/>
                    <a:pt x="86" y="38"/>
                  </a:cubicBezTo>
                  <a:cubicBezTo>
                    <a:pt x="88" y="39"/>
                    <a:pt x="90" y="39"/>
                    <a:pt x="92" y="39"/>
                  </a:cubicBezTo>
                  <a:cubicBezTo>
                    <a:pt x="93" y="39"/>
                    <a:pt x="95" y="38"/>
                    <a:pt x="97" y="38"/>
                  </a:cubicBezTo>
                  <a:cubicBezTo>
                    <a:pt x="98" y="38"/>
                    <a:pt x="98" y="38"/>
                    <a:pt x="98" y="38"/>
                  </a:cubicBezTo>
                  <a:cubicBezTo>
                    <a:pt x="99" y="38"/>
                    <a:pt x="100" y="39"/>
                    <a:pt x="100" y="40"/>
                  </a:cubicBezTo>
                  <a:cubicBezTo>
                    <a:pt x="100" y="41"/>
                    <a:pt x="100" y="41"/>
                    <a:pt x="100" y="41"/>
                  </a:cubicBezTo>
                  <a:cubicBezTo>
                    <a:pt x="100" y="44"/>
                    <a:pt x="94" y="45"/>
                    <a:pt x="92" y="45"/>
                  </a:cubicBezTo>
                  <a:cubicBezTo>
                    <a:pt x="83" y="45"/>
                    <a:pt x="77" y="41"/>
                    <a:pt x="74" y="33"/>
                  </a:cubicBezTo>
                  <a:cubicBezTo>
                    <a:pt x="74" y="31"/>
                    <a:pt x="74" y="30"/>
                    <a:pt x="74" y="29"/>
                  </a:cubicBezTo>
                  <a:cubicBezTo>
                    <a:pt x="74" y="28"/>
                    <a:pt x="74" y="28"/>
                    <a:pt x="74" y="28"/>
                  </a:cubicBezTo>
                  <a:cubicBezTo>
                    <a:pt x="74" y="21"/>
                    <a:pt x="77" y="16"/>
                    <a:pt x="82" y="13"/>
                  </a:cubicBezTo>
                  <a:cubicBezTo>
                    <a:pt x="85" y="12"/>
                    <a:pt x="87" y="11"/>
                    <a:pt x="90" y="11"/>
                  </a:cubicBezTo>
                  <a:cubicBezTo>
                    <a:pt x="92" y="11"/>
                    <a:pt x="92" y="11"/>
                    <a:pt x="92" y="11"/>
                  </a:cubicBezTo>
                  <a:cubicBezTo>
                    <a:pt x="94" y="11"/>
                    <a:pt x="97" y="12"/>
                    <a:pt x="100" y="14"/>
                  </a:cubicBezTo>
                  <a:cubicBezTo>
                    <a:pt x="100" y="14"/>
                    <a:pt x="100" y="14"/>
                    <a:pt x="100" y="14"/>
                  </a:cubicBezTo>
                  <a:cubicBezTo>
                    <a:pt x="100" y="14"/>
                    <a:pt x="100" y="14"/>
                    <a:pt x="100" y="14"/>
                  </a:cubicBezTo>
                  <a:cubicBezTo>
                    <a:pt x="101" y="15"/>
                    <a:pt x="101" y="15"/>
                    <a:pt x="101" y="16"/>
                  </a:cubicBezTo>
                  <a:cubicBezTo>
                    <a:pt x="101" y="16"/>
                    <a:pt x="101" y="16"/>
                    <a:pt x="101" y="16"/>
                  </a:cubicBezTo>
                  <a:cubicBezTo>
                    <a:pt x="101" y="18"/>
                    <a:pt x="100" y="18"/>
                    <a:pt x="98" y="19"/>
                  </a:cubicBezTo>
                  <a:cubicBezTo>
                    <a:pt x="98" y="19"/>
                    <a:pt x="98" y="19"/>
                    <a:pt x="98" y="19"/>
                  </a:cubicBezTo>
                  <a:cubicBezTo>
                    <a:pt x="96" y="18"/>
                    <a:pt x="94" y="17"/>
                    <a:pt x="94" y="17"/>
                  </a:cubicBezTo>
                  <a:close/>
                  <a:moveTo>
                    <a:pt x="42" y="28"/>
                  </a:moveTo>
                  <a:cubicBezTo>
                    <a:pt x="42" y="32"/>
                    <a:pt x="45" y="35"/>
                    <a:pt x="48" y="37"/>
                  </a:cubicBezTo>
                  <a:cubicBezTo>
                    <a:pt x="50" y="38"/>
                    <a:pt x="52" y="39"/>
                    <a:pt x="54" y="39"/>
                  </a:cubicBezTo>
                  <a:cubicBezTo>
                    <a:pt x="58" y="39"/>
                    <a:pt x="61" y="36"/>
                    <a:pt x="63" y="33"/>
                  </a:cubicBezTo>
                  <a:cubicBezTo>
                    <a:pt x="64" y="31"/>
                    <a:pt x="65" y="29"/>
                    <a:pt x="65" y="27"/>
                  </a:cubicBezTo>
                  <a:cubicBezTo>
                    <a:pt x="65" y="23"/>
                    <a:pt x="63" y="20"/>
                    <a:pt x="60" y="18"/>
                  </a:cubicBezTo>
                  <a:cubicBezTo>
                    <a:pt x="58" y="17"/>
                    <a:pt x="56" y="16"/>
                    <a:pt x="54" y="16"/>
                  </a:cubicBezTo>
                  <a:cubicBezTo>
                    <a:pt x="49" y="16"/>
                    <a:pt x="46" y="19"/>
                    <a:pt x="44" y="23"/>
                  </a:cubicBezTo>
                  <a:cubicBezTo>
                    <a:pt x="42" y="25"/>
                    <a:pt x="42" y="26"/>
                    <a:pt x="42" y="28"/>
                  </a:cubicBezTo>
                  <a:close/>
                  <a:moveTo>
                    <a:pt x="53" y="11"/>
                  </a:moveTo>
                  <a:cubicBezTo>
                    <a:pt x="53" y="11"/>
                    <a:pt x="53" y="11"/>
                    <a:pt x="53" y="11"/>
                  </a:cubicBezTo>
                  <a:cubicBezTo>
                    <a:pt x="60" y="11"/>
                    <a:pt x="65" y="14"/>
                    <a:pt x="68" y="20"/>
                  </a:cubicBezTo>
                  <a:cubicBezTo>
                    <a:pt x="69" y="22"/>
                    <a:pt x="70" y="24"/>
                    <a:pt x="70" y="27"/>
                  </a:cubicBezTo>
                  <a:cubicBezTo>
                    <a:pt x="70" y="28"/>
                    <a:pt x="70" y="28"/>
                    <a:pt x="70" y="28"/>
                  </a:cubicBezTo>
                  <a:cubicBezTo>
                    <a:pt x="70" y="34"/>
                    <a:pt x="67" y="39"/>
                    <a:pt x="62" y="42"/>
                  </a:cubicBezTo>
                  <a:cubicBezTo>
                    <a:pt x="59" y="44"/>
                    <a:pt x="57" y="44"/>
                    <a:pt x="54" y="44"/>
                  </a:cubicBezTo>
                  <a:cubicBezTo>
                    <a:pt x="52" y="44"/>
                    <a:pt x="52" y="44"/>
                    <a:pt x="52" y="44"/>
                  </a:cubicBezTo>
                  <a:cubicBezTo>
                    <a:pt x="46" y="44"/>
                    <a:pt x="41" y="42"/>
                    <a:pt x="38" y="36"/>
                  </a:cubicBezTo>
                  <a:cubicBezTo>
                    <a:pt x="37" y="34"/>
                    <a:pt x="36" y="31"/>
                    <a:pt x="36" y="28"/>
                  </a:cubicBezTo>
                  <a:cubicBezTo>
                    <a:pt x="36" y="27"/>
                    <a:pt x="36" y="27"/>
                    <a:pt x="36" y="27"/>
                  </a:cubicBezTo>
                  <a:cubicBezTo>
                    <a:pt x="36" y="21"/>
                    <a:pt x="39" y="16"/>
                    <a:pt x="45" y="13"/>
                  </a:cubicBezTo>
                  <a:cubicBezTo>
                    <a:pt x="47" y="12"/>
                    <a:pt x="50" y="11"/>
                    <a:pt x="53" y="11"/>
                  </a:cubicBezTo>
                  <a:close/>
                  <a:moveTo>
                    <a:pt x="5" y="28"/>
                  </a:moveTo>
                  <a:cubicBezTo>
                    <a:pt x="5" y="32"/>
                    <a:pt x="7" y="35"/>
                    <a:pt x="11" y="37"/>
                  </a:cubicBezTo>
                  <a:cubicBezTo>
                    <a:pt x="13" y="38"/>
                    <a:pt x="14" y="39"/>
                    <a:pt x="16" y="39"/>
                  </a:cubicBezTo>
                  <a:cubicBezTo>
                    <a:pt x="21" y="39"/>
                    <a:pt x="24" y="37"/>
                    <a:pt x="26" y="33"/>
                  </a:cubicBezTo>
                  <a:cubicBezTo>
                    <a:pt x="27" y="31"/>
                    <a:pt x="28" y="29"/>
                    <a:pt x="28" y="27"/>
                  </a:cubicBezTo>
                  <a:cubicBezTo>
                    <a:pt x="28" y="23"/>
                    <a:pt x="26" y="20"/>
                    <a:pt x="23" y="18"/>
                  </a:cubicBezTo>
                  <a:cubicBezTo>
                    <a:pt x="21" y="17"/>
                    <a:pt x="19" y="16"/>
                    <a:pt x="16" y="16"/>
                  </a:cubicBezTo>
                  <a:cubicBezTo>
                    <a:pt x="12" y="16"/>
                    <a:pt x="8" y="19"/>
                    <a:pt x="6" y="23"/>
                  </a:cubicBezTo>
                  <a:cubicBezTo>
                    <a:pt x="5" y="25"/>
                    <a:pt x="5" y="26"/>
                    <a:pt x="5" y="28"/>
                  </a:cubicBezTo>
                  <a:close/>
                  <a:moveTo>
                    <a:pt x="28" y="15"/>
                  </a:moveTo>
                  <a:cubicBezTo>
                    <a:pt x="28" y="3"/>
                    <a:pt x="28" y="3"/>
                    <a:pt x="28" y="3"/>
                  </a:cubicBezTo>
                  <a:cubicBezTo>
                    <a:pt x="28" y="1"/>
                    <a:pt x="29" y="0"/>
                    <a:pt x="30" y="0"/>
                  </a:cubicBezTo>
                  <a:cubicBezTo>
                    <a:pt x="31" y="0"/>
                    <a:pt x="31" y="0"/>
                    <a:pt x="31" y="0"/>
                  </a:cubicBezTo>
                  <a:cubicBezTo>
                    <a:pt x="33" y="0"/>
                    <a:pt x="33" y="1"/>
                    <a:pt x="33" y="3"/>
                  </a:cubicBezTo>
                  <a:cubicBezTo>
                    <a:pt x="33" y="28"/>
                    <a:pt x="33" y="28"/>
                    <a:pt x="33" y="28"/>
                  </a:cubicBezTo>
                  <a:cubicBezTo>
                    <a:pt x="33" y="34"/>
                    <a:pt x="31" y="39"/>
                    <a:pt x="25" y="42"/>
                  </a:cubicBezTo>
                  <a:cubicBezTo>
                    <a:pt x="23" y="44"/>
                    <a:pt x="20" y="44"/>
                    <a:pt x="17" y="44"/>
                  </a:cubicBezTo>
                  <a:cubicBezTo>
                    <a:pt x="16" y="44"/>
                    <a:pt x="16" y="44"/>
                    <a:pt x="16" y="44"/>
                  </a:cubicBezTo>
                  <a:cubicBezTo>
                    <a:pt x="10" y="44"/>
                    <a:pt x="5" y="42"/>
                    <a:pt x="2" y="36"/>
                  </a:cubicBezTo>
                  <a:cubicBezTo>
                    <a:pt x="0" y="34"/>
                    <a:pt x="0" y="31"/>
                    <a:pt x="0" y="28"/>
                  </a:cubicBezTo>
                  <a:cubicBezTo>
                    <a:pt x="0" y="27"/>
                    <a:pt x="0" y="27"/>
                    <a:pt x="0" y="27"/>
                  </a:cubicBezTo>
                  <a:cubicBezTo>
                    <a:pt x="0" y="21"/>
                    <a:pt x="3" y="16"/>
                    <a:pt x="8" y="13"/>
                  </a:cubicBezTo>
                  <a:cubicBezTo>
                    <a:pt x="10" y="11"/>
                    <a:pt x="13" y="11"/>
                    <a:pt x="16" y="11"/>
                  </a:cubicBezTo>
                  <a:cubicBezTo>
                    <a:pt x="17" y="11"/>
                    <a:pt x="17" y="11"/>
                    <a:pt x="17" y="11"/>
                  </a:cubicBezTo>
                  <a:cubicBezTo>
                    <a:pt x="21" y="11"/>
                    <a:pt x="25" y="12"/>
                    <a:pt x="28" y="15"/>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57" name="Freeform 9"/>
            <p:cNvSpPr>
              <a:spLocks/>
            </p:cNvSpPr>
            <p:nvPr/>
          </p:nvSpPr>
          <p:spPr bwMode="auto">
            <a:xfrm>
              <a:off x="4042" y="1404"/>
              <a:ext cx="936" cy="273"/>
            </a:xfrm>
            <a:custGeom>
              <a:avLst/>
              <a:gdLst>
                <a:gd name="T0" fmla="*/ 612 w 620"/>
                <a:gd name="T1" fmla="*/ 0 h 178"/>
                <a:gd name="T2" fmla="*/ 8 w 620"/>
                <a:gd name="T3" fmla="*/ 0 h 178"/>
                <a:gd name="T4" fmla="*/ 0 w 620"/>
                <a:gd name="T5" fmla="*/ 8 h 178"/>
                <a:gd name="T6" fmla="*/ 0 w 620"/>
                <a:gd name="T7" fmla="*/ 170 h 178"/>
                <a:gd name="T8" fmla="*/ 8 w 620"/>
                <a:gd name="T9" fmla="*/ 178 h 178"/>
                <a:gd name="T10" fmla="*/ 612 w 620"/>
                <a:gd name="T11" fmla="*/ 178 h 178"/>
                <a:gd name="T12" fmla="*/ 620 w 620"/>
                <a:gd name="T13" fmla="*/ 170 h 178"/>
                <a:gd name="T14" fmla="*/ 620 w 620"/>
                <a:gd name="T15" fmla="*/ 8 h 178"/>
                <a:gd name="T16" fmla="*/ 612 w 620"/>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178">
                  <a:moveTo>
                    <a:pt x="612" y="0"/>
                  </a:moveTo>
                  <a:cubicBezTo>
                    <a:pt x="8" y="0"/>
                    <a:pt x="8" y="0"/>
                    <a:pt x="8" y="0"/>
                  </a:cubicBezTo>
                  <a:cubicBezTo>
                    <a:pt x="4" y="0"/>
                    <a:pt x="0" y="4"/>
                    <a:pt x="0" y="8"/>
                  </a:cubicBezTo>
                  <a:cubicBezTo>
                    <a:pt x="0" y="170"/>
                    <a:pt x="0" y="170"/>
                    <a:pt x="0" y="170"/>
                  </a:cubicBezTo>
                  <a:cubicBezTo>
                    <a:pt x="0" y="174"/>
                    <a:pt x="4" y="178"/>
                    <a:pt x="8" y="178"/>
                  </a:cubicBezTo>
                  <a:cubicBezTo>
                    <a:pt x="612" y="178"/>
                    <a:pt x="612" y="178"/>
                    <a:pt x="612" y="178"/>
                  </a:cubicBezTo>
                  <a:cubicBezTo>
                    <a:pt x="617" y="178"/>
                    <a:pt x="620" y="174"/>
                    <a:pt x="620" y="170"/>
                  </a:cubicBezTo>
                  <a:cubicBezTo>
                    <a:pt x="620" y="8"/>
                    <a:pt x="620" y="8"/>
                    <a:pt x="620" y="8"/>
                  </a:cubicBezTo>
                  <a:cubicBezTo>
                    <a:pt x="620" y="4"/>
                    <a:pt x="617" y="0"/>
                    <a:pt x="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58" name="Rectangle 10"/>
            <p:cNvSpPr>
              <a:spLocks noChangeArrowheads="1"/>
            </p:cNvSpPr>
            <p:nvPr/>
          </p:nvSpPr>
          <p:spPr bwMode="auto">
            <a:xfrm>
              <a:off x="4177" y="1447"/>
              <a:ext cx="3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583"/>
              <a:r>
                <a:rPr lang="zh-CN" altLang="zh-CN" sz="1800" b="1" dirty="0">
                  <a:solidFill>
                    <a:srgbClr val="3399FF"/>
                  </a:solidFill>
                  <a:latin typeface="微软雅黑" panose="020B0503020204020204" pitchFamily="34" charset="-122"/>
                  <a:ea typeface="微软雅黑" panose="020B0503020204020204" pitchFamily="34" charset="-122"/>
                </a:rPr>
                <a:t>APP</a:t>
              </a:r>
              <a:endParaRPr lang="zh-CN" altLang="zh-CN" sz="1800" dirty="0">
                <a:solidFill>
                  <a:srgbClr val="3399FF"/>
                </a:solidFill>
              </a:endParaRPr>
            </a:p>
          </p:txBody>
        </p:sp>
        <p:sp>
          <p:nvSpPr>
            <p:cNvPr id="59" name="Freeform 11"/>
            <p:cNvSpPr>
              <a:spLocks noEditPoints="1"/>
            </p:cNvSpPr>
            <p:nvPr/>
          </p:nvSpPr>
          <p:spPr bwMode="auto">
            <a:xfrm>
              <a:off x="4631" y="1447"/>
              <a:ext cx="143" cy="104"/>
            </a:xfrm>
            <a:custGeom>
              <a:avLst/>
              <a:gdLst>
                <a:gd name="T0" fmla="*/ 14 w 95"/>
                <a:gd name="T1" fmla="*/ 50 h 68"/>
                <a:gd name="T2" fmla="*/ 24 w 95"/>
                <a:gd name="T3" fmla="*/ 50 h 68"/>
                <a:gd name="T4" fmla="*/ 83 w 95"/>
                <a:gd name="T5" fmla="*/ 28 h 68"/>
                <a:gd name="T6" fmla="*/ 75 w 95"/>
                <a:gd name="T7" fmla="*/ 18 h 68"/>
                <a:gd name="T8" fmla="*/ 72 w 95"/>
                <a:gd name="T9" fmla="*/ 28 h 68"/>
                <a:gd name="T10" fmla="*/ 71 w 95"/>
                <a:gd name="T11" fmla="*/ 35 h 68"/>
                <a:gd name="T12" fmla="*/ 0 w 95"/>
                <a:gd name="T13" fmla="*/ 36 h 68"/>
                <a:gd name="T14" fmla="*/ 2 w 95"/>
                <a:gd name="T15" fmla="*/ 52 h 68"/>
                <a:gd name="T16" fmla="*/ 3 w 95"/>
                <a:gd name="T17" fmla="*/ 54 h 68"/>
                <a:gd name="T18" fmla="*/ 80 w 95"/>
                <a:gd name="T19" fmla="*/ 38 h 68"/>
                <a:gd name="T20" fmla="*/ 95 w 95"/>
                <a:gd name="T21" fmla="*/ 30 h 68"/>
                <a:gd name="T22" fmla="*/ 83 w 95"/>
                <a:gd name="T23" fmla="*/ 28 h 68"/>
                <a:gd name="T24" fmla="*/ 41 w 95"/>
                <a:gd name="T25" fmla="*/ 24 h 68"/>
                <a:gd name="T26" fmla="*/ 51 w 95"/>
                <a:gd name="T27" fmla="*/ 34 h 68"/>
                <a:gd name="T28" fmla="*/ 51 w 95"/>
                <a:gd name="T29" fmla="*/ 12 h 68"/>
                <a:gd name="T30" fmla="*/ 41 w 95"/>
                <a:gd name="T31" fmla="*/ 22 h 68"/>
                <a:gd name="T32" fmla="*/ 51 w 95"/>
                <a:gd name="T33" fmla="*/ 12 h 68"/>
                <a:gd name="T34" fmla="*/ 41 w 95"/>
                <a:gd name="T35" fmla="*/ 0 h 68"/>
                <a:gd name="T36" fmla="*/ 51 w 95"/>
                <a:gd name="T37" fmla="*/ 9 h 68"/>
                <a:gd name="T38" fmla="*/ 63 w 95"/>
                <a:gd name="T39" fmla="*/ 24 h 68"/>
                <a:gd name="T40" fmla="*/ 53 w 95"/>
                <a:gd name="T41" fmla="*/ 34 h 68"/>
                <a:gd name="T42" fmla="*/ 63 w 95"/>
                <a:gd name="T43" fmla="*/ 24 h 68"/>
                <a:gd name="T44" fmla="*/ 17 w 95"/>
                <a:gd name="T45" fmla="*/ 24 h 68"/>
                <a:gd name="T46" fmla="*/ 27 w 95"/>
                <a:gd name="T47" fmla="*/ 34 h 68"/>
                <a:gd name="T48" fmla="*/ 39 w 95"/>
                <a:gd name="T49" fmla="*/ 24 h 68"/>
                <a:gd name="T50" fmla="*/ 29 w 95"/>
                <a:gd name="T51" fmla="*/ 34 h 68"/>
                <a:gd name="T52" fmla="*/ 39 w 95"/>
                <a:gd name="T53" fmla="*/ 24 h 68"/>
                <a:gd name="T54" fmla="*/ 6 w 95"/>
                <a:gd name="T55" fmla="*/ 24 h 68"/>
                <a:gd name="T56" fmla="*/ 15 w 95"/>
                <a:gd name="T57" fmla="*/ 34 h 68"/>
                <a:gd name="T58" fmla="*/ 39 w 95"/>
                <a:gd name="T59" fmla="*/ 12 h 68"/>
                <a:gd name="T60" fmla="*/ 29 w 95"/>
                <a:gd name="T61" fmla="*/ 22 h 68"/>
                <a:gd name="T62" fmla="*/ 39 w 95"/>
                <a:gd name="T63" fmla="*/ 12 h 68"/>
                <a:gd name="T64" fmla="*/ 17 w 95"/>
                <a:gd name="T65" fmla="*/ 12 h 68"/>
                <a:gd name="T66" fmla="*/ 27 w 95"/>
                <a:gd name="T6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68">
                  <a:moveTo>
                    <a:pt x="19" y="55"/>
                  </a:moveTo>
                  <a:cubicBezTo>
                    <a:pt x="16" y="55"/>
                    <a:pt x="14" y="53"/>
                    <a:pt x="14" y="50"/>
                  </a:cubicBezTo>
                  <a:cubicBezTo>
                    <a:pt x="14" y="47"/>
                    <a:pt x="16" y="45"/>
                    <a:pt x="19" y="45"/>
                  </a:cubicBezTo>
                  <a:cubicBezTo>
                    <a:pt x="22" y="45"/>
                    <a:pt x="24" y="47"/>
                    <a:pt x="24" y="50"/>
                  </a:cubicBezTo>
                  <a:cubicBezTo>
                    <a:pt x="24" y="53"/>
                    <a:pt x="22" y="55"/>
                    <a:pt x="19" y="55"/>
                  </a:cubicBezTo>
                  <a:close/>
                  <a:moveTo>
                    <a:pt x="83" y="28"/>
                  </a:moveTo>
                  <a:cubicBezTo>
                    <a:pt x="82" y="24"/>
                    <a:pt x="80" y="21"/>
                    <a:pt x="76" y="18"/>
                  </a:cubicBezTo>
                  <a:cubicBezTo>
                    <a:pt x="75" y="18"/>
                    <a:pt x="75" y="18"/>
                    <a:pt x="75" y="18"/>
                  </a:cubicBezTo>
                  <a:cubicBezTo>
                    <a:pt x="74" y="19"/>
                    <a:pt x="74" y="19"/>
                    <a:pt x="74" y="19"/>
                  </a:cubicBezTo>
                  <a:cubicBezTo>
                    <a:pt x="72" y="21"/>
                    <a:pt x="71" y="25"/>
                    <a:pt x="72" y="28"/>
                  </a:cubicBezTo>
                  <a:cubicBezTo>
                    <a:pt x="72" y="30"/>
                    <a:pt x="73" y="32"/>
                    <a:pt x="74" y="34"/>
                  </a:cubicBezTo>
                  <a:cubicBezTo>
                    <a:pt x="73" y="34"/>
                    <a:pt x="72" y="35"/>
                    <a:pt x="71" y="35"/>
                  </a:cubicBezTo>
                  <a:cubicBezTo>
                    <a:pt x="69" y="36"/>
                    <a:pt x="66" y="36"/>
                    <a:pt x="64" y="36"/>
                  </a:cubicBezTo>
                  <a:cubicBezTo>
                    <a:pt x="0" y="36"/>
                    <a:pt x="0" y="36"/>
                    <a:pt x="0" y="36"/>
                  </a:cubicBezTo>
                  <a:cubicBezTo>
                    <a:pt x="0" y="38"/>
                    <a:pt x="0" y="38"/>
                    <a:pt x="0" y="38"/>
                  </a:cubicBezTo>
                  <a:cubicBezTo>
                    <a:pt x="0" y="43"/>
                    <a:pt x="0" y="48"/>
                    <a:pt x="2" y="52"/>
                  </a:cubicBezTo>
                  <a:cubicBezTo>
                    <a:pt x="3" y="54"/>
                    <a:pt x="3" y="54"/>
                    <a:pt x="3" y="54"/>
                  </a:cubicBezTo>
                  <a:cubicBezTo>
                    <a:pt x="3" y="54"/>
                    <a:pt x="3" y="54"/>
                    <a:pt x="3" y="54"/>
                  </a:cubicBezTo>
                  <a:cubicBezTo>
                    <a:pt x="9" y="64"/>
                    <a:pt x="20" y="68"/>
                    <a:pt x="31" y="68"/>
                  </a:cubicBezTo>
                  <a:cubicBezTo>
                    <a:pt x="54" y="68"/>
                    <a:pt x="72" y="59"/>
                    <a:pt x="80" y="38"/>
                  </a:cubicBezTo>
                  <a:cubicBezTo>
                    <a:pt x="86" y="38"/>
                    <a:pt x="92" y="37"/>
                    <a:pt x="94" y="31"/>
                  </a:cubicBezTo>
                  <a:cubicBezTo>
                    <a:pt x="95" y="30"/>
                    <a:pt x="95" y="30"/>
                    <a:pt x="95" y="30"/>
                  </a:cubicBezTo>
                  <a:cubicBezTo>
                    <a:pt x="94" y="29"/>
                    <a:pt x="94" y="29"/>
                    <a:pt x="94" y="29"/>
                  </a:cubicBezTo>
                  <a:cubicBezTo>
                    <a:pt x="91" y="27"/>
                    <a:pt x="86" y="27"/>
                    <a:pt x="83" y="28"/>
                  </a:cubicBezTo>
                  <a:close/>
                  <a:moveTo>
                    <a:pt x="51" y="24"/>
                  </a:moveTo>
                  <a:cubicBezTo>
                    <a:pt x="41" y="24"/>
                    <a:pt x="41" y="24"/>
                    <a:pt x="41" y="24"/>
                  </a:cubicBezTo>
                  <a:cubicBezTo>
                    <a:pt x="41" y="34"/>
                    <a:pt x="41" y="34"/>
                    <a:pt x="41" y="34"/>
                  </a:cubicBezTo>
                  <a:cubicBezTo>
                    <a:pt x="51" y="34"/>
                    <a:pt x="51" y="34"/>
                    <a:pt x="51" y="34"/>
                  </a:cubicBezTo>
                  <a:lnTo>
                    <a:pt x="51" y="24"/>
                  </a:lnTo>
                  <a:close/>
                  <a:moveTo>
                    <a:pt x="51" y="12"/>
                  </a:moveTo>
                  <a:cubicBezTo>
                    <a:pt x="41" y="12"/>
                    <a:pt x="41" y="12"/>
                    <a:pt x="41" y="12"/>
                  </a:cubicBezTo>
                  <a:cubicBezTo>
                    <a:pt x="41" y="22"/>
                    <a:pt x="41" y="22"/>
                    <a:pt x="41" y="22"/>
                  </a:cubicBezTo>
                  <a:cubicBezTo>
                    <a:pt x="51" y="22"/>
                    <a:pt x="51" y="22"/>
                    <a:pt x="51" y="22"/>
                  </a:cubicBezTo>
                  <a:lnTo>
                    <a:pt x="51" y="12"/>
                  </a:lnTo>
                  <a:close/>
                  <a:moveTo>
                    <a:pt x="51" y="0"/>
                  </a:moveTo>
                  <a:cubicBezTo>
                    <a:pt x="41" y="0"/>
                    <a:pt x="41" y="0"/>
                    <a:pt x="41" y="0"/>
                  </a:cubicBezTo>
                  <a:cubicBezTo>
                    <a:pt x="41" y="9"/>
                    <a:pt x="41" y="9"/>
                    <a:pt x="41" y="9"/>
                  </a:cubicBezTo>
                  <a:cubicBezTo>
                    <a:pt x="51" y="9"/>
                    <a:pt x="51" y="9"/>
                    <a:pt x="51" y="9"/>
                  </a:cubicBezTo>
                  <a:lnTo>
                    <a:pt x="51" y="0"/>
                  </a:lnTo>
                  <a:close/>
                  <a:moveTo>
                    <a:pt x="63" y="24"/>
                  </a:moveTo>
                  <a:cubicBezTo>
                    <a:pt x="53" y="24"/>
                    <a:pt x="53" y="24"/>
                    <a:pt x="53" y="24"/>
                  </a:cubicBezTo>
                  <a:cubicBezTo>
                    <a:pt x="53" y="34"/>
                    <a:pt x="53" y="34"/>
                    <a:pt x="53" y="34"/>
                  </a:cubicBezTo>
                  <a:cubicBezTo>
                    <a:pt x="63" y="34"/>
                    <a:pt x="63" y="34"/>
                    <a:pt x="63" y="34"/>
                  </a:cubicBezTo>
                  <a:lnTo>
                    <a:pt x="63" y="24"/>
                  </a:lnTo>
                  <a:close/>
                  <a:moveTo>
                    <a:pt x="27" y="24"/>
                  </a:moveTo>
                  <a:cubicBezTo>
                    <a:pt x="17" y="24"/>
                    <a:pt x="17" y="24"/>
                    <a:pt x="17" y="24"/>
                  </a:cubicBezTo>
                  <a:cubicBezTo>
                    <a:pt x="17" y="34"/>
                    <a:pt x="17" y="34"/>
                    <a:pt x="17" y="34"/>
                  </a:cubicBezTo>
                  <a:cubicBezTo>
                    <a:pt x="27" y="34"/>
                    <a:pt x="27" y="34"/>
                    <a:pt x="27" y="34"/>
                  </a:cubicBezTo>
                  <a:cubicBezTo>
                    <a:pt x="27" y="24"/>
                    <a:pt x="27" y="24"/>
                    <a:pt x="27" y="24"/>
                  </a:cubicBezTo>
                  <a:close/>
                  <a:moveTo>
                    <a:pt x="39" y="24"/>
                  </a:moveTo>
                  <a:cubicBezTo>
                    <a:pt x="29" y="24"/>
                    <a:pt x="29" y="24"/>
                    <a:pt x="29" y="24"/>
                  </a:cubicBezTo>
                  <a:cubicBezTo>
                    <a:pt x="29" y="34"/>
                    <a:pt x="29" y="34"/>
                    <a:pt x="29" y="34"/>
                  </a:cubicBezTo>
                  <a:cubicBezTo>
                    <a:pt x="39" y="34"/>
                    <a:pt x="39" y="34"/>
                    <a:pt x="39" y="34"/>
                  </a:cubicBezTo>
                  <a:lnTo>
                    <a:pt x="39" y="24"/>
                  </a:lnTo>
                  <a:close/>
                  <a:moveTo>
                    <a:pt x="15" y="24"/>
                  </a:moveTo>
                  <a:cubicBezTo>
                    <a:pt x="6" y="24"/>
                    <a:pt x="6" y="24"/>
                    <a:pt x="6" y="24"/>
                  </a:cubicBezTo>
                  <a:cubicBezTo>
                    <a:pt x="6" y="34"/>
                    <a:pt x="6" y="34"/>
                    <a:pt x="6" y="34"/>
                  </a:cubicBezTo>
                  <a:cubicBezTo>
                    <a:pt x="15" y="34"/>
                    <a:pt x="15" y="34"/>
                    <a:pt x="15" y="34"/>
                  </a:cubicBezTo>
                  <a:cubicBezTo>
                    <a:pt x="15" y="24"/>
                    <a:pt x="15" y="24"/>
                    <a:pt x="15" y="24"/>
                  </a:cubicBezTo>
                  <a:close/>
                  <a:moveTo>
                    <a:pt x="39" y="12"/>
                  </a:moveTo>
                  <a:cubicBezTo>
                    <a:pt x="29" y="12"/>
                    <a:pt x="29" y="12"/>
                    <a:pt x="29" y="12"/>
                  </a:cubicBezTo>
                  <a:cubicBezTo>
                    <a:pt x="29" y="22"/>
                    <a:pt x="29" y="22"/>
                    <a:pt x="29" y="22"/>
                  </a:cubicBezTo>
                  <a:cubicBezTo>
                    <a:pt x="39" y="22"/>
                    <a:pt x="39" y="22"/>
                    <a:pt x="39" y="22"/>
                  </a:cubicBezTo>
                  <a:lnTo>
                    <a:pt x="39" y="12"/>
                  </a:lnTo>
                  <a:close/>
                  <a:moveTo>
                    <a:pt x="27" y="12"/>
                  </a:moveTo>
                  <a:cubicBezTo>
                    <a:pt x="17" y="12"/>
                    <a:pt x="17" y="12"/>
                    <a:pt x="17" y="12"/>
                  </a:cubicBezTo>
                  <a:cubicBezTo>
                    <a:pt x="17" y="22"/>
                    <a:pt x="17" y="22"/>
                    <a:pt x="17" y="22"/>
                  </a:cubicBezTo>
                  <a:cubicBezTo>
                    <a:pt x="27" y="22"/>
                    <a:pt x="27" y="22"/>
                    <a:pt x="27" y="22"/>
                  </a:cubicBezTo>
                  <a:cubicBezTo>
                    <a:pt x="27" y="12"/>
                    <a:pt x="27" y="12"/>
                    <a:pt x="27" y="1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60" name="Freeform 12"/>
            <p:cNvSpPr>
              <a:spLocks noEditPoints="1"/>
            </p:cNvSpPr>
            <p:nvPr/>
          </p:nvSpPr>
          <p:spPr bwMode="auto">
            <a:xfrm>
              <a:off x="4562" y="1559"/>
              <a:ext cx="282" cy="69"/>
            </a:xfrm>
            <a:custGeom>
              <a:avLst/>
              <a:gdLst>
                <a:gd name="T0" fmla="*/ 155 w 187"/>
                <a:gd name="T1" fmla="*/ 20 h 45"/>
                <a:gd name="T2" fmla="*/ 136 w 187"/>
                <a:gd name="T3" fmla="*/ 28 h 45"/>
                <a:gd name="T4" fmla="*/ 143 w 187"/>
                <a:gd name="T5" fmla="*/ 38 h 45"/>
                <a:gd name="T6" fmla="*/ 155 w 187"/>
                <a:gd name="T7" fmla="*/ 37 h 45"/>
                <a:gd name="T8" fmla="*/ 155 w 187"/>
                <a:gd name="T9" fmla="*/ 42 h 45"/>
                <a:gd name="T10" fmla="*/ 133 w 187"/>
                <a:gd name="T11" fmla="*/ 36 h 45"/>
                <a:gd name="T12" fmla="*/ 140 w 187"/>
                <a:gd name="T13" fmla="*/ 13 h 45"/>
                <a:gd name="T14" fmla="*/ 162 w 187"/>
                <a:gd name="T15" fmla="*/ 19 h 45"/>
                <a:gd name="T16" fmla="*/ 143 w 187"/>
                <a:gd name="T17" fmla="*/ 38 h 45"/>
                <a:gd name="T18" fmla="*/ 187 w 187"/>
                <a:gd name="T19" fmla="*/ 14 h 45"/>
                <a:gd name="T20" fmla="*/ 173 w 187"/>
                <a:gd name="T21" fmla="*/ 28 h 45"/>
                <a:gd name="T22" fmla="*/ 170 w 187"/>
                <a:gd name="T23" fmla="*/ 45 h 45"/>
                <a:gd name="T24" fmla="*/ 174 w 187"/>
                <a:gd name="T25" fmla="*/ 14 h 45"/>
                <a:gd name="T26" fmla="*/ 120 w 187"/>
                <a:gd name="T27" fmla="*/ 14 h 45"/>
                <a:gd name="T28" fmla="*/ 127 w 187"/>
                <a:gd name="T29" fmla="*/ 13 h 45"/>
                <a:gd name="T30" fmla="*/ 121 w 187"/>
                <a:gd name="T31" fmla="*/ 21 h 45"/>
                <a:gd name="T32" fmla="*/ 126 w 187"/>
                <a:gd name="T33" fmla="*/ 39 h 45"/>
                <a:gd name="T34" fmla="*/ 127 w 187"/>
                <a:gd name="T35" fmla="*/ 42 h 45"/>
                <a:gd name="T36" fmla="*/ 121 w 187"/>
                <a:gd name="T37" fmla="*/ 42 h 45"/>
                <a:gd name="T38" fmla="*/ 113 w 187"/>
                <a:gd name="T39" fmla="*/ 41 h 45"/>
                <a:gd name="T40" fmla="*/ 107 w 187"/>
                <a:gd name="T41" fmla="*/ 41 h 45"/>
                <a:gd name="T42" fmla="*/ 110 w 187"/>
                <a:gd name="T43" fmla="*/ 0 h 45"/>
                <a:gd name="T44" fmla="*/ 95 w 187"/>
                <a:gd name="T45" fmla="*/ 17 h 45"/>
                <a:gd name="T46" fmla="*/ 80 w 187"/>
                <a:gd name="T47" fmla="*/ 28 h 45"/>
                <a:gd name="T48" fmla="*/ 98 w 187"/>
                <a:gd name="T49" fmla="*/ 38 h 45"/>
                <a:gd name="T50" fmla="*/ 101 w 187"/>
                <a:gd name="T51" fmla="*/ 41 h 45"/>
                <a:gd name="T52" fmla="*/ 75 w 187"/>
                <a:gd name="T53" fmla="*/ 29 h 45"/>
                <a:gd name="T54" fmla="*/ 91 w 187"/>
                <a:gd name="T55" fmla="*/ 11 h 45"/>
                <a:gd name="T56" fmla="*/ 101 w 187"/>
                <a:gd name="T57" fmla="*/ 14 h 45"/>
                <a:gd name="T58" fmla="*/ 102 w 187"/>
                <a:gd name="T59" fmla="*/ 16 h 45"/>
                <a:gd name="T60" fmla="*/ 95 w 187"/>
                <a:gd name="T61" fmla="*/ 17 h 45"/>
                <a:gd name="T62" fmla="*/ 54 w 187"/>
                <a:gd name="T63" fmla="*/ 39 h 45"/>
                <a:gd name="T64" fmla="*/ 60 w 187"/>
                <a:gd name="T65" fmla="*/ 18 h 45"/>
                <a:gd name="T66" fmla="*/ 43 w 187"/>
                <a:gd name="T67" fmla="*/ 28 h 45"/>
                <a:gd name="T68" fmla="*/ 69 w 187"/>
                <a:gd name="T69" fmla="*/ 20 h 45"/>
                <a:gd name="T70" fmla="*/ 63 w 187"/>
                <a:gd name="T71" fmla="*/ 42 h 45"/>
                <a:gd name="T72" fmla="*/ 39 w 187"/>
                <a:gd name="T73" fmla="*/ 36 h 45"/>
                <a:gd name="T74" fmla="*/ 45 w 187"/>
                <a:gd name="T75" fmla="*/ 13 h 45"/>
                <a:gd name="T76" fmla="*/ 12 w 187"/>
                <a:gd name="T77" fmla="*/ 37 h 45"/>
                <a:gd name="T78" fmla="*/ 28 w 187"/>
                <a:gd name="T79" fmla="*/ 27 h 45"/>
                <a:gd name="T80" fmla="*/ 7 w 187"/>
                <a:gd name="T81" fmla="*/ 23 h 45"/>
                <a:gd name="T82" fmla="*/ 28 w 187"/>
                <a:gd name="T83" fmla="*/ 3 h 45"/>
                <a:gd name="T84" fmla="*/ 34 w 187"/>
                <a:gd name="T85" fmla="*/ 3 h 45"/>
                <a:gd name="T86" fmla="*/ 18 w 187"/>
                <a:gd name="T87" fmla="*/ 44 h 45"/>
                <a:gd name="T88" fmla="*/ 0 w 187"/>
                <a:gd name="T89" fmla="*/ 28 h 45"/>
                <a:gd name="T90" fmla="*/ 17 w 187"/>
                <a:gd name="T9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45">
                  <a:moveTo>
                    <a:pt x="138" y="35"/>
                  </a:moveTo>
                  <a:cubicBezTo>
                    <a:pt x="142" y="31"/>
                    <a:pt x="147" y="28"/>
                    <a:pt x="151" y="24"/>
                  </a:cubicBezTo>
                  <a:cubicBezTo>
                    <a:pt x="152" y="23"/>
                    <a:pt x="154" y="21"/>
                    <a:pt x="155" y="20"/>
                  </a:cubicBezTo>
                  <a:cubicBezTo>
                    <a:pt x="154" y="18"/>
                    <a:pt x="152" y="17"/>
                    <a:pt x="151" y="17"/>
                  </a:cubicBezTo>
                  <a:cubicBezTo>
                    <a:pt x="147" y="15"/>
                    <a:pt x="144" y="16"/>
                    <a:pt x="141" y="18"/>
                  </a:cubicBezTo>
                  <a:cubicBezTo>
                    <a:pt x="137" y="20"/>
                    <a:pt x="135" y="24"/>
                    <a:pt x="136" y="28"/>
                  </a:cubicBezTo>
                  <a:cubicBezTo>
                    <a:pt x="136" y="30"/>
                    <a:pt x="136" y="31"/>
                    <a:pt x="137" y="33"/>
                  </a:cubicBezTo>
                  <a:cubicBezTo>
                    <a:pt x="138" y="34"/>
                    <a:pt x="138" y="34"/>
                    <a:pt x="138" y="35"/>
                  </a:cubicBezTo>
                  <a:moveTo>
                    <a:pt x="143" y="38"/>
                  </a:moveTo>
                  <a:cubicBezTo>
                    <a:pt x="145" y="39"/>
                    <a:pt x="148" y="39"/>
                    <a:pt x="150" y="38"/>
                  </a:cubicBezTo>
                  <a:cubicBezTo>
                    <a:pt x="151" y="38"/>
                    <a:pt x="154" y="37"/>
                    <a:pt x="155" y="37"/>
                  </a:cubicBezTo>
                  <a:cubicBezTo>
                    <a:pt x="155" y="37"/>
                    <a:pt x="155" y="37"/>
                    <a:pt x="155" y="37"/>
                  </a:cubicBezTo>
                  <a:cubicBezTo>
                    <a:pt x="156" y="37"/>
                    <a:pt x="157" y="38"/>
                    <a:pt x="157" y="38"/>
                  </a:cubicBezTo>
                  <a:cubicBezTo>
                    <a:pt x="157" y="40"/>
                    <a:pt x="157" y="41"/>
                    <a:pt x="156" y="42"/>
                  </a:cubicBezTo>
                  <a:cubicBezTo>
                    <a:pt x="155" y="42"/>
                    <a:pt x="155" y="42"/>
                    <a:pt x="155" y="42"/>
                  </a:cubicBezTo>
                  <a:cubicBezTo>
                    <a:pt x="150" y="45"/>
                    <a:pt x="144" y="45"/>
                    <a:pt x="139" y="42"/>
                  </a:cubicBezTo>
                  <a:cubicBezTo>
                    <a:pt x="136" y="41"/>
                    <a:pt x="134" y="39"/>
                    <a:pt x="133" y="36"/>
                  </a:cubicBezTo>
                  <a:cubicBezTo>
                    <a:pt x="133" y="36"/>
                    <a:pt x="133" y="36"/>
                    <a:pt x="133" y="36"/>
                  </a:cubicBezTo>
                  <a:cubicBezTo>
                    <a:pt x="129" y="30"/>
                    <a:pt x="130" y="23"/>
                    <a:pt x="134" y="18"/>
                  </a:cubicBezTo>
                  <a:cubicBezTo>
                    <a:pt x="135" y="16"/>
                    <a:pt x="137" y="14"/>
                    <a:pt x="139" y="13"/>
                  </a:cubicBezTo>
                  <a:cubicBezTo>
                    <a:pt x="140" y="13"/>
                    <a:pt x="140" y="13"/>
                    <a:pt x="140" y="13"/>
                  </a:cubicBezTo>
                  <a:cubicBezTo>
                    <a:pt x="145" y="10"/>
                    <a:pt x="150" y="10"/>
                    <a:pt x="155" y="12"/>
                  </a:cubicBezTo>
                  <a:cubicBezTo>
                    <a:pt x="158" y="14"/>
                    <a:pt x="160" y="16"/>
                    <a:pt x="162" y="18"/>
                  </a:cubicBezTo>
                  <a:cubicBezTo>
                    <a:pt x="162" y="19"/>
                    <a:pt x="162" y="19"/>
                    <a:pt x="162" y="19"/>
                  </a:cubicBezTo>
                  <a:cubicBezTo>
                    <a:pt x="163" y="21"/>
                    <a:pt x="162" y="23"/>
                    <a:pt x="160" y="24"/>
                  </a:cubicBezTo>
                  <a:cubicBezTo>
                    <a:pt x="155" y="28"/>
                    <a:pt x="155" y="28"/>
                    <a:pt x="155" y="28"/>
                  </a:cubicBezTo>
                  <a:cubicBezTo>
                    <a:pt x="151" y="32"/>
                    <a:pt x="147" y="35"/>
                    <a:pt x="143" y="38"/>
                  </a:cubicBezTo>
                  <a:close/>
                  <a:moveTo>
                    <a:pt x="183" y="11"/>
                  </a:moveTo>
                  <a:cubicBezTo>
                    <a:pt x="184" y="11"/>
                    <a:pt x="184" y="11"/>
                    <a:pt x="184" y="11"/>
                  </a:cubicBezTo>
                  <a:cubicBezTo>
                    <a:pt x="186" y="11"/>
                    <a:pt x="187" y="12"/>
                    <a:pt x="187" y="14"/>
                  </a:cubicBezTo>
                  <a:cubicBezTo>
                    <a:pt x="187" y="16"/>
                    <a:pt x="185" y="17"/>
                    <a:pt x="183" y="17"/>
                  </a:cubicBezTo>
                  <a:cubicBezTo>
                    <a:pt x="180" y="17"/>
                    <a:pt x="178" y="18"/>
                    <a:pt x="176" y="20"/>
                  </a:cubicBezTo>
                  <a:cubicBezTo>
                    <a:pt x="174" y="22"/>
                    <a:pt x="173" y="25"/>
                    <a:pt x="173" y="28"/>
                  </a:cubicBezTo>
                  <a:cubicBezTo>
                    <a:pt x="173" y="42"/>
                    <a:pt x="173" y="42"/>
                    <a:pt x="173" y="42"/>
                  </a:cubicBezTo>
                  <a:cubicBezTo>
                    <a:pt x="173" y="43"/>
                    <a:pt x="172" y="45"/>
                    <a:pt x="170" y="45"/>
                  </a:cubicBezTo>
                  <a:cubicBezTo>
                    <a:pt x="170" y="45"/>
                    <a:pt x="170" y="45"/>
                    <a:pt x="170" y="45"/>
                  </a:cubicBezTo>
                  <a:cubicBezTo>
                    <a:pt x="168" y="45"/>
                    <a:pt x="167" y="43"/>
                    <a:pt x="167" y="42"/>
                  </a:cubicBezTo>
                  <a:cubicBezTo>
                    <a:pt x="167" y="27"/>
                    <a:pt x="167" y="27"/>
                    <a:pt x="167" y="27"/>
                  </a:cubicBezTo>
                  <a:cubicBezTo>
                    <a:pt x="167" y="22"/>
                    <a:pt x="170" y="17"/>
                    <a:pt x="174" y="14"/>
                  </a:cubicBezTo>
                  <a:cubicBezTo>
                    <a:pt x="177" y="12"/>
                    <a:pt x="180" y="11"/>
                    <a:pt x="183" y="11"/>
                  </a:cubicBezTo>
                  <a:close/>
                  <a:moveTo>
                    <a:pt x="113" y="21"/>
                  </a:moveTo>
                  <a:cubicBezTo>
                    <a:pt x="120" y="14"/>
                    <a:pt x="120" y="14"/>
                    <a:pt x="120" y="14"/>
                  </a:cubicBezTo>
                  <a:cubicBezTo>
                    <a:pt x="120" y="13"/>
                    <a:pt x="123" y="11"/>
                    <a:pt x="124" y="11"/>
                  </a:cubicBezTo>
                  <a:cubicBezTo>
                    <a:pt x="125" y="11"/>
                    <a:pt x="125" y="11"/>
                    <a:pt x="125" y="11"/>
                  </a:cubicBezTo>
                  <a:cubicBezTo>
                    <a:pt x="126" y="11"/>
                    <a:pt x="127" y="12"/>
                    <a:pt x="127" y="13"/>
                  </a:cubicBezTo>
                  <a:cubicBezTo>
                    <a:pt x="127" y="14"/>
                    <a:pt x="127" y="14"/>
                    <a:pt x="127" y="14"/>
                  </a:cubicBezTo>
                  <a:cubicBezTo>
                    <a:pt x="127" y="15"/>
                    <a:pt x="126" y="16"/>
                    <a:pt x="125" y="16"/>
                  </a:cubicBezTo>
                  <a:cubicBezTo>
                    <a:pt x="124" y="18"/>
                    <a:pt x="122" y="19"/>
                    <a:pt x="121" y="21"/>
                  </a:cubicBezTo>
                  <a:cubicBezTo>
                    <a:pt x="114" y="28"/>
                    <a:pt x="114" y="28"/>
                    <a:pt x="114" y="28"/>
                  </a:cubicBezTo>
                  <a:cubicBezTo>
                    <a:pt x="123" y="36"/>
                    <a:pt x="123" y="36"/>
                    <a:pt x="123" y="36"/>
                  </a:cubicBezTo>
                  <a:cubicBezTo>
                    <a:pt x="126" y="39"/>
                    <a:pt x="126" y="39"/>
                    <a:pt x="126" y="39"/>
                  </a:cubicBezTo>
                  <a:cubicBezTo>
                    <a:pt x="127" y="40"/>
                    <a:pt x="127" y="40"/>
                    <a:pt x="127" y="40"/>
                  </a:cubicBezTo>
                  <a:cubicBezTo>
                    <a:pt x="127" y="40"/>
                    <a:pt x="127" y="41"/>
                    <a:pt x="127" y="41"/>
                  </a:cubicBezTo>
                  <a:cubicBezTo>
                    <a:pt x="127" y="42"/>
                    <a:pt x="127" y="42"/>
                    <a:pt x="127" y="42"/>
                  </a:cubicBezTo>
                  <a:cubicBezTo>
                    <a:pt x="127" y="43"/>
                    <a:pt x="126" y="44"/>
                    <a:pt x="125" y="44"/>
                  </a:cubicBezTo>
                  <a:cubicBezTo>
                    <a:pt x="124" y="44"/>
                    <a:pt x="124" y="44"/>
                    <a:pt x="124" y="44"/>
                  </a:cubicBezTo>
                  <a:cubicBezTo>
                    <a:pt x="123" y="44"/>
                    <a:pt x="122" y="43"/>
                    <a:pt x="121" y="42"/>
                  </a:cubicBezTo>
                  <a:cubicBezTo>
                    <a:pt x="120" y="41"/>
                    <a:pt x="119" y="40"/>
                    <a:pt x="117" y="38"/>
                  </a:cubicBezTo>
                  <a:cubicBezTo>
                    <a:pt x="113" y="34"/>
                    <a:pt x="113" y="34"/>
                    <a:pt x="113" y="34"/>
                  </a:cubicBezTo>
                  <a:cubicBezTo>
                    <a:pt x="113" y="41"/>
                    <a:pt x="113" y="41"/>
                    <a:pt x="113" y="41"/>
                  </a:cubicBezTo>
                  <a:cubicBezTo>
                    <a:pt x="113" y="42"/>
                    <a:pt x="112" y="44"/>
                    <a:pt x="110" y="44"/>
                  </a:cubicBezTo>
                  <a:cubicBezTo>
                    <a:pt x="110" y="44"/>
                    <a:pt x="110" y="44"/>
                    <a:pt x="110" y="44"/>
                  </a:cubicBezTo>
                  <a:cubicBezTo>
                    <a:pt x="108" y="44"/>
                    <a:pt x="107" y="43"/>
                    <a:pt x="107" y="41"/>
                  </a:cubicBezTo>
                  <a:cubicBezTo>
                    <a:pt x="107" y="3"/>
                    <a:pt x="107" y="3"/>
                    <a:pt x="107" y="3"/>
                  </a:cubicBezTo>
                  <a:cubicBezTo>
                    <a:pt x="107" y="2"/>
                    <a:pt x="108" y="0"/>
                    <a:pt x="110" y="0"/>
                  </a:cubicBezTo>
                  <a:cubicBezTo>
                    <a:pt x="110" y="0"/>
                    <a:pt x="110" y="0"/>
                    <a:pt x="110" y="0"/>
                  </a:cubicBezTo>
                  <a:cubicBezTo>
                    <a:pt x="112" y="0"/>
                    <a:pt x="113" y="2"/>
                    <a:pt x="113" y="3"/>
                  </a:cubicBezTo>
                  <a:lnTo>
                    <a:pt x="113" y="21"/>
                  </a:lnTo>
                  <a:close/>
                  <a:moveTo>
                    <a:pt x="95" y="17"/>
                  </a:moveTo>
                  <a:cubicBezTo>
                    <a:pt x="94" y="16"/>
                    <a:pt x="92" y="16"/>
                    <a:pt x="91" y="16"/>
                  </a:cubicBezTo>
                  <a:cubicBezTo>
                    <a:pt x="87" y="16"/>
                    <a:pt x="83" y="19"/>
                    <a:pt x="81" y="23"/>
                  </a:cubicBezTo>
                  <a:cubicBezTo>
                    <a:pt x="81" y="25"/>
                    <a:pt x="80" y="26"/>
                    <a:pt x="80" y="28"/>
                  </a:cubicBezTo>
                  <a:cubicBezTo>
                    <a:pt x="80" y="33"/>
                    <a:pt x="83" y="36"/>
                    <a:pt x="87" y="38"/>
                  </a:cubicBezTo>
                  <a:cubicBezTo>
                    <a:pt x="89" y="39"/>
                    <a:pt x="91" y="39"/>
                    <a:pt x="93" y="39"/>
                  </a:cubicBezTo>
                  <a:cubicBezTo>
                    <a:pt x="94" y="39"/>
                    <a:pt x="96" y="38"/>
                    <a:pt x="98" y="38"/>
                  </a:cubicBezTo>
                  <a:cubicBezTo>
                    <a:pt x="99" y="38"/>
                    <a:pt x="99" y="38"/>
                    <a:pt x="99" y="38"/>
                  </a:cubicBezTo>
                  <a:cubicBezTo>
                    <a:pt x="100" y="38"/>
                    <a:pt x="101" y="39"/>
                    <a:pt x="101" y="40"/>
                  </a:cubicBezTo>
                  <a:cubicBezTo>
                    <a:pt x="101" y="41"/>
                    <a:pt x="101" y="41"/>
                    <a:pt x="101" y="41"/>
                  </a:cubicBezTo>
                  <a:cubicBezTo>
                    <a:pt x="101" y="44"/>
                    <a:pt x="95" y="45"/>
                    <a:pt x="92" y="45"/>
                  </a:cubicBezTo>
                  <a:cubicBezTo>
                    <a:pt x="84" y="45"/>
                    <a:pt x="78" y="41"/>
                    <a:pt x="75" y="33"/>
                  </a:cubicBezTo>
                  <a:cubicBezTo>
                    <a:pt x="75" y="31"/>
                    <a:pt x="75" y="30"/>
                    <a:pt x="75" y="29"/>
                  </a:cubicBezTo>
                  <a:cubicBezTo>
                    <a:pt x="75" y="28"/>
                    <a:pt x="75" y="28"/>
                    <a:pt x="75" y="28"/>
                  </a:cubicBezTo>
                  <a:cubicBezTo>
                    <a:pt x="75" y="21"/>
                    <a:pt x="78" y="16"/>
                    <a:pt x="83" y="13"/>
                  </a:cubicBezTo>
                  <a:cubicBezTo>
                    <a:pt x="85" y="12"/>
                    <a:pt x="88" y="11"/>
                    <a:pt x="91" y="11"/>
                  </a:cubicBezTo>
                  <a:cubicBezTo>
                    <a:pt x="92" y="11"/>
                    <a:pt x="92" y="11"/>
                    <a:pt x="92" y="11"/>
                  </a:cubicBezTo>
                  <a:cubicBezTo>
                    <a:pt x="95" y="11"/>
                    <a:pt x="98" y="12"/>
                    <a:pt x="101" y="14"/>
                  </a:cubicBezTo>
                  <a:cubicBezTo>
                    <a:pt x="101" y="14"/>
                    <a:pt x="101" y="14"/>
                    <a:pt x="101" y="14"/>
                  </a:cubicBezTo>
                  <a:cubicBezTo>
                    <a:pt x="101" y="14"/>
                    <a:pt x="101" y="14"/>
                    <a:pt x="101" y="14"/>
                  </a:cubicBezTo>
                  <a:cubicBezTo>
                    <a:pt x="101" y="15"/>
                    <a:pt x="102" y="15"/>
                    <a:pt x="102" y="16"/>
                  </a:cubicBezTo>
                  <a:cubicBezTo>
                    <a:pt x="102" y="16"/>
                    <a:pt x="102" y="16"/>
                    <a:pt x="102" y="16"/>
                  </a:cubicBezTo>
                  <a:cubicBezTo>
                    <a:pt x="102" y="18"/>
                    <a:pt x="101" y="18"/>
                    <a:pt x="99" y="19"/>
                  </a:cubicBezTo>
                  <a:cubicBezTo>
                    <a:pt x="99" y="19"/>
                    <a:pt x="99" y="19"/>
                    <a:pt x="99" y="19"/>
                  </a:cubicBezTo>
                  <a:cubicBezTo>
                    <a:pt x="97" y="18"/>
                    <a:pt x="95" y="17"/>
                    <a:pt x="95" y="17"/>
                  </a:cubicBezTo>
                  <a:close/>
                  <a:moveTo>
                    <a:pt x="43" y="28"/>
                  </a:moveTo>
                  <a:cubicBezTo>
                    <a:pt x="43" y="32"/>
                    <a:pt x="45" y="35"/>
                    <a:pt x="49" y="37"/>
                  </a:cubicBezTo>
                  <a:cubicBezTo>
                    <a:pt x="51" y="38"/>
                    <a:pt x="53" y="39"/>
                    <a:pt x="54" y="39"/>
                  </a:cubicBezTo>
                  <a:cubicBezTo>
                    <a:pt x="59" y="39"/>
                    <a:pt x="62" y="36"/>
                    <a:pt x="64" y="33"/>
                  </a:cubicBezTo>
                  <a:cubicBezTo>
                    <a:pt x="65" y="31"/>
                    <a:pt x="66" y="29"/>
                    <a:pt x="66" y="27"/>
                  </a:cubicBezTo>
                  <a:cubicBezTo>
                    <a:pt x="66" y="23"/>
                    <a:pt x="64" y="20"/>
                    <a:pt x="60" y="18"/>
                  </a:cubicBezTo>
                  <a:cubicBezTo>
                    <a:pt x="59" y="17"/>
                    <a:pt x="56" y="16"/>
                    <a:pt x="54" y="16"/>
                  </a:cubicBezTo>
                  <a:cubicBezTo>
                    <a:pt x="50" y="16"/>
                    <a:pt x="46" y="19"/>
                    <a:pt x="44" y="23"/>
                  </a:cubicBezTo>
                  <a:cubicBezTo>
                    <a:pt x="43" y="25"/>
                    <a:pt x="43" y="26"/>
                    <a:pt x="43" y="28"/>
                  </a:cubicBezTo>
                  <a:close/>
                  <a:moveTo>
                    <a:pt x="54" y="11"/>
                  </a:moveTo>
                  <a:cubicBezTo>
                    <a:pt x="54" y="11"/>
                    <a:pt x="54" y="11"/>
                    <a:pt x="54" y="11"/>
                  </a:cubicBezTo>
                  <a:cubicBezTo>
                    <a:pt x="61" y="11"/>
                    <a:pt x="66" y="14"/>
                    <a:pt x="69" y="20"/>
                  </a:cubicBezTo>
                  <a:cubicBezTo>
                    <a:pt x="70" y="22"/>
                    <a:pt x="71" y="24"/>
                    <a:pt x="71" y="27"/>
                  </a:cubicBezTo>
                  <a:cubicBezTo>
                    <a:pt x="71" y="28"/>
                    <a:pt x="71" y="28"/>
                    <a:pt x="71" y="28"/>
                  </a:cubicBezTo>
                  <a:cubicBezTo>
                    <a:pt x="71" y="34"/>
                    <a:pt x="68" y="39"/>
                    <a:pt x="63" y="42"/>
                  </a:cubicBezTo>
                  <a:cubicBezTo>
                    <a:pt x="60" y="44"/>
                    <a:pt x="57" y="44"/>
                    <a:pt x="54" y="44"/>
                  </a:cubicBezTo>
                  <a:cubicBezTo>
                    <a:pt x="53" y="44"/>
                    <a:pt x="53" y="44"/>
                    <a:pt x="53" y="44"/>
                  </a:cubicBezTo>
                  <a:cubicBezTo>
                    <a:pt x="47" y="44"/>
                    <a:pt x="42" y="42"/>
                    <a:pt x="39" y="36"/>
                  </a:cubicBezTo>
                  <a:cubicBezTo>
                    <a:pt x="38" y="34"/>
                    <a:pt x="37" y="31"/>
                    <a:pt x="37" y="28"/>
                  </a:cubicBezTo>
                  <a:cubicBezTo>
                    <a:pt x="37" y="27"/>
                    <a:pt x="37" y="27"/>
                    <a:pt x="37" y="27"/>
                  </a:cubicBezTo>
                  <a:cubicBezTo>
                    <a:pt x="37" y="21"/>
                    <a:pt x="40" y="16"/>
                    <a:pt x="45" y="13"/>
                  </a:cubicBezTo>
                  <a:cubicBezTo>
                    <a:pt x="48" y="12"/>
                    <a:pt x="51" y="11"/>
                    <a:pt x="54" y="11"/>
                  </a:cubicBezTo>
                  <a:close/>
                  <a:moveTo>
                    <a:pt x="6" y="28"/>
                  </a:moveTo>
                  <a:cubicBezTo>
                    <a:pt x="6" y="32"/>
                    <a:pt x="8" y="35"/>
                    <a:pt x="12" y="37"/>
                  </a:cubicBezTo>
                  <a:cubicBezTo>
                    <a:pt x="13" y="38"/>
                    <a:pt x="15" y="39"/>
                    <a:pt x="17" y="39"/>
                  </a:cubicBezTo>
                  <a:cubicBezTo>
                    <a:pt x="22" y="39"/>
                    <a:pt x="25" y="37"/>
                    <a:pt x="27" y="33"/>
                  </a:cubicBezTo>
                  <a:cubicBezTo>
                    <a:pt x="28" y="31"/>
                    <a:pt x="28" y="29"/>
                    <a:pt x="28" y="27"/>
                  </a:cubicBezTo>
                  <a:cubicBezTo>
                    <a:pt x="28" y="23"/>
                    <a:pt x="27" y="20"/>
                    <a:pt x="24" y="18"/>
                  </a:cubicBezTo>
                  <a:cubicBezTo>
                    <a:pt x="22" y="17"/>
                    <a:pt x="20" y="16"/>
                    <a:pt x="17" y="16"/>
                  </a:cubicBezTo>
                  <a:cubicBezTo>
                    <a:pt x="12" y="16"/>
                    <a:pt x="9" y="19"/>
                    <a:pt x="7" y="23"/>
                  </a:cubicBezTo>
                  <a:cubicBezTo>
                    <a:pt x="6" y="25"/>
                    <a:pt x="6" y="26"/>
                    <a:pt x="6" y="28"/>
                  </a:cubicBezTo>
                  <a:close/>
                  <a:moveTo>
                    <a:pt x="28" y="15"/>
                  </a:moveTo>
                  <a:cubicBezTo>
                    <a:pt x="28" y="3"/>
                    <a:pt x="28" y="3"/>
                    <a:pt x="28" y="3"/>
                  </a:cubicBezTo>
                  <a:cubicBezTo>
                    <a:pt x="28" y="1"/>
                    <a:pt x="29" y="0"/>
                    <a:pt x="31" y="0"/>
                  </a:cubicBezTo>
                  <a:cubicBezTo>
                    <a:pt x="32" y="0"/>
                    <a:pt x="32" y="0"/>
                    <a:pt x="32" y="0"/>
                  </a:cubicBezTo>
                  <a:cubicBezTo>
                    <a:pt x="33" y="0"/>
                    <a:pt x="34" y="1"/>
                    <a:pt x="34" y="3"/>
                  </a:cubicBezTo>
                  <a:cubicBezTo>
                    <a:pt x="34" y="28"/>
                    <a:pt x="34" y="28"/>
                    <a:pt x="34" y="28"/>
                  </a:cubicBezTo>
                  <a:cubicBezTo>
                    <a:pt x="34" y="34"/>
                    <a:pt x="31" y="39"/>
                    <a:pt x="26" y="42"/>
                  </a:cubicBezTo>
                  <a:cubicBezTo>
                    <a:pt x="24" y="44"/>
                    <a:pt x="21" y="44"/>
                    <a:pt x="18" y="44"/>
                  </a:cubicBezTo>
                  <a:cubicBezTo>
                    <a:pt x="17" y="44"/>
                    <a:pt x="17" y="44"/>
                    <a:pt x="17" y="44"/>
                  </a:cubicBezTo>
                  <a:cubicBezTo>
                    <a:pt x="10" y="44"/>
                    <a:pt x="6" y="42"/>
                    <a:pt x="3" y="36"/>
                  </a:cubicBezTo>
                  <a:cubicBezTo>
                    <a:pt x="1" y="34"/>
                    <a:pt x="0" y="31"/>
                    <a:pt x="0" y="28"/>
                  </a:cubicBezTo>
                  <a:cubicBezTo>
                    <a:pt x="0" y="27"/>
                    <a:pt x="0" y="27"/>
                    <a:pt x="0" y="27"/>
                  </a:cubicBezTo>
                  <a:cubicBezTo>
                    <a:pt x="0" y="21"/>
                    <a:pt x="3" y="16"/>
                    <a:pt x="9" y="13"/>
                  </a:cubicBezTo>
                  <a:cubicBezTo>
                    <a:pt x="11" y="11"/>
                    <a:pt x="14" y="11"/>
                    <a:pt x="17" y="11"/>
                  </a:cubicBezTo>
                  <a:cubicBezTo>
                    <a:pt x="18" y="11"/>
                    <a:pt x="18" y="11"/>
                    <a:pt x="18" y="11"/>
                  </a:cubicBezTo>
                  <a:cubicBezTo>
                    <a:pt x="22" y="11"/>
                    <a:pt x="25" y="12"/>
                    <a:pt x="28" y="15"/>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61" name="Freeform 13"/>
            <p:cNvSpPr>
              <a:spLocks/>
            </p:cNvSpPr>
            <p:nvPr/>
          </p:nvSpPr>
          <p:spPr bwMode="auto">
            <a:xfrm>
              <a:off x="5135" y="1404"/>
              <a:ext cx="936" cy="273"/>
            </a:xfrm>
            <a:custGeom>
              <a:avLst/>
              <a:gdLst>
                <a:gd name="T0" fmla="*/ 612 w 620"/>
                <a:gd name="T1" fmla="*/ 0 h 178"/>
                <a:gd name="T2" fmla="*/ 8 w 620"/>
                <a:gd name="T3" fmla="*/ 0 h 178"/>
                <a:gd name="T4" fmla="*/ 0 w 620"/>
                <a:gd name="T5" fmla="*/ 8 h 178"/>
                <a:gd name="T6" fmla="*/ 0 w 620"/>
                <a:gd name="T7" fmla="*/ 170 h 178"/>
                <a:gd name="T8" fmla="*/ 8 w 620"/>
                <a:gd name="T9" fmla="*/ 178 h 178"/>
                <a:gd name="T10" fmla="*/ 612 w 620"/>
                <a:gd name="T11" fmla="*/ 178 h 178"/>
                <a:gd name="T12" fmla="*/ 620 w 620"/>
                <a:gd name="T13" fmla="*/ 170 h 178"/>
                <a:gd name="T14" fmla="*/ 620 w 620"/>
                <a:gd name="T15" fmla="*/ 8 h 178"/>
                <a:gd name="T16" fmla="*/ 612 w 620"/>
                <a:gd name="T1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178">
                  <a:moveTo>
                    <a:pt x="612" y="0"/>
                  </a:moveTo>
                  <a:cubicBezTo>
                    <a:pt x="8" y="0"/>
                    <a:pt x="8" y="0"/>
                    <a:pt x="8" y="0"/>
                  </a:cubicBezTo>
                  <a:cubicBezTo>
                    <a:pt x="3" y="0"/>
                    <a:pt x="0" y="4"/>
                    <a:pt x="0" y="8"/>
                  </a:cubicBezTo>
                  <a:cubicBezTo>
                    <a:pt x="0" y="170"/>
                    <a:pt x="0" y="170"/>
                    <a:pt x="0" y="170"/>
                  </a:cubicBezTo>
                  <a:cubicBezTo>
                    <a:pt x="0" y="174"/>
                    <a:pt x="3" y="178"/>
                    <a:pt x="8" y="178"/>
                  </a:cubicBezTo>
                  <a:cubicBezTo>
                    <a:pt x="612" y="178"/>
                    <a:pt x="612" y="178"/>
                    <a:pt x="612" y="178"/>
                  </a:cubicBezTo>
                  <a:cubicBezTo>
                    <a:pt x="617" y="178"/>
                    <a:pt x="620" y="174"/>
                    <a:pt x="620" y="170"/>
                  </a:cubicBezTo>
                  <a:cubicBezTo>
                    <a:pt x="620" y="8"/>
                    <a:pt x="620" y="8"/>
                    <a:pt x="620" y="8"/>
                  </a:cubicBezTo>
                  <a:cubicBezTo>
                    <a:pt x="620" y="4"/>
                    <a:pt x="617" y="0"/>
                    <a:pt x="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62" name="Rectangle 14"/>
            <p:cNvSpPr>
              <a:spLocks noChangeArrowheads="1"/>
            </p:cNvSpPr>
            <p:nvPr/>
          </p:nvSpPr>
          <p:spPr bwMode="auto">
            <a:xfrm>
              <a:off x="5269" y="1447"/>
              <a:ext cx="30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583"/>
              <a:r>
                <a:rPr lang="zh-CN" altLang="zh-CN" sz="1800" b="1" dirty="0">
                  <a:solidFill>
                    <a:srgbClr val="3399FF"/>
                  </a:solidFill>
                  <a:latin typeface="微软雅黑" panose="020B0503020204020204" pitchFamily="34" charset="-122"/>
                  <a:ea typeface="微软雅黑" panose="020B0503020204020204" pitchFamily="34" charset="-122"/>
                </a:rPr>
                <a:t>APP</a:t>
              </a:r>
              <a:endParaRPr lang="zh-CN" altLang="zh-CN" sz="1800" dirty="0">
                <a:solidFill>
                  <a:srgbClr val="3399FF"/>
                </a:solidFill>
              </a:endParaRPr>
            </a:p>
          </p:txBody>
        </p:sp>
        <p:sp>
          <p:nvSpPr>
            <p:cNvPr id="63" name="Freeform 15"/>
            <p:cNvSpPr>
              <a:spLocks noEditPoints="1"/>
            </p:cNvSpPr>
            <p:nvPr/>
          </p:nvSpPr>
          <p:spPr bwMode="auto">
            <a:xfrm>
              <a:off x="5723" y="1447"/>
              <a:ext cx="144" cy="104"/>
            </a:xfrm>
            <a:custGeom>
              <a:avLst/>
              <a:gdLst>
                <a:gd name="T0" fmla="*/ 14 w 95"/>
                <a:gd name="T1" fmla="*/ 50 h 68"/>
                <a:gd name="T2" fmla="*/ 24 w 95"/>
                <a:gd name="T3" fmla="*/ 50 h 68"/>
                <a:gd name="T4" fmla="*/ 82 w 95"/>
                <a:gd name="T5" fmla="*/ 28 h 68"/>
                <a:gd name="T6" fmla="*/ 75 w 95"/>
                <a:gd name="T7" fmla="*/ 18 h 68"/>
                <a:gd name="T8" fmla="*/ 72 w 95"/>
                <a:gd name="T9" fmla="*/ 28 h 68"/>
                <a:gd name="T10" fmla="*/ 71 w 95"/>
                <a:gd name="T11" fmla="*/ 35 h 68"/>
                <a:gd name="T12" fmla="*/ 0 w 95"/>
                <a:gd name="T13" fmla="*/ 36 h 68"/>
                <a:gd name="T14" fmla="*/ 2 w 95"/>
                <a:gd name="T15" fmla="*/ 52 h 68"/>
                <a:gd name="T16" fmla="*/ 3 w 95"/>
                <a:gd name="T17" fmla="*/ 54 h 68"/>
                <a:gd name="T18" fmla="*/ 80 w 95"/>
                <a:gd name="T19" fmla="*/ 38 h 68"/>
                <a:gd name="T20" fmla="*/ 95 w 95"/>
                <a:gd name="T21" fmla="*/ 30 h 68"/>
                <a:gd name="T22" fmla="*/ 82 w 95"/>
                <a:gd name="T23" fmla="*/ 28 h 68"/>
                <a:gd name="T24" fmla="*/ 41 w 95"/>
                <a:gd name="T25" fmla="*/ 24 h 68"/>
                <a:gd name="T26" fmla="*/ 51 w 95"/>
                <a:gd name="T27" fmla="*/ 34 h 68"/>
                <a:gd name="T28" fmla="*/ 51 w 95"/>
                <a:gd name="T29" fmla="*/ 12 h 68"/>
                <a:gd name="T30" fmla="*/ 41 w 95"/>
                <a:gd name="T31" fmla="*/ 22 h 68"/>
                <a:gd name="T32" fmla="*/ 51 w 95"/>
                <a:gd name="T33" fmla="*/ 12 h 68"/>
                <a:gd name="T34" fmla="*/ 41 w 95"/>
                <a:gd name="T35" fmla="*/ 0 h 68"/>
                <a:gd name="T36" fmla="*/ 51 w 95"/>
                <a:gd name="T37" fmla="*/ 9 h 68"/>
                <a:gd name="T38" fmla="*/ 62 w 95"/>
                <a:gd name="T39" fmla="*/ 24 h 68"/>
                <a:gd name="T40" fmla="*/ 53 w 95"/>
                <a:gd name="T41" fmla="*/ 34 h 68"/>
                <a:gd name="T42" fmla="*/ 62 w 95"/>
                <a:gd name="T43" fmla="*/ 24 h 68"/>
                <a:gd name="T44" fmla="*/ 17 w 95"/>
                <a:gd name="T45" fmla="*/ 24 h 68"/>
                <a:gd name="T46" fmla="*/ 27 w 95"/>
                <a:gd name="T47" fmla="*/ 34 h 68"/>
                <a:gd name="T48" fmla="*/ 39 w 95"/>
                <a:gd name="T49" fmla="*/ 24 h 68"/>
                <a:gd name="T50" fmla="*/ 29 w 95"/>
                <a:gd name="T51" fmla="*/ 34 h 68"/>
                <a:gd name="T52" fmla="*/ 39 w 95"/>
                <a:gd name="T53" fmla="*/ 24 h 68"/>
                <a:gd name="T54" fmla="*/ 5 w 95"/>
                <a:gd name="T55" fmla="*/ 24 h 68"/>
                <a:gd name="T56" fmla="*/ 15 w 95"/>
                <a:gd name="T57" fmla="*/ 34 h 68"/>
                <a:gd name="T58" fmla="*/ 39 w 95"/>
                <a:gd name="T59" fmla="*/ 12 h 68"/>
                <a:gd name="T60" fmla="*/ 29 w 95"/>
                <a:gd name="T61" fmla="*/ 22 h 68"/>
                <a:gd name="T62" fmla="*/ 39 w 95"/>
                <a:gd name="T63" fmla="*/ 12 h 68"/>
                <a:gd name="T64" fmla="*/ 17 w 95"/>
                <a:gd name="T65" fmla="*/ 12 h 68"/>
                <a:gd name="T66" fmla="*/ 27 w 95"/>
                <a:gd name="T67" fmla="*/ 2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68">
                  <a:moveTo>
                    <a:pt x="19" y="55"/>
                  </a:moveTo>
                  <a:cubicBezTo>
                    <a:pt x="16" y="55"/>
                    <a:pt x="14" y="53"/>
                    <a:pt x="14" y="50"/>
                  </a:cubicBezTo>
                  <a:cubicBezTo>
                    <a:pt x="14" y="47"/>
                    <a:pt x="16" y="45"/>
                    <a:pt x="19" y="45"/>
                  </a:cubicBezTo>
                  <a:cubicBezTo>
                    <a:pt x="22" y="45"/>
                    <a:pt x="24" y="47"/>
                    <a:pt x="24" y="50"/>
                  </a:cubicBezTo>
                  <a:cubicBezTo>
                    <a:pt x="24" y="53"/>
                    <a:pt x="22" y="55"/>
                    <a:pt x="19" y="55"/>
                  </a:cubicBezTo>
                  <a:close/>
                  <a:moveTo>
                    <a:pt x="82" y="28"/>
                  </a:moveTo>
                  <a:cubicBezTo>
                    <a:pt x="82" y="24"/>
                    <a:pt x="79" y="21"/>
                    <a:pt x="76" y="18"/>
                  </a:cubicBezTo>
                  <a:cubicBezTo>
                    <a:pt x="75" y="18"/>
                    <a:pt x="75" y="18"/>
                    <a:pt x="75" y="18"/>
                  </a:cubicBezTo>
                  <a:cubicBezTo>
                    <a:pt x="74" y="19"/>
                    <a:pt x="74" y="19"/>
                    <a:pt x="74" y="19"/>
                  </a:cubicBezTo>
                  <a:cubicBezTo>
                    <a:pt x="72" y="21"/>
                    <a:pt x="71" y="25"/>
                    <a:pt x="72" y="28"/>
                  </a:cubicBezTo>
                  <a:cubicBezTo>
                    <a:pt x="72" y="30"/>
                    <a:pt x="73" y="32"/>
                    <a:pt x="74" y="34"/>
                  </a:cubicBezTo>
                  <a:cubicBezTo>
                    <a:pt x="73" y="34"/>
                    <a:pt x="72" y="35"/>
                    <a:pt x="71" y="35"/>
                  </a:cubicBezTo>
                  <a:cubicBezTo>
                    <a:pt x="68" y="36"/>
                    <a:pt x="66" y="36"/>
                    <a:pt x="64" y="36"/>
                  </a:cubicBezTo>
                  <a:cubicBezTo>
                    <a:pt x="0" y="36"/>
                    <a:pt x="0" y="36"/>
                    <a:pt x="0" y="36"/>
                  </a:cubicBezTo>
                  <a:cubicBezTo>
                    <a:pt x="0" y="38"/>
                    <a:pt x="0" y="38"/>
                    <a:pt x="0" y="38"/>
                  </a:cubicBezTo>
                  <a:cubicBezTo>
                    <a:pt x="0" y="43"/>
                    <a:pt x="0" y="48"/>
                    <a:pt x="2" y="52"/>
                  </a:cubicBezTo>
                  <a:cubicBezTo>
                    <a:pt x="3" y="54"/>
                    <a:pt x="3" y="54"/>
                    <a:pt x="3" y="54"/>
                  </a:cubicBezTo>
                  <a:cubicBezTo>
                    <a:pt x="3" y="54"/>
                    <a:pt x="3" y="54"/>
                    <a:pt x="3" y="54"/>
                  </a:cubicBezTo>
                  <a:cubicBezTo>
                    <a:pt x="9" y="64"/>
                    <a:pt x="20" y="68"/>
                    <a:pt x="31" y="68"/>
                  </a:cubicBezTo>
                  <a:cubicBezTo>
                    <a:pt x="53" y="68"/>
                    <a:pt x="72" y="59"/>
                    <a:pt x="80" y="38"/>
                  </a:cubicBezTo>
                  <a:cubicBezTo>
                    <a:pt x="86" y="38"/>
                    <a:pt x="91" y="37"/>
                    <a:pt x="94" y="31"/>
                  </a:cubicBezTo>
                  <a:cubicBezTo>
                    <a:pt x="95" y="30"/>
                    <a:pt x="95" y="30"/>
                    <a:pt x="95" y="30"/>
                  </a:cubicBezTo>
                  <a:cubicBezTo>
                    <a:pt x="94" y="29"/>
                    <a:pt x="94" y="29"/>
                    <a:pt x="94" y="29"/>
                  </a:cubicBezTo>
                  <a:cubicBezTo>
                    <a:pt x="91" y="27"/>
                    <a:pt x="86" y="27"/>
                    <a:pt x="82" y="28"/>
                  </a:cubicBezTo>
                  <a:close/>
                  <a:moveTo>
                    <a:pt x="51" y="24"/>
                  </a:moveTo>
                  <a:cubicBezTo>
                    <a:pt x="41" y="24"/>
                    <a:pt x="41" y="24"/>
                    <a:pt x="41" y="24"/>
                  </a:cubicBezTo>
                  <a:cubicBezTo>
                    <a:pt x="41" y="34"/>
                    <a:pt x="41" y="34"/>
                    <a:pt x="41" y="34"/>
                  </a:cubicBezTo>
                  <a:cubicBezTo>
                    <a:pt x="51" y="34"/>
                    <a:pt x="51" y="34"/>
                    <a:pt x="51" y="34"/>
                  </a:cubicBezTo>
                  <a:lnTo>
                    <a:pt x="51" y="24"/>
                  </a:lnTo>
                  <a:close/>
                  <a:moveTo>
                    <a:pt x="51" y="12"/>
                  </a:moveTo>
                  <a:cubicBezTo>
                    <a:pt x="41" y="12"/>
                    <a:pt x="41" y="12"/>
                    <a:pt x="41" y="12"/>
                  </a:cubicBezTo>
                  <a:cubicBezTo>
                    <a:pt x="41" y="22"/>
                    <a:pt x="41" y="22"/>
                    <a:pt x="41" y="22"/>
                  </a:cubicBezTo>
                  <a:cubicBezTo>
                    <a:pt x="51" y="22"/>
                    <a:pt x="51" y="22"/>
                    <a:pt x="51" y="22"/>
                  </a:cubicBezTo>
                  <a:lnTo>
                    <a:pt x="51" y="12"/>
                  </a:lnTo>
                  <a:close/>
                  <a:moveTo>
                    <a:pt x="51" y="0"/>
                  </a:moveTo>
                  <a:cubicBezTo>
                    <a:pt x="41" y="0"/>
                    <a:pt x="41" y="0"/>
                    <a:pt x="41" y="0"/>
                  </a:cubicBezTo>
                  <a:cubicBezTo>
                    <a:pt x="41" y="9"/>
                    <a:pt x="41" y="9"/>
                    <a:pt x="41" y="9"/>
                  </a:cubicBezTo>
                  <a:cubicBezTo>
                    <a:pt x="51" y="9"/>
                    <a:pt x="51" y="9"/>
                    <a:pt x="51" y="9"/>
                  </a:cubicBezTo>
                  <a:lnTo>
                    <a:pt x="51" y="0"/>
                  </a:lnTo>
                  <a:close/>
                  <a:moveTo>
                    <a:pt x="62" y="24"/>
                  </a:moveTo>
                  <a:cubicBezTo>
                    <a:pt x="53" y="24"/>
                    <a:pt x="53" y="24"/>
                    <a:pt x="53" y="24"/>
                  </a:cubicBezTo>
                  <a:cubicBezTo>
                    <a:pt x="53" y="34"/>
                    <a:pt x="53" y="34"/>
                    <a:pt x="53" y="34"/>
                  </a:cubicBezTo>
                  <a:cubicBezTo>
                    <a:pt x="62" y="34"/>
                    <a:pt x="62" y="34"/>
                    <a:pt x="62" y="34"/>
                  </a:cubicBezTo>
                  <a:lnTo>
                    <a:pt x="62" y="24"/>
                  </a:lnTo>
                  <a:close/>
                  <a:moveTo>
                    <a:pt x="27" y="24"/>
                  </a:moveTo>
                  <a:cubicBezTo>
                    <a:pt x="17" y="24"/>
                    <a:pt x="17" y="24"/>
                    <a:pt x="17" y="24"/>
                  </a:cubicBezTo>
                  <a:cubicBezTo>
                    <a:pt x="17" y="34"/>
                    <a:pt x="17" y="34"/>
                    <a:pt x="17" y="34"/>
                  </a:cubicBezTo>
                  <a:cubicBezTo>
                    <a:pt x="27" y="34"/>
                    <a:pt x="27" y="34"/>
                    <a:pt x="27" y="34"/>
                  </a:cubicBezTo>
                  <a:cubicBezTo>
                    <a:pt x="27" y="24"/>
                    <a:pt x="27" y="24"/>
                    <a:pt x="27" y="24"/>
                  </a:cubicBezTo>
                  <a:close/>
                  <a:moveTo>
                    <a:pt x="39" y="24"/>
                  </a:moveTo>
                  <a:cubicBezTo>
                    <a:pt x="29" y="24"/>
                    <a:pt x="29" y="24"/>
                    <a:pt x="29" y="24"/>
                  </a:cubicBezTo>
                  <a:cubicBezTo>
                    <a:pt x="29" y="34"/>
                    <a:pt x="29" y="34"/>
                    <a:pt x="29" y="34"/>
                  </a:cubicBezTo>
                  <a:cubicBezTo>
                    <a:pt x="39" y="34"/>
                    <a:pt x="39" y="34"/>
                    <a:pt x="39" y="34"/>
                  </a:cubicBezTo>
                  <a:lnTo>
                    <a:pt x="39" y="24"/>
                  </a:lnTo>
                  <a:close/>
                  <a:moveTo>
                    <a:pt x="15" y="24"/>
                  </a:moveTo>
                  <a:cubicBezTo>
                    <a:pt x="5" y="24"/>
                    <a:pt x="5" y="24"/>
                    <a:pt x="5" y="24"/>
                  </a:cubicBezTo>
                  <a:cubicBezTo>
                    <a:pt x="5" y="34"/>
                    <a:pt x="5" y="34"/>
                    <a:pt x="5" y="34"/>
                  </a:cubicBezTo>
                  <a:cubicBezTo>
                    <a:pt x="15" y="34"/>
                    <a:pt x="15" y="34"/>
                    <a:pt x="15" y="34"/>
                  </a:cubicBezTo>
                  <a:cubicBezTo>
                    <a:pt x="15" y="24"/>
                    <a:pt x="15" y="24"/>
                    <a:pt x="15" y="24"/>
                  </a:cubicBezTo>
                  <a:close/>
                  <a:moveTo>
                    <a:pt x="39" y="12"/>
                  </a:moveTo>
                  <a:cubicBezTo>
                    <a:pt x="29" y="12"/>
                    <a:pt x="29" y="12"/>
                    <a:pt x="29" y="12"/>
                  </a:cubicBezTo>
                  <a:cubicBezTo>
                    <a:pt x="29" y="22"/>
                    <a:pt x="29" y="22"/>
                    <a:pt x="29" y="22"/>
                  </a:cubicBezTo>
                  <a:cubicBezTo>
                    <a:pt x="39" y="22"/>
                    <a:pt x="39" y="22"/>
                    <a:pt x="39" y="22"/>
                  </a:cubicBezTo>
                  <a:lnTo>
                    <a:pt x="39" y="12"/>
                  </a:lnTo>
                  <a:close/>
                  <a:moveTo>
                    <a:pt x="27" y="12"/>
                  </a:moveTo>
                  <a:cubicBezTo>
                    <a:pt x="17" y="12"/>
                    <a:pt x="17" y="12"/>
                    <a:pt x="17" y="12"/>
                  </a:cubicBezTo>
                  <a:cubicBezTo>
                    <a:pt x="17" y="22"/>
                    <a:pt x="17" y="22"/>
                    <a:pt x="17" y="22"/>
                  </a:cubicBezTo>
                  <a:cubicBezTo>
                    <a:pt x="27" y="22"/>
                    <a:pt x="27" y="22"/>
                    <a:pt x="27" y="22"/>
                  </a:cubicBezTo>
                  <a:cubicBezTo>
                    <a:pt x="27" y="12"/>
                    <a:pt x="27" y="12"/>
                    <a:pt x="27" y="12"/>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64" name="Freeform 16"/>
            <p:cNvSpPr>
              <a:spLocks noEditPoints="1"/>
            </p:cNvSpPr>
            <p:nvPr/>
          </p:nvSpPr>
          <p:spPr bwMode="auto">
            <a:xfrm>
              <a:off x="5654" y="1559"/>
              <a:ext cx="282" cy="69"/>
            </a:xfrm>
            <a:custGeom>
              <a:avLst/>
              <a:gdLst>
                <a:gd name="T0" fmla="*/ 155 w 187"/>
                <a:gd name="T1" fmla="*/ 20 h 45"/>
                <a:gd name="T2" fmla="*/ 135 w 187"/>
                <a:gd name="T3" fmla="*/ 28 h 45"/>
                <a:gd name="T4" fmla="*/ 143 w 187"/>
                <a:gd name="T5" fmla="*/ 38 h 45"/>
                <a:gd name="T6" fmla="*/ 155 w 187"/>
                <a:gd name="T7" fmla="*/ 37 h 45"/>
                <a:gd name="T8" fmla="*/ 155 w 187"/>
                <a:gd name="T9" fmla="*/ 42 h 45"/>
                <a:gd name="T10" fmla="*/ 133 w 187"/>
                <a:gd name="T11" fmla="*/ 36 h 45"/>
                <a:gd name="T12" fmla="*/ 139 w 187"/>
                <a:gd name="T13" fmla="*/ 13 h 45"/>
                <a:gd name="T14" fmla="*/ 162 w 187"/>
                <a:gd name="T15" fmla="*/ 19 h 45"/>
                <a:gd name="T16" fmla="*/ 143 w 187"/>
                <a:gd name="T17" fmla="*/ 38 h 45"/>
                <a:gd name="T18" fmla="*/ 187 w 187"/>
                <a:gd name="T19" fmla="*/ 14 h 45"/>
                <a:gd name="T20" fmla="*/ 173 w 187"/>
                <a:gd name="T21" fmla="*/ 28 h 45"/>
                <a:gd name="T22" fmla="*/ 169 w 187"/>
                <a:gd name="T23" fmla="*/ 45 h 45"/>
                <a:gd name="T24" fmla="*/ 174 w 187"/>
                <a:gd name="T25" fmla="*/ 14 h 45"/>
                <a:gd name="T26" fmla="*/ 119 w 187"/>
                <a:gd name="T27" fmla="*/ 14 h 45"/>
                <a:gd name="T28" fmla="*/ 127 w 187"/>
                <a:gd name="T29" fmla="*/ 13 h 45"/>
                <a:gd name="T30" fmla="*/ 121 w 187"/>
                <a:gd name="T31" fmla="*/ 21 h 45"/>
                <a:gd name="T32" fmla="*/ 125 w 187"/>
                <a:gd name="T33" fmla="*/ 39 h 45"/>
                <a:gd name="T34" fmla="*/ 127 w 187"/>
                <a:gd name="T35" fmla="*/ 42 h 45"/>
                <a:gd name="T36" fmla="*/ 121 w 187"/>
                <a:gd name="T37" fmla="*/ 42 h 45"/>
                <a:gd name="T38" fmla="*/ 113 w 187"/>
                <a:gd name="T39" fmla="*/ 41 h 45"/>
                <a:gd name="T40" fmla="*/ 107 w 187"/>
                <a:gd name="T41" fmla="*/ 41 h 45"/>
                <a:gd name="T42" fmla="*/ 110 w 187"/>
                <a:gd name="T43" fmla="*/ 0 h 45"/>
                <a:gd name="T44" fmla="*/ 95 w 187"/>
                <a:gd name="T45" fmla="*/ 17 h 45"/>
                <a:gd name="T46" fmla="*/ 80 w 187"/>
                <a:gd name="T47" fmla="*/ 28 h 45"/>
                <a:gd name="T48" fmla="*/ 97 w 187"/>
                <a:gd name="T49" fmla="*/ 38 h 45"/>
                <a:gd name="T50" fmla="*/ 101 w 187"/>
                <a:gd name="T51" fmla="*/ 41 h 45"/>
                <a:gd name="T52" fmla="*/ 74 w 187"/>
                <a:gd name="T53" fmla="*/ 29 h 45"/>
                <a:gd name="T54" fmla="*/ 91 w 187"/>
                <a:gd name="T55" fmla="*/ 11 h 45"/>
                <a:gd name="T56" fmla="*/ 101 w 187"/>
                <a:gd name="T57" fmla="*/ 14 h 45"/>
                <a:gd name="T58" fmla="*/ 102 w 187"/>
                <a:gd name="T59" fmla="*/ 16 h 45"/>
                <a:gd name="T60" fmla="*/ 95 w 187"/>
                <a:gd name="T61" fmla="*/ 17 h 45"/>
                <a:gd name="T62" fmla="*/ 54 w 187"/>
                <a:gd name="T63" fmla="*/ 39 h 45"/>
                <a:gd name="T64" fmla="*/ 60 w 187"/>
                <a:gd name="T65" fmla="*/ 18 h 45"/>
                <a:gd name="T66" fmla="*/ 43 w 187"/>
                <a:gd name="T67" fmla="*/ 28 h 45"/>
                <a:gd name="T68" fmla="*/ 69 w 187"/>
                <a:gd name="T69" fmla="*/ 20 h 45"/>
                <a:gd name="T70" fmla="*/ 62 w 187"/>
                <a:gd name="T71" fmla="*/ 42 h 45"/>
                <a:gd name="T72" fmla="*/ 39 w 187"/>
                <a:gd name="T73" fmla="*/ 36 h 45"/>
                <a:gd name="T74" fmla="*/ 45 w 187"/>
                <a:gd name="T75" fmla="*/ 13 h 45"/>
                <a:gd name="T76" fmla="*/ 12 w 187"/>
                <a:gd name="T77" fmla="*/ 37 h 45"/>
                <a:gd name="T78" fmla="*/ 28 w 187"/>
                <a:gd name="T79" fmla="*/ 27 h 45"/>
                <a:gd name="T80" fmla="*/ 7 w 187"/>
                <a:gd name="T81" fmla="*/ 23 h 45"/>
                <a:gd name="T82" fmla="*/ 28 w 187"/>
                <a:gd name="T83" fmla="*/ 3 h 45"/>
                <a:gd name="T84" fmla="*/ 34 w 187"/>
                <a:gd name="T85" fmla="*/ 3 h 45"/>
                <a:gd name="T86" fmla="*/ 18 w 187"/>
                <a:gd name="T87" fmla="*/ 44 h 45"/>
                <a:gd name="T88" fmla="*/ 0 w 187"/>
                <a:gd name="T89" fmla="*/ 28 h 45"/>
                <a:gd name="T90" fmla="*/ 17 w 187"/>
                <a:gd name="T9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45">
                  <a:moveTo>
                    <a:pt x="138" y="35"/>
                  </a:moveTo>
                  <a:cubicBezTo>
                    <a:pt x="142" y="31"/>
                    <a:pt x="147" y="28"/>
                    <a:pt x="151" y="24"/>
                  </a:cubicBezTo>
                  <a:cubicBezTo>
                    <a:pt x="152" y="23"/>
                    <a:pt x="154" y="21"/>
                    <a:pt x="155" y="20"/>
                  </a:cubicBezTo>
                  <a:cubicBezTo>
                    <a:pt x="154" y="18"/>
                    <a:pt x="152" y="17"/>
                    <a:pt x="150" y="17"/>
                  </a:cubicBezTo>
                  <a:cubicBezTo>
                    <a:pt x="147" y="15"/>
                    <a:pt x="144" y="16"/>
                    <a:pt x="141" y="18"/>
                  </a:cubicBezTo>
                  <a:cubicBezTo>
                    <a:pt x="137" y="20"/>
                    <a:pt x="135" y="24"/>
                    <a:pt x="135" y="28"/>
                  </a:cubicBezTo>
                  <a:cubicBezTo>
                    <a:pt x="135" y="30"/>
                    <a:pt x="136" y="31"/>
                    <a:pt x="137" y="33"/>
                  </a:cubicBezTo>
                  <a:cubicBezTo>
                    <a:pt x="138" y="34"/>
                    <a:pt x="138" y="34"/>
                    <a:pt x="138" y="35"/>
                  </a:cubicBezTo>
                  <a:moveTo>
                    <a:pt x="143" y="38"/>
                  </a:moveTo>
                  <a:cubicBezTo>
                    <a:pt x="145" y="39"/>
                    <a:pt x="147" y="39"/>
                    <a:pt x="150" y="38"/>
                  </a:cubicBezTo>
                  <a:cubicBezTo>
                    <a:pt x="151" y="38"/>
                    <a:pt x="154" y="37"/>
                    <a:pt x="155" y="37"/>
                  </a:cubicBezTo>
                  <a:cubicBezTo>
                    <a:pt x="155" y="37"/>
                    <a:pt x="155" y="37"/>
                    <a:pt x="155" y="37"/>
                  </a:cubicBezTo>
                  <a:cubicBezTo>
                    <a:pt x="156" y="37"/>
                    <a:pt x="156" y="38"/>
                    <a:pt x="157" y="38"/>
                  </a:cubicBezTo>
                  <a:cubicBezTo>
                    <a:pt x="157" y="40"/>
                    <a:pt x="157" y="41"/>
                    <a:pt x="156" y="42"/>
                  </a:cubicBezTo>
                  <a:cubicBezTo>
                    <a:pt x="155" y="42"/>
                    <a:pt x="155" y="42"/>
                    <a:pt x="155" y="42"/>
                  </a:cubicBezTo>
                  <a:cubicBezTo>
                    <a:pt x="150" y="45"/>
                    <a:pt x="144" y="45"/>
                    <a:pt x="139" y="42"/>
                  </a:cubicBezTo>
                  <a:cubicBezTo>
                    <a:pt x="136" y="41"/>
                    <a:pt x="134" y="39"/>
                    <a:pt x="133" y="36"/>
                  </a:cubicBezTo>
                  <a:cubicBezTo>
                    <a:pt x="133" y="36"/>
                    <a:pt x="133" y="36"/>
                    <a:pt x="133" y="36"/>
                  </a:cubicBezTo>
                  <a:cubicBezTo>
                    <a:pt x="129" y="30"/>
                    <a:pt x="130" y="23"/>
                    <a:pt x="133" y="18"/>
                  </a:cubicBezTo>
                  <a:cubicBezTo>
                    <a:pt x="135" y="16"/>
                    <a:pt x="137" y="14"/>
                    <a:pt x="139" y="13"/>
                  </a:cubicBezTo>
                  <a:cubicBezTo>
                    <a:pt x="139" y="13"/>
                    <a:pt x="139" y="13"/>
                    <a:pt x="139" y="13"/>
                  </a:cubicBezTo>
                  <a:cubicBezTo>
                    <a:pt x="145" y="10"/>
                    <a:pt x="150" y="10"/>
                    <a:pt x="155" y="12"/>
                  </a:cubicBezTo>
                  <a:cubicBezTo>
                    <a:pt x="158" y="14"/>
                    <a:pt x="160" y="16"/>
                    <a:pt x="162" y="18"/>
                  </a:cubicBezTo>
                  <a:cubicBezTo>
                    <a:pt x="162" y="19"/>
                    <a:pt x="162" y="19"/>
                    <a:pt x="162" y="19"/>
                  </a:cubicBezTo>
                  <a:cubicBezTo>
                    <a:pt x="163" y="21"/>
                    <a:pt x="162" y="23"/>
                    <a:pt x="160" y="24"/>
                  </a:cubicBezTo>
                  <a:cubicBezTo>
                    <a:pt x="155" y="28"/>
                    <a:pt x="155" y="28"/>
                    <a:pt x="155" y="28"/>
                  </a:cubicBezTo>
                  <a:cubicBezTo>
                    <a:pt x="150" y="32"/>
                    <a:pt x="147" y="35"/>
                    <a:pt x="143" y="38"/>
                  </a:cubicBezTo>
                  <a:close/>
                  <a:moveTo>
                    <a:pt x="183" y="11"/>
                  </a:moveTo>
                  <a:cubicBezTo>
                    <a:pt x="184" y="11"/>
                    <a:pt x="184" y="11"/>
                    <a:pt x="184" y="11"/>
                  </a:cubicBezTo>
                  <a:cubicBezTo>
                    <a:pt x="185" y="11"/>
                    <a:pt x="187" y="12"/>
                    <a:pt x="187" y="14"/>
                  </a:cubicBezTo>
                  <a:cubicBezTo>
                    <a:pt x="187" y="16"/>
                    <a:pt x="184" y="17"/>
                    <a:pt x="182" y="17"/>
                  </a:cubicBezTo>
                  <a:cubicBezTo>
                    <a:pt x="180" y="17"/>
                    <a:pt x="177" y="18"/>
                    <a:pt x="176" y="20"/>
                  </a:cubicBezTo>
                  <a:cubicBezTo>
                    <a:pt x="174" y="22"/>
                    <a:pt x="173" y="25"/>
                    <a:pt x="173" y="28"/>
                  </a:cubicBezTo>
                  <a:cubicBezTo>
                    <a:pt x="173" y="42"/>
                    <a:pt x="173" y="42"/>
                    <a:pt x="173" y="42"/>
                  </a:cubicBezTo>
                  <a:cubicBezTo>
                    <a:pt x="173" y="43"/>
                    <a:pt x="172" y="45"/>
                    <a:pt x="170" y="45"/>
                  </a:cubicBezTo>
                  <a:cubicBezTo>
                    <a:pt x="169" y="45"/>
                    <a:pt x="169" y="45"/>
                    <a:pt x="169" y="45"/>
                  </a:cubicBezTo>
                  <a:cubicBezTo>
                    <a:pt x="168" y="45"/>
                    <a:pt x="167" y="43"/>
                    <a:pt x="167" y="42"/>
                  </a:cubicBezTo>
                  <a:cubicBezTo>
                    <a:pt x="167" y="27"/>
                    <a:pt x="167" y="27"/>
                    <a:pt x="167" y="27"/>
                  </a:cubicBezTo>
                  <a:cubicBezTo>
                    <a:pt x="167" y="22"/>
                    <a:pt x="169" y="17"/>
                    <a:pt x="174" y="14"/>
                  </a:cubicBezTo>
                  <a:cubicBezTo>
                    <a:pt x="177" y="12"/>
                    <a:pt x="180" y="11"/>
                    <a:pt x="183" y="11"/>
                  </a:cubicBezTo>
                  <a:close/>
                  <a:moveTo>
                    <a:pt x="113" y="21"/>
                  </a:moveTo>
                  <a:cubicBezTo>
                    <a:pt x="119" y="14"/>
                    <a:pt x="119" y="14"/>
                    <a:pt x="119" y="14"/>
                  </a:cubicBezTo>
                  <a:cubicBezTo>
                    <a:pt x="120" y="13"/>
                    <a:pt x="122" y="11"/>
                    <a:pt x="123" y="11"/>
                  </a:cubicBezTo>
                  <a:cubicBezTo>
                    <a:pt x="124" y="11"/>
                    <a:pt x="124" y="11"/>
                    <a:pt x="124" y="11"/>
                  </a:cubicBezTo>
                  <a:cubicBezTo>
                    <a:pt x="126" y="11"/>
                    <a:pt x="127" y="12"/>
                    <a:pt x="127" y="13"/>
                  </a:cubicBezTo>
                  <a:cubicBezTo>
                    <a:pt x="127" y="14"/>
                    <a:pt x="127" y="14"/>
                    <a:pt x="127" y="14"/>
                  </a:cubicBezTo>
                  <a:cubicBezTo>
                    <a:pt x="127" y="15"/>
                    <a:pt x="125" y="16"/>
                    <a:pt x="125" y="16"/>
                  </a:cubicBezTo>
                  <a:cubicBezTo>
                    <a:pt x="124" y="18"/>
                    <a:pt x="122" y="19"/>
                    <a:pt x="121" y="21"/>
                  </a:cubicBezTo>
                  <a:cubicBezTo>
                    <a:pt x="114" y="28"/>
                    <a:pt x="114" y="28"/>
                    <a:pt x="114" y="28"/>
                  </a:cubicBezTo>
                  <a:cubicBezTo>
                    <a:pt x="123" y="36"/>
                    <a:pt x="123" y="36"/>
                    <a:pt x="123" y="36"/>
                  </a:cubicBezTo>
                  <a:cubicBezTo>
                    <a:pt x="125" y="39"/>
                    <a:pt x="125" y="39"/>
                    <a:pt x="125" y="39"/>
                  </a:cubicBezTo>
                  <a:cubicBezTo>
                    <a:pt x="126" y="40"/>
                    <a:pt x="126" y="40"/>
                    <a:pt x="126" y="40"/>
                  </a:cubicBezTo>
                  <a:cubicBezTo>
                    <a:pt x="127" y="40"/>
                    <a:pt x="127" y="41"/>
                    <a:pt x="127" y="41"/>
                  </a:cubicBezTo>
                  <a:cubicBezTo>
                    <a:pt x="127" y="42"/>
                    <a:pt x="127" y="42"/>
                    <a:pt x="127" y="42"/>
                  </a:cubicBezTo>
                  <a:cubicBezTo>
                    <a:pt x="127" y="43"/>
                    <a:pt x="126" y="44"/>
                    <a:pt x="124" y="44"/>
                  </a:cubicBezTo>
                  <a:cubicBezTo>
                    <a:pt x="124" y="44"/>
                    <a:pt x="124" y="44"/>
                    <a:pt x="124" y="44"/>
                  </a:cubicBezTo>
                  <a:cubicBezTo>
                    <a:pt x="123" y="44"/>
                    <a:pt x="122" y="43"/>
                    <a:pt x="121" y="42"/>
                  </a:cubicBezTo>
                  <a:cubicBezTo>
                    <a:pt x="120" y="41"/>
                    <a:pt x="118" y="40"/>
                    <a:pt x="117" y="38"/>
                  </a:cubicBezTo>
                  <a:cubicBezTo>
                    <a:pt x="113" y="34"/>
                    <a:pt x="113" y="34"/>
                    <a:pt x="113" y="34"/>
                  </a:cubicBezTo>
                  <a:cubicBezTo>
                    <a:pt x="113" y="41"/>
                    <a:pt x="113" y="41"/>
                    <a:pt x="113" y="41"/>
                  </a:cubicBezTo>
                  <a:cubicBezTo>
                    <a:pt x="113" y="42"/>
                    <a:pt x="112" y="44"/>
                    <a:pt x="110" y="44"/>
                  </a:cubicBezTo>
                  <a:cubicBezTo>
                    <a:pt x="110" y="44"/>
                    <a:pt x="110" y="44"/>
                    <a:pt x="110" y="44"/>
                  </a:cubicBezTo>
                  <a:cubicBezTo>
                    <a:pt x="108" y="44"/>
                    <a:pt x="107" y="43"/>
                    <a:pt x="107" y="41"/>
                  </a:cubicBezTo>
                  <a:cubicBezTo>
                    <a:pt x="107" y="3"/>
                    <a:pt x="107" y="3"/>
                    <a:pt x="107" y="3"/>
                  </a:cubicBezTo>
                  <a:cubicBezTo>
                    <a:pt x="107" y="2"/>
                    <a:pt x="108" y="0"/>
                    <a:pt x="110" y="0"/>
                  </a:cubicBezTo>
                  <a:cubicBezTo>
                    <a:pt x="110" y="0"/>
                    <a:pt x="110" y="0"/>
                    <a:pt x="110" y="0"/>
                  </a:cubicBezTo>
                  <a:cubicBezTo>
                    <a:pt x="112" y="0"/>
                    <a:pt x="113" y="2"/>
                    <a:pt x="113" y="3"/>
                  </a:cubicBezTo>
                  <a:lnTo>
                    <a:pt x="113" y="21"/>
                  </a:lnTo>
                  <a:close/>
                  <a:moveTo>
                    <a:pt x="95" y="17"/>
                  </a:moveTo>
                  <a:cubicBezTo>
                    <a:pt x="94" y="16"/>
                    <a:pt x="92" y="16"/>
                    <a:pt x="91" y="16"/>
                  </a:cubicBezTo>
                  <a:cubicBezTo>
                    <a:pt x="87" y="16"/>
                    <a:pt x="83" y="19"/>
                    <a:pt x="81" y="23"/>
                  </a:cubicBezTo>
                  <a:cubicBezTo>
                    <a:pt x="80" y="25"/>
                    <a:pt x="80" y="26"/>
                    <a:pt x="80" y="28"/>
                  </a:cubicBezTo>
                  <a:cubicBezTo>
                    <a:pt x="80" y="33"/>
                    <a:pt x="83" y="36"/>
                    <a:pt x="87" y="38"/>
                  </a:cubicBezTo>
                  <a:cubicBezTo>
                    <a:pt x="88" y="39"/>
                    <a:pt x="91" y="39"/>
                    <a:pt x="92" y="39"/>
                  </a:cubicBezTo>
                  <a:cubicBezTo>
                    <a:pt x="94" y="39"/>
                    <a:pt x="96" y="38"/>
                    <a:pt x="97" y="38"/>
                  </a:cubicBezTo>
                  <a:cubicBezTo>
                    <a:pt x="99" y="38"/>
                    <a:pt x="99" y="38"/>
                    <a:pt x="99" y="38"/>
                  </a:cubicBezTo>
                  <a:cubicBezTo>
                    <a:pt x="100" y="38"/>
                    <a:pt x="101" y="39"/>
                    <a:pt x="101" y="40"/>
                  </a:cubicBezTo>
                  <a:cubicBezTo>
                    <a:pt x="101" y="41"/>
                    <a:pt x="101" y="41"/>
                    <a:pt x="101" y="41"/>
                  </a:cubicBezTo>
                  <a:cubicBezTo>
                    <a:pt x="101" y="44"/>
                    <a:pt x="94" y="45"/>
                    <a:pt x="92" y="45"/>
                  </a:cubicBezTo>
                  <a:cubicBezTo>
                    <a:pt x="84" y="45"/>
                    <a:pt x="77" y="41"/>
                    <a:pt x="75" y="33"/>
                  </a:cubicBezTo>
                  <a:cubicBezTo>
                    <a:pt x="74" y="31"/>
                    <a:pt x="74" y="30"/>
                    <a:pt x="74" y="29"/>
                  </a:cubicBezTo>
                  <a:cubicBezTo>
                    <a:pt x="74" y="28"/>
                    <a:pt x="74" y="28"/>
                    <a:pt x="74" y="28"/>
                  </a:cubicBezTo>
                  <a:cubicBezTo>
                    <a:pt x="74" y="21"/>
                    <a:pt x="77" y="16"/>
                    <a:pt x="83" y="13"/>
                  </a:cubicBezTo>
                  <a:cubicBezTo>
                    <a:pt x="85" y="12"/>
                    <a:pt x="88" y="11"/>
                    <a:pt x="91" y="11"/>
                  </a:cubicBezTo>
                  <a:cubicBezTo>
                    <a:pt x="92" y="11"/>
                    <a:pt x="92" y="11"/>
                    <a:pt x="92" y="11"/>
                  </a:cubicBezTo>
                  <a:cubicBezTo>
                    <a:pt x="95" y="11"/>
                    <a:pt x="98" y="12"/>
                    <a:pt x="101" y="14"/>
                  </a:cubicBezTo>
                  <a:cubicBezTo>
                    <a:pt x="101" y="14"/>
                    <a:pt x="101" y="14"/>
                    <a:pt x="101" y="14"/>
                  </a:cubicBezTo>
                  <a:cubicBezTo>
                    <a:pt x="101" y="14"/>
                    <a:pt x="101" y="14"/>
                    <a:pt x="101" y="14"/>
                  </a:cubicBezTo>
                  <a:cubicBezTo>
                    <a:pt x="101" y="15"/>
                    <a:pt x="102" y="15"/>
                    <a:pt x="102" y="16"/>
                  </a:cubicBezTo>
                  <a:cubicBezTo>
                    <a:pt x="102" y="16"/>
                    <a:pt x="102" y="16"/>
                    <a:pt x="102" y="16"/>
                  </a:cubicBezTo>
                  <a:cubicBezTo>
                    <a:pt x="102" y="18"/>
                    <a:pt x="101" y="18"/>
                    <a:pt x="99" y="19"/>
                  </a:cubicBezTo>
                  <a:cubicBezTo>
                    <a:pt x="99" y="19"/>
                    <a:pt x="99" y="19"/>
                    <a:pt x="99" y="19"/>
                  </a:cubicBezTo>
                  <a:cubicBezTo>
                    <a:pt x="97" y="18"/>
                    <a:pt x="95" y="17"/>
                    <a:pt x="95" y="17"/>
                  </a:cubicBezTo>
                  <a:close/>
                  <a:moveTo>
                    <a:pt x="43" y="28"/>
                  </a:moveTo>
                  <a:cubicBezTo>
                    <a:pt x="43" y="32"/>
                    <a:pt x="45" y="35"/>
                    <a:pt x="49" y="37"/>
                  </a:cubicBezTo>
                  <a:cubicBezTo>
                    <a:pt x="50" y="38"/>
                    <a:pt x="52" y="39"/>
                    <a:pt x="54" y="39"/>
                  </a:cubicBezTo>
                  <a:cubicBezTo>
                    <a:pt x="59" y="39"/>
                    <a:pt x="62" y="36"/>
                    <a:pt x="64" y="33"/>
                  </a:cubicBezTo>
                  <a:cubicBezTo>
                    <a:pt x="65" y="31"/>
                    <a:pt x="65" y="29"/>
                    <a:pt x="65" y="27"/>
                  </a:cubicBezTo>
                  <a:cubicBezTo>
                    <a:pt x="65" y="23"/>
                    <a:pt x="63" y="20"/>
                    <a:pt x="60" y="18"/>
                  </a:cubicBezTo>
                  <a:cubicBezTo>
                    <a:pt x="59" y="17"/>
                    <a:pt x="56" y="16"/>
                    <a:pt x="54" y="16"/>
                  </a:cubicBezTo>
                  <a:cubicBezTo>
                    <a:pt x="50" y="16"/>
                    <a:pt x="46" y="19"/>
                    <a:pt x="44" y="23"/>
                  </a:cubicBezTo>
                  <a:cubicBezTo>
                    <a:pt x="43" y="25"/>
                    <a:pt x="43" y="26"/>
                    <a:pt x="43" y="28"/>
                  </a:cubicBezTo>
                  <a:close/>
                  <a:moveTo>
                    <a:pt x="53" y="11"/>
                  </a:moveTo>
                  <a:cubicBezTo>
                    <a:pt x="54" y="11"/>
                    <a:pt x="54" y="11"/>
                    <a:pt x="54" y="11"/>
                  </a:cubicBezTo>
                  <a:cubicBezTo>
                    <a:pt x="61" y="11"/>
                    <a:pt x="66" y="14"/>
                    <a:pt x="69" y="20"/>
                  </a:cubicBezTo>
                  <a:cubicBezTo>
                    <a:pt x="70" y="22"/>
                    <a:pt x="71" y="24"/>
                    <a:pt x="71" y="27"/>
                  </a:cubicBezTo>
                  <a:cubicBezTo>
                    <a:pt x="71" y="28"/>
                    <a:pt x="71" y="28"/>
                    <a:pt x="71" y="28"/>
                  </a:cubicBezTo>
                  <a:cubicBezTo>
                    <a:pt x="71" y="34"/>
                    <a:pt x="68" y="39"/>
                    <a:pt x="62" y="42"/>
                  </a:cubicBezTo>
                  <a:cubicBezTo>
                    <a:pt x="60" y="44"/>
                    <a:pt x="57" y="44"/>
                    <a:pt x="54" y="44"/>
                  </a:cubicBezTo>
                  <a:cubicBezTo>
                    <a:pt x="53" y="44"/>
                    <a:pt x="53" y="44"/>
                    <a:pt x="53" y="44"/>
                  </a:cubicBezTo>
                  <a:cubicBezTo>
                    <a:pt x="47" y="44"/>
                    <a:pt x="42" y="42"/>
                    <a:pt x="39" y="36"/>
                  </a:cubicBezTo>
                  <a:cubicBezTo>
                    <a:pt x="38" y="34"/>
                    <a:pt x="37" y="31"/>
                    <a:pt x="37" y="28"/>
                  </a:cubicBezTo>
                  <a:cubicBezTo>
                    <a:pt x="37" y="27"/>
                    <a:pt x="37" y="27"/>
                    <a:pt x="37" y="27"/>
                  </a:cubicBezTo>
                  <a:cubicBezTo>
                    <a:pt x="37" y="21"/>
                    <a:pt x="40" y="16"/>
                    <a:pt x="45" y="13"/>
                  </a:cubicBezTo>
                  <a:cubicBezTo>
                    <a:pt x="48" y="12"/>
                    <a:pt x="50" y="11"/>
                    <a:pt x="53" y="11"/>
                  </a:cubicBezTo>
                  <a:close/>
                  <a:moveTo>
                    <a:pt x="6" y="28"/>
                  </a:moveTo>
                  <a:cubicBezTo>
                    <a:pt x="6" y="32"/>
                    <a:pt x="8" y="35"/>
                    <a:pt x="12" y="37"/>
                  </a:cubicBezTo>
                  <a:cubicBezTo>
                    <a:pt x="13" y="38"/>
                    <a:pt x="15" y="39"/>
                    <a:pt x="17" y="39"/>
                  </a:cubicBezTo>
                  <a:cubicBezTo>
                    <a:pt x="21" y="39"/>
                    <a:pt x="25" y="37"/>
                    <a:pt x="27" y="33"/>
                  </a:cubicBezTo>
                  <a:cubicBezTo>
                    <a:pt x="28" y="31"/>
                    <a:pt x="28" y="29"/>
                    <a:pt x="28" y="27"/>
                  </a:cubicBezTo>
                  <a:cubicBezTo>
                    <a:pt x="28" y="23"/>
                    <a:pt x="27" y="20"/>
                    <a:pt x="23" y="18"/>
                  </a:cubicBezTo>
                  <a:cubicBezTo>
                    <a:pt x="21" y="17"/>
                    <a:pt x="19" y="16"/>
                    <a:pt x="17" y="16"/>
                  </a:cubicBezTo>
                  <a:cubicBezTo>
                    <a:pt x="12" y="16"/>
                    <a:pt x="9" y="19"/>
                    <a:pt x="7" y="23"/>
                  </a:cubicBezTo>
                  <a:cubicBezTo>
                    <a:pt x="6" y="25"/>
                    <a:pt x="6" y="26"/>
                    <a:pt x="6" y="28"/>
                  </a:cubicBezTo>
                  <a:close/>
                  <a:moveTo>
                    <a:pt x="28" y="15"/>
                  </a:moveTo>
                  <a:cubicBezTo>
                    <a:pt x="28" y="3"/>
                    <a:pt x="28" y="3"/>
                    <a:pt x="28" y="3"/>
                  </a:cubicBezTo>
                  <a:cubicBezTo>
                    <a:pt x="28" y="1"/>
                    <a:pt x="29" y="0"/>
                    <a:pt x="31" y="0"/>
                  </a:cubicBezTo>
                  <a:cubicBezTo>
                    <a:pt x="31" y="0"/>
                    <a:pt x="31" y="0"/>
                    <a:pt x="31" y="0"/>
                  </a:cubicBezTo>
                  <a:cubicBezTo>
                    <a:pt x="33" y="0"/>
                    <a:pt x="34" y="1"/>
                    <a:pt x="34" y="3"/>
                  </a:cubicBezTo>
                  <a:cubicBezTo>
                    <a:pt x="34" y="28"/>
                    <a:pt x="34" y="28"/>
                    <a:pt x="34" y="28"/>
                  </a:cubicBezTo>
                  <a:cubicBezTo>
                    <a:pt x="34" y="34"/>
                    <a:pt x="31" y="39"/>
                    <a:pt x="26" y="42"/>
                  </a:cubicBezTo>
                  <a:cubicBezTo>
                    <a:pt x="23" y="44"/>
                    <a:pt x="21" y="44"/>
                    <a:pt x="18" y="44"/>
                  </a:cubicBezTo>
                  <a:cubicBezTo>
                    <a:pt x="16" y="44"/>
                    <a:pt x="16" y="44"/>
                    <a:pt x="16" y="44"/>
                  </a:cubicBezTo>
                  <a:cubicBezTo>
                    <a:pt x="10" y="44"/>
                    <a:pt x="5" y="42"/>
                    <a:pt x="2" y="36"/>
                  </a:cubicBezTo>
                  <a:cubicBezTo>
                    <a:pt x="1" y="34"/>
                    <a:pt x="0" y="31"/>
                    <a:pt x="0" y="28"/>
                  </a:cubicBezTo>
                  <a:cubicBezTo>
                    <a:pt x="0" y="27"/>
                    <a:pt x="0" y="27"/>
                    <a:pt x="0" y="27"/>
                  </a:cubicBezTo>
                  <a:cubicBezTo>
                    <a:pt x="0" y="21"/>
                    <a:pt x="3" y="16"/>
                    <a:pt x="9" y="13"/>
                  </a:cubicBezTo>
                  <a:cubicBezTo>
                    <a:pt x="11" y="11"/>
                    <a:pt x="14" y="11"/>
                    <a:pt x="17" y="11"/>
                  </a:cubicBezTo>
                  <a:cubicBezTo>
                    <a:pt x="18" y="11"/>
                    <a:pt x="18" y="11"/>
                    <a:pt x="18" y="11"/>
                  </a:cubicBezTo>
                  <a:cubicBezTo>
                    <a:pt x="22" y="11"/>
                    <a:pt x="25" y="12"/>
                    <a:pt x="28" y="15"/>
                  </a:cubicBez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grpSp>
      <p:sp>
        <p:nvSpPr>
          <p:cNvPr id="29" name="上箭头 28"/>
          <p:cNvSpPr/>
          <p:nvPr/>
        </p:nvSpPr>
        <p:spPr>
          <a:xfrm>
            <a:off x="5641586" y="4887457"/>
            <a:ext cx="359781" cy="492936"/>
          </a:xfrm>
          <a:prstGeom prst="upArrow">
            <a:avLst/>
          </a:prstGeom>
          <a:solidFill>
            <a:schemeClr val="tx1"/>
          </a:solid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0" name="上箭头 29"/>
          <p:cNvSpPr/>
          <p:nvPr/>
        </p:nvSpPr>
        <p:spPr>
          <a:xfrm>
            <a:off x="8421000" y="4887457"/>
            <a:ext cx="359781" cy="492936"/>
          </a:xfrm>
          <a:prstGeom prst="upArrow">
            <a:avLst/>
          </a:prstGeom>
          <a:solidFill>
            <a:schemeClr val="tx1"/>
          </a:solid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685003" y="5380393"/>
            <a:ext cx="2272946" cy="672159"/>
          </a:xfrm>
          <a:prstGeom prst="roundRect">
            <a:avLst>
              <a:gd name="adj" fmla="val 0"/>
            </a:avLst>
          </a:prstGeom>
          <a:no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ECS</a:t>
            </a:r>
            <a:r>
              <a:rPr lang="zh-CN" altLang="en-US" sz="1600" b="1" dirty="0">
                <a:solidFill>
                  <a:schemeClr val="bg1"/>
                </a:solidFill>
                <a:latin typeface="微软雅黑" panose="020B0503020204020204" pitchFamily="34" charset="-122"/>
                <a:ea typeface="微软雅黑" panose="020B0503020204020204" pitchFamily="34" charset="-122"/>
              </a:rPr>
              <a:t>（弹性云主机）</a:t>
            </a:r>
          </a:p>
        </p:txBody>
      </p:sp>
      <p:sp>
        <p:nvSpPr>
          <p:cNvPr id="9" name="圆角矩形 8"/>
          <p:cNvSpPr/>
          <p:nvPr/>
        </p:nvSpPr>
        <p:spPr>
          <a:xfrm>
            <a:off x="7363940" y="5380393"/>
            <a:ext cx="2272946" cy="672159"/>
          </a:xfrm>
          <a:prstGeom prst="roundRect">
            <a:avLst>
              <a:gd name="adj" fmla="val 0"/>
            </a:avLst>
          </a:prstGeom>
          <a:noFill/>
          <a:ln w="12700">
            <a:solidFill>
              <a:srgbClr val="3DCCA6"/>
            </a:solid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BMS</a:t>
            </a:r>
            <a:r>
              <a:rPr lang="zh-CN" altLang="en-US" sz="1600" b="1" dirty="0">
                <a:solidFill>
                  <a:schemeClr val="bg1"/>
                </a:solidFill>
                <a:latin typeface="微软雅黑" panose="020B0503020204020204" pitchFamily="34" charset="-122"/>
                <a:ea typeface="微软雅黑" panose="020B0503020204020204" pitchFamily="34" charset="-122"/>
              </a:rPr>
              <a:t>（裸金属服务器）</a:t>
            </a:r>
          </a:p>
        </p:txBody>
      </p:sp>
    </p:spTree>
    <p:extLst>
      <p:ext uri="{BB962C8B-B14F-4D97-AF65-F5344CB8AC3E}">
        <p14:creationId xmlns:p14="http://schemas.microsoft.com/office/powerpoint/2010/main" val="412984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264" y="801353"/>
            <a:ext cx="8609544" cy="584910"/>
          </a:xfrm>
          <a:prstGeom prst="rect">
            <a:avLst/>
          </a:prstGeom>
          <a:noFill/>
          <a:effectLst/>
        </p:spPr>
        <p:txBody>
          <a:bodyPr wrap="square" rtlCol="0">
            <a:spAutoFit/>
          </a:bodyPr>
          <a:lstStyle>
            <a:defPPr>
              <a:defRPr lang="zh-CN"/>
            </a:defPPr>
            <a:lvl1pPr defTabSz="215265">
              <a:defRPr kumimoji="1" sz="3200" b="1">
                <a:solidFill>
                  <a:schemeClr val="bg1"/>
                </a:solidFill>
                <a:latin typeface="微软雅黑" panose="020B0503020204020204" charset="-122"/>
                <a:ea typeface="微软雅黑" panose="020B0503020204020204" charset="-122"/>
                <a:cs typeface="微软雅黑" panose="020B0503020204020204" charset="-122"/>
              </a:defRPr>
            </a:lvl1pPr>
            <a:lvl2pPr marL="107950" defTabSz="215265">
              <a:defRPr sz="425"/>
            </a:lvl2pPr>
            <a:lvl3pPr marL="215900" defTabSz="215265">
              <a:defRPr sz="425"/>
            </a:lvl3pPr>
            <a:lvl4pPr marL="323850" defTabSz="215265">
              <a:defRPr sz="425"/>
            </a:lvl4pPr>
            <a:lvl5pPr marL="431800" defTabSz="215265">
              <a:defRPr sz="425"/>
            </a:lvl5pPr>
            <a:lvl6pPr marL="539750" defTabSz="215265">
              <a:defRPr sz="425"/>
            </a:lvl6pPr>
            <a:lvl7pPr marL="647700" defTabSz="215265">
              <a:defRPr sz="425"/>
            </a:lvl7pPr>
            <a:lvl8pPr marL="755650" defTabSz="215265">
              <a:defRPr sz="425"/>
            </a:lvl8pPr>
            <a:lvl9pPr marL="863600" defTabSz="215265">
              <a:defRPr sz="425"/>
            </a:lvl9pPr>
          </a:lstStyle>
          <a:p>
            <a:r>
              <a:rPr lang="zh-CN" altLang="en-US" sz="3201" dirty="0"/>
              <a:t>内置金丝雀、</a:t>
            </a:r>
            <a:r>
              <a:rPr lang="en-US" altLang="zh-CN" sz="3201" dirty="0"/>
              <a:t>A/B Testing</a:t>
            </a:r>
            <a:r>
              <a:rPr lang="zh-CN" altLang="en-US" sz="3201" dirty="0"/>
              <a:t>典型灰度发布流程</a:t>
            </a:r>
          </a:p>
        </p:txBody>
      </p:sp>
      <p:sp>
        <p:nvSpPr>
          <p:cNvPr id="44" name="文本框 43"/>
          <p:cNvSpPr txBox="1"/>
          <p:nvPr/>
        </p:nvSpPr>
        <p:spPr>
          <a:xfrm>
            <a:off x="1426151" y="4145307"/>
            <a:ext cx="9968534" cy="1754732"/>
          </a:xfrm>
          <a:prstGeom prst="rect">
            <a:avLst/>
          </a:prstGeom>
          <a:noFill/>
        </p:spPr>
        <p:txBody>
          <a:bodyPr wrap="square" rtlCol="0">
            <a:spAutoFit/>
          </a:bodyPr>
          <a:lstStyle/>
          <a:p>
            <a:r>
              <a:rPr lang="zh-CN" altLang="en-US" b="1" dirty="0">
                <a:solidFill>
                  <a:srgbClr val="FFC000"/>
                </a:solidFill>
                <a:latin typeface="微软雅黑" panose="020B0503020204020204" pitchFamily="34" charset="-122"/>
                <a:ea typeface="微软雅黑" panose="020B0503020204020204" pitchFamily="34" charset="-122"/>
              </a:rPr>
              <a:t>灰度发布全流程自动化管理：</a:t>
            </a:r>
            <a:endParaRPr lang="en-US" altLang="zh-CN" b="1" dirty="0">
              <a:solidFill>
                <a:srgbClr val="FFC000"/>
              </a:solidFill>
              <a:latin typeface="微软雅黑" panose="020B0503020204020204" pitchFamily="34" charset="-122"/>
              <a:ea typeface="微软雅黑" panose="020B0503020204020204" pitchFamily="34" charset="-122"/>
            </a:endParaRPr>
          </a:p>
          <a:p>
            <a:pPr marL="285807" indent="-285807">
              <a:buFont typeface="Wingdings" panose="05000000000000000000" pitchFamily="2" charset="2"/>
              <a:buChar char="l"/>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灰度版本一键部署，流量切换一键生效</a:t>
            </a:r>
            <a:endParaRPr lang="en-US" altLang="zh-CN" sz="1400" dirty="0">
              <a:solidFill>
                <a:schemeClr val="bg1"/>
              </a:solidFill>
              <a:latin typeface="微软雅黑" panose="020B0503020204020204" pitchFamily="34" charset="-122"/>
              <a:ea typeface="微软雅黑" panose="020B0503020204020204" pitchFamily="34" charset="-122"/>
            </a:endParaRPr>
          </a:p>
          <a:p>
            <a:pPr>
              <a:buSzPct val="80000"/>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配置式灰度策略，支持流量比例、请求内容（</a:t>
            </a:r>
            <a:r>
              <a:rPr lang="en-US" altLang="zh-CN" sz="1400" dirty="0">
                <a:solidFill>
                  <a:schemeClr val="bg1"/>
                </a:solidFill>
                <a:latin typeface="微软雅黑" panose="020B0503020204020204" pitchFamily="34" charset="-122"/>
                <a:ea typeface="微软雅黑" panose="020B0503020204020204" pitchFamily="34" charset="-122"/>
              </a:rPr>
              <a:t>Cookie</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OS</a:t>
            </a:r>
            <a:r>
              <a:rPr lang="zh-CN" altLang="en-US" sz="1400" dirty="0">
                <a:solidFill>
                  <a:schemeClr val="bg1"/>
                </a:solidFill>
                <a:latin typeface="微软雅黑" panose="020B0503020204020204" pitchFamily="34" charset="-122"/>
                <a:ea typeface="微软雅黑" panose="020B0503020204020204" pitchFamily="34" charset="-122"/>
              </a:rPr>
              <a:t>、浏览器等）、源</a:t>
            </a:r>
            <a:r>
              <a:rPr lang="en-US" altLang="zh-CN" sz="1400" dirty="0">
                <a:solidFill>
                  <a:schemeClr val="bg1"/>
                </a:solidFill>
                <a:latin typeface="微软雅黑" panose="020B0503020204020204" pitchFamily="34" charset="-122"/>
                <a:ea typeface="微软雅黑" panose="020B0503020204020204" pitchFamily="34" charset="-122"/>
              </a:rPr>
              <a:t>IP</a:t>
            </a:r>
          </a:p>
          <a:p>
            <a:pPr marL="285807" indent="-285807">
              <a:buSzPct val="80000"/>
              <a:buFont typeface="Wingdings" panose="05000000000000000000" pitchFamily="2" charset="2"/>
              <a:buChar char="l"/>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一站式健康、性能、流量监控，实现灰度发布过程量化、智能化、可视化</a:t>
            </a: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882" y="1501230"/>
            <a:ext cx="9333833" cy="3102312"/>
          </a:xfrm>
          <a:prstGeom prst="rect">
            <a:avLst/>
          </a:prstGeom>
        </p:spPr>
      </p:pic>
    </p:spTree>
    <p:extLst>
      <p:ext uri="{BB962C8B-B14F-4D97-AF65-F5344CB8AC3E}">
        <p14:creationId xmlns:p14="http://schemas.microsoft.com/office/powerpoint/2010/main" val="403226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C12820-EED8-8345-ADE9-2EF510FDA122}"/>
              </a:ext>
            </a:extLst>
          </p:cNvPr>
          <p:cNvSpPr>
            <a:spLocks noGrp="1"/>
          </p:cNvSpPr>
          <p:nvPr>
            <p:ph type="title"/>
          </p:nvPr>
        </p:nvSpPr>
        <p:spPr/>
        <p:txBody>
          <a:bodyPr/>
          <a:lstStyle/>
          <a:p>
            <a:r>
              <a:rPr kumimoji="1" lang="en-US" altLang="zh-CN" b="1" dirty="0">
                <a:solidFill>
                  <a:schemeClr val="bg1"/>
                </a:solidFill>
                <a:latin typeface="微软雅黑" panose="020B0503020204020204" pitchFamily="34" charset="-122"/>
                <a:ea typeface="微软雅黑" panose="020B0503020204020204" pitchFamily="34" charset="-122"/>
              </a:rPr>
              <a:t>Agenda</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xmlns="" id="{623D5592-52AD-D54D-B1F8-6EC5D7B6CC12}"/>
              </a:ext>
            </a:extLst>
          </p:cNvPr>
          <p:cNvSpPr>
            <a:spLocks noGrp="1"/>
          </p:cNvSpPr>
          <p:nvPr>
            <p:ph idx="1"/>
          </p:nvPr>
        </p:nvSpPr>
        <p:spPr/>
        <p:txBody>
          <a:bodyPr/>
          <a:lstStyle/>
          <a:p>
            <a:pPr marL="588936" indent="-588936" defTabSz="982461">
              <a:buClr>
                <a:srgbClr val="6ABCFC"/>
              </a:buClr>
            </a:pPr>
            <a:r>
              <a:rPr lang="en-US" altLang="zh-CN" b="1" dirty="0" err="1">
                <a:solidFill>
                  <a:srgbClr val="FFC000"/>
                </a:solidFill>
              </a:rPr>
              <a:t>Istio</a:t>
            </a:r>
            <a:r>
              <a:rPr lang="zh-CN" altLang="en-US" b="1" dirty="0">
                <a:solidFill>
                  <a:srgbClr val="FFC000"/>
                </a:solidFill>
              </a:rPr>
              <a:t> </a:t>
            </a:r>
            <a:endParaRPr lang="en-US" altLang="zh-CN" b="1" dirty="0" smtClean="0">
              <a:solidFill>
                <a:srgbClr val="FFC000"/>
              </a:solidFill>
            </a:endParaRPr>
          </a:p>
          <a:p>
            <a:pPr marL="588936" indent="-588936" defTabSz="982461">
              <a:buClr>
                <a:srgbClr val="6ABCFC"/>
              </a:buClr>
            </a:pPr>
            <a:r>
              <a:rPr lang="en-US" altLang="zh-CN" b="1" dirty="0" err="1">
                <a:solidFill>
                  <a:schemeClr val="bg2"/>
                </a:solidFill>
              </a:rPr>
              <a:t>Istio</a:t>
            </a:r>
            <a:r>
              <a:rPr lang="zh-CN" altLang="en-US" b="1" dirty="0">
                <a:solidFill>
                  <a:schemeClr val="bg2"/>
                </a:solidFill>
              </a:rPr>
              <a:t> </a:t>
            </a:r>
            <a:r>
              <a:rPr lang="en-US" altLang="zh-CN" b="1" dirty="0">
                <a:solidFill>
                  <a:schemeClr val="bg2"/>
                </a:solidFill>
              </a:rPr>
              <a:t>&amp; Kubernetes</a:t>
            </a:r>
          </a:p>
          <a:p>
            <a:pPr marL="588936" indent="-588936" defTabSz="982461">
              <a:buClr>
                <a:srgbClr val="6ABCFC"/>
              </a:buClr>
            </a:pPr>
            <a:r>
              <a:rPr lang="en-US" altLang="zh-CN" b="1" dirty="0" smtClean="0">
                <a:solidFill>
                  <a:schemeClr val="bg2"/>
                </a:solidFill>
                <a:latin typeface="微软雅黑" panose="020B0503020204020204" pitchFamily="34" charset="-122"/>
                <a:ea typeface="微软雅黑" panose="020B0503020204020204" pitchFamily="34" charset="-122"/>
              </a:rPr>
              <a:t>Istio</a:t>
            </a:r>
            <a:r>
              <a:rPr lang="zh-CN" altLang="en-US" b="1" dirty="0">
                <a:solidFill>
                  <a:schemeClr val="bg2"/>
                </a:solidFill>
                <a:latin typeface="微软雅黑" panose="020B0503020204020204" pitchFamily="34" charset="-122"/>
                <a:ea typeface="微软雅黑" panose="020B0503020204020204" pitchFamily="34" charset="-122"/>
              </a:rPr>
              <a:t> </a:t>
            </a:r>
            <a:r>
              <a:rPr lang="en-US" altLang="zh-CN" b="1" dirty="0" smtClean="0">
                <a:solidFill>
                  <a:schemeClr val="bg2"/>
                </a:solidFill>
                <a:latin typeface="微软雅黑" panose="020B0503020204020204" pitchFamily="34" charset="-122"/>
                <a:ea typeface="微软雅黑" panose="020B0503020204020204" pitchFamily="34" charset="-122"/>
              </a:rPr>
              <a:t>&amp; Kubernetes</a:t>
            </a:r>
            <a:r>
              <a:rPr lang="zh-CN" altLang="en-US" b="1" dirty="0" smtClean="0">
                <a:solidFill>
                  <a:schemeClr val="bg2"/>
                </a:solidFill>
                <a:latin typeface="微软雅黑" panose="020B0503020204020204" pitchFamily="34" charset="-122"/>
                <a:ea typeface="微软雅黑" panose="020B0503020204020204" pitchFamily="34" charset="-122"/>
              </a:rPr>
              <a:t>的云原生实践</a:t>
            </a:r>
            <a:endParaRPr kumimoji="1" lang="zh-CN" altLang="en-US" dirty="0">
              <a:solidFill>
                <a:schemeClr val="bg1"/>
              </a:solidFill>
            </a:endParaRPr>
          </a:p>
        </p:txBody>
      </p:sp>
    </p:spTree>
    <p:extLst>
      <p:ext uri="{BB962C8B-B14F-4D97-AF65-F5344CB8AC3E}">
        <p14:creationId xmlns:p14="http://schemas.microsoft.com/office/powerpoint/2010/main" val="3358103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252122" y="198646"/>
            <a:ext cx="8609544" cy="584910"/>
          </a:xfrm>
          <a:prstGeom prst="rect">
            <a:avLst/>
          </a:prstGeom>
          <a:noFill/>
          <a:effectLst/>
        </p:spPr>
        <p:txBody>
          <a:bodyPr wrap="square" rtlCol="0">
            <a:spAutoFit/>
          </a:bodyPr>
          <a:lstStyle>
            <a:defPPr>
              <a:defRPr lang="zh-CN"/>
            </a:defPPr>
            <a:lvl1pPr defTabSz="215265">
              <a:defRPr kumimoji="1" sz="3200" b="1">
                <a:solidFill>
                  <a:schemeClr val="bg1"/>
                </a:solidFill>
                <a:latin typeface="微软雅黑" panose="020B0503020204020204" charset="-122"/>
                <a:ea typeface="微软雅黑" panose="020B0503020204020204" charset="-122"/>
                <a:cs typeface="微软雅黑" panose="020B0503020204020204" charset="-122"/>
              </a:defRPr>
            </a:lvl1pPr>
            <a:lvl2pPr marL="107950" defTabSz="215265">
              <a:defRPr sz="425"/>
            </a:lvl2pPr>
            <a:lvl3pPr marL="215900" defTabSz="215265">
              <a:defRPr sz="425"/>
            </a:lvl3pPr>
            <a:lvl4pPr marL="323850" defTabSz="215265">
              <a:defRPr sz="425"/>
            </a:lvl4pPr>
            <a:lvl5pPr marL="431800" defTabSz="215265">
              <a:defRPr sz="425"/>
            </a:lvl5pPr>
            <a:lvl6pPr marL="539750" defTabSz="215265">
              <a:defRPr sz="425"/>
            </a:lvl6pPr>
            <a:lvl7pPr marL="647700" defTabSz="215265">
              <a:defRPr sz="425"/>
            </a:lvl7pPr>
            <a:lvl8pPr marL="755650" defTabSz="215265">
              <a:defRPr sz="425"/>
            </a:lvl8pPr>
            <a:lvl9pPr marL="863600" defTabSz="215265">
              <a:defRPr sz="425"/>
            </a:lvl9pPr>
          </a:lstStyle>
          <a:p>
            <a:r>
              <a:rPr lang="zh-CN" altLang="zh-CN" sz="3201" dirty="0"/>
              <a:t>策略化的智能路由与弹性流量管理</a:t>
            </a:r>
            <a:endParaRPr lang="zh-CN" altLang="en-US" sz="3201" dirty="0"/>
          </a:p>
        </p:txBody>
      </p:sp>
      <p:sp>
        <p:nvSpPr>
          <p:cNvPr id="17" name="文本框 16"/>
          <p:cNvSpPr txBox="1"/>
          <p:nvPr/>
        </p:nvSpPr>
        <p:spPr>
          <a:xfrm>
            <a:off x="7088726" y="1640949"/>
            <a:ext cx="3545880" cy="3016210"/>
          </a:xfrm>
          <a:prstGeom prst="rect">
            <a:avLst/>
          </a:prstGeom>
          <a:noFill/>
        </p:spPr>
        <p:txBody>
          <a:bodyPr wrap="square" rtlCol="0">
            <a:spAutoFit/>
          </a:bodyPr>
          <a:lstStyle/>
          <a:p>
            <a:r>
              <a:rPr lang="zh-CN" altLang="en-US" b="1" dirty="0">
                <a:solidFill>
                  <a:srgbClr val="FFC000"/>
                </a:solidFill>
                <a:latin typeface="微软雅黑" panose="020B0503020204020204" pitchFamily="34" charset="-122"/>
                <a:ea typeface="微软雅黑" panose="020B0503020204020204" pitchFamily="34" charset="-122"/>
              </a:rPr>
              <a:t>无侵入智能流量管理：</a:t>
            </a:r>
            <a:endParaRPr lang="en-US" altLang="zh-CN" b="1" dirty="0">
              <a:solidFill>
                <a:srgbClr val="FFC000"/>
              </a:solidFill>
              <a:latin typeface="微软雅黑" panose="020B0503020204020204" pitchFamily="34" charset="-122"/>
              <a:ea typeface="微软雅黑" panose="020B0503020204020204" pitchFamily="34" charset="-122"/>
            </a:endParaRPr>
          </a:p>
          <a:p>
            <a:endParaRPr lang="en-US" altLang="zh-CN" sz="1200" b="1" dirty="0">
              <a:solidFill>
                <a:srgbClr val="FFC000"/>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权重、</a:t>
            </a:r>
            <a:r>
              <a:rPr lang="zh-CN" altLang="en-US" sz="1400" dirty="0" smtClean="0">
                <a:solidFill>
                  <a:schemeClr val="bg1"/>
                </a:solidFill>
                <a:latin typeface="微软雅黑" panose="020B0503020204020204" pitchFamily="34" charset="-122"/>
                <a:ea typeface="微软雅黑" panose="020B0503020204020204" pitchFamily="34" charset="-122"/>
              </a:rPr>
              <a:t>内容等</a:t>
            </a:r>
            <a:r>
              <a:rPr lang="zh-CN" altLang="en-US" sz="1400" dirty="0">
                <a:solidFill>
                  <a:schemeClr val="bg1"/>
                </a:solidFill>
                <a:latin typeface="微软雅黑" panose="020B0503020204020204" pitchFamily="34" charset="-122"/>
                <a:ea typeface="微软雅黑" panose="020B0503020204020204" pitchFamily="34" charset="-122"/>
              </a:rPr>
              <a:t>路由规则，实现应用灵活灰度发布</a:t>
            </a:r>
            <a:endParaRPr lang="en-US" altLang="zh-CN" sz="1400" dirty="0">
              <a:solidFill>
                <a:schemeClr val="bg1"/>
              </a:solidFill>
              <a:latin typeface="微软雅黑" panose="020B0503020204020204" pitchFamily="34" charset="-122"/>
              <a:ea typeface="微软雅黑" panose="020B0503020204020204" pitchFamily="34" charset="-122"/>
            </a:endParaRPr>
          </a:p>
          <a:p>
            <a:pPr>
              <a:buSzPct val="80000"/>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en-US" altLang="zh-CN" sz="1400" dirty="0">
                <a:solidFill>
                  <a:schemeClr val="bg1"/>
                </a:solidFill>
                <a:latin typeface="微软雅黑" panose="020B0503020204020204" pitchFamily="34" charset="-122"/>
                <a:ea typeface="微软雅黑" panose="020B0503020204020204" pitchFamily="34" charset="-122"/>
              </a:rPr>
              <a:t>HTTP</a:t>
            </a:r>
            <a:r>
              <a:rPr lang="zh-CN" altLang="en-US" sz="1400" dirty="0">
                <a:solidFill>
                  <a:schemeClr val="bg1"/>
                </a:solidFill>
                <a:latin typeface="微软雅黑" panose="020B0503020204020204" pitchFamily="34" charset="-122"/>
                <a:ea typeface="微软雅黑" panose="020B0503020204020204" pitchFamily="34" charset="-122"/>
              </a:rPr>
              <a:t>会话保持，满足业务处理持续性诉求</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限流、熔断，实现服务间链路稳定、可靠</a:t>
            </a:r>
            <a:endParaRPr lang="en-US" altLang="zh-CN" sz="1400" dirty="0">
              <a:solidFill>
                <a:schemeClr val="bg1"/>
              </a:solidFill>
              <a:latin typeface="微软雅黑" panose="020B0503020204020204" pitchFamily="34" charset="-122"/>
              <a:ea typeface="微软雅黑" panose="020B0503020204020204" pitchFamily="34" charset="-122"/>
            </a:endParaRPr>
          </a:p>
          <a:p>
            <a:pPr>
              <a:buSzPct val="80000"/>
            </a:pP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服务安全认证：认证、鉴权、审计等，提供服务安全保障基石</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1683160" y="1703120"/>
            <a:ext cx="4900516" cy="4321000"/>
            <a:chOff x="1625445" y="1565566"/>
            <a:chExt cx="4899382" cy="4320000"/>
          </a:xfrm>
        </p:grpSpPr>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5445" y="1565566"/>
              <a:ext cx="4899382" cy="4320000"/>
            </a:xfrm>
            <a:prstGeom prst="rect">
              <a:avLst/>
            </a:prstGeom>
          </p:spPr>
        </p:pic>
        <p:grpSp>
          <p:nvGrpSpPr>
            <p:cNvPr id="26" name="组合 25"/>
            <p:cNvGrpSpPr/>
            <p:nvPr/>
          </p:nvGrpSpPr>
          <p:grpSpPr>
            <a:xfrm>
              <a:off x="1625445" y="2391754"/>
              <a:ext cx="4899382" cy="806397"/>
              <a:chOff x="1838583" y="2391754"/>
              <a:chExt cx="4899382" cy="806397"/>
            </a:xfrm>
          </p:grpSpPr>
          <p:grpSp>
            <p:nvGrpSpPr>
              <p:cNvPr id="20" name="组合 19"/>
              <p:cNvGrpSpPr/>
              <p:nvPr/>
            </p:nvGrpSpPr>
            <p:grpSpPr>
              <a:xfrm>
                <a:off x="4577965" y="2391754"/>
                <a:ext cx="2160000" cy="539493"/>
                <a:chOff x="4577965" y="2391754"/>
                <a:chExt cx="2160000" cy="539493"/>
              </a:xfrm>
            </p:grpSpPr>
            <p:sp>
              <p:nvSpPr>
                <p:cNvPr id="23" name="下箭头 22"/>
                <p:cNvSpPr/>
                <p:nvPr/>
              </p:nvSpPr>
              <p:spPr>
                <a:xfrm rot="10800000">
                  <a:off x="5387961" y="2391754"/>
                  <a:ext cx="361444" cy="341997"/>
                </a:xfrm>
                <a:prstGeom prst="downArrow">
                  <a:avLst/>
                </a:prstGeom>
                <a:solidFill>
                  <a:srgbClr val="3399FF"/>
                </a:solidFill>
              </p:spPr>
              <p:txBody>
                <a:bodyPr wrap="square" lIns="36008" tIns="36008" rIns="36008" bIns="36008" rtlCol="0" anchor="ctr">
                  <a:spAutoFit/>
                </a:bodyPr>
                <a:lstStyle/>
                <a:p>
                  <a:pPr algn="ctr"/>
                  <a:endParaRPr lang="zh-CN" altLang="en-US" sz="1200" dirty="0"/>
                </a:p>
              </p:txBody>
            </p:sp>
            <p:sp>
              <p:nvSpPr>
                <p:cNvPr id="24" name="文本框 23"/>
                <p:cNvSpPr txBox="1"/>
                <p:nvPr/>
              </p:nvSpPr>
              <p:spPr>
                <a:xfrm>
                  <a:off x="4577965" y="2571247"/>
                  <a:ext cx="2160000" cy="360000"/>
                </a:xfrm>
                <a:prstGeom prst="rect">
                  <a:avLst/>
                </a:prstGeom>
                <a:solidFill>
                  <a:srgbClr val="3399FF"/>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b="0" i="0" u="none" strike="noStrike" cap="none" normalizeH="0" baseline="0">
                      <a:ln>
                        <a:noFill/>
                      </a:ln>
                      <a:effectLst/>
                      <a:latin typeface="Arial" panose="020B0604020202020204" pitchFamily="34" charset="0"/>
                      <a:ea typeface="ＭＳ Ｐゴシック" pitchFamily="50" charset="-128"/>
                    </a:defRPr>
                  </a:lvl1pPr>
                </a:lstStyle>
                <a:p>
                  <a:r>
                    <a:rPr lang="zh-CN" altLang="en-US" sz="1400" b="1" dirty="0">
                      <a:solidFill>
                        <a:schemeClr val="bg1"/>
                      </a:solidFill>
                      <a:latin typeface="微软雅黑" panose="020B0503020204020204" pitchFamily="34" charset="-122"/>
                      <a:ea typeface="微软雅黑" panose="020B0503020204020204" pitchFamily="34" charset="-122"/>
                    </a:rPr>
                    <a:t>实时流量健康度检测</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838583" y="2571247"/>
                <a:ext cx="2160000" cy="626904"/>
                <a:chOff x="1838583" y="2571247"/>
                <a:chExt cx="2160000" cy="626904"/>
              </a:xfrm>
            </p:grpSpPr>
            <p:sp>
              <p:nvSpPr>
                <p:cNvPr id="25" name="下箭头 24"/>
                <p:cNvSpPr/>
                <p:nvPr/>
              </p:nvSpPr>
              <p:spPr>
                <a:xfrm>
                  <a:off x="2737861" y="2856154"/>
                  <a:ext cx="361444" cy="341997"/>
                </a:xfrm>
                <a:prstGeom prst="downArrow">
                  <a:avLst/>
                </a:prstGeom>
                <a:solidFill>
                  <a:srgbClr val="3399FF"/>
                </a:solidFill>
              </p:spPr>
              <p:txBody>
                <a:bodyPr wrap="square" lIns="36008" tIns="36008" rIns="36008" bIns="36008" rtlCol="0" anchor="ctr">
                  <a:spAutoFit/>
                </a:bodyPr>
                <a:lstStyle/>
                <a:p>
                  <a:pPr algn="ctr"/>
                  <a:endParaRPr lang="zh-CN" altLang="en-US" sz="1200" dirty="0"/>
                </a:p>
              </p:txBody>
            </p:sp>
            <p:sp>
              <p:nvSpPr>
                <p:cNvPr id="22" name="文本框 21"/>
                <p:cNvSpPr txBox="1"/>
                <p:nvPr/>
              </p:nvSpPr>
              <p:spPr>
                <a:xfrm>
                  <a:off x="1838583" y="2571247"/>
                  <a:ext cx="2160000" cy="360000"/>
                </a:xfrm>
                <a:prstGeom prst="rect">
                  <a:avLst/>
                </a:prstGeom>
                <a:solidFill>
                  <a:srgbClr val="3399FF"/>
                </a:solidFill>
                <a:ln w="25400">
                  <a:solidFill>
                    <a:srgbClr val="FFFFFF">
                      <a:alpha val="40000"/>
                    </a:srgbClr>
                  </a:solidFill>
                </a:ln>
                <a:effectLst/>
              </p:spPr>
              <p:txBody>
                <a:bodyPr vert="horz" wrap="square" lIns="91461" tIns="45731" rIns="91461" bIns="45731" numCol="1" rtlCol="0" anchor="ctr" anchorCtr="1" compatLnSpc="1">
                  <a:prstTxWarp prst="textNoShape">
                    <a:avLst/>
                  </a:prstTxWarp>
                  <a:noAutofit/>
                </a:bodyPr>
                <a:lstStyle>
                  <a:defPPr>
                    <a:defRPr lang="zh-CN"/>
                  </a:defPPr>
                  <a:lvl1pPr marR="0" indent="0" fontAlgn="base">
                    <a:lnSpc>
                      <a:spcPct val="100000"/>
                    </a:lnSpc>
                    <a:spcBef>
                      <a:spcPct val="0"/>
                    </a:spcBef>
                    <a:spcAft>
                      <a:spcPct val="0"/>
                    </a:spcAft>
                    <a:buClrTx/>
                    <a:buSzTx/>
                    <a:buFont typeface="Arial" panose="020B0604020202020204" pitchFamily="34" charset="0"/>
                    <a:buNone/>
                    <a:tabLst/>
                    <a:defRPr kumimoji="0" b="0" i="0" u="none" strike="noStrike" cap="none" normalizeH="0" baseline="0">
                      <a:ln>
                        <a:noFill/>
                      </a:ln>
                      <a:effectLst/>
                      <a:latin typeface="Arial" panose="020B0604020202020204" pitchFamily="34" charset="0"/>
                      <a:ea typeface="ＭＳ Ｐゴシック" pitchFamily="50" charset="-128"/>
                    </a:defRPr>
                  </a:lvl1pPr>
                </a:lstStyle>
                <a:p>
                  <a:r>
                    <a:rPr lang="zh-CN" altLang="en-US" sz="1400" b="1" dirty="0">
                      <a:solidFill>
                        <a:schemeClr val="bg1"/>
                      </a:solidFill>
                      <a:latin typeface="微软雅黑" panose="020B0503020204020204" pitchFamily="34" charset="-122"/>
                      <a:ea typeface="微软雅黑" panose="020B0503020204020204" pitchFamily="34" charset="-122"/>
                    </a:rPr>
                    <a:t>路由策略管理</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1733737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381264" y="801353"/>
            <a:ext cx="8609544" cy="584910"/>
          </a:xfrm>
          <a:prstGeom prst="rect">
            <a:avLst/>
          </a:prstGeom>
          <a:noFill/>
          <a:effectLst/>
        </p:spPr>
        <p:txBody>
          <a:bodyPr wrap="square" rtlCol="0">
            <a:spAutoFit/>
          </a:bodyPr>
          <a:lstStyle>
            <a:defPPr>
              <a:defRPr lang="zh-CN"/>
            </a:defPPr>
            <a:lvl1pPr defTabSz="215265">
              <a:defRPr kumimoji="1" sz="3200" b="1">
                <a:solidFill>
                  <a:schemeClr val="bg1"/>
                </a:solidFill>
                <a:latin typeface="微软雅黑" panose="020B0503020204020204" charset="-122"/>
                <a:ea typeface="微软雅黑" panose="020B0503020204020204" charset="-122"/>
                <a:cs typeface="微软雅黑" panose="020B0503020204020204" charset="-122"/>
              </a:defRPr>
            </a:lvl1pPr>
            <a:lvl2pPr marL="107950" defTabSz="215265">
              <a:defRPr sz="425"/>
            </a:lvl2pPr>
            <a:lvl3pPr marL="215900" defTabSz="215265">
              <a:defRPr sz="425"/>
            </a:lvl3pPr>
            <a:lvl4pPr marL="323850" defTabSz="215265">
              <a:defRPr sz="425"/>
            </a:lvl4pPr>
            <a:lvl5pPr marL="431800" defTabSz="215265">
              <a:defRPr sz="425"/>
            </a:lvl5pPr>
            <a:lvl6pPr marL="539750" defTabSz="215265">
              <a:defRPr sz="425"/>
            </a:lvl6pPr>
            <a:lvl7pPr marL="647700" defTabSz="215265">
              <a:defRPr sz="425"/>
            </a:lvl7pPr>
            <a:lvl8pPr marL="755650" defTabSz="215265">
              <a:defRPr sz="425"/>
            </a:lvl8pPr>
            <a:lvl9pPr marL="863600" defTabSz="215265">
              <a:defRPr sz="425"/>
            </a:lvl9pPr>
          </a:lstStyle>
          <a:p>
            <a:r>
              <a:rPr lang="zh-CN" altLang="zh-CN" sz="3201" dirty="0"/>
              <a:t>图形化应用全景拓扑，流量治理可视化</a:t>
            </a:r>
            <a:endParaRPr lang="zh-CN" altLang="en-US" sz="3201" dirty="0"/>
          </a:p>
        </p:txBody>
      </p:sp>
      <p:grpSp>
        <p:nvGrpSpPr>
          <p:cNvPr id="42" name="组合 41"/>
          <p:cNvGrpSpPr>
            <a:grpSpLocks noChangeAspect="1"/>
          </p:cNvGrpSpPr>
          <p:nvPr/>
        </p:nvGrpSpPr>
        <p:grpSpPr>
          <a:xfrm>
            <a:off x="503738" y="1896106"/>
            <a:ext cx="8281917" cy="3067376"/>
            <a:chOff x="503446" y="1960028"/>
            <a:chExt cx="9720000" cy="3600000"/>
          </a:xfrm>
        </p:grpSpPr>
        <p:sp>
          <p:nvSpPr>
            <p:cNvPr id="38" name="圆角矩形 37"/>
            <p:cNvSpPr/>
            <p:nvPr/>
          </p:nvSpPr>
          <p:spPr>
            <a:xfrm>
              <a:off x="503446" y="1960028"/>
              <a:ext cx="9720000" cy="3600000"/>
            </a:xfrm>
            <a:prstGeom prst="roundRect">
              <a:avLst>
                <a:gd name="adj" fmla="val 5077"/>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wrap="square" lIns="36008" tIns="36008" rIns="36008" bIns="36008" rtlCol="0" anchor="ctr">
              <a:no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CCE</a:t>
              </a:r>
              <a:r>
                <a:rPr lang="zh-CN" altLang="en-US" sz="1600" b="1" dirty="0">
                  <a:solidFill>
                    <a:schemeClr val="bg1"/>
                  </a:solidFill>
                  <a:latin typeface="微软雅黑" panose="020B0503020204020204" pitchFamily="34" charset="-122"/>
                  <a:ea typeface="微软雅黑" panose="020B0503020204020204" pitchFamily="34" charset="-122"/>
                </a:rPr>
                <a:t>（云容器引擎）</a:t>
              </a:r>
            </a:p>
          </p:txBody>
        </p:sp>
        <p:grpSp>
          <p:nvGrpSpPr>
            <p:cNvPr id="15" name="组合 14"/>
            <p:cNvGrpSpPr/>
            <p:nvPr/>
          </p:nvGrpSpPr>
          <p:grpSpPr>
            <a:xfrm>
              <a:off x="741463" y="2231624"/>
              <a:ext cx="9232902" cy="3056809"/>
              <a:chOff x="810021" y="2170574"/>
              <a:chExt cx="9232902" cy="3056809"/>
            </a:xfrm>
          </p:grpSpPr>
          <p:sp>
            <p:nvSpPr>
              <p:cNvPr id="32" name="文本框 31"/>
              <p:cNvSpPr txBox="1"/>
              <p:nvPr/>
            </p:nvSpPr>
            <p:spPr>
              <a:xfrm>
                <a:off x="810021" y="4657442"/>
                <a:ext cx="1633768" cy="361303"/>
              </a:xfrm>
              <a:prstGeom prst="rect">
                <a:avLst/>
              </a:prstGeom>
              <a:noFill/>
            </p:spPr>
            <p:txBody>
              <a:bodyPr wrap="none" rtlCol="0">
                <a:spAutoFit/>
              </a:bodyPr>
              <a:lstStyle/>
              <a:p>
                <a:r>
                  <a:rPr lang="en-US" altLang="zh-CN" sz="1400" b="1" dirty="0">
                    <a:latin typeface="微软雅黑" panose="020B0503020204020204" pitchFamily="34" charset="-122"/>
                    <a:ea typeface="微软雅黑" panose="020B0503020204020204" pitchFamily="34" charset="-122"/>
                  </a:rPr>
                  <a:t>ISTIO</a:t>
                </a:r>
                <a:r>
                  <a:rPr lang="zh-CN" altLang="en-US" sz="1400" b="1" dirty="0">
                    <a:latin typeface="微软雅黑" panose="020B0503020204020204" pitchFamily="34" charset="-122"/>
                    <a:ea typeface="微软雅黑" panose="020B0503020204020204" pitchFamily="34" charset="-122"/>
                  </a:rPr>
                  <a:t>服务网格</a:t>
                </a:r>
              </a:p>
            </p:txBody>
          </p:sp>
          <p:sp>
            <p:nvSpPr>
              <p:cNvPr id="35" name="圆角矩形 34"/>
              <p:cNvSpPr/>
              <p:nvPr/>
            </p:nvSpPr>
            <p:spPr>
              <a:xfrm>
                <a:off x="815554" y="2257383"/>
                <a:ext cx="1622703" cy="2969446"/>
              </a:xfrm>
              <a:prstGeom prst="roundRect">
                <a:avLst>
                  <a:gd name="adj" fmla="val 8919"/>
                </a:avLst>
              </a:prstGeom>
              <a:ln w="19050">
                <a:solidFill>
                  <a:srgbClr val="3399FF"/>
                </a:solidFill>
              </a:ln>
            </p:spPr>
            <p:txBody>
              <a:bodyPr wrap="square" lIns="36008" tIns="36008" rIns="36008" bIns="36008" rtlCol="0" anchor="ctr">
                <a:noAutofit/>
              </a:bodyPr>
              <a:lstStyle/>
              <a:p>
                <a:pPr algn="ctr"/>
                <a:endParaRPr lang="zh-CN" altLang="en-US" sz="1200" dirty="0"/>
              </a:p>
            </p:txBody>
          </p:sp>
          <p:sp>
            <p:nvSpPr>
              <p:cNvPr id="28" name="左右箭头 27"/>
              <p:cNvSpPr/>
              <p:nvPr/>
            </p:nvSpPr>
            <p:spPr>
              <a:xfrm>
                <a:off x="2443789" y="3281479"/>
                <a:ext cx="499237" cy="600167"/>
              </a:xfrm>
              <a:prstGeom prst="leftRightArrow">
                <a:avLst/>
              </a:prstGeom>
              <a:solidFill>
                <a:srgbClr val="3399FF"/>
              </a:solidFill>
            </p:spPr>
            <p:txBody>
              <a:bodyPr wrap="square" lIns="36008" tIns="36008" rIns="36008" bIns="36008" rtlCol="0" anchor="ctr">
                <a:spAutoFit/>
              </a:bodyPr>
              <a:lstStyle/>
              <a:p>
                <a:pPr algn="ctr"/>
                <a:endParaRPr lang="zh-CN" altLang="en-US" sz="1200" dirty="0"/>
              </a:p>
            </p:txBody>
          </p:sp>
          <p:grpSp>
            <p:nvGrpSpPr>
              <p:cNvPr id="3" name="Group 4"/>
              <p:cNvGrpSpPr>
                <a:grpSpLocks noChangeAspect="1"/>
              </p:cNvGrpSpPr>
              <p:nvPr/>
            </p:nvGrpSpPr>
            <p:grpSpPr bwMode="auto">
              <a:xfrm>
                <a:off x="1124656" y="2563330"/>
                <a:ext cx="1015563" cy="1506605"/>
                <a:chOff x="581" y="1526"/>
                <a:chExt cx="819" cy="1215"/>
              </a:xfrm>
              <a:solidFill>
                <a:srgbClr val="3399FF"/>
              </a:solidFill>
            </p:grpSpPr>
            <p:sp>
              <p:nvSpPr>
                <p:cNvPr id="8" name="Freeform 5"/>
                <p:cNvSpPr>
                  <a:spLocks/>
                </p:cNvSpPr>
                <p:nvPr/>
              </p:nvSpPr>
              <p:spPr bwMode="auto">
                <a:xfrm>
                  <a:off x="581" y="1931"/>
                  <a:ext cx="309" cy="604"/>
                </a:xfrm>
                <a:custGeom>
                  <a:avLst/>
                  <a:gdLst>
                    <a:gd name="T0" fmla="*/ 309 w 309"/>
                    <a:gd name="T1" fmla="*/ 0 h 604"/>
                    <a:gd name="T2" fmla="*/ 0 w 309"/>
                    <a:gd name="T3" fmla="*/ 604 h 604"/>
                    <a:gd name="T4" fmla="*/ 309 w 309"/>
                    <a:gd name="T5" fmla="*/ 554 h 604"/>
                    <a:gd name="T6" fmla="*/ 309 w 309"/>
                    <a:gd name="T7" fmla="*/ 0 h 604"/>
                  </a:gdLst>
                  <a:ahLst/>
                  <a:cxnLst>
                    <a:cxn ang="0">
                      <a:pos x="T0" y="T1"/>
                    </a:cxn>
                    <a:cxn ang="0">
                      <a:pos x="T2" y="T3"/>
                    </a:cxn>
                    <a:cxn ang="0">
                      <a:pos x="T4" y="T5"/>
                    </a:cxn>
                    <a:cxn ang="0">
                      <a:pos x="T6" y="T7"/>
                    </a:cxn>
                  </a:cxnLst>
                  <a:rect l="0" t="0" r="r" b="b"/>
                  <a:pathLst>
                    <a:path w="309" h="604">
                      <a:moveTo>
                        <a:pt x="309" y="0"/>
                      </a:moveTo>
                      <a:lnTo>
                        <a:pt x="0" y="604"/>
                      </a:lnTo>
                      <a:lnTo>
                        <a:pt x="309" y="554"/>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9" name="Freeform 6"/>
                <p:cNvSpPr>
                  <a:spLocks/>
                </p:cNvSpPr>
                <p:nvPr/>
              </p:nvSpPr>
              <p:spPr bwMode="auto">
                <a:xfrm>
                  <a:off x="940" y="1526"/>
                  <a:ext cx="460" cy="1009"/>
                </a:xfrm>
                <a:custGeom>
                  <a:avLst/>
                  <a:gdLst>
                    <a:gd name="T0" fmla="*/ 0 w 460"/>
                    <a:gd name="T1" fmla="*/ 0 h 1009"/>
                    <a:gd name="T2" fmla="*/ 0 w 460"/>
                    <a:gd name="T3" fmla="*/ 959 h 1009"/>
                    <a:gd name="T4" fmla="*/ 460 w 460"/>
                    <a:gd name="T5" fmla="*/ 1009 h 1009"/>
                    <a:gd name="T6" fmla="*/ 0 w 460"/>
                    <a:gd name="T7" fmla="*/ 0 h 1009"/>
                  </a:gdLst>
                  <a:ahLst/>
                  <a:cxnLst>
                    <a:cxn ang="0">
                      <a:pos x="T0" y="T1"/>
                    </a:cxn>
                    <a:cxn ang="0">
                      <a:pos x="T2" y="T3"/>
                    </a:cxn>
                    <a:cxn ang="0">
                      <a:pos x="T4" y="T5"/>
                    </a:cxn>
                    <a:cxn ang="0">
                      <a:pos x="T6" y="T7"/>
                    </a:cxn>
                  </a:cxnLst>
                  <a:rect l="0" t="0" r="r" b="b"/>
                  <a:pathLst>
                    <a:path w="460" h="1009">
                      <a:moveTo>
                        <a:pt x="0" y="0"/>
                      </a:moveTo>
                      <a:lnTo>
                        <a:pt x="0" y="959"/>
                      </a:lnTo>
                      <a:lnTo>
                        <a:pt x="460" y="100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10" name="Freeform 7"/>
                <p:cNvSpPr>
                  <a:spLocks/>
                </p:cNvSpPr>
                <p:nvPr/>
              </p:nvSpPr>
              <p:spPr bwMode="auto">
                <a:xfrm>
                  <a:off x="581" y="2584"/>
                  <a:ext cx="819" cy="157"/>
                </a:xfrm>
                <a:custGeom>
                  <a:avLst/>
                  <a:gdLst>
                    <a:gd name="T0" fmla="*/ 309 w 819"/>
                    <a:gd name="T1" fmla="*/ 157 h 157"/>
                    <a:gd name="T2" fmla="*/ 819 w 819"/>
                    <a:gd name="T3" fmla="*/ 0 h 157"/>
                    <a:gd name="T4" fmla="*/ 0 w 819"/>
                    <a:gd name="T5" fmla="*/ 0 h 157"/>
                    <a:gd name="T6" fmla="*/ 309 w 819"/>
                    <a:gd name="T7" fmla="*/ 157 h 157"/>
                  </a:gdLst>
                  <a:ahLst/>
                  <a:cxnLst>
                    <a:cxn ang="0">
                      <a:pos x="T0" y="T1"/>
                    </a:cxn>
                    <a:cxn ang="0">
                      <a:pos x="T2" y="T3"/>
                    </a:cxn>
                    <a:cxn ang="0">
                      <a:pos x="T4" y="T5"/>
                    </a:cxn>
                    <a:cxn ang="0">
                      <a:pos x="T6" y="T7"/>
                    </a:cxn>
                  </a:cxnLst>
                  <a:rect l="0" t="0" r="r" b="b"/>
                  <a:pathLst>
                    <a:path w="819" h="157">
                      <a:moveTo>
                        <a:pt x="309" y="157"/>
                      </a:moveTo>
                      <a:lnTo>
                        <a:pt x="819" y="0"/>
                      </a:lnTo>
                      <a:lnTo>
                        <a:pt x="0" y="0"/>
                      </a:lnTo>
                      <a:lnTo>
                        <a:pt x="309"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11" name="Freeform 8"/>
                <p:cNvSpPr>
                  <a:spLocks/>
                </p:cNvSpPr>
                <p:nvPr/>
              </p:nvSpPr>
              <p:spPr bwMode="auto">
                <a:xfrm>
                  <a:off x="581" y="1931"/>
                  <a:ext cx="309" cy="604"/>
                </a:xfrm>
                <a:custGeom>
                  <a:avLst/>
                  <a:gdLst>
                    <a:gd name="T0" fmla="*/ 309 w 309"/>
                    <a:gd name="T1" fmla="*/ 0 h 604"/>
                    <a:gd name="T2" fmla="*/ 0 w 309"/>
                    <a:gd name="T3" fmla="*/ 604 h 604"/>
                    <a:gd name="T4" fmla="*/ 309 w 309"/>
                    <a:gd name="T5" fmla="*/ 554 h 604"/>
                    <a:gd name="T6" fmla="*/ 309 w 309"/>
                    <a:gd name="T7" fmla="*/ 0 h 604"/>
                  </a:gdLst>
                  <a:ahLst/>
                  <a:cxnLst>
                    <a:cxn ang="0">
                      <a:pos x="T0" y="T1"/>
                    </a:cxn>
                    <a:cxn ang="0">
                      <a:pos x="T2" y="T3"/>
                    </a:cxn>
                    <a:cxn ang="0">
                      <a:pos x="T4" y="T5"/>
                    </a:cxn>
                    <a:cxn ang="0">
                      <a:pos x="T6" y="T7"/>
                    </a:cxn>
                  </a:cxnLst>
                  <a:rect l="0" t="0" r="r" b="b"/>
                  <a:pathLst>
                    <a:path w="309" h="604">
                      <a:moveTo>
                        <a:pt x="309" y="0"/>
                      </a:moveTo>
                      <a:lnTo>
                        <a:pt x="0" y="604"/>
                      </a:lnTo>
                      <a:lnTo>
                        <a:pt x="309" y="554"/>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12" name="Freeform 9"/>
                <p:cNvSpPr>
                  <a:spLocks/>
                </p:cNvSpPr>
                <p:nvPr/>
              </p:nvSpPr>
              <p:spPr bwMode="auto">
                <a:xfrm>
                  <a:off x="940" y="1526"/>
                  <a:ext cx="460" cy="1009"/>
                </a:xfrm>
                <a:custGeom>
                  <a:avLst/>
                  <a:gdLst>
                    <a:gd name="T0" fmla="*/ 0 w 460"/>
                    <a:gd name="T1" fmla="*/ 0 h 1009"/>
                    <a:gd name="T2" fmla="*/ 0 w 460"/>
                    <a:gd name="T3" fmla="*/ 959 h 1009"/>
                    <a:gd name="T4" fmla="*/ 460 w 460"/>
                    <a:gd name="T5" fmla="*/ 1009 h 1009"/>
                    <a:gd name="T6" fmla="*/ 0 w 460"/>
                    <a:gd name="T7" fmla="*/ 0 h 1009"/>
                  </a:gdLst>
                  <a:ahLst/>
                  <a:cxnLst>
                    <a:cxn ang="0">
                      <a:pos x="T0" y="T1"/>
                    </a:cxn>
                    <a:cxn ang="0">
                      <a:pos x="T2" y="T3"/>
                    </a:cxn>
                    <a:cxn ang="0">
                      <a:pos x="T4" y="T5"/>
                    </a:cxn>
                    <a:cxn ang="0">
                      <a:pos x="T6" y="T7"/>
                    </a:cxn>
                  </a:cxnLst>
                  <a:rect l="0" t="0" r="r" b="b"/>
                  <a:pathLst>
                    <a:path w="460" h="1009">
                      <a:moveTo>
                        <a:pt x="0" y="0"/>
                      </a:moveTo>
                      <a:lnTo>
                        <a:pt x="0" y="959"/>
                      </a:lnTo>
                      <a:lnTo>
                        <a:pt x="460" y="100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sp>
              <p:nvSpPr>
                <p:cNvPr id="13" name="Freeform 10"/>
                <p:cNvSpPr>
                  <a:spLocks/>
                </p:cNvSpPr>
                <p:nvPr/>
              </p:nvSpPr>
              <p:spPr bwMode="auto">
                <a:xfrm>
                  <a:off x="581" y="2584"/>
                  <a:ext cx="819" cy="157"/>
                </a:xfrm>
                <a:custGeom>
                  <a:avLst/>
                  <a:gdLst>
                    <a:gd name="T0" fmla="*/ 309 w 819"/>
                    <a:gd name="T1" fmla="*/ 157 h 157"/>
                    <a:gd name="T2" fmla="*/ 819 w 819"/>
                    <a:gd name="T3" fmla="*/ 0 h 157"/>
                    <a:gd name="T4" fmla="*/ 0 w 819"/>
                    <a:gd name="T5" fmla="*/ 0 h 157"/>
                    <a:gd name="T6" fmla="*/ 309 w 819"/>
                    <a:gd name="T7" fmla="*/ 157 h 157"/>
                  </a:gdLst>
                  <a:ahLst/>
                  <a:cxnLst>
                    <a:cxn ang="0">
                      <a:pos x="T0" y="T1"/>
                    </a:cxn>
                    <a:cxn ang="0">
                      <a:pos x="T2" y="T3"/>
                    </a:cxn>
                    <a:cxn ang="0">
                      <a:pos x="T4" y="T5"/>
                    </a:cxn>
                    <a:cxn ang="0">
                      <a:pos x="T6" y="T7"/>
                    </a:cxn>
                  </a:cxnLst>
                  <a:rect l="0" t="0" r="r" b="b"/>
                  <a:pathLst>
                    <a:path w="819" h="157">
                      <a:moveTo>
                        <a:pt x="309" y="157"/>
                      </a:moveTo>
                      <a:lnTo>
                        <a:pt x="819" y="0"/>
                      </a:lnTo>
                      <a:lnTo>
                        <a:pt x="0" y="0"/>
                      </a:lnTo>
                      <a:lnTo>
                        <a:pt x="309"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zh-CN" altLang="en-US"/>
                </a:p>
              </p:txBody>
            </p: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279" y="2170574"/>
                <a:ext cx="7010885" cy="2524572"/>
              </a:xfrm>
              <a:prstGeom prst="rect">
                <a:avLst/>
              </a:prstGeom>
            </p:spPr>
          </p:pic>
          <p:sp>
            <p:nvSpPr>
              <p:cNvPr id="36" name="圆角矩形 35"/>
              <p:cNvSpPr/>
              <p:nvPr/>
            </p:nvSpPr>
            <p:spPr>
              <a:xfrm>
                <a:off x="2943026" y="2257383"/>
                <a:ext cx="7099897" cy="2970000"/>
              </a:xfrm>
              <a:prstGeom prst="roundRect">
                <a:avLst>
                  <a:gd name="adj" fmla="val 5506"/>
                </a:avLst>
              </a:prstGeom>
              <a:ln w="19050">
                <a:solidFill>
                  <a:srgbClr val="3399FF"/>
                </a:solidFill>
              </a:ln>
            </p:spPr>
            <p:txBody>
              <a:bodyPr wrap="square" lIns="36008" tIns="36008" rIns="36008" bIns="36008" rtlCol="0" anchor="ctr">
                <a:noAutofit/>
              </a:bodyPr>
              <a:lstStyle/>
              <a:p>
                <a:pPr algn="ctr"/>
                <a:endParaRPr lang="zh-CN" altLang="en-US" sz="1200" dirty="0"/>
              </a:p>
            </p:txBody>
          </p:sp>
          <p:sp>
            <p:nvSpPr>
              <p:cNvPr id="30" name="文本框 29"/>
              <p:cNvSpPr txBox="1"/>
              <p:nvPr/>
            </p:nvSpPr>
            <p:spPr>
              <a:xfrm>
                <a:off x="5073918" y="4657442"/>
                <a:ext cx="2838111" cy="361303"/>
              </a:xfrm>
              <a:prstGeom prst="rect">
                <a:avLst/>
              </a:prstGeom>
              <a:noFill/>
            </p:spPr>
            <p:txBody>
              <a:bodyPr wrap="none" rtlCol="0">
                <a:spAutoFit/>
              </a:bodyPr>
              <a:lstStyle>
                <a:defPPr>
                  <a:defRPr lang="zh-CN"/>
                </a:defPPr>
                <a:lvl1pPr>
                  <a:defRPr sz="1400" b="1">
                    <a:latin typeface="微软雅黑" panose="020B0503020204020204" pitchFamily="34" charset="-122"/>
                    <a:ea typeface="微软雅黑" panose="020B0503020204020204" pitchFamily="34" charset="-122"/>
                  </a:defRPr>
                </a:lvl1pPr>
              </a:lstStyle>
              <a:p>
                <a:r>
                  <a:rPr lang="zh-CN" altLang="en-US" dirty="0"/>
                  <a:t>应用性能监控服务（</a:t>
                </a:r>
                <a:r>
                  <a:rPr lang="en-US" altLang="zh-CN" dirty="0"/>
                  <a:t>APM</a:t>
                </a:r>
                <a:r>
                  <a:rPr lang="zh-CN" altLang="en-US" dirty="0"/>
                  <a:t>）</a:t>
                </a:r>
              </a:p>
            </p:txBody>
          </p:sp>
        </p:grpSp>
      </p:grpSp>
      <p:sp>
        <p:nvSpPr>
          <p:cNvPr id="39" name="文本框 38"/>
          <p:cNvSpPr txBox="1"/>
          <p:nvPr/>
        </p:nvSpPr>
        <p:spPr>
          <a:xfrm>
            <a:off x="9276122" y="1867647"/>
            <a:ext cx="2339643" cy="1754732"/>
          </a:xfrm>
          <a:prstGeom prst="rect">
            <a:avLst/>
          </a:prstGeom>
          <a:noFill/>
        </p:spPr>
        <p:txBody>
          <a:bodyPr wrap="none" rtlCol="0">
            <a:spAutoFit/>
          </a:bodyPr>
          <a:lstStyle/>
          <a:p>
            <a:r>
              <a:rPr lang="zh-CN" altLang="en-US" b="1" dirty="0">
                <a:solidFill>
                  <a:srgbClr val="FFC000"/>
                </a:solidFill>
                <a:latin typeface="微软雅黑" panose="020B0503020204020204" pitchFamily="34" charset="-122"/>
                <a:ea typeface="微软雅黑" panose="020B0503020204020204" pitchFamily="34" charset="-122"/>
              </a:rPr>
              <a:t>实时流量可视化</a:t>
            </a:r>
            <a:endParaRPr lang="en-US" altLang="zh-CN" b="1" dirty="0">
              <a:solidFill>
                <a:srgbClr val="FFC000"/>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链路健康状态</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响应时延</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链路请求数</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链路异常响应</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276122" y="3696971"/>
            <a:ext cx="2339643" cy="1431492"/>
          </a:xfrm>
          <a:prstGeom prst="rect">
            <a:avLst/>
          </a:prstGeom>
          <a:noFill/>
        </p:spPr>
        <p:txBody>
          <a:bodyPr wrap="none" rtlCol="0">
            <a:spAutoFit/>
          </a:bodyPr>
          <a:lstStyle/>
          <a:p>
            <a:r>
              <a:rPr lang="zh-CN" altLang="en-US" b="1" dirty="0">
                <a:solidFill>
                  <a:srgbClr val="FFC000"/>
                </a:solidFill>
                <a:latin typeface="微软雅黑" panose="020B0503020204020204" pitchFamily="34" charset="-122"/>
                <a:ea typeface="微软雅黑" panose="020B0503020204020204" pitchFamily="34" charset="-122"/>
              </a:rPr>
              <a:t>流量治理可视化</a:t>
            </a:r>
            <a:endParaRPr lang="en-US" altLang="zh-CN" b="1" dirty="0">
              <a:solidFill>
                <a:srgbClr val="FFC000"/>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smtClean="0">
                <a:solidFill>
                  <a:schemeClr val="bg1"/>
                </a:solidFill>
                <a:latin typeface="微软雅黑" panose="020B0503020204020204" pitchFamily="34" charset="-122"/>
                <a:ea typeface="微软雅黑" panose="020B0503020204020204" pitchFamily="34" charset="-122"/>
              </a:rPr>
              <a:t>路由管理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限流、熔断</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807" indent="-285807">
              <a:lnSpc>
                <a:spcPct val="150000"/>
              </a:lnSpc>
              <a:buSzPct val="80000"/>
              <a:buFont typeface="Wingdings" panose="05000000000000000000" pitchFamily="2" charset="2"/>
              <a:buChar char="l"/>
            </a:pPr>
            <a:r>
              <a:rPr lang="zh-CN" altLang="en-US" sz="1400" dirty="0">
                <a:solidFill>
                  <a:schemeClr val="bg1"/>
                </a:solidFill>
                <a:latin typeface="微软雅黑" panose="020B0503020204020204" pitchFamily="34" charset="-122"/>
                <a:ea typeface="微软雅黑" panose="020B0503020204020204" pitchFamily="34" charset="-122"/>
              </a:rPr>
              <a:t>故障注入</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5736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2038" y="245091"/>
            <a:ext cx="5767821" cy="496487"/>
          </a:xfrm>
        </p:spPr>
        <p:txBody>
          <a:bodyPr>
            <a:noAutofit/>
          </a:bodyPr>
          <a:lstStyle/>
          <a:p>
            <a:r>
              <a:rPr lang="en-US" altLang="zh-CN" sz="3601" dirty="0" err="1">
                <a:solidFill>
                  <a:schemeClr val="bg1"/>
                </a:solidFill>
              </a:rPr>
              <a:t>Istio</a:t>
            </a:r>
            <a:r>
              <a:rPr lang="en-US" altLang="zh-CN" sz="3601" dirty="0">
                <a:solidFill>
                  <a:schemeClr val="bg1"/>
                </a:solidFill>
              </a:rPr>
              <a:t> </a:t>
            </a:r>
            <a:r>
              <a:rPr lang="zh-CN" altLang="en-US" sz="3601" dirty="0">
                <a:solidFill>
                  <a:schemeClr val="bg1"/>
                </a:solidFill>
              </a:rPr>
              <a:t>社区贡献</a:t>
            </a:r>
          </a:p>
        </p:txBody>
      </p:sp>
      <p:pic>
        <p:nvPicPr>
          <p:cNvPr id="4" name="图片 3"/>
          <p:cNvPicPr>
            <a:picLocks noChangeAspect="1"/>
          </p:cNvPicPr>
          <p:nvPr/>
        </p:nvPicPr>
        <p:blipFill>
          <a:blip r:embed="rId3"/>
          <a:stretch>
            <a:fillRect/>
          </a:stretch>
        </p:blipFill>
        <p:spPr>
          <a:xfrm>
            <a:off x="823377" y="741577"/>
            <a:ext cx="4750987" cy="3905639"/>
          </a:xfrm>
          <a:prstGeom prst="rect">
            <a:avLst/>
          </a:prstGeom>
        </p:spPr>
      </p:pic>
      <p:graphicFrame>
        <p:nvGraphicFramePr>
          <p:cNvPr id="5" name="表格 4"/>
          <p:cNvGraphicFramePr>
            <a:graphicFrameLocks noGrp="1"/>
          </p:cNvGraphicFramePr>
          <p:nvPr>
            <p:extLst/>
          </p:nvPr>
        </p:nvGraphicFramePr>
        <p:xfrm>
          <a:off x="5870220" y="925168"/>
          <a:ext cx="5068218" cy="3474858"/>
        </p:xfrm>
        <a:graphic>
          <a:graphicData uri="http://schemas.openxmlformats.org/drawingml/2006/table">
            <a:tbl>
              <a:tblPr firstRow="1" firstCol="1" bandRow="1">
                <a:tableStyleId>{5C22544A-7EE6-4342-B048-85BDC9FD1C3A}</a:tableStyleId>
              </a:tblPr>
              <a:tblGrid>
                <a:gridCol w="577392"/>
                <a:gridCol w="1980111"/>
                <a:gridCol w="2510715"/>
              </a:tblGrid>
              <a:tr h="288811">
                <a:tc gridSpan="3">
                  <a:txBody>
                    <a:bodyPr/>
                    <a:lstStyle/>
                    <a:p>
                      <a:pPr algn="ctr">
                        <a:spcAft>
                          <a:spcPts val="0"/>
                        </a:spcAft>
                      </a:pPr>
                      <a:r>
                        <a:rPr lang="en-US" sz="1500" dirty="0">
                          <a:effectLst/>
                        </a:rPr>
                        <a:t>2018</a:t>
                      </a:r>
                      <a:r>
                        <a:rPr lang="zh-CN" sz="1500" dirty="0">
                          <a:effectLst/>
                        </a:rPr>
                        <a:t>年</a:t>
                      </a:r>
                      <a:r>
                        <a:rPr lang="en-US" sz="1500" dirty="0">
                          <a:effectLst/>
                        </a:rPr>
                        <a:t>PR</a:t>
                      </a:r>
                      <a:r>
                        <a:rPr lang="zh-CN" sz="1500" dirty="0">
                          <a:effectLst/>
                        </a:rPr>
                        <a:t>贡献提交量</a:t>
                      </a:r>
                      <a:endParaRPr lang="zh-CN" sz="1500" dirty="0">
                        <a:effectLst/>
                        <a:latin typeface="Calibri" panose="020F0502020204030204" pitchFamily="34" charset="0"/>
                        <a:ea typeface="宋体" panose="02010600030101010101" pitchFamily="2" charset="-122"/>
                      </a:endParaRPr>
                    </a:p>
                  </a:txBody>
                  <a:tcPr marL="68596" marR="68596" marT="0" marB="0" anchor="ctr"/>
                </a:tc>
                <a:tc hMerge="1">
                  <a:txBody>
                    <a:bodyPr/>
                    <a:lstStyle/>
                    <a:p>
                      <a:endParaRPr lang="zh-CN" altLang="en-US"/>
                    </a:p>
                  </a:txBody>
                  <a:tcPr/>
                </a:tc>
                <a:tc hMerge="1">
                  <a:txBody>
                    <a:bodyPr/>
                    <a:lstStyle/>
                    <a:p>
                      <a:endParaRPr lang="zh-CN" altLang="en-US"/>
                    </a:p>
                  </a:txBody>
                  <a:tcPr/>
                </a:tc>
              </a:tr>
              <a:tr h="288811">
                <a:tc>
                  <a:txBody>
                    <a:bodyPr/>
                    <a:lstStyle/>
                    <a:p>
                      <a:pPr algn="l">
                        <a:spcAft>
                          <a:spcPts val="0"/>
                        </a:spcAft>
                      </a:pPr>
                      <a:r>
                        <a:rPr lang="en-US" sz="1500">
                          <a:effectLst/>
                        </a:rPr>
                        <a:t>No</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l">
                        <a:spcAft>
                          <a:spcPts val="0"/>
                        </a:spcAft>
                      </a:pPr>
                      <a:r>
                        <a:rPr lang="en-US" sz="1500">
                          <a:effectLst/>
                        </a:rPr>
                        <a:t>Organization</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l">
                        <a:spcAft>
                          <a:spcPts val="0"/>
                        </a:spcAft>
                      </a:pPr>
                      <a:r>
                        <a:rPr lang="en-US" sz="1500">
                          <a:effectLst/>
                        </a:rPr>
                        <a:t>PRs</a:t>
                      </a:r>
                      <a:endParaRPr lang="zh-CN" sz="1500">
                        <a:effectLst/>
                        <a:latin typeface="Calibri" panose="020F0502020204030204" pitchFamily="34" charset="0"/>
                        <a:ea typeface="宋体" panose="02010600030101010101" pitchFamily="2" charset="-122"/>
                      </a:endParaRPr>
                    </a:p>
                  </a:txBody>
                  <a:tcPr marL="68596" marR="68596" marT="0" marB="0" anchor="ctr"/>
                </a:tc>
              </a:tr>
              <a:tr h="291853">
                <a:tc>
                  <a:txBody>
                    <a:bodyPr/>
                    <a:lstStyle/>
                    <a:p>
                      <a:pPr algn="l">
                        <a:spcAft>
                          <a:spcPts val="0"/>
                        </a:spcAft>
                      </a:pPr>
                      <a:r>
                        <a:rPr lang="en-US" sz="1500">
                          <a:effectLst/>
                        </a:rPr>
                        <a:t>1</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a:effectLst/>
                        </a:rPr>
                        <a:t>Google </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smtClean="0">
                          <a:effectLst/>
                        </a:rPr>
                        <a:t>2940</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91853">
                <a:tc>
                  <a:txBody>
                    <a:bodyPr/>
                    <a:lstStyle/>
                    <a:p>
                      <a:pPr algn="just">
                        <a:spcAft>
                          <a:spcPts val="0"/>
                        </a:spcAft>
                      </a:pPr>
                      <a:r>
                        <a:rPr lang="en-US" sz="1500">
                          <a:effectLst/>
                        </a:rPr>
                        <a:t>2</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a:effectLst/>
                        </a:rPr>
                        <a:t>IBM </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smtClean="0">
                          <a:effectLst/>
                        </a:rPr>
                        <a:t>1122</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3</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Calibri" panose="020F0502020204030204" pitchFamily="34" charset="0"/>
                          <a:ea typeface="宋体" panose="02010600030101010101" pitchFamily="2" charset="-122"/>
                        </a:rPr>
                        <a:t>Huawei</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b="1" dirty="0" smtClean="0">
                          <a:effectLst/>
                          <a:latin typeface="+mn-lt"/>
                          <a:ea typeface="+mn-ea"/>
                        </a:rPr>
                        <a:t>222</a:t>
                      </a:r>
                      <a:endParaRPr lang="zh-CN" sz="1500" b="1"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altLang="zh-CN" sz="1500" dirty="0" smtClean="0">
                          <a:effectLst/>
                          <a:latin typeface="+mn-lt"/>
                          <a:ea typeface="+mn-ea"/>
                        </a:rPr>
                        <a:t>4</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rPr>
                        <a:t>Cisco Systems </a:t>
                      </a:r>
                      <a:endParaRPr lang="zh-CN" altLang="zh-CN" sz="1500" dirty="0">
                        <a:effectLst/>
                        <a:latin typeface="Calibri" panose="020F0502020204030204" pitchFamily="34" charset="0"/>
                        <a:ea typeface="+mn-ea"/>
                      </a:endParaRPr>
                    </a:p>
                  </a:txBody>
                  <a:tcPr marL="68596" marR="68596" marT="0" marB="0" anchor="ctr"/>
                </a:tc>
                <a:tc>
                  <a:txBody>
                    <a:bodyPr/>
                    <a:lstStyle/>
                    <a:p>
                      <a:pPr algn="just">
                        <a:spcAft>
                          <a:spcPts val="0"/>
                        </a:spcAft>
                      </a:pPr>
                      <a:r>
                        <a:rPr lang="en-US" altLang="zh-CN" sz="1500" dirty="0" smtClean="0">
                          <a:effectLst/>
                          <a:latin typeface="+mn-lt"/>
                          <a:ea typeface="+mn-ea"/>
                        </a:rPr>
                        <a:t>202</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91853">
                <a:tc>
                  <a:txBody>
                    <a:bodyPr/>
                    <a:lstStyle/>
                    <a:p>
                      <a:pPr algn="just">
                        <a:spcAft>
                          <a:spcPts val="0"/>
                        </a:spcAft>
                      </a:pPr>
                      <a:r>
                        <a:rPr lang="en-US" sz="1500">
                          <a:effectLst/>
                        </a:rPr>
                        <a:t>5</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a:effectLst/>
                        </a:rPr>
                        <a:t>Red Hat </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mn-lt"/>
                          <a:ea typeface="+mn-ea"/>
                        </a:rPr>
                        <a:t>70</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6</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a:effectLst/>
                        </a:rPr>
                        <a:t>China Mobile </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mn-lt"/>
                          <a:ea typeface="+mn-ea"/>
                        </a:rPr>
                        <a:t>11</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7</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rPr>
                        <a:t>SUSE</a:t>
                      </a:r>
                      <a:endParaRPr lang="zh-CN" altLang="zh-CN" sz="1500" dirty="0">
                        <a:effectLst/>
                        <a:latin typeface="Calibri" panose="020F0502020204030204" pitchFamily="34" charset="0"/>
                        <a:ea typeface="+mn-ea"/>
                      </a:endParaRPr>
                    </a:p>
                  </a:txBody>
                  <a:tcPr marL="68596" marR="68596" marT="0" marB="0" anchor="ctr"/>
                </a:tc>
                <a:tc>
                  <a:txBody>
                    <a:bodyPr/>
                    <a:lstStyle/>
                    <a:p>
                      <a:pPr algn="just">
                        <a:spcAft>
                          <a:spcPts val="0"/>
                        </a:spcAft>
                      </a:pPr>
                      <a:r>
                        <a:rPr lang="en-US" altLang="zh-CN" sz="1500" dirty="0" smtClean="0">
                          <a:effectLst/>
                          <a:latin typeface="+mn-lt"/>
                          <a:ea typeface="+mn-ea"/>
                        </a:rPr>
                        <a:t>10</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8</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a:effectLst/>
                        </a:rPr>
                        <a:t>ZTE </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mn-lt"/>
                          <a:ea typeface="+mn-ea"/>
                        </a:rPr>
                        <a:t>10</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9</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a:effectLst/>
                        </a:rPr>
                        <a:t>SAP </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mn-lt"/>
                          <a:ea typeface="+mn-ea"/>
                        </a:rPr>
                        <a:t>9</a:t>
                      </a:r>
                      <a:endParaRPr lang="zh-CN" sz="1500" dirty="0">
                        <a:effectLst/>
                        <a:latin typeface="Calibri" panose="020F0502020204030204" pitchFamily="34" charset="0"/>
                        <a:ea typeface="宋体" panose="02010600030101010101" pitchFamily="2" charset="-122"/>
                      </a:endParaRPr>
                    </a:p>
                  </a:txBody>
                  <a:tcPr marL="68596" marR="68596" marT="0" marB="0" anchor="ctr"/>
                </a:tc>
              </a:tr>
              <a:tr h="288811">
                <a:tc>
                  <a:txBody>
                    <a:bodyPr/>
                    <a:lstStyle/>
                    <a:p>
                      <a:pPr algn="just">
                        <a:spcAft>
                          <a:spcPts val="0"/>
                        </a:spcAft>
                      </a:pPr>
                      <a:r>
                        <a:rPr lang="en-US" sz="1500">
                          <a:effectLst/>
                        </a:rPr>
                        <a:t>10</a:t>
                      </a:r>
                      <a:endParaRPr lang="zh-CN" sz="150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altLang="zh-CN" sz="1500" dirty="0" smtClean="0">
                          <a:effectLst/>
                          <a:latin typeface="Calibri" panose="020F0502020204030204" pitchFamily="34" charset="0"/>
                          <a:ea typeface="+mn-ea"/>
                        </a:rPr>
                        <a:t>Pivotal</a:t>
                      </a:r>
                      <a:endParaRPr lang="zh-CN" sz="1500" dirty="0">
                        <a:effectLst/>
                        <a:latin typeface="Calibri" panose="020F0502020204030204" pitchFamily="34" charset="0"/>
                        <a:ea typeface="宋体" panose="02010600030101010101" pitchFamily="2" charset="-122"/>
                      </a:endParaRPr>
                    </a:p>
                  </a:txBody>
                  <a:tcPr marL="68596" marR="68596" marT="0" marB="0" anchor="ctr"/>
                </a:tc>
                <a:tc>
                  <a:txBody>
                    <a:bodyPr/>
                    <a:lstStyle/>
                    <a:p>
                      <a:pPr algn="just">
                        <a:spcAft>
                          <a:spcPts val="0"/>
                        </a:spcAft>
                      </a:pPr>
                      <a:r>
                        <a:rPr lang="en-US" sz="1500" dirty="0">
                          <a:effectLst/>
                        </a:rPr>
                        <a:t>8</a:t>
                      </a:r>
                      <a:endParaRPr lang="zh-CN" sz="1500" dirty="0">
                        <a:effectLst/>
                        <a:latin typeface="Calibri" panose="020F0502020204030204" pitchFamily="34" charset="0"/>
                        <a:ea typeface="宋体" panose="02010600030101010101" pitchFamily="2" charset="-122"/>
                      </a:endParaRPr>
                    </a:p>
                  </a:txBody>
                  <a:tcPr marL="68596" marR="68596" marT="0" marB="0" anchor="ctr"/>
                </a:tc>
              </a:tr>
            </a:tbl>
          </a:graphicData>
        </a:graphic>
      </p:graphicFrame>
      <p:sp>
        <p:nvSpPr>
          <p:cNvPr id="6" name="矩形 5"/>
          <p:cNvSpPr/>
          <p:nvPr/>
        </p:nvSpPr>
        <p:spPr>
          <a:xfrm>
            <a:off x="736860" y="4871402"/>
            <a:ext cx="11123655" cy="1692771"/>
          </a:xfrm>
          <a:prstGeom prst="rect">
            <a:avLst/>
          </a:prstGeom>
        </p:spPr>
        <p:txBody>
          <a:bodyPr wrap="square">
            <a:spAutoFit/>
          </a:bodyPr>
          <a:lstStyle/>
          <a:p>
            <a:pPr marL="285807" indent="-285807">
              <a:buFont typeface="Wingdings" panose="05000000000000000000" pitchFamily="2" charset="2"/>
              <a:buChar char="l"/>
            </a:pP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截止</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2018-10-22</a:t>
            </a:r>
            <a:r>
              <a:rPr lang="zh-CN"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累计</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Pull Requests (PRs)</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贡献</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 222</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条</a:t>
            </a:r>
            <a:r>
              <a:rPr lang="zh-CN"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厂商贡献排名</a:t>
            </a:r>
            <a:r>
              <a:rPr lang="zh-CN" altLang="en-US"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全球</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第</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3</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数据来源</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stackalytics.com</a:t>
            </a:r>
            <a:r>
              <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，短网址</a:t>
            </a:r>
            <a:r>
              <a:rPr lang="en-US" altLang="zh-CN" sz="2000" u="sng" dirty="0">
                <a:solidFill>
                  <a:schemeClr val="bg1"/>
                </a:solidFill>
                <a:latin typeface="微软雅黑" panose="020B0503020204020204" pitchFamily="34" charset="-122"/>
                <a:ea typeface="微软雅黑" panose="020B0503020204020204" pitchFamily="34" charset="-122"/>
                <a:cs typeface="Calibri" panose="020F0502020204030204" pitchFamily="34" charset="0"/>
                <a:hlinkClick r:id="rId4"/>
              </a:rPr>
              <a:t>bit.ly/2wOoBze</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p>
          <a:p>
            <a:pPr marL="285807" indent="-285807">
              <a:buFont typeface="Wingdings" panose="05000000000000000000" pitchFamily="2" charset="2"/>
              <a:buChar char="l"/>
            </a:pPr>
            <a:endPar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a:p>
            <a:pPr marL="285807" indent="-285807">
              <a:buFont typeface="Wingdings" panose="05000000000000000000" pitchFamily="2" charset="2"/>
              <a:buChar char="l"/>
            </a:pPr>
            <a:r>
              <a:rPr lang="zh-CN" altLang="zh-CN" sz="2000" b="1" dirty="0" smtClean="0">
                <a:solidFill>
                  <a:schemeClr val="bg1"/>
                </a:solidFill>
                <a:latin typeface="微软雅黑" panose="020B0503020204020204" pitchFamily="34" charset="-122"/>
                <a:ea typeface="微软雅黑" panose="020B0503020204020204" pitchFamily="34" charset="-122"/>
              </a:rPr>
              <a:t>席位</a:t>
            </a:r>
            <a:r>
              <a:rPr lang="zh-CN" altLang="zh-CN" sz="2000" b="1"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Approver </a:t>
            </a:r>
            <a:r>
              <a:rPr lang="en-US" altLang="zh-CN"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3</a:t>
            </a:r>
            <a:r>
              <a:rPr lang="zh-CN" altLang="zh-CN"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席，</a:t>
            </a:r>
            <a:r>
              <a:rPr lang="en-US"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Member 6</a:t>
            </a:r>
            <a:r>
              <a:rPr lang="zh-CN" altLang="zh-CN"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席</a:t>
            </a:r>
            <a:r>
              <a:rPr lang="zh-CN" altLang="en-US"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Contributor </a:t>
            </a:r>
            <a:r>
              <a:rPr lang="zh-CN" altLang="en-US" sz="2000"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若干。</a:t>
            </a:r>
            <a:endParaRPr lang="zh-CN" altLang="zh-CN" sz="2000"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a:p>
            <a:pPr marL="285807" indent="-285807">
              <a:buFont typeface="Wingdings" panose="05000000000000000000" pitchFamily="2" charset="2"/>
              <a:buChar char="l"/>
            </a:pPr>
            <a:endParaRPr lang="zh-CN" altLang="en-US" dirty="0">
              <a:solidFill>
                <a:schemeClr val="bg1"/>
              </a:solidFill>
            </a:endParaRPr>
          </a:p>
        </p:txBody>
      </p:sp>
    </p:spTree>
    <p:extLst>
      <p:ext uri="{BB962C8B-B14F-4D97-AF65-F5344CB8AC3E}">
        <p14:creationId xmlns:p14="http://schemas.microsoft.com/office/powerpoint/2010/main" val="1158680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52731" y="2848144"/>
            <a:ext cx="4608512" cy="1200339"/>
          </a:xfrm>
          <a:prstGeom prst="rect">
            <a:avLst/>
          </a:prstGeom>
          <a:noFill/>
        </p:spPr>
        <p:txBody>
          <a:bodyPr wrap="square" lIns="91450" tIns="45725" rIns="91450" bIns="45725">
            <a:spAutoFit/>
          </a:bodyPr>
          <a:lstStyle/>
          <a:p>
            <a:pPr algn="l">
              <a:defRPr/>
            </a:pPr>
            <a:r>
              <a:rPr lang="en-US" altLang="zh-CN" sz="900" b="1" dirty="0">
                <a:solidFill>
                  <a:schemeClr val="bg1"/>
                </a:solidFill>
              </a:rPr>
              <a:t>Copyright©2018 Huawei Technologies Co., Ltd. All Rights Reserved.</a:t>
            </a:r>
          </a:p>
          <a:p>
            <a:pPr algn="l">
              <a:defRPr/>
            </a:pPr>
            <a:r>
              <a:rPr lang="en-US" altLang="zh-CN" sz="900" dirty="0">
                <a:solidFill>
                  <a:schemeClr val="bg1"/>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bg1"/>
              </a:solidFill>
            </a:endParaRPr>
          </a:p>
        </p:txBody>
      </p:sp>
      <p:sp>
        <p:nvSpPr>
          <p:cNvPr id="5" name="TextBox 6"/>
          <p:cNvSpPr txBox="1"/>
          <p:nvPr/>
        </p:nvSpPr>
        <p:spPr>
          <a:xfrm>
            <a:off x="462353" y="1974527"/>
            <a:ext cx="2873864" cy="677119"/>
          </a:xfrm>
          <a:prstGeom prst="rect">
            <a:avLst/>
          </a:prstGeom>
          <a:noFill/>
        </p:spPr>
        <p:txBody>
          <a:bodyPr wrap="square" lIns="91450" tIns="45725" rIns="91450" bIns="45725">
            <a:spAutoFit/>
          </a:bodyPr>
          <a:lstStyle/>
          <a:p>
            <a:pPr algn="ctr">
              <a:defRPr/>
            </a:pPr>
            <a:r>
              <a:rPr lang="en-US" altLang="zh-CN" sz="3800" dirty="0">
                <a:solidFill>
                  <a:schemeClr val="bg1"/>
                </a:solidFill>
              </a:rPr>
              <a:t>Thank You.</a:t>
            </a:r>
            <a:endParaRPr lang="zh-CN" altLang="zh-CN" sz="38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609" y="3545446"/>
            <a:ext cx="2845210" cy="284521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609" y="424334"/>
            <a:ext cx="2845210" cy="2845210"/>
          </a:xfrm>
          <a:prstGeom prst="rect">
            <a:avLst/>
          </a:prstGeom>
        </p:spPr>
      </p:pic>
    </p:spTree>
    <p:extLst>
      <p:ext uri="{BB962C8B-B14F-4D97-AF65-F5344CB8AC3E}">
        <p14:creationId xmlns:p14="http://schemas.microsoft.com/office/powerpoint/2010/main" val="1857827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83131" y="4135680"/>
            <a:ext cx="10050905" cy="954328"/>
          </a:xfrm>
          <a:prstGeom prst="rect">
            <a:avLst/>
          </a:prstGeom>
        </p:spPr>
        <p:txBody>
          <a:bodyPr wrap="square">
            <a:spAutoFit/>
          </a:bodyPr>
          <a:lstStyle/>
          <a:p>
            <a:r>
              <a:rPr lang="en-US" altLang="zh-CN" sz="2801" dirty="0">
                <a:solidFill>
                  <a:schemeClr val="bg1"/>
                </a:solidFill>
                <a:latin typeface="微软雅黑" panose="020B0503020204020204" pitchFamily="34" charset="-122"/>
                <a:ea typeface="微软雅黑" panose="020B0503020204020204" pitchFamily="34" charset="-122"/>
              </a:rPr>
              <a:t>An open platform to connect, manage, and secure </a:t>
            </a:r>
            <a:r>
              <a:rPr lang="en-US" altLang="zh-CN" sz="2801" dirty="0" err="1">
                <a:solidFill>
                  <a:schemeClr val="bg1"/>
                </a:solidFill>
                <a:latin typeface="微软雅黑" panose="020B0503020204020204" pitchFamily="34" charset="-122"/>
                <a:ea typeface="微软雅黑" panose="020B0503020204020204" pitchFamily="34" charset="-122"/>
              </a:rPr>
              <a:t>microservices</a:t>
            </a:r>
            <a:r>
              <a:rPr lang="en-US" altLang="zh-CN" sz="2801" dirty="0">
                <a:solidFill>
                  <a:schemeClr val="bg1"/>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3131" y="824190"/>
            <a:ext cx="1599893" cy="3043556"/>
          </a:xfrm>
          <a:prstGeom prst="rect">
            <a:avLst/>
          </a:prstGeom>
        </p:spPr>
      </p:pic>
    </p:spTree>
    <p:extLst>
      <p:ext uri="{BB962C8B-B14F-4D97-AF65-F5344CB8AC3E}">
        <p14:creationId xmlns:p14="http://schemas.microsoft.com/office/powerpoint/2010/main" val="1323999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40740" y="1550537"/>
            <a:ext cx="4897839" cy="3699069"/>
          </a:xfrm>
          <a:prstGeom prst="rect">
            <a:avLst/>
          </a:prstGeom>
        </p:spPr>
      </p:pic>
      <p:pic>
        <p:nvPicPr>
          <p:cNvPr id="5" name="图片 4"/>
          <p:cNvPicPr>
            <a:picLocks noChangeAspect="1"/>
          </p:cNvPicPr>
          <p:nvPr/>
        </p:nvPicPr>
        <p:blipFill>
          <a:blip r:embed="rId3"/>
          <a:stretch>
            <a:fillRect/>
          </a:stretch>
        </p:blipFill>
        <p:spPr>
          <a:xfrm>
            <a:off x="8341793" y="1"/>
            <a:ext cx="2275359" cy="3295490"/>
          </a:xfrm>
          <a:prstGeom prst="rect">
            <a:avLst/>
          </a:prstGeom>
        </p:spPr>
      </p:pic>
      <p:pic>
        <p:nvPicPr>
          <p:cNvPr id="6" name="图片 5"/>
          <p:cNvPicPr>
            <a:picLocks noChangeAspect="1"/>
          </p:cNvPicPr>
          <p:nvPr/>
        </p:nvPicPr>
        <p:blipFill>
          <a:blip r:embed="rId4"/>
          <a:stretch>
            <a:fillRect/>
          </a:stretch>
        </p:blipFill>
        <p:spPr>
          <a:xfrm>
            <a:off x="8341794" y="3295491"/>
            <a:ext cx="2274831" cy="3453758"/>
          </a:xfrm>
          <a:prstGeom prst="rect">
            <a:avLst/>
          </a:prstGeom>
        </p:spPr>
      </p:pic>
      <p:pic>
        <p:nvPicPr>
          <p:cNvPr id="7" name="图片 6"/>
          <p:cNvPicPr>
            <a:picLocks noChangeAspect="1"/>
          </p:cNvPicPr>
          <p:nvPr/>
        </p:nvPicPr>
        <p:blipFill>
          <a:blip r:embed="rId5"/>
          <a:stretch>
            <a:fillRect/>
          </a:stretch>
        </p:blipFill>
        <p:spPr>
          <a:xfrm>
            <a:off x="1139946" y="5335956"/>
            <a:ext cx="4898696" cy="1053459"/>
          </a:xfrm>
          <a:prstGeom prst="rect">
            <a:avLst/>
          </a:prstGeom>
        </p:spPr>
      </p:pic>
      <p:sp>
        <p:nvSpPr>
          <p:cNvPr id="8"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项目</a:t>
            </a:r>
          </a:p>
        </p:txBody>
      </p:sp>
    </p:spTree>
    <p:extLst>
      <p:ext uri="{BB962C8B-B14F-4D97-AF65-F5344CB8AC3E}">
        <p14:creationId xmlns:p14="http://schemas.microsoft.com/office/powerpoint/2010/main" val="4079659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err="1">
                <a:solidFill>
                  <a:schemeClr val="bg1"/>
                </a:solidFill>
              </a:rPr>
              <a:t>Servcie</a:t>
            </a:r>
            <a:r>
              <a:rPr lang="en-US" altLang="zh-CN" sz="3601" dirty="0">
                <a:solidFill>
                  <a:schemeClr val="bg1"/>
                </a:solidFill>
              </a:rPr>
              <a:t> Mesh</a:t>
            </a:r>
            <a:endParaRPr lang="zh-CN" altLang="en-US" sz="2801" dirty="0">
              <a:solidFill>
                <a:schemeClr val="bg1"/>
              </a:solidFill>
            </a:endParaRPr>
          </a:p>
        </p:txBody>
      </p:sp>
      <p:sp>
        <p:nvSpPr>
          <p:cNvPr id="33" name="圆角矩形 32"/>
          <p:cNvSpPr/>
          <p:nvPr/>
        </p:nvSpPr>
        <p:spPr bwMode="auto">
          <a:xfrm>
            <a:off x="1801113" y="2065799"/>
            <a:ext cx="8580377" cy="4099717"/>
          </a:xfrm>
          <a:prstGeom prst="roundRect">
            <a:avLst>
              <a:gd name="adj" fmla="val 11126"/>
            </a:avLst>
          </a:prstGeom>
          <a:gradFill flip="none" rotWithShape="1">
            <a:gsLst>
              <a:gs pos="0">
                <a:srgbClr val="00ADED">
                  <a:alpha val="0"/>
                </a:srgbClr>
              </a:gs>
              <a:gs pos="100000">
                <a:srgbClr val="75C7FF">
                  <a:alpha val="60000"/>
                </a:srgbClr>
              </a:gs>
            </a:gsLst>
            <a:lin ang="5400000" scaled="0"/>
            <a:tileRect/>
          </a:gradFill>
          <a:ln w="28575">
            <a:no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a:endParaRPr lang="zh-CN" altLang="en-US" dirty="0">
              <a:gradFill>
                <a:gsLst>
                  <a:gs pos="0">
                    <a:prstClr val="white"/>
                  </a:gs>
                  <a:gs pos="100000">
                    <a:srgbClr val="4FEEFF"/>
                  </a:gs>
                </a:gsLst>
                <a:lin ang="5400000" scaled="0"/>
              </a:gradFill>
              <a:latin typeface="微软雅黑" panose="020B0503020204020204" pitchFamily="34" charset="-122"/>
              <a:ea typeface="微软雅黑" panose="020B0503020204020204" pitchFamily="34" charset="-122"/>
            </a:endParaRPr>
          </a:p>
        </p:txBody>
      </p:sp>
      <p:sp>
        <p:nvSpPr>
          <p:cNvPr id="34" name="圆角矩形 33"/>
          <p:cNvSpPr/>
          <p:nvPr/>
        </p:nvSpPr>
        <p:spPr>
          <a:xfrm>
            <a:off x="2525533" y="234206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35" name="流程图: 过程 34"/>
          <p:cNvSpPr/>
          <p:nvPr/>
        </p:nvSpPr>
        <p:spPr>
          <a:xfrm>
            <a:off x="3149523" y="2526637"/>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dirty="0">
              <a:solidFill>
                <a:srgbClr val="FFFFFF"/>
              </a:solidFill>
              <a:latin typeface="微软雅黑" panose="020B0503020204020204" pitchFamily="34" charset="-122"/>
              <a:ea typeface="微软雅黑" panose="020B0503020204020204" pitchFamily="34" charset="-122"/>
            </a:endParaRPr>
          </a:p>
        </p:txBody>
      </p:sp>
      <p:sp>
        <p:nvSpPr>
          <p:cNvPr id="36" name="流程图: 过程 35"/>
          <p:cNvSpPr/>
          <p:nvPr/>
        </p:nvSpPr>
        <p:spPr>
          <a:xfrm>
            <a:off x="2690708" y="252663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dirty="0">
              <a:solidFill>
                <a:srgbClr val="FFFFFF"/>
              </a:solidFill>
              <a:latin typeface="微软雅黑" pitchFamily="34" charset="-122"/>
              <a:ea typeface="微软雅黑" pitchFamily="34" charset="-122"/>
            </a:endParaRPr>
          </a:p>
        </p:txBody>
      </p:sp>
      <p:sp>
        <p:nvSpPr>
          <p:cNvPr id="37" name="圆角矩形 36"/>
          <p:cNvSpPr/>
          <p:nvPr/>
        </p:nvSpPr>
        <p:spPr>
          <a:xfrm>
            <a:off x="5305500" y="234206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38" name="流程图: 过程 37"/>
          <p:cNvSpPr/>
          <p:nvPr/>
        </p:nvSpPr>
        <p:spPr>
          <a:xfrm>
            <a:off x="5929491" y="2526637"/>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39" name="流程图: 过程 38"/>
          <p:cNvSpPr/>
          <p:nvPr/>
        </p:nvSpPr>
        <p:spPr>
          <a:xfrm>
            <a:off x="5470676" y="252663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40" name="圆角矩形 39"/>
          <p:cNvSpPr/>
          <p:nvPr/>
        </p:nvSpPr>
        <p:spPr>
          <a:xfrm>
            <a:off x="7832688" y="234206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41" name="流程图: 过程 40"/>
          <p:cNvSpPr/>
          <p:nvPr/>
        </p:nvSpPr>
        <p:spPr>
          <a:xfrm>
            <a:off x="8456679" y="2526637"/>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42" name="流程图: 过程 41"/>
          <p:cNvSpPr/>
          <p:nvPr/>
        </p:nvSpPr>
        <p:spPr>
          <a:xfrm>
            <a:off x="7997864" y="252663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43" name="圆角矩形 42"/>
          <p:cNvSpPr/>
          <p:nvPr/>
        </p:nvSpPr>
        <p:spPr>
          <a:xfrm>
            <a:off x="2525533" y="366262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44" name="流程图: 过程 43"/>
          <p:cNvSpPr/>
          <p:nvPr/>
        </p:nvSpPr>
        <p:spPr>
          <a:xfrm>
            <a:off x="3149523" y="3847196"/>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45" name="流程图: 过程 44"/>
          <p:cNvSpPr/>
          <p:nvPr/>
        </p:nvSpPr>
        <p:spPr>
          <a:xfrm>
            <a:off x="2690708" y="384719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46" name="圆角矩形 45"/>
          <p:cNvSpPr/>
          <p:nvPr/>
        </p:nvSpPr>
        <p:spPr>
          <a:xfrm>
            <a:off x="5305500" y="366262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47" name="流程图: 过程 46"/>
          <p:cNvSpPr/>
          <p:nvPr/>
        </p:nvSpPr>
        <p:spPr>
          <a:xfrm>
            <a:off x="5929491" y="3847196"/>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48" name="流程图: 过程 47"/>
          <p:cNvSpPr/>
          <p:nvPr/>
        </p:nvSpPr>
        <p:spPr>
          <a:xfrm>
            <a:off x="5470676" y="384719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49" name="圆角矩形 48"/>
          <p:cNvSpPr/>
          <p:nvPr/>
        </p:nvSpPr>
        <p:spPr>
          <a:xfrm>
            <a:off x="7832688" y="3656616"/>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50" name="流程图: 过程 49"/>
          <p:cNvSpPr/>
          <p:nvPr/>
        </p:nvSpPr>
        <p:spPr>
          <a:xfrm>
            <a:off x="8456679" y="3841193"/>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51" name="流程图: 过程 50"/>
          <p:cNvSpPr/>
          <p:nvPr/>
        </p:nvSpPr>
        <p:spPr>
          <a:xfrm>
            <a:off x="7997864" y="3841192"/>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52" name="圆角矩形 51"/>
          <p:cNvSpPr/>
          <p:nvPr/>
        </p:nvSpPr>
        <p:spPr>
          <a:xfrm>
            <a:off x="2525533" y="5037804"/>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53" name="流程图: 过程 52"/>
          <p:cNvSpPr/>
          <p:nvPr/>
        </p:nvSpPr>
        <p:spPr>
          <a:xfrm>
            <a:off x="3149523" y="5222380"/>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54" name="流程图: 过程 53"/>
          <p:cNvSpPr/>
          <p:nvPr/>
        </p:nvSpPr>
        <p:spPr>
          <a:xfrm>
            <a:off x="2690708" y="5222380"/>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55" name="圆角矩形 54"/>
          <p:cNvSpPr/>
          <p:nvPr/>
        </p:nvSpPr>
        <p:spPr>
          <a:xfrm>
            <a:off x="5305500" y="5037804"/>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56" name="流程图: 过程 55"/>
          <p:cNvSpPr/>
          <p:nvPr/>
        </p:nvSpPr>
        <p:spPr>
          <a:xfrm>
            <a:off x="5929491" y="5222380"/>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57" name="流程图: 过程 56"/>
          <p:cNvSpPr/>
          <p:nvPr/>
        </p:nvSpPr>
        <p:spPr>
          <a:xfrm>
            <a:off x="5470676" y="5222380"/>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sp>
        <p:nvSpPr>
          <p:cNvPr id="58" name="圆角矩形 57"/>
          <p:cNvSpPr/>
          <p:nvPr/>
        </p:nvSpPr>
        <p:spPr>
          <a:xfrm>
            <a:off x="7832688" y="5031800"/>
            <a:ext cx="1200055" cy="839680"/>
          </a:xfrm>
          <a:prstGeom prst="roundRect">
            <a:avLst/>
          </a:prstGeom>
          <a:gradFill flip="none" rotWithShape="1">
            <a:gsLst>
              <a:gs pos="48000">
                <a:srgbClr val="21DFE9">
                  <a:alpha val="0"/>
                </a:srgbClr>
              </a:gs>
              <a:gs pos="100000">
                <a:srgbClr val="21DFE9">
                  <a:alpha val="12000"/>
                </a:srgbClr>
              </a:gs>
            </a:gsLst>
            <a:lin ang="16200000" scaled="0"/>
            <a:tileRect/>
          </a:gradFill>
          <a:ln w="9525" cap="flat" cmpd="sng" algn="ctr">
            <a:solidFill>
              <a:srgbClr val="00CCFF"/>
            </a:solidFill>
            <a:prstDash val="solid"/>
            <a:miter lim="800000"/>
          </a:ln>
          <a:effectLst/>
        </p:spPr>
        <p:txBody>
          <a:bodyPr wrap="none" rtlCol="0" anchor="t" anchorCtr="0"/>
          <a:lstStyle/>
          <a:p>
            <a:pPr algn="ctr" defTabSz="913792" fontAlgn="ctr">
              <a:spcBef>
                <a:spcPct val="0"/>
              </a:spcBef>
              <a:spcAft>
                <a:spcPct val="0"/>
              </a:spcAft>
              <a:buClr>
                <a:srgbClr val="CC9900"/>
              </a:buClr>
            </a:pPr>
            <a:endParaRPr lang="zh-CN" altLang="en-US" sz="1050" kern="0" dirty="0">
              <a:solidFill>
                <a:schemeClr val="bg1"/>
              </a:solidFill>
              <a:latin typeface="微软雅黑" pitchFamily="34" charset="-122"/>
              <a:ea typeface="微软雅黑" pitchFamily="34" charset="-122"/>
            </a:endParaRPr>
          </a:p>
        </p:txBody>
      </p:sp>
      <p:sp>
        <p:nvSpPr>
          <p:cNvPr id="59" name="流程图: 过程 58"/>
          <p:cNvSpPr/>
          <p:nvPr/>
        </p:nvSpPr>
        <p:spPr>
          <a:xfrm>
            <a:off x="8456679" y="5216376"/>
            <a:ext cx="458815" cy="497730"/>
          </a:xfrm>
          <a:prstGeom prst="flowChartProcess">
            <a:avLst/>
          </a:prstGeom>
          <a:gradFill flip="none" rotWithShape="1">
            <a:gsLst>
              <a:gs pos="100000">
                <a:srgbClr val="003296">
                  <a:alpha val="15000"/>
                </a:srgbClr>
              </a:gs>
              <a:gs pos="0">
                <a:srgbClr val="0070C0">
                  <a:alpha val="49000"/>
                </a:srgbClr>
              </a:gs>
            </a:gsLst>
            <a:path path="circle">
              <a:fillToRect l="50000" t="50000" r="50000" b="50000"/>
            </a:path>
            <a:tileRect/>
          </a:gradFill>
          <a:ln w="12700" cap="flat" cmpd="sng" algn="ctr">
            <a:solidFill>
              <a:srgbClr val="75C7FF">
                <a:alpha val="40000"/>
              </a:srgbClr>
            </a:solidFill>
            <a:prstDash val="solid"/>
            <a:miter lim="800000"/>
          </a:ln>
          <a:effectLst/>
        </p:spPr>
        <p:txBody>
          <a:bodyPr rtlCol="0" anchor="ctr"/>
          <a:lstStyle/>
          <a:p>
            <a:pPr algn="ctr" defTabSz="304688" fontAlgn="base">
              <a:spcBef>
                <a:spcPct val="0"/>
              </a:spcBef>
              <a:spcAft>
                <a:spcPct val="0"/>
              </a:spcAft>
            </a:pPr>
            <a:endParaRPr lang="zh-CN" altLang="en-US" sz="1000" kern="0">
              <a:solidFill>
                <a:srgbClr val="FFFFFF"/>
              </a:solidFill>
              <a:latin typeface="微软雅黑" panose="020B0503020204020204" pitchFamily="34" charset="-122"/>
              <a:ea typeface="微软雅黑" panose="020B0503020204020204" pitchFamily="34" charset="-122"/>
            </a:endParaRPr>
          </a:p>
        </p:txBody>
      </p:sp>
      <p:sp>
        <p:nvSpPr>
          <p:cNvPr id="60" name="流程图: 过程 59"/>
          <p:cNvSpPr/>
          <p:nvPr/>
        </p:nvSpPr>
        <p:spPr>
          <a:xfrm>
            <a:off x="7997864" y="5216376"/>
            <a:ext cx="458815" cy="491727"/>
          </a:xfrm>
          <a:prstGeom prst="flowChartProcess">
            <a:avLst/>
          </a:prstGeom>
          <a:solidFill>
            <a:srgbClr val="33CCFF">
              <a:alpha val="20000"/>
            </a:srgbClr>
          </a:solidFill>
          <a:ln w="12700">
            <a:solidFill>
              <a:srgbClr val="75C7FF">
                <a:alpha val="40000"/>
              </a:srgbClr>
            </a:solidFill>
          </a:ln>
          <a:effectLst/>
        </p:spPr>
        <p:txBody>
          <a:bodyPr vert="horz" wrap="square" lIns="36000" tIns="72000" rIns="36000" bIns="72000" numCol="1" rtlCol="0" anchor="t" anchorCtr="0" compatLnSpc="1">
            <a:prstTxWarp prst="textNoShape">
              <a:avLst/>
            </a:prstTxWarp>
          </a:bodyPr>
          <a:lstStyle/>
          <a:p>
            <a:pPr algn="ctr" defTabSz="685208">
              <a:buClr>
                <a:srgbClr val="CC9900"/>
              </a:buClr>
            </a:pPr>
            <a:endParaRPr lang="zh-CN" altLang="en-US" sz="1200" b="1" kern="0">
              <a:solidFill>
                <a:srgbClr val="FFFFFF"/>
              </a:solidFill>
              <a:latin typeface="微软雅黑" pitchFamily="34" charset="-122"/>
              <a:ea typeface="微软雅黑" pitchFamily="34" charset="-122"/>
            </a:endParaRPr>
          </a:p>
        </p:txBody>
      </p:sp>
      <p:cxnSp>
        <p:nvCxnSpPr>
          <p:cNvPr id="61" name="直接连接符 60"/>
          <p:cNvCxnSpPr>
            <a:stCxn id="35" idx="3"/>
            <a:endCxn id="39" idx="3"/>
          </p:cNvCxnSpPr>
          <p:nvPr/>
        </p:nvCxnSpPr>
        <p:spPr>
          <a:xfrm flipV="1">
            <a:off x="3608339" y="2772500"/>
            <a:ext cx="2321152" cy="3002"/>
          </a:xfrm>
          <a:prstGeom prst="line">
            <a:avLst/>
          </a:prstGeom>
          <a:ln w="25400"/>
        </p:spPr>
        <p:style>
          <a:lnRef idx="2">
            <a:schemeClr val="accent1"/>
          </a:lnRef>
          <a:fillRef idx="0">
            <a:schemeClr val="accent1"/>
          </a:fillRef>
          <a:effectRef idx="1">
            <a:schemeClr val="accent1"/>
          </a:effectRef>
          <a:fontRef idx="minor">
            <a:schemeClr val="tx1"/>
          </a:fontRef>
        </p:style>
      </p:cxnSp>
      <p:cxnSp>
        <p:nvCxnSpPr>
          <p:cNvPr id="62" name="直接连接符 61"/>
          <p:cNvCxnSpPr>
            <a:stCxn id="38" idx="3"/>
            <a:endCxn id="51" idx="3"/>
          </p:cNvCxnSpPr>
          <p:nvPr/>
        </p:nvCxnSpPr>
        <p:spPr>
          <a:xfrm>
            <a:off x="6388306" y="2775501"/>
            <a:ext cx="2068374" cy="13115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38" idx="3"/>
            <a:endCxn id="42" idx="3"/>
          </p:cNvCxnSpPr>
          <p:nvPr/>
        </p:nvCxnSpPr>
        <p:spPr>
          <a:xfrm flipV="1">
            <a:off x="6388306" y="2772500"/>
            <a:ext cx="2068374" cy="30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44" idx="0"/>
          </p:cNvCxnSpPr>
          <p:nvPr/>
        </p:nvCxnSpPr>
        <p:spPr>
          <a:xfrm flipH="1">
            <a:off x="3378932" y="3024366"/>
            <a:ext cx="10697" cy="82283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53" idx="0"/>
          </p:cNvCxnSpPr>
          <p:nvPr/>
        </p:nvCxnSpPr>
        <p:spPr>
          <a:xfrm flipH="1">
            <a:off x="3378932" y="4344926"/>
            <a:ext cx="10697" cy="87745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3" idx="3"/>
            <a:endCxn id="57" idx="3"/>
          </p:cNvCxnSpPr>
          <p:nvPr/>
        </p:nvCxnSpPr>
        <p:spPr>
          <a:xfrm flipV="1">
            <a:off x="3608339" y="5468244"/>
            <a:ext cx="2321152" cy="30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7" idx="2"/>
            <a:endCxn id="56" idx="0"/>
          </p:cNvCxnSpPr>
          <p:nvPr/>
        </p:nvCxnSpPr>
        <p:spPr>
          <a:xfrm>
            <a:off x="6158898" y="4344926"/>
            <a:ext cx="0" cy="8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0"/>
            <a:endCxn id="50" idx="2"/>
          </p:cNvCxnSpPr>
          <p:nvPr/>
        </p:nvCxnSpPr>
        <p:spPr>
          <a:xfrm flipV="1">
            <a:off x="8686086" y="4338923"/>
            <a:ext cx="0" cy="877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4" idx="3"/>
            <a:endCxn id="48" idx="3"/>
          </p:cNvCxnSpPr>
          <p:nvPr/>
        </p:nvCxnSpPr>
        <p:spPr>
          <a:xfrm flipV="1">
            <a:off x="3608339" y="4093060"/>
            <a:ext cx="2321152" cy="300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6" idx="3"/>
            <a:endCxn id="51" idx="3"/>
          </p:cNvCxnSpPr>
          <p:nvPr/>
        </p:nvCxnSpPr>
        <p:spPr>
          <a:xfrm flipV="1">
            <a:off x="6388306" y="4087055"/>
            <a:ext cx="2068374" cy="13841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1801114" y="981522"/>
            <a:ext cx="8580376" cy="730927"/>
          </a:xfrm>
          <a:prstGeom prst="roundRect">
            <a:avLst>
              <a:gd name="adj" fmla="val 6902"/>
            </a:avLst>
          </a:prstGeom>
          <a:gradFill>
            <a:gsLst>
              <a:gs pos="0">
                <a:srgbClr val="0070C0"/>
              </a:gs>
              <a:gs pos="100000">
                <a:sysClr val="windowText" lastClr="000000">
                  <a:alpha val="51000"/>
                </a:sysClr>
              </a:gs>
            </a:gsLst>
            <a:lin ang="4200000" scaled="0"/>
          </a:gradFill>
          <a:ln w="6350" cap="flat" cmpd="sng" algn="ctr">
            <a:noFill/>
            <a:prstDash val="solid"/>
          </a:ln>
          <a:effectLst/>
        </p:spPr>
        <p:txBody>
          <a:bodyPr lIns="91413" tIns="45706" rIns="91413" bIns="45706" rtlCol="0" anchor="ctr" anchorCtr="0"/>
          <a:lstStyle/>
          <a:p>
            <a:pPr algn="ctr"/>
            <a:r>
              <a:rPr lang="zh-CN" altLang="en-US" sz="1600" kern="0" dirty="0">
                <a:solidFill>
                  <a:sysClr val="window" lastClr="FFFFFF"/>
                </a:solidFill>
                <a:latin typeface="Arial" panose="020B0604020202020204" pitchFamily="34" charset="0"/>
                <a:ea typeface="微软雅黑"/>
                <a:cs typeface="Arial" panose="020B0604020202020204" pitchFamily="34" charset="0"/>
              </a:rPr>
              <a:t>服务网格控制面</a:t>
            </a:r>
          </a:p>
        </p:txBody>
      </p:sp>
      <p:cxnSp>
        <p:nvCxnSpPr>
          <p:cNvPr id="72" name="直接连接符 71"/>
          <p:cNvCxnSpPr>
            <a:endCxn id="71" idx="2"/>
          </p:cNvCxnSpPr>
          <p:nvPr/>
        </p:nvCxnSpPr>
        <p:spPr>
          <a:xfrm flipV="1">
            <a:off x="4153371" y="1712450"/>
            <a:ext cx="1937930" cy="81418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3" name="直接连接符 72"/>
          <p:cNvCxnSpPr>
            <a:endCxn id="71" idx="2"/>
          </p:cNvCxnSpPr>
          <p:nvPr/>
        </p:nvCxnSpPr>
        <p:spPr>
          <a:xfrm flipV="1">
            <a:off x="4153371" y="1712449"/>
            <a:ext cx="1937930" cy="213775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3" idx="0"/>
            <a:endCxn id="71" idx="2"/>
          </p:cNvCxnSpPr>
          <p:nvPr/>
        </p:nvCxnSpPr>
        <p:spPr>
          <a:xfrm flipV="1">
            <a:off x="3378931" y="1712450"/>
            <a:ext cx="2712371" cy="350993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71" idx="2"/>
          </p:cNvCxnSpPr>
          <p:nvPr/>
        </p:nvCxnSpPr>
        <p:spPr>
          <a:xfrm flipH="1" flipV="1">
            <a:off x="6091301" y="1712450"/>
            <a:ext cx="2115682" cy="8081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0" idx="0"/>
            <a:endCxn id="71" idx="2"/>
          </p:cNvCxnSpPr>
          <p:nvPr/>
        </p:nvCxnSpPr>
        <p:spPr>
          <a:xfrm flipH="1" flipV="1">
            <a:off x="6091301" y="1712449"/>
            <a:ext cx="2594785" cy="212874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9" idx="0"/>
            <a:endCxn id="71" idx="2"/>
          </p:cNvCxnSpPr>
          <p:nvPr/>
        </p:nvCxnSpPr>
        <p:spPr>
          <a:xfrm flipH="1" flipV="1">
            <a:off x="6091301" y="1712450"/>
            <a:ext cx="2594785" cy="350392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6" idx="0"/>
            <a:endCxn id="71" idx="2"/>
          </p:cNvCxnSpPr>
          <p:nvPr/>
        </p:nvCxnSpPr>
        <p:spPr>
          <a:xfrm flipH="1" flipV="1">
            <a:off x="6091302" y="1712450"/>
            <a:ext cx="67597" cy="350993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6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64"/>
                                        </p:tgtEl>
                                        <p:attrNameLst>
                                          <p:attrName>style.color</p:attrName>
                                        </p:attrNameLst>
                                      </p:cBhvr>
                                      <p:by>
                                        <p:hsl h="7200000" s="0" l="0"/>
                                      </p:by>
                                    </p:animClr>
                                    <p:animClr clrSpc="hsl" dir="cw">
                                      <p:cBhvr>
                                        <p:cTn id="7" dur="500" fill="hold"/>
                                        <p:tgtEl>
                                          <p:spTgt spid="64"/>
                                        </p:tgtEl>
                                        <p:attrNameLst>
                                          <p:attrName>fillcolor</p:attrName>
                                        </p:attrNameLst>
                                      </p:cBhvr>
                                      <p:by>
                                        <p:hsl h="7200000" s="0" l="0"/>
                                      </p:by>
                                    </p:animClr>
                                    <p:animClr clrSpc="hsl" dir="cw">
                                      <p:cBhvr>
                                        <p:cTn id="8" dur="500" fill="hold"/>
                                        <p:tgtEl>
                                          <p:spTgt spid="64"/>
                                        </p:tgtEl>
                                        <p:attrNameLst>
                                          <p:attrName>stroke.color</p:attrName>
                                        </p:attrNameLst>
                                      </p:cBhvr>
                                      <p:by>
                                        <p:hsl h="7200000" s="0" l="0"/>
                                      </p:by>
                                    </p:animClr>
                                    <p:set>
                                      <p:cBhvr>
                                        <p:cTn id="9" dur="500" fill="hold"/>
                                        <p:tgtEl>
                                          <p:spTgt spid="64"/>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65"/>
                                        </p:tgtEl>
                                        <p:attrNameLst>
                                          <p:attrName>style.color</p:attrName>
                                        </p:attrNameLst>
                                      </p:cBhvr>
                                      <p:by>
                                        <p:hsl h="7200000" s="0" l="0"/>
                                      </p:by>
                                    </p:animClr>
                                    <p:animClr clrSpc="hsl" dir="cw">
                                      <p:cBhvr>
                                        <p:cTn id="12" dur="500" fill="hold"/>
                                        <p:tgtEl>
                                          <p:spTgt spid="65"/>
                                        </p:tgtEl>
                                        <p:attrNameLst>
                                          <p:attrName>fillcolor</p:attrName>
                                        </p:attrNameLst>
                                      </p:cBhvr>
                                      <p:by>
                                        <p:hsl h="7200000" s="0" l="0"/>
                                      </p:by>
                                    </p:animClr>
                                    <p:animClr clrSpc="hsl" dir="cw">
                                      <p:cBhvr>
                                        <p:cTn id="13" dur="500" fill="hold"/>
                                        <p:tgtEl>
                                          <p:spTgt spid="65"/>
                                        </p:tgtEl>
                                        <p:attrNameLst>
                                          <p:attrName>stroke.color</p:attrName>
                                        </p:attrNameLst>
                                      </p:cBhvr>
                                      <p:by>
                                        <p:hsl h="7200000" s="0" l="0"/>
                                      </p:by>
                                    </p:animClr>
                                    <p:set>
                                      <p:cBhvr>
                                        <p:cTn id="14" dur="500" fill="hold"/>
                                        <p:tgtEl>
                                          <p:spTgt spid="65"/>
                                        </p:tgtEl>
                                        <p:attrNameLst>
                                          <p:attrName>fill.type</p:attrName>
                                        </p:attrNameLst>
                                      </p:cBhvr>
                                      <p:to>
                                        <p:strVal val="solid"/>
                                      </p:to>
                                    </p:set>
                                  </p:childTnLst>
                                </p:cTn>
                              </p:par>
                              <p:par>
                                <p:cTn id="15" presetID="21" presetClass="emph" presetSubtype="0" fill="hold" nodeType="withEffect">
                                  <p:stCondLst>
                                    <p:cond delay="0"/>
                                  </p:stCondLst>
                                  <p:childTnLst>
                                    <p:animClr clrSpc="hsl" dir="cw">
                                      <p:cBhvr override="childStyle">
                                        <p:cTn id="16" dur="500" fill="hold"/>
                                        <p:tgtEl>
                                          <p:spTgt spid="66"/>
                                        </p:tgtEl>
                                        <p:attrNameLst>
                                          <p:attrName>style.color</p:attrName>
                                        </p:attrNameLst>
                                      </p:cBhvr>
                                      <p:by>
                                        <p:hsl h="7200000" s="0" l="0"/>
                                      </p:by>
                                    </p:animClr>
                                    <p:animClr clrSpc="hsl" dir="cw">
                                      <p:cBhvr>
                                        <p:cTn id="17" dur="500" fill="hold"/>
                                        <p:tgtEl>
                                          <p:spTgt spid="66"/>
                                        </p:tgtEl>
                                        <p:attrNameLst>
                                          <p:attrName>fillcolor</p:attrName>
                                        </p:attrNameLst>
                                      </p:cBhvr>
                                      <p:by>
                                        <p:hsl h="7200000" s="0" l="0"/>
                                      </p:by>
                                    </p:animClr>
                                    <p:animClr clrSpc="hsl" dir="cw">
                                      <p:cBhvr>
                                        <p:cTn id="18" dur="500" fill="hold"/>
                                        <p:tgtEl>
                                          <p:spTgt spid="66"/>
                                        </p:tgtEl>
                                        <p:attrNameLst>
                                          <p:attrName>stroke.color</p:attrName>
                                        </p:attrNameLst>
                                      </p:cBhvr>
                                      <p:by>
                                        <p:hsl h="7200000" s="0" l="0"/>
                                      </p:by>
                                    </p:animClr>
                                    <p:set>
                                      <p:cBhvr>
                                        <p:cTn id="19" dur="500" fill="hold"/>
                                        <p:tgtEl>
                                          <p:spTgt spid="66"/>
                                        </p:tgtEl>
                                        <p:attrNameLst>
                                          <p:attrName>fill.type</p:attrName>
                                        </p:attrNameLst>
                                      </p:cBhvr>
                                      <p:to>
                                        <p:strVal val="solid"/>
                                      </p:to>
                                    </p:set>
                                  </p:childTnLst>
                                </p:cTn>
                              </p:par>
                              <p:par>
                                <p:cTn id="20" presetID="21" presetClass="emph" presetSubtype="0" fill="hold" nodeType="withEffect">
                                  <p:stCondLst>
                                    <p:cond delay="0"/>
                                  </p:stCondLst>
                                  <p:childTnLst>
                                    <p:animClr clrSpc="hsl" dir="cw">
                                      <p:cBhvr override="childStyle">
                                        <p:cTn id="21" dur="500" fill="hold"/>
                                        <p:tgtEl>
                                          <p:spTgt spid="70"/>
                                        </p:tgtEl>
                                        <p:attrNameLst>
                                          <p:attrName>style.color</p:attrName>
                                        </p:attrNameLst>
                                      </p:cBhvr>
                                      <p:by>
                                        <p:hsl h="7200000" s="0" l="0"/>
                                      </p:by>
                                    </p:animClr>
                                    <p:animClr clrSpc="hsl" dir="cw">
                                      <p:cBhvr>
                                        <p:cTn id="22" dur="500" fill="hold"/>
                                        <p:tgtEl>
                                          <p:spTgt spid="70"/>
                                        </p:tgtEl>
                                        <p:attrNameLst>
                                          <p:attrName>fillcolor</p:attrName>
                                        </p:attrNameLst>
                                      </p:cBhvr>
                                      <p:by>
                                        <p:hsl h="7200000" s="0" l="0"/>
                                      </p:by>
                                    </p:animClr>
                                    <p:animClr clrSpc="hsl" dir="cw">
                                      <p:cBhvr>
                                        <p:cTn id="23" dur="500" fill="hold"/>
                                        <p:tgtEl>
                                          <p:spTgt spid="70"/>
                                        </p:tgtEl>
                                        <p:attrNameLst>
                                          <p:attrName>stroke.color</p:attrName>
                                        </p:attrNameLst>
                                      </p:cBhvr>
                                      <p:by>
                                        <p:hsl h="7200000" s="0" l="0"/>
                                      </p:by>
                                    </p:animClr>
                                    <p:set>
                                      <p:cBhvr>
                                        <p:cTn id="24" dur="500" fill="hold"/>
                                        <p:tgtEl>
                                          <p:spTgt spid="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Service Mesh </a:t>
            </a:r>
            <a:r>
              <a:rPr lang="zh-CN" altLang="en-US" sz="3601" dirty="0">
                <a:solidFill>
                  <a:schemeClr val="bg1"/>
                </a:solidFill>
              </a:rPr>
              <a:t>非侵入的服务</a:t>
            </a:r>
            <a:r>
              <a:rPr lang="zh-CN" altLang="en-US" sz="3601" dirty="0" smtClean="0">
                <a:solidFill>
                  <a:schemeClr val="bg1"/>
                </a:solidFill>
              </a:rPr>
              <a:t>治理</a:t>
            </a:r>
            <a:endParaRPr lang="zh-CN" altLang="en-US" sz="2801" dirty="0">
              <a:solidFill>
                <a:schemeClr val="bg1"/>
              </a:solidFill>
            </a:endParaRPr>
          </a:p>
        </p:txBody>
      </p:sp>
      <p:sp>
        <p:nvSpPr>
          <p:cNvPr id="5" name="圆角矩形 4"/>
          <p:cNvSpPr/>
          <p:nvPr/>
        </p:nvSpPr>
        <p:spPr bwMode="auto">
          <a:xfrm>
            <a:off x="5640185" y="2227428"/>
            <a:ext cx="2592038" cy="3668960"/>
          </a:xfrm>
          <a:prstGeom prst="roundRect">
            <a:avLst>
              <a:gd name="adj" fmla="val 2652"/>
            </a:avLst>
          </a:prstGeom>
          <a:gradFill flip="none" rotWithShape="1">
            <a:gsLst>
              <a:gs pos="81000">
                <a:srgbClr val="00ADED">
                  <a:alpha val="0"/>
                </a:srgbClr>
              </a:gs>
              <a:gs pos="100000">
                <a:srgbClr val="00B0F0">
                  <a:alpha val="26000"/>
                </a:srgbClr>
              </a:gs>
            </a:gsLst>
            <a:path path="rect">
              <a:fillToRect l="50000" t="50000" r="50000" b="50000"/>
            </a:path>
            <a:tileRect/>
          </a:gradFill>
          <a:ln w="9525">
            <a:gradFill flip="none" rotWithShape="1">
              <a:gsLst>
                <a:gs pos="0">
                  <a:srgbClr val="005596"/>
                </a:gs>
                <a:gs pos="100000">
                  <a:srgbClr val="00ADED">
                    <a:alpha val="54000"/>
                  </a:srgbClr>
                </a:gs>
              </a:gsLst>
              <a:lin ang="16200000" scaled="1"/>
              <a:tileRect/>
            </a:gra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wrap="none" anchor="ctr" anchorCtr="1"/>
          <a:lstStyle/>
          <a:p>
            <a:pPr indent="-134743" algn="ctr" defTabSz="914210">
              <a:spcBef>
                <a:spcPct val="20000"/>
              </a:spcBef>
              <a:buClr>
                <a:srgbClr val="CC9900"/>
              </a:buClr>
              <a:buSzPct val="100000"/>
            </a:pPr>
            <a:endParaRPr lang="en-US" altLang="zh-CN" sz="787"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圆角矩形 5"/>
          <p:cNvSpPr/>
          <p:nvPr/>
        </p:nvSpPr>
        <p:spPr bwMode="auto">
          <a:xfrm>
            <a:off x="1535479" y="2220382"/>
            <a:ext cx="2592038" cy="3668960"/>
          </a:xfrm>
          <a:prstGeom prst="roundRect">
            <a:avLst>
              <a:gd name="adj" fmla="val 2652"/>
            </a:avLst>
          </a:prstGeom>
          <a:gradFill flip="none" rotWithShape="1">
            <a:gsLst>
              <a:gs pos="81000">
                <a:srgbClr val="00ADED">
                  <a:alpha val="0"/>
                </a:srgbClr>
              </a:gs>
              <a:gs pos="100000">
                <a:srgbClr val="00B0F0">
                  <a:alpha val="26000"/>
                </a:srgbClr>
              </a:gs>
            </a:gsLst>
            <a:path path="rect">
              <a:fillToRect l="50000" t="50000" r="50000" b="50000"/>
            </a:path>
            <a:tileRect/>
          </a:gradFill>
          <a:ln w="9525">
            <a:gradFill flip="none" rotWithShape="1">
              <a:gsLst>
                <a:gs pos="0">
                  <a:srgbClr val="005596"/>
                </a:gs>
                <a:gs pos="100000">
                  <a:srgbClr val="00ADED">
                    <a:alpha val="54000"/>
                  </a:srgbClr>
                </a:gs>
              </a:gsLst>
              <a:lin ang="16200000" scaled="1"/>
              <a:tileRect/>
            </a:gra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wrap="none" anchor="ctr" anchorCtr="1"/>
          <a:lstStyle/>
          <a:p>
            <a:pPr indent="-134743" algn="ctr" defTabSz="914210">
              <a:spcBef>
                <a:spcPct val="20000"/>
              </a:spcBef>
              <a:buClr>
                <a:srgbClr val="CC9900"/>
              </a:buClr>
              <a:buSzPct val="100000"/>
            </a:pPr>
            <a:endParaRPr lang="en-US" altLang="zh-CN" sz="787"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矩形 6"/>
          <p:cNvSpPr/>
          <p:nvPr/>
        </p:nvSpPr>
        <p:spPr bwMode="auto">
          <a:xfrm>
            <a:off x="1894881" y="2864480"/>
            <a:ext cx="1944554" cy="1944554"/>
          </a:xfrm>
          <a:prstGeom prst="rect">
            <a:avLst/>
          </a:prstGeom>
          <a:gradFill flip="none" rotWithShape="1">
            <a:gsLst>
              <a:gs pos="0">
                <a:srgbClr val="00ADED">
                  <a:alpha val="0"/>
                </a:srgbClr>
              </a:gs>
              <a:gs pos="100000">
                <a:srgbClr val="0099FF">
                  <a:alpha val="60000"/>
                </a:srgbClr>
              </a:gs>
            </a:gsLst>
            <a:lin ang="2700000" scaled="1"/>
            <a:tileRect/>
          </a:gradFill>
          <a:ln w="28575">
            <a:no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fontAlgn="base">
              <a:spcBef>
                <a:spcPct val="0"/>
              </a:spcBef>
              <a:spcAft>
                <a:spcPct val="0"/>
              </a:spcAft>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1966903" y="3872767"/>
            <a:ext cx="1656472" cy="792226"/>
          </a:xfrm>
          <a:prstGeom prst="rect">
            <a:avLst/>
          </a:prstGeom>
          <a:solidFill>
            <a:srgbClr val="0070C0"/>
          </a:solidFill>
          <a:ln>
            <a:solidFill>
              <a:schemeClr val="tx1"/>
            </a:solidFill>
            <a:prstDash val="dash"/>
          </a:ln>
          <a:effectLst/>
          <a:extLst/>
        </p:spPr>
        <p:txBody>
          <a:bodyPr rot="0" spcFirstLastPara="0" vertOverflow="overflow" horzOverflow="overflow" vert="horz" wrap="square" lIns="91456" tIns="45728" rIns="91456" bIns="45728" numCol="1" spcCol="0" rtlCol="0" fromWordArt="0" anchor="t" anchorCtr="0" forceAA="0" compatLnSpc="1">
            <a:prstTxWarp prst="textNoShape">
              <a:avLst/>
            </a:prstTxWarp>
            <a:noAutofit/>
          </a:bodyPr>
          <a:lstStyle/>
          <a:p>
            <a:pPr fontAlgn="base">
              <a:spcBef>
                <a:spcPct val="0"/>
              </a:spcBef>
              <a:spcAft>
                <a:spcPct val="0"/>
              </a:spcAft>
              <a:buClr>
                <a:srgbClr val="CC9900"/>
              </a:buClr>
              <a:buFont typeface="Wingdings" pitchFamily="2" charset="2"/>
              <a:buChar char="n"/>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1894881" y="3872767"/>
            <a:ext cx="1944554" cy="792226"/>
          </a:xfrm>
          <a:prstGeom prst="rect">
            <a:avLst/>
          </a:prstGeom>
          <a:solidFill>
            <a:srgbClr val="1F85BB"/>
          </a:solidFill>
          <a:ln w="9525" cap="flat" cmpd="sng" algn="ctr">
            <a:noFill/>
            <a:prstDash val="solid"/>
            <a:round/>
            <a:headEnd type="none" w="med" len="med"/>
            <a:tailEnd type="none" w="med" len="med"/>
          </a:ln>
          <a:effectLst/>
          <a:extLst/>
        </p:spPr>
        <p:txBody>
          <a:bodyPr vert="horz" wrap="square" lIns="91407" tIns="45703" rIns="91407" bIns="45703" numCol="1" rtlCol="0" anchor="t" anchorCtr="0" compatLnSpc="1">
            <a:prstTxWarp prst="textNoShape">
              <a:avLst/>
            </a:prstTxWarp>
          </a:bodyPr>
          <a:lstStyle/>
          <a:p>
            <a:pPr algn="ctr" defTabSz="914309" eaLnBrk="0" hangingPunct="0">
              <a:buClr>
                <a:srgbClr val="CC9900"/>
              </a:buClr>
            </a:pPr>
            <a:endParaRPr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1894881" y="2864481"/>
            <a:ext cx="1944554" cy="906064"/>
          </a:xfrm>
          <a:prstGeom prst="rect">
            <a:avLst/>
          </a:prstGeom>
          <a:gradFill flip="none" rotWithShape="1">
            <a:gsLst>
              <a:gs pos="0">
                <a:srgbClr val="00ADED">
                  <a:alpha val="0"/>
                </a:srgbClr>
              </a:gs>
              <a:gs pos="100000">
                <a:srgbClr val="0099FF">
                  <a:alpha val="60000"/>
                </a:srgbClr>
              </a:gs>
            </a:gsLst>
            <a:lin ang="2700000" scaled="1"/>
            <a:tileRect/>
          </a:gradFill>
          <a:ln w="28575">
            <a:no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fontAlgn="base">
              <a:spcBef>
                <a:spcPct val="0"/>
              </a:spcBef>
              <a:spcAft>
                <a:spcPct val="0"/>
              </a:spcAft>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894882" y="2360337"/>
            <a:ext cx="936267" cy="307830"/>
          </a:xfrm>
          <a:prstGeom prst="rect">
            <a:avLst/>
          </a:prstGeom>
          <a:noFill/>
        </p:spPr>
        <p:txBody>
          <a:bodyPr wrap="square" rtlCol="0">
            <a:spAutoFit/>
          </a:bodyPr>
          <a:lstStyle>
            <a:defPPr>
              <a:defRPr lang="zh-CN"/>
            </a:defPPr>
            <a:lvl1pPr>
              <a:defRPr sz="1600"/>
            </a:lvl1pPr>
          </a:lstStyle>
          <a:p>
            <a:r>
              <a:rPr lang="en-US" altLang="zh-CN" sz="1400" dirty="0">
                <a:solidFill>
                  <a:schemeClr val="bg1"/>
                </a:solidFill>
                <a:latin typeface="微软雅黑" panose="020B0503020204020204" pitchFamily="34" charset="-122"/>
                <a:ea typeface="微软雅黑" panose="020B0503020204020204" pitchFamily="34" charset="-122"/>
              </a:rPr>
              <a:t>Node 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966903" y="2962897"/>
            <a:ext cx="936267" cy="307830"/>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svc1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2110944" y="3313687"/>
            <a:ext cx="1358338" cy="360103"/>
          </a:xfrm>
          <a:prstGeom prst="rect">
            <a:avLst/>
          </a:prstGeom>
          <a:solidFill>
            <a:schemeClr val="lt1">
              <a:alpha val="0"/>
            </a:schemeClr>
          </a:solidFill>
          <a:ln w="12700"/>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56" tIns="45728" rIns="91456" bIns="45728" numCol="1" spcCol="0" rtlCol="0" fromWordArt="0" anchor="t" anchorCtr="0" forceAA="0" compatLnSpc="1">
            <a:prstTxWarp prst="textNoShape">
              <a:avLst/>
            </a:prstTxWarp>
            <a:noAutofit/>
          </a:bodyPr>
          <a:lstStyle/>
          <a:p>
            <a:pPr algn="ctr" fontAlgn="base">
              <a:spcBef>
                <a:spcPct val="0"/>
              </a:spcBef>
              <a:spcAft>
                <a:spcPct val="0"/>
              </a:spcAft>
              <a:buClr>
                <a:srgbClr val="CC9900"/>
              </a:buClr>
            </a:pPr>
            <a:r>
              <a:rPr lang="zh-CN" altLang="en-US" sz="1400" dirty="0">
                <a:solidFill>
                  <a:schemeClr val="bg1"/>
                </a:solidFill>
                <a:latin typeface="微软雅黑" panose="020B0503020204020204" pitchFamily="34" charset="-122"/>
                <a:ea typeface="微软雅黑" panose="020B0503020204020204" pitchFamily="34" charset="-122"/>
              </a:rPr>
              <a:t>自身业务</a:t>
            </a:r>
          </a:p>
        </p:txBody>
      </p:sp>
      <p:sp>
        <p:nvSpPr>
          <p:cNvPr id="14" name="文本框 13"/>
          <p:cNvSpPr txBox="1"/>
          <p:nvPr/>
        </p:nvSpPr>
        <p:spPr>
          <a:xfrm>
            <a:off x="2100892" y="3894258"/>
            <a:ext cx="936267" cy="246264"/>
          </a:xfrm>
          <a:prstGeom prst="rect">
            <a:avLst/>
          </a:prstGeom>
          <a:noFill/>
        </p:spPr>
        <p:txBody>
          <a:bodyPr wrap="square" rtlCol="0">
            <a:spAutoFit/>
          </a:bodyPr>
          <a:lstStyle>
            <a:defPPr>
              <a:defRPr lang="zh-CN"/>
            </a:defPPr>
            <a:lvl1pPr>
              <a:defRPr sz="1600"/>
            </a:lvl1pPr>
          </a:lstStyle>
          <a:p>
            <a:r>
              <a:rPr lang="en-US" altLang="zh-CN" sz="1000" dirty="0">
                <a:solidFill>
                  <a:schemeClr val="bg1"/>
                </a:solidFill>
                <a:latin typeface="微软雅黑" panose="020B0503020204020204" pitchFamily="34" charset="-122"/>
                <a:ea typeface="微软雅黑" panose="020B0503020204020204" pitchFamily="34" charset="-122"/>
              </a:rPr>
              <a:t>SDK</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038923" y="3914587"/>
            <a:ext cx="936267" cy="246264"/>
          </a:xfrm>
          <a:prstGeom prst="rect">
            <a:avLst/>
          </a:prstGeom>
          <a:noFill/>
        </p:spPr>
        <p:txBody>
          <a:bodyPr wrap="square" rtlCol="0">
            <a:spAutoFit/>
          </a:bodyPr>
          <a:lstStyle>
            <a:defPPr>
              <a:defRPr lang="zh-CN"/>
            </a:defPPr>
            <a:lvl1pPr>
              <a:defRPr sz="1600"/>
            </a:lvl1pPr>
          </a:lstStyle>
          <a:p>
            <a:r>
              <a:rPr lang="en-US" altLang="zh-CN" sz="1000" dirty="0">
                <a:solidFill>
                  <a:schemeClr val="bg1"/>
                </a:solidFill>
                <a:latin typeface="微软雅黑" panose="020B0503020204020204" pitchFamily="34" charset="-122"/>
                <a:ea typeface="微软雅黑" panose="020B0503020204020204" pitchFamily="34" charset="-122"/>
              </a:rPr>
              <a:t>Sidecar</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bwMode="auto">
          <a:xfrm>
            <a:off x="2110944" y="4160849"/>
            <a:ext cx="1368390" cy="360103"/>
          </a:xfrm>
          <a:prstGeom prst="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a:extLst/>
        </p:spPr>
        <p:txBody>
          <a:bodyPr vert="horz" wrap="square" lIns="68562" tIns="34281" rIns="68562" bIns="34281" numCol="1" rtlCol="0" anchor="ctr" anchorCtr="1" compatLnSpc="1">
            <a:prstTxWarp prst="textNoShape">
              <a:avLst/>
            </a:prstTxWarp>
          </a:bodyPr>
          <a:lstStyle/>
          <a:p>
            <a:pPr algn="ctr" defTabSz="685617" fontAlgn="base">
              <a:spcBef>
                <a:spcPct val="0"/>
              </a:spcBef>
              <a:spcAft>
                <a:spcPct val="0"/>
              </a:spcAft>
              <a:buClr>
                <a:srgbClr val="CC9900"/>
              </a:buClr>
            </a:pPr>
            <a:r>
              <a:rPr lang="zh-CN" altLang="en-US" sz="1400" dirty="0">
                <a:solidFill>
                  <a:schemeClr val="bg1"/>
                </a:solidFill>
                <a:latin typeface="微软雅黑" panose="020B0503020204020204" pitchFamily="34" charset="-122"/>
                <a:ea typeface="微软雅黑" panose="020B0503020204020204" pitchFamily="34" charset="-122"/>
              </a:rPr>
              <a:t>服务治理</a:t>
            </a:r>
          </a:p>
        </p:txBody>
      </p:sp>
      <p:sp>
        <p:nvSpPr>
          <p:cNvPr id="17" name="矩形 16"/>
          <p:cNvSpPr/>
          <p:nvPr/>
        </p:nvSpPr>
        <p:spPr bwMode="auto">
          <a:xfrm>
            <a:off x="6035948" y="2864480"/>
            <a:ext cx="1944554" cy="1944554"/>
          </a:xfrm>
          <a:prstGeom prst="rect">
            <a:avLst/>
          </a:prstGeom>
          <a:gradFill flip="none" rotWithShape="1">
            <a:gsLst>
              <a:gs pos="0">
                <a:srgbClr val="00ADED">
                  <a:alpha val="0"/>
                </a:srgbClr>
              </a:gs>
              <a:gs pos="100000">
                <a:srgbClr val="0099FF">
                  <a:alpha val="60000"/>
                </a:srgbClr>
              </a:gs>
            </a:gsLst>
            <a:lin ang="2700000" scaled="1"/>
            <a:tileRect/>
          </a:gradFill>
          <a:ln w="28575">
            <a:no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fontAlgn="base">
              <a:spcBef>
                <a:spcPct val="0"/>
              </a:spcBef>
              <a:spcAft>
                <a:spcPct val="0"/>
              </a:spcAft>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6107969" y="3872767"/>
            <a:ext cx="1656472" cy="792226"/>
          </a:xfrm>
          <a:prstGeom prst="rect">
            <a:avLst/>
          </a:prstGeom>
          <a:solidFill>
            <a:srgbClr val="0070C0"/>
          </a:solidFill>
          <a:ln>
            <a:solidFill>
              <a:schemeClr val="tx1"/>
            </a:solidFill>
            <a:prstDash val="dash"/>
          </a:ln>
          <a:effectLst/>
          <a:extLst/>
        </p:spPr>
        <p:txBody>
          <a:bodyPr rot="0" spcFirstLastPara="0" vertOverflow="overflow" horzOverflow="overflow" vert="horz" wrap="square" lIns="91456" tIns="45728" rIns="91456" bIns="45728" numCol="1" spcCol="0" rtlCol="0" fromWordArt="0" anchor="t" anchorCtr="0" forceAA="0" compatLnSpc="1">
            <a:prstTxWarp prst="textNoShape">
              <a:avLst/>
            </a:prstTxWarp>
            <a:noAutofit/>
          </a:bodyPr>
          <a:lstStyle/>
          <a:p>
            <a:pPr fontAlgn="base">
              <a:spcBef>
                <a:spcPct val="0"/>
              </a:spcBef>
              <a:spcAft>
                <a:spcPct val="0"/>
              </a:spcAft>
              <a:buClr>
                <a:srgbClr val="CC9900"/>
              </a:buClr>
              <a:buFont typeface="Wingdings" pitchFamily="2" charset="2"/>
              <a:buChar char="n"/>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6035948" y="3872767"/>
            <a:ext cx="1944554" cy="792226"/>
          </a:xfrm>
          <a:prstGeom prst="rect">
            <a:avLst/>
          </a:prstGeom>
          <a:solidFill>
            <a:srgbClr val="1F85BB"/>
          </a:solidFill>
          <a:ln w="9525" cap="flat" cmpd="sng" algn="ctr">
            <a:noFill/>
            <a:prstDash val="solid"/>
            <a:round/>
            <a:headEnd type="none" w="med" len="med"/>
            <a:tailEnd type="none" w="med" len="med"/>
          </a:ln>
          <a:effectLst/>
          <a:extLst/>
        </p:spPr>
        <p:txBody>
          <a:bodyPr vert="horz" wrap="square" lIns="91407" tIns="45703" rIns="91407" bIns="45703" numCol="1" rtlCol="0" anchor="t" anchorCtr="0" compatLnSpc="1">
            <a:prstTxWarp prst="textNoShape">
              <a:avLst/>
            </a:prstTxWarp>
          </a:bodyPr>
          <a:lstStyle/>
          <a:p>
            <a:pPr algn="ctr" defTabSz="914309" eaLnBrk="0" hangingPunct="0">
              <a:buClr>
                <a:srgbClr val="CC9900"/>
              </a:buClr>
            </a:pPr>
            <a:endParaRPr lang="zh-CN" altLang="en-US" sz="1400" b="1" kern="0">
              <a:solidFill>
                <a:srgbClr val="0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6035948" y="2864481"/>
            <a:ext cx="1944554" cy="906064"/>
          </a:xfrm>
          <a:prstGeom prst="rect">
            <a:avLst/>
          </a:prstGeom>
          <a:gradFill flip="none" rotWithShape="1">
            <a:gsLst>
              <a:gs pos="0">
                <a:srgbClr val="00ADED">
                  <a:alpha val="0"/>
                </a:srgbClr>
              </a:gs>
              <a:gs pos="100000">
                <a:srgbClr val="0099FF">
                  <a:alpha val="60000"/>
                </a:srgbClr>
              </a:gs>
            </a:gsLst>
            <a:lin ang="2700000" scaled="1"/>
            <a:tileRect/>
          </a:gradFill>
          <a:ln w="28575">
            <a:no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none" lIns="64770" tIns="32385" rIns="64770" bIns="32385" numCol="1" rtlCol="0" anchor="ctr" anchorCtr="1" compatLnSpc="1"/>
          <a:lstStyle/>
          <a:p>
            <a:pPr algn="ctr" defTabSz="647703" fontAlgn="base">
              <a:spcBef>
                <a:spcPct val="0"/>
              </a:spcBef>
              <a:spcAft>
                <a:spcPct val="0"/>
              </a:spcAft>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35948" y="2360337"/>
            <a:ext cx="936267" cy="307830"/>
          </a:xfrm>
          <a:prstGeom prst="rect">
            <a:avLst/>
          </a:prstGeom>
          <a:noFill/>
        </p:spPr>
        <p:txBody>
          <a:bodyPr wrap="square" rtlCol="0">
            <a:spAutoFit/>
          </a:bodyPr>
          <a:lstStyle>
            <a:defPPr>
              <a:defRPr lang="zh-CN"/>
            </a:defPPr>
            <a:lvl1pPr>
              <a:defRPr sz="1600"/>
            </a:lvl1pPr>
          </a:lstStyle>
          <a:p>
            <a:r>
              <a:rPr lang="en-US" altLang="zh-CN" sz="1400" dirty="0">
                <a:solidFill>
                  <a:schemeClr val="bg1"/>
                </a:solidFill>
                <a:latin typeface="微软雅黑" panose="020B0503020204020204" pitchFamily="34" charset="-122"/>
                <a:ea typeface="微软雅黑" panose="020B0503020204020204" pitchFamily="34" charset="-122"/>
              </a:rPr>
              <a:t>Node 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107969" y="2962897"/>
            <a:ext cx="936267" cy="307830"/>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rPr>
              <a:t>svc 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6252010" y="3313687"/>
            <a:ext cx="1368390" cy="360103"/>
          </a:xfrm>
          <a:prstGeom prst="rect">
            <a:avLst/>
          </a:prstGeom>
          <a:solidFill>
            <a:schemeClr val="lt1">
              <a:alpha val="0"/>
            </a:schemeClr>
          </a:solidFill>
          <a:ln w="12700"/>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56" tIns="45728" rIns="91456" bIns="45728" numCol="1" spcCol="0" rtlCol="0" fromWordArt="0" anchor="t" anchorCtr="0" forceAA="0" compatLnSpc="1">
            <a:prstTxWarp prst="textNoShape">
              <a:avLst/>
            </a:prstTxWarp>
            <a:noAutofit/>
          </a:bodyPr>
          <a:lstStyle/>
          <a:p>
            <a:pPr algn="ctr" fontAlgn="base">
              <a:spcBef>
                <a:spcPct val="0"/>
              </a:spcBef>
              <a:spcAft>
                <a:spcPct val="0"/>
              </a:spcAft>
              <a:buClr>
                <a:srgbClr val="CC9900"/>
              </a:buClr>
            </a:pPr>
            <a:r>
              <a:rPr lang="zh-CN" altLang="en-US" sz="1400" dirty="0">
                <a:solidFill>
                  <a:schemeClr val="bg1"/>
                </a:solidFill>
                <a:latin typeface="微软雅黑" panose="020B0503020204020204" pitchFamily="34" charset="-122"/>
                <a:ea typeface="微软雅黑" panose="020B0503020204020204" pitchFamily="34" charset="-122"/>
              </a:rPr>
              <a:t>自身业务</a:t>
            </a:r>
          </a:p>
        </p:txBody>
      </p:sp>
      <p:sp>
        <p:nvSpPr>
          <p:cNvPr id="24" name="文本框 23"/>
          <p:cNvSpPr txBox="1"/>
          <p:nvPr/>
        </p:nvSpPr>
        <p:spPr>
          <a:xfrm>
            <a:off x="6241958" y="3894258"/>
            <a:ext cx="936267" cy="246264"/>
          </a:xfrm>
          <a:prstGeom prst="rect">
            <a:avLst/>
          </a:prstGeom>
          <a:noFill/>
        </p:spPr>
        <p:txBody>
          <a:bodyPr wrap="square" rtlCol="0">
            <a:spAutoFit/>
          </a:bodyPr>
          <a:lstStyle>
            <a:defPPr>
              <a:defRPr lang="zh-CN"/>
            </a:defPPr>
            <a:lvl1pPr>
              <a:defRPr sz="1600"/>
            </a:lvl1pPr>
          </a:lstStyle>
          <a:p>
            <a:r>
              <a:rPr lang="en-US" altLang="zh-CN" sz="1000" dirty="0">
                <a:solidFill>
                  <a:schemeClr val="bg1"/>
                </a:solidFill>
                <a:latin typeface="微软雅黑" panose="020B0503020204020204" pitchFamily="34" charset="-122"/>
                <a:ea typeface="微软雅黑" panose="020B0503020204020204" pitchFamily="34" charset="-122"/>
              </a:rPr>
              <a:t>SDK</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179989" y="3914587"/>
            <a:ext cx="936267" cy="246264"/>
          </a:xfrm>
          <a:prstGeom prst="rect">
            <a:avLst/>
          </a:prstGeom>
          <a:noFill/>
        </p:spPr>
        <p:txBody>
          <a:bodyPr wrap="square" rtlCol="0">
            <a:spAutoFit/>
          </a:bodyPr>
          <a:lstStyle>
            <a:defPPr>
              <a:defRPr lang="zh-CN"/>
            </a:defPPr>
            <a:lvl1pPr>
              <a:defRPr sz="1600"/>
            </a:lvl1pPr>
          </a:lstStyle>
          <a:p>
            <a:r>
              <a:rPr lang="en-US" altLang="zh-CN" sz="1000" dirty="0">
                <a:solidFill>
                  <a:schemeClr val="bg1"/>
                </a:solidFill>
                <a:latin typeface="微软雅黑" panose="020B0503020204020204" pitchFamily="34" charset="-122"/>
                <a:ea typeface="微软雅黑" panose="020B0503020204020204" pitchFamily="34" charset="-122"/>
              </a:rPr>
              <a:t>Sidecar</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6252010" y="4160849"/>
            <a:ext cx="1368390" cy="360103"/>
          </a:xfrm>
          <a:prstGeom prst="rect">
            <a:avLst/>
          </a:prstGeom>
          <a:solidFill>
            <a:srgbClr val="00B0F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a:extLst/>
        </p:spPr>
        <p:txBody>
          <a:bodyPr vert="horz" wrap="square" lIns="68562" tIns="34281" rIns="68562" bIns="34281" numCol="1" rtlCol="0" anchor="ctr" anchorCtr="1" compatLnSpc="1">
            <a:prstTxWarp prst="textNoShape">
              <a:avLst/>
            </a:prstTxWarp>
          </a:bodyPr>
          <a:lstStyle/>
          <a:p>
            <a:pPr algn="ctr" defTabSz="685617" fontAlgn="base">
              <a:spcBef>
                <a:spcPct val="0"/>
              </a:spcBef>
              <a:spcAft>
                <a:spcPct val="0"/>
              </a:spcAft>
              <a:buClr>
                <a:srgbClr val="CC9900"/>
              </a:buClr>
            </a:pPr>
            <a:r>
              <a:rPr lang="zh-CN" altLang="en-US" sz="1400" dirty="0">
                <a:solidFill>
                  <a:schemeClr val="bg1"/>
                </a:solidFill>
                <a:latin typeface="微软雅黑" panose="020B0503020204020204" pitchFamily="34" charset="-122"/>
                <a:ea typeface="微软雅黑" panose="020B0503020204020204" pitchFamily="34" charset="-122"/>
              </a:rPr>
              <a:t>服务治理</a:t>
            </a:r>
          </a:p>
        </p:txBody>
      </p:sp>
      <p:cxnSp>
        <p:nvCxnSpPr>
          <p:cNvPr id="27" name="直接箭头连接符 26"/>
          <p:cNvCxnSpPr>
            <a:stCxn id="10" idx="3"/>
            <a:endCxn id="20" idx="1"/>
          </p:cNvCxnSpPr>
          <p:nvPr/>
        </p:nvCxnSpPr>
        <p:spPr bwMode="auto">
          <a:xfrm>
            <a:off x="3839436" y="3317513"/>
            <a:ext cx="2196512" cy="0"/>
          </a:xfrm>
          <a:prstGeom prst="straightConnector1">
            <a:avLst/>
          </a:prstGeom>
          <a:ln w="9525" cap="flat" cmpd="sng" algn="ctr">
            <a:solidFill>
              <a:srgbClr val="0070C0"/>
            </a:solidFill>
            <a:prstDash val="dash"/>
            <a:round/>
            <a:headEnd type="arrow" w="lg" len="sm"/>
            <a:tailEnd type="arrow" w="lg" len="sm"/>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 name="矩形 27"/>
          <p:cNvSpPr/>
          <p:nvPr/>
        </p:nvSpPr>
        <p:spPr bwMode="auto">
          <a:xfrm>
            <a:off x="1894882" y="5169137"/>
            <a:ext cx="6085619" cy="432123"/>
          </a:xfrm>
          <a:prstGeom prst="rect">
            <a:avLst/>
          </a:prstGeom>
          <a:gradFill>
            <a:gsLst>
              <a:gs pos="0">
                <a:srgbClr val="002846">
                  <a:alpha val="80000"/>
                </a:srgbClr>
              </a:gs>
              <a:gs pos="100000">
                <a:schemeClr val="tx1">
                  <a:alpha val="51000"/>
                </a:schemeClr>
              </a:gs>
            </a:gsLst>
            <a:lin ang="4200000" scaled="0"/>
          </a:gradFill>
          <a:ln w="6350">
            <a:solidFill>
              <a:srgbClr val="3399FF"/>
            </a:solidFill>
          </a:ln>
          <a:extLst/>
        </p:spPr>
        <p:style>
          <a:lnRef idx="2">
            <a:schemeClr val="accent1">
              <a:shade val="50000"/>
            </a:schemeClr>
          </a:lnRef>
          <a:fillRef idx="1">
            <a:schemeClr val="accent1"/>
          </a:fillRef>
          <a:effectRef idx="0">
            <a:schemeClr val="accent1"/>
          </a:effectRef>
          <a:fontRef idx="minor">
            <a:schemeClr val="lt1"/>
          </a:fontRef>
        </p:style>
        <p:txBody>
          <a:bodyPr lIns="68557" tIns="34279" rIns="68557" bIns="34279" rtlCol="0" anchor="ctr"/>
          <a:lstStyle/>
          <a:p>
            <a:pPr algn="ctr" fontAlgn="base">
              <a:spcBef>
                <a:spcPct val="0"/>
              </a:spcBef>
              <a:spcAft>
                <a:spcPct val="0"/>
              </a:spcAft>
            </a:pPr>
            <a:r>
              <a:rPr lang="zh-CN" altLang="en-US" sz="1400" dirty="0">
                <a:solidFill>
                  <a:schemeClr val="bg1"/>
                </a:solidFill>
                <a:latin typeface="微软雅黑" pitchFamily="34" charset="-122"/>
                <a:ea typeface="微软雅黑" pitchFamily="34" charset="-122"/>
              </a:rPr>
              <a:t>通信基础</a:t>
            </a:r>
          </a:p>
        </p:txBody>
      </p:sp>
      <p:sp>
        <p:nvSpPr>
          <p:cNvPr id="29" name="文本框 28"/>
          <p:cNvSpPr txBox="1"/>
          <p:nvPr/>
        </p:nvSpPr>
        <p:spPr>
          <a:xfrm>
            <a:off x="4487807" y="3994803"/>
            <a:ext cx="1069880" cy="1015839"/>
          </a:xfrm>
          <a:prstGeom prst="rect">
            <a:avLst/>
          </a:prstGeom>
          <a:noFill/>
        </p:spPr>
        <p:txBody>
          <a:bodyPr wrap="squar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服务发现</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负载均衡</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熔断容错</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动态路由</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0" name="双大括号 29"/>
          <p:cNvSpPr/>
          <p:nvPr/>
        </p:nvSpPr>
        <p:spPr bwMode="auto">
          <a:xfrm>
            <a:off x="4343791" y="4033717"/>
            <a:ext cx="1080308" cy="792226"/>
          </a:xfrm>
          <a:prstGeom prst="bracePair">
            <a:avLst/>
          </a:prstGeom>
          <a:ln w="9525" cap="flat" cmpd="sng" algn="ctr">
            <a:solidFill>
              <a:schemeClr val="bg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56" tIns="45728" rIns="91456" bIns="45728" numCol="1" spcCol="0" rtlCol="0" fromWordArt="0" anchor="ctr" anchorCtr="0" forceAA="0" compatLnSpc="1">
            <a:prstTxWarp prst="textNoShape">
              <a:avLst/>
            </a:prstTxWarp>
            <a:noAutofit/>
          </a:bodyP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31" name="Picture 58" descr="C:\Users\Administrator\Desktop\未标题-2.png"/>
          <p:cNvPicPr>
            <a:picLocks noChangeAspect="1" noChangeArrowheads="1"/>
          </p:cNvPicPr>
          <p:nvPr/>
        </p:nvPicPr>
        <p:blipFill>
          <a:blip r:embed="rId3" cstate="print"/>
          <a:stretch>
            <a:fillRect/>
          </a:stretch>
        </p:blipFill>
        <p:spPr bwMode="auto">
          <a:xfrm>
            <a:off x="3668669" y="5534229"/>
            <a:ext cx="2313442" cy="142537"/>
          </a:xfrm>
          <a:prstGeom prst="rect">
            <a:avLst/>
          </a:prstGeom>
          <a:noFill/>
          <a:ln>
            <a:noFill/>
          </a:ln>
        </p:spPr>
      </p:pic>
      <p:sp>
        <p:nvSpPr>
          <p:cNvPr id="32" name="矩形 31"/>
          <p:cNvSpPr/>
          <p:nvPr/>
        </p:nvSpPr>
        <p:spPr>
          <a:xfrm>
            <a:off x="9007707" y="2920424"/>
            <a:ext cx="3455677" cy="1570023"/>
          </a:xfrm>
          <a:prstGeom prst="rect">
            <a:avLst/>
          </a:prstGeom>
        </p:spPr>
        <p:txBody>
          <a:bodyPr wrap="square">
            <a:spAutoFit/>
          </a:bodyPr>
          <a:lstStyle/>
          <a:p>
            <a:r>
              <a:rPr lang="en-US" altLang="zh-CN" dirty="0">
                <a:solidFill>
                  <a:schemeClr val="bg1"/>
                </a:solidFill>
                <a:latin typeface="微软雅黑" pitchFamily="34" charset="-122"/>
                <a:ea typeface="微软雅黑" pitchFamily="34" charset="-122"/>
              </a:rPr>
              <a:t>for (</a:t>
            </a:r>
            <a:r>
              <a:rPr lang="zh-CN" altLang="en-US" dirty="0">
                <a:solidFill>
                  <a:schemeClr val="bg1"/>
                </a:solidFill>
                <a:latin typeface="微软雅黑" pitchFamily="34" charset="-122"/>
                <a:ea typeface="微软雅黑" pitchFamily="34" charset="-122"/>
              </a:rPr>
              <a:t>封装</a:t>
            </a:r>
            <a:r>
              <a:rPr lang="en-US" altLang="zh-CN" dirty="0">
                <a:solidFill>
                  <a:schemeClr val="bg1"/>
                </a:solidFill>
                <a:latin typeface="微软雅黑" pitchFamily="34" charset="-122"/>
                <a:ea typeface="微软雅黑" pitchFamily="34" charset="-122"/>
              </a:rPr>
              <a:t>++) {</a:t>
            </a:r>
          </a:p>
          <a:p>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应用侵入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治理位置</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a:t>
            </a:r>
          </a:p>
        </p:txBody>
      </p:sp>
    </p:spTree>
    <p:extLst>
      <p:ext uri="{BB962C8B-B14F-4D97-AF65-F5344CB8AC3E}">
        <p14:creationId xmlns:p14="http://schemas.microsoft.com/office/powerpoint/2010/main" val="16231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grpId="1" nodeType="clickEffect">
                                  <p:stCondLst>
                                    <p:cond delay="0"/>
                                  </p:stCondLst>
                                  <p:childTnLst>
                                    <p:animEffect transition="out" filter="randombar(horizontal)">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0" presetClass="exit" presetSubtype="0" fill="hold" grpId="0"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4" presetClass="exit" presetSubtype="10" fill="hold" grpId="1" nodeType="withEffect">
                                  <p:stCondLst>
                                    <p:cond delay="0"/>
                                  </p:stCondLst>
                                  <p:childTnLst>
                                    <p:animEffect transition="out" filter="randombar(horizontal)">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0" presetClass="exit" presetSubtype="0" fill="hold" grpId="0" nodeType="with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p:bldP spid="14" grpId="1"/>
      <p:bldP spid="15" grpId="0"/>
      <p:bldP spid="17" grpId="0" animBg="1"/>
      <p:bldP spid="18" grpId="0" animBg="1"/>
      <p:bldP spid="19" grpId="0" animBg="1"/>
      <p:bldP spid="20" grpId="0" animBg="1"/>
      <p:bldP spid="24" grpId="0"/>
      <p:bldP spid="24" grpId="1"/>
      <p:bldP spid="25"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关键能力</a:t>
            </a:r>
            <a:endParaRPr lang="zh-CN" altLang="en-US" sz="2801" dirty="0">
              <a:solidFill>
                <a:schemeClr val="bg1"/>
              </a:solidFill>
            </a:endParaRPr>
          </a:p>
        </p:txBody>
      </p:sp>
      <p:sp>
        <p:nvSpPr>
          <p:cNvPr id="3" name="圆角矩形 2"/>
          <p:cNvSpPr/>
          <p:nvPr/>
        </p:nvSpPr>
        <p:spPr>
          <a:xfrm>
            <a:off x="1178800" y="4533147"/>
            <a:ext cx="9230977" cy="1853729"/>
          </a:xfrm>
          <a:prstGeom prst="roundRect">
            <a:avLst>
              <a:gd name="adj" fmla="val 4433"/>
            </a:avLst>
          </a:prstGeom>
          <a:gradFill>
            <a:gsLst>
              <a:gs pos="0">
                <a:srgbClr val="002846">
                  <a:alpha val="80000"/>
                </a:srgbClr>
              </a:gs>
              <a:gs pos="100000">
                <a:schemeClr val="tx1">
                  <a:alpha val="51000"/>
                </a:schemeClr>
              </a:gs>
            </a:gsLst>
            <a:lin ang="4200000" scaled="0"/>
          </a:gradFill>
          <a:ln w="6350">
            <a:solidFill>
              <a:srgbClr val="3399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Arial" panose="020B0604020202020204" pitchFamily="34" charset="0"/>
              <a:cs typeface="Arial" panose="020B0604020202020204" pitchFamily="34" charset="0"/>
            </a:endParaRPr>
          </a:p>
        </p:txBody>
      </p:sp>
      <p:sp>
        <p:nvSpPr>
          <p:cNvPr id="5" name="圆角矩形 4"/>
          <p:cNvSpPr/>
          <p:nvPr/>
        </p:nvSpPr>
        <p:spPr>
          <a:xfrm>
            <a:off x="1178800" y="1139232"/>
            <a:ext cx="9230977" cy="3143205"/>
          </a:xfrm>
          <a:prstGeom prst="roundRect">
            <a:avLst>
              <a:gd name="adj" fmla="val 4433"/>
            </a:avLst>
          </a:prstGeom>
          <a:gradFill>
            <a:gsLst>
              <a:gs pos="0">
                <a:srgbClr val="002846">
                  <a:alpha val="80000"/>
                </a:srgbClr>
              </a:gs>
              <a:gs pos="100000">
                <a:schemeClr val="tx1">
                  <a:alpha val="51000"/>
                </a:schemeClr>
              </a:gs>
            </a:gsLst>
            <a:lin ang="4200000" scaled="0"/>
          </a:gradFill>
          <a:ln w="6350">
            <a:solidFill>
              <a:srgbClr val="3399FF">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Arial" panose="020B0604020202020204" pitchFamily="34" charset="0"/>
              <a:cs typeface="Arial" panose="020B0604020202020204" pitchFamily="34" charset="0"/>
            </a:endParaRPr>
          </a:p>
        </p:txBody>
      </p:sp>
      <p:grpSp>
        <p:nvGrpSpPr>
          <p:cNvPr id="6" name="组合 76"/>
          <p:cNvGrpSpPr/>
          <p:nvPr/>
        </p:nvGrpSpPr>
        <p:grpSpPr>
          <a:xfrm>
            <a:off x="2380257" y="1082549"/>
            <a:ext cx="2885198" cy="1723478"/>
            <a:chOff x="7824075" y="765498"/>
            <a:chExt cx="3848043" cy="3015684"/>
          </a:xfrm>
        </p:grpSpPr>
        <p:pic>
          <p:nvPicPr>
            <p:cNvPr id="7"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51"/>
          <p:cNvSpPr txBox="1"/>
          <p:nvPr/>
        </p:nvSpPr>
        <p:spPr>
          <a:xfrm>
            <a:off x="2613353" y="1358209"/>
            <a:ext cx="959191" cy="315449"/>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流量管理</a:t>
            </a:r>
          </a:p>
        </p:txBody>
      </p:sp>
      <p:sp>
        <p:nvSpPr>
          <p:cNvPr id="10" name="圆角矩形 9"/>
          <p:cNvSpPr/>
          <p:nvPr/>
        </p:nvSpPr>
        <p:spPr>
          <a:xfrm>
            <a:off x="2533875" y="1813676"/>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微软雅黑" panose="020B0503020204020204" pitchFamily="34" charset="-122"/>
                <a:ea typeface="微软雅黑" panose="020B0503020204020204" pitchFamily="34" charset="-122"/>
              </a:rPr>
              <a:t>负载均衡</a:t>
            </a:r>
          </a:p>
        </p:txBody>
      </p:sp>
      <p:sp>
        <p:nvSpPr>
          <p:cNvPr id="11" name="圆角矩形 10"/>
          <p:cNvSpPr/>
          <p:nvPr/>
        </p:nvSpPr>
        <p:spPr>
          <a:xfrm>
            <a:off x="3813428" y="1813676"/>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动态路由</a:t>
            </a:r>
            <a:endParaRPr lang="zh-CN" altLang="zh-CN" sz="1200" dirty="0"/>
          </a:p>
        </p:txBody>
      </p:sp>
      <p:sp>
        <p:nvSpPr>
          <p:cNvPr id="12" name="圆角矩形 11"/>
          <p:cNvSpPr/>
          <p:nvPr/>
        </p:nvSpPr>
        <p:spPr>
          <a:xfrm>
            <a:off x="2510761" y="2273175"/>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1200" dirty="0"/>
              <a:t>灰度发布</a:t>
            </a:r>
          </a:p>
        </p:txBody>
      </p:sp>
      <p:grpSp>
        <p:nvGrpSpPr>
          <p:cNvPr id="13" name="组合 76"/>
          <p:cNvGrpSpPr/>
          <p:nvPr/>
        </p:nvGrpSpPr>
        <p:grpSpPr>
          <a:xfrm>
            <a:off x="6594741" y="1082549"/>
            <a:ext cx="2885198" cy="1723478"/>
            <a:chOff x="7824075" y="765498"/>
            <a:chExt cx="3848043" cy="3015684"/>
          </a:xfrm>
        </p:grpSpPr>
        <p:pic>
          <p:nvPicPr>
            <p:cNvPr id="14"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15" name="圆角矩形 14"/>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51"/>
          <p:cNvSpPr txBox="1"/>
          <p:nvPr/>
        </p:nvSpPr>
        <p:spPr>
          <a:xfrm>
            <a:off x="6921927" y="1409114"/>
            <a:ext cx="959191" cy="315449"/>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可观察性</a:t>
            </a:r>
          </a:p>
        </p:txBody>
      </p:sp>
      <p:sp>
        <p:nvSpPr>
          <p:cNvPr id="17" name="圆角矩形 16"/>
          <p:cNvSpPr/>
          <p:nvPr/>
        </p:nvSpPr>
        <p:spPr>
          <a:xfrm>
            <a:off x="6757788" y="1813676"/>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调用链</a:t>
            </a:r>
            <a:endParaRPr lang="zh-CN" altLang="zh-CN" sz="1200" dirty="0">
              <a:latin typeface="微软雅黑" panose="020B0503020204020204" pitchFamily="34" charset="-122"/>
              <a:ea typeface="微软雅黑" panose="020B0503020204020204" pitchFamily="34" charset="-122"/>
            </a:endParaRPr>
          </a:p>
        </p:txBody>
      </p:sp>
      <p:sp>
        <p:nvSpPr>
          <p:cNvPr id="18" name="圆角矩形 17"/>
          <p:cNvSpPr/>
          <p:nvPr/>
        </p:nvSpPr>
        <p:spPr>
          <a:xfrm>
            <a:off x="8037341" y="1813676"/>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访问日志</a:t>
            </a:r>
            <a:endParaRPr lang="zh-CN" altLang="zh-CN" sz="1200" dirty="0"/>
          </a:p>
        </p:txBody>
      </p:sp>
      <p:sp>
        <p:nvSpPr>
          <p:cNvPr id="19" name="圆角矩形 18"/>
          <p:cNvSpPr/>
          <p:nvPr/>
        </p:nvSpPr>
        <p:spPr>
          <a:xfrm>
            <a:off x="6734675" y="2273175"/>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监控</a:t>
            </a:r>
            <a:endParaRPr lang="zh-CN" altLang="zh-CN" sz="1200" dirty="0"/>
          </a:p>
        </p:txBody>
      </p:sp>
      <p:grpSp>
        <p:nvGrpSpPr>
          <p:cNvPr id="20" name="组合 76"/>
          <p:cNvGrpSpPr/>
          <p:nvPr/>
        </p:nvGrpSpPr>
        <p:grpSpPr>
          <a:xfrm>
            <a:off x="2384938" y="2722066"/>
            <a:ext cx="2885198" cy="1281986"/>
            <a:chOff x="7824075" y="765498"/>
            <a:chExt cx="3848043" cy="3015684"/>
          </a:xfrm>
        </p:grpSpPr>
        <p:pic>
          <p:nvPicPr>
            <p:cNvPr id="21" name="Picture 26" descr="C:\Users\nelsone-pc01\Desktop\手环\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51"/>
          <p:cNvSpPr txBox="1"/>
          <p:nvPr/>
        </p:nvSpPr>
        <p:spPr>
          <a:xfrm>
            <a:off x="2627464" y="3071075"/>
            <a:ext cx="959191" cy="315449"/>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策略执行</a:t>
            </a:r>
          </a:p>
        </p:txBody>
      </p:sp>
      <p:sp>
        <p:nvSpPr>
          <p:cNvPr id="24" name="圆角矩形 23"/>
          <p:cNvSpPr/>
          <p:nvPr/>
        </p:nvSpPr>
        <p:spPr>
          <a:xfrm>
            <a:off x="2547984" y="3526542"/>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限流</a:t>
            </a:r>
            <a:endParaRPr lang="zh-CN" altLang="zh-CN" sz="1200" dirty="0">
              <a:latin typeface="微软雅黑" panose="020B0503020204020204" pitchFamily="34" charset="-122"/>
              <a:ea typeface="微软雅黑" panose="020B0503020204020204" pitchFamily="34" charset="-122"/>
            </a:endParaRPr>
          </a:p>
        </p:txBody>
      </p:sp>
      <p:sp>
        <p:nvSpPr>
          <p:cNvPr id="25" name="圆角矩形 24"/>
          <p:cNvSpPr/>
          <p:nvPr/>
        </p:nvSpPr>
        <p:spPr>
          <a:xfrm>
            <a:off x="3827537" y="3526542"/>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200" dirty="0"/>
              <a:t>ACL</a:t>
            </a:r>
            <a:endParaRPr lang="zh-CN" altLang="zh-CN" sz="1200" dirty="0"/>
          </a:p>
        </p:txBody>
      </p:sp>
      <p:sp>
        <p:nvSpPr>
          <p:cNvPr id="26" name="圆角矩形 25"/>
          <p:cNvSpPr/>
          <p:nvPr/>
        </p:nvSpPr>
        <p:spPr>
          <a:xfrm>
            <a:off x="3813427" y="2282577"/>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故障注入</a:t>
            </a:r>
            <a:endParaRPr lang="zh-CN" altLang="zh-CN" sz="1200" dirty="0"/>
          </a:p>
        </p:txBody>
      </p:sp>
      <p:grpSp>
        <p:nvGrpSpPr>
          <p:cNvPr id="27" name="组合 76"/>
          <p:cNvGrpSpPr/>
          <p:nvPr/>
        </p:nvGrpSpPr>
        <p:grpSpPr>
          <a:xfrm>
            <a:off x="6632260" y="2728058"/>
            <a:ext cx="2885198" cy="1277149"/>
            <a:chOff x="7824075" y="765498"/>
            <a:chExt cx="3848043" cy="3015684"/>
          </a:xfrm>
        </p:grpSpPr>
        <p:pic>
          <p:nvPicPr>
            <p:cNvPr id="28" name="Picture 26" descr="C:\Users\nelsone-pc01\Desktop\手环\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29" name="圆角矩形 28"/>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51"/>
          <p:cNvSpPr txBox="1"/>
          <p:nvPr/>
        </p:nvSpPr>
        <p:spPr>
          <a:xfrm>
            <a:off x="6855356" y="3054099"/>
            <a:ext cx="1574744" cy="561670"/>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服务身份和安全</a:t>
            </a:r>
          </a:p>
          <a:p>
            <a:pPr lvl="1"/>
            <a:endParaRPr lang="zh-CN" altLang="en-US" dirty="0"/>
          </a:p>
        </p:txBody>
      </p:sp>
      <p:sp>
        <p:nvSpPr>
          <p:cNvPr id="31" name="圆角矩形 30"/>
          <p:cNvSpPr/>
          <p:nvPr/>
        </p:nvSpPr>
        <p:spPr>
          <a:xfrm>
            <a:off x="6795306" y="3532535"/>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认证</a:t>
            </a:r>
            <a:endParaRPr lang="zh-CN" altLang="zh-CN" sz="1200" dirty="0">
              <a:latin typeface="微软雅黑" panose="020B0503020204020204" pitchFamily="34" charset="-122"/>
              <a:ea typeface="微软雅黑" panose="020B0503020204020204" pitchFamily="34" charset="-122"/>
            </a:endParaRPr>
          </a:p>
        </p:txBody>
      </p:sp>
      <p:sp>
        <p:nvSpPr>
          <p:cNvPr id="32" name="圆角矩形 31"/>
          <p:cNvSpPr/>
          <p:nvPr/>
        </p:nvSpPr>
        <p:spPr>
          <a:xfrm>
            <a:off x="8074859" y="3532535"/>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鉴权</a:t>
            </a:r>
            <a:endParaRPr lang="zh-CN" altLang="zh-CN" sz="1200" dirty="0"/>
          </a:p>
        </p:txBody>
      </p:sp>
      <p:grpSp>
        <p:nvGrpSpPr>
          <p:cNvPr id="33" name="组合 76"/>
          <p:cNvGrpSpPr/>
          <p:nvPr/>
        </p:nvGrpSpPr>
        <p:grpSpPr>
          <a:xfrm>
            <a:off x="2426006" y="4451600"/>
            <a:ext cx="2885198" cy="1723478"/>
            <a:chOff x="7824075" y="765498"/>
            <a:chExt cx="3848043" cy="3015684"/>
          </a:xfrm>
        </p:grpSpPr>
        <p:pic>
          <p:nvPicPr>
            <p:cNvPr id="34"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35" name="圆角矩形 34"/>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51"/>
          <p:cNvSpPr txBox="1"/>
          <p:nvPr/>
        </p:nvSpPr>
        <p:spPr>
          <a:xfrm>
            <a:off x="2435854" y="4717182"/>
            <a:ext cx="1081019" cy="315449"/>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  平台支持</a:t>
            </a:r>
          </a:p>
        </p:txBody>
      </p:sp>
      <p:sp>
        <p:nvSpPr>
          <p:cNvPr id="37" name="圆角矩形 36"/>
          <p:cNvSpPr/>
          <p:nvPr/>
        </p:nvSpPr>
        <p:spPr>
          <a:xfrm>
            <a:off x="2589053" y="5256078"/>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Kubernetes</a:t>
            </a:r>
            <a:endParaRPr lang="zh-CN" altLang="zh-CN" sz="1200" dirty="0">
              <a:latin typeface="微软雅黑" panose="020B0503020204020204" pitchFamily="34" charset="-122"/>
              <a:ea typeface="微软雅黑" panose="020B0503020204020204" pitchFamily="34" charset="-122"/>
            </a:endParaRPr>
          </a:p>
        </p:txBody>
      </p:sp>
      <p:sp>
        <p:nvSpPr>
          <p:cNvPr id="38" name="圆角矩形 37"/>
          <p:cNvSpPr/>
          <p:nvPr/>
        </p:nvSpPr>
        <p:spPr>
          <a:xfrm>
            <a:off x="3868605" y="5256078"/>
            <a:ext cx="1224373"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200" dirty="0" err="1"/>
              <a:t>CloudFoundry</a:t>
            </a:r>
            <a:endParaRPr lang="zh-CN" altLang="zh-CN" sz="1200" dirty="0"/>
          </a:p>
        </p:txBody>
      </p:sp>
      <p:sp>
        <p:nvSpPr>
          <p:cNvPr id="39" name="圆角矩形 38"/>
          <p:cNvSpPr/>
          <p:nvPr/>
        </p:nvSpPr>
        <p:spPr>
          <a:xfrm>
            <a:off x="2565940" y="5715579"/>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200" dirty="0"/>
              <a:t>Eureka</a:t>
            </a:r>
            <a:endParaRPr lang="zh-CN" altLang="zh-CN" sz="1200" dirty="0"/>
          </a:p>
        </p:txBody>
      </p:sp>
      <p:grpSp>
        <p:nvGrpSpPr>
          <p:cNvPr id="40" name="组合 76"/>
          <p:cNvGrpSpPr/>
          <p:nvPr/>
        </p:nvGrpSpPr>
        <p:grpSpPr>
          <a:xfrm>
            <a:off x="6649921" y="4451600"/>
            <a:ext cx="2885198" cy="1723478"/>
            <a:chOff x="7824075" y="765498"/>
            <a:chExt cx="3848043" cy="3015684"/>
          </a:xfrm>
        </p:grpSpPr>
        <p:pic>
          <p:nvPicPr>
            <p:cNvPr id="41" name="Picture 26" descr="C:\Users\nelsone-pc01\Desktop\手环\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1534" y="765498"/>
              <a:ext cx="3413125" cy="941013"/>
            </a:xfrm>
            <a:prstGeom prst="rect">
              <a:avLst/>
            </a:prstGeom>
            <a:noFill/>
            <a:extLst>
              <a:ext uri="{909E8E84-426E-40DD-AFC4-6F175D3DCCD1}">
                <a14:hiddenFill xmlns:a14="http://schemas.microsoft.com/office/drawing/2010/main">
                  <a:solidFill>
                    <a:srgbClr val="FFFFFF"/>
                  </a:solidFill>
                </a14:hiddenFill>
              </a:ext>
            </a:extLst>
          </p:spPr>
        </p:pic>
        <p:sp>
          <p:nvSpPr>
            <p:cNvPr id="42" name="圆角矩形 41"/>
            <p:cNvSpPr/>
            <p:nvPr/>
          </p:nvSpPr>
          <p:spPr>
            <a:xfrm>
              <a:off x="7824075" y="1234976"/>
              <a:ext cx="3848043" cy="2546206"/>
            </a:xfrm>
            <a:prstGeom prst="roundRect">
              <a:avLst>
                <a:gd name="adj" fmla="val 6902"/>
              </a:avLst>
            </a:prstGeom>
            <a:gradFill>
              <a:gsLst>
                <a:gs pos="0">
                  <a:srgbClr val="002846">
                    <a:alpha val="80000"/>
                  </a:srgbClr>
                </a:gs>
                <a:gs pos="100000">
                  <a:schemeClr val="tx1">
                    <a:alpha val="5100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51"/>
          <p:cNvSpPr txBox="1"/>
          <p:nvPr/>
        </p:nvSpPr>
        <p:spPr>
          <a:xfrm>
            <a:off x="6571345" y="4728832"/>
            <a:ext cx="1286204" cy="315449"/>
          </a:xfrm>
          <a:prstGeom prst="rect">
            <a:avLst/>
          </a:prstGeom>
          <a:noFill/>
        </p:spPr>
        <p:txBody>
          <a:bodyPr wrap="none" lIns="68557" tIns="34279" rIns="68557" bIns="34279" rtlCol="0">
            <a:spAutoFit/>
          </a:bodyPr>
          <a:lstStyle>
            <a:defPPr>
              <a:defRPr lang="zh-CN"/>
            </a:defPPr>
            <a:lvl2pPr marL="0" lvl="1" algn="ctr">
              <a:defRPr sz="1600" b="1">
                <a:solidFill>
                  <a:srgbClr val="AAFFFF"/>
                </a:solidFill>
                <a:latin typeface="微软雅黑" pitchFamily="34" charset="-122"/>
                <a:ea typeface="微软雅黑" pitchFamily="34" charset="-122"/>
              </a:defRPr>
            </a:lvl2pPr>
          </a:lstStyle>
          <a:p>
            <a:pPr lvl="1"/>
            <a:r>
              <a:rPr lang="zh-CN" altLang="en-US" dirty="0"/>
              <a:t>  集成和定制</a:t>
            </a:r>
          </a:p>
        </p:txBody>
      </p:sp>
      <p:sp>
        <p:nvSpPr>
          <p:cNvPr id="44" name="圆角矩形 43"/>
          <p:cNvSpPr/>
          <p:nvPr/>
        </p:nvSpPr>
        <p:spPr>
          <a:xfrm>
            <a:off x="6812967" y="5256078"/>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ACL</a:t>
            </a:r>
            <a:endParaRPr lang="zh-CN" altLang="zh-CN" sz="1200" dirty="0">
              <a:latin typeface="微软雅黑" panose="020B0503020204020204" pitchFamily="34" charset="-122"/>
              <a:ea typeface="微软雅黑" panose="020B0503020204020204" pitchFamily="34" charset="-122"/>
            </a:endParaRPr>
          </a:p>
        </p:txBody>
      </p:sp>
      <p:sp>
        <p:nvSpPr>
          <p:cNvPr id="45" name="圆角矩形 44"/>
          <p:cNvSpPr/>
          <p:nvPr/>
        </p:nvSpPr>
        <p:spPr>
          <a:xfrm>
            <a:off x="8092520" y="5256078"/>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日志</a:t>
            </a:r>
            <a:endParaRPr lang="zh-CN" altLang="zh-CN" sz="1200" dirty="0"/>
          </a:p>
        </p:txBody>
      </p:sp>
      <p:sp>
        <p:nvSpPr>
          <p:cNvPr id="46" name="圆角矩形 45"/>
          <p:cNvSpPr/>
          <p:nvPr/>
        </p:nvSpPr>
        <p:spPr>
          <a:xfrm>
            <a:off x="6789854" y="5715579"/>
            <a:ext cx="1061089" cy="256582"/>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200" dirty="0"/>
              <a:t>配额</a:t>
            </a:r>
            <a:endParaRPr lang="zh-CN" altLang="zh-CN" sz="1200" dirty="0"/>
          </a:p>
        </p:txBody>
      </p:sp>
      <p:sp>
        <p:nvSpPr>
          <p:cNvPr id="47" name="圆角矩形 46"/>
          <p:cNvSpPr/>
          <p:nvPr/>
        </p:nvSpPr>
        <p:spPr>
          <a:xfrm>
            <a:off x="3868605" y="5724981"/>
            <a:ext cx="1224374" cy="247180"/>
          </a:xfrm>
          <a:prstGeom prst="roundRect">
            <a:avLst/>
          </a:prstGeom>
          <a:gradFill>
            <a:gsLst>
              <a:gs pos="0">
                <a:srgbClr val="002846">
                  <a:alpha val="80000"/>
                </a:srgbClr>
              </a:gs>
              <a:gs pos="100000">
                <a:schemeClr val="tx1">
                  <a:alpha val="0"/>
                </a:schemeClr>
              </a:gs>
            </a:gsLst>
            <a:lin ang="4200000" scaled="0"/>
          </a:gradFill>
          <a:ln w="6350">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200" dirty="0"/>
              <a:t>Consul</a:t>
            </a:r>
            <a:endParaRPr lang="zh-CN" altLang="zh-CN" sz="1200" dirty="0"/>
          </a:p>
        </p:txBody>
      </p:sp>
      <p:sp>
        <p:nvSpPr>
          <p:cNvPr id="48" name="文本框 47"/>
          <p:cNvSpPr txBox="1"/>
          <p:nvPr/>
        </p:nvSpPr>
        <p:spPr>
          <a:xfrm>
            <a:off x="1519794" y="1355257"/>
            <a:ext cx="749692" cy="831189"/>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功能</a:t>
            </a:r>
          </a:p>
        </p:txBody>
      </p:sp>
      <p:sp>
        <p:nvSpPr>
          <p:cNvPr id="49" name="文本框 48"/>
          <p:cNvSpPr txBox="1"/>
          <p:nvPr/>
        </p:nvSpPr>
        <p:spPr>
          <a:xfrm>
            <a:off x="1544254" y="4811640"/>
            <a:ext cx="749692" cy="831189"/>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扩展</a:t>
            </a:r>
          </a:p>
        </p:txBody>
      </p:sp>
    </p:spTree>
    <p:extLst>
      <p:ext uri="{BB962C8B-B14F-4D97-AF65-F5344CB8AC3E}">
        <p14:creationId xmlns:p14="http://schemas.microsoft.com/office/powerpoint/2010/main" val="2932670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742" y="3"/>
            <a:ext cx="8531279" cy="1042516"/>
          </a:xfrm>
          <a:prstGeom prst="rect">
            <a:avLst/>
          </a:prstGeom>
        </p:spPr>
        <p:txBody>
          <a:bodyPr vert="horz" lIns="91440" tIns="45720" rIns="91440" bIns="45720" rtlCol="0" anchor="ctr">
            <a:normAutofit/>
          </a:bodyPr>
          <a:lstStyle>
            <a:lvl1pPr algn="l" defTabSz="685709" rtl="0" eaLnBrk="1" latinLnBrk="0" hangingPunct="1">
              <a:spcBef>
                <a:spcPct val="0"/>
              </a:spcBef>
              <a:buNone/>
              <a:defRPr sz="2400" kern="1200" baseline="0">
                <a:solidFill>
                  <a:schemeClr val="tx1"/>
                </a:solidFill>
                <a:latin typeface="微软雅黑" pitchFamily="34" charset="-122"/>
                <a:ea typeface="微软雅黑" pitchFamily="34" charset="-122"/>
                <a:cs typeface="+mj-cs"/>
              </a:defRPr>
            </a:lvl1pPr>
          </a:lstStyle>
          <a:p>
            <a:r>
              <a:rPr lang="zh-CN" altLang="en-US" sz="3601" dirty="0">
                <a:solidFill>
                  <a:schemeClr val="bg1"/>
                </a:solidFill>
              </a:rPr>
              <a:t>   </a:t>
            </a:r>
            <a:r>
              <a:rPr lang="en-US" altLang="zh-CN" sz="3601" dirty="0">
                <a:solidFill>
                  <a:schemeClr val="bg1"/>
                </a:solidFill>
              </a:rPr>
              <a:t>Istio</a:t>
            </a:r>
            <a:r>
              <a:rPr lang="zh-CN" altLang="en-US" sz="3601" dirty="0">
                <a:solidFill>
                  <a:schemeClr val="bg1"/>
                </a:solidFill>
              </a:rPr>
              <a:t>总体架构</a:t>
            </a:r>
            <a:endParaRPr lang="zh-CN" altLang="en-US" sz="2801" dirty="0">
              <a:solidFill>
                <a:schemeClr val="bg1"/>
              </a:solidFill>
            </a:endParaRPr>
          </a:p>
        </p:txBody>
      </p:sp>
      <p:pic>
        <p:nvPicPr>
          <p:cNvPr id="3" name="图片 2"/>
          <p:cNvPicPr>
            <a:picLocks noChangeAspect="1"/>
          </p:cNvPicPr>
          <p:nvPr/>
        </p:nvPicPr>
        <p:blipFill>
          <a:blip r:embed="rId2"/>
          <a:stretch>
            <a:fillRect/>
          </a:stretch>
        </p:blipFill>
        <p:spPr>
          <a:xfrm>
            <a:off x="1744678" y="1042519"/>
            <a:ext cx="8364551" cy="5497408"/>
          </a:xfrm>
          <a:prstGeom prst="rect">
            <a:avLst/>
          </a:prstGeom>
        </p:spPr>
      </p:pic>
    </p:spTree>
    <p:extLst>
      <p:ext uri="{BB962C8B-B14F-4D97-AF65-F5344CB8AC3E}">
        <p14:creationId xmlns:p14="http://schemas.microsoft.com/office/powerpoint/2010/main" val="2790946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C12820-EED8-8345-ADE9-2EF510FDA122}"/>
              </a:ext>
            </a:extLst>
          </p:cNvPr>
          <p:cNvSpPr>
            <a:spLocks noGrp="1"/>
          </p:cNvSpPr>
          <p:nvPr>
            <p:ph type="title"/>
          </p:nvPr>
        </p:nvSpPr>
        <p:spPr/>
        <p:txBody>
          <a:bodyPr/>
          <a:lstStyle/>
          <a:p>
            <a:r>
              <a:rPr kumimoji="1" lang="en-US" altLang="zh-CN" b="1" dirty="0">
                <a:solidFill>
                  <a:schemeClr val="bg1"/>
                </a:solidFill>
                <a:latin typeface="微软雅黑" panose="020B0503020204020204" pitchFamily="34" charset="-122"/>
                <a:ea typeface="微软雅黑" panose="020B0503020204020204" pitchFamily="34" charset="-122"/>
              </a:rPr>
              <a:t>Agenda</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xmlns="" id="{623D5592-52AD-D54D-B1F8-6EC5D7B6CC12}"/>
              </a:ext>
            </a:extLst>
          </p:cNvPr>
          <p:cNvSpPr>
            <a:spLocks noGrp="1"/>
          </p:cNvSpPr>
          <p:nvPr>
            <p:ph idx="1"/>
          </p:nvPr>
        </p:nvSpPr>
        <p:spPr/>
        <p:txBody>
          <a:bodyPr/>
          <a:lstStyle/>
          <a:p>
            <a:pPr marL="588936" indent="-588936" defTabSz="982461">
              <a:buClr>
                <a:srgbClr val="6ABCFC"/>
              </a:buClr>
            </a:pPr>
            <a:r>
              <a:rPr lang="en-US" altLang="zh-CN" b="1" dirty="0" err="1">
                <a:solidFill>
                  <a:schemeClr val="bg1"/>
                </a:solidFill>
              </a:rPr>
              <a:t>Istio</a:t>
            </a:r>
            <a:r>
              <a:rPr lang="zh-CN" altLang="en-US" b="1" dirty="0">
                <a:solidFill>
                  <a:schemeClr val="bg1"/>
                </a:solidFill>
              </a:rPr>
              <a:t> </a:t>
            </a:r>
            <a:endParaRPr lang="en-US" altLang="zh-CN" b="1" dirty="0" smtClean="0">
              <a:solidFill>
                <a:schemeClr val="bg1"/>
              </a:solidFill>
            </a:endParaRPr>
          </a:p>
          <a:p>
            <a:pPr marL="588936" indent="-588936" defTabSz="982461">
              <a:buClr>
                <a:srgbClr val="6ABCFC"/>
              </a:buClr>
            </a:pPr>
            <a:r>
              <a:rPr lang="en-US" altLang="zh-CN" b="1" dirty="0" err="1">
                <a:solidFill>
                  <a:srgbClr val="FFC000"/>
                </a:solidFill>
              </a:rPr>
              <a:t>Istio</a:t>
            </a:r>
            <a:r>
              <a:rPr lang="zh-CN" altLang="en-US" b="1" dirty="0">
                <a:solidFill>
                  <a:srgbClr val="FFC000"/>
                </a:solidFill>
              </a:rPr>
              <a:t> </a:t>
            </a:r>
            <a:r>
              <a:rPr lang="en-US" altLang="zh-CN" b="1" dirty="0">
                <a:solidFill>
                  <a:srgbClr val="FFC000"/>
                </a:solidFill>
              </a:rPr>
              <a:t>&amp; Kubernetes</a:t>
            </a:r>
          </a:p>
          <a:p>
            <a:pPr marL="588936" indent="-588936" defTabSz="982461">
              <a:buClr>
                <a:srgbClr val="6ABCFC"/>
              </a:buClr>
            </a:pPr>
            <a:r>
              <a:rPr lang="en-US" altLang="zh-CN" b="1" dirty="0" smtClean="0">
                <a:solidFill>
                  <a:schemeClr val="bg2"/>
                </a:solidFill>
                <a:latin typeface="微软雅黑" panose="020B0503020204020204" pitchFamily="34" charset="-122"/>
                <a:ea typeface="微软雅黑" panose="020B0503020204020204" pitchFamily="34" charset="-122"/>
              </a:rPr>
              <a:t>Istio</a:t>
            </a:r>
            <a:r>
              <a:rPr lang="zh-CN" altLang="en-US" b="1" dirty="0">
                <a:solidFill>
                  <a:schemeClr val="bg2"/>
                </a:solidFill>
                <a:latin typeface="微软雅黑" panose="020B0503020204020204" pitchFamily="34" charset="-122"/>
                <a:ea typeface="微软雅黑" panose="020B0503020204020204" pitchFamily="34" charset="-122"/>
              </a:rPr>
              <a:t> </a:t>
            </a:r>
            <a:r>
              <a:rPr lang="en-US" altLang="zh-CN" b="1" dirty="0" smtClean="0">
                <a:solidFill>
                  <a:schemeClr val="bg2"/>
                </a:solidFill>
                <a:latin typeface="微软雅黑" panose="020B0503020204020204" pitchFamily="34" charset="-122"/>
                <a:ea typeface="微软雅黑" panose="020B0503020204020204" pitchFamily="34" charset="-122"/>
              </a:rPr>
              <a:t>&amp; Kubernetes</a:t>
            </a:r>
            <a:r>
              <a:rPr lang="zh-CN" altLang="en-US" b="1" dirty="0" smtClean="0">
                <a:solidFill>
                  <a:schemeClr val="bg2"/>
                </a:solidFill>
                <a:latin typeface="微软雅黑" panose="020B0503020204020204" pitchFamily="34" charset="-122"/>
                <a:ea typeface="微软雅黑" panose="020B0503020204020204" pitchFamily="34" charset="-122"/>
              </a:rPr>
              <a:t>的云原生实践</a:t>
            </a:r>
            <a:endParaRPr kumimoji="1" lang="zh-CN" altLang="en-US" dirty="0">
              <a:solidFill>
                <a:schemeClr val="bg1"/>
              </a:solidFill>
            </a:endParaRPr>
          </a:p>
        </p:txBody>
      </p:sp>
    </p:spTree>
    <p:extLst>
      <p:ext uri="{BB962C8B-B14F-4D97-AF65-F5344CB8AC3E}">
        <p14:creationId xmlns:p14="http://schemas.microsoft.com/office/powerpoint/2010/main" val="1548251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封面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D25EDA31-7B2C-4094-971B-4E5AA49C901B}"/>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6比9浅色 - CH.pptx" id="{3D04371C-1BE5-4CFE-BB34-5F60C1B596F8}" vid="{01B87725-EA18-4333-BBA3-6918DC2C6E1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14555</TotalTime>
  <Words>1009</Words>
  <Application>Microsoft Office PowerPoint</Application>
  <PresentationFormat>自定义</PresentationFormat>
  <Paragraphs>276</Paragraphs>
  <Slides>23</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23</vt:i4>
      </vt:variant>
    </vt:vector>
  </HeadingPairs>
  <TitlesOfParts>
    <vt:vector size="32" baseType="lpstr">
      <vt:lpstr>Arial Unicode MS</vt:lpstr>
      <vt:lpstr>Lantinghei SC Demibold</vt:lpstr>
      <vt:lpstr>宋体</vt:lpstr>
      <vt:lpstr>微软雅黑</vt:lpstr>
      <vt:lpstr>Arial</vt:lpstr>
      <vt:lpstr>Calibri</vt:lpstr>
      <vt:lpstr>Wingdings</vt:lpstr>
      <vt:lpstr>封面01</vt:lpstr>
      <vt:lpstr>自定义设计方案</vt:lpstr>
      <vt:lpstr>Day15 Istio服务与架构</vt:lpstr>
      <vt:lpstr>Agenda</vt:lpstr>
      <vt:lpstr>PowerPoint 演示文稿</vt:lpstr>
      <vt:lpstr>PowerPoint 演示文稿</vt:lpstr>
      <vt:lpstr>PowerPoint 演示文稿</vt:lpstr>
      <vt:lpstr>PowerPoint 演示文稿</vt:lpstr>
      <vt:lpstr>PowerPoint 演示文稿</vt:lpstr>
      <vt:lpstr>PowerPoint 演示文稿</vt:lpstr>
      <vt:lpstr>Agenda</vt:lpstr>
      <vt:lpstr>PowerPoint 演示文稿</vt:lpstr>
      <vt:lpstr>PowerPoint 演示文稿</vt:lpstr>
      <vt:lpstr>PowerPoint 演示文稿</vt:lpstr>
      <vt:lpstr>PowerPoint 演示文稿</vt:lpstr>
      <vt:lpstr>PowerPoint 演示文稿</vt:lpstr>
      <vt:lpstr>PowerPoint 演示文稿</vt:lpstr>
      <vt:lpstr>Agenda</vt:lpstr>
      <vt:lpstr>PowerPoint 演示文稿</vt:lpstr>
      <vt:lpstr>PowerPoint 演示文稿</vt:lpstr>
      <vt:lpstr>PowerPoint 演示文稿</vt:lpstr>
      <vt:lpstr>PowerPoint 演示文稿</vt:lpstr>
      <vt:lpstr>PowerPoint 演示文稿</vt:lpstr>
      <vt:lpstr>Istio 社区贡献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lihanchen</cp:lastModifiedBy>
  <cp:revision>366</cp:revision>
  <dcterms:created xsi:type="dcterms:W3CDTF">2014-09-24T01:01:53Z</dcterms:created>
  <dcterms:modified xsi:type="dcterms:W3CDTF">2018-11-08T12:47:14Z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(4)pP0Q0LvqYxR9QUBn3n+6N2WQTuH8NZfFN9R/NGJlnGeFRbzGJe/kXIs7kCY339nONryp0J9n
MziAOEARdMXO53ZPpV/sgZdqwfd6WkmxKpfwPUdcg9rGpQ/1z2GO+fL+PYX/NLZ+KeaGsKOi
w9jEUTYIbTAHgR2r/D5mK7wCZdYJTF3AGlWKGOgmgPxYsalExmkEjsLuLc1zxSc3Qb7Pf5OG
Wu//LA/KcF3Qo170/h</vt:lpwstr>
  </property>
  <property fmtid="{D5CDD505-2E9C-101B-9397-08002B2CF9AE}" pid="3" name="_new_ms_pID_725431">
    <vt:lpwstr>F+lLhfiRdIUG+iLYBqms2iVXbN5ZOf1j+pRH5IvIVWGvhV0pNMWubS
x9O7ukNiYht/Y8YnlBhACHUWXIeeOM0LrgaIkteYH2532kzW2917e7fq7zT+NFnSDnOozG6H
qoxu3eGwG9G7FNWYe9TFokfOOYf2MCJK9qRmBkv5ug0DERyJM+DZx6Wn1bdLLOG6VeFZZT78
D3p1yG+fxs8SKoCJPGzu7gwtFtI8JDFMGHnl</vt:lpwstr>
  </property>
  <property fmtid="{D5CDD505-2E9C-101B-9397-08002B2CF9AE}" pid="4" name="_new_ms_pID_725432">
    <vt:lpwstr>U6+S44+gW0kWQyOzY+80nD83LlZUYXbxPxUF
0keNmyxvk+/rzBUkI+8Uv279UgQ6pBoFGJ49zijKomPRIDTWDAeL8Yz+C68tu0aAtJjAa8Vf
XUhYVk3NkjbGNZ5f3dftO5XdptC9LgPLfX3bi2ivsqErK7zbXr8jpWUdiLFH0YOPc2VCQbLd
R7jh7Fw9KunaJ43+COSi0vPU0RIr9OJHNdwhAFLDahm3TCtSbWV9FD</vt:lpwstr>
  </property>
  <property fmtid="{D5CDD505-2E9C-101B-9397-08002B2CF9AE}" pid="5" name="_new_ms_pID_725433">
    <vt:lpwstr>3K35HxI7JFA5hkFiCZ
JnBvZw==</vt:lpwstr>
  </property>
  <property fmtid="{D5CDD505-2E9C-101B-9397-08002B2CF9AE}" pid="6" name="_2015_ms_pID_725343">
    <vt:lpwstr>(3)I5gN7Zl5v6HRVq996LInTeZdK7Q8GfYEGi2EHdLm/z2eIjFLiyo1GI+L/Ogfio1sKprJ6mZ8
DX/ORn6QZhKhI9jljdteAldXW8mPlPb8d78eVV18xnCo3Fid33l2sUMGToeBD0ZOhl3WN6ml
8vXOjLL6At4xjAtkfMm5FE7787mix9qVbgHH5BbSzvb8XGcB1EVFbOtx/nMRA7FTcpIvTri1
RuiMgAKCY7YDLmyHHh</vt:lpwstr>
  </property>
  <property fmtid="{D5CDD505-2E9C-101B-9397-08002B2CF9AE}" pid="7" name="_2015_ms_pID_7253431">
    <vt:lpwstr>dz52OBaCyDTwjfCdZLOsMgVpultJew15VpJyZrPU27/ksOazJxVhMR
YKKpHxSwxOYnLoHtOSd2dQag+Kwo8ILW/4FSchQ3g24TKPuveLxoZoNuJRC6iS9sZ63JMIG5
61fOm1wA/q0uSwR8MpCMbFuoKrgZiwpQMNBCRhJuY7w11ZFnErP+Uik2nvV9UGuPtfqqSrAC
SaM1udwp8snMVmA4ysvVqHsZZrkl6ulv3wUB</vt:lpwstr>
  </property>
  <property fmtid="{D5CDD505-2E9C-101B-9397-08002B2CF9AE}" pid="8" name="_2015_ms_pID_7253432">
    <vt:lpwstr>yPx/zcRy84zTDdxvrhw4NTX3n3/Jwl490+ce
L9NzAZi1zAqmzAY/dUoFeA0PzNq0iF9EXm8nubnY5ngcWxP9XwU=</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1541675579</vt:lpwstr>
  </property>
</Properties>
</file>