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5"/>
  </p:notesMasterIdLst>
  <p:handoutMasterIdLst>
    <p:handoutMasterId r:id="rId26"/>
  </p:handoutMasterIdLst>
  <p:sldIdLst>
    <p:sldId id="262" r:id="rId10"/>
    <p:sldId id="273" r:id="rId11"/>
    <p:sldId id="274" r:id="rId12"/>
    <p:sldId id="275" r:id="rId13"/>
    <p:sldId id="276" r:id="rId14"/>
    <p:sldId id="277" r:id="rId15"/>
    <p:sldId id="284" r:id="rId16"/>
    <p:sldId id="278" r:id="rId17"/>
    <p:sldId id="285" r:id="rId18"/>
    <p:sldId id="279" r:id="rId19"/>
    <p:sldId id="281" r:id="rId20"/>
    <p:sldId id="280" r:id="rId21"/>
    <p:sldId id="282" r:id="rId22"/>
    <p:sldId id="283" r:id="rId23"/>
    <p:sldId id="260"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yuhan" initials="q" lastIdx="2" clrIdx="0">
    <p:extLst>
      <p:ext uri="{19B8F6BF-5375-455C-9EA6-DF929625EA0E}">
        <p15:presenceInfo xmlns:p15="http://schemas.microsoft.com/office/powerpoint/2012/main" userId="S-1-5-21-147214757-305610072-1517763936-5583581" providerId="AD"/>
      </p:ext>
    </p:extLst>
  </p:cmAuthor>
  <p:cmAuthor id="2" name="Zhangxin (Star)" initials="Z(" lastIdx="1" clrIdx="1">
    <p:extLst>
      <p:ext uri="{19B8F6BF-5375-455C-9EA6-DF929625EA0E}">
        <p15:presenceInfo xmlns:p15="http://schemas.microsoft.com/office/powerpoint/2012/main" userId="S-1-5-21-147214757-305610072-1517763936-4627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99" autoAdjust="0"/>
    <p:restoredTop sz="89636" autoAdjust="0"/>
  </p:normalViewPr>
  <p:slideViewPr>
    <p:cSldViewPr showGuides="1">
      <p:cViewPr varScale="1">
        <p:scale>
          <a:sx n="100" d="100"/>
          <a:sy n="100" d="100"/>
        </p:scale>
        <p:origin x="1722" y="96"/>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2018/11/7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43419-0FFD-4A95-BBD6-AA8CF8573008}" type="datetimeFigureOut">
              <a:rPr lang="en-US" smtClean="0"/>
              <a:t>11/7/2018</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3E038-B668-434E-AC21-8AD84AC0608E}" type="slidenum">
              <a:rPr lang="en-US" smtClean="0"/>
              <a:t>‹#›</a:t>
            </a:fld>
            <a:endParaRPr lang="en-US"/>
          </a:p>
        </p:txBody>
      </p:sp>
    </p:spTree>
    <p:extLst>
      <p:ext uri="{BB962C8B-B14F-4D97-AF65-F5344CB8AC3E}">
        <p14:creationId xmlns:p14="http://schemas.microsoft.com/office/powerpoint/2010/main" val="330120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POD</a:t>
            </a:r>
            <a:r>
              <a:rPr lang="zh-CN" altLang="en-US" sz="1200" kern="1200" dirty="0" smtClean="0">
                <a:solidFill>
                  <a:schemeClr val="tx1"/>
                </a:solidFill>
                <a:effectLst/>
                <a:latin typeface="+mn-lt"/>
                <a:ea typeface="+mn-ea"/>
                <a:cs typeface="+mn-cs"/>
              </a:rPr>
              <a:t>刚刚启动后，为什么不能立即看到流量监控数据？</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流量监控对采集到的数据进行了聚合处理，需积累一段时间才能看到数据</a:t>
            </a:r>
            <a:endParaRPr lang="en-US"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流量占比与流量监控图为什么数据不一致？</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流量占比的数据是</a:t>
            </a:r>
            <a:r>
              <a:rPr lang="en-US"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秒轮询，流量监控是一分钟取值</a:t>
            </a:r>
            <a:endParaRPr lang="en-US" sz="120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8E83E038-B668-434E-AC21-8AD84AC0608E}" type="slidenum">
              <a:rPr lang="en-US" smtClean="0"/>
              <a:t>14</a:t>
            </a:fld>
            <a:endParaRPr lang="en-US"/>
          </a:p>
        </p:txBody>
      </p:sp>
    </p:spTree>
    <p:extLst>
      <p:ext uri="{BB962C8B-B14F-4D97-AF65-F5344CB8AC3E}">
        <p14:creationId xmlns:p14="http://schemas.microsoft.com/office/powerpoint/2010/main" val="82674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1928863"/>
            <a:ext cx="6120606" cy="1079399"/>
          </a:xfrm>
        </p:spPr>
        <p:txBody>
          <a:bodyPr/>
          <a:lstStyle/>
          <a:p>
            <a:r>
              <a:rPr lang="en-US" altLang="zh-CN" dirty="0" smtClean="0"/>
              <a:t>Day16 </a:t>
            </a:r>
            <a:r>
              <a:rPr lang="en-US" altLang="zh-CN" dirty="0" err="1" smtClean="0"/>
              <a:t>Istio</a:t>
            </a:r>
            <a:r>
              <a:rPr lang="zh-CN" altLang="en-US" dirty="0"/>
              <a:t>灰度发布任务的介绍与实践</a:t>
            </a:r>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华为</a:t>
            </a:r>
            <a:r>
              <a:rPr lang="zh-CN" altLang="en-US" dirty="0" smtClean="0"/>
              <a:t>云蓝绿发布实践</a:t>
            </a:r>
            <a:endParaRPr lang="en-US" dirty="0"/>
          </a:p>
        </p:txBody>
      </p:sp>
      <p:pic>
        <p:nvPicPr>
          <p:cNvPr id="4" name="图片 3"/>
          <p:cNvPicPr>
            <a:picLocks noChangeAspect="1"/>
          </p:cNvPicPr>
          <p:nvPr/>
        </p:nvPicPr>
        <p:blipFill>
          <a:blip r:embed="rId2"/>
          <a:stretch>
            <a:fillRect/>
          </a:stretch>
        </p:blipFill>
        <p:spPr>
          <a:xfrm>
            <a:off x="179512" y="1988840"/>
            <a:ext cx="8816106" cy="2906893"/>
          </a:xfrm>
          <a:prstGeom prst="rect">
            <a:avLst/>
          </a:prstGeom>
        </p:spPr>
      </p:pic>
    </p:spTree>
    <p:extLst>
      <p:ext uri="{BB962C8B-B14F-4D97-AF65-F5344CB8AC3E}">
        <p14:creationId xmlns:p14="http://schemas.microsoft.com/office/powerpoint/2010/main" val="2153204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华为云蓝绿发布实践</a:t>
            </a:r>
            <a:endParaRPr lang="en-US" dirty="0"/>
          </a:p>
        </p:txBody>
      </p:sp>
      <p:sp>
        <p:nvSpPr>
          <p:cNvPr id="3" name="内容占位符 2"/>
          <p:cNvSpPr>
            <a:spLocks noGrp="1"/>
          </p:cNvSpPr>
          <p:nvPr>
            <p:ph idx="1"/>
          </p:nvPr>
        </p:nvSpPr>
        <p:spPr/>
        <p:txBody>
          <a:bodyPr/>
          <a:lstStyle/>
          <a:p>
            <a:r>
              <a:rPr lang="en-US" altLang="zh-CN" dirty="0" smtClean="0"/>
              <a:t>Demo</a:t>
            </a:r>
            <a:endParaRPr lang="en-US" dirty="0"/>
          </a:p>
        </p:txBody>
      </p:sp>
    </p:spTree>
    <p:extLst>
      <p:ext uri="{BB962C8B-B14F-4D97-AF65-F5344CB8AC3E}">
        <p14:creationId xmlns:p14="http://schemas.microsoft.com/office/powerpoint/2010/main" val="107926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华为</a:t>
            </a:r>
            <a:r>
              <a:rPr lang="zh-CN" altLang="en-US" dirty="0" smtClean="0"/>
              <a:t>云</a:t>
            </a:r>
            <a:r>
              <a:rPr lang="zh-CN" altLang="en-US" dirty="0"/>
              <a:t>金丝雀</a:t>
            </a:r>
            <a:r>
              <a:rPr lang="zh-CN" altLang="en-US" dirty="0" smtClean="0"/>
              <a:t>发布</a:t>
            </a:r>
            <a:r>
              <a:rPr lang="zh-CN" altLang="en-US" dirty="0"/>
              <a:t>实践</a:t>
            </a:r>
            <a:endParaRPr lang="en-US" dirty="0"/>
          </a:p>
        </p:txBody>
      </p:sp>
      <p:pic>
        <p:nvPicPr>
          <p:cNvPr id="4" name="图片 3"/>
          <p:cNvPicPr>
            <a:picLocks noChangeAspect="1"/>
          </p:cNvPicPr>
          <p:nvPr/>
        </p:nvPicPr>
        <p:blipFill>
          <a:blip r:embed="rId2"/>
          <a:stretch>
            <a:fillRect/>
          </a:stretch>
        </p:blipFill>
        <p:spPr>
          <a:xfrm>
            <a:off x="107504" y="1988840"/>
            <a:ext cx="8946674" cy="2952328"/>
          </a:xfrm>
          <a:prstGeom prst="rect">
            <a:avLst/>
          </a:prstGeom>
        </p:spPr>
      </p:pic>
    </p:spTree>
    <p:extLst>
      <p:ext uri="{BB962C8B-B14F-4D97-AF65-F5344CB8AC3E}">
        <p14:creationId xmlns:p14="http://schemas.microsoft.com/office/powerpoint/2010/main" val="740713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880" y="114705"/>
            <a:ext cx="7632700" cy="871537"/>
          </a:xfrm>
        </p:spPr>
        <p:txBody>
          <a:bodyPr/>
          <a:lstStyle/>
          <a:p>
            <a:r>
              <a:rPr lang="zh-CN" altLang="en-US" dirty="0"/>
              <a:t>华为云金丝雀发布实践</a:t>
            </a:r>
            <a:endParaRPr lang="en-US" dirty="0"/>
          </a:p>
        </p:txBody>
      </p:sp>
      <p:grpSp>
        <p:nvGrpSpPr>
          <p:cNvPr id="52" name="组合 51"/>
          <p:cNvGrpSpPr/>
          <p:nvPr/>
        </p:nvGrpSpPr>
        <p:grpSpPr>
          <a:xfrm>
            <a:off x="86764" y="1068615"/>
            <a:ext cx="3736715" cy="2075160"/>
            <a:chOff x="179512" y="1280016"/>
            <a:chExt cx="4076153" cy="2369025"/>
          </a:xfrm>
        </p:grpSpPr>
        <p:sp>
          <p:nvSpPr>
            <p:cNvPr id="49" name="矩形 48"/>
            <p:cNvSpPr/>
            <p:nvPr/>
          </p:nvSpPr>
          <p:spPr bwMode="auto">
            <a:xfrm>
              <a:off x="179512" y="1280016"/>
              <a:ext cx="4076153" cy="2369025"/>
            </a:xfrm>
            <a:prstGeom prst="rect">
              <a:avLst/>
            </a:prstGeom>
            <a:solidFill>
              <a:srgbClr val="FFC00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文本框 8"/>
            <p:cNvSpPr txBox="1"/>
            <p:nvPr/>
          </p:nvSpPr>
          <p:spPr>
            <a:xfrm>
              <a:off x="395536" y="2636912"/>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Product</a:t>
              </a:r>
            </a:p>
            <a:p>
              <a:pPr algn="ctr"/>
              <a:r>
                <a:rPr lang="en-US" sz="1500" dirty="0" smtClean="0">
                  <a:solidFill>
                    <a:schemeClr val="bg1"/>
                  </a:solidFill>
                  <a:latin typeface="Arial" panose="020B0604020202020204" pitchFamily="34" charset="0"/>
                  <a:cs typeface="Arial" panose="020B0604020202020204" pitchFamily="34" charset="0"/>
                </a:rPr>
                <a:t>Page</a:t>
              </a:r>
              <a:endParaRPr lang="en-US" sz="15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1835696" y="1434842"/>
              <a:ext cx="1008112" cy="55399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Reviews </a:t>
              </a:r>
            </a:p>
            <a:p>
              <a:pPr algn="ctr"/>
              <a:r>
                <a:rPr lang="en-US" sz="1500" dirty="0" smtClean="0">
                  <a:solidFill>
                    <a:schemeClr val="bg1"/>
                  </a:solidFill>
                  <a:latin typeface="Arial" panose="020B0604020202020204" pitchFamily="34" charset="0"/>
                  <a:cs typeface="Arial" panose="020B0604020202020204" pitchFamily="34" charset="0"/>
                </a:rPr>
                <a:t>v2</a:t>
              </a:r>
              <a:endParaRPr lang="en-US" sz="1500" dirty="0">
                <a:solidFill>
                  <a:schemeClr val="bg1"/>
                </a:solidFill>
                <a:latin typeface="Arial" panose="020B0604020202020204" pitchFamily="34" charset="0"/>
                <a:cs typeface="Arial" panose="020B0604020202020204" pitchFamily="34" charset="0"/>
              </a:endParaRPr>
            </a:p>
          </p:txBody>
        </p:sp>
        <p:sp>
          <p:nvSpPr>
            <p:cNvPr id="11" name="文本框 10"/>
            <p:cNvSpPr txBox="1"/>
            <p:nvPr/>
          </p:nvSpPr>
          <p:spPr>
            <a:xfrm>
              <a:off x="3131840" y="1434842"/>
              <a:ext cx="1008112" cy="55399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Ratings</a:t>
              </a:r>
            </a:p>
            <a:p>
              <a:pPr algn="ctr"/>
              <a:endParaRPr lang="en-US" sz="1500" dirty="0">
                <a:solidFill>
                  <a:schemeClr val="bg1"/>
                </a:solidFill>
                <a:latin typeface="Arial" panose="020B0604020202020204" pitchFamily="34" charset="0"/>
                <a:cs typeface="Arial" panose="020B0604020202020204" pitchFamily="34" charset="0"/>
              </a:endParaRPr>
            </a:p>
          </p:txBody>
        </p:sp>
        <p:sp>
          <p:nvSpPr>
            <p:cNvPr id="12" name="文本框 11"/>
            <p:cNvSpPr txBox="1"/>
            <p:nvPr/>
          </p:nvSpPr>
          <p:spPr>
            <a:xfrm>
              <a:off x="1855350" y="2224356"/>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Reviews </a:t>
              </a:r>
            </a:p>
            <a:p>
              <a:pPr algn="ctr"/>
              <a:r>
                <a:rPr lang="en-US" sz="1500" dirty="0" smtClean="0">
                  <a:solidFill>
                    <a:schemeClr val="bg1"/>
                  </a:solidFill>
                  <a:latin typeface="Arial" panose="020B0604020202020204" pitchFamily="34" charset="0"/>
                  <a:cs typeface="Arial" panose="020B0604020202020204" pitchFamily="34" charset="0"/>
                </a:rPr>
                <a:t>v1</a:t>
              </a:r>
              <a:endParaRPr lang="en-US" sz="1500" dirty="0">
                <a:solidFill>
                  <a:schemeClr val="bg1"/>
                </a:solidFill>
                <a:latin typeface="Arial" panose="020B0604020202020204" pitchFamily="34" charset="0"/>
                <a:cs typeface="Arial" panose="020B0604020202020204" pitchFamily="34" charset="0"/>
              </a:endParaRPr>
            </a:p>
          </p:txBody>
        </p:sp>
        <p:sp>
          <p:nvSpPr>
            <p:cNvPr id="14" name="文本框 13"/>
            <p:cNvSpPr txBox="1"/>
            <p:nvPr/>
          </p:nvSpPr>
          <p:spPr>
            <a:xfrm>
              <a:off x="1855350" y="2996952"/>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Details</a:t>
              </a:r>
            </a:p>
            <a:p>
              <a:pPr algn="ctr"/>
              <a:endParaRPr lang="en-US" sz="1500" dirty="0">
                <a:solidFill>
                  <a:schemeClr val="bg1"/>
                </a:solidFill>
                <a:latin typeface="Arial" panose="020B0604020202020204" pitchFamily="34" charset="0"/>
                <a:cs typeface="Arial" panose="020B0604020202020204" pitchFamily="34" charset="0"/>
              </a:endParaRPr>
            </a:p>
          </p:txBody>
        </p:sp>
        <p:cxnSp>
          <p:nvCxnSpPr>
            <p:cNvPr id="16" name="直接箭头连接符 15"/>
            <p:cNvCxnSpPr>
              <a:stCxn id="9" idx="3"/>
              <a:endCxn id="12" idx="1"/>
            </p:cNvCxnSpPr>
            <p:nvPr/>
          </p:nvCxnSpPr>
          <p:spPr bwMode="auto">
            <a:xfrm flipV="1">
              <a:off x="1403648" y="2501355"/>
              <a:ext cx="451702" cy="41255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9" idx="3"/>
              <a:endCxn id="14" idx="1"/>
            </p:cNvCxnSpPr>
            <p:nvPr/>
          </p:nvCxnSpPr>
          <p:spPr bwMode="auto">
            <a:xfrm>
              <a:off x="1403648" y="2913911"/>
              <a:ext cx="451702" cy="36004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3"/>
              <a:endCxn id="11" idx="1"/>
            </p:cNvCxnSpPr>
            <p:nvPr/>
          </p:nvCxnSpPr>
          <p:spPr bwMode="auto">
            <a:xfrm>
              <a:off x="2843808" y="1711841"/>
              <a:ext cx="288032"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53" name="组合 52"/>
          <p:cNvGrpSpPr/>
          <p:nvPr/>
        </p:nvGrpSpPr>
        <p:grpSpPr>
          <a:xfrm>
            <a:off x="5004048" y="1113732"/>
            <a:ext cx="4036336" cy="2068423"/>
            <a:chOff x="4663662" y="1280016"/>
            <a:chExt cx="4176464" cy="2369025"/>
          </a:xfrm>
        </p:grpSpPr>
        <p:sp>
          <p:nvSpPr>
            <p:cNvPr id="50" name="矩形 49"/>
            <p:cNvSpPr/>
            <p:nvPr/>
          </p:nvSpPr>
          <p:spPr bwMode="auto">
            <a:xfrm>
              <a:off x="4663662" y="1280016"/>
              <a:ext cx="4176464" cy="2369025"/>
            </a:xfrm>
            <a:prstGeom prst="rect">
              <a:avLst/>
            </a:prstGeom>
            <a:solidFill>
              <a:srgbClr val="FFC00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9" name="文本框 18"/>
            <p:cNvSpPr txBox="1"/>
            <p:nvPr/>
          </p:nvSpPr>
          <p:spPr>
            <a:xfrm>
              <a:off x="4788024" y="2658978"/>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Product</a:t>
              </a:r>
            </a:p>
            <a:p>
              <a:pPr algn="ctr"/>
              <a:r>
                <a:rPr lang="en-US" sz="1500" dirty="0" smtClean="0">
                  <a:solidFill>
                    <a:schemeClr val="bg1"/>
                  </a:solidFill>
                  <a:latin typeface="Arial" panose="020B0604020202020204" pitchFamily="34" charset="0"/>
                  <a:cs typeface="Arial" panose="020B0604020202020204" pitchFamily="34" charset="0"/>
                </a:rPr>
                <a:t>Page</a:t>
              </a:r>
              <a:endParaRPr lang="en-US" sz="1500" dirty="0">
                <a:solidFill>
                  <a:schemeClr val="bg1"/>
                </a:solidFill>
                <a:latin typeface="Arial" panose="020B0604020202020204" pitchFamily="34" charset="0"/>
                <a:cs typeface="Arial" panose="020B0604020202020204" pitchFamily="34" charset="0"/>
              </a:endParaRPr>
            </a:p>
          </p:txBody>
        </p:sp>
        <p:sp>
          <p:nvSpPr>
            <p:cNvPr id="20" name="文本框 19"/>
            <p:cNvSpPr txBox="1"/>
            <p:nvPr/>
          </p:nvSpPr>
          <p:spPr>
            <a:xfrm>
              <a:off x="6228184" y="1456908"/>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Reviews </a:t>
              </a:r>
            </a:p>
            <a:p>
              <a:pPr algn="ctr"/>
              <a:r>
                <a:rPr lang="en-US" sz="1500" dirty="0" smtClean="0">
                  <a:solidFill>
                    <a:schemeClr val="bg1"/>
                  </a:solidFill>
                  <a:latin typeface="Arial" panose="020B0604020202020204" pitchFamily="34" charset="0"/>
                  <a:cs typeface="Arial" panose="020B0604020202020204" pitchFamily="34" charset="0"/>
                </a:rPr>
                <a:t>v2</a:t>
              </a:r>
              <a:endParaRPr lang="en-US" sz="1500" dirty="0">
                <a:solidFill>
                  <a:schemeClr val="bg1"/>
                </a:solidFill>
                <a:latin typeface="Arial" panose="020B0604020202020204" pitchFamily="34" charset="0"/>
                <a:cs typeface="Arial" panose="020B0604020202020204" pitchFamily="34" charset="0"/>
              </a:endParaRPr>
            </a:p>
          </p:txBody>
        </p:sp>
        <p:sp>
          <p:nvSpPr>
            <p:cNvPr id="21" name="文本框 20"/>
            <p:cNvSpPr txBox="1"/>
            <p:nvPr/>
          </p:nvSpPr>
          <p:spPr>
            <a:xfrm>
              <a:off x="7524328" y="1451179"/>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Ratings</a:t>
              </a:r>
            </a:p>
            <a:p>
              <a:pPr algn="ctr"/>
              <a:endParaRPr lang="en-US" sz="1500" dirty="0">
                <a:solidFill>
                  <a:schemeClr val="bg1"/>
                </a:solidFill>
                <a:latin typeface="Arial" panose="020B0604020202020204" pitchFamily="34" charset="0"/>
                <a:cs typeface="Arial" panose="020B0604020202020204" pitchFamily="34" charset="0"/>
              </a:endParaRPr>
            </a:p>
          </p:txBody>
        </p:sp>
        <p:sp>
          <p:nvSpPr>
            <p:cNvPr id="22" name="文本框 21"/>
            <p:cNvSpPr txBox="1"/>
            <p:nvPr/>
          </p:nvSpPr>
          <p:spPr>
            <a:xfrm>
              <a:off x="6247838" y="2246422"/>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Reviews </a:t>
              </a:r>
            </a:p>
            <a:p>
              <a:pPr algn="ctr"/>
              <a:r>
                <a:rPr lang="en-US" sz="1500" dirty="0" smtClean="0">
                  <a:solidFill>
                    <a:schemeClr val="bg1"/>
                  </a:solidFill>
                  <a:latin typeface="Arial" panose="020B0604020202020204" pitchFamily="34" charset="0"/>
                  <a:cs typeface="Arial" panose="020B0604020202020204" pitchFamily="34" charset="0"/>
                </a:rPr>
                <a:t>v1</a:t>
              </a:r>
              <a:endParaRPr lang="en-US" sz="1500" dirty="0">
                <a:solidFill>
                  <a:schemeClr val="bg1"/>
                </a:solidFill>
                <a:latin typeface="Arial" panose="020B0604020202020204" pitchFamily="34" charset="0"/>
                <a:cs typeface="Arial" panose="020B0604020202020204" pitchFamily="34" charset="0"/>
              </a:endParaRPr>
            </a:p>
          </p:txBody>
        </p:sp>
        <p:sp>
          <p:nvSpPr>
            <p:cNvPr id="23" name="文本框 22"/>
            <p:cNvSpPr txBox="1"/>
            <p:nvPr/>
          </p:nvSpPr>
          <p:spPr>
            <a:xfrm>
              <a:off x="6247838" y="3019018"/>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Details</a:t>
              </a:r>
            </a:p>
            <a:p>
              <a:pPr algn="ctr"/>
              <a:endParaRPr lang="en-US" sz="1500" dirty="0">
                <a:solidFill>
                  <a:schemeClr val="bg1"/>
                </a:solidFill>
                <a:latin typeface="Arial" panose="020B0604020202020204" pitchFamily="34" charset="0"/>
                <a:cs typeface="Arial" panose="020B0604020202020204" pitchFamily="34" charset="0"/>
              </a:endParaRPr>
            </a:p>
          </p:txBody>
        </p:sp>
        <p:cxnSp>
          <p:nvCxnSpPr>
            <p:cNvPr id="24" name="直接箭头连接符 23"/>
            <p:cNvCxnSpPr>
              <a:stCxn id="19" idx="3"/>
              <a:endCxn id="22" idx="1"/>
            </p:cNvCxnSpPr>
            <p:nvPr/>
          </p:nvCxnSpPr>
          <p:spPr bwMode="auto">
            <a:xfrm flipV="1">
              <a:off x="5796136" y="2523421"/>
              <a:ext cx="451702" cy="41255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箭头连接符 24"/>
            <p:cNvCxnSpPr>
              <a:stCxn id="19" idx="3"/>
              <a:endCxn id="23" idx="1"/>
            </p:cNvCxnSpPr>
            <p:nvPr/>
          </p:nvCxnSpPr>
          <p:spPr bwMode="auto">
            <a:xfrm>
              <a:off x="5796136" y="2935977"/>
              <a:ext cx="451702" cy="36004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箭头连接符 26"/>
            <p:cNvCxnSpPr>
              <a:stCxn id="19" idx="3"/>
              <a:endCxn id="20" idx="1"/>
            </p:cNvCxnSpPr>
            <p:nvPr/>
          </p:nvCxnSpPr>
          <p:spPr bwMode="auto">
            <a:xfrm flipV="1">
              <a:off x="5796136" y="1733907"/>
              <a:ext cx="432048" cy="120207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箭头连接符 30"/>
            <p:cNvCxnSpPr>
              <a:stCxn id="20" idx="3"/>
              <a:endCxn id="21" idx="1"/>
            </p:cNvCxnSpPr>
            <p:nvPr/>
          </p:nvCxnSpPr>
          <p:spPr bwMode="auto">
            <a:xfrm flipV="1">
              <a:off x="7236296" y="1728178"/>
              <a:ext cx="288032" cy="572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5599766" y="1898702"/>
              <a:ext cx="648072" cy="369332"/>
            </a:xfrm>
            <a:prstGeom prst="rect">
              <a:avLst/>
            </a:prstGeom>
            <a:noFill/>
          </p:spPr>
          <p:txBody>
            <a:bodyPr wrap="square" rtlCol="0">
              <a:spAutoFit/>
            </a:bodyPr>
            <a:lstStyle/>
            <a:p>
              <a:r>
                <a:rPr lang="en-US" dirty="0" smtClean="0"/>
                <a:t>50%</a:t>
              </a:r>
              <a:endParaRPr lang="en-US" dirty="0"/>
            </a:p>
          </p:txBody>
        </p:sp>
        <p:sp>
          <p:nvSpPr>
            <p:cNvPr id="36" name="文本框 35"/>
            <p:cNvSpPr txBox="1"/>
            <p:nvPr/>
          </p:nvSpPr>
          <p:spPr>
            <a:xfrm>
              <a:off x="5859495" y="2666604"/>
              <a:ext cx="648072" cy="369332"/>
            </a:xfrm>
            <a:prstGeom prst="rect">
              <a:avLst/>
            </a:prstGeom>
            <a:noFill/>
          </p:spPr>
          <p:txBody>
            <a:bodyPr wrap="square" rtlCol="0">
              <a:spAutoFit/>
            </a:bodyPr>
            <a:lstStyle/>
            <a:p>
              <a:r>
                <a:rPr lang="en-US" dirty="0" smtClean="0"/>
                <a:t>50%</a:t>
              </a:r>
              <a:endParaRPr lang="en-US" dirty="0"/>
            </a:p>
          </p:txBody>
        </p:sp>
      </p:grpSp>
      <p:grpSp>
        <p:nvGrpSpPr>
          <p:cNvPr id="54" name="组合 53"/>
          <p:cNvGrpSpPr/>
          <p:nvPr/>
        </p:nvGrpSpPr>
        <p:grpSpPr>
          <a:xfrm>
            <a:off x="2296459" y="3928952"/>
            <a:ext cx="4176464" cy="2183298"/>
            <a:chOff x="2071374" y="4126022"/>
            <a:chExt cx="4176464" cy="2183298"/>
          </a:xfrm>
        </p:grpSpPr>
        <p:sp>
          <p:nvSpPr>
            <p:cNvPr id="51" name="矩形 50"/>
            <p:cNvSpPr/>
            <p:nvPr/>
          </p:nvSpPr>
          <p:spPr bwMode="auto">
            <a:xfrm>
              <a:off x="2071374" y="4126022"/>
              <a:ext cx="4176464" cy="2183298"/>
            </a:xfrm>
            <a:prstGeom prst="rect">
              <a:avLst/>
            </a:prstGeom>
            <a:solidFill>
              <a:srgbClr val="FFC00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7" name="文本框 36"/>
            <p:cNvSpPr txBox="1"/>
            <p:nvPr/>
          </p:nvSpPr>
          <p:spPr>
            <a:xfrm>
              <a:off x="2267744" y="5035242"/>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Product</a:t>
              </a:r>
            </a:p>
            <a:p>
              <a:pPr algn="ctr"/>
              <a:r>
                <a:rPr lang="en-US" sz="1500" dirty="0" smtClean="0">
                  <a:solidFill>
                    <a:schemeClr val="bg1"/>
                  </a:solidFill>
                  <a:latin typeface="Arial" panose="020B0604020202020204" pitchFamily="34" charset="0"/>
                  <a:cs typeface="Arial" panose="020B0604020202020204" pitchFamily="34" charset="0"/>
                </a:rPr>
                <a:t>Page</a:t>
              </a:r>
              <a:endParaRPr lang="en-US" sz="1500" dirty="0">
                <a:solidFill>
                  <a:schemeClr val="bg1"/>
                </a:solidFill>
                <a:latin typeface="Arial" panose="020B0604020202020204" pitchFamily="34" charset="0"/>
                <a:cs typeface="Arial" panose="020B0604020202020204" pitchFamily="34" charset="0"/>
              </a:endParaRPr>
            </a:p>
          </p:txBody>
        </p:sp>
        <p:sp>
          <p:nvSpPr>
            <p:cNvPr id="38" name="文本框 37"/>
            <p:cNvSpPr txBox="1"/>
            <p:nvPr/>
          </p:nvSpPr>
          <p:spPr>
            <a:xfrm>
              <a:off x="3707904" y="4603194"/>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Reviews </a:t>
              </a:r>
            </a:p>
            <a:p>
              <a:pPr algn="ctr"/>
              <a:r>
                <a:rPr lang="en-US" sz="1500" dirty="0" smtClean="0">
                  <a:solidFill>
                    <a:schemeClr val="bg1"/>
                  </a:solidFill>
                  <a:latin typeface="Arial" panose="020B0604020202020204" pitchFamily="34" charset="0"/>
                  <a:cs typeface="Arial" panose="020B0604020202020204" pitchFamily="34" charset="0"/>
                </a:rPr>
                <a:t>v2</a:t>
              </a:r>
              <a:endParaRPr lang="en-US" sz="1500" dirty="0">
                <a:solidFill>
                  <a:schemeClr val="bg1"/>
                </a:solidFill>
                <a:latin typeface="Arial" panose="020B0604020202020204" pitchFamily="34" charset="0"/>
                <a:cs typeface="Arial" panose="020B0604020202020204" pitchFamily="34" charset="0"/>
              </a:endParaRPr>
            </a:p>
          </p:txBody>
        </p:sp>
        <p:sp>
          <p:nvSpPr>
            <p:cNvPr id="39" name="文本框 38"/>
            <p:cNvSpPr txBox="1"/>
            <p:nvPr/>
          </p:nvSpPr>
          <p:spPr>
            <a:xfrm>
              <a:off x="5004048" y="4597465"/>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Ratings</a:t>
              </a:r>
            </a:p>
            <a:p>
              <a:pPr algn="ctr"/>
              <a:endParaRPr lang="en-US" sz="1500" dirty="0">
                <a:solidFill>
                  <a:schemeClr val="bg1"/>
                </a:solidFill>
                <a:latin typeface="Arial" panose="020B0604020202020204" pitchFamily="34" charset="0"/>
                <a:cs typeface="Arial" panose="020B0604020202020204" pitchFamily="34" charset="0"/>
              </a:endParaRPr>
            </a:p>
          </p:txBody>
        </p:sp>
        <p:sp>
          <p:nvSpPr>
            <p:cNvPr id="41" name="文本框 40"/>
            <p:cNvSpPr txBox="1"/>
            <p:nvPr/>
          </p:nvSpPr>
          <p:spPr>
            <a:xfrm>
              <a:off x="3727558" y="5395282"/>
              <a:ext cx="1008112" cy="553998"/>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500" dirty="0" smtClean="0">
                  <a:solidFill>
                    <a:schemeClr val="bg1"/>
                  </a:solidFill>
                  <a:latin typeface="Arial" panose="020B0604020202020204" pitchFamily="34" charset="0"/>
                  <a:cs typeface="Arial" panose="020B0604020202020204" pitchFamily="34" charset="0"/>
                </a:rPr>
                <a:t>Details</a:t>
              </a:r>
            </a:p>
            <a:p>
              <a:pPr algn="ctr"/>
              <a:endParaRPr lang="en-US" sz="1500" dirty="0">
                <a:solidFill>
                  <a:schemeClr val="bg1"/>
                </a:solidFill>
                <a:latin typeface="Arial" panose="020B0604020202020204" pitchFamily="34" charset="0"/>
                <a:cs typeface="Arial" panose="020B0604020202020204" pitchFamily="34" charset="0"/>
              </a:endParaRPr>
            </a:p>
          </p:txBody>
        </p:sp>
        <p:cxnSp>
          <p:nvCxnSpPr>
            <p:cNvPr id="43" name="直接箭头连接符 42"/>
            <p:cNvCxnSpPr>
              <a:stCxn id="37" idx="3"/>
              <a:endCxn id="41" idx="1"/>
            </p:cNvCxnSpPr>
            <p:nvPr/>
          </p:nvCxnSpPr>
          <p:spPr bwMode="auto">
            <a:xfrm>
              <a:off x="3275856" y="5312241"/>
              <a:ext cx="451702" cy="36004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 name="直接箭头连接符 43"/>
            <p:cNvCxnSpPr>
              <a:stCxn id="37" idx="3"/>
              <a:endCxn id="38" idx="1"/>
            </p:cNvCxnSpPr>
            <p:nvPr/>
          </p:nvCxnSpPr>
          <p:spPr bwMode="auto">
            <a:xfrm flipV="1">
              <a:off x="3275856" y="4880193"/>
              <a:ext cx="432048" cy="43204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5" name="直接箭头连接符 44"/>
            <p:cNvCxnSpPr>
              <a:stCxn id="38" idx="3"/>
              <a:endCxn id="39" idx="1"/>
            </p:cNvCxnSpPr>
            <p:nvPr/>
          </p:nvCxnSpPr>
          <p:spPr bwMode="auto">
            <a:xfrm flipV="1">
              <a:off x="4716016" y="4874464"/>
              <a:ext cx="288032" cy="572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55" name="右箭头 54"/>
          <p:cNvSpPr/>
          <p:nvPr/>
        </p:nvSpPr>
        <p:spPr bwMode="auto">
          <a:xfrm>
            <a:off x="4061331" y="1773987"/>
            <a:ext cx="720080" cy="370758"/>
          </a:xfrm>
          <a:prstGeom prst="rightArrow">
            <a:avLst/>
          </a:prstGeom>
          <a:solidFill>
            <a:srgbClr val="00B0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57" name="下箭头 56"/>
          <p:cNvSpPr/>
          <p:nvPr/>
        </p:nvSpPr>
        <p:spPr bwMode="auto">
          <a:xfrm>
            <a:off x="5364088" y="3262132"/>
            <a:ext cx="360040" cy="598916"/>
          </a:xfrm>
          <a:prstGeom prst="downArrow">
            <a:avLst/>
          </a:prstGeom>
          <a:solidFill>
            <a:srgbClr val="00B0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503585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华为云金丝雀发布实践</a:t>
            </a:r>
            <a:endParaRPr lang="en-US" dirty="0"/>
          </a:p>
        </p:txBody>
      </p:sp>
      <p:sp>
        <p:nvSpPr>
          <p:cNvPr id="3" name="内容占位符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1681691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发布任务</a:t>
            </a:r>
            <a:endParaRPr lang="en-US" dirty="0"/>
          </a:p>
        </p:txBody>
      </p:sp>
      <p:sp>
        <p:nvSpPr>
          <p:cNvPr id="3" name="内容占位符 2"/>
          <p:cNvSpPr>
            <a:spLocks noGrp="1"/>
          </p:cNvSpPr>
          <p:nvPr>
            <p:ph idx="1"/>
          </p:nvPr>
        </p:nvSpPr>
        <p:spPr>
          <a:xfrm>
            <a:off x="419547" y="1590675"/>
            <a:ext cx="7632700" cy="4194175"/>
          </a:xfrm>
        </p:spPr>
        <p:txBody>
          <a:bodyPr/>
          <a:lstStyle/>
          <a:p>
            <a:r>
              <a:rPr lang="zh-CN" altLang="en-US" dirty="0" smtClean="0"/>
              <a:t>蓝绿发布</a:t>
            </a:r>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zh-CN" altLang="en-US" dirty="0" smtClean="0"/>
              <a:t>金丝雀发布</a:t>
            </a:r>
            <a:endParaRPr lang="en-US" dirty="0"/>
          </a:p>
        </p:txBody>
      </p:sp>
      <p:pic>
        <p:nvPicPr>
          <p:cNvPr id="5" name="图片 4"/>
          <p:cNvPicPr>
            <a:picLocks noChangeAspect="1"/>
          </p:cNvPicPr>
          <p:nvPr/>
        </p:nvPicPr>
        <p:blipFill>
          <a:blip r:embed="rId2"/>
          <a:stretch>
            <a:fillRect/>
          </a:stretch>
        </p:blipFill>
        <p:spPr>
          <a:xfrm>
            <a:off x="760149" y="4194175"/>
            <a:ext cx="3752850" cy="1590675"/>
          </a:xfrm>
          <a:prstGeom prst="rect">
            <a:avLst/>
          </a:prstGeom>
        </p:spPr>
      </p:pic>
      <p:pic>
        <p:nvPicPr>
          <p:cNvPr id="1026" name="Picture 2" descr="C:\Users\l00446020\AppData\Roaming\eSpace_Desktop\UserData\l00446020\imagefiles\C34FF950-4C93-4023-B176-859292C8CA7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145844"/>
            <a:ext cx="3798177"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152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蓝绿发布</a:t>
            </a:r>
            <a:endParaRPr lang="en-US" dirty="0"/>
          </a:p>
        </p:txBody>
      </p:sp>
      <p:pic>
        <p:nvPicPr>
          <p:cNvPr id="6" name="图片 5"/>
          <p:cNvPicPr>
            <a:picLocks noChangeAspect="1"/>
          </p:cNvPicPr>
          <p:nvPr/>
        </p:nvPicPr>
        <p:blipFill>
          <a:blip r:embed="rId2"/>
          <a:stretch>
            <a:fillRect/>
          </a:stretch>
        </p:blipFill>
        <p:spPr>
          <a:xfrm>
            <a:off x="107505" y="2204864"/>
            <a:ext cx="3240360" cy="2131757"/>
          </a:xfrm>
          <a:prstGeom prst="rect">
            <a:avLst/>
          </a:prstGeom>
        </p:spPr>
      </p:pic>
      <p:pic>
        <p:nvPicPr>
          <p:cNvPr id="7" name="图片 6"/>
          <p:cNvPicPr>
            <a:picLocks noChangeAspect="1"/>
          </p:cNvPicPr>
          <p:nvPr/>
        </p:nvPicPr>
        <p:blipFill>
          <a:blip r:embed="rId3"/>
          <a:stretch>
            <a:fillRect/>
          </a:stretch>
        </p:blipFill>
        <p:spPr>
          <a:xfrm>
            <a:off x="2915816" y="2283069"/>
            <a:ext cx="3174133" cy="2053552"/>
          </a:xfrm>
          <a:prstGeom prst="rect">
            <a:avLst/>
          </a:prstGeom>
        </p:spPr>
      </p:pic>
      <p:pic>
        <p:nvPicPr>
          <p:cNvPr id="8" name="图片 7"/>
          <p:cNvPicPr>
            <a:picLocks noChangeAspect="1"/>
          </p:cNvPicPr>
          <p:nvPr/>
        </p:nvPicPr>
        <p:blipFill>
          <a:blip r:embed="rId4"/>
          <a:stretch>
            <a:fillRect/>
          </a:stretch>
        </p:blipFill>
        <p:spPr>
          <a:xfrm>
            <a:off x="5940153" y="2211061"/>
            <a:ext cx="3203848" cy="2117103"/>
          </a:xfrm>
          <a:prstGeom prst="rect">
            <a:avLst/>
          </a:prstGeom>
        </p:spPr>
      </p:pic>
      <p:sp>
        <p:nvSpPr>
          <p:cNvPr id="9" name="右箭头 8"/>
          <p:cNvSpPr/>
          <p:nvPr/>
        </p:nvSpPr>
        <p:spPr bwMode="auto">
          <a:xfrm>
            <a:off x="2267744" y="3147165"/>
            <a:ext cx="720080" cy="288032"/>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右箭头 9"/>
          <p:cNvSpPr/>
          <p:nvPr/>
        </p:nvSpPr>
        <p:spPr bwMode="auto">
          <a:xfrm>
            <a:off x="6300192" y="3165829"/>
            <a:ext cx="720080" cy="288032"/>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04551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金丝雀发布</a:t>
            </a:r>
            <a:endParaRPr lang="en-US" dirty="0"/>
          </a:p>
        </p:txBody>
      </p:sp>
      <p:pic>
        <p:nvPicPr>
          <p:cNvPr id="4" name="图片 3"/>
          <p:cNvPicPr>
            <a:picLocks noChangeAspect="1"/>
          </p:cNvPicPr>
          <p:nvPr/>
        </p:nvPicPr>
        <p:blipFill>
          <a:blip r:embed="rId2"/>
          <a:stretch>
            <a:fillRect/>
          </a:stretch>
        </p:blipFill>
        <p:spPr>
          <a:xfrm>
            <a:off x="4860032" y="3971047"/>
            <a:ext cx="3054474" cy="1978233"/>
          </a:xfrm>
          <a:prstGeom prst="rect">
            <a:avLst/>
          </a:prstGeom>
        </p:spPr>
      </p:pic>
      <p:pic>
        <p:nvPicPr>
          <p:cNvPr id="5" name="图片 4"/>
          <p:cNvPicPr>
            <a:picLocks noChangeAspect="1"/>
          </p:cNvPicPr>
          <p:nvPr/>
        </p:nvPicPr>
        <p:blipFill>
          <a:blip r:embed="rId3"/>
          <a:stretch>
            <a:fillRect/>
          </a:stretch>
        </p:blipFill>
        <p:spPr>
          <a:xfrm>
            <a:off x="310110" y="3845704"/>
            <a:ext cx="3037754" cy="2218833"/>
          </a:xfrm>
          <a:prstGeom prst="rect">
            <a:avLst/>
          </a:prstGeom>
        </p:spPr>
      </p:pic>
      <p:pic>
        <p:nvPicPr>
          <p:cNvPr id="6" name="图片 5"/>
          <p:cNvPicPr>
            <a:picLocks noChangeAspect="1"/>
          </p:cNvPicPr>
          <p:nvPr/>
        </p:nvPicPr>
        <p:blipFill>
          <a:blip r:embed="rId4"/>
          <a:stretch>
            <a:fillRect/>
          </a:stretch>
        </p:blipFill>
        <p:spPr>
          <a:xfrm>
            <a:off x="4860032" y="1340768"/>
            <a:ext cx="3057846" cy="2072093"/>
          </a:xfrm>
          <a:prstGeom prst="rect">
            <a:avLst/>
          </a:prstGeom>
        </p:spPr>
      </p:pic>
      <p:pic>
        <p:nvPicPr>
          <p:cNvPr id="7" name="图片 6"/>
          <p:cNvPicPr>
            <a:picLocks noChangeAspect="1"/>
          </p:cNvPicPr>
          <p:nvPr/>
        </p:nvPicPr>
        <p:blipFill>
          <a:blip r:embed="rId5"/>
          <a:stretch>
            <a:fillRect/>
          </a:stretch>
        </p:blipFill>
        <p:spPr>
          <a:xfrm>
            <a:off x="755650" y="1340768"/>
            <a:ext cx="3052421" cy="2039935"/>
          </a:xfrm>
          <a:prstGeom prst="rect">
            <a:avLst/>
          </a:prstGeom>
        </p:spPr>
      </p:pic>
      <p:sp>
        <p:nvSpPr>
          <p:cNvPr id="8" name="右箭头 7"/>
          <p:cNvSpPr/>
          <p:nvPr/>
        </p:nvSpPr>
        <p:spPr bwMode="auto">
          <a:xfrm>
            <a:off x="3698115" y="2492895"/>
            <a:ext cx="900100" cy="331627"/>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下箭头 8"/>
          <p:cNvSpPr/>
          <p:nvPr/>
        </p:nvSpPr>
        <p:spPr bwMode="auto">
          <a:xfrm>
            <a:off x="6228184" y="3212976"/>
            <a:ext cx="303101" cy="729729"/>
          </a:xfrm>
          <a:prstGeom prst="down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右箭头 9"/>
          <p:cNvSpPr/>
          <p:nvPr/>
        </p:nvSpPr>
        <p:spPr bwMode="auto">
          <a:xfrm flipH="1">
            <a:off x="3698115" y="4946979"/>
            <a:ext cx="864095" cy="332133"/>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219423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Istio</a:t>
            </a:r>
            <a:r>
              <a:rPr lang="zh-CN" altLang="en-US" dirty="0" smtClean="0"/>
              <a:t>流量控制</a:t>
            </a:r>
            <a:endParaRPr lang="en-US" dirty="0"/>
          </a:p>
        </p:txBody>
      </p:sp>
      <p:sp>
        <p:nvSpPr>
          <p:cNvPr id="3" name="内容占位符 2"/>
          <p:cNvSpPr>
            <a:spLocks noGrp="1"/>
          </p:cNvSpPr>
          <p:nvPr>
            <p:ph idx="1"/>
          </p:nvPr>
        </p:nvSpPr>
        <p:spPr>
          <a:xfrm>
            <a:off x="755675" y="1261170"/>
            <a:ext cx="3312294" cy="792113"/>
          </a:xfrm>
        </p:spPr>
        <p:txBody>
          <a:bodyPr/>
          <a:lstStyle/>
          <a:p>
            <a:endParaRPr lang="en-US" altLang="zh-CN" dirty="0" smtClean="0"/>
          </a:p>
          <a:p>
            <a:pPr marL="0" indent="0">
              <a:buNone/>
            </a:pPr>
            <a:r>
              <a:rPr lang="zh-CN" altLang="en-US" kern="1200" dirty="0"/>
              <a:t>基于请求内容的路由</a:t>
            </a:r>
            <a:endParaRPr lang="en-US" kern="1200" dirty="0"/>
          </a:p>
        </p:txBody>
      </p:sp>
      <p:pic>
        <p:nvPicPr>
          <p:cNvPr id="4" name="图片 3"/>
          <p:cNvPicPr>
            <a:picLocks noChangeAspect="1"/>
          </p:cNvPicPr>
          <p:nvPr/>
        </p:nvPicPr>
        <p:blipFill>
          <a:blip r:embed="rId2"/>
          <a:stretch>
            <a:fillRect/>
          </a:stretch>
        </p:blipFill>
        <p:spPr>
          <a:xfrm>
            <a:off x="652728" y="2418477"/>
            <a:ext cx="3919272" cy="2952328"/>
          </a:xfrm>
          <a:prstGeom prst="rect">
            <a:avLst/>
          </a:prstGeom>
        </p:spPr>
      </p:pic>
      <p:pic>
        <p:nvPicPr>
          <p:cNvPr id="5" name="图片 4"/>
          <p:cNvPicPr>
            <a:picLocks noChangeAspect="1"/>
          </p:cNvPicPr>
          <p:nvPr/>
        </p:nvPicPr>
        <p:blipFill>
          <a:blip r:embed="rId3"/>
          <a:stretch>
            <a:fillRect/>
          </a:stretch>
        </p:blipFill>
        <p:spPr>
          <a:xfrm>
            <a:off x="4860032" y="2509488"/>
            <a:ext cx="3960366" cy="2770305"/>
          </a:xfrm>
          <a:prstGeom prst="rect">
            <a:avLst/>
          </a:prstGeom>
        </p:spPr>
      </p:pic>
      <p:sp>
        <p:nvSpPr>
          <p:cNvPr id="6" name="文本框 5"/>
          <p:cNvSpPr txBox="1"/>
          <p:nvPr/>
        </p:nvSpPr>
        <p:spPr>
          <a:xfrm>
            <a:off x="5364088" y="1741369"/>
            <a:ext cx="3168278" cy="677108"/>
          </a:xfrm>
          <a:prstGeom prst="rect">
            <a:avLst/>
          </a:prstGeom>
          <a:noFill/>
        </p:spPr>
        <p:txBody>
          <a:bodyPr wrap="square" rtlCol="0">
            <a:spAutoFit/>
          </a:bodyPr>
          <a:lstStyle/>
          <a:p>
            <a:r>
              <a:rPr lang="zh-CN" altLang="en-US" sz="2000" dirty="0">
                <a:latin typeface="+mn-lt"/>
                <a:ea typeface="黑体" pitchFamily="49" charset="-122"/>
              </a:rPr>
              <a:t>基于流量比例的路由</a:t>
            </a:r>
            <a:endParaRPr lang="en-US" altLang="zh-CN" sz="2000" dirty="0">
              <a:latin typeface="+mn-lt"/>
              <a:ea typeface="黑体" pitchFamily="49" charset="-122"/>
            </a:endParaRPr>
          </a:p>
          <a:p>
            <a:endParaRPr lang="en-US" dirty="0"/>
          </a:p>
        </p:txBody>
      </p:sp>
    </p:spTree>
    <p:extLst>
      <p:ext uri="{BB962C8B-B14F-4D97-AF65-F5344CB8AC3E}">
        <p14:creationId xmlns:p14="http://schemas.microsoft.com/office/powerpoint/2010/main" val="855311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41239"/>
            <a:ext cx="7632700" cy="871537"/>
          </a:xfrm>
        </p:spPr>
        <p:txBody>
          <a:bodyPr/>
          <a:lstStyle/>
          <a:p>
            <a:r>
              <a:rPr lang="zh-CN" altLang="en-US" dirty="0"/>
              <a:t>基于流量比例的路由</a:t>
            </a:r>
            <a:r>
              <a:rPr lang="en-US" altLang="zh-CN" dirty="0"/>
              <a:t/>
            </a:r>
            <a:br>
              <a:rPr lang="en-US" altLang="zh-CN" dirty="0"/>
            </a:br>
            <a:endParaRPr lang="en-US" dirty="0"/>
          </a:p>
        </p:txBody>
      </p:sp>
      <p:pic>
        <p:nvPicPr>
          <p:cNvPr id="6" name="图片 5"/>
          <p:cNvPicPr>
            <a:picLocks noChangeAspect="1"/>
          </p:cNvPicPr>
          <p:nvPr/>
        </p:nvPicPr>
        <p:blipFill>
          <a:blip r:embed="rId2"/>
          <a:stretch>
            <a:fillRect/>
          </a:stretch>
        </p:blipFill>
        <p:spPr>
          <a:xfrm>
            <a:off x="122285" y="1700808"/>
            <a:ext cx="8914211" cy="3406502"/>
          </a:xfrm>
          <a:prstGeom prst="rect">
            <a:avLst/>
          </a:prstGeom>
        </p:spPr>
      </p:pic>
    </p:spTree>
    <p:extLst>
      <p:ext uri="{BB962C8B-B14F-4D97-AF65-F5344CB8AC3E}">
        <p14:creationId xmlns:p14="http://schemas.microsoft.com/office/powerpoint/2010/main" val="164014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41239"/>
            <a:ext cx="7632700" cy="871537"/>
          </a:xfrm>
        </p:spPr>
        <p:txBody>
          <a:bodyPr/>
          <a:lstStyle/>
          <a:p>
            <a:r>
              <a:rPr lang="zh-CN" altLang="en-US" dirty="0"/>
              <a:t>基于流量比例的路由</a:t>
            </a:r>
            <a:r>
              <a:rPr lang="en-US" altLang="zh-CN" dirty="0"/>
              <a:t/>
            </a:r>
            <a:br>
              <a:rPr lang="en-US" altLang="zh-CN" dirty="0"/>
            </a:br>
            <a:endParaRPr lang="en-US" dirty="0"/>
          </a:p>
        </p:txBody>
      </p:sp>
      <p:sp>
        <p:nvSpPr>
          <p:cNvPr id="4" name="矩形 3"/>
          <p:cNvSpPr/>
          <p:nvPr/>
        </p:nvSpPr>
        <p:spPr>
          <a:xfrm>
            <a:off x="467544" y="1124744"/>
            <a:ext cx="4572000" cy="4524315"/>
          </a:xfrm>
          <a:prstGeom prst="rect">
            <a:avLst/>
          </a:prstGeom>
        </p:spPr>
        <p:txBody>
          <a:bodyPr>
            <a:spAutoFit/>
          </a:bodyPr>
          <a:lstStyle/>
          <a:p>
            <a:r>
              <a:rPr lang="en-US" dirty="0" err="1"/>
              <a:t>apiVersion</a:t>
            </a:r>
            <a:r>
              <a:rPr lang="en-US" dirty="0"/>
              <a:t>: networking.istio.io/v1alpha3</a:t>
            </a:r>
          </a:p>
          <a:p>
            <a:r>
              <a:rPr lang="en-US" dirty="0"/>
              <a:t>kind: </a:t>
            </a:r>
            <a:r>
              <a:rPr lang="en-US" b="1" dirty="0" err="1"/>
              <a:t>DestinationRule</a:t>
            </a:r>
            <a:endParaRPr lang="en-US" b="1" dirty="0"/>
          </a:p>
          <a:p>
            <a:r>
              <a:rPr lang="en-US" dirty="0"/>
              <a:t>metadata:</a:t>
            </a:r>
          </a:p>
          <a:p>
            <a:r>
              <a:rPr lang="en-US" dirty="0"/>
              <a:t>  name: reviews</a:t>
            </a:r>
          </a:p>
          <a:p>
            <a:r>
              <a:rPr lang="en-US" dirty="0"/>
              <a:t>spec:</a:t>
            </a:r>
          </a:p>
          <a:p>
            <a:r>
              <a:rPr lang="en-US" dirty="0"/>
              <a:t>  host: reviews</a:t>
            </a:r>
          </a:p>
          <a:p>
            <a:r>
              <a:rPr lang="en-US" dirty="0"/>
              <a:t>  </a:t>
            </a:r>
            <a:r>
              <a:rPr lang="en-US" dirty="0" err="1"/>
              <a:t>trafficPolicy</a:t>
            </a:r>
            <a:r>
              <a:rPr lang="en-US" dirty="0"/>
              <a:t>:</a:t>
            </a:r>
          </a:p>
          <a:p>
            <a:r>
              <a:rPr lang="en-US" dirty="0"/>
              <a:t>    </a:t>
            </a:r>
            <a:r>
              <a:rPr lang="en-US" dirty="0" err="1"/>
              <a:t>loadBalancer</a:t>
            </a:r>
            <a:r>
              <a:rPr lang="en-US" dirty="0"/>
              <a:t>:</a:t>
            </a:r>
          </a:p>
          <a:p>
            <a:r>
              <a:rPr lang="en-US" dirty="0"/>
              <a:t>      simple: RANDOM</a:t>
            </a:r>
          </a:p>
          <a:p>
            <a:r>
              <a:rPr lang="en-US" dirty="0"/>
              <a:t>  subsets:</a:t>
            </a:r>
          </a:p>
          <a:p>
            <a:r>
              <a:rPr lang="en-US" dirty="0"/>
              <a:t>  - name: v1</a:t>
            </a:r>
          </a:p>
          <a:p>
            <a:r>
              <a:rPr lang="en-US" dirty="0"/>
              <a:t>    labels:</a:t>
            </a:r>
          </a:p>
          <a:p>
            <a:r>
              <a:rPr lang="en-US" dirty="0"/>
              <a:t>      version: v1</a:t>
            </a:r>
          </a:p>
          <a:p>
            <a:r>
              <a:rPr lang="en-US" dirty="0"/>
              <a:t>  - name: v2</a:t>
            </a:r>
          </a:p>
          <a:p>
            <a:r>
              <a:rPr lang="en-US" dirty="0"/>
              <a:t>    labels:</a:t>
            </a:r>
          </a:p>
          <a:p>
            <a:r>
              <a:rPr lang="en-US" dirty="0"/>
              <a:t>      version: v2</a:t>
            </a:r>
          </a:p>
        </p:txBody>
      </p:sp>
      <p:sp>
        <p:nvSpPr>
          <p:cNvPr id="5" name="矩形 4"/>
          <p:cNvSpPr/>
          <p:nvPr/>
        </p:nvSpPr>
        <p:spPr>
          <a:xfrm>
            <a:off x="4572000" y="1124744"/>
            <a:ext cx="4572000" cy="4801314"/>
          </a:xfrm>
          <a:prstGeom prst="rect">
            <a:avLst/>
          </a:prstGeom>
        </p:spPr>
        <p:txBody>
          <a:bodyPr>
            <a:spAutoFit/>
          </a:bodyPr>
          <a:lstStyle/>
          <a:p>
            <a:r>
              <a:rPr lang="en-US" dirty="0" err="1"/>
              <a:t>apiVersion</a:t>
            </a:r>
            <a:r>
              <a:rPr lang="en-US" dirty="0"/>
              <a:t>: networking.istio.io/v1alpha3</a:t>
            </a:r>
          </a:p>
          <a:p>
            <a:r>
              <a:rPr lang="en-US" dirty="0"/>
              <a:t>kind: </a:t>
            </a:r>
            <a:r>
              <a:rPr lang="en-US" b="1" dirty="0" err="1"/>
              <a:t>VirtualService</a:t>
            </a:r>
            <a:endParaRPr lang="en-US" b="1" dirty="0"/>
          </a:p>
          <a:p>
            <a:r>
              <a:rPr lang="en-US" dirty="0"/>
              <a:t>metadata:</a:t>
            </a:r>
          </a:p>
          <a:p>
            <a:r>
              <a:rPr lang="en-US" dirty="0"/>
              <a:t>  name: reviews</a:t>
            </a:r>
          </a:p>
          <a:p>
            <a:r>
              <a:rPr lang="en-US" dirty="0"/>
              <a:t>spec:</a:t>
            </a:r>
          </a:p>
          <a:p>
            <a:r>
              <a:rPr lang="en-US" dirty="0"/>
              <a:t>  hosts:</a:t>
            </a:r>
          </a:p>
          <a:p>
            <a:r>
              <a:rPr lang="en-US" dirty="0"/>
              <a:t>    - reviews</a:t>
            </a:r>
          </a:p>
          <a:p>
            <a:r>
              <a:rPr lang="en-US" dirty="0"/>
              <a:t>  http:</a:t>
            </a:r>
          </a:p>
          <a:p>
            <a:r>
              <a:rPr lang="en-US" dirty="0"/>
              <a:t>  - route:</a:t>
            </a:r>
          </a:p>
          <a:p>
            <a:r>
              <a:rPr lang="en-US" dirty="0"/>
              <a:t>    - destination:</a:t>
            </a:r>
          </a:p>
          <a:p>
            <a:r>
              <a:rPr lang="en-US" dirty="0"/>
              <a:t>        host: reviews</a:t>
            </a:r>
          </a:p>
          <a:p>
            <a:r>
              <a:rPr lang="en-US" dirty="0"/>
              <a:t>        subset: v1</a:t>
            </a:r>
          </a:p>
          <a:p>
            <a:r>
              <a:rPr lang="en-US" dirty="0"/>
              <a:t>      </a:t>
            </a:r>
            <a:r>
              <a:rPr lang="en-US" b="1" dirty="0"/>
              <a:t>weight</a:t>
            </a:r>
            <a:r>
              <a:rPr lang="en-US" dirty="0"/>
              <a:t>: </a:t>
            </a:r>
            <a:r>
              <a:rPr lang="en-US" b="1" dirty="0"/>
              <a:t>75</a:t>
            </a:r>
          </a:p>
          <a:p>
            <a:r>
              <a:rPr lang="en-US" dirty="0"/>
              <a:t>    - destination:</a:t>
            </a:r>
          </a:p>
          <a:p>
            <a:r>
              <a:rPr lang="en-US" dirty="0"/>
              <a:t>        host: reviews</a:t>
            </a:r>
          </a:p>
          <a:p>
            <a:r>
              <a:rPr lang="en-US" dirty="0"/>
              <a:t>        subset: v2</a:t>
            </a:r>
          </a:p>
          <a:p>
            <a:r>
              <a:rPr lang="en-US" dirty="0"/>
              <a:t>      </a:t>
            </a:r>
            <a:r>
              <a:rPr lang="en-US" b="1" dirty="0"/>
              <a:t>weight</a:t>
            </a:r>
            <a:r>
              <a:rPr lang="en-US" dirty="0"/>
              <a:t>: </a:t>
            </a:r>
            <a:r>
              <a:rPr lang="en-US" b="1" dirty="0"/>
              <a:t>25</a:t>
            </a:r>
          </a:p>
        </p:txBody>
      </p:sp>
    </p:spTree>
    <p:extLst>
      <p:ext uri="{BB962C8B-B14F-4D97-AF65-F5344CB8AC3E}">
        <p14:creationId xmlns:p14="http://schemas.microsoft.com/office/powerpoint/2010/main" val="314589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7632700" cy="871537"/>
          </a:xfrm>
        </p:spPr>
        <p:txBody>
          <a:bodyPr/>
          <a:lstStyle/>
          <a:p>
            <a:r>
              <a:rPr lang="zh-CN" altLang="en-US" dirty="0"/>
              <a:t>基于请求内容的路由</a:t>
            </a:r>
            <a:endParaRPr lang="en-US" dirty="0"/>
          </a:p>
        </p:txBody>
      </p:sp>
      <p:pic>
        <p:nvPicPr>
          <p:cNvPr id="7" name="图片 6"/>
          <p:cNvPicPr>
            <a:picLocks noChangeAspect="1"/>
          </p:cNvPicPr>
          <p:nvPr/>
        </p:nvPicPr>
        <p:blipFill>
          <a:blip r:embed="rId2"/>
          <a:stretch>
            <a:fillRect/>
          </a:stretch>
        </p:blipFill>
        <p:spPr>
          <a:xfrm>
            <a:off x="77089" y="1772816"/>
            <a:ext cx="9044508" cy="3616200"/>
          </a:xfrm>
          <a:prstGeom prst="rect">
            <a:avLst/>
          </a:prstGeom>
        </p:spPr>
      </p:pic>
    </p:spTree>
    <p:extLst>
      <p:ext uri="{BB962C8B-B14F-4D97-AF65-F5344CB8AC3E}">
        <p14:creationId xmlns:p14="http://schemas.microsoft.com/office/powerpoint/2010/main" val="162331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7632700" cy="871537"/>
          </a:xfrm>
        </p:spPr>
        <p:txBody>
          <a:bodyPr/>
          <a:lstStyle/>
          <a:p>
            <a:r>
              <a:rPr lang="zh-CN" altLang="en-US" dirty="0"/>
              <a:t>基于请求内容的路由</a:t>
            </a:r>
            <a:endParaRPr lang="en-US" dirty="0"/>
          </a:p>
        </p:txBody>
      </p:sp>
      <p:sp>
        <p:nvSpPr>
          <p:cNvPr id="3" name="矩形 2"/>
          <p:cNvSpPr/>
          <p:nvPr/>
        </p:nvSpPr>
        <p:spPr>
          <a:xfrm>
            <a:off x="560633" y="1052736"/>
            <a:ext cx="4158208" cy="5262979"/>
          </a:xfrm>
          <a:prstGeom prst="rect">
            <a:avLst/>
          </a:prstGeom>
        </p:spPr>
        <p:txBody>
          <a:bodyPr wrap="square">
            <a:spAutoFit/>
          </a:bodyPr>
          <a:lstStyle/>
          <a:p>
            <a:r>
              <a:rPr lang="en-US" sz="1600" dirty="0" err="1"/>
              <a:t>apiVersion</a:t>
            </a:r>
            <a:r>
              <a:rPr lang="en-US" sz="1600" dirty="0"/>
              <a:t>: networking.istio.io/v1alpha3</a:t>
            </a:r>
          </a:p>
          <a:p>
            <a:r>
              <a:rPr lang="en-US" sz="1600" dirty="0"/>
              <a:t>kind: </a:t>
            </a:r>
            <a:r>
              <a:rPr lang="en-US" sz="1600" b="1" dirty="0" err="1"/>
              <a:t>VirtualService</a:t>
            </a:r>
            <a:endParaRPr lang="en-US" sz="1600" b="1" dirty="0"/>
          </a:p>
          <a:p>
            <a:r>
              <a:rPr lang="en-US" sz="1600" dirty="0"/>
              <a:t>metadata:</a:t>
            </a:r>
          </a:p>
          <a:p>
            <a:r>
              <a:rPr lang="en-US" sz="1600" dirty="0"/>
              <a:t>  name: reviews</a:t>
            </a:r>
          </a:p>
          <a:p>
            <a:r>
              <a:rPr lang="en-US" sz="1600" dirty="0"/>
              <a:t>  ...</a:t>
            </a:r>
          </a:p>
          <a:p>
            <a:r>
              <a:rPr lang="en-US" sz="1600" dirty="0"/>
              <a:t>spec:</a:t>
            </a:r>
          </a:p>
          <a:p>
            <a:r>
              <a:rPr lang="en-US" sz="1600" dirty="0"/>
              <a:t>  hosts:</a:t>
            </a:r>
          </a:p>
          <a:p>
            <a:r>
              <a:rPr lang="en-US" sz="1600" dirty="0"/>
              <a:t>  - reviews</a:t>
            </a:r>
          </a:p>
          <a:p>
            <a:r>
              <a:rPr lang="en-US" sz="1600" dirty="0"/>
              <a:t>  http:</a:t>
            </a:r>
          </a:p>
          <a:p>
            <a:r>
              <a:rPr lang="en-US" sz="1600" dirty="0"/>
              <a:t>  - match:</a:t>
            </a:r>
          </a:p>
          <a:p>
            <a:r>
              <a:rPr lang="en-US" sz="1600" dirty="0"/>
              <a:t>    - </a:t>
            </a:r>
            <a:r>
              <a:rPr lang="en-US" sz="1600" b="1" dirty="0"/>
              <a:t>headers</a:t>
            </a:r>
            <a:r>
              <a:rPr lang="en-US" sz="1600" dirty="0"/>
              <a:t>:</a:t>
            </a:r>
          </a:p>
          <a:p>
            <a:r>
              <a:rPr lang="en-US" sz="1600" dirty="0"/>
              <a:t>        end-user:</a:t>
            </a:r>
          </a:p>
          <a:p>
            <a:r>
              <a:rPr lang="en-US" sz="1600" dirty="0"/>
              <a:t>          exact: </a:t>
            </a:r>
            <a:r>
              <a:rPr lang="en-US" sz="1600" dirty="0" err="1"/>
              <a:t>jason</a:t>
            </a:r>
            <a:endParaRPr lang="en-US" sz="1600" dirty="0"/>
          </a:p>
          <a:p>
            <a:r>
              <a:rPr lang="en-US" sz="1600" dirty="0"/>
              <a:t>    route:</a:t>
            </a:r>
          </a:p>
          <a:p>
            <a:r>
              <a:rPr lang="en-US" sz="1600" dirty="0"/>
              <a:t>    - destination:</a:t>
            </a:r>
          </a:p>
          <a:p>
            <a:r>
              <a:rPr lang="en-US" sz="1600" dirty="0"/>
              <a:t>        host: reviews</a:t>
            </a:r>
          </a:p>
          <a:p>
            <a:r>
              <a:rPr lang="en-US" sz="1600" dirty="0"/>
              <a:t>        subset: v2</a:t>
            </a:r>
          </a:p>
          <a:p>
            <a:r>
              <a:rPr lang="en-US" sz="1600" dirty="0"/>
              <a:t>  - route:</a:t>
            </a:r>
          </a:p>
          <a:p>
            <a:r>
              <a:rPr lang="en-US" sz="1600" dirty="0"/>
              <a:t>    - destination:</a:t>
            </a:r>
          </a:p>
          <a:p>
            <a:r>
              <a:rPr lang="en-US" sz="1600" dirty="0"/>
              <a:t>        host: reviews</a:t>
            </a:r>
          </a:p>
          <a:p>
            <a:r>
              <a:rPr lang="en-US" sz="1600" dirty="0"/>
              <a:t>        subset: v1</a:t>
            </a:r>
          </a:p>
        </p:txBody>
      </p:sp>
      <p:sp>
        <p:nvSpPr>
          <p:cNvPr id="4" name="矩形 3"/>
          <p:cNvSpPr/>
          <p:nvPr/>
        </p:nvSpPr>
        <p:spPr>
          <a:xfrm>
            <a:off x="4385671" y="2636912"/>
            <a:ext cx="4228877" cy="1200329"/>
          </a:xfrm>
          <a:prstGeom prst="rect">
            <a:avLst/>
          </a:prstGeom>
        </p:spPr>
        <p:txBody>
          <a:bodyPr wrap="square">
            <a:spAutoFit/>
          </a:bodyPr>
          <a:lstStyle/>
          <a:p>
            <a:r>
              <a:rPr lang="zh-CN" altLang="en-US" b="1" dirty="0" smtClean="0">
                <a:solidFill>
                  <a:srgbClr val="3D3F43"/>
                </a:solidFill>
                <a:latin typeface="-apple-system"/>
              </a:rPr>
              <a:t>    基于</a:t>
            </a:r>
            <a:r>
              <a:rPr lang="zh-CN" altLang="en-US" b="1" dirty="0">
                <a:solidFill>
                  <a:srgbClr val="3D3F43"/>
                </a:solidFill>
                <a:latin typeface="-apple-system"/>
              </a:rPr>
              <a:t>请求内容发布策略只对直接访问的入口服务有效</a:t>
            </a:r>
            <a:r>
              <a:rPr lang="zh-CN" altLang="en-US" b="1" dirty="0" smtClean="0">
                <a:solidFill>
                  <a:srgbClr val="3D3F43"/>
                </a:solidFill>
                <a:latin typeface="-apple-system"/>
              </a:rPr>
              <a:t>。</a:t>
            </a:r>
            <a:endParaRPr lang="en-US" altLang="zh-CN" b="1" dirty="0" smtClean="0">
              <a:solidFill>
                <a:srgbClr val="3D3F43"/>
              </a:solidFill>
              <a:latin typeface="-apple-system"/>
            </a:endParaRPr>
          </a:p>
          <a:p>
            <a:r>
              <a:rPr lang="zh-CN" altLang="en-US" b="1" dirty="0" smtClean="0">
                <a:solidFill>
                  <a:srgbClr val="3D3F43"/>
                </a:solidFill>
                <a:latin typeface="-apple-system"/>
              </a:rPr>
              <a:t>    如果</a:t>
            </a:r>
            <a:r>
              <a:rPr lang="zh-CN" altLang="en-US" b="1" dirty="0">
                <a:solidFill>
                  <a:srgbClr val="3D3F43"/>
                </a:solidFill>
                <a:latin typeface="-apple-system"/>
              </a:rPr>
              <a:t>希望对所有服务有效，需要业务代码对</a:t>
            </a:r>
            <a:r>
              <a:rPr lang="en-US" altLang="zh-CN" b="1" dirty="0">
                <a:solidFill>
                  <a:srgbClr val="3D3F43"/>
                </a:solidFill>
                <a:latin typeface="-apple-system"/>
              </a:rPr>
              <a:t>HEAD</a:t>
            </a:r>
            <a:r>
              <a:rPr lang="zh-CN" altLang="en-US" b="1" dirty="0">
                <a:solidFill>
                  <a:srgbClr val="3D3F43"/>
                </a:solidFill>
                <a:latin typeface="-apple-system"/>
              </a:rPr>
              <a:t>信息</a:t>
            </a:r>
            <a:r>
              <a:rPr lang="zh-CN" altLang="en-US" b="1" dirty="0" smtClean="0">
                <a:solidFill>
                  <a:srgbClr val="3D3F43"/>
                </a:solidFill>
                <a:latin typeface="-apple-system"/>
              </a:rPr>
              <a:t>传播</a:t>
            </a:r>
            <a:r>
              <a:rPr lang="zh-CN" altLang="en-US" b="1" dirty="0">
                <a:solidFill>
                  <a:srgbClr val="3D3F43"/>
                </a:solidFill>
                <a:latin typeface="-apple-system"/>
              </a:rPr>
              <a:t>。</a:t>
            </a:r>
            <a:endParaRPr lang="en-US" b="1" dirty="0"/>
          </a:p>
        </p:txBody>
      </p:sp>
    </p:spTree>
    <p:extLst>
      <p:ext uri="{BB962C8B-B14F-4D97-AF65-F5344CB8AC3E}">
        <p14:creationId xmlns:p14="http://schemas.microsoft.com/office/powerpoint/2010/main" val="1863976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4043</TotalTime>
  <Words>399</Words>
  <Application>Microsoft Office PowerPoint</Application>
  <PresentationFormat>全屏显示(4:3)</PresentationFormat>
  <Paragraphs>113</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15</vt:i4>
      </vt:variant>
    </vt:vector>
  </HeadingPairs>
  <TitlesOfParts>
    <vt:vector size="36" baseType="lpstr">
      <vt:lpstr>-apple-system</vt:lpstr>
      <vt:lpstr>FrutigerNext LT Medium</vt:lpstr>
      <vt:lpstr>MS PGothic</vt:lpstr>
      <vt:lpstr>MS PGothic</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Day16 Istio灰度发布任务的介绍与实践</vt:lpstr>
      <vt:lpstr>发布任务</vt:lpstr>
      <vt:lpstr>蓝绿发布</vt:lpstr>
      <vt:lpstr>金丝雀发布</vt:lpstr>
      <vt:lpstr>Istio流量控制</vt:lpstr>
      <vt:lpstr>基于流量比例的路由 </vt:lpstr>
      <vt:lpstr>基于流量比例的路由 </vt:lpstr>
      <vt:lpstr>基于请求内容的路由</vt:lpstr>
      <vt:lpstr>基于请求内容的路由</vt:lpstr>
      <vt:lpstr>华为云蓝绿发布实践</vt:lpstr>
      <vt:lpstr>华为云蓝绿发布实践</vt:lpstr>
      <vt:lpstr>华为云金丝雀发布实践</vt:lpstr>
      <vt:lpstr>华为云金丝雀发布实践</vt:lpstr>
      <vt:lpstr>华为云金丝雀发布实践</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蓝绿发布</dc:title>
  <dc:creator>qinyuhan</dc:creator>
  <cp:lastModifiedBy>Zhangxin (Star)</cp:lastModifiedBy>
  <cp:revision>28</cp:revision>
  <dcterms:created xsi:type="dcterms:W3CDTF">2011-12-01T07:18:24Z</dcterms:created>
  <dcterms:modified xsi:type="dcterms:W3CDTF">2018-11-07T06:19:06Z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(3)vghCVRbGWKxYulf9XPH6HVoJ2jiY4/T6PcJHwI5Ys4yxXas+vt/fGOG+k2z1joUff/Ts/XRl
MZ2Vj7eIiUUaqtw+BD4QwJwIAqbIIk1Qe2CxqIbhKgLqpjKZ70U8WxFCskUBHLaIYRvlOh4K
n1WoEqTr8Iax0exTOAggHQ/KHeuGJFI/mOmG3LiIBU8s6UqE3V9XYnHvzOXnB36/JvxKUQBM
yfC5zjt/BbgRn6RNe6</vt:lpwstr>
  </property>
  <property fmtid="{D5CDD505-2E9C-101B-9397-08002B2CF9AE}" pid="7" name="_2015_ms_pID_7253431">
    <vt:lpwstr>C91OuChIxmESAvrbqkVvlk9b6d6TbZVyhgmZidqFuO+HsLHfj21zQw
wTBUArOEW6nMYo5lTCUQBfPvyJWzSi1c/wBi3j4t2HcqCKaO+6j8xl2F1lRuYgGbNADtMGAx
4xYTT7/46w1WnnQLpRnNqwkxHg2i5/58o5t39FtBm0gMpUZ4dGKQAk1f/uyQxHnVGcsuc3cQ
XhUN8/gvOjuzLH/5gHCx8g20AeV1GQA/Tpie</vt:lpwstr>
  </property>
  <property fmtid="{D5CDD505-2E9C-101B-9397-08002B2CF9AE}" pid="8" name="_2015_ms_pID_7253432">
    <vt:lpwstr>FPQBhY0IggzsihifCwsTIeY=</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1541571352</vt:lpwstr>
  </property>
</Properties>
</file>