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0"/>
  </p:handoutMasterIdLst>
  <p:sldIdLst>
    <p:sldId id="262" r:id="rId10"/>
    <p:sldId id="259" r:id="rId11"/>
    <p:sldId id="258" r:id="rId12"/>
    <p:sldId id="263" r:id="rId13"/>
    <p:sldId id="264" r:id="rId14"/>
    <p:sldId id="265" r:id="rId15"/>
    <p:sldId id="267" r:id="rId16"/>
    <p:sldId id="268" r:id="rId17"/>
    <p:sldId id="269" r:id="rId18"/>
    <p:sldId id="260"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74" d="100"/>
          <a:sy n="74" d="100"/>
        </p:scale>
        <p:origin x="1248" y="7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2018/11/14</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Day17 </a:t>
            </a:r>
            <a:r>
              <a:rPr lang="en-US" altLang="zh-CN" dirty="0" err="1" smtClean="0"/>
              <a:t>Istio</a:t>
            </a:r>
            <a:r>
              <a:rPr lang="zh-CN" altLang="en-US" dirty="0" smtClean="0"/>
              <a:t>流量治理与监控</a:t>
            </a:r>
            <a:endParaRPr lang="zh-CN" altLang="en-US" dirty="0"/>
          </a:p>
        </p:txBody>
      </p:sp>
      <p:sp>
        <p:nvSpPr>
          <p:cNvPr id="12" name="副标题 11"/>
          <p:cNvSpPr>
            <a:spLocks noGrp="1"/>
          </p:cNvSpPr>
          <p:nvPr>
            <p:ph type="subTitle" idx="11"/>
          </p:nvPr>
        </p:nvSpPr>
        <p:spPr>
          <a:xfrm>
            <a:off x="755650" y="3068638"/>
            <a:ext cx="6400800" cy="461665"/>
          </a:xfrm>
        </p:spPr>
        <p:txBody>
          <a:bodyPr/>
          <a:lstStyle/>
          <a:p>
            <a:r>
              <a:rPr lang="zh-CN" altLang="en-US" dirty="0" smtClean="0"/>
              <a:t>讲师： </a:t>
            </a:r>
            <a:r>
              <a:rPr lang="en-US" altLang="zh-CN" dirty="0" smtClean="0"/>
              <a:t>Aaron Chen</a:t>
            </a: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dirty="0" smtClean="0">
                <a:latin typeface="微软雅黑" panose="020B0503020204020204" pitchFamily="34" charset="-122"/>
                <a:ea typeface="微软雅黑" panose="020B0503020204020204" pitchFamily="34" charset="-122"/>
              </a:rPr>
              <a:t>流量治理功能内容与特点</a:t>
            </a:r>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dirty="0" smtClean="0">
                <a:latin typeface="微软雅黑" panose="020B0503020204020204" pitchFamily="34" charset="-122"/>
                <a:ea typeface="微软雅黑" panose="020B0503020204020204" pitchFamily="34" charset="-122"/>
              </a:rPr>
              <a:t>负载均衡算法的基础概念与使用演示</a:t>
            </a:r>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dirty="0" smtClean="0"/>
              <a:t>会话保持的基础概念与使用演示</a:t>
            </a:r>
            <a:endParaRPr lang="en-US" altLang="zh-CN" dirty="0" smtClean="0"/>
          </a:p>
          <a:p>
            <a:pPr eaLnBrk="1" hangingPunct="1"/>
            <a:r>
              <a:rPr lang="zh-CN" altLang="en-US" dirty="0"/>
              <a:t>故障</a:t>
            </a:r>
            <a:r>
              <a:rPr lang="zh-CN" altLang="en-US" dirty="0" smtClean="0"/>
              <a:t>注入的使用场景介绍与使用演示</a:t>
            </a:r>
            <a:endParaRPr lang="en-US" altLang="zh-CN" dirty="0" smtClean="0"/>
          </a:p>
          <a:p>
            <a:pPr eaLnBrk="1" hangingPunct="1"/>
            <a:r>
              <a:rPr lang="zh-CN" altLang="en-US" dirty="0" smtClean="0"/>
              <a:t>应用性能监控介绍与使用</a:t>
            </a:r>
            <a:endParaRPr lang="en-US" altLang="zh-CN" dirty="0" smtClean="0"/>
          </a:p>
          <a:p>
            <a:pPr eaLnBrk="1" hangingPunct="1"/>
            <a:r>
              <a:rPr lang="zh-CN" altLang="en-US" dirty="0" smtClean="0"/>
              <a:t>调用链分析介绍与使用</a:t>
            </a:r>
          </a:p>
        </p:txBody>
      </p:sp>
      <p:sp>
        <p:nvSpPr>
          <p:cNvPr id="13315" name="矩形 23"/>
          <p:cNvSpPr txBox="1">
            <a:spLocks noChangeArrowheads="1"/>
          </p:cNvSpPr>
          <p:nvPr/>
        </p:nvSpPr>
        <p:spPr bwMode="auto">
          <a:xfrm>
            <a:off x="755650" y="752317"/>
            <a:ext cx="76327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rgbClr val="990000"/>
                </a:solidFill>
                <a:latin typeface="FrutigerNext LT Medium" pitchFamily="34" charset="0"/>
                <a:ea typeface="黑体" pitchFamily="49" charset="-122"/>
              </a:rPr>
              <a:t>本</a:t>
            </a:r>
            <a:r>
              <a:rPr lang="zh-CN" altLang="en-US" sz="3200" b="1" dirty="0" smtClean="0">
                <a:solidFill>
                  <a:srgbClr val="990000"/>
                </a:solidFill>
                <a:latin typeface="FrutigerNext LT Medium" pitchFamily="34" charset="0"/>
                <a:ea typeface="黑体" pitchFamily="49" charset="-122"/>
              </a:rPr>
              <a:t>课内容概要</a:t>
            </a:r>
            <a:endParaRPr lang="zh-CN" altLang="en-US" sz="3200" b="1" dirty="0">
              <a:solidFill>
                <a:srgbClr val="990000"/>
              </a:solidFill>
              <a:latin typeface="FrutigerNext LT Medium" pitchFamily="34" charset="0"/>
              <a:ea typeface="黑体" pitchFamily="49"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943322"/>
          </a:xfrm>
        </p:spPr>
        <p:txBody>
          <a:bodyPr/>
          <a:lstStyle/>
          <a:p>
            <a:pPr eaLnBrk="1" hangingPunct="1"/>
            <a:r>
              <a:rPr lang="zh-CN" altLang="en-US" sz="2000" dirty="0">
                <a:latin typeface="微软雅黑" panose="020B0503020204020204" pitchFamily="34" charset="-122"/>
                <a:ea typeface="微软雅黑" panose="020B0503020204020204" pitchFamily="34" charset="-122"/>
              </a:rPr>
              <a:t>流量治理功能</a:t>
            </a:r>
            <a:r>
              <a:rPr lang="zh-CN" altLang="en-US" sz="2000" dirty="0" smtClean="0">
                <a:latin typeface="微软雅黑" panose="020B0503020204020204" pitchFamily="34" charset="-122"/>
                <a:ea typeface="微软雅黑" panose="020B0503020204020204" pitchFamily="34" charset="-122"/>
              </a:rPr>
              <a:t>内容与特点</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smtClean="0"/>
          </a:p>
        </p:txBody>
      </p:sp>
      <p:sp>
        <p:nvSpPr>
          <p:cNvPr id="14339" name="Rectangle 3"/>
          <p:cNvSpPr>
            <a:spLocks noGrp="1" noChangeArrowheads="1"/>
          </p:cNvSpPr>
          <p:nvPr>
            <p:ph idx="1"/>
          </p:nvPr>
        </p:nvSpPr>
        <p:spPr>
          <a:xfrm>
            <a:off x="755650" y="980728"/>
            <a:ext cx="7632700" cy="4194175"/>
          </a:xfrm>
        </p:spPr>
        <p:txBody>
          <a:bodyPr/>
          <a:lstStyle/>
          <a:p>
            <a:pPr eaLnBrk="1" hangingPunct="1"/>
            <a:r>
              <a:rPr lang="zh-CN" altLang="en-US" dirty="0" smtClean="0"/>
              <a:t>内容：</a:t>
            </a:r>
            <a:endParaRPr lang="en-US" altLang="zh-CN" dirty="0" smtClean="0"/>
          </a:p>
          <a:p>
            <a:pPr lvl="1" eaLnBrk="1" hangingPunct="1"/>
            <a:r>
              <a:rPr lang="zh-CN" altLang="en-US" dirty="0" smtClean="0"/>
              <a:t>负载均衡算法</a:t>
            </a:r>
            <a:endParaRPr lang="en-US" altLang="zh-CN" dirty="0" smtClean="0"/>
          </a:p>
          <a:p>
            <a:pPr lvl="1" eaLnBrk="1" hangingPunct="1"/>
            <a:r>
              <a:rPr lang="zh-CN" altLang="en-US" dirty="0"/>
              <a:t>会话</a:t>
            </a:r>
            <a:r>
              <a:rPr lang="zh-CN" altLang="en-US" dirty="0" smtClean="0"/>
              <a:t>保持</a:t>
            </a:r>
            <a:endParaRPr lang="en-US" altLang="zh-CN" dirty="0" smtClean="0"/>
          </a:p>
          <a:p>
            <a:pPr lvl="1" eaLnBrk="1" hangingPunct="1"/>
            <a:r>
              <a:rPr lang="zh-CN" altLang="en-US" dirty="0"/>
              <a:t>连接</a:t>
            </a:r>
            <a:r>
              <a:rPr lang="zh-CN" altLang="en-US" dirty="0" smtClean="0"/>
              <a:t>池管理</a:t>
            </a:r>
            <a:endParaRPr lang="en-US" altLang="zh-CN" dirty="0" smtClean="0"/>
          </a:p>
          <a:p>
            <a:pPr lvl="1" eaLnBrk="1" hangingPunct="1"/>
            <a:r>
              <a:rPr lang="zh-CN" altLang="en-US" dirty="0"/>
              <a:t>故障</a:t>
            </a:r>
            <a:r>
              <a:rPr lang="zh-CN" altLang="en-US" dirty="0" smtClean="0"/>
              <a:t>注入</a:t>
            </a:r>
            <a:endParaRPr lang="en-US" altLang="zh-CN" dirty="0"/>
          </a:p>
          <a:p>
            <a:pPr marL="400050" eaLnBrk="1" hangingPunct="1"/>
            <a:r>
              <a:rPr lang="zh-CN" altLang="en-US" dirty="0" smtClean="0"/>
              <a:t>特点：</a:t>
            </a:r>
            <a:endParaRPr lang="en-US" altLang="zh-CN" dirty="0" smtClean="0"/>
          </a:p>
          <a:p>
            <a:pPr lvl="1" eaLnBrk="1" hangingPunct="1"/>
            <a:r>
              <a:rPr lang="zh-CN" altLang="en-US" dirty="0"/>
              <a:t>非侵入</a:t>
            </a:r>
            <a:r>
              <a:rPr lang="zh-CN" altLang="en-US" dirty="0" smtClean="0"/>
              <a:t>式</a:t>
            </a:r>
            <a:endParaRPr lang="en-US" altLang="zh-CN" dirty="0" smtClean="0"/>
          </a:p>
          <a:p>
            <a:pPr lvl="1" eaLnBrk="1" hangingPunct="1"/>
            <a:r>
              <a:rPr lang="zh-CN" altLang="en-US" dirty="0"/>
              <a:t>灵活可</a:t>
            </a:r>
            <a:r>
              <a:rPr lang="zh-CN" altLang="en-US" dirty="0" smtClean="0"/>
              <a:t>控</a:t>
            </a:r>
            <a:endParaRPr lang="en-US" altLang="zh-CN" dirty="0" smtClean="0"/>
          </a:p>
          <a:p>
            <a:pPr lvl="1" eaLnBrk="1" hangingPunct="1"/>
            <a:r>
              <a:rPr lang="zh-CN" altLang="en-US" dirty="0" smtClean="0"/>
              <a:t>服务不中断</a:t>
            </a:r>
            <a:endParaRPr lang="en-US" altLang="zh-CN"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943322"/>
          </a:xfrm>
        </p:spPr>
        <p:txBody>
          <a:bodyPr/>
          <a:lstStyle/>
          <a:p>
            <a:pPr eaLnBrk="1" hangingPunct="1"/>
            <a:r>
              <a:rPr lang="zh-CN" altLang="en-US" sz="2000" dirty="0" smtClean="0">
                <a:latin typeface="微软雅黑" panose="020B0503020204020204" pitchFamily="34" charset="-122"/>
                <a:ea typeface="微软雅黑" panose="020B0503020204020204" pitchFamily="34" charset="-122"/>
              </a:rPr>
              <a:t>负载均衡算法介绍</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smtClean="0"/>
          </a:p>
        </p:txBody>
      </p:sp>
      <p:sp>
        <p:nvSpPr>
          <p:cNvPr id="14339" name="Rectangle 3"/>
          <p:cNvSpPr>
            <a:spLocks noGrp="1" noChangeArrowheads="1"/>
          </p:cNvSpPr>
          <p:nvPr>
            <p:ph idx="1"/>
          </p:nvPr>
        </p:nvSpPr>
        <p:spPr>
          <a:xfrm>
            <a:off x="755650" y="980728"/>
            <a:ext cx="7632700" cy="4194175"/>
          </a:xfrm>
        </p:spPr>
        <p:txBody>
          <a:bodyPr/>
          <a:lstStyle/>
          <a:p>
            <a:pPr eaLnBrk="1" hangingPunct="1"/>
            <a:r>
              <a:rPr lang="zh-CN" altLang="en-US" b="1" dirty="0" smtClean="0"/>
              <a:t>轮询</a:t>
            </a:r>
            <a:r>
              <a:rPr lang="zh-CN" altLang="en-US" b="1" dirty="0"/>
              <a:t>调度</a:t>
            </a:r>
            <a:r>
              <a:rPr lang="zh-CN" altLang="en-US" b="1" dirty="0" smtClean="0"/>
              <a:t>算法（</a:t>
            </a:r>
            <a:r>
              <a:rPr lang="en-US" altLang="zh-CN" b="1" dirty="0" err="1" smtClean="0"/>
              <a:t>Round_Robin</a:t>
            </a:r>
            <a:r>
              <a:rPr lang="zh-CN" altLang="en-US" b="1" dirty="0" smtClean="0"/>
              <a:t>）</a:t>
            </a:r>
            <a:endParaRPr lang="en-US" altLang="zh-CN" b="1" dirty="0" smtClean="0"/>
          </a:p>
          <a:p>
            <a:pPr lvl="1" eaLnBrk="1" hangingPunct="1"/>
            <a:r>
              <a:rPr lang="zh-CN" altLang="en-US" dirty="0">
                <a:latin typeface="微软雅黑" panose="020B0503020204020204" pitchFamily="34" charset="-122"/>
                <a:ea typeface="微软雅黑" panose="020B0503020204020204" pitchFamily="34" charset="-122"/>
              </a:rPr>
              <a:t>轮流分发</a:t>
            </a:r>
            <a:r>
              <a:rPr lang="zh-CN" altLang="en-US" dirty="0" smtClean="0">
                <a:latin typeface="微软雅黑" panose="020B0503020204020204" pitchFamily="34" charset="-122"/>
                <a:ea typeface="微软雅黑" panose="020B0503020204020204" pitchFamily="34" charset="-122"/>
              </a:rPr>
              <a:t>至所有</a:t>
            </a:r>
            <a:r>
              <a:rPr lang="zh-CN" altLang="en-US" dirty="0" smtClean="0">
                <a:solidFill>
                  <a:srgbClr val="C00000"/>
                </a:solidFill>
                <a:latin typeface="微软雅黑" panose="020B0503020204020204" pitchFamily="34" charset="-122"/>
                <a:ea typeface="微软雅黑" panose="020B0503020204020204" pitchFamily="34" charset="-122"/>
              </a:rPr>
              <a:t>健康</a:t>
            </a:r>
            <a:r>
              <a:rPr lang="zh-CN" altLang="en-US" dirty="0" smtClean="0">
                <a:latin typeface="微软雅黑" panose="020B0503020204020204" pitchFamily="34" charset="-122"/>
                <a:ea typeface="微软雅黑" panose="020B0503020204020204" pitchFamily="34" charset="-122"/>
              </a:rPr>
              <a:t>的实例</a:t>
            </a:r>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b="1" dirty="0" smtClean="0"/>
              <a:t>最小连接数算法（</a:t>
            </a:r>
            <a:r>
              <a:rPr lang="en-US" altLang="zh-CN" b="1" dirty="0" smtClean="0"/>
              <a:t>Least Connection</a:t>
            </a:r>
            <a:r>
              <a:rPr lang="zh-CN" altLang="en-US" b="1" dirty="0" smtClean="0"/>
              <a:t>）</a:t>
            </a:r>
            <a:endParaRPr lang="en-US" altLang="zh-CN" b="1" dirty="0" smtClean="0"/>
          </a:p>
          <a:p>
            <a:pPr lvl="1" eaLnBrk="1" hangingPunct="1"/>
            <a:r>
              <a:rPr lang="zh-CN" altLang="en-US" dirty="0" smtClean="0">
                <a:solidFill>
                  <a:srgbClr val="C00000"/>
                </a:solidFill>
                <a:latin typeface="微软雅黑" panose="020B0503020204020204" pitchFamily="34" charset="-122"/>
                <a:ea typeface="微软雅黑" panose="020B0503020204020204" pitchFamily="34" charset="-122"/>
              </a:rPr>
              <a:t>随机</a:t>
            </a:r>
            <a:r>
              <a:rPr lang="zh-CN" altLang="en-US" dirty="0" smtClean="0">
                <a:latin typeface="微软雅黑" panose="020B0503020204020204" pitchFamily="34" charset="-122"/>
                <a:ea typeface="微软雅黑" panose="020B0503020204020204" pitchFamily="34" charset="-122"/>
              </a:rPr>
              <a:t>选取</a:t>
            </a:r>
            <a:endParaRPr lang="en-US" altLang="zh-CN" dirty="0" smtClean="0">
              <a:latin typeface="微软雅黑" panose="020B0503020204020204" pitchFamily="34" charset="-122"/>
              <a:ea typeface="微软雅黑" panose="020B0503020204020204" pitchFamily="34" charset="-122"/>
            </a:endParaRPr>
          </a:p>
          <a:p>
            <a:pPr lvl="1" eaLnBrk="1" hangingPunct="1"/>
            <a:r>
              <a:rPr lang="zh-CN" altLang="en-US" dirty="0">
                <a:solidFill>
                  <a:srgbClr val="C00000"/>
                </a:solidFill>
                <a:latin typeface="微软雅黑" panose="020B0503020204020204" pitchFamily="34" charset="-122"/>
                <a:ea typeface="微软雅黑" panose="020B0503020204020204" pitchFamily="34" charset="-122"/>
              </a:rPr>
              <a:t>健康</a:t>
            </a:r>
            <a:r>
              <a:rPr lang="zh-CN" altLang="en-US" dirty="0" smtClean="0">
                <a:latin typeface="微软雅黑" panose="020B0503020204020204" pitchFamily="34" charset="-122"/>
                <a:ea typeface="微软雅黑" panose="020B0503020204020204" pitchFamily="34" charset="-122"/>
              </a:rPr>
              <a:t>的实例</a:t>
            </a:r>
            <a:endParaRPr lang="en-US" altLang="zh-CN" dirty="0" smtClean="0">
              <a:latin typeface="微软雅黑" panose="020B0503020204020204" pitchFamily="34" charset="-122"/>
              <a:ea typeface="微软雅黑" panose="020B0503020204020204" pitchFamily="34" charset="-122"/>
            </a:endParaRPr>
          </a:p>
          <a:p>
            <a:pPr lvl="1" eaLnBrk="1" hangingPunct="1"/>
            <a:r>
              <a:rPr lang="zh-CN" altLang="en-US" dirty="0">
                <a:latin typeface="微软雅黑" panose="020B0503020204020204" pitchFamily="34" charset="-122"/>
                <a:ea typeface="微软雅黑" panose="020B0503020204020204" pitchFamily="34" charset="-122"/>
              </a:rPr>
              <a:t>连接</a:t>
            </a:r>
            <a:r>
              <a:rPr lang="zh-CN" altLang="en-US" dirty="0" smtClean="0">
                <a:latin typeface="微软雅黑" panose="020B0503020204020204" pitchFamily="34" charset="-122"/>
                <a:ea typeface="微软雅黑" panose="020B0503020204020204" pitchFamily="34" charset="-122"/>
              </a:rPr>
              <a:t>数</a:t>
            </a:r>
            <a:r>
              <a:rPr lang="zh-CN" altLang="en-US" dirty="0" smtClean="0">
                <a:solidFill>
                  <a:srgbClr val="C00000"/>
                </a:solidFill>
                <a:latin typeface="微软雅黑" panose="020B0503020204020204" pitchFamily="34" charset="-122"/>
                <a:ea typeface="微软雅黑" panose="020B0503020204020204" pitchFamily="34" charset="-122"/>
              </a:rPr>
              <a:t>较小</a:t>
            </a:r>
            <a:r>
              <a:rPr lang="zh-CN" altLang="en-US" dirty="0" smtClean="0">
                <a:latin typeface="微软雅黑" panose="020B0503020204020204" pitchFamily="34" charset="-122"/>
                <a:ea typeface="微软雅黑" panose="020B0503020204020204" pitchFamily="34" charset="-122"/>
              </a:rPr>
              <a:t>的实例</a:t>
            </a:r>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b="1" dirty="0" smtClean="0"/>
              <a:t>随机算法（</a:t>
            </a:r>
            <a:r>
              <a:rPr lang="en-US" altLang="zh-CN" b="1" dirty="0" smtClean="0"/>
              <a:t>Random</a:t>
            </a:r>
            <a:r>
              <a:rPr lang="zh-CN" altLang="en-US" b="1" dirty="0" smtClean="0"/>
              <a:t>）</a:t>
            </a:r>
            <a:endParaRPr lang="en-US" altLang="zh-CN" b="1" dirty="0" smtClean="0"/>
          </a:p>
          <a:p>
            <a:pPr lvl="1" eaLnBrk="1" hangingPunct="1"/>
            <a:r>
              <a:rPr lang="zh-CN" altLang="en-US" dirty="0">
                <a:solidFill>
                  <a:srgbClr val="C00000"/>
                </a:solidFill>
                <a:latin typeface="微软雅黑" panose="020B0503020204020204" pitchFamily="34" charset="-122"/>
                <a:ea typeface="微软雅黑" panose="020B0503020204020204" pitchFamily="34" charset="-122"/>
              </a:rPr>
              <a:t>随机</a:t>
            </a:r>
            <a:r>
              <a:rPr lang="zh-CN" altLang="en-US" dirty="0" smtClean="0">
                <a:latin typeface="微软雅黑" panose="020B0503020204020204" pitchFamily="34" charset="-122"/>
                <a:ea typeface="微软雅黑" panose="020B0503020204020204" pitchFamily="34" charset="-122"/>
              </a:rPr>
              <a:t>选取</a:t>
            </a:r>
            <a:r>
              <a:rPr lang="zh-CN" altLang="en-US" dirty="0" smtClean="0">
                <a:solidFill>
                  <a:srgbClr val="C00000"/>
                </a:solidFill>
                <a:latin typeface="微软雅黑" panose="020B0503020204020204" pitchFamily="34" charset="-122"/>
                <a:ea typeface="微软雅黑" panose="020B0503020204020204" pitchFamily="34" charset="-122"/>
              </a:rPr>
              <a:t>健康</a:t>
            </a:r>
            <a:r>
              <a:rPr lang="zh-CN" altLang="en-US" dirty="0" smtClean="0">
                <a:latin typeface="微软雅黑" panose="020B0503020204020204" pitchFamily="34" charset="-122"/>
                <a:ea typeface="微软雅黑" panose="020B0503020204020204" pitchFamily="34" charset="-122"/>
              </a:rPr>
              <a:t>的实例</a:t>
            </a:r>
            <a:endParaRPr lang="en-US" altLang="zh-CN" dirty="0">
              <a:latin typeface="微软雅黑" panose="020B0503020204020204" pitchFamily="34" charset="-122"/>
              <a:ea typeface="微软雅黑" panose="020B0503020204020204" pitchFamily="34" charset="-122"/>
            </a:endParaRPr>
          </a:p>
          <a:p>
            <a:pPr eaLnBrk="1" hangingPunct="1"/>
            <a:endParaRPr lang="en-US" altLang="zh-CN" dirty="0" smtClean="0"/>
          </a:p>
        </p:txBody>
      </p:sp>
    </p:spTree>
    <p:extLst>
      <p:ext uri="{BB962C8B-B14F-4D97-AF65-F5344CB8AC3E}">
        <p14:creationId xmlns:p14="http://schemas.microsoft.com/office/powerpoint/2010/main" val="596505738"/>
      </p:ext>
    </p:extLst>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943322"/>
          </a:xfrm>
        </p:spPr>
        <p:txBody>
          <a:bodyPr/>
          <a:lstStyle/>
          <a:p>
            <a:pPr eaLnBrk="1" hangingPunct="1"/>
            <a:r>
              <a:rPr lang="zh-CN" altLang="en-US" sz="2000" dirty="0" smtClean="0">
                <a:latin typeface="微软雅黑" panose="020B0503020204020204" pitchFamily="34" charset="-122"/>
                <a:ea typeface="微软雅黑" panose="020B0503020204020204" pitchFamily="34" charset="-122"/>
              </a:rPr>
              <a:t>会话保持</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smtClean="0"/>
          </a:p>
        </p:txBody>
      </p:sp>
      <p:sp>
        <p:nvSpPr>
          <p:cNvPr id="14339" name="Rectangle 3"/>
          <p:cNvSpPr>
            <a:spLocks noGrp="1" noChangeArrowheads="1"/>
          </p:cNvSpPr>
          <p:nvPr>
            <p:ph idx="1"/>
          </p:nvPr>
        </p:nvSpPr>
        <p:spPr>
          <a:xfrm>
            <a:off x="755650" y="980728"/>
            <a:ext cx="7632700" cy="4194175"/>
          </a:xfrm>
        </p:spPr>
        <p:txBody>
          <a:bodyPr/>
          <a:lstStyle/>
          <a:p>
            <a:pPr eaLnBrk="1" hangingPunct="1"/>
            <a:endParaRPr lang="en-US" altLang="zh-CN" b="1" dirty="0" smtClean="0"/>
          </a:p>
          <a:p>
            <a:pPr eaLnBrk="1" hangingPunct="1"/>
            <a:endParaRPr lang="en-US" altLang="zh-CN" b="1" dirty="0"/>
          </a:p>
          <a:p>
            <a:pPr eaLnBrk="1" hangingPunct="1"/>
            <a:r>
              <a:rPr lang="zh-CN" altLang="en-US" b="1" dirty="0"/>
              <a:t>会话</a:t>
            </a:r>
            <a:r>
              <a:rPr lang="zh-CN" altLang="en-US" b="1" dirty="0" smtClean="0"/>
              <a:t>保持工作原理</a:t>
            </a:r>
            <a:endParaRPr lang="en-US" altLang="zh-CN" b="1" dirty="0" smtClean="0"/>
          </a:p>
          <a:p>
            <a:pPr lvl="1" eaLnBrk="1" hangingPunct="1"/>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Http Header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哈希</a:t>
            </a:r>
            <a:endParaRPr lang="en-US" altLang="zh-CN" dirty="0" smtClean="0">
              <a:latin typeface="微软雅黑" panose="020B0503020204020204" pitchFamily="34" charset="-122"/>
              <a:ea typeface="微软雅黑" panose="020B0503020204020204" pitchFamily="34" charset="-122"/>
            </a:endParaRPr>
          </a:p>
          <a:p>
            <a:pPr lvl="1" eaLnBrk="1" hangingPunct="1"/>
            <a:r>
              <a:rPr lang="en-US" altLang="zh-CN" dirty="0" smtClean="0">
                <a:latin typeface="微软雅黑" panose="020B0503020204020204" pitchFamily="34" charset="-122"/>
                <a:ea typeface="微软雅黑" panose="020B0503020204020204" pitchFamily="34" charset="-122"/>
              </a:rPr>
              <a:t>Http Header Cookie </a:t>
            </a:r>
            <a:r>
              <a:rPr lang="zh-CN" altLang="en-US" dirty="0" smtClean="0">
                <a:latin typeface="微软雅黑" panose="020B0503020204020204" pitchFamily="34" charset="-122"/>
                <a:ea typeface="微软雅黑" panose="020B0503020204020204" pitchFamily="34" charset="-122"/>
              </a:rPr>
              <a:t>哈希</a:t>
            </a:r>
            <a:endParaRPr lang="en-US" altLang="zh-CN" dirty="0" smtClean="0">
              <a:latin typeface="微软雅黑" panose="020B0503020204020204" pitchFamily="34" charset="-122"/>
              <a:ea typeface="微软雅黑" panose="020B0503020204020204" pitchFamily="34" charset="-122"/>
            </a:endParaRPr>
          </a:p>
          <a:p>
            <a:pPr marL="457200" lvl="1" indent="0" eaLnBrk="1" hangingPunct="1">
              <a:buNone/>
            </a:pPr>
            <a:endParaRPr lang="en-US" altLang="zh-CN" dirty="0" smtClean="0">
              <a:latin typeface="微软雅黑" panose="020B0503020204020204" pitchFamily="34" charset="-122"/>
              <a:ea typeface="微软雅黑" panose="020B0503020204020204" pitchFamily="34" charset="-122"/>
            </a:endParaRPr>
          </a:p>
          <a:p>
            <a:pPr eaLnBrk="1" hangingPunct="1"/>
            <a:r>
              <a:rPr lang="zh-CN" altLang="en-US" dirty="0" smtClean="0"/>
              <a:t>会话保持功能演示</a:t>
            </a:r>
            <a:endParaRPr lang="en-US" altLang="zh-CN" dirty="0" smtClean="0"/>
          </a:p>
          <a:p>
            <a:pPr eaLnBrk="1" hangingPunct="1"/>
            <a:endParaRPr lang="en-US" altLang="zh-CN" dirty="0" smtClean="0"/>
          </a:p>
        </p:txBody>
      </p:sp>
      <p:pic>
        <p:nvPicPr>
          <p:cNvPr id="2" name="图片 1"/>
          <p:cNvPicPr>
            <a:picLocks noChangeAspect="1"/>
          </p:cNvPicPr>
          <p:nvPr/>
        </p:nvPicPr>
        <p:blipFill>
          <a:blip r:embed="rId2"/>
          <a:stretch>
            <a:fillRect/>
          </a:stretch>
        </p:blipFill>
        <p:spPr>
          <a:xfrm>
            <a:off x="1259632" y="4077072"/>
            <a:ext cx="4429125" cy="1285875"/>
          </a:xfrm>
          <a:prstGeom prst="rect">
            <a:avLst/>
          </a:prstGeom>
        </p:spPr>
      </p:pic>
    </p:spTree>
    <p:extLst>
      <p:ext uri="{BB962C8B-B14F-4D97-AF65-F5344CB8AC3E}">
        <p14:creationId xmlns:p14="http://schemas.microsoft.com/office/powerpoint/2010/main" val="2501336364"/>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943322"/>
          </a:xfrm>
        </p:spPr>
        <p:txBody>
          <a:bodyPr/>
          <a:lstStyle/>
          <a:p>
            <a:pPr eaLnBrk="1" hangingPunct="1"/>
            <a:r>
              <a:rPr lang="zh-CN" altLang="en-US" sz="2000" dirty="0" smtClean="0">
                <a:latin typeface="微软雅黑" panose="020B0503020204020204" pitchFamily="34" charset="-122"/>
                <a:ea typeface="微软雅黑" panose="020B0503020204020204" pitchFamily="34" charset="-122"/>
              </a:rPr>
              <a:t>故障注入</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endParaRPr lang="zh-CN" altLang="en-US" sz="2000" dirty="0" smtClean="0"/>
          </a:p>
        </p:txBody>
      </p:sp>
      <p:sp>
        <p:nvSpPr>
          <p:cNvPr id="14339" name="Rectangle 3"/>
          <p:cNvSpPr>
            <a:spLocks noGrp="1" noChangeArrowheads="1"/>
          </p:cNvSpPr>
          <p:nvPr>
            <p:ph idx="1"/>
          </p:nvPr>
        </p:nvSpPr>
        <p:spPr>
          <a:xfrm>
            <a:off x="755650" y="980728"/>
            <a:ext cx="7632700" cy="4194175"/>
          </a:xfrm>
        </p:spPr>
        <p:txBody>
          <a:bodyPr/>
          <a:lstStyle/>
          <a:p>
            <a:pPr eaLnBrk="1" hangingPunct="1"/>
            <a:endParaRPr lang="en-US" altLang="zh-CN" b="1" dirty="0" smtClean="0"/>
          </a:p>
          <a:p>
            <a:pPr eaLnBrk="1" hangingPunct="1"/>
            <a:r>
              <a:rPr lang="zh-CN" altLang="en-US" sz="1800" dirty="0" smtClean="0">
                <a:latin typeface="微软雅黑" panose="020B0503020204020204" pitchFamily="34" charset="-122"/>
                <a:ea typeface="微软雅黑" panose="020B0503020204020204" pitchFamily="34" charset="-122"/>
              </a:rPr>
              <a:t>故障注入的使用场景分析</a:t>
            </a:r>
            <a:endParaRPr lang="en-US" altLang="zh-CN" sz="1800" dirty="0" smtClean="0">
              <a:latin typeface="微软雅黑" panose="020B0503020204020204" pitchFamily="34" charset="-122"/>
              <a:ea typeface="微软雅黑" panose="020B0503020204020204" pitchFamily="34" charset="-122"/>
            </a:endParaRPr>
          </a:p>
          <a:p>
            <a:pPr lvl="1" eaLnBrk="1" hangingPunct="1"/>
            <a:r>
              <a:rPr lang="zh-CN" altLang="en-US" sz="1600" dirty="0" smtClean="0">
                <a:solidFill>
                  <a:srgbClr val="C00000"/>
                </a:solidFill>
                <a:latin typeface="微软雅黑" panose="020B0503020204020204" pitchFamily="34" charset="-122"/>
                <a:ea typeface="微软雅黑" panose="020B0503020204020204" pitchFamily="34" charset="-122"/>
              </a:rPr>
              <a:t>可靠性</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C00000"/>
                </a:solidFill>
                <a:latin typeface="微软雅黑" panose="020B0503020204020204" pitchFamily="34" charset="-122"/>
                <a:ea typeface="微软雅黑" panose="020B0503020204020204" pitchFamily="34" charset="-122"/>
              </a:rPr>
              <a:t>稳定性</a:t>
            </a:r>
            <a:r>
              <a:rPr lang="zh-CN" altLang="en-US" sz="1600" dirty="0" smtClean="0">
                <a:latin typeface="微软雅黑" panose="020B0503020204020204" pitchFamily="34" charset="-122"/>
                <a:ea typeface="微软雅黑" panose="020B0503020204020204" pitchFamily="34" charset="-122"/>
              </a:rPr>
              <a:t>测试</a:t>
            </a:r>
            <a:endParaRPr lang="en-US" altLang="zh-CN" sz="1600" dirty="0" smtClean="0">
              <a:latin typeface="微软雅黑" panose="020B0503020204020204" pitchFamily="34" charset="-122"/>
              <a:ea typeface="微软雅黑" panose="020B0503020204020204" pitchFamily="34" charset="-122"/>
            </a:endParaRPr>
          </a:p>
          <a:p>
            <a:pPr lvl="1" eaLnBrk="1" hangingPunct="1"/>
            <a:r>
              <a:rPr lang="zh-CN" altLang="en-US" sz="1600" dirty="0" smtClean="0">
                <a:latin typeface="微软雅黑" panose="020B0503020204020204" pitchFamily="34" charset="-122"/>
                <a:ea typeface="微软雅黑" panose="020B0503020204020204" pitchFamily="34" charset="-122"/>
              </a:rPr>
              <a:t>观察</a:t>
            </a:r>
            <a:r>
              <a:rPr lang="zh-CN" altLang="en-US" sz="1600" dirty="0" smtClean="0">
                <a:solidFill>
                  <a:srgbClr val="C00000"/>
                </a:solidFill>
                <a:latin typeface="微软雅黑" panose="020B0503020204020204" pitchFamily="34" charset="-122"/>
                <a:ea typeface="微软雅黑" panose="020B0503020204020204" pitchFamily="34" charset="-122"/>
              </a:rPr>
              <a:t>异常状态</a:t>
            </a:r>
            <a:r>
              <a:rPr lang="zh-CN" altLang="en-US" sz="1600" dirty="0" smtClean="0">
                <a:latin typeface="微软雅黑" panose="020B0503020204020204" pitchFamily="34" charset="-122"/>
                <a:ea typeface="微软雅黑" panose="020B0503020204020204" pitchFamily="34" charset="-122"/>
              </a:rPr>
              <a:t>下的应用行为</a:t>
            </a:r>
            <a:endParaRPr lang="en-US" altLang="zh-CN" sz="1800" dirty="0">
              <a:latin typeface="微软雅黑" panose="020B0503020204020204" pitchFamily="34" charset="-122"/>
              <a:ea typeface="微软雅黑" panose="020B0503020204020204" pitchFamily="34" charset="-122"/>
            </a:endParaRPr>
          </a:p>
          <a:p>
            <a:pPr eaLnBrk="1" hangingPunct="1"/>
            <a:r>
              <a:rPr lang="zh-CN" altLang="en-US" sz="1800" dirty="0" smtClean="0">
                <a:latin typeface="微软雅黑" panose="020B0503020204020204" pitchFamily="34" charset="-122"/>
                <a:ea typeface="微软雅黑" panose="020B0503020204020204" pitchFamily="34" charset="-122"/>
              </a:rPr>
              <a:t>时延故障讲解与使用演示</a:t>
            </a:r>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r>
              <a:rPr lang="zh-CN" altLang="en-US" sz="1800" dirty="0" smtClean="0">
                <a:latin typeface="微软雅黑" panose="020B0503020204020204" pitchFamily="34" charset="-122"/>
                <a:ea typeface="微软雅黑" panose="020B0503020204020204" pitchFamily="34" charset="-122"/>
              </a:rPr>
              <a:t>中断故障讲解与使用演示</a:t>
            </a:r>
            <a:endParaRPr lang="en-US" altLang="zh-CN" sz="1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367077" y="2564904"/>
            <a:ext cx="3096344" cy="1656184"/>
          </a:xfrm>
          <a:prstGeom prst="rect">
            <a:avLst/>
          </a:prstGeom>
        </p:spPr>
      </p:pic>
      <p:pic>
        <p:nvPicPr>
          <p:cNvPr id="3" name="图片 2"/>
          <p:cNvPicPr>
            <a:picLocks noChangeAspect="1"/>
          </p:cNvPicPr>
          <p:nvPr/>
        </p:nvPicPr>
        <p:blipFill>
          <a:blip r:embed="rId3"/>
          <a:stretch>
            <a:fillRect/>
          </a:stretch>
        </p:blipFill>
        <p:spPr>
          <a:xfrm>
            <a:off x="4355976" y="4437112"/>
            <a:ext cx="3118546" cy="1665081"/>
          </a:xfrm>
          <a:prstGeom prst="rect">
            <a:avLst/>
          </a:prstGeom>
        </p:spPr>
      </p:pic>
    </p:spTree>
    <p:extLst>
      <p:ext uri="{BB962C8B-B14F-4D97-AF65-F5344CB8AC3E}">
        <p14:creationId xmlns:p14="http://schemas.microsoft.com/office/powerpoint/2010/main" val="1333180396"/>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943322"/>
          </a:xfrm>
        </p:spPr>
        <p:txBody>
          <a:bodyPr/>
          <a:lstStyle/>
          <a:p>
            <a:pPr eaLnBrk="1" hangingPunct="1"/>
            <a:r>
              <a:rPr lang="en-US" altLang="zh-CN" sz="2000" dirty="0" smtClean="0"/>
              <a:t/>
            </a:r>
            <a:br>
              <a:rPr lang="en-US" altLang="zh-CN" sz="2000" dirty="0" smtClean="0"/>
            </a:br>
            <a:r>
              <a:rPr lang="zh-CN" altLang="en-US" sz="2000" dirty="0" smtClean="0"/>
              <a:t>应用性</a:t>
            </a:r>
            <a:r>
              <a:rPr lang="zh-CN" altLang="en-US" sz="2000" dirty="0"/>
              <a:t>能监控介绍与使用</a:t>
            </a:r>
            <a:r>
              <a:rPr lang="en-US" altLang="zh-CN" sz="2000" dirty="0"/>
              <a:t/>
            </a:r>
            <a:br>
              <a:rPr lang="en-US" altLang="zh-CN" sz="2000" dirty="0"/>
            </a:b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endParaRPr lang="zh-CN" altLang="en-US" sz="2000" dirty="0" smtClean="0"/>
          </a:p>
        </p:txBody>
      </p:sp>
      <p:sp>
        <p:nvSpPr>
          <p:cNvPr id="14339" name="Rectangle 3"/>
          <p:cNvSpPr>
            <a:spLocks noGrp="1" noChangeArrowheads="1"/>
          </p:cNvSpPr>
          <p:nvPr>
            <p:ph idx="1"/>
          </p:nvPr>
        </p:nvSpPr>
        <p:spPr>
          <a:xfrm>
            <a:off x="755650" y="980728"/>
            <a:ext cx="7632700" cy="5040560"/>
          </a:xfrm>
        </p:spPr>
        <p:txBody>
          <a:bodyPr/>
          <a:lstStyle/>
          <a:p>
            <a:pPr eaLnBrk="1" hangingPunct="1"/>
            <a:endParaRPr lang="en-US" altLang="zh-CN" b="1" dirty="0" smtClean="0"/>
          </a:p>
          <a:p>
            <a:pPr eaLnBrk="1" hangingPunct="1"/>
            <a:r>
              <a:rPr lang="zh-CN" altLang="en-US" sz="1800" dirty="0" smtClean="0">
                <a:latin typeface="微软雅黑" panose="020B0503020204020204" pitchFamily="34" charset="-122"/>
                <a:ea typeface="微软雅黑" panose="020B0503020204020204" pitchFamily="34" charset="-122"/>
              </a:rPr>
              <a:t>拓扑图展示</a:t>
            </a:r>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1800" dirty="0">
              <a:latin typeface="微软雅黑" panose="020B0503020204020204" pitchFamily="34" charset="-122"/>
              <a:ea typeface="微软雅黑" panose="020B0503020204020204" pitchFamily="34" charset="-122"/>
            </a:endParaRPr>
          </a:p>
          <a:p>
            <a:pPr marL="0" indent="0" eaLnBrk="1" hangingPunct="1">
              <a:buNone/>
            </a:pPr>
            <a:endParaRPr lang="en-US" altLang="zh-CN" sz="18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27584" y="2340213"/>
            <a:ext cx="7272808" cy="3463926"/>
          </a:xfrm>
          <a:prstGeom prst="rect">
            <a:avLst/>
          </a:prstGeom>
        </p:spPr>
      </p:pic>
    </p:spTree>
    <p:extLst>
      <p:ext uri="{BB962C8B-B14F-4D97-AF65-F5344CB8AC3E}">
        <p14:creationId xmlns:p14="http://schemas.microsoft.com/office/powerpoint/2010/main" val="1196251108"/>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a:t>应用性能监控介绍与使用</a:t>
            </a:r>
            <a:endParaRPr lang="en-US" sz="2000" dirty="0"/>
          </a:p>
        </p:txBody>
      </p:sp>
      <p:pic>
        <p:nvPicPr>
          <p:cNvPr id="4" name="图片 3"/>
          <p:cNvPicPr>
            <a:picLocks noChangeAspect="1"/>
          </p:cNvPicPr>
          <p:nvPr/>
        </p:nvPicPr>
        <p:blipFill>
          <a:blip r:embed="rId2"/>
          <a:stretch>
            <a:fillRect/>
          </a:stretch>
        </p:blipFill>
        <p:spPr>
          <a:xfrm>
            <a:off x="4427984" y="1340768"/>
            <a:ext cx="3495675" cy="4896544"/>
          </a:xfrm>
          <a:prstGeom prst="rect">
            <a:avLst/>
          </a:prstGeom>
        </p:spPr>
      </p:pic>
      <p:sp>
        <p:nvSpPr>
          <p:cNvPr id="5" name="Rectangle 3"/>
          <p:cNvSpPr>
            <a:spLocks noGrp="1" noChangeArrowheads="1"/>
          </p:cNvSpPr>
          <p:nvPr>
            <p:ph idx="1"/>
          </p:nvPr>
        </p:nvSpPr>
        <p:spPr>
          <a:xfrm>
            <a:off x="755650" y="980728"/>
            <a:ext cx="3672334" cy="5256584"/>
          </a:xfrm>
        </p:spPr>
        <p:txBody>
          <a:bodyPr/>
          <a:lstStyle/>
          <a:p>
            <a:pPr eaLnBrk="1" hangingPunct="1"/>
            <a:endParaRPr lang="en-US" altLang="zh-CN" b="1" dirty="0" smtClean="0"/>
          </a:p>
          <a:p>
            <a:pPr eaLnBrk="1" hangingPunct="1"/>
            <a:r>
              <a:rPr lang="zh-CN" altLang="en-US" sz="1800" dirty="0" smtClean="0">
                <a:latin typeface="微软雅黑" panose="020B0503020204020204" pitchFamily="34" charset="-122"/>
                <a:ea typeface="微软雅黑" panose="020B0503020204020204" pitchFamily="34" charset="-122"/>
              </a:rPr>
              <a:t>如何选中实例</a:t>
            </a:r>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a:latin typeface="微软雅黑" panose="020B0503020204020204" pitchFamily="34" charset="-122"/>
              <a:ea typeface="微软雅黑" panose="020B0503020204020204" pitchFamily="34" charset="-122"/>
            </a:endParaRPr>
          </a:p>
          <a:p>
            <a:pPr eaLnBrk="1" hangingPunct="1"/>
            <a:r>
              <a:rPr lang="zh-CN" altLang="en-US" sz="1800" dirty="0" smtClean="0">
                <a:latin typeface="微软雅黑" panose="020B0503020204020204" pitchFamily="34" charset="-122"/>
                <a:ea typeface="微软雅黑" panose="020B0503020204020204" pitchFamily="34" charset="-122"/>
              </a:rPr>
              <a:t>如何查看实例</a:t>
            </a:r>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a:latin typeface="微软雅黑" panose="020B0503020204020204" pitchFamily="34" charset="-122"/>
              <a:ea typeface="微软雅黑" panose="020B0503020204020204" pitchFamily="34" charset="-122"/>
            </a:endParaRPr>
          </a:p>
          <a:p>
            <a:pPr eaLnBrk="1" hangingPunct="1"/>
            <a:r>
              <a:rPr lang="zh-CN" altLang="en-US" sz="1800" dirty="0" smtClean="0">
                <a:latin typeface="微软雅黑" panose="020B0503020204020204" pitchFamily="34" charset="-122"/>
                <a:ea typeface="微软雅黑" panose="020B0503020204020204" pitchFamily="34" charset="-122"/>
              </a:rPr>
              <a:t>实例中数据的意义</a:t>
            </a:r>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a:latin typeface="微软雅黑" panose="020B0503020204020204" pitchFamily="34" charset="-122"/>
              <a:ea typeface="微软雅黑" panose="020B0503020204020204" pitchFamily="34" charset="-122"/>
            </a:endParaRPr>
          </a:p>
          <a:p>
            <a:pPr eaLnBrk="1" hangingPunct="1"/>
            <a:r>
              <a:rPr lang="en-US" altLang="zh-CN" sz="1800" dirty="0" smtClean="0">
                <a:latin typeface="微软雅黑" panose="020B0503020204020204" pitchFamily="34" charset="-122"/>
                <a:ea typeface="微软雅黑" panose="020B0503020204020204" pitchFamily="34" charset="-122"/>
              </a:rPr>
              <a:t>FAQ</a:t>
            </a:r>
          </a:p>
          <a:p>
            <a:pPr lvl="1" eaLnBrk="1" hangingPunct="1"/>
            <a:r>
              <a:rPr lang="zh-CN" altLang="en-US" sz="1600" dirty="0">
                <a:latin typeface="微软雅黑" panose="020B0503020204020204" pitchFamily="34" charset="-122"/>
                <a:ea typeface="微软雅黑" panose="020B0503020204020204" pitchFamily="34" charset="-122"/>
              </a:rPr>
              <a:t>实时</a:t>
            </a:r>
            <a:r>
              <a:rPr lang="zh-CN" altLang="en-US" sz="1600" dirty="0" smtClean="0">
                <a:latin typeface="微软雅黑" panose="020B0503020204020204" pitchFamily="34" charset="-122"/>
                <a:ea typeface="微软雅黑" panose="020B0503020204020204" pitchFamily="34" charset="-122"/>
              </a:rPr>
              <a:t>数据和持久数据关系</a:t>
            </a:r>
            <a:endParaRPr lang="en-US" altLang="zh-CN" sz="1600" dirty="0" smtClean="0">
              <a:latin typeface="微软雅黑" panose="020B0503020204020204" pitchFamily="34" charset="-122"/>
              <a:ea typeface="微软雅黑" panose="020B0503020204020204" pitchFamily="34" charset="-122"/>
            </a:endParaRPr>
          </a:p>
          <a:p>
            <a:pPr lvl="1" eaLnBrk="1" hangingPunct="1"/>
            <a:endParaRPr lang="en-US" altLang="zh-CN" sz="1600" dirty="0" smtClean="0">
              <a:latin typeface="微软雅黑" panose="020B0503020204020204" pitchFamily="34" charset="-122"/>
              <a:ea typeface="微软雅黑" panose="020B0503020204020204" pitchFamily="34" charset="-122"/>
            </a:endParaRPr>
          </a:p>
          <a:p>
            <a:pPr lvl="1" eaLnBrk="1" hangingPunct="1"/>
            <a:r>
              <a:rPr lang="zh-CN" altLang="en-US" sz="1600" dirty="0" smtClean="0">
                <a:latin typeface="微软雅黑" panose="020B0503020204020204" pitchFamily="34" charset="-122"/>
                <a:ea typeface="微软雅黑" panose="020B0503020204020204" pitchFamily="34" charset="-122"/>
              </a:rPr>
              <a:t>颜色所代表的健康状态</a:t>
            </a:r>
            <a:endParaRPr lang="en-US" altLang="zh-CN" sz="1600" dirty="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eaLnBrk="1" hangingPunct="1"/>
            <a:endParaRPr lang="en-US" altLang="zh-CN" sz="1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1800" dirty="0">
              <a:latin typeface="微软雅黑" panose="020B0503020204020204" pitchFamily="34" charset="-122"/>
              <a:ea typeface="微软雅黑" panose="020B0503020204020204" pitchFamily="34" charset="-122"/>
            </a:endParaRPr>
          </a:p>
          <a:p>
            <a:pPr marL="0" indent="0" eaLnBrk="1" hangingPunct="1">
              <a:buNone/>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736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a:t>调用</a:t>
            </a:r>
            <a:r>
              <a:rPr lang="zh-CN" altLang="en-US" sz="2000" dirty="0" smtClean="0"/>
              <a:t>链的使用分析</a:t>
            </a:r>
            <a:endParaRPr lang="en-US" sz="2000" dirty="0"/>
          </a:p>
        </p:txBody>
      </p:sp>
      <p:sp>
        <p:nvSpPr>
          <p:cNvPr id="3" name="内容占位符 2"/>
          <p:cNvSpPr>
            <a:spLocks noGrp="1"/>
          </p:cNvSpPr>
          <p:nvPr>
            <p:ph idx="1"/>
          </p:nvPr>
        </p:nvSpPr>
        <p:spPr/>
        <p:txBody>
          <a:bodyPr/>
          <a:lstStyle/>
          <a:p>
            <a:r>
              <a:rPr lang="zh-CN" altLang="en-US" dirty="0" smtClean="0"/>
              <a:t>如何使用调用链</a:t>
            </a:r>
            <a:endParaRPr lang="en-US" dirty="0"/>
          </a:p>
        </p:txBody>
      </p:sp>
      <p:pic>
        <p:nvPicPr>
          <p:cNvPr id="4" name="图片 3"/>
          <p:cNvPicPr>
            <a:picLocks noChangeAspect="1"/>
          </p:cNvPicPr>
          <p:nvPr/>
        </p:nvPicPr>
        <p:blipFill>
          <a:blip r:embed="rId2"/>
          <a:stretch>
            <a:fillRect/>
          </a:stretch>
        </p:blipFill>
        <p:spPr>
          <a:xfrm>
            <a:off x="755650" y="2204864"/>
            <a:ext cx="7632700" cy="2533058"/>
          </a:xfrm>
          <a:prstGeom prst="rect">
            <a:avLst/>
          </a:prstGeom>
        </p:spPr>
      </p:pic>
      <p:pic>
        <p:nvPicPr>
          <p:cNvPr id="5" name="图片 4"/>
          <p:cNvPicPr>
            <a:picLocks noChangeAspect="1"/>
          </p:cNvPicPr>
          <p:nvPr/>
        </p:nvPicPr>
        <p:blipFill>
          <a:blip r:embed="rId3"/>
          <a:stretch>
            <a:fillRect/>
          </a:stretch>
        </p:blipFill>
        <p:spPr>
          <a:xfrm>
            <a:off x="782496" y="4737922"/>
            <a:ext cx="7632700" cy="1436673"/>
          </a:xfrm>
          <a:prstGeom prst="rect">
            <a:avLst/>
          </a:prstGeom>
        </p:spPr>
      </p:pic>
    </p:spTree>
    <p:extLst>
      <p:ext uri="{BB962C8B-B14F-4D97-AF65-F5344CB8AC3E}">
        <p14:creationId xmlns:p14="http://schemas.microsoft.com/office/powerpoint/2010/main" val="314737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1086</TotalTime>
  <Words>223</Words>
  <Application>Microsoft Office PowerPoint</Application>
  <PresentationFormat>全屏显示(4:3)</PresentationFormat>
  <Paragraphs>70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10</vt:i4>
      </vt:variant>
    </vt:vector>
  </HeadingPairs>
  <TitlesOfParts>
    <vt:vector size="31" baseType="lpstr">
      <vt:lpstr>FrutigerNext LT Bold</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Day17 Istio流量治理与监控</vt:lpstr>
      <vt:lpstr>PowerPoint 演示文稿</vt:lpstr>
      <vt:lpstr>流量治理功能内容与特点 </vt:lpstr>
      <vt:lpstr>负载均衡算法介绍 </vt:lpstr>
      <vt:lpstr>会话保持 </vt:lpstr>
      <vt:lpstr>故障注入 </vt:lpstr>
      <vt:lpstr> 应用性能监控介绍与使用  </vt:lpstr>
      <vt:lpstr>应用性能监控介绍与使用</vt:lpstr>
      <vt:lpstr>调用链的使用分析</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容器21天系列课程  -Istio流量治理与监控</dc:title>
  <dc:creator>lihanchen</dc:creator>
  <cp:lastModifiedBy>songdi (C)</cp:lastModifiedBy>
  <cp:revision>13</cp:revision>
  <dcterms:created xsi:type="dcterms:W3CDTF">2018-10-31T07:52:31Z</dcterms:created>
  <dcterms:modified xsi:type="dcterms:W3CDTF">2018-11-14T01:13:45Z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1540971941</vt:lpwstr>
  </property>
  <property fmtid="{D5CDD505-2E9C-101B-9397-08002B2CF9AE}" pid="10" name="_2015_ms_pID_725343">
    <vt:lpwstr>(3)bHWjurnP5jxyzrJZbfBnl47rsi4GuQ8tFdJbkdVmUGqmLP5tKiOi6VTJbnJSA+Xm+Q0TmsLs
EVLT9IiNTYDeAINE1IoZTG771x16MG/uX1U4+i5oDssGT9LezxjVT+hqffuLi1XbYDWXbj0S
juOzBkr1rGLPDOTYTbC7Nl/pDwY+KrcV3gPjlN7i+qMLKqoHb6FHCcBJN5TbZ6GehbjJn/pc
0A3QGT1XrfoV9I/NKA</vt:lpwstr>
  </property>
  <property fmtid="{D5CDD505-2E9C-101B-9397-08002B2CF9AE}" pid="11" name="_2015_ms_pID_7253431">
    <vt:lpwstr>gGuZgM3+Kk4kdGzScFklpqqcMqR4bzHaC6T9S5OXf5Amr/aVGWeMKt
XVzoeT95x2Mtbu3XTAesxiNwMx1WWcYOBqrlJI+1jkSN78dD4gRxja9wDeNA2JJHimQ3vfvs
PzpOdcrcrPaedXvAknWVfyS6+Za340rCUvOn/FL9QJDGIRn25cRxGo9Ylf9X9z7bqzIOyHuW
nb4jwqEi6Z7YDLXL6Ji2OnWaVjZCVAHR5bik</vt:lpwstr>
  </property>
  <property fmtid="{D5CDD505-2E9C-101B-9397-08002B2CF9AE}" pid="12" name="_2015_ms_pID_7253432">
    <vt:lpwstr>rQ==</vt:lpwstr>
  </property>
</Properties>
</file>