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7" r:id="rId2"/>
    <p:sldId id="260" r:id="rId3"/>
    <p:sldId id="283" r:id="rId4"/>
    <p:sldId id="282" r:id="rId5"/>
    <p:sldId id="266" r:id="rId6"/>
    <p:sldId id="267" r:id="rId7"/>
    <p:sldId id="268" r:id="rId8"/>
    <p:sldId id="284" r:id="rId9"/>
    <p:sldId id="290" r:id="rId10"/>
    <p:sldId id="285" r:id="rId11"/>
    <p:sldId id="286" r:id="rId12"/>
    <p:sldId id="301" r:id="rId13"/>
    <p:sldId id="291" r:id="rId14"/>
    <p:sldId id="292" r:id="rId15"/>
    <p:sldId id="293" r:id="rId16"/>
    <p:sldId id="302" r:id="rId17"/>
    <p:sldId id="304" r:id="rId18"/>
    <p:sldId id="30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0730" autoAdjust="0"/>
  </p:normalViewPr>
  <p:slideViewPr>
    <p:cSldViewPr snapToGrid="0">
      <p:cViewPr varScale="1">
        <p:scale>
          <a:sx n="60" d="100"/>
          <a:sy n="60" d="100"/>
        </p:scale>
        <p:origin x="11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9CAAB-E3CC-4F56-B198-8B4C85AD088E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0EEE4-30DB-4D41-90DF-8D40C9FDD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24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03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3082-F867-40E3-BC5E-8AB692B60397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41CD-0C5D-4C91-BDF6-F58E34151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6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3082-F867-40E3-BC5E-8AB692B60397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41CD-0C5D-4C91-BDF6-F58E34151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88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3082-F867-40E3-BC5E-8AB692B60397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41CD-0C5D-4C91-BDF6-F58E34151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371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-3586" y="-8836"/>
            <a:ext cx="12195585" cy="685800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3C0FA09B-DE65-C346-B88F-A44AD87A0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35486" y="6292174"/>
            <a:ext cx="43290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3837181-38C6-AD4F-B8BA-B444770388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xmlns="" id="{A165049A-7693-0341-8E5F-981070F13F6D}"/>
              </a:ext>
            </a:extLst>
          </p:cNvPr>
          <p:cNvSpPr txBox="1"/>
          <p:nvPr userDrawn="1"/>
        </p:nvSpPr>
        <p:spPr>
          <a:xfrm>
            <a:off x="1095039" y="6339148"/>
            <a:ext cx="146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xmlns="" id="{2126AA77-8FA3-FE48-B15D-4A2B254BD1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30448" y="6207861"/>
            <a:ext cx="1735536" cy="371900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=""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539" y="514557"/>
            <a:ext cx="10736445" cy="607808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520"/>
              </a:lnSpc>
              <a:spcBef>
                <a:spcPts val="0"/>
              </a:spcBef>
              <a:buNone/>
              <a:defRPr sz="3200" baseline="0">
                <a:solidFill>
                  <a:srgbClr val="1D1D1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620" y="1525770"/>
            <a:ext cx="10729365" cy="4278687"/>
          </a:xfrm>
          <a:prstGeom prst="rect">
            <a:avLst/>
          </a:prstGeom>
        </p:spPr>
        <p:txBody>
          <a:bodyPr lIns="0" tIns="0" rIns="0" bIns="0"/>
          <a:lstStyle>
            <a:lvl1pPr marL="12700" indent="0">
              <a:lnSpc>
                <a:spcPts val="1600"/>
              </a:lnSpc>
              <a:buFontTx/>
              <a:buNone/>
              <a:tabLst>
                <a:tab pos="1240336" algn="ctr"/>
              </a:tabLst>
              <a:defRPr sz="1867" baseline="0">
                <a:solidFill>
                  <a:srgbClr val="1D1D1B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39737" indent="-175680">
              <a:buFont typeface="Arial" panose="020B0604020202020204" pitchFamily="34" charset="0"/>
              <a:buChar char="•"/>
              <a:tabLst>
                <a:tab pos="1240336" algn="ctr"/>
              </a:tabLst>
              <a:defRPr sz="1333" baseline="0"/>
            </a:lvl2pPr>
            <a:lvl3pPr marL="539737" indent="-175680">
              <a:buFont typeface="Arial" panose="020B0604020202020204" pitchFamily="34" charset="0"/>
              <a:buChar char="•"/>
              <a:tabLst>
                <a:tab pos="1240336" algn="ctr"/>
              </a:tabLst>
              <a:defRPr sz="1333" baseline="0"/>
            </a:lvl3pPr>
            <a:lvl4pPr marL="539737" indent="-175680">
              <a:buFont typeface="Arial" panose="020B0604020202020204" pitchFamily="34" charset="0"/>
              <a:buChar char="•"/>
              <a:tabLst>
                <a:tab pos="1240336" algn="ctr"/>
              </a:tabLst>
              <a:defRPr sz="1333" baseline="0"/>
            </a:lvl4pPr>
            <a:lvl5pPr marL="539737" indent="-175680">
              <a:buFont typeface="Arial" panose="020B0604020202020204" pitchFamily="34" charset="0"/>
              <a:buChar char="•"/>
              <a:tabLst>
                <a:tab pos="1240336" algn="ctr"/>
              </a:tabLst>
              <a:defRPr sz="1333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083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-3586" y="-8836"/>
            <a:ext cx="12195585" cy="685800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3C0FA09B-DE65-C346-B88F-A44AD87A0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35486" y="6292174"/>
            <a:ext cx="43290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3837181-38C6-AD4F-B8BA-B444770388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xmlns="" id="{A165049A-7693-0341-8E5F-981070F13F6D}"/>
              </a:ext>
            </a:extLst>
          </p:cNvPr>
          <p:cNvSpPr txBox="1"/>
          <p:nvPr userDrawn="1"/>
        </p:nvSpPr>
        <p:spPr>
          <a:xfrm>
            <a:off x="1095039" y="6339148"/>
            <a:ext cx="146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xmlns="" id="{2126AA77-8FA3-FE48-B15D-4A2B254BD1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30448" y="6207861"/>
            <a:ext cx="1735536" cy="371900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=""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539" y="514557"/>
            <a:ext cx="10736445" cy="607808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520"/>
              </a:lnSpc>
              <a:spcBef>
                <a:spcPts val="0"/>
              </a:spcBef>
              <a:buNone/>
              <a:defRPr sz="3200" baseline="0">
                <a:solidFill>
                  <a:srgbClr val="1D1D1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620" y="1525770"/>
            <a:ext cx="10729365" cy="4278687"/>
          </a:xfrm>
          <a:prstGeom prst="rect">
            <a:avLst/>
          </a:prstGeom>
        </p:spPr>
        <p:txBody>
          <a:bodyPr lIns="0" tIns="0" rIns="0" bIns="0"/>
          <a:lstStyle>
            <a:lvl1pPr marL="12700" indent="0">
              <a:lnSpc>
                <a:spcPts val="1600"/>
              </a:lnSpc>
              <a:buFontTx/>
              <a:buNone/>
              <a:tabLst>
                <a:tab pos="1240336" algn="ctr"/>
              </a:tabLst>
              <a:defRPr sz="1867" baseline="0">
                <a:solidFill>
                  <a:srgbClr val="1D1D1B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39737" indent="-175680">
              <a:buFont typeface="Arial" panose="020B0604020202020204" pitchFamily="34" charset="0"/>
              <a:buChar char="•"/>
              <a:tabLst>
                <a:tab pos="1240336" algn="ctr"/>
              </a:tabLst>
              <a:defRPr sz="1333" baseline="0"/>
            </a:lvl2pPr>
            <a:lvl3pPr marL="539737" indent="-175680">
              <a:buFont typeface="Arial" panose="020B0604020202020204" pitchFamily="34" charset="0"/>
              <a:buChar char="•"/>
              <a:tabLst>
                <a:tab pos="1240336" algn="ctr"/>
              </a:tabLst>
              <a:defRPr sz="1333" baseline="0"/>
            </a:lvl3pPr>
            <a:lvl4pPr marL="539737" indent="-175680">
              <a:buFont typeface="Arial" panose="020B0604020202020204" pitchFamily="34" charset="0"/>
              <a:buChar char="•"/>
              <a:tabLst>
                <a:tab pos="1240336" algn="ctr"/>
              </a:tabLst>
              <a:defRPr sz="1333" baseline="0"/>
            </a:lvl4pPr>
            <a:lvl5pPr marL="539737" indent="-175680">
              <a:buFont typeface="Arial" panose="020B0604020202020204" pitchFamily="34" charset="0"/>
              <a:buChar char="•"/>
              <a:tabLst>
                <a:tab pos="1240336" algn="ctr"/>
              </a:tabLst>
              <a:defRPr sz="1333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3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E603227-777C-5349-B926-DCF29301BC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441" y="-14189"/>
            <a:ext cx="12222232" cy="54490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82002" y="831185"/>
            <a:ext cx="6557247" cy="69025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="0" i="0">
                <a:solidFill>
                  <a:srgbClr val="1D1D1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72691" y="1884053"/>
            <a:ext cx="2126036" cy="11782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ts val="2027"/>
              </a:lnSpc>
              <a:buNone/>
              <a:defRPr sz="1467" b="0" i="0" baseline="0">
                <a:solidFill>
                  <a:srgbClr val="1D1D1B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xmlns="" id="{4CEAD4D5-C94D-6542-A6D5-EA80926F1B9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991637" y="6193700"/>
            <a:ext cx="1815689" cy="2424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000" baseline="0">
                <a:solidFill>
                  <a:srgbClr val="000000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331AEBC-53BB-B04F-825C-3626A9CD67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00611" y="2460070"/>
            <a:ext cx="677333" cy="6773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E5DADB2-9366-6349-9C01-38136C0926C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0588" y="5961817"/>
            <a:ext cx="2256467" cy="48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718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3082-F867-40E3-BC5E-8AB692B60397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41CD-0C5D-4C91-BDF6-F58E34151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40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3082-F867-40E3-BC5E-8AB692B60397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41CD-0C5D-4C91-BDF6-F58E34151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96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3082-F867-40E3-BC5E-8AB692B60397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41CD-0C5D-4C91-BDF6-F58E34151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93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3082-F867-40E3-BC5E-8AB692B60397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41CD-0C5D-4C91-BDF6-F58E34151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61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3082-F867-40E3-BC5E-8AB692B60397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41CD-0C5D-4C91-BDF6-F58E34151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780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3082-F867-40E3-BC5E-8AB692B60397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41CD-0C5D-4C91-BDF6-F58E34151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10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3082-F867-40E3-BC5E-8AB692B60397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41CD-0C5D-4C91-BDF6-F58E34151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23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3082-F867-40E3-BC5E-8AB692B60397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41CD-0C5D-4C91-BDF6-F58E34151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33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C3082-F867-40E3-BC5E-8AB692B60397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B41CD-0C5D-4C91-BDF6-F58E34151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69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4" r:id="rId13"/>
    <p:sldLayoutId id="214748366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7">
            <a:extLst>
              <a:ext uri="{FF2B5EF4-FFF2-40B4-BE49-F238E27FC236}">
                <a16:creationId xmlns:a16="http://schemas.microsoft.com/office/drawing/2014/main" xmlns="" id="{7DC76922-CD20-6347-9D98-B1567FC3F54A}"/>
              </a:ext>
            </a:extLst>
          </p:cNvPr>
          <p:cNvSpPr txBox="1">
            <a:spLocks/>
          </p:cNvSpPr>
          <p:nvPr/>
        </p:nvSpPr>
        <p:spPr>
          <a:xfrm>
            <a:off x="765945" y="880564"/>
            <a:ext cx="6465584" cy="942205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2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>
              <a:lnSpc>
                <a:spcPts val="3973"/>
              </a:lnSpc>
            </a:pPr>
            <a:r>
              <a:rPr lang="en-US" altLang="zh-CN" sz="3200" dirty="0" smtClean="0">
                <a:solidFill>
                  <a:srgbClr val="1D1D1B"/>
                </a:solidFill>
              </a:rPr>
              <a:t>Day20 </a:t>
            </a:r>
            <a:r>
              <a:rPr lang="zh-CN" altLang="en-US" sz="3200" dirty="0" smtClean="0">
                <a:solidFill>
                  <a:srgbClr val="1D1D1B"/>
                </a:solidFill>
              </a:rPr>
              <a:t>应用</a:t>
            </a:r>
            <a:r>
              <a:rPr lang="zh-CN" altLang="en-US" sz="3200" dirty="0" smtClean="0">
                <a:solidFill>
                  <a:srgbClr val="1D1D1B"/>
                </a:solidFill>
              </a:rPr>
              <a:t>编排服务</a:t>
            </a:r>
            <a:r>
              <a:rPr lang="en-US" altLang="zh-CN" sz="3200" dirty="0" smtClean="0">
                <a:solidFill>
                  <a:srgbClr val="1D1D1B"/>
                </a:solidFill>
              </a:rPr>
              <a:t>AOS</a:t>
            </a:r>
            <a:endParaRPr lang="zh-CN" altLang="en-US" sz="3200" dirty="0">
              <a:solidFill>
                <a:srgbClr val="1D1D1B"/>
              </a:solidFill>
            </a:endParaRP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xmlns="" id="{7FFDD00D-338C-5144-83F8-C48246E06C5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991637" y="6214364"/>
            <a:ext cx="1815689" cy="242465"/>
          </a:xfrm>
        </p:spPr>
        <p:txBody>
          <a:bodyPr/>
          <a:lstStyle/>
          <a:p>
            <a:r>
              <a:rPr kumimoji="1" lang="en-US" altLang="zh-CN" dirty="0"/>
              <a:t>Security Level: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5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云编排</a:t>
            </a:r>
            <a:endParaRPr lang="en-US" dirty="0"/>
          </a:p>
        </p:txBody>
      </p:sp>
      <p:sp>
        <p:nvSpPr>
          <p:cNvPr id="5" name="内容占位符 5"/>
          <p:cNvSpPr>
            <a:spLocks noGrp="1"/>
          </p:cNvSpPr>
          <p:nvPr>
            <p:ph idx="10"/>
          </p:nvPr>
        </p:nvSpPr>
        <p:spPr>
          <a:xfrm>
            <a:off x="736620" y="1525770"/>
            <a:ext cx="10729365" cy="4278687"/>
          </a:xfrm>
        </p:spPr>
        <p:txBody>
          <a:bodyPr/>
          <a:lstStyle/>
          <a:p>
            <a:r>
              <a:rPr lang="zh-CN" altLang="en-US" dirty="0" smtClean="0"/>
              <a:t>适用场景</a:t>
            </a:r>
            <a:endParaRPr 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36620" y="2052320"/>
            <a:ext cx="3342640" cy="13614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应用、后端应用、数据库等，希望统一作为整体进行管理。例如：一起创建，或者一起销毁。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592011" y="2052320"/>
            <a:ext cx="3342640" cy="13614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环境复制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华北区已经上线的环境，希望复制到华南区和华东区。或者测试环境复制到开发、生产环境。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447403" y="2052320"/>
            <a:ext cx="3342640" cy="13614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环境重建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业务上线调试过程中，或者节约成本需要，需要经常重建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恢复环境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29539" y="3817165"/>
            <a:ext cx="3342640" cy="13614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业务发放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需要让其他人快速的将你的应用部署到云上，这样其他人可以方便的使用你的程序。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592011" y="3875818"/>
            <a:ext cx="3342640" cy="13614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批量业务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业务场景下需要批量创建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个服务实例，比如一次创建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RDS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实例，或者一次创建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个不同规格的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ECS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实例等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499005" y="5435166"/>
            <a:ext cx="4980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云编排：提供云上的自动化能力</a:t>
            </a:r>
            <a:endParaRPr 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298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4"/>
          <p:cNvSpPr/>
          <p:nvPr/>
        </p:nvSpPr>
        <p:spPr>
          <a:xfrm>
            <a:off x="7974269" y="1661818"/>
            <a:ext cx="3724673" cy="4283327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2" tIns="60956" rIns="121912" bIns="60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2684356" y="4662165"/>
            <a:ext cx="1459571" cy="330359"/>
          </a:xfrm>
          <a:prstGeom prst="rect">
            <a:avLst/>
          </a:prstGeom>
        </p:spPr>
        <p:txBody>
          <a:bodyPr/>
          <a:lstStyle>
            <a:lvl1pPr marL="457291" indent="-45729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3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90798" indent="-381076" algn="l" defTabSz="12194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24305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134027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743749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353471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192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914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2636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467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标准语言描述</a:t>
            </a:r>
            <a:endParaRPr lang="en-US" altLang="zh-CN" sz="1467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466564" y="4687945"/>
            <a:ext cx="1888741" cy="330359"/>
          </a:xfrm>
          <a:prstGeom prst="rect">
            <a:avLst/>
          </a:prstGeom>
        </p:spPr>
        <p:txBody>
          <a:bodyPr/>
          <a:lstStyle>
            <a:lvl1pPr marL="457291" indent="-45729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3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90798" indent="-381076" algn="l" defTabSz="12194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24305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134027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743749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353471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192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914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2636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467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资源规划</a:t>
            </a:r>
            <a:r>
              <a:rPr lang="en-US" altLang="zh-CN" sz="1467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67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应用定义</a:t>
            </a:r>
            <a:endParaRPr lang="en-US" altLang="zh-CN" sz="1467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14128" y="1224828"/>
            <a:ext cx="409958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67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图形化设计</a:t>
            </a:r>
            <a:r>
              <a:rPr lang="en-US" altLang="zh-CN" sz="1867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867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自动生成模板</a:t>
            </a:r>
            <a:endParaRPr lang="en-US" sz="1867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副标题 2"/>
          <p:cNvSpPr txBox="1">
            <a:spLocks/>
          </p:cNvSpPr>
          <p:nvPr/>
        </p:nvSpPr>
        <p:spPr>
          <a:xfrm>
            <a:off x="418259" y="5083737"/>
            <a:ext cx="1855787" cy="320811"/>
          </a:xfrm>
          <a:prstGeom prst="rect">
            <a:avLst/>
          </a:prstGeom>
        </p:spPr>
        <p:txBody>
          <a:bodyPr/>
          <a:lstStyle>
            <a:lvl1pPr marL="457291" indent="-45729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3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90798" indent="-381076" algn="l" defTabSz="12194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24305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134027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743749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353471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192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914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2636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333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支持编排华为云主流云服务</a:t>
            </a:r>
            <a:endParaRPr lang="en-US" altLang="zh-CN" sz="1333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sz="1333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易用性业界领先</a:t>
            </a:r>
            <a:endParaRPr lang="en-US" altLang="zh-CN" sz="1333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62854" y="1610038"/>
            <a:ext cx="3910348" cy="2891212"/>
            <a:chOff x="1507992" y="1181749"/>
            <a:chExt cx="2272186" cy="3138038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3358265" y="2369698"/>
              <a:ext cx="233859" cy="286323"/>
            </a:xfrm>
            <a:custGeom>
              <a:avLst/>
              <a:gdLst>
                <a:gd name="T0" fmla="*/ 135 w 176"/>
                <a:gd name="T1" fmla="*/ 74 h 177"/>
                <a:gd name="T2" fmla="*/ 124 w 176"/>
                <a:gd name="T3" fmla="*/ 18 h 177"/>
                <a:gd name="T4" fmla="*/ 78 w 176"/>
                <a:gd name="T5" fmla="*/ 4 h 177"/>
                <a:gd name="T6" fmla="*/ 42 w 176"/>
                <a:gd name="T7" fmla="*/ 36 h 177"/>
                <a:gd name="T8" fmla="*/ 11 w 176"/>
                <a:gd name="T9" fmla="*/ 92 h 177"/>
                <a:gd name="T10" fmla="*/ 0 w 176"/>
                <a:gd name="T11" fmla="*/ 142 h 177"/>
                <a:gd name="T12" fmla="*/ 36 w 176"/>
                <a:gd name="T13" fmla="*/ 175 h 177"/>
                <a:gd name="T14" fmla="*/ 57 w 176"/>
                <a:gd name="T15" fmla="*/ 175 h 177"/>
                <a:gd name="T16" fmla="*/ 120 w 176"/>
                <a:gd name="T17" fmla="*/ 175 h 177"/>
                <a:gd name="T18" fmla="*/ 140 w 176"/>
                <a:gd name="T19" fmla="*/ 175 h 177"/>
                <a:gd name="T20" fmla="*/ 176 w 176"/>
                <a:gd name="T21" fmla="*/ 142 h 177"/>
                <a:gd name="T22" fmla="*/ 166 w 176"/>
                <a:gd name="T23" fmla="*/ 92 h 177"/>
                <a:gd name="T24" fmla="*/ 88 w 176"/>
                <a:gd name="T25" fmla="*/ 151 h 177"/>
                <a:gd name="T26" fmla="*/ 57 w 176"/>
                <a:gd name="T27" fmla="*/ 26 h 177"/>
                <a:gd name="T28" fmla="*/ 94 w 176"/>
                <a:gd name="T29" fmla="*/ 12 h 177"/>
                <a:gd name="T30" fmla="*/ 125 w 176"/>
                <a:gd name="T31" fmla="*/ 36 h 177"/>
                <a:gd name="T32" fmla="*/ 95 w 176"/>
                <a:gd name="T33" fmla="*/ 94 h 177"/>
                <a:gd name="T34" fmla="*/ 88 w 176"/>
                <a:gd name="T35" fmla="*/ 91 h 177"/>
                <a:gd name="T36" fmla="*/ 82 w 176"/>
                <a:gd name="T37" fmla="*/ 94 h 177"/>
                <a:gd name="T38" fmla="*/ 51 w 176"/>
                <a:gd name="T39" fmla="*/ 77 h 177"/>
                <a:gd name="T40" fmla="*/ 57 w 176"/>
                <a:gd name="T41" fmla="*/ 26 h 177"/>
                <a:gd name="T42" fmla="*/ 41 w 176"/>
                <a:gd name="T43" fmla="*/ 166 h 177"/>
                <a:gd name="T44" fmla="*/ 10 w 176"/>
                <a:gd name="T45" fmla="*/ 142 h 177"/>
                <a:gd name="T46" fmla="*/ 15 w 176"/>
                <a:gd name="T47" fmla="*/ 100 h 177"/>
                <a:gd name="T48" fmla="*/ 49 w 176"/>
                <a:gd name="T49" fmla="*/ 81 h 177"/>
                <a:gd name="T50" fmla="*/ 79 w 176"/>
                <a:gd name="T51" fmla="*/ 98 h 177"/>
                <a:gd name="T52" fmla="*/ 86 w 176"/>
                <a:gd name="T53" fmla="*/ 110 h 177"/>
                <a:gd name="T54" fmla="*/ 86 w 176"/>
                <a:gd name="T55" fmla="*/ 110 h 177"/>
                <a:gd name="T56" fmla="*/ 52 w 176"/>
                <a:gd name="T57" fmla="*/ 166 h 177"/>
                <a:gd name="T58" fmla="*/ 161 w 176"/>
                <a:gd name="T59" fmla="*/ 152 h 177"/>
                <a:gd name="T60" fmla="*/ 124 w 176"/>
                <a:gd name="T61" fmla="*/ 167 h 177"/>
                <a:gd name="T62" fmla="*/ 91 w 176"/>
                <a:gd name="T63" fmla="*/ 147 h 177"/>
                <a:gd name="T64" fmla="*/ 91 w 176"/>
                <a:gd name="T65" fmla="*/ 110 h 177"/>
                <a:gd name="T66" fmla="*/ 97 w 176"/>
                <a:gd name="T67" fmla="*/ 98 h 177"/>
                <a:gd name="T68" fmla="*/ 128 w 176"/>
                <a:gd name="T69" fmla="*/ 81 h 177"/>
                <a:gd name="T70" fmla="*/ 161 w 176"/>
                <a:gd name="T71" fmla="*/ 101 h 177"/>
                <a:gd name="T72" fmla="*/ 167 w 176"/>
                <a:gd name="T73" fmla="*/ 142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6" h="177">
                  <a:moveTo>
                    <a:pt x="166" y="92"/>
                  </a:moveTo>
                  <a:cubicBezTo>
                    <a:pt x="135" y="74"/>
                    <a:pt x="135" y="74"/>
                    <a:pt x="135" y="74"/>
                  </a:cubicBezTo>
                  <a:cubicBezTo>
                    <a:pt x="135" y="36"/>
                    <a:pt x="135" y="36"/>
                    <a:pt x="135" y="36"/>
                  </a:cubicBezTo>
                  <a:cubicBezTo>
                    <a:pt x="135" y="30"/>
                    <a:pt x="130" y="22"/>
                    <a:pt x="124" y="18"/>
                  </a:cubicBezTo>
                  <a:cubicBezTo>
                    <a:pt x="99" y="4"/>
                    <a:pt x="99" y="4"/>
                    <a:pt x="99" y="4"/>
                  </a:cubicBezTo>
                  <a:cubicBezTo>
                    <a:pt x="93" y="0"/>
                    <a:pt x="84" y="0"/>
                    <a:pt x="78" y="4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46" y="22"/>
                    <a:pt x="42" y="30"/>
                    <a:pt x="42" y="36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11" y="92"/>
                    <a:pt x="11" y="92"/>
                    <a:pt x="11" y="92"/>
                  </a:cubicBezTo>
                  <a:cubicBezTo>
                    <a:pt x="5" y="96"/>
                    <a:pt x="0" y="104"/>
                    <a:pt x="0" y="11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49"/>
                    <a:pt x="5" y="156"/>
                    <a:pt x="11" y="160"/>
                  </a:cubicBezTo>
                  <a:cubicBezTo>
                    <a:pt x="36" y="175"/>
                    <a:pt x="36" y="175"/>
                    <a:pt x="36" y="175"/>
                  </a:cubicBezTo>
                  <a:cubicBezTo>
                    <a:pt x="39" y="176"/>
                    <a:pt x="43" y="177"/>
                    <a:pt x="47" y="177"/>
                  </a:cubicBezTo>
                  <a:cubicBezTo>
                    <a:pt x="50" y="177"/>
                    <a:pt x="54" y="176"/>
                    <a:pt x="57" y="175"/>
                  </a:cubicBezTo>
                  <a:cubicBezTo>
                    <a:pt x="88" y="157"/>
                    <a:pt x="88" y="157"/>
                    <a:pt x="88" y="157"/>
                  </a:cubicBezTo>
                  <a:cubicBezTo>
                    <a:pt x="120" y="175"/>
                    <a:pt x="120" y="175"/>
                    <a:pt x="120" y="175"/>
                  </a:cubicBezTo>
                  <a:cubicBezTo>
                    <a:pt x="123" y="176"/>
                    <a:pt x="126" y="177"/>
                    <a:pt x="130" y="177"/>
                  </a:cubicBezTo>
                  <a:cubicBezTo>
                    <a:pt x="134" y="177"/>
                    <a:pt x="137" y="176"/>
                    <a:pt x="140" y="175"/>
                  </a:cubicBezTo>
                  <a:cubicBezTo>
                    <a:pt x="166" y="160"/>
                    <a:pt x="166" y="160"/>
                    <a:pt x="166" y="160"/>
                  </a:cubicBezTo>
                  <a:cubicBezTo>
                    <a:pt x="172" y="157"/>
                    <a:pt x="176" y="149"/>
                    <a:pt x="176" y="142"/>
                  </a:cubicBezTo>
                  <a:cubicBezTo>
                    <a:pt x="176" y="110"/>
                    <a:pt x="176" y="110"/>
                    <a:pt x="176" y="110"/>
                  </a:cubicBezTo>
                  <a:cubicBezTo>
                    <a:pt x="176" y="104"/>
                    <a:pt x="172" y="96"/>
                    <a:pt x="166" y="92"/>
                  </a:cubicBezTo>
                  <a:close/>
                  <a:moveTo>
                    <a:pt x="88" y="151"/>
                  </a:moveTo>
                  <a:cubicBezTo>
                    <a:pt x="88" y="151"/>
                    <a:pt x="88" y="151"/>
                    <a:pt x="88" y="151"/>
                  </a:cubicBezTo>
                  <a:cubicBezTo>
                    <a:pt x="88" y="151"/>
                    <a:pt x="88" y="151"/>
                    <a:pt x="88" y="151"/>
                  </a:cubicBezTo>
                  <a:close/>
                  <a:moveTo>
                    <a:pt x="57" y="26"/>
                  </a:moveTo>
                  <a:cubicBezTo>
                    <a:pt x="82" y="12"/>
                    <a:pt x="82" y="12"/>
                    <a:pt x="82" y="12"/>
                  </a:cubicBezTo>
                  <a:cubicBezTo>
                    <a:pt x="85" y="10"/>
                    <a:pt x="91" y="10"/>
                    <a:pt x="94" y="12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23" y="28"/>
                    <a:pt x="125" y="33"/>
                    <a:pt x="125" y="36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95" y="94"/>
                    <a:pt x="95" y="94"/>
                    <a:pt x="95" y="94"/>
                  </a:cubicBezTo>
                  <a:cubicBezTo>
                    <a:pt x="95" y="94"/>
                    <a:pt x="95" y="94"/>
                    <a:pt x="95" y="94"/>
                  </a:cubicBezTo>
                  <a:cubicBezTo>
                    <a:pt x="93" y="93"/>
                    <a:pt x="91" y="91"/>
                    <a:pt x="88" y="91"/>
                  </a:cubicBezTo>
                  <a:cubicBezTo>
                    <a:pt x="86" y="91"/>
                    <a:pt x="83" y="93"/>
                    <a:pt x="82" y="94"/>
                  </a:cubicBezTo>
                  <a:cubicBezTo>
                    <a:pt x="82" y="94"/>
                    <a:pt x="82" y="94"/>
                    <a:pt x="82" y="94"/>
                  </a:cubicBezTo>
                  <a:cubicBezTo>
                    <a:pt x="81" y="94"/>
                    <a:pt x="81" y="94"/>
                    <a:pt x="81" y="94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33"/>
                    <a:pt x="54" y="28"/>
                    <a:pt x="57" y="26"/>
                  </a:cubicBezTo>
                  <a:close/>
                  <a:moveTo>
                    <a:pt x="52" y="166"/>
                  </a:moveTo>
                  <a:cubicBezTo>
                    <a:pt x="49" y="168"/>
                    <a:pt x="44" y="168"/>
                    <a:pt x="41" y="166"/>
                  </a:cubicBezTo>
                  <a:cubicBezTo>
                    <a:pt x="15" y="152"/>
                    <a:pt x="15" y="152"/>
                    <a:pt x="15" y="152"/>
                  </a:cubicBezTo>
                  <a:cubicBezTo>
                    <a:pt x="12" y="150"/>
                    <a:pt x="10" y="145"/>
                    <a:pt x="10" y="142"/>
                  </a:cubicBezTo>
                  <a:cubicBezTo>
                    <a:pt x="10" y="110"/>
                    <a:pt x="10" y="110"/>
                    <a:pt x="10" y="110"/>
                  </a:cubicBezTo>
                  <a:cubicBezTo>
                    <a:pt x="10" y="107"/>
                    <a:pt x="12" y="102"/>
                    <a:pt x="15" y="100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9" y="99"/>
                    <a:pt x="79" y="100"/>
                    <a:pt x="79" y="101"/>
                  </a:cubicBezTo>
                  <a:cubicBezTo>
                    <a:pt x="79" y="105"/>
                    <a:pt x="82" y="109"/>
                    <a:pt x="86" y="110"/>
                  </a:cubicBezTo>
                  <a:cubicBezTo>
                    <a:pt x="86" y="110"/>
                    <a:pt x="86" y="110"/>
                    <a:pt x="86" y="110"/>
                  </a:cubicBezTo>
                  <a:cubicBezTo>
                    <a:pt x="86" y="110"/>
                    <a:pt x="86" y="110"/>
                    <a:pt x="86" y="110"/>
                  </a:cubicBezTo>
                  <a:cubicBezTo>
                    <a:pt x="86" y="147"/>
                    <a:pt x="86" y="147"/>
                    <a:pt x="86" y="147"/>
                  </a:cubicBezTo>
                  <a:lnTo>
                    <a:pt x="52" y="166"/>
                  </a:lnTo>
                  <a:close/>
                  <a:moveTo>
                    <a:pt x="167" y="142"/>
                  </a:moveTo>
                  <a:cubicBezTo>
                    <a:pt x="167" y="145"/>
                    <a:pt x="164" y="150"/>
                    <a:pt x="161" y="152"/>
                  </a:cubicBezTo>
                  <a:cubicBezTo>
                    <a:pt x="136" y="167"/>
                    <a:pt x="136" y="167"/>
                    <a:pt x="136" y="167"/>
                  </a:cubicBezTo>
                  <a:cubicBezTo>
                    <a:pt x="133" y="168"/>
                    <a:pt x="127" y="168"/>
                    <a:pt x="124" y="167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91" y="110"/>
                    <a:pt x="91" y="110"/>
                    <a:pt x="91" y="110"/>
                  </a:cubicBezTo>
                  <a:cubicBezTo>
                    <a:pt x="91" y="110"/>
                    <a:pt x="91" y="110"/>
                    <a:pt x="91" y="110"/>
                  </a:cubicBezTo>
                  <a:cubicBezTo>
                    <a:pt x="95" y="109"/>
                    <a:pt x="97" y="105"/>
                    <a:pt x="97" y="101"/>
                  </a:cubicBezTo>
                  <a:cubicBezTo>
                    <a:pt x="97" y="100"/>
                    <a:pt x="97" y="99"/>
                    <a:pt x="97" y="98"/>
                  </a:cubicBezTo>
                  <a:cubicBezTo>
                    <a:pt x="97" y="98"/>
                    <a:pt x="97" y="98"/>
                    <a:pt x="97" y="98"/>
                  </a:cubicBezTo>
                  <a:cubicBezTo>
                    <a:pt x="128" y="81"/>
                    <a:pt x="128" y="81"/>
                    <a:pt x="128" y="81"/>
                  </a:cubicBezTo>
                  <a:cubicBezTo>
                    <a:pt x="128" y="81"/>
                    <a:pt x="128" y="81"/>
                    <a:pt x="128" y="81"/>
                  </a:cubicBezTo>
                  <a:cubicBezTo>
                    <a:pt x="161" y="101"/>
                    <a:pt x="161" y="101"/>
                    <a:pt x="161" y="101"/>
                  </a:cubicBezTo>
                  <a:cubicBezTo>
                    <a:pt x="164" y="102"/>
                    <a:pt x="167" y="107"/>
                    <a:pt x="167" y="110"/>
                  </a:cubicBezTo>
                  <a:lnTo>
                    <a:pt x="167" y="142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667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2898011" y="2083434"/>
              <a:ext cx="226343" cy="266776"/>
              <a:chOff x="8978045" y="2486400"/>
              <a:chExt cx="484854" cy="518263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70" name="Freeform 29"/>
              <p:cNvSpPr>
                <a:spLocks/>
              </p:cNvSpPr>
              <p:nvPr/>
            </p:nvSpPr>
            <p:spPr bwMode="auto">
              <a:xfrm>
                <a:off x="8978045" y="2486400"/>
                <a:ext cx="364785" cy="335528"/>
              </a:xfrm>
              <a:custGeom>
                <a:avLst/>
                <a:gdLst>
                  <a:gd name="T0" fmla="*/ 150 w 150"/>
                  <a:gd name="T1" fmla="*/ 12 h 122"/>
                  <a:gd name="T2" fmla="*/ 150 w 150"/>
                  <a:gd name="T3" fmla="*/ 0 h 122"/>
                  <a:gd name="T4" fmla="*/ 0 w 150"/>
                  <a:gd name="T5" fmla="*/ 0 h 122"/>
                  <a:gd name="T6" fmla="*/ 0 w 150"/>
                  <a:gd name="T7" fmla="*/ 122 h 122"/>
                  <a:gd name="T8" fmla="*/ 14 w 150"/>
                  <a:gd name="T9" fmla="*/ 122 h 122"/>
                  <a:gd name="T10" fmla="*/ 14 w 150"/>
                  <a:gd name="T11" fmla="*/ 12 h 122"/>
                  <a:gd name="T12" fmla="*/ 150 w 150"/>
                  <a:gd name="T13" fmla="*/ 1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22">
                    <a:moveTo>
                      <a:pt x="150" y="12"/>
                    </a:moveTo>
                    <a:lnTo>
                      <a:pt x="150" y="0"/>
                    </a:lnTo>
                    <a:lnTo>
                      <a:pt x="0" y="0"/>
                    </a:lnTo>
                    <a:lnTo>
                      <a:pt x="0" y="122"/>
                    </a:lnTo>
                    <a:lnTo>
                      <a:pt x="14" y="122"/>
                    </a:lnTo>
                    <a:lnTo>
                      <a:pt x="14" y="12"/>
                    </a:lnTo>
                    <a:lnTo>
                      <a:pt x="15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48" tIns="60975" rIns="121948" bIns="6097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667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Freeform 30"/>
              <p:cNvSpPr>
                <a:spLocks/>
              </p:cNvSpPr>
              <p:nvPr/>
            </p:nvSpPr>
            <p:spPr bwMode="auto">
              <a:xfrm rot="10800000">
                <a:off x="9102977" y="2674636"/>
                <a:ext cx="359922" cy="330027"/>
              </a:xfrm>
              <a:custGeom>
                <a:avLst/>
                <a:gdLst>
                  <a:gd name="T0" fmla="*/ 148 w 148"/>
                  <a:gd name="T1" fmla="*/ 12 h 120"/>
                  <a:gd name="T2" fmla="*/ 148 w 148"/>
                  <a:gd name="T3" fmla="*/ 0 h 120"/>
                  <a:gd name="T4" fmla="*/ 0 w 148"/>
                  <a:gd name="T5" fmla="*/ 0 h 120"/>
                  <a:gd name="T6" fmla="*/ 0 w 148"/>
                  <a:gd name="T7" fmla="*/ 120 h 120"/>
                  <a:gd name="T8" fmla="*/ 14 w 148"/>
                  <a:gd name="T9" fmla="*/ 120 h 120"/>
                  <a:gd name="T10" fmla="*/ 14 w 148"/>
                  <a:gd name="T11" fmla="*/ 12 h 120"/>
                  <a:gd name="T12" fmla="*/ 148 w 148"/>
                  <a:gd name="T13" fmla="*/ 1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8" h="120">
                    <a:moveTo>
                      <a:pt x="148" y="12"/>
                    </a:moveTo>
                    <a:lnTo>
                      <a:pt x="148" y="0"/>
                    </a:lnTo>
                    <a:lnTo>
                      <a:pt x="0" y="0"/>
                    </a:lnTo>
                    <a:lnTo>
                      <a:pt x="0" y="120"/>
                    </a:lnTo>
                    <a:lnTo>
                      <a:pt x="14" y="120"/>
                    </a:lnTo>
                    <a:lnTo>
                      <a:pt x="14" y="12"/>
                    </a:lnTo>
                    <a:lnTo>
                      <a:pt x="148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48" tIns="60975" rIns="121948" bIns="6097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667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Freeform 31"/>
              <p:cNvSpPr>
                <a:spLocks noEditPoints="1"/>
              </p:cNvSpPr>
              <p:nvPr/>
            </p:nvSpPr>
            <p:spPr bwMode="auto">
              <a:xfrm>
                <a:off x="9050200" y="2572705"/>
                <a:ext cx="355058" cy="341028"/>
              </a:xfrm>
              <a:custGeom>
                <a:avLst/>
                <a:gdLst>
                  <a:gd name="T0" fmla="*/ 0 w 146"/>
                  <a:gd name="T1" fmla="*/ 0 h 124"/>
                  <a:gd name="T2" fmla="*/ 0 w 146"/>
                  <a:gd name="T3" fmla="*/ 124 h 124"/>
                  <a:gd name="T4" fmla="*/ 146 w 146"/>
                  <a:gd name="T5" fmla="*/ 124 h 124"/>
                  <a:gd name="T6" fmla="*/ 146 w 146"/>
                  <a:gd name="T7" fmla="*/ 0 h 124"/>
                  <a:gd name="T8" fmla="*/ 0 w 146"/>
                  <a:gd name="T9" fmla="*/ 0 h 124"/>
                  <a:gd name="T10" fmla="*/ 130 w 146"/>
                  <a:gd name="T11" fmla="*/ 118 h 124"/>
                  <a:gd name="T12" fmla="*/ 104 w 146"/>
                  <a:gd name="T13" fmla="*/ 92 h 124"/>
                  <a:gd name="T14" fmla="*/ 104 w 146"/>
                  <a:gd name="T15" fmla="*/ 104 h 124"/>
                  <a:gd name="T16" fmla="*/ 94 w 146"/>
                  <a:gd name="T17" fmla="*/ 104 h 124"/>
                  <a:gd name="T18" fmla="*/ 94 w 146"/>
                  <a:gd name="T19" fmla="*/ 86 h 124"/>
                  <a:gd name="T20" fmla="*/ 94 w 146"/>
                  <a:gd name="T21" fmla="*/ 78 h 124"/>
                  <a:gd name="T22" fmla="*/ 104 w 146"/>
                  <a:gd name="T23" fmla="*/ 78 h 124"/>
                  <a:gd name="T24" fmla="*/ 124 w 146"/>
                  <a:gd name="T25" fmla="*/ 78 h 124"/>
                  <a:gd name="T26" fmla="*/ 124 w 146"/>
                  <a:gd name="T27" fmla="*/ 86 h 124"/>
                  <a:gd name="T28" fmla="*/ 110 w 146"/>
                  <a:gd name="T29" fmla="*/ 86 h 124"/>
                  <a:gd name="T30" fmla="*/ 136 w 146"/>
                  <a:gd name="T31" fmla="*/ 110 h 124"/>
                  <a:gd name="T32" fmla="*/ 130 w 146"/>
                  <a:gd name="T33" fmla="*/ 118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6" h="124">
                    <a:moveTo>
                      <a:pt x="0" y="0"/>
                    </a:moveTo>
                    <a:lnTo>
                      <a:pt x="0" y="124"/>
                    </a:lnTo>
                    <a:lnTo>
                      <a:pt x="146" y="124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  <a:moveTo>
                      <a:pt x="130" y="118"/>
                    </a:moveTo>
                    <a:lnTo>
                      <a:pt x="104" y="92"/>
                    </a:lnTo>
                    <a:lnTo>
                      <a:pt x="104" y="104"/>
                    </a:lnTo>
                    <a:lnTo>
                      <a:pt x="94" y="104"/>
                    </a:lnTo>
                    <a:lnTo>
                      <a:pt x="94" y="86"/>
                    </a:lnTo>
                    <a:lnTo>
                      <a:pt x="94" y="78"/>
                    </a:lnTo>
                    <a:lnTo>
                      <a:pt x="104" y="78"/>
                    </a:lnTo>
                    <a:lnTo>
                      <a:pt x="124" y="78"/>
                    </a:lnTo>
                    <a:lnTo>
                      <a:pt x="124" y="86"/>
                    </a:lnTo>
                    <a:lnTo>
                      <a:pt x="110" y="86"/>
                    </a:lnTo>
                    <a:lnTo>
                      <a:pt x="136" y="110"/>
                    </a:lnTo>
                    <a:lnTo>
                      <a:pt x="130" y="1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48" tIns="60975" rIns="121948" bIns="6097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667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3217908" y="3687914"/>
              <a:ext cx="226565" cy="375561"/>
              <a:chOff x="12787313" y="-376238"/>
              <a:chExt cx="488950" cy="661988"/>
            </a:xfrm>
            <a:solidFill>
              <a:schemeClr val="bg1"/>
            </a:solidFill>
          </p:grpSpPr>
          <p:sp>
            <p:nvSpPr>
              <p:cNvPr id="66" name="Oval 31"/>
              <p:cNvSpPr>
                <a:spLocks noChangeArrowheads="1"/>
              </p:cNvSpPr>
              <p:nvPr/>
            </p:nvSpPr>
            <p:spPr bwMode="auto">
              <a:xfrm>
                <a:off x="12857163" y="-307975"/>
                <a:ext cx="44450" cy="444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667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Oval 32"/>
              <p:cNvSpPr>
                <a:spLocks noChangeArrowheads="1"/>
              </p:cNvSpPr>
              <p:nvPr/>
            </p:nvSpPr>
            <p:spPr bwMode="auto">
              <a:xfrm>
                <a:off x="13173076" y="-307975"/>
                <a:ext cx="46038" cy="444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667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" name="Freeform 33"/>
              <p:cNvSpPr>
                <a:spLocks noEditPoints="1"/>
              </p:cNvSpPr>
              <p:nvPr/>
            </p:nvSpPr>
            <p:spPr bwMode="auto">
              <a:xfrm>
                <a:off x="12901613" y="-136525"/>
                <a:ext cx="260350" cy="188913"/>
              </a:xfrm>
              <a:custGeom>
                <a:avLst/>
                <a:gdLst>
                  <a:gd name="T0" fmla="*/ 51 w 68"/>
                  <a:gd name="T1" fmla="*/ 13 h 50"/>
                  <a:gd name="T2" fmla="*/ 34 w 68"/>
                  <a:gd name="T3" fmla="*/ 0 h 50"/>
                  <a:gd name="T4" fmla="*/ 16 w 68"/>
                  <a:gd name="T5" fmla="*/ 13 h 50"/>
                  <a:gd name="T6" fmla="*/ 0 w 68"/>
                  <a:gd name="T7" fmla="*/ 31 h 50"/>
                  <a:gd name="T8" fmla="*/ 18 w 68"/>
                  <a:gd name="T9" fmla="*/ 50 h 50"/>
                  <a:gd name="T10" fmla="*/ 49 w 68"/>
                  <a:gd name="T11" fmla="*/ 50 h 50"/>
                  <a:gd name="T12" fmla="*/ 68 w 68"/>
                  <a:gd name="T13" fmla="*/ 31 h 50"/>
                  <a:gd name="T14" fmla="*/ 51 w 68"/>
                  <a:gd name="T15" fmla="*/ 13 h 50"/>
                  <a:gd name="T16" fmla="*/ 49 w 68"/>
                  <a:gd name="T17" fmla="*/ 46 h 50"/>
                  <a:gd name="T18" fmla="*/ 18 w 68"/>
                  <a:gd name="T19" fmla="*/ 46 h 50"/>
                  <a:gd name="T20" fmla="*/ 4 w 68"/>
                  <a:gd name="T21" fmla="*/ 31 h 50"/>
                  <a:gd name="T22" fmla="*/ 17 w 68"/>
                  <a:gd name="T23" fmla="*/ 17 h 50"/>
                  <a:gd name="T24" fmla="*/ 20 w 68"/>
                  <a:gd name="T25" fmla="*/ 14 h 50"/>
                  <a:gd name="T26" fmla="*/ 34 w 68"/>
                  <a:gd name="T27" fmla="*/ 4 h 50"/>
                  <a:gd name="T28" fmla="*/ 47 w 68"/>
                  <a:gd name="T29" fmla="*/ 14 h 50"/>
                  <a:gd name="T30" fmla="*/ 51 w 68"/>
                  <a:gd name="T31" fmla="*/ 17 h 50"/>
                  <a:gd name="T32" fmla="*/ 64 w 68"/>
                  <a:gd name="T33" fmla="*/ 31 h 50"/>
                  <a:gd name="T34" fmla="*/ 49 w 68"/>
                  <a:gd name="T35" fmla="*/ 4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50">
                    <a:moveTo>
                      <a:pt x="51" y="13"/>
                    </a:moveTo>
                    <a:cubicBezTo>
                      <a:pt x="49" y="5"/>
                      <a:pt x="42" y="0"/>
                      <a:pt x="34" y="0"/>
                    </a:cubicBezTo>
                    <a:cubicBezTo>
                      <a:pt x="25" y="0"/>
                      <a:pt x="19" y="5"/>
                      <a:pt x="16" y="13"/>
                    </a:cubicBezTo>
                    <a:cubicBezTo>
                      <a:pt x="7" y="14"/>
                      <a:pt x="0" y="21"/>
                      <a:pt x="0" y="31"/>
                    </a:cubicBezTo>
                    <a:cubicBezTo>
                      <a:pt x="0" y="41"/>
                      <a:pt x="8" y="50"/>
                      <a:pt x="18" y="50"/>
                    </a:cubicBezTo>
                    <a:cubicBezTo>
                      <a:pt x="49" y="50"/>
                      <a:pt x="49" y="50"/>
                      <a:pt x="49" y="50"/>
                    </a:cubicBezTo>
                    <a:cubicBezTo>
                      <a:pt x="59" y="50"/>
                      <a:pt x="68" y="41"/>
                      <a:pt x="68" y="31"/>
                    </a:cubicBezTo>
                    <a:cubicBezTo>
                      <a:pt x="68" y="21"/>
                      <a:pt x="60" y="14"/>
                      <a:pt x="51" y="13"/>
                    </a:cubicBezTo>
                    <a:close/>
                    <a:moveTo>
                      <a:pt x="49" y="46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0" y="46"/>
                      <a:pt x="4" y="39"/>
                      <a:pt x="4" y="31"/>
                    </a:cubicBezTo>
                    <a:cubicBezTo>
                      <a:pt x="4" y="24"/>
                      <a:pt x="9" y="17"/>
                      <a:pt x="17" y="17"/>
                    </a:cubicBezTo>
                    <a:cubicBezTo>
                      <a:pt x="18" y="16"/>
                      <a:pt x="19" y="15"/>
                      <a:pt x="20" y="14"/>
                    </a:cubicBezTo>
                    <a:cubicBezTo>
                      <a:pt x="22" y="8"/>
                      <a:pt x="27" y="4"/>
                      <a:pt x="34" y="4"/>
                    </a:cubicBezTo>
                    <a:cubicBezTo>
                      <a:pt x="40" y="4"/>
                      <a:pt x="45" y="8"/>
                      <a:pt x="47" y="14"/>
                    </a:cubicBezTo>
                    <a:cubicBezTo>
                      <a:pt x="48" y="15"/>
                      <a:pt x="49" y="16"/>
                      <a:pt x="51" y="17"/>
                    </a:cubicBezTo>
                    <a:cubicBezTo>
                      <a:pt x="58" y="17"/>
                      <a:pt x="64" y="24"/>
                      <a:pt x="64" y="31"/>
                    </a:cubicBezTo>
                    <a:cubicBezTo>
                      <a:pt x="64" y="39"/>
                      <a:pt x="57" y="46"/>
                      <a:pt x="49" y="46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667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" name="Freeform 34"/>
              <p:cNvSpPr>
                <a:spLocks noEditPoints="1"/>
              </p:cNvSpPr>
              <p:nvPr/>
            </p:nvSpPr>
            <p:spPr bwMode="auto">
              <a:xfrm>
                <a:off x="12787313" y="-376238"/>
                <a:ext cx="488950" cy="661988"/>
              </a:xfrm>
              <a:custGeom>
                <a:avLst/>
                <a:gdLst>
                  <a:gd name="T0" fmla="*/ 104 w 128"/>
                  <a:gd name="T1" fmla="*/ 0 h 176"/>
                  <a:gd name="T2" fmla="*/ 24 w 128"/>
                  <a:gd name="T3" fmla="*/ 0 h 176"/>
                  <a:gd name="T4" fmla="*/ 0 w 128"/>
                  <a:gd name="T5" fmla="*/ 24 h 176"/>
                  <a:gd name="T6" fmla="*/ 0 w 128"/>
                  <a:gd name="T7" fmla="*/ 152 h 176"/>
                  <a:gd name="T8" fmla="*/ 24 w 128"/>
                  <a:gd name="T9" fmla="*/ 176 h 176"/>
                  <a:gd name="T10" fmla="*/ 104 w 128"/>
                  <a:gd name="T11" fmla="*/ 176 h 176"/>
                  <a:gd name="T12" fmla="*/ 128 w 128"/>
                  <a:gd name="T13" fmla="*/ 152 h 176"/>
                  <a:gd name="T14" fmla="*/ 128 w 128"/>
                  <a:gd name="T15" fmla="*/ 24 h 176"/>
                  <a:gd name="T16" fmla="*/ 104 w 128"/>
                  <a:gd name="T17" fmla="*/ 0 h 176"/>
                  <a:gd name="T18" fmla="*/ 119 w 128"/>
                  <a:gd name="T19" fmla="*/ 152 h 176"/>
                  <a:gd name="T20" fmla="*/ 104 w 128"/>
                  <a:gd name="T21" fmla="*/ 168 h 176"/>
                  <a:gd name="T22" fmla="*/ 24 w 128"/>
                  <a:gd name="T23" fmla="*/ 168 h 176"/>
                  <a:gd name="T24" fmla="*/ 8 w 128"/>
                  <a:gd name="T25" fmla="*/ 152 h 176"/>
                  <a:gd name="T26" fmla="*/ 8 w 128"/>
                  <a:gd name="T27" fmla="*/ 24 h 176"/>
                  <a:gd name="T28" fmla="*/ 24 w 128"/>
                  <a:gd name="T29" fmla="*/ 8 h 176"/>
                  <a:gd name="T30" fmla="*/ 104 w 128"/>
                  <a:gd name="T31" fmla="*/ 8 h 176"/>
                  <a:gd name="T32" fmla="*/ 119 w 128"/>
                  <a:gd name="T33" fmla="*/ 24 h 176"/>
                  <a:gd name="T34" fmla="*/ 119 w 128"/>
                  <a:gd name="T35" fmla="*/ 152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8" h="176">
                    <a:moveTo>
                      <a:pt x="104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0" y="0"/>
                      <a:pt x="0" y="11"/>
                      <a:pt x="0" y="24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0" y="165"/>
                      <a:pt x="10" y="176"/>
                      <a:pt x="24" y="176"/>
                    </a:cubicBezTo>
                    <a:cubicBezTo>
                      <a:pt x="104" y="176"/>
                      <a:pt x="104" y="176"/>
                      <a:pt x="104" y="176"/>
                    </a:cubicBezTo>
                    <a:cubicBezTo>
                      <a:pt x="117" y="176"/>
                      <a:pt x="128" y="165"/>
                      <a:pt x="128" y="152"/>
                    </a:cubicBezTo>
                    <a:cubicBezTo>
                      <a:pt x="128" y="24"/>
                      <a:pt x="128" y="24"/>
                      <a:pt x="128" y="24"/>
                    </a:cubicBezTo>
                    <a:cubicBezTo>
                      <a:pt x="128" y="11"/>
                      <a:pt x="117" y="0"/>
                      <a:pt x="104" y="0"/>
                    </a:cubicBezTo>
                    <a:close/>
                    <a:moveTo>
                      <a:pt x="119" y="152"/>
                    </a:moveTo>
                    <a:cubicBezTo>
                      <a:pt x="119" y="161"/>
                      <a:pt x="112" y="168"/>
                      <a:pt x="104" y="168"/>
                    </a:cubicBezTo>
                    <a:cubicBezTo>
                      <a:pt x="24" y="168"/>
                      <a:pt x="24" y="168"/>
                      <a:pt x="24" y="168"/>
                    </a:cubicBezTo>
                    <a:cubicBezTo>
                      <a:pt x="15" y="168"/>
                      <a:pt x="8" y="161"/>
                      <a:pt x="8" y="152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15"/>
                      <a:pt x="15" y="8"/>
                      <a:pt x="24" y="8"/>
                    </a:cubicBezTo>
                    <a:cubicBezTo>
                      <a:pt x="104" y="8"/>
                      <a:pt x="104" y="8"/>
                      <a:pt x="104" y="8"/>
                    </a:cubicBezTo>
                    <a:cubicBezTo>
                      <a:pt x="112" y="8"/>
                      <a:pt x="119" y="15"/>
                      <a:pt x="119" y="24"/>
                    </a:cubicBezTo>
                    <a:lnTo>
                      <a:pt x="119" y="152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667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516253" y="3734104"/>
              <a:ext cx="304017" cy="286945"/>
              <a:chOff x="6524625" y="473075"/>
              <a:chExt cx="671513" cy="492125"/>
            </a:xfrm>
            <a:solidFill>
              <a:schemeClr val="bg1"/>
            </a:solidFill>
          </p:grpSpPr>
          <p:sp>
            <p:nvSpPr>
              <p:cNvPr id="62" name="Oval 5"/>
              <p:cNvSpPr>
                <a:spLocks noChangeArrowheads="1"/>
              </p:cNvSpPr>
              <p:nvPr/>
            </p:nvSpPr>
            <p:spPr bwMode="auto">
              <a:xfrm>
                <a:off x="6951663" y="735013"/>
                <a:ext cx="46038" cy="460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667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Freeform 6"/>
              <p:cNvSpPr>
                <a:spLocks/>
              </p:cNvSpPr>
              <p:nvPr/>
            </p:nvSpPr>
            <p:spPr bwMode="auto">
              <a:xfrm>
                <a:off x="6692900" y="873125"/>
                <a:ext cx="323850" cy="14288"/>
              </a:xfrm>
              <a:custGeom>
                <a:avLst/>
                <a:gdLst>
                  <a:gd name="T0" fmla="*/ 83 w 85"/>
                  <a:gd name="T1" fmla="*/ 0 h 4"/>
                  <a:gd name="T2" fmla="*/ 2 w 85"/>
                  <a:gd name="T3" fmla="*/ 0 h 4"/>
                  <a:gd name="T4" fmla="*/ 0 w 85"/>
                  <a:gd name="T5" fmla="*/ 2 h 4"/>
                  <a:gd name="T6" fmla="*/ 2 w 85"/>
                  <a:gd name="T7" fmla="*/ 4 h 4"/>
                  <a:gd name="T8" fmla="*/ 83 w 85"/>
                  <a:gd name="T9" fmla="*/ 4 h 4"/>
                  <a:gd name="T10" fmla="*/ 85 w 85"/>
                  <a:gd name="T11" fmla="*/ 2 h 4"/>
                  <a:gd name="T12" fmla="*/ 83 w 85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4">
                    <a:moveTo>
                      <a:pt x="8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83" y="4"/>
                      <a:pt x="83" y="4"/>
                      <a:pt x="83" y="4"/>
                    </a:cubicBezTo>
                    <a:cubicBezTo>
                      <a:pt x="85" y="4"/>
                      <a:pt x="85" y="3"/>
                      <a:pt x="85" y="2"/>
                    </a:cubicBezTo>
                    <a:cubicBezTo>
                      <a:pt x="85" y="1"/>
                      <a:pt x="85" y="0"/>
                      <a:pt x="8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667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Freeform 7"/>
              <p:cNvSpPr>
                <a:spLocks noEditPoints="1"/>
              </p:cNvSpPr>
              <p:nvPr/>
            </p:nvSpPr>
            <p:spPr bwMode="auto">
              <a:xfrm>
                <a:off x="6678613" y="687388"/>
                <a:ext cx="365125" cy="139700"/>
              </a:xfrm>
              <a:custGeom>
                <a:avLst/>
                <a:gdLst>
                  <a:gd name="T0" fmla="*/ 78 w 96"/>
                  <a:gd name="T1" fmla="*/ 0 h 36"/>
                  <a:gd name="T2" fmla="*/ 18 w 96"/>
                  <a:gd name="T3" fmla="*/ 0 h 36"/>
                  <a:gd name="T4" fmla="*/ 0 w 96"/>
                  <a:gd name="T5" fmla="*/ 18 h 36"/>
                  <a:gd name="T6" fmla="*/ 18 w 96"/>
                  <a:gd name="T7" fmla="*/ 36 h 36"/>
                  <a:gd name="T8" fmla="*/ 78 w 96"/>
                  <a:gd name="T9" fmla="*/ 36 h 36"/>
                  <a:gd name="T10" fmla="*/ 96 w 96"/>
                  <a:gd name="T11" fmla="*/ 18 h 36"/>
                  <a:gd name="T12" fmla="*/ 78 w 96"/>
                  <a:gd name="T13" fmla="*/ 0 h 36"/>
                  <a:gd name="T14" fmla="*/ 78 w 96"/>
                  <a:gd name="T15" fmla="*/ 32 h 36"/>
                  <a:gd name="T16" fmla="*/ 18 w 96"/>
                  <a:gd name="T17" fmla="*/ 32 h 36"/>
                  <a:gd name="T18" fmla="*/ 4 w 96"/>
                  <a:gd name="T19" fmla="*/ 18 h 36"/>
                  <a:gd name="T20" fmla="*/ 18 w 96"/>
                  <a:gd name="T21" fmla="*/ 4 h 36"/>
                  <a:gd name="T22" fmla="*/ 78 w 96"/>
                  <a:gd name="T23" fmla="*/ 4 h 36"/>
                  <a:gd name="T24" fmla="*/ 92 w 96"/>
                  <a:gd name="T25" fmla="*/ 18 h 36"/>
                  <a:gd name="T26" fmla="*/ 78 w 96"/>
                  <a:gd name="T27" fmla="*/ 3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6" h="36">
                    <a:moveTo>
                      <a:pt x="78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8"/>
                      <a:pt x="8" y="36"/>
                      <a:pt x="18" y="36"/>
                    </a:cubicBezTo>
                    <a:cubicBezTo>
                      <a:pt x="78" y="36"/>
                      <a:pt x="78" y="36"/>
                      <a:pt x="78" y="36"/>
                    </a:cubicBezTo>
                    <a:cubicBezTo>
                      <a:pt x="88" y="36"/>
                      <a:pt x="96" y="28"/>
                      <a:pt x="96" y="18"/>
                    </a:cubicBezTo>
                    <a:cubicBezTo>
                      <a:pt x="96" y="8"/>
                      <a:pt x="88" y="0"/>
                      <a:pt x="78" y="0"/>
                    </a:cubicBezTo>
                    <a:close/>
                    <a:moveTo>
                      <a:pt x="78" y="32"/>
                    </a:moveTo>
                    <a:cubicBezTo>
                      <a:pt x="18" y="32"/>
                      <a:pt x="18" y="32"/>
                      <a:pt x="18" y="32"/>
                    </a:cubicBezTo>
                    <a:cubicBezTo>
                      <a:pt x="10" y="32"/>
                      <a:pt x="4" y="26"/>
                      <a:pt x="4" y="18"/>
                    </a:cubicBezTo>
                    <a:cubicBezTo>
                      <a:pt x="4" y="10"/>
                      <a:pt x="10" y="4"/>
                      <a:pt x="18" y="4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86" y="4"/>
                      <a:pt x="92" y="10"/>
                      <a:pt x="92" y="18"/>
                    </a:cubicBezTo>
                    <a:cubicBezTo>
                      <a:pt x="92" y="26"/>
                      <a:pt x="86" y="32"/>
                      <a:pt x="78" y="3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667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Freeform 8"/>
              <p:cNvSpPr>
                <a:spLocks noEditPoints="1"/>
              </p:cNvSpPr>
              <p:nvPr/>
            </p:nvSpPr>
            <p:spPr bwMode="auto">
              <a:xfrm>
                <a:off x="6524625" y="473075"/>
                <a:ext cx="671513" cy="492125"/>
              </a:xfrm>
              <a:custGeom>
                <a:avLst/>
                <a:gdLst>
                  <a:gd name="T0" fmla="*/ 133 w 176"/>
                  <a:gd name="T1" fmla="*/ 32 h 128"/>
                  <a:gd name="T2" fmla="*/ 88 w 176"/>
                  <a:gd name="T3" fmla="*/ 0 h 128"/>
                  <a:gd name="T4" fmla="*/ 43 w 176"/>
                  <a:gd name="T5" fmla="*/ 32 h 128"/>
                  <a:gd name="T6" fmla="*/ 0 w 176"/>
                  <a:gd name="T7" fmla="*/ 80 h 128"/>
                  <a:gd name="T8" fmla="*/ 48 w 176"/>
                  <a:gd name="T9" fmla="*/ 128 h 128"/>
                  <a:gd name="T10" fmla="*/ 128 w 176"/>
                  <a:gd name="T11" fmla="*/ 128 h 128"/>
                  <a:gd name="T12" fmla="*/ 176 w 176"/>
                  <a:gd name="T13" fmla="*/ 80 h 128"/>
                  <a:gd name="T14" fmla="*/ 133 w 176"/>
                  <a:gd name="T15" fmla="*/ 32 h 128"/>
                  <a:gd name="T16" fmla="*/ 128 w 176"/>
                  <a:gd name="T17" fmla="*/ 120 h 128"/>
                  <a:gd name="T18" fmla="*/ 48 w 176"/>
                  <a:gd name="T19" fmla="*/ 120 h 128"/>
                  <a:gd name="T20" fmla="*/ 8 w 176"/>
                  <a:gd name="T21" fmla="*/ 80 h 128"/>
                  <a:gd name="T22" fmla="*/ 44 w 176"/>
                  <a:gd name="T23" fmla="*/ 40 h 128"/>
                  <a:gd name="T24" fmla="*/ 50 w 176"/>
                  <a:gd name="T25" fmla="*/ 35 h 128"/>
                  <a:gd name="T26" fmla="*/ 88 w 176"/>
                  <a:gd name="T27" fmla="*/ 8 h 128"/>
                  <a:gd name="T28" fmla="*/ 126 w 176"/>
                  <a:gd name="T29" fmla="*/ 35 h 128"/>
                  <a:gd name="T30" fmla="*/ 133 w 176"/>
                  <a:gd name="T31" fmla="*/ 40 h 128"/>
                  <a:gd name="T32" fmla="*/ 168 w 176"/>
                  <a:gd name="T33" fmla="*/ 80 h 128"/>
                  <a:gd name="T34" fmla="*/ 128 w 176"/>
                  <a:gd name="T35" fmla="*/ 12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6" h="128">
                    <a:moveTo>
                      <a:pt x="133" y="32"/>
                    </a:moveTo>
                    <a:cubicBezTo>
                      <a:pt x="127" y="14"/>
                      <a:pt x="109" y="0"/>
                      <a:pt x="88" y="0"/>
                    </a:cubicBezTo>
                    <a:cubicBezTo>
                      <a:pt x="67" y="0"/>
                      <a:pt x="49" y="14"/>
                      <a:pt x="43" y="32"/>
                    </a:cubicBezTo>
                    <a:cubicBezTo>
                      <a:pt x="19" y="35"/>
                      <a:pt x="0" y="55"/>
                      <a:pt x="0" y="80"/>
                    </a:cubicBezTo>
                    <a:cubicBezTo>
                      <a:pt x="0" y="107"/>
                      <a:pt x="22" y="128"/>
                      <a:pt x="48" y="128"/>
                    </a:cubicBezTo>
                    <a:cubicBezTo>
                      <a:pt x="128" y="128"/>
                      <a:pt x="128" y="128"/>
                      <a:pt x="128" y="128"/>
                    </a:cubicBezTo>
                    <a:cubicBezTo>
                      <a:pt x="155" y="128"/>
                      <a:pt x="176" y="107"/>
                      <a:pt x="176" y="80"/>
                    </a:cubicBezTo>
                    <a:cubicBezTo>
                      <a:pt x="176" y="55"/>
                      <a:pt x="157" y="35"/>
                      <a:pt x="133" y="32"/>
                    </a:cubicBezTo>
                    <a:close/>
                    <a:moveTo>
                      <a:pt x="128" y="120"/>
                    </a:moveTo>
                    <a:cubicBezTo>
                      <a:pt x="48" y="120"/>
                      <a:pt x="48" y="120"/>
                      <a:pt x="48" y="120"/>
                    </a:cubicBezTo>
                    <a:cubicBezTo>
                      <a:pt x="26" y="120"/>
                      <a:pt x="8" y="102"/>
                      <a:pt x="8" y="80"/>
                    </a:cubicBezTo>
                    <a:cubicBezTo>
                      <a:pt x="8" y="60"/>
                      <a:pt x="23" y="43"/>
                      <a:pt x="44" y="40"/>
                    </a:cubicBezTo>
                    <a:cubicBezTo>
                      <a:pt x="47" y="40"/>
                      <a:pt x="49" y="38"/>
                      <a:pt x="50" y="35"/>
                    </a:cubicBezTo>
                    <a:cubicBezTo>
                      <a:pt x="56" y="19"/>
                      <a:pt x="71" y="8"/>
                      <a:pt x="88" y="8"/>
                    </a:cubicBezTo>
                    <a:cubicBezTo>
                      <a:pt x="105" y="8"/>
                      <a:pt x="120" y="19"/>
                      <a:pt x="126" y="35"/>
                    </a:cubicBezTo>
                    <a:cubicBezTo>
                      <a:pt x="127" y="38"/>
                      <a:pt x="129" y="40"/>
                      <a:pt x="133" y="40"/>
                    </a:cubicBezTo>
                    <a:cubicBezTo>
                      <a:pt x="153" y="43"/>
                      <a:pt x="168" y="60"/>
                      <a:pt x="168" y="80"/>
                    </a:cubicBezTo>
                    <a:cubicBezTo>
                      <a:pt x="168" y="102"/>
                      <a:pt x="150" y="120"/>
                      <a:pt x="128" y="12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667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Freeform 27"/>
            <p:cNvSpPr>
              <a:spLocks noEditPoints="1"/>
            </p:cNvSpPr>
            <p:nvPr/>
          </p:nvSpPr>
          <p:spPr bwMode="auto">
            <a:xfrm flipH="1">
              <a:off x="2184325" y="3041208"/>
              <a:ext cx="279473" cy="337316"/>
            </a:xfrm>
            <a:custGeom>
              <a:avLst/>
              <a:gdLst>
                <a:gd name="T0" fmla="*/ 168 w 176"/>
                <a:gd name="T1" fmla="*/ 118 h 176"/>
                <a:gd name="T2" fmla="*/ 157 w 176"/>
                <a:gd name="T3" fmla="*/ 168 h 176"/>
                <a:gd name="T4" fmla="*/ 117 w 176"/>
                <a:gd name="T5" fmla="*/ 172 h 176"/>
                <a:gd name="T6" fmla="*/ 157 w 176"/>
                <a:gd name="T7" fmla="*/ 176 h 176"/>
                <a:gd name="T8" fmla="*/ 176 w 176"/>
                <a:gd name="T9" fmla="*/ 118 h 176"/>
                <a:gd name="T10" fmla="*/ 4 w 176"/>
                <a:gd name="T11" fmla="*/ 58 h 176"/>
                <a:gd name="T12" fmla="*/ 8 w 176"/>
                <a:gd name="T13" fmla="*/ 18 h 176"/>
                <a:gd name="T14" fmla="*/ 57 w 176"/>
                <a:gd name="T15" fmla="*/ 8 h 176"/>
                <a:gd name="T16" fmla="*/ 57 w 176"/>
                <a:gd name="T17" fmla="*/ 0 h 176"/>
                <a:gd name="T18" fmla="*/ 0 w 176"/>
                <a:gd name="T19" fmla="*/ 18 h 176"/>
                <a:gd name="T20" fmla="*/ 4 w 176"/>
                <a:gd name="T21" fmla="*/ 58 h 176"/>
                <a:gd name="T22" fmla="*/ 21 w 176"/>
                <a:gd name="T23" fmla="*/ 168 h 176"/>
                <a:gd name="T24" fmla="*/ 8 w 176"/>
                <a:gd name="T25" fmla="*/ 118 h 176"/>
                <a:gd name="T26" fmla="*/ 0 w 176"/>
                <a:gd name="T27" fmla="*/ 118 h 176"/>
                <a:gd name="T28" fmla="*/ 21 w 176"/>
                <a:gd name="T29" fmla="*/ 176 h 176"/>
                <a:gd name="T30" fmla="*/ 61 w 176"/>
                <a:gd name="T31" fmla="*/ 172 h 176"/>
                <a:gd name="T32" fmla="*/ 157 w 176"/>
                <a:gd name="T33" fmla="*/ 0 h 176"/>
                <a:gd name="T34" fmla="*/ 117 w 176"/>
                <a:gd name="T35" fmla="*/ 4 h 176"/>
                <a:gd name="T36" fmla="*/ 157 w 176"/>
                <a:gd name="T37" fmla="*/ 8 h 176"/>
                <a:gd name="T38" fmla="*/ 168 w 176"/>
                <a:gd name="T39" fmla="*/ 54 h 176"/>
                <a:gd name="T40" fmla="*/ 176 w 176"/>
                <a:gd name="T41" fmla="*/ 54 h 176"/>
                <a:gd name="T42" fmla="*/ 157 w 176"/>
                <a:gd name="T43" fmla="*/ 0 h 176"/>
                <a:gd name="T44" fmla="*/ 97 w 176"/>
                <a:gd name="T45" fmla="*/ 24 h 176"/>
                <a:gd name="T46" fmla="*/ 81 w 176"/>
                <a:gd name="T47" fmla="*/ 24 h 176"/>
                <a:gd name="T48" fmla="*/ 26 w 176"/>
                <a:gd name="T49" fmla="*/ 94 h 176"/>
                <a:gd name="T50" fmla="*/ 89 w 176"/>
                <a:gd name="T51" fmla="*/ 152 h 176"/>
                <a:gd name="T52" fmla="*/ 152 w 176"/>
                <a:gd name="T53" fmla="*/ 94 h 176"/>
                <a:gd name="T54" fmla="*/ 148 w 176"/>
                <a:gd name="T55" fmla="*/ 89 h 176"/>
                <a:gd name="T56" fmla="*/ 89 w 176"/>
                <a:gd name="T57" fmla="*/ 147 h 176"/>
                <a:gd name="T58" fmla="*/ 30 w 176"/>
                <a:gd name="T59" fmla="*/ 89 h 176"/>
                <a:gd name="T60" fmla="*/ 85 w 176"/>
                <a:gd name="T61" fmla="*/ 28 h 176"/>
                <a:gd name="T62" fmla="*/ 93 w 176"/>
                <a:gd name="T63" fmla="*/ 28 h 176"/>
                <a:gd name="T64" fmla="*/ 148 w 176"/>
                <a:gd name="T65" fmla="*/ 8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6" h="176">
                  <a:moveTo>
                    <a:pt x="172" y="114"/>
                  </a:moveTo>
                  <a:cubicBezTo>
                    <a:pt x="170" y="114"/>
                    <a:pt x="168" y="116"/>
                    <a:pt x="168" y="118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61"/>
                    <a:pt x="164" y="168"/>
                    <a:pt x="157" y="168"/>
                  </a:cubicBezTo>
                  <a:cubicBezTo>
                    <a:pt x="121" y="168"/>
                    <a:pt x="121" y="168"/>
                    <a:pt x="121" y="168"/>
                  </a:cubicBezTo>
                  <a:cubicBezTo>
                    <a:pt x="119" y="168"/>
                    <a:pt x="117" y="170"/>
                    <a:pt x="117" y="172"/>
                  </a:cubicBezTo>
                  <a:cubicBezTo>
                    <a:pt x="117" y="174"/>
                    <a:pt x="119" y="176"/>
                    <a:pt x="121" y="176"/>
                  </a:cubicBezTo>
                  <a:cubicBezTo>
                    <a:pt x="157" y="176"/>
                    <a:pt x="157" y="176"/>
                    <a:pt x="157" y="176"/>
                  </a:cubicBezTo>
                  <a:cubicBezTo>
                    <a:pt x="168" y="176"/>
                    <a:pt x="176" y="166"/>
                    <a:pt x="176" y="155"/>
                  </a:cubicBezTo>
                  <a:cubicBezTo>
                    <a:pt x="176" y="118"/>
                    <a:pt x="176" y="118"/>
                    <a:pt x="176" y="118"/>
                  </a:cubicBezTo>
                  <a:cubicBezTo>
                    <a:pt x="176" y="116"/>
                    <a:pt x="174" y="114"/>
                    <a:pt x="172" y="114"/>
                  </a:cubicBezTo>
                  <a:close/>
                  <a:moveTo>
                    <a:pt x="4" y="58"/>
                  </a:moveTo>
                  <a:cubicBezTo>
                    <a:pt x="6" y="58"/>
                    <a:pt x="8" y="57"/>
                    <a:pt x="8" y="54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2"/>
                    <a:pt x="14" y="8"/>
                    <a:pt x="21" y="8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9" y="8"/>
                    <a:pt x="61" y="6"/>
                    <a:pt x="61" y="4"/>
                  </a:cubicBezTo>
                  <a:cubicBezTo>
                    <a:pt x="61" y="2"/>
                    <a:pt x="59" y="0"/>
                    <a:pt x="5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7"/>
                    <a:pt x="0" y="1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7"/>
                    <a:pt x="2" y="58"/>
                    <a:pt x="4" y="58"/>
                  </a:cubicBezTo>
                  <a:close/>
                  <a:moveTo>
                    <a:pt x="57" y="168"/>
                  </a:moveTo>
                  <a:cubicBezTo>
                    <a:pt x="21" y="168"/>
                    <a:pt x="21" y="168"/>
                    <a:pt x="21" y="168"/>
                  </a:cubicBezTo>
                  <a:cubicBezTo>
                    <a:pt x="14" y="168"/>
                    <a:pt x="8" y="161"/>
                    <a:pt x="8" y="155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8" y="116"/>
                    <a:pt x="6" y="114"/>
                    <a:pt x="4" y="114"/>
                  </a:cubicBezTo>
                  <a:cubicBezTo>
                    <a:pt x="2" y="114"/>
                    <a:pt x="0" y="116"/>
                    <a:pt x="0" y="118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66"/>
                    <a:pt x="10" y="176"/>
                    <a:pt x="21" y="176"/>
                  </a:cubicBezTo>
                  <a:cubicBezTo>
                    <a:pt x="57" y="176"/>
                    <a:pt x="57" y="176"/>
                    <a:pt x="57" y="176"/>
                  </a:cubicBezTo>
                  <a:cubicBezTo>
                    <a:pt x="59" y="176"/>
                    <a:pt x="61" y="174"/>
                    <a:pt x="61" y="172"/>
                  </a:cubicBezTo>
                  <a:cubicBezTo>
                    <a:pt x="61" y="170"/>
                    <a:pt x="59" y="168"/>
                    <a:pt x="57" y="168"/>
                  </a:cubicBezTo>
                  <a:close/>
                  <a:moveTo>
                    <a:pt x="157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19" y="0"/>
                    <a:pt x="117" y="2"/>
                    <a:pt x="117" y="4"/>
                  </a:cubicBezTo>
                  <a:cubicBezTo>
                    <a:pt x="117" y="6"/>
                    <a:pt x="119" y="8"/>
                    <a:pt x="121" y="8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64" y="8"/>
                    <a:pt x="168" y="12"/>
                    <a:pt x="168" y="18"/>
                  </a:cubicBezTo>
                  <a:cubicBezTo>
                    <a:pt x="168" y="54"/>
                    <a:pt x="168" y="54"/>
                    <a:pt x="168" y="54"/>
                  </a:cubicBezTo>
                  <a:cubicBezTo>
                    <a:pt x="168" y="57"/>
                    <a:pt x="170" y="58"/>
                    <a:pt x="172" y="58"/>
                  </a:cubicBezTo>
                  <a:cubicBezTo>
                    <a:pt x="174" y="58"/>
                    <a:pt x="176" y="57"/>
                    <a:pt x="176" y="54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7"/>
                    <a:pt x="168" y="0"/>
                    <a:pt x="157" y="0"/>
                  </a:cubicBezTo>
                  <a:close/>
                  <a:moveTo>
                    <a:pt x="152" y="79"/>
                  </a:moveTo>
                  <a:cubicBezTo>
                    <a:pt x="97" y="24"/>
                    <a:pt x="97" y="24"/>
                    <a:pt x="97" y="24"/>
                  </a:cubicBezTo>
                  <a:cubicBezTo>
                    <a:pt x="95" y="22"/>
                    <a:pt x="92" y="20"/>
                    <a:pt x="89" y="20"/>
                  </a:cubicBezTo>
                  <a:cubicBezTo>
                    <a:pt x="86" y="20"/>
                    <a:pt x="83" y="22"/>
                    <a:pt x="81" y="24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2" y="83"/>
                    <a:pt x="22" y="89"/>
                    <a:pt x="26" y="94"/>
                  </a:cubicBezTo>
                  <a:cubicBezTo>
                    <a:pt x="82" y="149"/>
                    <a:pt x="82" y="149"/>
                    <a:pt x="82" y="149"/>
                  </a:cubicBezTo>
                  <a:cubicBezTo>
                    <a:pt x="84" y="151"/>
                    <a:pt x="86" y="152"/>
                    <a:pt x="89" y="152"/>
                  </a:cubicBezTo>
                  <a:cubicBezTo>
                    <a:pt x="92" y="152"/>
                    <a:pt x="94" y="151"/>
                    <a:pt x="96" y="149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6" y="89"/>
                    <a:pt x="156" y="83"/>
                    <a:pt x="152" y="79"/>
                  </a:cubicBezTo>
                  <a:close/>
                  <a:moveTo>
                    <a:pt x="148" y="89"/>
                  </a:moveTo>
                  <a:cubicBezTo>
                    <a:pt x="92" y="145"/>
                    <a:pt x="92" y="145"/>
                    <a:pt x="92" y="145"/>
                  </a:cubicBezTo>
                  <a:cubicBezTo>
                    <a:pt x="91" y="146"/>
                    <a:pt x="90" y="147"/>
                    <a:pt x="89" y="147"/>
                  </a:cubicBezTo>
                  <a:cubicBezTo>
                    <a:pt x="88" y="147"/>
                    <a:pt x="87" y="146"/>
                    <a:pt x="86" y="145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28" y="88"/>
                    <a:pt x="28" y="85"/>
                    <a:pt x="30" y="83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6" y="27"/>
                    <a:pt x="87" y="26"/>
                    <a:pt x="89" y="26"/>
                  </a:cubicBezTo>
                  <a:cubicBezTo>
                    <a:pt x="91" y="26"/>
                    <a:pt x="92" y="27"/>
                    <a:pt x="93" y="28"/>
                  </a:cubicBezTo>
                  <a:cubicBezTo>
                    <a:pt x="148" y="83"/>
                    <a:pt x="148" y="83"/>
                    <a:pt x="148" y="83"/>
                  </a:cubicBezTo>
                  <a:cubicBezTo>
                    <a:pt x="150" y="85"/>
                    <a:pt x="150" y="88"/>
                    <a:pt x="148" y="8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667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43"/>
            <p:cNvSpPr>
              <a:spLocks noEditPoints="1"/>
            </p:cNvSpPr>
            <p:nvPr/>
          </p:nvSpPr>
          <p:spPr bwMode="auto">
            <a:xfrm>
              <a:off x="3358265" y="1760293"/>
              <a:ext cx="233859" cy="229058"/>
            </a:xfrm>
            <a:custGeom>
              <a:avLst/>
              <a:gdLst>
                <a:gd name="T0" fmla="*/ 160 w 176"/>
                <a:gd name="T1" fmla="*/ 16 h 144"/>
                <a:gd name="T2" fmla="*/ 72 w 176"/>
                <a:gd name="T3" fmla="*/ 16 h 144"/>
                <a:gd name="T4" fmla="*/ 56 w 176"/>
                <a:gd name="T5" fmla="*/ 0 h 144"/>
                <a:gd name="T6" fmla="*/ 16 w 176"/>
                <a:gd name="T7" fmla="*/ 0 h 144"/>
                <a:gd name="T8" fmla="*/ 0 w 176"/>
                <a:gd name="T9" fmla="*/ 16 h 144"/>
                <a:gd name="T10" fmla="*/ 0 w 176"/>
                <a:gd name="T11" fmla="*/ 128 h 144"/>
                <a:gd name="T12" fmla="*/ 16 w 176"/>
                <a:gd name="T13" fmla="*/ 144 h 144"/>
                <a:gd name="T14" fmla="*/ 160 w 176"/>
                <a:gd name="T15" fmla="*/ 144 h 144"/>
                <a:gd name="T16" fmla="*/ 176 w 176"/>
                <a:gd name="T17" fmla="*/ 128 h 144"/>
                <a:gd name="T18" fmla="*/ 176 w 176"/>
                <a:gd name="T19" fmla="*/ 32 h 144"/>
                <a:gd name="T20" fmla="*/ 160 w 176"/>
                <a:gd name="T21" fmla="*/ 16 h 144"/>
                <a:gd name="T22" fmla="*/ 168 w 176"/>
                <a:gd name="T23" fmla="*/ 128 h 144"/>
                <a:gd name="T24" fmla="*/ 160 w 176"/>
                <a:gd name="T25" fmla="*/ 136 h 144"/>
                <a:gd name="T26" fmla="*/ 16 w 176"/>
                <a:gd name="T27" fmla="*/ 136 h 144"/>
                <a:gd name="T28" fmla="*/ 8 w 176"/>
                <a:gd name="T29" fmla="*/ 128 h 144"/>
                <a:gd name="T30" fmla="*/ 8 w 176"/>
                <a:gd name="T31" fmla="*/ 50 h 144"/>
                <a:gd name="T32" fmla="*/ 168 w 176"/>
                <a:gd name="T33" fmla="*/ 50 h 144"/>
                <a:gd name="T34" fmla="*/ 168 w 176"/>
                <a:gd name="T35" fmla="*/ 128 h 144"/>
                <a:gd name="T36" fmla="*/ 168 w 176"/>
                <a:gd name="T37" fmla="*/ 46 h 144"/>
                <a:gd name="T38" fmla="*/ 8 w 176"/>
                <a:gd name="T39" fmla="*/ 46 h 144"/>
                <a:gd name="T40" fmla="*/ 8 w 176"/>
                <a:gd name="T41" fmla="*/ 16 h 144"/>
                <a:gd name="T42" fmla="*/ 16 w 176"/>
                <a:gd name="T43" fmla="*/ 8 h 144"/>
                <a:gd name="T44" fmla="*/ 52 w 176"/>
                <a:gd name="T45" fmla="*/ 8 h 144"/>
                <a:gd name="T46" fmla="*/ 66 w 176"/>
                <a:gd name="T47" fmla="*/ 22 h 144"/>
                <a:gd name="T48" fmla="*/ 68 w 176"/>
                <a:gd name="T49" fmla="*/ 24 h 144"/>
                <a:gd name="T50" fmla="*/ 160 w 176"/>
                <a:gd name="T51" fmla="*/ 24 h 144"/>
                <a:gd name="T52" fmla="*/ 168 w 176"/>
                <a:gd name="T53" fmla="*/ 32 h 144"/>
                <a:gd name="T54" fmla="*/ 168 w 176"/>
                <a:gd name="T55" fmla="*/ 4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6" h="144">
                  <a:moveTo>
                    <a:pt x="160" y="16"/>
                  </a:moveTo>
                  <a:cubicBezTo>
                    <a:pt x="72" y="16"/>
                    <a:pt x="72" y="16"/>
                    <a:pt x="72" y="16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7"/>
                    <a:pt x="7" y="144"/>
                    <a:pt x="16" y="144"/>
                  </a:cubicBezTo>
                  <a:cubicBezTo>
                    <a:pt x="160" y="144"/>
                    <a:pt x="160" y="144"/>
                    <a:pt x="160" y="144"/>
                  </a:cubicBezTo>
                  <a:cubicBezTo>
                    <a:pt x="168" y="144"/>
                    <a:pt x="176" y="137"/>
                    <a:pt x="176" y="128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6" y="24"/>
                    <a:pt x="168" y="16"/>
                    <a:pt x="160" y="16"/>
                  </a:cubicBezTo>
                  <a:close/>
                  <a:moveTo>
                    <a:pt x="168" y="128"/>
                  </a:moveTo>
                  <a:cubicBezTo>
                    <a:pt x="168" y="133"/>
                    <a:pt x="164" y="136"/>
                    <a:pt x="160" y="136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1" y="136"/>
                    <a:pt x="8" y="133"/>
                    <a:pt x="8" y="128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68" y="50"/>
                    <a:pt x="168" y="50"/>
                    <a:pt x="168" y="50"/>
                  </a:cubicBezTo>
                  <a:lnTo>
                    <a:pt x="168" y="128"/>
                  </a:lnTo>
                  <a:close/>
                  <a:moveTo>
                    <a:pt x="168" y="46"/>
                  </a:moveTo>
                  <a:cubicBezTo>
                    <a:pt x="8" y="46"/>
                    <a:pt x="8" y="46"/>
                    <a:pt x="8" y="4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1" y="8"/>
                    <a:pt x="16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66" y="22"/>
                    <a:pt x="66" y="22"/>
                    <a:pt x="66" y="22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64" y="24"/>
                    <a:pt x="168" y="28"/>
                    <a:pt x="168" y="32"/>
                  </a:cubicBezTo>
                  <a:lnTo>
                    <a:pt x="168" y="4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667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6"/>
            <p:cNvSpPr>
              <a:spLocks noEditPoints="1"/>
            </p:cNvSpPr>
            <p:nvPr/>
          </p:nvSpPr>
          <p:spPr bwMode="auto">
            <a:xfrm>
              <a:off x="2209551" y="1261890"/>
              <a:ext cx="302157" cy="362367"/>
            </a:xfrm>
            <a:custGeom>
              <a:avLst/>
              <a:gdLst>
                <a:gd name="T0" fmla="*/ 164 w 176"/>
                <a:gd name="T1" fmla="*/ 113 h 176"/>
                <a:gd name="T2" fmla="*/ 161 w 176"/>
                <a:gd name="T3" fmla="*/ 114 h 176"/>
                <a:gd name="T4" fmla="*/ 98 w 176"/>
                <a:gd name="T5" fmla="*/ 23 h 176"/>
                <a:gd name="T6" fmla="*/ 102 w 176"/>
                <a:gd name="T7" fmla="*/ 14 h 176"/>
                <a:gd name="T8" fmla="*/ 88 w 176"/>
                <a:gd name="T9" fmla="*/ 0 h 176"/>
                <a:gd name="T10" fmla="*/ 73 w 176"/>
                <a:gd name="T11" fmla="*/ 14 h 176"/>
                <a:gd name="T12" fmla="*/ 77 w 176"/>
                <a:gd name="T13" fmla="*/ 23 h 176"/>
                <a:gd name="T14" fmla="*/ 15 w 176"/>
                <a:gd name="T15" fmla="*/ 114 h 176"/>
                <a:gd name="T16" fmla="*/ 12 w 176"/>
                <a:gd name="T17" fmla="*/ 113 h 176"/>
                <a:gd name="T18" fmla="*/ 0 w 176"/>
                <a:gd name="T19" fmla="*/ 125 h 176"/>
                <a:gd name="T20" fmla="*/ 12 w 176"/>
                <a:gd name="T21" fmla="*/ 136 h 176"/>
                <a:gd name="T22" fmla="*/ 16 w 176"/>
                <a:gd name="T23" fmla="*/ 135 h 176"/>
                <a:gd name="T24" fmla="*/ 74 w 176"/>
                <a:gd name="T25" fmla="*/ 163 h 176"/>
                <a:gd name="T26" fmla="*/ 88 w 176"/>
                <a:gd name="T27" fmla="*/ 176 h 176"/>
                <a:gd name="T28" fmla="*/ 102 w 176"/>
                <a:gd name="T29" fmla="*/ 163 h 176"/>
                <a:gd name="T30" fmla="*/ 159 w 176"/>
                <a:gd name="T31" fmla="*/ 136 h 176"/>
                <a:gd name="T32" fmla="*/ 164 w 176"/>
                <a:gd name="T33" fmla="*/ 136 h 176"/>
                <a:gd name="T34" fmla="*/ 176 w 176"/>
                <a:gd name="T35" fmla="*/ 125 h 176"/>
                <a:gd name="T36" fmla="*/ 164 w 176"/>
                <a:gd name="T37" fmla="*/ 113 h 176"/>
                <a:gd name="T38" fmla="*/ 152 w 176"/>
                <a:gd name="T39" fmla="*/ 125 h 176"/>
                <a:gd name="T40" fmla="*/ 153 w 176"/>
                <a:gd name="T41" fmla="*/ 128 h 176"/>
                <a:gd name="T42" fmla="*/ 99 w 176"/>
                <a:gd name="T43" fmla="*/ 154 h 176"/>
                <a:gd name="T44" fmla="*/ 92 w 176"/>
                <a:gd name="T45" fmla="*/ 149 h 176"/>
                <a:gd name="T46" fmla="*/ 92 w 176"/>
                <a:gd name="T47" fmla="*/ 27 h 176"/>
                <a:gd name="T48" fmla="*/ 95 w 176"/>
                <a:gd name="T49" fmla="*/ 26 h 176"/>
                <a:gd name="T50" fmla="*/ 156 w 176"/>
                <a:gd name="T51" fmla="*/ 116 h 176"/>
                <a:gd name="T52" fmla="*/ 152 w 176"/>
                <a:gd name="T53" fmla="*/ 125 h 176"/>
                <a:gd name="T54" fmla="*/ 81 w 176"/>
                <a:gd name="T55" fmla="*/ 26 h 176"/>
                <a:gd name="T56" fmla="*/ 83 w 176"/>
                <a:gd name="T57" fmla="*/ 27 h 176"/>
                <a:gd name="T58" fmla="*/ 83 w 176"/>
                <a:gd name="T59" fmla="*/ 149 h 176"/>
                <a:gd name="T60" fmla="*/ 76 w 176"/>
                <a:gd name="T61" fmla="*/ 154 h 176"/>
                <a:gd name="T62" fmla="*/ 23 w 176"/>
                <a:gd name="T63" fmla="*/ 128 h 176"/>
                <a:gd name="T64" fmla="*/ 24 w 176"/>
                <a:gd name="T65" fmla="*/ 125 h 176"/>
                <a:gd name="T66" fmla="*/ 19 w 176"/>
                <a:gd name="T67" fmla="*/ 116 h 176"/>
                <a:gd name="T68" fmla="*/ 81 w 176"/>
                <a:gd name="T69" fmla="*/ 26 h 176"/>
                <a:gd name="T70" fmla="*/ 4 w 176"/>
                <a:gd name="T71" fmla="*/ 125 h 176"/>
                <a:gd name="T72" fmla="*/ 12 w 176"/>
                <a:gd name="T73" fmla="*/ 118 h 176"/>
                <a:gd name="T74" fmla="*/ 19 w 176"/>
                <a:gd name="T75" fmla="*/ 125 h 176"/>
                <a:gd name="T76" fmla="*/ 12 w 176"/>
                <a:gd name="T77" fmla="*/ 132 h 176"/>
                <a:gd name="T78" fmla="*/ 4 w 176"/>
                <a:gd name="T79" fmla="*/ 125 h 176"/>
                <a:gd name="T80" fmla="*/ 88 w 176"/>
                <a:gd name="T81" fmla="*/ 171 h 176"/>
                <a:gd name="T82" fmla="*/ 78 w 176"/>
                <a:gd name="T83" fmla="*/ 162 h 176"/>
                <a:gd name="T84" fmla="*/ 88 w 176"/>
                <a:gd name="T85" fmla="*/ 153 h 176"/>
                <a:gd name="T86" fmla="*/ 97 w 176"/>
                <a:gd name="T87" fmla="*/ 162 h 176"/>
                <a:gd name="T88" fmla="*/ 88 w 176"/>
                <a:gd name="T89" fmla="*/ 171 h 176"/>
                <a:gd name="T90" fmla="*/ 164 w 176"/>
                <a:gd name="T91" fmla="*/ 132 h 176"/>
                <a:gd name="T92" fmla="*/ 157 w 176"/>
                <a:gd name="T93" fmla="*/ 125 h 176"/>
                <a:gd name="T94" fmla="*/ 164 w 176"/>
                <a:gd name="T95" fmla="*/ 118 h 176"/>
                <a:gd name="T96" fmla="*/ 171 w 176"/>
                <a:gd name="T97" fmla="*/ 125 h 176"/>
                <a:gd name="T98" fmla="*/ 164 w 176"/>
                <a:gd name="T99" fmla="*/ 13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" h="176">
                  <a:moveTo>
                    <a:pt x="164" y="113"/>
                  </a:moveTo>
                  <a:cubicBezTo>
                    <a:pt x="163" y="113"/>
                    <a:pt x="162" y="113"/>
                    <a:pt x="161" y="114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101" y="20"/>
                    <a:pt x="102" y="17"/>
                    <a:pt x="102" y="14"/>
                  </a:cubicBezTo>
                  <a:cubicBezTo>
                    <a:pt x="102" y="6"/>
                    <a:pt x="96" y="0"/>
                    <a:pt x="88" y="0"/>
                  </a:cubicBezTo>
                  <a:cubicBezTo>
                    <a:pt x="80" y="0"/>
                    <a:pt x="73" y="6"/>
                    <a:pt x="73" y="14"/>
                  </a:cubicBezTo>
                  <a:cubicBezTo>
                    <a:pt x="73" y="17"/>
                    <a:pt x="75" y="21"/>
                    <a:pt x="77" y="23"/>
                  </a:cubicBezTo>
                  <a:cubicBezTo>
                    <a:pt x="15" y="114"/>
                    <a:pt x="15" y="114"/>
                    <a:pt x="15" y="114"/>
                  </a:cubicBezTo>
                  <a:cubicBezTo>
                    <a:pt x="14" y="114"/>
                    <a:pt x="13" y="113"/>
                    <a:pt x="12" y="113"/>
                  </a:cubicBezTo>
                  <a:cubicBezTo>
                    <a:pt x="5" y="113"/>
                    <a:pt x="0" y="118"/>
                    <a:pt x="0" y="125"/>
                  </a:cubicBezTo>
                  <a:cubicBezTo>
                    <a:pt x="0" y="131"/>
                    <a:pt x="5" y="136"/>
                    <a:pt x="12" y="136"/>
                  </a:cubicBezTo>
                  <a:cubicBezTo>
                    <a:pt x="13" y="136"/>
                    <a:pt x="15" y="136"/>
                    <a:pt x="16" y="135"/>
                  </a:cubicBezTo>
                  <a:cubicBezTo>
                    <a:pt x="74" y="163"/>
                    <a:pt x="74" y="163"/>
                    <a:pt x="74" y="163"/>
                  </a:cubicBezTo>
                  <a:cubicBezTo>
                    <a:pt x="74" y="170"/>
                    <a:pt x="80" y="176"/>
                    <a:pt x="88" y="176"/>
                  </a:cubicBezTo>
                  <a:cubicBezTo>
                    <a:pt x="95" y="176"/>
                    <a:pt x="102" y="170"/>
                    <a:pt x="102" y="163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61" y="136"/>
                    <a:pt x="162" y="136"/>
                    <a:pt x="164" y="136"/>
                  </a:cubicBezTo>
                  <a:cubicBezTo>
                    <a:pt x="170" y="136"/>
                    <a:pt x="176" y="131"/>
                    <a:pt x="176" y="125"/>
                  </a:cubicBezTo>
                  <a:cubicBezTo>
                    <a:pt x="176" y="118"/>
                    <a:pt x="170" y="113"/>
                    <a:pt x="164" y="113"/>
                  </a:cubicBezTo>
                  <a:close/>
                  <a:moveTo>
                    <a:pt x="152" y="125"/>
                  </a:moveTo>
                  <a:cubicBezTo>
                    <a:pt x="152" y="126"/>
                    <a:pt x="152" y="127"/>
                    <a:pt x="153" y="128"/>
                  </a:cubicBezTo>
                  <a:cubicBezTo>
                    <a:pt x="99" y="154"/>
                    <a:pt x="99" y="154"/>
                    <a:pt x="99" y="154"/>
                  </a:cubicBezTo>
                  <a:cubicBezTo>
                    <a:pt x="97" y="151"/>
                    <a:pt x="95" y="150"/>
                    <a:pt x="92" y="149"/>
                  </a:cubicBezTo>
                  <a:cubicBezTo>
                    <a:pt x="92" y="27"/>
                    <a:pt x="92" y="27"/>
                    <a:pt x="92" y="27"/>
                  </a:cubicBezTo>
                  <a:cubicBezTo>
                    <a:pt x="93" y="26"/>
                    <a:pt x="94" y="26"/>
                    <a:pt x="95" y="26"/>
                  </a:cubicBezTo>
                  <a:cubicBezTo>
                    <a:pt x="156" y="116"/>
                    <a:pt x="156" y="116"/>
                    <a:pt x="156" y="116"/>
                  </a:cubicBezTo>
                  <a:cubicBezTo>
                    <a:pt x="154" y="118"/>
                    <a:pt x="152" y="121"/>
                    <a:pt x="152" y="125"/>
                  </a:cubicBezTo>
                  <a:close/>
                  <a:moveTo>
                    <a:pt x="81" y="26"/>
                  </a:moveTo>
                  <a:cubicBezTo>
                    <a:pt x="82" y="26"/>
                    <a:pt x="82" y="27"/>
                    <a:pt x="83" y="27"/>
                  </a:cubicBezTo>
                  <a:cubicBezTo>
                    <a:pt x="83" y="149"/>
                    <a:pt x="83" y="149"/>
                    <a:pt x="83" y="149"/>
                  </a:cubicBezTo>
                  <a:cubicBezTo>
                    <a:pt x="80" y="150"/>
                    <a:pt x="78" y="151"/>
                    <a:pt x="76" y="154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3" y="127"/>
                    <a:pt x="24" y="126"/>
                    <a:pt x="24" y="125"/>
                  </a:cubicBezTo>
                  <a:cubicBezTo>
                    <a:pt x="24" y="121"/>
                    <a:pt x="22" y="118"/>
                    <a:pt x="19" y="116"/>
                  </a:cubicBezTo>
                  <a:lnTo>
                    <a:pt x="81" y="26"/>
                  </a:lnTo>
                  <a:close/>
                  <a:moveTo>
                    <a:pt x="4" y="125"/>
                  </a:moveTo>
                  <a:cubicBezTo>
                    <a:pt x="4" y="121"/>
                    <a:pt x="8" y="118"/>
                    <a:pt x="12" y="118"/>
                  </a:cubicBezTo>
                  <a:cubicBezTo>
                    <a:pt x="16" y="118"/>
                    <a:pt x="19" y="121"/>
                    <a:pt x="19" y="125"/>
                  </a:cubicBezTo>
                  <a:cubicBezTo>
                    <a:pt x="19" y="129"/>
                    <a:pt x="16" y="132"/>
                    <a:pt x="12" y="132"/>
                  </a:cubicBezTo>
                  <a:cubicBezTo>
                    <a:pt x="8" y="132"/>
                    <a:pt x="4" y="129"/>
                    <a:pt x="4" y="125"/>
                  </a:cubicBezTo>
                  <a:close/>
                  <a:moveTo>
                    <a:pt x="88" y="171"/>
                  </a:moveTo>
                  <a:cubicBezTo>
                    <a:pt x="82" y="171"/>
                    <a:pt x="78" y="167"/>
                    <a:pt x="78" y="162"/>
                  </a:cubicBezTo>
                  <a:cubicBezTo>
                    <a:pt x="78" y="157"/>
                    <a:pt x="82" y="153"/>
                    <a:pt x="88" y="153"/>
                  </a:cubicBezTo>
                  <a:cubicBezTo>
                    <a:pt x="93" y="153"/>
                    <a:pt x="97" y="157"/>
                    <a:pt x="97" y="162"/>
                  </a:cubicBezTo>
                  <a:cubicBezTo>
                    <a:pt x="97" y="167"/>
                    <a:pt x="93" y="171"/>
                    <a:pt x="88" y="171"/>
                  </a:cubicBezTo>
                  <a:close/>
                  <a:moveTo>
                    <a:pt x="164" y="132"/>
                  </a:moveTo>
                  <a:cubicBezTo>
                    <a:pt x="160" y="132"/>
                    <a:pt x="157" y="129"/>
                    <a:pt x="157" y="125"/>
                  </a:cubicBezTo>
                  <a:cubicBezTo>
                    <a:pt x="157" y="121"/>
                    <a:pt x="160" y="118"/>
                    <a:pt x="164" y="118"/>
                  </a:cubicBezTo>
                  <a:cubicBezTo>
                    <a:pt x="168" y="118"/>
                    <a:pt x="171" y="121"/>
                    <a:pt x="171" y="125"/>
                  </a:cubicBezTo>
                  <a:cubicBezTo>
                    <a:pt x="171" y="129"/>
                    <a:pt x="168" y="132"/>
                    <a:pt x="164" y="132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667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1844639" y="3693960"/>
              <a:ext cx="293908" cy="386357"/>
            </a:xfrm>
            <a:custGeom>
              <a:avLst/>
              <a:gdLst>
                <a:gd name="T0" fmla="*/ 152 w 161"/>
                <a:gd name="T1" fmla="*/ 34 h 176"/>
                <a:gd name="T2" fmla="*/ 119 w 161"/>
                <a:gd name="T3" fmla="*/ 22 h 176"/>
                <a:gd name="T4" fmla="*/ 89 w 161"/>
                <a:gd name="T5" fmla="*/ 3 h 176"/>
                <a:gd name="T6" fmla="*/ 81 w 161"/>
                <a:gd name="T7" fmla="*/ 0 h 176"/>
                <a:gd name="T8" fmla="*/ 81 w 161"/>
                <a:gd name="T9" fmla="*/ 0 h 176"/>
                <a:gd name="T10" fmla="*/ 81 w 161"/>
                <a:gd name="T11" fmla="*/ 0 h 176"/>
                <a:gd name="T12" fmla="*/ 72 w 161"/>
                <a:gd name="T13" fmla="*/ 3 h 176"/>
                <a:gd name="T14" fmla="*/ 43 w 161"/>
                <a:gd name="T15" fmla="*/ 22 h 176"/>
                <a:gd name="T16" fmla="*/ 9 w 161"/>
                <a:gd name="T17" fmla="*/ 34 h 176"/>
                <a:gd name="T18" fmla="*/ 1 w 161"/>
                <a:gd name="T19" fmla="*/ 47 h 176"/>
                <a:gd name="T20" fmla="*/ 18 w 161"/>
                <a:gd name="T21" fmla="*/ 122 h 176"/>
                <a:gd name="T22" fmla="*/ 74 w 161"/>
                <a:gd name="T23" fmla="*/ 174 h 176"/>
                <a:gd name="T24" fmla="*/ 81 w 161"/>
                <a:gd name="T25" fmla="*/ 176 h 176"/>
                <a:gd name="T26" fmla="*/ 87 w 161"/>
                <a:gd name="T27" fmla="*/ 174 h 176"/>
                <a:gd name="T28" fmla="*/ 144 w 161"/>
                <a:gd name="T29" fmla="*/ 122 h 176"/>
                <a:gd name="T30" fmla="*/ 161 w 161"/>
                <a:gd name="T31" fmla="*/ 47 h 176"/>
                <a:gd name="T32" fmla="*/ 152 w 161"/>
                <a:gd name="T33" fmla="*/ 34 h 176"/>
                <a:gd name="T34" fmla="*/ 137 w 161"/>
                <a:gd name="T35" fmla="*/ 118 h 176"/>
                <a:gd name="T36" fmla="*/ 83 w 161"/>
                <a:gd name="T37" fmla="*/ 167 h 176"/>
                <a:gd name="T38" fmla="*/ 81 w 161"/>
                <a:gd name="T39" fmla="*/ 168 h 176"/>
                <a:gd name="T40" fmla="*/ 79 w 161"/>
                <a:gd name="T41" fmla="*/ 167 h 176"/>
                <a:gd name="T42" fmla="*/ 25 w 161"/>
                <a:gd name="T43" fmla="*/ 118 h 176"/>
                <a:gd name="T44" fmla="*/ 9 w 161"/>
                <a:gd name="T45" fmla="*/ 46 h 176"/>
                <a:gd name="T46" fmla="*/ 12 w 161"/>
                <a:gd name="T47" fmla="*/ 42 h 176"/>
                <a:gd name="T48" fmla="*/ 15 w 161"/>
                <a:gd name="T49" fmla="*/ 41 h 176"/>
                <a:gd name="T50" fmla="*/ 46 w 161"/>
                <a:gd name="T51" fmla="*/ 29 h 176"/>
                <a:gd name="T52" fmla="*/ 75 w 161"/>
                <a:gd name="T53" fmla="*/ 11 h 176"/>
                <a:gd name="T54" fmla="*/ 77 w 161"/>
                <a:gd name="T55" fmla="*/ 9 h 176"/>
                <a:gd name="T56" fmla="*/ 80 w 161"/>
                <a:gd name="T57" fmla="*/ 8 h 176"/>
                <a:gd name="T58" fmla="*/ 80 w 161"/>
                <a:gd name="T59" fmla="*/ 8 h 176"/>
                <a:gd name="T60" fmla="*/ 81 w 161"/>
                <a:gd name="T61" fmla="*/ 8 h 176"/>
                <a:gd name="T62" fmla="*/ 81 w 161"/>
                <a:gd name="T63" fmla="*/ 8 h 176"/>
                <a:gd name="T64" fmla="*/ 84 w 161"/>
                <a:gd name="T65" fmla="*/ 9 h 176"/>
                <a:gd name="T66" fmla="*/ 87 w 161"/>
                <a:gd name="T67" fmla="*/ 11 h 176"/>
                <a:gd name="T68" fmla="*/ 115 w 161"/>
                <a:gd name="T69" fmla="*/ 29 h 176"/>
                <a:gd name="T70" fmla="*/ 147 w 161"/>
                <a:gd name="T71" fmla="*/ 41 h 176"/>
                <a:gd name="T72" fmla="*/ 150 w 161"/>
                <a:gd name="T73" fmla="*/ 42 h 176"/>
                <a:gd name="T74" fmla="*/ 153 w 161"/>
                <a:gd name="T75" fmla="*/ 46 h 176"/>
                <a:gd name="T76" fmla="*/ 137 w 161"/>
                <a:gd name="T77" fmla="*/ 118 h 176"/>
                <a:gd name="T78" fmla="*/ 57 w 161"/>
                <a:gd name="T79" fmla="*/ 99 h 176"/>
                <a:gd name="T80" fmla="*/ 81 w 161"/>
                <a:gd name="T81" fmla="*/ 123 h 176"/>
                <a:gd name="T82" fmla="*/ 104 w 161"/>
                <a:gd name="T83" fmla="*/ 99 h 176"/>
                <a:gd name="T84" fmla="*/ 81 w 161"/>
                <a:gd name="T85" fmla="*/ 44 h 176"/>
                <a:gd name="T86" fmla="*/ 57 w 161"/>
                <a:gd name="T87" fmla="*/ 99 h 176"/>
                <a:gd name="T88" fmla="*/ 92 w 161"/>
                <a:gd name="T89" fmla="*/ 81 h 176"/>
                <a:gd name="T90" fmla="*/ 101 w 161"/>
                <a:gd name="T91" fmla="*/ 99 h 176"/>
                <a:gd name="T92" fmla="*/ 81 w 161"/>
                <a:gd name="T93" fmla="*/ 119 h 176"/>
                <a:gd name="T94" fmla="*/ 61 w 161"/>
                <a:gd name="T95" fmla="*/ 99 h 176"/>
                <a:gd name="T96" fmla="*/ 70 w 161"/>
                <a:gd name="T97" fmla="*/ 81 h 176"/>
                <a:gd name="T98" fmla="*/ 81 w 161"/>
                <a:gd name="T99" fmla="*/ 61 h 176"/>
                <a:gd name="T100" fmla="*/ 92 w 161"/>
                <a:gd name="T101" fmla="*/ 8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1" h="176">
                  <a:moveTo>
                    <a:pt x="152" y="34"/>
                  </a:moveTo>
                  <a:cubicBezTo>
                    <a:pt x="144" y="31"/>
                    <a:pt x="127" y="26"/>
                    <a:pt x="119" y="22"/>
                  </a:cubicBezTo>
                  <a:cubicBezTo>
                    <a:pt x="102" y="13"/>
                    <a:pt x="95" y="7"/>
                    <a:pt x="89" y="3"/>
                  </a:cubicBezTo>
                  <a:cubicBezTo>
                    <a:pt x="87" y="1"/>
                    <a:pt x="84" y="0"/>
                    <a:pt x="8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78" y="0"/>
                    <a:pt x="75" y="1"/>
                    <a:pt x="72" y="3"/>
                  </a:cubicBezTo>
                  <a:cubicBezTo>
                    <a:pt x="66" y="7"/>
                    <a:pt x="60" y="13"/>
                    <a:pt x="43" y="22"/>
                  </a:cubicBezTo>
                  <a:cubicBezTo>
                    <a:pt x="34" y="26"/>
                    <a:pt x="18" y="31"/>
                    <a:pt x="9" y="34"/>
                  </a:cubicBezTo>
                  <a:cubicBezTo>
                    <a:pt x="4" y="36"/>
                    <a:pt x="0" y="41"/>
                    <a:pt x="1" y="47"/>
                  </a:cubicBezTo>
                  <a:cubicBezTo>
                    <a:pt x="2" y="64"/>
                    <a:pt x="7" y="100"/>
                    <a:pt x="18" y="122"/>
                  </a:cubicBezTo>
                  <a:cubicBezTo>
                    <a:pt x="30" y="147"/>
                    <a:pt x="62" y="167"/>
                    <a:pt x="74" y="174"/>
                  </a:cubicBezTo>
                  <a:cubicBezTo>
                    <a:pt x="76" y="176"/>
                    <a:pt x="79" y="176"/>
                    <a:pt x="81" y="176"/>
                  </a:cubicBezTo>
                  <a:cubicBezTo>
                    <a:pt x="83" y="176"/>
                    <a:pt x="85" y="176"/>
                    <a:pt x="87" y="174"/>
                  </a:cubicBezTo>
                  <a:cubicBezTo>
                    <a:pt x="100" y="167"/>
                    <a:pt x="131" y="147"/>
                    <a:pt x="144" y="122"/>
                  </a:cubicBezTo>
                  <a:cubicBezTo>
                    <a:pt x="155" y="100"/>
                    <a:pt x="159" y="64"/>
                    <a:pt x="161" y="47"/>
                  </a:cubicBezTo>
                  <a:cubicBezTo>
                    <a:pt x="161" y="41"/>
                    <a:pt x="158" y="36"/>
                    <a:pt x="152" y="34"/>
                  </a:cubicBezTo>
                  <a:close/>
                  <a:moveTo>
                    <a:pt x="137" y="118"/>
                  </a:moveTo>
                  <a:cubicBezTo>
                    <a:pt x="129" y="134"/>
                    <a:pt x="111" y="151"/>
                    <a:pt x="83" y="167"/>
                  </a:cubicBezTo>
                  <a:cubicBezTo>
                    <a:pt x="82" y="168"/>
                    <a:pt x="81" y="168"/>
                    <a:pt x="81" y="168"/>
                  </a:cubicBezTo>
                  <a:cubicBezTo>
                    <a:pt x="80" y="168"/>
                    <a:pt x="79" y="168"/>
                    <a:pt x="79" y="167"/>
                  </a:cubicBezTo>
                  <a:cubicBezTo>
                    <a:pt x="51" y="151"/>
                    <a:pt x="33" y="134"/>
                    <a:pt x="25" y="118"/>
                  </a:cubicBezTo>
                  <a:cubicBezTo>
                    <a:pt x="14" y="96"/>
                    <a:pt x="10" y="57"/>
                    <a:pt x="9" y="46"/>
                  </a:cubicBezTo>
                  <a:cubicBezTo>
                    <a:pt x="9" y="43"/>
                    <a:pt x="11" y="42"/>
                    <a:pt x="12" y="42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4" y="37"/>
                    <a:pt x="38" y="33"/>
                    <a:pt x="46" y="29"/>
                  </a:cubicBezTo>
                  <a:cubicBezTo>
                    <a:pt x="62" y="21"/>
                    <a:pt x="69" y="15"/>
                    <a:pt x="75" y="11"/>
                  </a:cubicBezTo>
                  <a:cubicBezTo>
                    <a:pt x="76" y="10"/>
                    <a:pt x="76" y="10"/>
                    <a:pt x="77" y="9"/>
                  </a:cubicBezTo>
                  <a:cubicBezTo>
                    <a:pt x="78" y="9"/>
                    <a:pt x="79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83" y="8"/>
                    <a:pt x="84" y="9"/>
                    <a:pt x="84" y="9"/>
                  </a:cubicBezTo>
                  <a:cubicBezTo>
                    <a:pt x="85" y="10"/>
                    <a:pt x="86" y="10"/>
                    <a:pt x="87" y="11"/>
                  </a:cubicBezTo>
                  <a:cubicBezTo>
                    <a:pt x="93" y="15"/>
                    <a:pt x="100" y="21"/>
                    <a:pt x="115" y="29"/>
                  </a:cubicBezTo>
                  <a:cubicBezTo>
                    <a:pt x="123" y="33"/>
                    <a:pt x="137" y="37"/>
                    <a:pt x="147" y="41"/>
                  </a:cubicBezTo>
                  <a:cubicBezTo>
                    <a:pt x="150" y="42"/>
                    <a:pt x="150" y="42"/>
                    <a:pt x="150" y="42"/>
                  </a:cubicBezTo>
                  <a:cubicBezTo>
                    <a:pt x="150" y="42"/>
                    <a:pt x="153" y="43"/>
                    <a:pt x="153" y="46"/>
                  </a:cubicBezTo>
                  <a:cubicBezTo>
                    <a:pt x="152" y="57"/>
                    <a:pt x="148" y="96"/>
                    <a:pt x="137" y="118"/>
                  </a:cubicBezTo>
                  <a:close/>
                  <a:moveTo>
                    <a:pt x="57" y="99"/>
                  </a:moveTo>
                  <a:cubicBezTo>
                    <a:pt x="57" y="112"/>
                    <a:pt x="68" y="123"/>
                    <a:pt x="81" y="123"/>
                  </a:cubicBezTo>
                  <a:cubicBezTo>
                    <a:pt x="94" y="123"/>
                    <a:pt x="104" y="112"/>
                    <a:pt x="104" y="99"/>
                  </a:cubicBezTo>
                  <a:cubicBezTo>
                    <a:pt x="104" y="86"/>
                    <a:pt x="81" y="66"/>
                    <a:pt x="81" y="44"/>
                  </a:cubicBezTo>
                  <a:cubicBezTo>
                    <a:pt x="81" y="66"/>
                    <a:pt x="57" y="86"/>
                    <a:pt x="57" y="99"/>
                  </a:cubicBezTo>
                  <a:close/>
                  <a:moveTo>
                    <a:pt x="92" y="81"/>
                  </a:moveTo>
                  <a:cubicBezTo>
                    <a:pt x="96" y="88"/>
                    <a:pt x="101" y="95"/>
                    <a:pt x="101" y="99"/>
                  </a:cubicBezTo>
                  <a:cubicBezTo>
                    <a:pt x="101" y="110"/>
                    <a:pt x="92" y="119"/>
                    <a:pt x="81" y="119"/>
                  </a:cubicBezTo>
                  <a:cubicBezTo>
                    <a:pt x="70" y="119"/>
                    <a:pt x="61" y="110"/>
                    <a:pt x="61" y="99"/>
                  </a:cubicBezTo>
                  <a:cubicBezTo>
                    <a:pt x="61" y="95"/>
                    <a:pt x="65" y="88"/>
                    <a:pt x="70" y="81"/>
                  </a:cubicBezTo>
                  <a:cubicBezTo>
                    <a:pt x="74" y="75"/>
                    <a:pt x="78" y="68"/>
                    <a:pt x="81" y="61"/>
                  </a:cubicBezTo>
                  <a:cubicBezTo>
                    <a:pt x="84" y="68"/>
                    <a:pt x="88" y="74"/>
                    <a:pt x="92" y="8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667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5"/>
            <p:cNvSpPr>
              <a:spLocks noEditPoints="1"/>
            </p:cNvSpPr>
            <p:nvPr/>
          </p:nvSpPr>
          <p:spPr bwMode="auto">
            <a:xfrm>
              <a:off x="1707069" y="2297328"/>
              <a:ext cx="210376" cy="373731"/>
            </a:xfrm>
            <a:custGeom>
              <a:avLst/>
              <a:gdLst>
                <a:gd name="T0" fmla="*/ 156 w 312"/>
                <a:gd name="T1" fmla="*/ 0 h 454"/>
                <a:gd name="T2" fmla="*/ 0 w 312"/>
                <a:gd name="T3" fmla="*/ 90 h 454"/>
                <a:gd name="T4" fmla="*/ 0 w 312"/>
                <a:gd name="T5" fmla="*/ 272 h 454"/>
                <a:gd name="T6" fmla="*/ 0 w 312"/>
                <a:gd name="T7" fmla="*/ 272 h 454"/>
                <a:gd name="T8" fmla="*/ 0 w 312"/>
                <a:gd name="T9" fmla="*/ 315 h 454"/>
                <a:gd name="T10" fmla="*/ 0 w 312"/>
                <a:gd name="T11" fmla="*/ 315 h 454"/>
                <a:gd name="T12" fmla="*/ 0 w 312"/>
                <a:gd name="T13" fmla="*/ 364 h 454"/>
                <a:gd name="T14" fmla="*/ 156 w 312"/>
                <a:gd name="T15" fmla="*/ 454 h 454"/>
                <a:gd name="T16" fmla="*/ 312 w 312"/>
                <a:gd name="T17" fmla="*/ 364 h 454"/>
                <a:gd name="T18" fmla="*/ 312 w 312"/>
                <a:gd name="T19" fmla="*/ 315 h 454"/>
                <a:gd name="T20" fmla="*/ 312 w 312"/>
                <a:gd name="T21" fmla="*/ 272 h 454"/>
                <a:gd name="T22" fmla="*/ 312 w 312"/>
                <a:gd name="T23" fmla="*/ 204 h 454"/>
                <a:gd name="T24" fmla="*/ 312 w 312"/>
                <a:gd name="T25" fmla="*/ 154 h 454"/>
                <a:gd name="T26" fmla="*/ 312 w 312"/>
                <a:gd name="T27" fmla="*/ 90 h 454"/>
                <a:gd name="T28" fmla="*/ 156 w 312"/>
                <a:gd name="T29" fmla="*/ 0 h 454"/>
                <a:gd name="T30" fmla="*/ 19 w 312"/>
                <a:gd name="T31" fmla="*/ 102 h 454"/>
                <a:gd name="T32" fmla="*/ 156 w 312"/>
                <a:gd name="T33" fmla="*/ 21 h 454"/>
                <a:gd name="T34" fmla="*/ 293 w 312"/>
                <a:gd name="T35" fmla="*/ 102 h 454"/>
                <a:gd name="T36" fmla="*/ 293 w 312"/>
                <a:gd name="T37" fmla="*/ 260 h 454"/>
                <a:gd name="T38" fmla="*/ 156 w 312"/>
                <a:gd name="T39" fmla="*/ 341 h 454"/>
                <a:gd name="T40" fmla="*/ 19 w 312"/>
                <a:gd name="T41" fmla="*/ 260 h 454"/>
                <a:gd name="T42" fmla="*/ 19 w 312"/>
                <a:gd name="T43" fmla="*/ 102 h 454"/>
                <a:gd name="T44" fmla="*/ 303 w 312"/>
                <a:gd name="T45" fmla="*/ 357 h 454"/>
                <a:gd name="T46" fmla="*/ 156 w 312"/>
                <a:gd name="T47" fmla="*/ 442 h 454"/>
                <a:gd name="T48" fmla="*/ 9 w 312"/>
                <a:gd name="T49" fmla="*/ 357 h 454"/>
                <a:gd name="T50" fmla="*/ 9 w 312"/>
                <a:gd name="T51" fmla="*/ 322 h 454"/>
                <a:gd name="T52" fmla="*/ 156 w 312"/>
                <a:gd name="T53" fmla="*/ 407 h 454"/>
                <a:gd name="T54" fmla="*/ 303 w 312"/>
                <a:gd name="T55" fmla="*/ 322 h 454"/>
                <a:gd name="T56" fmla="*/ 303 w 312"/>
                <a:gd name="T57" fmla="*/ 357 h 454"/>
                <a:gd name="T58" fmla="*/ 303 w 312"/>
                <a:gd name="T59" fmla="*/ 310 h 454"/>
                <a:gd name="T60" fmla="*/ 156 w 312"/>
                <a:gd name="T61" fmla="*/ 395 h 454"/>
                <a:gd name="T62" fmla="*/ 9 w 312"/>
                <a:gd name="T63" fmla="*/ 310 h 454"/>
                <a:gd name="T64" fmla="*/ 9 w 312"/>
                <a:gd name="T65" fmla="*/ 277 h 454"/>
                <a:gd name="T66" fmla="*/ 156 w 312"/>
                <a:gd name="T67" fmla="*/ 362 h 454"/>
                <a:gd name="T68" fmla="*/ 303 w 312"/>
                <a:gd name="T69" fmla="*/ 277 h 454"/>
                <a:gd name="T70" fmla="*/ 303 w 312"/>
                <a:gd name="T71" fmla="*/ 310 h 45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12"/>
                <a:gd name="T109" fmla="*/ 0 h 454"/>
                <a:gd name="T110" fmla="*/ 312 w 312"/>
                <a:gd name="T111" fmla="*/ 454 h 45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12" h="454">
                  <a:moveTo>
                    <a:pt x="156" y="0"/>
                  </a:moveTo>
                  <a:lnTo>
                    <a:pt x="0" y="90"/>
                  </a:lnTo>
                  <a:lnTo>
                    <a:pt x="0" y="272"/>
                  </a:lnTo>
                  <a:lnTo>
                    <a:pt x="0" y="315"/>
                  </a:lnTo>
                  <a:lnTo>
                    <a:pt x="0" y="364"/>
                  </a:lnTo>
                  <a:lnTo>
                    <a:pt x="156" y="454"/>
                  </a:lnTo>
                  <a:lnTo>
                    <a:pt x="312" y="364"/>
                  </a:lnTo>
                  <a:lnTo>
                    <a:pt x="312" y="315"/>
                  </a:lnTo>
                  <a:lnTo>
                    <a:pt x="312" y="272"/>
                  </a:lnTo>
                  <a:lnTo>
                    <a:pt x="312" y="204"/>
                  </a:lnTo>
                  <a:lnTo>
                    <a:pt x="312" y="154"/>
                  </a:lnTo>
                  <a:lnTo>
                    <a:pt x="312" y="90"/>
                  </a:lnTo>
                  <a:lnTo>
                    <a:pt x="156" y="0"/>
                  </a:lnTo>
                  <a:close/>
                  <a:moveTo>
                    <a:pt x="19" y="102"/>
                  </a:moveTo>
                  <a:lnTo>
                    <a:pt x="156" y="21"/>
                  </a:lnTo>
                  <a:lnTo>
                    <a:pt x="293" y="102"/>
                  </a:lnTo>
                  <a:lnTo>
                    <a:pt x="293" y="260"/>
                  </a:lnTo>
                  <a:lnTo>
                    <a:pt x="156" y="341"/>
                  </a:lnTo>
                  <a:lnTo>
                    <a:pt x="19" y="260"/>
                  </a:lnTo>
                  <a:lnTo>
                    <a:pt x="19" y="102"/>
                  </a:lnTo>
                  <a:close/>
                  <a:moveTo>
                    <a:pt x="303" y="357"/>
                  </a:moveTo>
                  <a:lnTo>
                    <a:pt x="156" y="442"/>
                  </a:lnTo>
                  <a:lnTo>
                    <a:pt x="9" y="357"/>
                  </a:lnTo>
                  <a:lnTo>
                    <a:pt x="9" y="322"/>
                  </a:lnTo>
                  <a:lnTo>
                    <a:pt x="156" y="407"/>
                  </a:lnTo>
                  <a:lnTo>
                    <a:pt x="303" y="322"/>
                  </a:lnTo>
                  <a:lnTo>
                    <a:pt x="303" y="357"/>
                  </a:lnTo>
                  <a:close/>
                  <a:moveTo>
                    <a:pt x="303" y="310"/>
                  </a:moveTo>
                  <a:lnTo>
                    <a:pt x="156" y="395"/>
                  </a:lnTo>
                  <a:lnTo>
                    <a:pt x="9" y="310"/>
                  </a:lnTo>
                  <a:lnTo>
                    <a:pt x="9" y="277"/>
                  </a:lnTo>
                  <a:lnTo>
                    <a:pt x="156" y="362"/>
                  </a:lnTo>
                  <a:lnTo>
                    <a:pt x="303" y="277"/>
                  </a:lnTo>
                  <a:lnTo>
                    <a:pt x="303" y="31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 sz="667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5"/>
            <p:cNvSpPr>
              <a:spLocks noEditPoints="1"/>
            </p:cNvSpPr>
            <p:nvPr/>
          </p:nvSpPr>
          <p:spPr bwMode="auto">
            <a:xfrm>
              <a:off x="2792244" y="3067425"/>
              <a:ext cx="376108" cy="284881"/>
            </a:xfrm>
            <a:custGeom>
              <a:avLst/>
              <a:gdLst>
                <a:gd name="T0" fmla="*/ 133 w 176"/>
                <a:gd name="T1" fmla="*/ 32 h 128"/>
                <a:gd name="T2" fmla="*/ 88 w 176"/>
                <a:gd name="T3" fmla="*/ 0 h 128"/>
                <a:gd name="T4" fmla="*/ 42 w 176"/>
                <a:gd name="T5" fmla="*/ 32 h 128"/>
                <a:gd name="T6" fmla="*/ 0 w 176"/>
                <a:gd name="T7" fmla="*/ 80 h 128"/>
                <a:gd name="T8" fmla="*/ 48 w 176"/>
                <a:gd name="T9" fmla="*/ 128 h 128"/>
                <a:gd name="T10" fmla="*/ 128 w 176"/>
                <a:gd name="T11" fmla="*/ 128 h 128"/>
                <a:gd name="T12" fmla="*/ 176 w 176"/>
                <a:gd name="T13" fmla="*/ 80 h 128"/>
                <a:gd name="T14" fmla="*/ 133 w 176"/>
                <a:gd name="T15" fmla="*/ 32 h 128"/>
                <a:gd name="T16" fmla="*/ 86 w 176"/>
                <a:gd name="T17" fmla="*/ 48 h 128"/>
                <a:gd name="T18" fmla="*/ 86 w 176"/>
                <a:gd name="T19" fmla="*/ 50 h 128"/>
                <a:gd name="T20" fmla="*/ 60 w 176"/>
                <a:gd name="T21" fmla="*/ 78 h 128"/>
                <a:gd name="T22" fmla="*/ 58 w 176"/>
                <a:gd name="T23" fmla="*/ 77 h 128"/>
                <a:gd name="T24" fmla="*/ 48 w 176"/>
                <a:gd name="T25" fmla="*/ 38 h 128"/>
                <a:gd name="T26" fmla="*/ 86 w 176"/>
                <a:gd name="T27" fmla="*/ 48 h 128"/>
                <a:gd name="T28" fmla="*/ 128 w 176"/>
                <a:gd name="T29" fmla="*/ 120 h 128"/>
                <a:gd name="T30" fmla="*/ 48 w 176"/>
                <a:gd name="T31" fmla="*/ 120 h 128"/>
                <a:gd name="T32" fmla="*/ 8 w 176"/>
                <a:gd name="T33" fmla="*/ 80 h 128"/>
                <a:gd name="T34" fmla="*/ 43 w 176"/>
                <a:gd name="T35" fmla="*/ 40 h 128"/>
                <a:gd name="T36" fmla="*/ 45 w 176"/>
                <a:gd name="T37" fmla="*/ 40 h 128"/>
                <a:gd name="T38" fmla="*/ 54 w 176"/>
                <a:gd name="T39" fmla="*/ 78 h 128"/>
                <a:gd name="T40" fmla="*/ 52 w 176"/>
                <a:gd name="T41" fmla="*/ 83 h 128"/>
                <a:gd name="T42" fmla="*/ 58 w 176"/>
                <a:gd name="T43" fmla="*/ 89 h 128"/>
                <a:gd name="T44" fmla="*/ 64 w 176"/>
                <a:gd name="T45" fmla="*/ 83 h 128"/>
                <a:gd name="T46" fmla="*/ 63 w 176"/>
                <a:gd name="T47" fmla="*/ 80 h 128"/>
                <a:gd name="T48" fmla="*/ 89 w 176"/>
                <a:gd name="T49" fmla="*/ 53 h 128"/>
                <a:gd name="T50" fmla="*/ 92 w 176"/>
                <a:gd name="T51" fmla="*/ 53 h 128"/>
                <a:gd name="T52" fmla="*/ 98 w 176"/>
                <a:gd name="T53" fmla="*/ 47 h 128"/>
                <a:gd name="T54" fmla="*/ 92 w 176"/>
                <a:gd name="T55" fmla="*/ 41 h 128"/>
                <a:gd name="T56" fmla="*/ 87 w 176"/>
                <a:gd name="T57" fmla="*/ 44 h 128"/>
                <a:gd name="T58" fmla="*/ 50 w 176"/>
                <a:gd name="T59" fmla="*/ 34 h 128"/>
                <a:gd name="T60" fmla="*/ 88 w 176"/>
                <a:gd name="T61" fmla="*/ 8 h 128"/>
                <a:gd name="T62" fmla="*/ 125 w 176"/>
                <a:gd name="T63" fmla="*/ 35 h 128"/>
                <a:gd name="T64" fmla="*/ 132 w 176"/>
                <a:gd name="T65" fmla="*/ 40 h 128"/>
                <a:gd name="T66" fmla="*/ 168 w 176"/>
                <a:gd name="T67" fmla="*/ 80 h 128"/>
                <a:gd name="T68" fmla="*/ 128 w 176"/>
                <a:gd name="T69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6" h="128">
                  <a:moveTo>
                    <a:pt x="133" y="32"/>
                  </a:moveTo>
                  <a:cubicBezTo>
                    <a:pt x="127" y="14"/>
                    <a:pt x="109" y="0"/>
                    <a:pt x="88" y="0"/>
                  </a:cubicBezTo>
                  <a:cubicBezTo>
                    <a:pt x="67" y="0"/>
                    <a:pt x="49" y="14"/>
                    <a:pt x="42" y="32"/>
                  </a:cubicBezTo>
                  <a:cubicBezTo>
                    <a:pt x="18" y="35"/>
                    <a:pt x="0" y="55"/>
                    <a:pt x="0" y="80"/>
                  </a:cubicBezTo>
                  <a:cubicBezTo>
                    <a:pt x="0" y="107"/>
                    <a:pt x="21" y="128"/>
                    <a:pt x="4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54" y="128"/>
                    <a:pt x="176" y="107"/>
                    <a:pt x="176" y="80"/>
                  </a:cubicBezTo>
                  <a:cubicBezTo>
                    <a:pt x="176" y="55"/>
                    <a:pt x="157" y="35"/>
                    <a:pt x="133" y="32"/>
                  </a:cubicBezTo>
                  <a:close/>
                  <a:moveTo>
                    <a:pt x="86" y="48"/>
                  </a:moveTo>
                  <a:cubicBezTo>
                    <a:pt x="86" y="48"/>
                    <a:pt x="86" y="49"/>
                    <a:pt x="86" y="50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0" y="77"/>
                    <a:pt x="59" y="77"/>
                    <a:pt x="58" y="77"/>
                  </a:cubicBezTo>
                  <a:cubicBezTo>
                    <a:pt x="48" y="38"/>
                    <a:pt x="48" y="38"/>
                    <a:pt x="48" y="38"/>
                  </a:cubicBezTo>
                  <a:lnTo>
                    <a:pt x="86" y="48"/>
                  </a:lnTo>
                  <a:close/>
                  <a:moveTo>
                    <a:pt x="128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26" y="120"/>
                    <a:pt x="8" y="102"/>
                    <a:pt x="8" y="80"/>
                  </a:cubicBezTo>
                  <a:cubicBezTo>
                    <a:pt x="8" y="60"/>
                    <a:pt x="23" y="43"/>
                    <a:pt x="43" y="40"/>
                  </a:cubicBezTo>
                  <a:cubicBezTo>
                    <a:pt x="44" y="40"/>
                    <a:pt x="44" y="40"/>
                    <a:pt x="45" y="40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53" y="79"/>
                    <a:pt x="52" y="81"/>
                    <a:pt x="52" y="83"/>
                  </a:cubicBezTo>
                  <a:cubicBezTo>
                    <a:pt x="52" y="86"/>
                    <a:pt x="54" y="89"/>
                    <a:pt x="58" y="89"/>
                  </a:cubicBezTo>
                  <a:cubicBezTo>
                    <a:pt x="61" y="89"/>
                    <a:pt x="64" y="86"/>
                    <a:pt x="64" y="83"/>
                  </a:cubicBezTo>
                  <a:cubicBezTo>
                    <a:pt x="64" y="82"/>
                    <a:pt x="63" y="81"/>
                    <a:pt x="63" y="80"/>
                  </a:cubicBezTo>
                  <a:cubicBezTo>
                    <a:pt x="89" y="53"/>
                    <a:pt x="89" y="53"/>
                    <a:pt x="89" y="53"/>
                  </a:cubicBezTo>
                  <a:cubicBezTo>
                    <a:pt x="90" y="53"/>
                    <a:pt x="91" y="53"/>
                    <a:pt x="92" y="53"/>
                  </a:cubicBezTo>
                  <a:cubicBezTo>
                    <a:pt x="95" y="53"/>
                    <a:pt x="98" y="50"/>
                    <a:pt x="98" y="47"/>
                  </a:cubicBezTo>
                  <a:cubicBezTo>
                    <a:pt x="98" y="44"/>
                    <a:pt x="95" y="41"/>
                    <a:pt x="92" y="41"/>
                  </a:cubicBezTo>
                  <a:cubicBezTo>
                    <a:pt x="90" y="41"/>
                    <a:pt x="88" y="42"/>
                    <a:pt x="87" y="4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6" y="19"/>
                    <a:pt x="71" y="8"/>
                    <a:pt x="88" y="8"/>
                  </a:cubicBezTo>
                  <a:cubicBezTo>
                    <a:pt x="105" y="8"/>
                    <a:pt x="120" y="19"/>
                    <a:pt x="125" y="35"/>
                  </a:cubicBezTo>
                  <a:cubicBezTo>
                    <a:pt x="126" y="38"/>
                    <a:pt x="129" y="40"/>
                    <a:pt x="132" y="40"/>
                  </a:cubicBezTo>
                  <a:cubicBezTo>
                    <a:pt x="152" y="43"/>
                    <a:pt x="168" y="60"/>
                    <a:pt x="168" y="80"/>
                  </a:cubicBezTo>
                  <a:cubicBezTo>
                    <a:pt x="168" y="102"/>
                    <a:pt x="150" y="120"/>
                    <a:pt x="128" y="12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667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" name="Group 40"/>
            <p:cNvGrpSpPr>
              <a:grpSpLocks noChangeAspect="1"/>
            </p:cNvGrpSpPr>
            <p:nvPr/>
          </p:nvGrpSpPr>
          <p:grpSpPr bwMode="auto">
            <a:xfrm>
              <a:off x="1687249" y="1777611"/>
              <a:ext cx="240822" cy="294848"/>
              <a:chOff x="975" y="2251"/>
              <a:chExt cx="640" cy="640"/>
            </a:xfrm>
            <a:solidFill>
              <a:schemeClr val="bg1"/>
            </a:solidFill>
          </p:grpSpPr>
          <p:sp>
            <p:nvSpPr>
              <p:cNvPr id="56" name="Freeform 41"/>
              <p:cNvSpPr>
                <a:spLocks noEditPoints="1"/>
              </p:cNvSpPr>
              <p:nvPr/>
            </p:nvSpPr>
            <p:spPr bwMode="auto">
              <a:xfrm>
                <a:off x="975" y="2251"/>
                <a:ext cx="640" cy="640"/>
              </a:xfrm>
              <a:custGeom>
                <a:avLst/>
                <a:gdLst>
                  <a:gd name="T0" fmla="*/ 288 w 640"/>
                  <a:gd name="T1" fmla="*/ 2 h 640"/>
                  <a:gd name="T2" fmla="*/ 196 w 640"/>
                  <a:gd name="T3" fmla="*/ 26 h 640"/>
                  <a:gd name="T4" fmla="*/ 116 w 640"/>
                  <a:gd name="T5" fmla="*/ 74 h 640"/>
                  <a:gd name="T6" fmla="*/ 54 w 640"/>
                  <a:gd name="T7" fmla="*/ 142 h 640"/>
                  <a:gd name="T8" fmla="*/ 14 w 640"/>
                  <a:gd name="T9" fmla="*/ 226 h 640"/>
                  <a:gd name="T10" fmla="*/ 0 w 640"/>
                  <a:gd name="T11" fmla="*/ 320 h 640"/>
                  <a:gd name="T12" fmla="*/ 6 w 640"/>
                  <a:gd name="T13" fmla="*/ 384 h 640"/>
                  <a:gd name="T14" fmla="*/ 38 w 640"/>
                  <a:gd name="T15" fmla="*/ 472 h 640"/>
                  <a:gd name="T16" fmla="*/ 94 w 640"/>
                  <a:gd name="T17" fmla="*/ 546 h 640"/>
                  <a:gd name="T18" fmla="*/ 168 w 640"/>
                  <a:gd name="T19" fmla="*/ 602 h 640"/>
                  <a:gd name="T20" fmla="*/ 256 w 640"/>
                  <a:gd name="T21" fmla="*/ 634 h 640"/>
                  <a:gd name="T22" fmla="*/ 320 w 640"/>
                  <a:gd name="T23" fmla="*/ 640 h 640"/>
                  <a:gd name="T24" fmla="*/ 414 w 640"/>
                  <a:gd name="T25" fmla="*/ 626 h 640"/>
                  <a:gd name="T26" fmla="*/ 498 w 640"/>
                  <a:gd name="T27" fmla="*/ 586 h 640"/>
                  <a:gd name="T28" fmla="*/ 566 w 640"/>
                  <a:gd name="T29" fmla="*/ 524 h 640"/>
                  <a:gd name="T30" fmla="*/ 614 w 640"/>
                  <a:gd name="T31" fmla="*/ 444 h 640"/>
                  <a:gd name="T32" fmla="*/ 638 w 640"/>
                  <a:gd name="T33" fmla="*/ 352 h 640"/>
                  <a:gd name="T34" fmla="*/ 638 w 640"/>
                  <a:gd name="T35" fmla="*/ 288 h 640"/>
                  <a:gd name="T36" fmla="*/ 614 w 640"/>
                  <a:gd name="T37" fmla="*/ 196 h 640"/>
                  <a:gd name="T38" fmla="*/ 566 w 640"/>
                  <a:gd name="T39" fmla="*/ 116 h 640"/>
                  <a:gd name="T40" fmla="*/ 498 w 640"/>
                  <a:gd name="T41" fmla="*/ 54 h 640"/>
                  <a:gd name="T42" fmla="*/ 414 w 640"/>
                  <a:gd name="T43" fmla="*/ 14 h 640"/>
                  <a:gd name="T44" fmla="*/ 320 w 640"/>
                  <a:gd name="T45" fmla="*/ 0 h 640"/>
                  <a:gd name="T46" fmla="*/ 320 w 640"/>
                  <a:gd name="T47" fmla="*/ 608 h 640"/>
                  <a:gd name="T48" fmla="*/ 234 w 640"/>
                  <a:gd name="T49" fmla="*/ 594 h 640"/>
                  <a:gd name="T50" fmla="*/ 160 w 640"/>
                  <a:gd name="T51" fmla="*/ 558 h 640"/>
                  <a:gd name="T52" fmla="*/ 98 w 640"/>
                  <a:gd name="T53" fmla="*/ 502 h 640"/>
                  <a:gd name="T54" fmla="*/ 54 w 640"/>
                  <a:gd name="T55" fmla="*/ 432 h 640"/>
                  <a:gd name="T56" fmla="*/ 34 w 640"/>
                  <a:gd name="T57" fmla="*/ 350 h 640"/>
                  <a:gd name="T58" fmla="*/ 34 w 640"/>
                  <a:gd name="T59" fmla="*/ 290 h 640"/>
                  <a:gd name="T60" fmla="*/ 54 w 640"/>
                  <a:gd name="T61" fmla="*/ 208 h 640"/>
                  <a:gd name="T62" fmla="*/ 98 w 640"/>
                  <a:gd name="T63" fmla="*/ 138 h 640"/>
                  <a:gd name="T64" fmla="*/ 160 w 640"/>
                  <a:gd name="T65" fmla="*/ 82 h 640"/>
                  <a:gd name="T66" fmla="*/ 234 w 640"/>
                  <a:gd name="T67" fmla="*/ 46 h 640"/>
                  <a:gd name="T68" fmla="*/ 320 w 640"/>
                  <a:gd name="T69" fmla="*/ 32 h 640"/>
                  <a:gd name="T70" fmla="*/ 378 w 640"/>
                  <a:gd name="T71" fmla="*/ 38 h 640"/>
                  <a:gd name="T72" fmla="*/ 456 w 640"/>
                  <a:gd name="T73" fmla="*/ 66 h 640"/>
                  <a:gd name="T74" fmla="*/ 524 w 640"/>
                  <a:gd name="T75" fmla="*/ 116 h 640"/>
                  <a:gd name="T76" fmla="*/ 574 w 640"/>
                  <a:gd name="T77" fmla="*/ 184 h 640"/>
                  <a:gd name="T78" fmla="*/ 602 w 640"/>
                  <a:gd name="T79" fmla="*/ 262 h 640"/>
                  <a:gd name="T80" fmla="*/ 608 w 640"/>
                  <a:gd name="T81" fmla="*/ 320 h 640"/>
                  <a:gd name="T82" fmla="*/ 594 w 640"/>
                  <a:gd name="T83" fmla="*/ 406 h 640"/>
                  <a:gd name="T84" fmla="*/ 558 w 640"/>
                  <a:gd name="T85" fmla="*/ 480 h 640"/>
                  <a:gd name="T86" fmla="*/ 502 w 640"/>
                  <a:gd name="T87" fmla="*/ 542 h 640"/>
                  <a:gd name="T88" fmla="*/ 432 w 640"/>
                  <a:gd name="T89" fmla="*/ 586 h 640"/>
                  <a:gd name="T90" fmla="*/ 350 w 640"/>
                  <a:gd name="T91" fmla="*/ 606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40" h="640">
                    <a:moveTo>
                      <a:pt x="320" y="0"/>
                    </a:moveTo>
                    <a:lnTo>
                      <a:pt x="320" y="0"/>
                    </a:lnTo>
                    <a:lnTo>
                      <a:pt x="288" y="2"/>
                    </a:lnTo>
                    <a:lnTo>
                      <a:pt x="256" y="6"/>
                    </a:lnTo>
                    <a:lnTo>
                      <a:pt x="226" y="14"/>
                    </a:lnTo>
                    <a:lnTo>
                      <a:pt x="196" y="26"/>
                    </a:lnTo>
                    <a:lnTo>
                      <a:pt x="168" y="38"/>
                    </a:lnTo>
                    <a:lnTo>
                      <a:pt x="142" y="54"/>
                    </a:lnTo>
                    <a:lnTo>
                      <a:pt x="116" y="74"/>
                    </a:lnTo>
                    <a:lnTo>
                      <a:pt x="94" y="94"/>
                    </a:lnTo>
                    <a:lnTo>
                      <a:pt x="74" y="116"/>
                    </a:lnTo>
                    <a:lnTo>
                      <a:pt x="54" y="142"/>
                    </a:lnTo>
                    <a:lnTo>
                      <a:pt x="38" y="168"/>
                    </a:lnTo>
                    <a:lnTo>
                      <a:pt x="26" y="196"/>
                    </a:lnTo>
                    <a:lnTo>
                      <a:pt x="14" y="226"/>
                    </a:lnTo>
                    <a:lnTo>
                      <a:pt x="6" y="256"/>
                    </a:lnTo>
                    <a:lnTo>
                      <a:pt x="2" y="288"/>
                    </a:lnTo>
                    <a:lnTo>
                      <a:pt x="0" y="320"/>
                    </a:lnTo>
                    <a:lnTo>
                      <a:pt x="0" y="320"/>
                    </a:lnTo>
                    <a:lnTo>
                      <a:pt x="2" y="352"/>
                    </a:lnTo>
                    <a:lnTo>
                      <a:pt x="6" y="384"/>
                    </a:lnTo>
                    <a:lnTo>
                      <a:pt x="14" y="414"/>
                    </a:lnTo>
                    <a:lnTo>
                      <a:pt x="26" y="444"/>
                    </a:lnTo>
                    <a:lnTo>
                      <a:pt x="38" y="472"/>
                    </a:lnTo>
                    <a:lnTo>
                      <a:pt x="54" y="498"/>
                    </a:lnTo>
                    <a:lnTo>
                      <a:pt x="74" y="524"/>
                    </a:lnTo>
                    <a:lnTo>
                      <a:pt x="94" y="546"/>
                    </a:lnTo>
                    <a:lnTo>
                      <a:pt x="116" y="566"/>
                    </a:lnTo>
                    <a:lnTo>
                      <a:pt x="142" y="586"/>
                    </a:lnTo>
                    <a:lnTo>
                      <a:pt x="168" y="602"/>
                    </a:lnTo>
                    <a:lnTo>
                      <a:pt x="196" y="614"/>
                    </a:lnTo>
                    <a:lnTo>
                      <a:pt x="226" y="626"/>
                    </a:lnTo>
                    <a:lnTo>
                      <a:pt x="256" y="634"/>
                    </a:lnTo>
                    <a:lnTo>
                      <a:pt x="288" y="638"/>
                    </a:lnTo>
                    <a:lnTo>
                      <a:pt x="320" y="640"/>
                    </a:lnTo>
                    <a:lnTo>
                      <a:pt x="320" y="640"/>
                    </a:lnTo>
                    <a:lnTo>
                      <a:pt x="352" y="638"/>
                    </a:lnTo>
                    <a:lnTo>
                      <a:pt x="384" y="634"/>
                    </a:lnTo>
                    <a:lnTo>
                      <a:pt x="414" y="626"/>
                    </a:lnTo>
                    <a:lnTo>
                      <a:pt x="444" y="614"/>
                    </a:lnTo>
                    <a:lnTo>
                      <a:pt x="472" y="602"/>
                    </a:lnTo>
                    <a:lnTo>
                      <a:pt x="498" y="586"/>
                    </a:lnTo>
                    <a:lnTo>
                      <a:pt x="524" y="566"/>
                    </a:lnTo>
                    <a:lnTo>
                      <a:pt x="546" y="546"/>
                    </a:lnTo>
                    <a:lnTo>
                      <a:pt x="566" y="524"/>
                    </a:lnTo>
                    <a:lnTo>
                      <a:pt x="586" y="498"/>
                    </a:lnTo>
                    <a:lnTo>
                      <a:pt x="602" y="472"/>
                    </a:lnTo>
                    <a:lnTo>
                      <a:pt x="614" y="444"/>
                    </a:lnTo>
                    <a:lnTo>
                      <a:pt x="626" y="414"/>
                    </a:lnTo>
                    <a:lnTo>
                      <a:pt x="634" y="384"/>
                    </a:lnTo>
                    <a:lnTo>
                      <a:pt x="638" y="352"/>
                    </a:lnTo>
                    <a:lnTo>
                      <a:pt x="640" y="320"/>
                    </a:lnTo>
                    <a:lnTo>
                      <a:pt x="640" y="320"/>
                    </a:lnTo>
                    <a:lnTo>
                      <a:pt x="638" y="288"/>
                    </a:lnTo>
                    <a:lnTo>
                      <a:pt x="634" y="256"/>
                    </a:lnTo>
                    <a:lnTo>
                      <a:pt x="626" y="226"/>
                    </a:lnTo>
                    <a:lnTo>
                      <a:pt x="614" y="196"/>
                    </a:lnTo>
                    <a:lnTo>
                      <a:pt x="602" y="168"/>
                    </a:lnTo>
                    <a:lnTo>
                      <a:pt x="586" y="142"/>
                    </a:lnTo>
                    <a:lnTo>
                      <a:pt x="566" y="116"/>
                    </a:lnTo>
                    <a:lnTo>
                      <a:pt x="546" y="94"/>
                    </a:lnTo>
                    <a:lnTo>
                      <a:pt x="524" y="74"/>
                    </a:lnTo>
                    <a:lnTo>
                      <a:pt x="498" y="54"/>
                    </a:lnTo>
                    <a:lnTo>
                      <a:pt x="472" y="38"/>
                    </a:lnTo>
                    <a:lnTo>
                      <a:pt x="444" y="26"/>
                    </a:lnTo>
                    <a:lnTo>
                      <a:pt x="414" y="14"/>
                    </a:lnTo>
                    <a:lnTo>
                      <a:pt x="384" y="6"/>
                    </a:lnTo>
                    <a:lnTo>
                      <a:pt x="352" y="2"/>
                    </a:lnTo>
                    <a:lnTo>
                      <a:pt x="320" y="0"/>
                    </a:lnTo>
                    <a:lnTo>
                      <a:pt x="320" y="0"/>
                    </a:lnTo>
                    <a:close/>
                    <a:moveTo>
                      <a:pt x="320" y="608"/>
                    </a:moveTo>
                    <a:lnTo>
                      <a:pt x="320" y="608"/>
                    </a:lnTo>
                    <a:lnTo>
                      <a:pt x="290" y="606"/>
                    </a:lnTo>
                    <a:lnTo>
                      <a:pt x="262" y="602"/>
                    </a:lnTo>
                    <a:lnTo>
                      <a:pt x="234" y="594"/>
                    </a:lnTo>
                    <a:lnTo>
                      <a:pt x="208" y="586"/>
                    </a:lnTo>
                    <a:lnTo>
                      <a:pt x="184" y="574"/>
                    </a:lnTo>
                    <a:lnTo>
                      <a:pt x="160" y="558"/>
                    </a:lnTo>
                    <a:lnTo>
                      <a:pt x="138" y="542"/>
                    </a:lnTo>
                    <a:lnTo>
                      <a:pt x="116" y="524"/>
                    </a:lnTo>
                    <a:lnTo>
                      <a:pt x="98" y="502"/>
                    </a:lnTo>
                    <a:lnTo>
                      <a:pt x="82" y="480"/>
                    </a:lnTo>
                    <a:lnTo>
                      <a:pt x="66" y="456"/>
                    </a:lnTo>
                    <a:lnTo>
                      <a:pt x="54" y="432"/>
                    </a:lnTo>
                    <a:lnTo>
                      <a:pt x="46" y="406"/>
                    </a:lnTo>
                    <a:lnTo>
                      <a:pt x="38" y="378"/>
                    </a:lnTo>
                    <a:lnTo>
                      <a:pt x="34" y="350"/>
                    </a:lnTo>
                    <a:lnTo>
                      <a:pt x="32" y="320"/>
                    </a:lnTo>
                    <a:lnTo>
                      <a:pt x="32" y="320"/>
                    </a:lnTo>
                    <a:lnTo>
                      <a:pt x="34" y="290"/>
                    </a:lnTo>
                    <a:lnTo>
                      <a:pt x="38" y="262"/>
                    </a:lnTo>
                    <a:lnTo>
                      <a:pt x="46" y="234"/>
                    </a:lnTo>
                    <a:lnTo>
                      <a:pt x="54" y="208"/>
                    </a:lnTo>
                    <a:lnTo>
                      <a:pt x="66" y="184"/>
                    </a:lnTo>
                    <a:lnTo>
                      <a:pt x="82" y="160"/>
                    </a:lnTo>
                    <a:lnTo>
                      <a:pt x="98" y="138"/>
                    </a:lnTo>
                    <a:lnTo>
                      <a:pt x="116" y="116"/>
                    </a:lnTo>
                    <a:lnTo>
                      <a:pt x="138" y="98"/>
                    </a:lnTo>
                    <a:lnTo>
                      <a:pt x="160" y="82"/>
                    </a:lnTo>
                    <a:lnTo>
                      <a:pt x="184" y="66"/>
                    </a:lnTo>
                    <a:lnTo>
                      <a:pt x="208" y="54"/>
                    </a:lnTo>
                    <a:lnTo>
                      <a:pt x="234" y="46"/>
                    </a:lnTo>
                    <a:lnTo>
                      <a:pt x="262" y="38"/>
                    </a:lnTo>
                    <a:lnTo>
                      <a:pt x="290" y="34"/>
                    </a:lnTo>
                    <a:lnTo>
                      <a:pt x="320" y="32"/>
                    </a:lnTo>
                    <a:lnTo>
                      <a:pt x="320" y="32"/>
                    </a:lnTo>
                    <a:lnTo>
                      <a:pt x="350" y="34"/>
                    </a:lnTo>
                    <a:lnTo>
                      <a:pt x="378" y="38"/>
                    </a:lnTo>
                    <a:lnTo>
                      <a:pt x="406" y="46"/>
                    </a:lnTo>
                    <a:lnTo>
                      <a:pt x="432" y="54"/>
                    </a:lnTo>
                    <a:lnTo>
                      <a:pt x="456" y="66"/>
                    </a:lnTo>
                    <a:lnTo>
                      <a:pt x="480" y="82"/>
                    </a:lnTo>
                    <a:lnTo>
                      <a:pt x="502" y="98"/>
                    </a:lnTo>
                    <a:lnTo>
                      <a:pt x="524" y="116"/>
                    </a:lnTo>
                    <a:lnTo>
                      <a:pt x="542" y="138"/>
                    </a:lnTo>
                    <a:lnTo>
                      <a:pt x="558" y="160"/>
                    </a:lnTo>
                    <a:lnTo>
                      <a:pt x="574" y="184"/>
                    </a:lnTo>
                    <a:lnTo>
                      <a:pt x="586" y="208"/>
                    </a:lnTo>
                    <a:lnTo>
                      <a:pt x="594" y="234"/>
                    </a:lnTo>
                    <a:lnTo>
                      <a:pt x="602" y="262"/>
                    </a:lnTo>
                    <a:lnTo>
                      <a:pt x="606" y="290"/>
                    </a:lnTo>
                    <a:lnTo>
                      <a:pt x="608" y="320"/>
                    </a:lnTo>
                    <a:lnTo>
                      <a:pt x="608" y="320"/>
                    </a:lnTo>
                    <a:lnTo>
                      <a:pt x="606" y="350"/>
                    </a:lnTo>
                    <a:lnTo>
                      <a:pt x="602" y="378"/>
                    </a:lnTo>
                    <a:lnTo>
                      <a:pt x="594" y="406"/>
                    </a:lnTo>
                    <a:lnTo>
                      <a:pt x="586" y="432"/>
                    </a:lnTo>
                    <a:lnTo>
                      <a:pt x="574" y="456"/>
                    </a:lnTo>
                    <a:lnTo>
                      <a:pt x="558" y="480"/>
                    </a:lnTo>
                    <a:lnTo>
                      <a:pt x="542" y="502"/>
                    </a:lnTo>
                    <a:lnTo>
                      <a:pt x="524" y="524"/>
                    </a:lnTo>
                    <a:lnTo>
                      <a:pt x="502" y="542"/>
                    </a:lnTo>
                    <a:lnTo>
                      <a:pt x="480" y="558"/>
                    </a:lnTo>
                    <a:lnTo>
                      <a:pt x="456" y="574"/>
                    </a:lnTo>
                    <a:lnTo>
                      <a:pt x="432" y="586"/>
                    </a:lnTo>
                    <a:lnTo>
                      <a:pt x="406" y="594"/>
                    </a:lnTo>
                    <a:lnTo>
                      <a:pt x="378" y="602"/>
                    </a:lnTo>
                    <a:lnTo>
                      <a:pt x="350" y="606"/>
                    </a:lnTo>
                    <a:lnTo>
                      <a:pt x="320" y="608"/>
                    </a:lnTo>
                    <a:lnTo>
                      <a:pt x="320" y="608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16" tIns="60959" rIns="121916" bIns="60959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667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Freeform 42"/>
              <p:cNvSpPr>
                <a:spLocks/>
              </p:cNvSpPr>
              <p:nvPr/>
            </p:nvSpPr>
            <p:spPr bwMode="auto">
              <a:xfrm>
                <a:off x="1471" y="2251"/>
                <a:ext cx="144" cy="144"/>
              </a:xfrm>
              <a:custGeom>
                <a:avLst/>
                <a:gdLst>
                  <a:gd name="T0" fmla="*/ 104 w 144"/>
                  <a:gd name="T1" fmla="*/ 0 h 144"/>
                  <a:gd name="T2" fmla="*/ 8 w 144"/>
                  <a:gd name="T3" fmla="*/ 0 h 144"/>
                  <a:gd name="T4" fmla="*/ 8 w 144"/>
                  <a:gd name="T5" fmla="*/ 0 h 144"/>
                  <a:gd name="T6" fmla="*/ 4 w 144"/>
                  <a:gd name="T7" fmla="*/ 0 h 144"/>
                  <a:gd name="T8" fmla="*/ 2 w 144"/>
                  <a:gd name="T9" fmla="*/ 2 h 144"/>
                  <a:gd name="T10" fmla="*/ 0 w 144"/>
                  <a:gd name="T11" fmla="*/ 4 h 144"/>
                  <a:gd name="T12" fmla="*/ 0 w 144"/>
                  <a:gd name="T13" fmla="*/ 8 h 144"/>
                  <a:gd name="T14" fmla="*/ 0 w 144"/>
                  <a:gd name="T15" fmla="*/ 8 h 144"/>
                  <a:gd name="T16" fmla="*/ 0 w 144"/>
                  <a:gd name="T17" fmla="*/ 12 h 144"/>
                  <a:gd name="T18" fmla="*/ 2 w 144"/>
                  <a:gd name="T19" fmla="*/ 14 h 144"/>
                  <a:gd name="T20" fmla="*/ 4 w 144"/>
                  <a:gd name="T21" fmla="*/ 16 h 144"/>
                  <a:gd name="T22" fmla="*/ 8 w 144"/>
                  <a:gd name="T23" fmla="*/ 16 h 144"/>
                  <a:gd name="T24" fmla="*/ 104 w 144"/>
                  <a:gd name="T25" fmla="*/ 16 h 144"/>
                  <a:gd name="T26" fmla="*/ 104 w 144"/>
                  <a:gd name="T27" fmla="*/ 16 h 144"/>
                  <a:gd name="T28" fmla="*/ 114 w 144"/>
                  <a:gd name="T29" fmla="*/ 18 h 144"/>
                  <a:gd name="T30" fmla="*/ 120 w 144"/>
                  <a:gd name="T31" fmla="*/ 24 h 144"/>
                  <a:gd name="T32" fmla="*/ 126 w 144"/>
                  <a:gd name="T33" fmla="*/ 30 h 144"/>
                  <a:gd name="T34" fmla="*/ 128 w 144"/>
                  <a:gd name="T35" fmla="*/ 40 h 144"/>
                  <a:gd name="T36" fmla="*/ 128 w 144"/>
                  <a:gd name="T37" fmla="*/ 136 h 144"/>
                  <a:gd name="T38" fmla="*/ 128 w 144"/>
                  <a:gd name="T39" fmla="*/ 136 h 144"/>
                  <a:gd name="T40" fmla="*/ 128 w 144"/>
                  <a:gd name="T41" fmla="*/ 140 h 144"/>
                  <a:gd name="T42" fmla="*/ 130 w 144"/>
                  <a:gd name="T43" fmla="*/ 142 h 144"/>
                  <a:gd name="T44" fmla="*/ 132 w 144"/>
                  <a:gd name="T45" fmla="*/ 144 h 144"/>
                  <a:gd name="T46" fmla="*/ 136 w 144"/>
                  <a:gd name="T47" fmla="*/ 144 h 144"/>
                  <a:gd name="T48" fmla="*/ 136 w 144"/>
                  <a:gd name="T49" fmla="*/ 144 h 144"/>
                  <a:gd name="T50" fmla="*/ 140 w 144"/>
                  <a:gd name="T51" fmla="*/ 144 h 144"/>
                  <a:gd name="T52" fmla="*/ 142 w 144"/>
                  <a:gd name="T53" fmla="*/ 142 h 144"/>
                  <a:gd name="T54" fmla="*/ 144 w 144"/>
                  <a:gd name="T55" fmla="*/ 140 h 144"/>
                  <a:gd name="T56" fmla="*/ 144 w 144"/>
                  <a:gd name="T57" fmla="*/ 136 h 144"/>
                  <a:gd name="T58" fmla="*/ 144 w 144"/>
                  <a:gd name="T59" fmla="*/ 40 h 144"/>
                  <a:gd name="T60" fmla="*/ 144 w 144"/>
                  <a:gd name="T61" fmla="*/ 40 h 144"/>
                  <a:gd name="T62" fmla="*/ 144 w 144"/>
                  <a:gd name="T63" fmla="*/ 32 h 144"/>
                  <a:gd name="T64" fmla="*/ 140 w 144"/>
                  <a:gd name="T65" fmla="*/ 24 h 144"/>
                  <a:gd name="T66" fmla="*/ 138 w 144"/>
                  <a:gd name="T67" fmla="*/ 18 h 144"/>
                  <a:gd name="T68" fmla="*/ 132 w 144"/>
                  <a:gd name="T69" fmla="*/ 12 h 144"/>
                  <a:gd name="T70" fmla="*/ 126 w 144"/>
                  <a:gd name="T71" fmla="*/ 6 h 144"/>
                  <a:gd name="T72" fmla="*/ 120 w 144"/>
                  <a:gd name="T73" fmla="*/ 4 h 144"/>
                  <a:gd name="T74" fmla="*/ 112 w 144"/>
                  <a:gd name="T75" fmla="*/ 0 h 144"/>
                  <a:gd name="T76" fmla="*/ 104 w 144"/>
                  <a:gd name="T77" fmla="*/ 0 h 144"/>
                  <a:gd name="T78" fmla="*/ 104 w 144"/>
                  <a:gd name="T79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44" h="144">
                    <a:moveTo>
                      <a:pt x="104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04" y="16"/>
                    </a:lnTo>
                    <a:lnTo>
                      <a:pt x="104" y="16"/>
                    </a:lnTo>
                    <a:lnTo>
                      <a:pt x="114" y="18"/>
                    </a:lnTo>
                    <a:lnTo>
                      <a:pt x="120" y="24"/>
                    </a:lnTo>
                    <a:lnTo>
                      <a:pt x="126" y="30"/>
                    </a:lnTo>
                    <a:lnTo>
                      <a:pt x="128" y="40"/>
                    </a:lnTo>
                    <a:lnTo>
                      <a:pt x="128" y="136"/>
                    </a:lnTo>
                    <a:lnTo>
                      <a:pt x="128" y="136"/>
                    </a:lnTo>
                    <a:lnTo>
                      <a:pt x="128" y="140"/>
                    </a:lnTo>
                    <a:lnTo>
                      <a:pt x="130" y="142"/>
                    </a:lnTo>
                    <a:lnTo>
                      <a:pt x="132" y="144"/>
                    </a:lnTo>
                    <a:lnTo>
                      <a:pt x="136" y="144"/>
                    </a:lnTo>
                    <a:lnTo>
                      <a:pt x="136" y="144"/>
                    </a:lnTo>
                    <a:lnTo>
                      <a:pt x="140" y="144"/>
                    </a:lnTo>
                    <a:lnTo>
                      <a:pt x="142" y="142"/>
                    </a:lnTo>
                    <a:lnTo>
                      <a:pt x="144" y="140"/>
                    </a:lnTo>
                    <a:lnTo>
                      <a:pt x="144" y="136"/>
                    </a:lnTo>
                    <a:lnTo>
                      <a:pt x="144" y="40"/>
                    </a:lnTo>
                    <a:lnTo>
                      <a:pt x="144" y="40"/>
                    </a:lnTo>
                    <a:lnTo>
                      <a:pt x="144" y="32"/>
                    </a:lnTo>
                    <a:lnTo>
                      <a:pt x="140" y="24"/>
                    </a:lnTo>
                    <a:lnTo>
                      <a:pt x="138" y="18"/>
                    </a:lnTo>
                    <a:lnTo>
                      <a:pt x="132" y="12"/>
                    </a:lnTo>
                    <a:lnTo>
                      <a:pt x="126" y="6"/>
                    </a:lnTo>
                    <a:lnTo>
                      <a:pt x="120" y="4"/>
                    </a:lnTo>
                    <a:lnTo>
                      <a:pt x="112" y="0"/>
                    </a:lnTo>
                    <a:lnTo>
                      <a:pt x="104" y="0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16" tIns="60959" rIns="121916" bIns="60959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667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Freeform 43"/>
              <p:cNvSpPr>
                <a:spLocks/>
              </p:cNvSpPr>
              <p:nvPr/>
            </p:nvSpPr>
            <p:spPr bwMode="auto">
              <a:xfrm>
                <a:off x="1471" y="2747"/>
                <a:ext cx="144" cy="144"/>
              </a:xfrm>
              <a:custGeom>
                <a:avLst/>
                <a:gdLst>
                  <a:gd name="T0" fmla="*/ 136 w 144"/>
                  <a:gd name="T1" fmla="*/ 0 h 144"/>
                  <a:gd name="T2" fmla="*/ 136 w 144"/>
                  <a:gd name="T3" fmla="*/ 0 h 144"/>
                  <a:gd name="T4" fmla="*/ 132 w 144"/>
                  <a:gd name="T5" fmla="*/ 0 h 144"/>
                  <a:gd name="T6" fmla="*/ 130 w 144"/>
                  <a:gd name="T7" fmla="*/ 2 h 144"/>
                  <a:gd name="T8" fmla="*/ 128 w 144"/>
                  <a:gd name="T9" fmla="*/ 4 h 144"/>
                  <a:gd name="T10" fmla="*/ 128 w 144"/>
                  <a:gd name="T11" fmla="*/ 8 h 144"/>
                  <a:gd name="T12" fmla="*/ 128 w 144"/>
                  <a:gd name="T13" fmla="*/ 104 h 144"/>
                  <a:gd name="T14" fmla="*/ 128 w 144"/>
                  <a:gd name="T15" fmla="*/ 104 h 144"/>
                  <a:gd name="T16" fmla="*/ 126 w 144"/>
                  <a:gd name="T17" fmla="*/ 114 h 144"/>
                  <a:gd name="T18" fmla="*/ 120 w 144"/>
                  <a:gd name="T19" fmla="*/ 120 h 144"/>
                  <a:gd name="T20" fmla="*/ 114 w 144"/>
                  <a:gd name="T21" fmla="*/ 126 h 144"/>
                  <a:gd name="T22" fmla="*/ 104 w 144"/>
                  <a:gd name="T23" fmla="*/ 128 h 144"/>
                  <a:gd name="T24" fmla="*/ 8 w 144"/>
                  <a:gd name="T25" fmla="*/ 128 h 144"/>
                  <a:gd name="T26" fmla="*/ 8 w 144"/>
                  <a:gd name="T27" fmla="*/ 128 h 144"/>
                  <a:gd name="T28" fmla="*/ 4 w 144"/>
                  <a:gd name="T29" fmla="*/ 128 h 144"/>
                  <a:gd name="T30" fmla="*/ 2 w 144"/>
                  <a:gd name="T31" fmla="*/ 130 h 144"/>
                  <a:gd name="T32" fmla="*/ 0 w 144"/>
                  <a:gd name="T33" fmla="*/ 132 h 144"/>
                  <a:gd name="T34" fmla="*/ 0 w 144"/>
                  <a:gd name="T35" fmla="*/ 136 h 144"/>
                  <a:gd name="T36" fmla="*/ 0 w 144"/>
                  <a:gd name="T37" fmla="*/ 136 h 144"/>
                  <a:gd name="T38" fmla="*/ 0 w 144"/>
                  <a:gd name="T39" fmla="*/ 140 h 144"/>
                  <a:gd name="T40" fmla="*/ 2 w 144"/>
                  <a:gd name="T41" fmla="*/ 142 h 144"/>
                  <a:gd name="T42" fmla="*/ 4 w 144"/>
                  <a:gd name="T43" fmla="*/ 144 h 144"/>
                  <a:gd name="T44" fmla="*/ 8 w 144"/>
                  <a:gd name="T45" fmla="*/ 144 h 144"/>
                  <a:gd name="T46" fmla="*/ 104 w 144"/>
                  <a:gd name="T47" fmla="*/ 144 h 144"/>
                  <a:gd name="T48" fmla="*/ 104 w 144"/>
                  <a:gd name="T49" fmla="*/ 144 h 144"/>
                  <a:gd name="T50" fmla="*/ 112 w 144"/>
                  <a:gd name="T51" fmla="*/ 144 h 144"/>
                  <a:gd name="T52" fmla="*/ 120 w 144"/>
                  <a:gd name="T53" fmla="*/ 140 h 144"/>
                  <a:gd name="T54" fmla="*/ 126 w 144"/>
                  <a:gd name="T55" fmla="*/ 138 h 144"/>
                  <a:gd name="T56" fmla="*/ 132 w 144"/>
                  <a:gd name="T57" fmla="*/ 132 h 144"/>
                  <a:gd name="T58" fmla="*/ 138 w 144"/>
                  <a:gd name="T59" fmla="*/ 126 h 144"/>
                  <a:gd name="T60" fmla="*/ 140 w 144"/>
                  <a:gd name="T61" fmla="*/ 120 h 144"/>
                  <a:gd name="T62" fmla="*/ 144 w 144"/>
                  <a:gd name="T63" fmla="*/ 112 h 144"/>
                  <a:gd name="T64" fmla="*/ 144 w 144"/>
                  <a:gd name="T65" fmla="*/ 104 h 144"/>
                  <a:gd name="T66" fmla="*/ 144 w 144"/>
                  <a:gd name="T67" fmla="*/ 8 h 144"/>
                  <a:gd name="T68" fmla="*/ 144 w 144"/>
                  <a:gd name="T69" fmla="*/ 8 h 144"/>
                  <a:gd name="T70" fmla="*/ 144 w 144"/>
                  <a:gd name="T71" fmla="*/ 4 h 144"/>
                  <a:gd name="T72" fmla="*/ 142 w 144"/>
                  <a:gd name="T73" fmla="*/ 2 h 144"/>
                  <a:gd name="T74" fmla="*/ 140 w 144"/>
                  <a:gd name="T75" fmla="*/ 0 h 144"/>
                  <a:gd name="T76" fmla="*/ 136 w 144"/>
                  <a:gd name="T77" fmla="*/ 0 h 144"/>
                  <a:gd name="T78" fmla="*/ 136 w 144"/>
                  <a:gd name="T79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44" h="144">
                    <a:moveTo>
                      <a:pt x="136" y="0"/>
                    </a:moveTo>
                    <a:lnTo>
                      <a:pt x="136" y="0"/>
                    </a:lnTo>
                    <a:lnTo>
                      <a:pt x="132" y="0"/>
                    </a:lnTo>
                    <a:lnTo>
                      <a:pt x="130" y="2"/>
                    </a:lnTo>
                    <a:lnTo>
                      <a:pt x="128" y="4"/>
                    </a:lnTo>
                    <a:lnTo>
                      <a:pt x="128" y="8"/>
                    </a:lnTo>
                    <a:lnTo>
                      <a:pt x="128" y="104"/>
                    </a:lnTo>
                    <a:lnTo>
                      <a:pt x="128" y="104"/>
                    </a:lnTo>
                    <a:lnTo>
                      <a:pt x="126" y="114"/>
                    </a:lnTo>
                    <a:lnTo>
                      <a:pt x="120" y="120"/>
                    </a:lnTo>
                    <a:lnTo>
                      <a:pt x="114" y="126"/>
                    </a:lnTo>
                    <a:lnTo>
                      <a:pt x="104" y="128"/>
                    </a:lnTo>
                    <a:lnTo>
                      <a:pt x="8" y="128"/>
                    </a:lnTo>
                    <a:lnTo>
                      <a:pt x="8" y="128"/>
                    </a:lnTo>
                    <a:lnTo>
                      <a:pt x="4" y="128"/>
                    </a:lnTo>
                    <a:lnTo>
                      <a:pt x="2" y="130"/>
                    </a:lnTo>
                    <a:lnTo>
                      <a:pt x="0" y="132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0" y="140"/>
                    </a:lnTo>
                    <a:lnTo>
                      <a:pt x="2" y="142"/>
                    </a:lnTo>
                    <a:lnTo>
                      <a:pt x="4" y="144"/>
                    </a:lnTo>
                    <a:lnTo>
                      <a:pt x="8" y="144"/>
                    </a:lnTo>
                    <a:lnTo>
                      <a:pt x="104" y="144"/>
                    </a:lnTo>
                    <a:lnTo>
                      <a:pt x="104" y="144"/>
                    </a:lnTo>
                    <a:lnTo>
                      <a:pt x="112" y="144"/>
                    </a:lnTo>
                    <a:lnTo>
                      <a:pt x="120" y="140"/>
                    </a:lnTo>
                    <a:lnTo>
                      <a:pt x="126" y="138"/>
                    </a:lnTo>
                    <a:lnTo>
                      <a:pt x="132" y="132"/>
                    </a:lnTo>
                    <a:lnTo>
                      <a:pt x="138" y="126"/>
                    </a:lnTo>
                    <a:lnTo>
                      <a:pt x="140" y="120"/>
                    </a:lnTo>
                    <a:lnTo>
                      <a:pt x="144" y="112"/>
                    </a:lnTo>
                    <a:lnTo>
                      <a:pt x="144" y="104"/>
                    </a:lnTo>
                    <a:lnTo>
                      <a:pt x="144" y="8"/>
                    </a:lnTo>
                    <a:lnTo>
                      <a:pt x="144" y="8"/>
                    </a:lnTo>
                    <a:lnTo>
                      <a:pt x="144" y="4"/>
                    </a:lnTo>
                    <a:lnTo>
                      <a:pt x="142" y="2"/>
                    </a:lnTo>
                    <a:lnTo>
                      <a:pt x="140" y="0"/>
                    </a:lnTo>
                    <a:lnTo>
                      <a:pt x="136" y="0"/>
                    </a:lnTo>
                    <a:lnTo>
                      <a:pt x="13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16" tIns="60959" rIns="121916" bIns="60959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667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Freeform 44"/>
              <p:cNvSpPr>
                <a:spLocks/>
              </p:cNvSpPr>
              <p:nvPr/>
            </p:nvSpPr>
            <p:spPr bwMode="auto">
              <a:xfrm>
                <a:off x="975" y="2747"/>
                <a:ext cx="144" cy="144"/>
              </a:xfrm>
              <a:custGeom>
                <a:avLst/>
                <a:gdLst>
                  <a:gd name="T0" fmla="*/ 136 w 144"/>
                  <a:gd name="T1" fmla="*/ 128 h 144"/>
                  <a:gd name="T2" fmla="*/ 40 w 144"/>
                  <a:gd name="T3" fmla="*/ 128 h 144"/>
                  <a:gd name="T4" fmla="*/ 40 w 144"/>
                  <a:gd name="T5" fmla="*/ 128 h 144"/>
                  <a:gd name="T6" fmla="*/ 30 w 144"/>
                  <a:gd name="T7" fmla="*/ 126 h 144"/>
                  <a:gd name="T8" fmla="*/ 24 w 144"/>
                  <a:gd name="T9" fmla="*/ 120 h 144"/>
                  <a:gd name="T10" fmla="*/ 18 w 144"/>
                  <a:gd name="T11" fmla="*/ 114 h 144"/>
                  <a:gd name="T12" fmla="*/ 16 w 144"/>
                  <a:gd name="T13" fmla="*/ 104 h 144"/>
                  <a:gd name="T14" fmla="*/ 16 w 144"/>
                  <a:gd name="T15" fmla="*/ 8 h 144"/>
                  <a:gd name="T16" fmla="*/ 16 w 144"/>
                  <a:gd name="T17" fmla="*/ 8 h 144"/>
                  <a:gd name="T18" fmla="*/ 16 w 144"/>
                  <a:gd name="T19" fmla="*/ 4 h 144"/>
                  <a:gd name="T20" fmla="*/ 14 w 144"/>
                  <a:gd name="T21" fmla="*/ 2 h 144"/>
                  <a:gd name="T22" fmla="*/ 12 w 144"/>
                  <a:gd name="T23" fmla="*/ 0 h 144"/>
                  <a:gd name="T24" fmla="*/ 8 w 144"/>
                  <a:gd name="T25" fmla="*/ 0 h 144"/>
                  <a:gd name="T26" fmla="*/ 8 w 144"/>
                  <a:gd name="T27" fmla="*/ 0 h 144"/>
                  <a:gd name="T28" fmla="*/ 4 w 144"/>
                  <a:gd name="T29" fmla="*/ 0 h 144"/>
                  <a:gd name="T30" fmla="*/ 2 w 144"/>
                  <a:gd name="T31" fmla="*/ 2 h 144"/>
                  <a:gd name="T32" fmla="*/ 0 w 144"/>
                  <a:gd name="T33" fmla="*/ 4 h 144"/>
                  <a:gd name="T34" fmla="*/ 0 w 144"/>
                  <a:gd name="T35" fmla="*/ 8 h 144"/>
                  <a:gd name="T36" fmla="*/ 0 w 144"/>
                  <a:gd name="T37" fmla="*/ 104 h 144"/>
                  <a:gd name="T38" fmla="*/ 0 w 144"/>
                  <a:gd name="T39" fmla="*/ 104 h 144"/>
                  <a:gd name="T40" fmla="*/ 0 w 144"/>
                  <a:gd name="T41" fmla="*/ 112 h 144"/>
                  <a:gd name="T42" fmla="*/ 4 w 144"/>
                  <a:gd name="T43" fmla="*/ 120 h 144"/>
                  <a:gd name="T44" fmla="*/ 6 w 144"/>
                  <a:gd name="T45" fmla="*/ 126 h 144"/>
                  <a:gd name="T46" fmla="*/ 12 w 144"/>
                  <a:gd name="T47" fmla="*/ 132 h 144"/>
                  <a:gd name="T48" fmla="*/ 18 w 144"/>
                  <a:gd name="T49" fmla="*/ 138 h 144"/>
                  <a:gd name="T50" fmla="*/ 24 w 144"/>
                  <a:gd name="T51" fmla="*/ 140 h 144"/>
                  <a:gd name="T52" fmla="*/ 32 w 144"/>
                  <a:gd name="T53" fmla="*/ 144 h 144"/>
                  <a:gd name="T54" fmla="*/ 40 w 144"/>
                  <a:gd name="T55" fmla="*/ 144 h 144"/>
                  <a:gd name="T56" fmla="*/ 136 w 144"/>
                  <a:gd name="T57" fmla="*/ 144 h 144"/>
                  <a:gd name="T58" fmla="*/ 136 w 144"/>
                  <a:gd name="T59" fmla="*/ 144 h 144"/>
                  <a:gd name="T60" fmla="*/ 140 w 144"/>
                  <a:gd name="T61" fmla="*/ 144 h 144"/>
                  <a:gd name="T62" fmla="*/ 142 w 144"/>
                  <a:gd name="T63" fmla="*/ 142 h 144"/>
                  <a:gd name="T64" fmla="*/ 144 w 144"/>
                  <a:gd name="T65" fmla="*/ 140 h 144"/>
                  <a:gd name="T66" fmla="*/ 144 w 144"/>
                  <a:gd name="T67" fmla="*/ 136 h 144"/>
                  <a:gd name="T68" fmla="*/ 144 w 144"/>
                  <a:gd name="T69" fmla="*/ 136 h 144"/>
                  <a:gd name="T70" fmla="*/ 144 w 144"/>
                  <a:gd name="T71" fmla="*/ 132 h 144"/>
                  <a:gd name="T72" fmla="*/ 142 w 144"/>
                  <a:gd name="T73" fmla="*/ 130 h 144"/>
                  <a:gd name="T74" fmla="*/ 140 w 144"/>
                  <a:gd name="T75" fmla="*/ 128 h 144"/>
                  <a:gd name="T76" fmla="*/ 136 w 144"/>
                  <a:gd name="T77" fmla="*/ 128 h 144"/>
                  <a:gd name="T78" fmla="*/ 136 w 144"/>
                  <a:gd name="T79" fmla="*/ 12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44" h="144">
                    <a:moveTo>
                      <a:pt x="136" y="128"/>
                    </a:moveTo>
                    <a:lnTo>
                      <a:pt x="40" y="128"/>
                    </a:lnTo>
                    <a:lnTo>
                      <a:pt x="40" y="128"/>
                    </a:lnTo>
                    <a:lnTo>
                      <a:pt x="30" y="126"/>
                    </a:lnTo>
                    <a:lnTo>
                      <a:pt x="24" y="120"/>
                    </a:lnTo>
                    <a:lnTo>
                      <a:pt x="18" y="114"/>
                    </a:lnTo>
                    <a:lnTo>
                      <a:pt x="16" y="104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12"/>
                    </a:lnTo>
                    <a:lnTo>
                      <a:pt x="4" y="120"/>
                    </a:lnTo>
                    <a:lnTo>
                      <a:pt x="6" y="126"/>
                    </a:lnTo>
                    <a:lnTo>
                      <a:pt x="12" y="132"/>
                    </a:lnTo>
                    <a:lnTo>
                      <a:pt x="18" y="138"/>
                    </a:lnTo>
                    <a:lnTo>
                      <a:pt x="24" y="140"/>
                    </a:lnTo>
                    <a:lnTo>
                      <a:pt x="32" y="144"/>
                    </a:lnTo>
                    <a:lnTo>
                      <a:pt x="40" y="144"/>
                    </a:lnTo>
                    <a:lnTo>
                      <a:pt x="136" y="144"/>
                    </a:lnTo>
                    <a:lnTo>
                      <a:pt x="136" y="144"/>
                    </a:lnTo>
                    <a:lnTo>
                      <a:pt x="140" y="144"/>
                    </a:lnTo>
                    <a:lnTo>
                      <a:pt x="142" y="142"/>
                    </a:lnTo>
                    <a:lnTo>
                      <a:pt x="144" y="140"/>
                    </a:lnTo>
                    <a:lnTo>
                      <a:pt x="144" y="136"/>
                    </a:lnTo>
                    <a:lnTo>
                      <a:pt x="144" y="136"/>
                    </a:lnTo>
                    <a:lnTo>
                      <a:pt x="144" y="132"/>
                    </a:lnTo>
                    <a:lnTo>
                      <a:pt x="142" y="130"/>
                    </a:lnTo>
                    <a:lnTo>
                      <a:pt x="140" y="128"/>
                    </a:lnTo>
                    <a:lnTo>
                      <a:pt x="136" y="128"/>
                    </a:lnTo>
                    <a:lnTo>
                      <a:pt x="136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16" tIns="60959" rIns="121916" bIns="60959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667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Freeform 45"/>
              <p:cNvSpPr>
                <a:spLocks/>
              </p:cNvSpPr>
              <p:nvPr/>
            </p:nvSpPr>
            <p:spPr bwMode="auto">
              <a:xfrm>
                <a:off x="975" y="2251"/>
                <a:ext cx="144" cy="144"/>
              </a:xfrm>
              <a:custGeom>
                <a:avLst/>
                <a:gdLst>
                  <a:gd name="T0" fmla="*/ 8 w 144"/>
                  <a:gd name="T1" fmla="*/ 144 h 144"/>
                  <a:gd name="T2" fmla="*/ 8 w 144"/>
                  <a:gd name="T3" fmla="*/ 144 h 144"/>
                  <a:gd name="T4" fmla="*/ 12 w 144"/>
                  <a:gd name="T5" fmla="*/ 144 h 144"/>
                  <a:gd name="T6" fmla="*/ 14 w 144"/>
                  <a:gd name="T7" fmla="*/ 142 h 144"/>
                  <a:gd name="T8" fmla="*/ 16 w 144"/>
                  <a:gd name="T9" fmla="*/ 140 h 144"/>
                  <a:gd name="T10" fmla="*/ 16 w 144"/>
                  <a:gd name="T11" fmla="*/ 136 h 144"/>
                  <a:gd name="T12" fmla="*/ 16 w 144"/>
                  <a:gd name="T13" fmla="*/ 40 h 144"/>
                  <a:gd name="T14" fmla="*/ 16 w 144"/>
                  <a:gd name="T15" fmla="*/ 40 h 144"/>
                  <a:gd name="T16" fmla="*/ 18 w 144"/>
                  <a:gd name="T17" fmla="*/ 30 h 144"/>
                  <a:gd name="T18" fmla="*/ 24 w 144"/>
                  <a:gd name="T19" fmla="*/ 24 h 144"/>
                  <a:gd name="T20" fmla="*/ 30 w 144"/>
                  <a:gd name="T21" fmla="*/ 18 h 144"/>
                  <a:gd name="T22" fmla="*/ 40 w 144"/>
                  <a:gd name="T23" fmla="*/ 16 h 144"/>
                  <a:gd name="T24" fmla="*/ 136 w 144"/>
                  <a:gd name="T25" fmla="*/ 16 h 144"/>
                  <a:gd name="T26" fmla="*/ 136 w 144"/>
                  <a:gd name="T27" fmla="*/ 16 h 144"/>
                  <a:gd name="T28" fmla="*/ 140 w 144"/>
                  <a:gd name="T29" fmla="*/ 16 h 144"/>
                  <a:gd name="T30" fmla="*/ 142 w 144"/>
                  <a:gd name="T31" fmla="*/ 14 h 144"/>
                  <a:gd name="T32" fmla="*/ 144 w 144"/>
                  <a:gd name="T33" fmla="*/ 12 h 144"/>
                  <a:gd name="T34" fmla="*/ 144 w 144"/>
                  <a:gd name="T35" fmla="*/ 8 h 144"/>
                  <a:gd name="T36" fmla="*/ 144 w 144"/>
                  <a:gd name="T37" fmla="*/ 8 h 144"/>
                  <a:gd name="T38" fmla="*/ 144 w 144"/>
                  <a:gd name="T39" fmla="*/ 4 h 144"/>
                  <a:gd name="T40" fmla="*/ 142 w 144"/>
                  <a:gd name="T41" fmla="*/ 2 h 144"/>
                  <a:gd name="T42" fmla="*/ 140 w 144"/>
                  <a:gd name="T43" fmla="*/ 0 h 144"/>
                  <a:gd name="T44" fmla="*/ 136 w 144"/>
                  <a:gd name="T45" fmla="*/ 0 h 144"/>
                  <a:gd name="T46" fmla="*/ 40 w 144"/>
                  <a:gd name="T47" fmla="*/ 0 h 144"/>
                  <a:gd name="T48" fmla="*/ 40 w 144"/>
                  <a:gd name="T49" fmla="*/ 0 h 144"/>
                  <a:gd name="T50" fmla="*/ 32 w 144"/>
                  <a:gd name="T51" fmla="*/ 0 h 144"/>
                  <a:gd name="T52" fmla="*/ 24 w 144"/>
                  <a:gd name="T53" fmla="*/ 4 h 144"/>
                  <a:gd name="T54" fmla="*/ 18 w 144"/>
                  <a:gd name="T55" fmla="*/ 6 h 144"/>
                  <a:gd name="T56" fmla="*/ 12 w 144"/>
                  <a:gd name="T57" fmla="*/ 12 h 144"/>
                  <a:gd name="T58" fmla="*/ 6 w 144"/>
                  <a:gd name="T59" fmla="*/ 18 h 144"/>
                  <a:gd name="T60" fmla="*/ 4 w 144"/>
                  <a:gd name="T61" fmla="*/ 24 h 144"/>
                  <a:gd name="T62" fmla="*/ 0 w 144"/>
                  <a:gd name="T63" fmla="*/ 32 h 144"/>
                  <a:gd name="T64" fmla="*/ 0 w 144"/>
                  <a:gd name="T65" fmla="*/ 40 h 144"/>
                  <a:gd name="T66" fmla="*/ 0 w 144"/>
                  <a:gd name="T67" fmla="*/ 136 h 144"/>
                  <a:gd name="T68" fmla="*/ 0 w 144"/>
                  <a:gd name="T69" fmla="*/ 136 h 144"/>
                  <a:gd name="T70" fmla="*/ 0 w 144"/>
                  <a:gd name="T71" fmla="*/ 140 h 144"/>
                  <a:gd name="T72" fmla="*/ 2 w 144"/>
                  <a:gd name="T73" fmla="*/ 142 h 144"/>
                  <a:gd name="T74" fmla="*/ 4 w 144"/>
                  <a:gd name="T75" fmla="*/ 144 h 144"/>
                  <a:gd name="T76" fmla="*/ 8 w 144"/>
                  <a:gd name="T77" fmla="*/ 144 h 144"/>
                  <a:gd name="T78" fmla="*/ 8 w 144"/>
                  <a:gd name="T79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44" h="144">
                    <a:moveTo>
                      <a:pt x="8" y="144"/>
                    </a:moveTo>
                    <a:lnTo>
                      <a:pt x="8" y="144"/>
                    </a:lnTo>
                    <a:lnTo>
                      <a:pt x="12" y="144"/>
                    </a:lnTo>
                    <a:lnTo>
                      <a:pt x="14" y="142"/>
                    </a:lnTo>
                    <a:lnTo>
                      <a:pt x="16" y="140"/>
                    </a:lnTo>
                    <a:lnTo>
                      <a:pt x="16" y="136"/>
                    </a:lnTo>
                    <a:lnTo>
                      <a:pt x="16" y="40"/>
                    </a:lnTo>
                    <a:lnTo>
                      <a:pt x="16" y="40"/>
                    </a:lnTo>
                    <a:lnTo>
                      <a:pt x="18" y="30"/>
                    </a:lnTo>
                    <a:lnTo>
                      <a:pt x="24" y="24"/>
                    </a:lnTo>
                    <a:lnTo>
                      <a:pt x="30" y="18"/>
                    </a:lnTo>
                    <a:lnTo>
                      <a:pt x="40" y="16"/>
                    </a:lnTo>
                    <a:lnTo>
                      <a:pt x="136" y="16"/>
                    </a:lnTo>
                    <a:lnTo>
                      <a:pt x="136" y="16"/>
                    </a:lnTo>
                    <a:lnTo>
                      <a:pt x="140" y="16"/>
                    </a:lnTo>
                    <a:lnTo>
                      <a:pt x="142" y="14"/>
                    </a:lnTo>
                    <a:lnTo>
                      <a:pt x="144" y="12"/>
                    </a:lnTo>
                    <a:lnTo>
                      <a:pt x="144" y="8"/>
                    </a:lnTo>
                    <a:lnTo>
                      <a:pt x="144" y="8"/>
                    </a:lnTo>
                    <a:lnTo>
                      <a:pt x="144" y="4"/>
                    </a:lnTo>
                    <a:lnTo>
                      <a:pt x="142" y="2"/>
                    </a:lnTo>
                    <a:lnTo>
                      <a:pt x="140" y="0"/>
                    </a:lnTo>
                    <a:lnTo>
                      <a:pt x="136" y="0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32" y="0"/>
                    </a:lnTo>
                    <a:lnTo>
                      <a:pt x="24" y="4"/>
                    </a:lnTo>
                    <a:lnTo>
                      <a:pt x="18" y="6"/>
                    </a:lnTo>
                    <a:lnTo>
                      <a:pt x="12" y="12"/>
                    </a:lnTo>
                    <a:lnTo>
                      <a:pt x="6" y="18"/>
                    </a:lnTo>
                    <a:lnTo>
                      <a:pt x="4" y="24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0" y="140"/>
                    </a:lnTo>
                    <a:lnTo>
                      <a:pt x="2" y="142"/>
                    </a:lnTo>
                    <a:lnTo>
                      <a:pt x="4" y="144"/>
                    </a:lnTo>
                    <a:lnTo>
                      <a:pt x="8" y="144"/>
                    </a:lnTo>
                    <a:lnTo>
                      <a:pt x="8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16" tIns="60959" rIns="121916" bIns="60959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667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Freeform 46"/>
              <p:cNvSpPr>
                <a:spLocks noEditPoints="1"/>
              </p:cNvSpPr>
              <p:nvPr/>
            </p:nvSpPr>
            <p:spPr bwMode="auto">
              <a:xfrm>
                <a:off x="1071" y="2475"/>
                <a:ext cx="448" cy="192"/>
              </a:xfrm>
              <a:custGeom>
                <a:avLst/>
                <a:gdLst>
                  <a:gd name="T0" fmla="*/ 388 w 448"/>
                  <a:gd name="T1" fmla="*/ 48 h 192"/>
                  <a:gd name="T2" fmla="*/ 288 w 448"/>
                  <a:gd name="T3" fmla="*/ 128 h 192"/>
                  <a:gd name="T4" fmla="*/ 188 w 448"/>
                  <a:gd name="T5" fmla="*/ 50 h 192"/>
                  <a:gd name="T6" fmla="*/ 192 w 448"/>
                  <a:gd name="T7" fmla="*/ 32 h 192"/>
                  <a:gd name="T8" fmla="*/ 172 w 448"/>
                  <a:gd name="T9" fmla="*/ 2 h 192"/>
                  <a:gd name="T10" fmla="*/ 154 w 448"/>
                  <a:gd name="T11" fmla="*/ 0 h 192"/>
                  <a:gd name="T12" fmla="*/ 128 w 448"/>
                  <a:gd name="T13" fmla="*/ 26 h 192"/>
                  <a:gd name="T14" fmla="*/ 132 w 448"/>
                  <a:gd name="T15" fmla="*/ 48 h 192"/>
                  <a:gd name="T16" fmla="*/ 32 w 448"/>
                  <a:gd name="T17" fmla="*/ 128 h 192"/>
                  <a:gd name="T18" fmla="*/ 10 w 448"/>
                  <a:gd name="T19" fmla="*/ 138 h 192"/>
                  <a:gd name="T20" fmla="*/ 0 w 448"/>
                  <a:gd name="T21" fmla="*/ 160 h 192"/>
                  <a:gd name="T22" fmla="*/ 20 w 448"/>
                  <a:gd name="T23" fmla="*/ 190 h 192"/>
                  <a:gd name="T24" fmla="*/ 38 w 448"/>
                  <a:gd name="T25" fmla="*/ 192 h 192"/>
                  <a:gd name="T26" fmla="*/ 64 w 448"/>
                  <a:gd name="T27" fmla="*/ 166 h 192"/>
                  <a:gd name="T28" fmla="*/ 60 w 448"/>
                  <a:gd name="T29" fmla="*/ 144 h 192"/>
                  <a:gd name="T30" fmla="*/ 160 w 448"/>
                  <a:gd name="T31" fmla="*/ 64 h 192"/>
                  <a:gd name="T32" fmla="*/ 260 w 448"/>
                  <a:gd name="T33" fmla="*/ 144 h 192"/>
                  <a:gd name="T34" fmla="*/ 256 w 448"/>
                  <a:gd name="T35" fmla="*/ 160 h 192"/>
                  <a:gd name="T36" fmla="*/ 276 w 448"/>
                  <a:gd name="T37" fmla="*/ 190 h 192"/>
                  <a:gd name="T38" fmla="*/ 294 w 448"/>
                  <a:gd name="T39" fmla="*/ 192 h 192"/>
                  <a:gd name="T40" fmla="*/ 320 w 448"/>
                  <a:gd name="T41" fmla="*/ 166 h 192"/>
                  <a:gd name="T42" fmla="*/ 316 w 448"/>
                  <a:gd name="T43" fmla="*/ 144 h 192"/>
                  <a:gd name="T44" fmla="*/ 416 w 448"/>
                  <a:gd name="T45" fmla="*/ 64 h 192"/>
                  <a:gd name="T46" fmla="*/ 438 w 448"/>
                  <a:gd name="T47" fmla="*/ 54 h 192"/>
                  <a:gd name="T48" fmla="*/ 448 w 448"/>
                  <a:gd name="T49" fmla="*/ 32 h 192"/>
                  <a:gd name="T50" fmla="*/ 428 w 448"/>
                  <a:gd name="T51" fmla="*/ 2 h 192"/>
                  <a:gd name="T52" fmla="*/ 410 w 448"/>
                  <a:gd name="T53" fmla="*/ 0 h 192"/>
                  <a:gd name="T54" fmla="*/ 384 w 448"/>
                  <a:gd name="T55" fmla="*/ 26 h 192"/>
                  <a:gd name="T56" fmla="*/ 32 w 448"/>
                  <a:gd name="T57" fmla="*/ 176 h 192"/>
                  <a:gd name="T58" fmla="*/ 16 w 448"/>
                  <a:gd name="T59" fmla="*/ 160 h 192"/>
                  <a:gd name="T60" fmla="*/ 26 w 448"/>
                  <a:gd name="T61" fmla="*/ 146 h 192"/>
                  <a:gd name="T62" fmla="*/ 44 w 448"/>
                  <a:gd name="T63" fmla="*/ 148 h 192"/>
                  <a:gd name="T64" fmla="*/ 46 w 448"/>
                  <a:gd name="T65" fmla="*/ 166 h 192"/>
                  <a:gd name="T66" fmla="*/ 32 w 448"/>
                  <a:gd name="T67" fmla="*/ 176 h 192"/>
                  <a:gd name="T68" fmla="*/ 148 w 448"/>
                  <a:gd name="T69" fmla="*/ 44 h 192"/>
                  <a:gd name="T70" fmla="*/ 146 w 448"/>
                  <a:gd name="T71" fmla="*/ 26 h 192"/>
                  <a:gd name="T72" fmla="*/ 160 w 448"/>
                  <a:gd name="T73" fmla="*/ 16 h 192"/>
                  <a:gd name="T74" fmla="*/ 176 w 448"/>
                  <a:gd name="T75" fmla="*/ 32 h 192"/>
                  <a:gd name="T76" fmla="*/ 166 w 448"/>
                  <a:gd name="T77" fmla="*/ 46 h 192"/>
                  <a:gd name="T78" fmla="*/ 288 w 448"/>
                  <a:gd name="T79" fmla="*/ 176 h 192"/>
                  <a:gd name="T80" fmla="*/ 272 w 448"/>
                  <a:gd name="T81" fmla="*/ 160 h 192"/>
                  <a:gd name="T82" fmla="*/ 280 w 448"/>
                  <a:gd name="T83" fmla="*/ 146 h 192"/>
                  <a:gd name="T84" fmla="*/ 292 w 448"/>
                  <a:gd name="T85" fmla="*/ 144 h 192"/>
                  <a:gd name="T86" fmla="*/ 304 w 448"/>
                  <a:gd name="T87" fmla="*/ 160 h 192"/>
                  <a:gd name="T88" fmla="*/ 294 w 448"/>
                  <a:gd name="T89" fmla="*/ 174 h 192"/>
                  <a:gd name="T90" fmla="*/ 432 w 448"/>
                  <a:gd name="T91" fmla="*/ 32 h 192"/>
                  <a:gd name="T92" fmla="*/ 416 w 448"/>
                  <a:gd name="T93" fmla="*/ 48 h 192"/>
                  <a:gd name="T94" fmla="*/ 402 w 448"/>
                  <a:gd name="T95" fmla="*/ 38 h 192"/>
                  <a:gd name="T96" fmla="*/ 404 w 448"/>
                  <a:gd name="T97" fmla="*/ 20 h 192"/>
                  <a:gd name="T98" fmla="*/ 422 w 448"/>
                  <a:gd name="T99" fmla="*/ 18 h 192"/>
                  <a:gd name="T100" fmla="*/ 432 w 448"/>
                  <a:gd name="T101" fmla="*/ 3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48" h="192">
                    <a:moveTo>
                      <a:pt x="384" y="32"/>
                    </a:moveTo>
                    <a:lnTo>
                      <a:pt x="384" y="32"/>
                    </a:lnTo>
                    <a:lnTo>
                      <a:pt x="386" y="40"/>
                    </a:lnTo>
                    <a:lnTo>
                      <a:pt x="388" y="48"/>
                    </a:lnTo>
                    <a:lnTo>
                      <a:pt x="304" y="132"/>
                    </a:lnTo>
                    <a:lnTo>
                      <a:pt x="304" y="132"/>
                    </a:lnTo>
                    <a:lnTo>
                      <a:pt x="296" y="130"/>
                    </a:lnTo>
                    <a:lnTo>
                      <a:pt x="288" y="128"/>
                    </a:lnTo>
                    <a:lnTo>
                      <a:pt x="288" y="128"/>
                    </a:lnTo>
                    <a:lnTo>
                      <a:pt x="280" y="130"/>
                    </a:lnTo>
                    <a:lnTo>
                      <a:pt x="272" y="132"/>
                    </a:lnTo>
                    <a:lnTo>
                      <a:pt x="188" y="50"/>
                    </a:lnTo>
                    <a:lnTo>
                      <a:pt x="188" y="50"/>
                    </a:lnTo>
                    <a:lnTo>
                      <a:pt x="190" y="42"/>
                    </a:lnTo>
                    <a:lnTo>
                      <a:pt x="192" y="32"/>
                    </a:lnTo>
                    <a:lnTo>
                      <a:pt x="192" y="32"/>
                    </a:lnTo>
                    <a:lnTo>
                      <a:pt x="192" y="26"/>
                    </a:lnTo>
                    <a:lnTo>
                      <a:pt x="190" y="20"/>
                    </a:lnTo>
                    <a:lnTo>
                      <a:pt x="182" y="10"/>
                    </a:lnTo>
                    <a:lnTo>
                      <a:pt x="172" y="2"/>
                    </a:lnTo>
                    <a:lnTo>
                      <a:pt x="166" y="0"/>
                    </a:lnTo>
                    <a:lnTo>
                      <a:pt x="160" y="0"/>
                    </a:lnTo>
                    <a:lnTo>
                      <a:pt x="160" y="0"/>
                    </a:lnTo>
                    <a:lnTo>
                      <a:pt x="154" y="0"/>
                    </a:lnTo>
                    <a:lnTo>
                      <a:pt x="148" y="2"/>
                    </a:lnTo>
                    <a:lnTo>
                      <a:pt x="138" y="10"/>
                    </a:lnTo>
                    <a:lnTo>
                      <a:pt x="130" y="20"/>
                    </a:lnTo>
                    <a:lnTo>
                      <a:pt x="128" y="26"/>
                    </a:lnTo>
                    <a:lnTo>
                      <a:pt x="128" y="32"/>
                    </a:lnTo>
                    <a:lnTo>
                      <a:pt x="128" y="32"/>
                    </a:lnTo>
                    <a:lnTo>
                      <a:pt x="130" y="40"/>
                    </a:lnTo>
                    <a:lnTo>
                      <a:pt x="132" y="48"/>
                    </a:lnTo>
                    <a:lnTo>
                      <a:pt x="48" y="132"/>
                    </a:lnTo>
                    <a:lnTo>
                      <a:pt x="48" y="132"/>
                    </a:lnTo>
                    <a:lnTo>
                      <a:pt x="40" y="130"/>
                    </a:lnTo>
                    <a:lnTo>
                      <a:pt x="32" y="128"/>
                    </a:lnTo>
                    <a:lnTo>
                      <a:pt x="32" y="128"/>
                    </a:lnTo>
                    <a:lnTo>
                      <a:pt x="26" y="128"/>
                    </a:lnTo>
                    <a:lnTo>
                      <a:pt x="20" y="130"/>
                    </a:lnTo>
                    <a:lnTo>
                      <a:pt x="10" y="138"/>
                    </a:lnTo>
                    <a:lnTo>
                      <a:pt x="2" y="148"/>
                    </a:lnTo>
                    <a:lnTo>
                      <a:pt x="0" y="154"/>
                    </a:lnTo>
                    <a:lnTo>
                      <a:pt x="0" y="160"/>
                    </a:lnTo>
                    <a:lnTo>
                      <a:pt x="0" y="160"/>
                    </a:lnTo>
                    <a:lnTo>
                      <a:pt x="0" y="166"/>
                    </a:lnTo>
                    <a:lnTo>
                      <a:pt x="2" y="172"/>
                    </a:lnTo>
                    <a:lnTo>
                      <a:pt x="10" y="182"/>
                    </a:lnTo>
                    <a:lnTo>
                      <a:pt x="20" y="190"/>
                    </a:lnTo>
                    <a:lnTo>
                      <a:pt x="26" y="192"/>
                    </a:lnTo>
                    <a:lnTo>
                      <a:pt x="32" y="192"/>
                    </a:lnTo>
                    <a:lnTo>
                      <a:pt x="32" y="192"/>
                    </a:lnTo>
                    <a:lnTo>
                      <a:pt x="38" y="192"/>
                    </a:lnTo>
                    <a:lnTo>
                      <a:pt x="44" y="190"/>
                    </a:lnTo>
                    <a:lnTo>
                      <a:pt x="54" y="182"/>
                    </a:lnTo>
                    <a:lnTo>
                      <a:pt x="62" y="172"/>
                    </a:lnTo>
                    <a:lnTo>
                      <a:pt x="64" y="166"/>
                    </a:lnTo>
                    <a:lnTo>
                      <a:pt x="64" y="160"/>
                    </a:lnTo>
                    <a:lnTo>
                      <a:pt x="64" y="160"/>
                    </a:lnTo>
                    <a:lnTo>
                      <a:pt x="62" y="152"/>
                    </a:lnTo>
                    <a:lnTo>
                      <a:pt x="60" y="144"/>
                    </a:lnTo>
                    <a:lnTo>
                      <a:pt x="144" y="60"/>
                    </a:lnTo>
                    <a:lnTo>
                      <a:pt x="144" y="60"/>
                    </a:lnTo>
                    <a:lnTo>
                      <a:pt x="152" y="62"/>
                    </a:lnTo>
                    <a:lnTo>
                      <a:pt x="160" y="64"/>
                    </a:lnTo>
                    <a:lnTo>
                      <a:pt x="160" y="64"/>
                    </a:lnTo>
                    <a:lnTo>
                      <a:pt x="168" y="62"/>
                    </a:lnTo>
                    <a:lnTo>
                      <a:pt x="176" y="60"/>
                    </a:lnTo>
                    <a:lnTo>
                      <a:pt x="260" y="144"/>
                    </a:lnTo>
                    <a:lnTo>
                      <a:pt x="260" y="144"/>
                    </a:lnTo>
                    <a:lnTo>
                      <a:pt x="258" y="152"/>
                    </a:lnTo>
                    <a:lnTo>
                      <a:pt x="256" y="160"/>
                    </a:lnTo>
                    <a:lnTo>
                      <a:pt x="256" y="160"/>
                    </a:lnTo>
                    <a:lnTo>
                      <a:pt x="256" y="166"/>
                    </a:lnTo>
                    <a:lnTo>
                      <a:pt x="258" y="172"/>
                    </a:lnTo>
                    <a:lnTo>
                      <a:pt x="266" y="182"/>
                    </a:lnTo>
                    <a:lnTo>
                      <a:pt x="276" y="190"/>
                    </a:lnTo>
                    <a:lnTo>
                      <a:pt x="282" y="192"/>
                    </a:lnTo>
                    <a:lnTo>
                      <a:pt x="288" y="192"/>
                    </a:lnTo>
                    <a:lnTo>
                      <a:pt x="288" y="192"/>
                    </a:lnTo>
                    <a:lnTo>
                      <a:pt x="294" y="192"/>
                    </a:lnTo>
                    <a:lnTo>
                      <a:pt x="300" y="190"/>
                    </a:lnTo>
                    <a:lnTo>
                      <a:pt x="310" y="182"/>
                    </a:lnTo>
                    <a:lnTo>
                      <a:pt x="318" y="172"/>
                    </a:lnTo>
                    <a:lnTo>
                      <a:pt x="320" y="166"/>
                    </a:lnTo>
                    <a:lnTo>
                      <a:pt x="320" y="160"/>
                    </a:lnTo>
                    <a:lnTo>
                      <a:pt x="320" y="160"/>
                    </a:lnTo>
                    <a:lnTo>
                      <a:pt x="318" y="152"/>
                    </a:lnTo>
                    <a:lnTo>
                      <a:pt x="316" y="144"/>
                    </a:lnTo>
                    <a:lnTo>
                      <a:pt x="400" y="60"/>
                    </a:lnTo>
                    <a:lnTo>
                      <a:pt x="400" y="60"/>
                    </a:lnTo>
                    <a:lnTo>
                      <a:pt x="408" y="62"/>
                    </a:lnTo>
                    <a:lnTo>
                      <a:pt x="416" y="64"/>
                    </a:lnTo>
                    <a:lnTo>
                      <a:pt x="416" y="64"/>
                    </a:lnTo>
                    <a:lnTo>
                      <a:pt x="422" y="64"/>
                    </a:lnTo>
                    <a:lnTo>
                      <a:pt x="428" y="62"/>
                    </a:lnTo>
                    <a:lnTo>
                      <a:pt x="438" y="54"/>
                    </a:lnTo>
                    <a:lnTo>
                      <a:pt x="446" y="44"/>
                    </a:lnTo>
                    <a:lnTo>
                      <a:pt x="448" y="38"/>
                    </a:lnTo>
                    <a:lnTo>
                      <a:pt x="448" y="32"/>
                    </a:lnTo>
                    <a:lnTo>
                      <a:pt x="448" y="32"/>
                    </a:lnTo>
                    <a:lnTo>
                      <a:pt x="448" y="26"/>
                    </a:lnTo>
                    <a:lnTo>
                      <a:pt x="446" y="20"/>
                    </a:lnTo>
                    <a:lnTo>
                      <a:pt x="438" y="10"/>
                    </a:lnTo>
                    <a:lnTo>
                      <a:pt x="428" y="2"/>
                    </a:lnTo>
                    <a:lnTo>
                      <a:pt x="422" y="0"/>
                    </a:lnTo>
                    <a:lnTo>
                      <a:pt x="416" y="0"/>
                    </a:lnTo>
                    <a:lnTo>
                      <a:pt x="416" y="0"/>
                    </a:lnTo>
                    <a:lnTo>
                      <a:pt x="410" y="0"/>
                    </a:lnTo>
                    <a:lnTo>
                      <a:pt x="404" y="2"/>
                    </a:lnTo>
                    <a:lnTo>
                      <a:pt x="394" y="10"/>
                    </a:lnTo>
                    <a:lnTo>
                      <a:pt x="386" y="20"/>
                    </a:lnTo>
                    <a:lnTo>
                      <a:pt x="384" y="26"/>
                    </a:lnTo>
                    <a:lnTo>
                      <a:pt x="384" y="32"/>
                    </a:lnTo>
                    <a:lnTo>
                      <a:pt x="384" y="32"/>
                    </a:lnTo>
                    <a:close/>
                    <a:moveTo>
                      <a:pt x="32" y="176"/>
                    </a:moveTo>
                    <a:lnTo>
                      <a:pt x="32" y="176"/>
                    </a:lnTo>
                    <a:lnTo>
                      <a:pt x="26" y="174"/>
                    </a:lnTo>
                    <a:lnTo>
                      <a:pt x="20" y="172"/>
                    </a:lnTo>
                    <a:lnTo>
                      <a:pt x="18" y="166"/>
                    </a:lnTo>
                    <a:lnTo>
                      <a:pt x="16" y="160"/>
                    </a:lnTo>
                    <a:lnTo>
                      <a:pt x="16" y="160"/>
                    </a:lnTo>
                    <a:lnTo>
                      <a:pt x="18" y="154"/>
                    </a:lnTo>
                    <a:lnTo>
                      <a:pt x="20" y="148"/>
                    </a:lnTo>
                    <a:lnTo>
                      <a:pt x="26" y="146"/>
                    </a:lnTo>
                    <a:lnTo>
                      <a:pt x="32" y="144"/>
                    </a:lnTo>
                    <a:lnTo>
                      <a:pt x="32" y="144"/>
                    </a:lnTo>
                    <a:lnTo>
                      <a:pt x="38" y="146"/>
                    </a:lnTo>
                    <a:lnTo>
                      <a:pt x="44" y="148"/>
                    </a:lnTo>
                    <a:lnTo>
                      <a:pt x="46" y="154"/>
                    </a:lnTo>
                    <a:lnTo>
                      <a:pt x="48" y="160"/>
                    </a:lnTo>
                    <a:lnTo>
                      <a:pt x="48" y="160"/>
                    </a:lnTo>
                    <a:lnTo>
                      <a:pt x="46" y="166"/>
                    </a:lnTo>
                    <a:lnTo>
                      <a:pt x="44" y="172"/>
                    </a:lnTo>
                    <a:lnTo>
                      <a:pt x="38" y="174"/>
                    </a:lnTo>
                    <a:lnTo>
                      <a:pt x="32" y="176"/>
                    </a:lnTo>
                    <a:lnTo>
                      <a:pt x="32" y="176"/>
                    </a:lnTo>
                    <a:close/>
                    <a:moveTo>
                      <a:pt x="160" y="48"/>
                    </a:moveTo>
                    <a:lnTo>
                      <a:pt x="160" y="48"/>
                    </a:lnTo>
                    <a:lnTo>
                      <a:pt x="154" y="46"/>
                    </a:lnTo>
                    <a:lnTo>
                      <a:pt x="148" y="44"/>
                    </a:lnTo>
                    <a:lnTo>
                      <a:pt x="146" y="38"/>
                    </a:lnTo>
                    <a:lnTo>
                      <a:pt x="144" y="32"/>
                    </a:lnTo>
                    <a:lnTo>
                      <a:pt x="144" y="32"/>
                    </a:lnTo>
                    <a:lnTo>
                      <a:pt x="146" y="26"/>
                    </a:lnTo>
                    <a:lnTo>
                      <a:pt x="148" y="20"/>
                    </a:lnTo>
                    <a:lnTo>
                      <a:pt x="154" y="18"/>
                    </a:lnTo>
                    <a:lnTo>
                      <a:pt x="160" y="16"/>
                    </a:lnTo>
                    <a:lnTo>
                      <a:pt x="160" y="16"/>
                    </a:lnTo>
                    <a:lnTo>
                      <a:pt x="166" y="18"/>
                    </a:lnTo>
                    <a:lnTo>
                      <a:pt x="172" y="20"/>
                    </a:lnTo>
                    <a:lnTo>
                      <a:pt x="174" y="26"/>
                    </a:lnTo>
                    <a:lnTo>
                      <a:pt x="176" y="32"/>
                    </a:lnTo>
                    <a:lnTo>
                      <a:pt x="176" y="32"/>
                    </a:lnTo>
                    <a:lnTo>
                      <a:pt x="174" y="38"/>
                    </a:lnTo>
                    <a:lnTo>
                      <a:pt x="172" y="44"/>
                    </a:lnTo>
                    <a:lnTo>
                      <a:pt x="166" y="46"/>
                    </a:lnTo>
                    <a:lnTo>
                      <a:pt x="160" y="48"/>
                    </a:lnTo>
                    <a:lnTo>
                      <a:pt x="160" y="48"/>
                    </a:lnTo>
                    <a:close/>
                    <a:moveTo>
                      <a:pt x="288" y="176"/>
                    </a:moveTo>
                    <a:lnTo>
                      <a:pt x="288" y="176"/>
                    </a:lnTo>
                    <a:lnTo>
                      <a:pt x="282" y="174"/>
                    </a:lnTo>
                    <a:lnTo>
                      <a:pt x="276" y="172"/>
                    </a:lnTo>
                    <a:lnTo>
                      <a:pt x="274" y="166"/>
                    </a:lnTo>
                    <a:lnTo>
                      <a:pt x="272" y="160"/>
                    </a:lnTo>
                    <a:lnTo>
                      <a:pt x="272" y="160"/>
                    </a:lnTo>
                    <a:lnTo>
                      <a:pt x="272" y="154"/>
                    </a:lnTo>
                    <a:lnTo>
                      <a:pt x="276" y="150"/>
                    </a:lnTo>
                    <a:lnTo>
                      <a:pt x="280" y="146"/>
                    </a:lnTo>
                    <a:lnTo>
                      <a:pt x="284" y="144"/>
                    </a:lnTo>
                    <a:lnTo>
                      <a:pt x="288" y="148"/>
                    </a:lnTo>
                    <a:lnTo>
                      <a:pt x="292" y="144"/>
                    </a:lnTo>
                    <a:lnTo>
                      <a:pt x="292" y="144"/>
                    </a:lnTo>
                    <a:lnTo>
                      <a:pt x="296" y="146"/>
                    </a:lnTo>
                    <a:lnTo>
                      <a:pt x="300" y="150"/>
                    </a:lnTo>
                    <a:lnTo>
                      <a:pt x="302" y="154"/>
                    </a:lnTo>
                    <a:lnTo>
                      <a:pt x="304" y="160"/>
                    </a:lnTo>
                    <a:lnTo>
                      <a:pt x="304" y="160"/>
                    </a:lnTo>
                    <a:lnTo>
                      <a:pt x="302" y="166"/>
                    </a:lnTo>
                    <a:lnTo>
                      <a:pt x="300" y="172"/>
                    </a:lnTo>
                    <a:lnTo>
                      <a:pt x="294" y="174"/>
                    </a:lnTo>
                    <a:lnTo>
                      <a:pt x="288" y="176"/>
                    </a:lnTo>
                    <a:lnTo>
                      <a:pt x="288" y="176"/>
                    </a:lnTo>
                    <a:close/>
                    <a:moveTo>
                      <a:pt x="432" y="32"/>
                    </a:moveTo>
                    <a:lnTo>
                      <a:pt x="432" y="32"/>
                    </a:lnTo>
                    <a:lnTo>
                      <a:pt x="430" y="38"/>
                    </a:lnTo>
                    <a:lnTo>
                      <a:pt x="428" y="44"/>
                    </a:lnTo>
                    <a:lnTo>
                      <a:pt x="422" y="46"/>
                    </a:lnTo>
                    <a:lnTo>
                      <a:pt x="416" y="48"/>
                    </a:lnTo>
                    <a:lnTo>
                      <a:pt x="416" y="48"/>
                    </a:lnTo>
                    <a:lnTo>
                      <a:pt x="410" y="46"/>
                    </a:lnTo>
                    <a:lnTo>
                      <a:pt x="404" y="44"/>
                    </a:lnTo>
                    <a:lnTo>
                      <a:pt x="402" y="38"/>
                    </a:lnTo>
                    <a:lnTo>
                      <a:pt x="400" y="32"/>
                    </a:lnTo>
                    <a:lnTo>
                      <a:pt x="400" y="32"/>
                    </a:lnTo>
                    <a:lnTo>
                      <a:pt x="402" y="26"/>
                    </a:lnTo>
                    <a:lnTo>
                      <a:pt x="404" y="20"/>
                    </a:lnTo>
                    <a:lnTo>
                      <a:pt x="410" y="18"/>
                    </a:lnTo>
                    <a:lnTo>
                      <a:pt x="416" y="16"/>
                    </a:lnTo>
                    <a:lnTo>
                      <a:pt x="416" y="16"/>
                    </a:lnTo>
                    <a:lnTo>
                      <a:pt x="422" y="18"/>
                    </a:lnTo>
                    <a:lnTo>
                      <a:pt x="428" y="20"/>
                    </a:lnTo>
                    <a:lnTo>
                      <a:pt x="430" y="26"/>
                    </a:lnTo>
                    <a:lnTo>
                      <a:pt x="432" y="32"/>
                    </a:lnTo>
                    <a:lnTo>
                      <a:pt x="432" y="32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16" tIns="60959" rIns="121916" bIns="60959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667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5" name="直接箭头连接符 24"/>
            <p:cNvCxnSpPr>
              <a:stCxn id="65" idx="6"/>
            </p:cNvCxnSpPr>
            <p:nvPr/>
          </p:nvCxnSpPr>
          <p:spPr>
            <a:xfrm>
              <a:off x="2820270" y="3913444"/>
              <a:ext cx="397638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2133273" y="3913444"/>
              <a:ext cx="397638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65" idx="0"/>
            </p:cNvCxnSpPr>
            <p:nvPr/>
          </p:nvCxnSpPr>
          <p:spPr>
            <a:xfrm flipV="1">
              <a:off x="2745993" y="3352305"/>
              <a:ext cx="229740" cy="453535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65" idx="2"/>
              <a:endCxn id="18" idx="15"/>
            </p:cNvCxnSpPr>
            <p:nvPr/>
          </p:nvCxnSpPr>
          <p:spPr>
            <a:xfrm flipH="1" flipV="1">
              <a:off x="2366935" y="3370857"/>
              <a:ext cx="223595" cy="43498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V="1">
              <a:off x="2324061" y="2369698"/>
              <a:ext cx="0" cy="671509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副标题 2"/>
            <p:cNvSpPr txBox="1">
              <a:spLocks/>
            </p:cNvSpPr>
            <p:nvPr/>
          </p:nvSpPr>
          <p:spPr>
            <a:xfrm>
              <a:off x="1691924" y="4080316"/>
              <a:ext cx="599337" cy="231375"/>
            </a:xfrm>
            <a:prstGeom prst="rect">
              <a:avLst/>
            </a:prstGeom>
          </p:spPr>
          <p:txBody>
            <a:bodyPr/>
            <a:lstStyle>
              <a:lvl1pPr marL="457291" indent="-45729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43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990798" indent="-381076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37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524305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2134027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743749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3353471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3192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2914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2636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sz="667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流量清洗</a:t>
              </a:r>
              <a:endParaRPr lang="en-US" altLang="zh-CN" sz="667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副标题 2"/>
            <p:cNvSpPr txBox="1">
              <a:spLocks/>
            </p:cNvSpPr>
            <p:nvPr/>
          </p:nvSpPr>
          <p:spPr>
            <a:xfrm>
              <a:off x="2375922" y="4088412"/>
              <a:ext cx="599337" cy="231375"/>
            </a:xfrm>
            <a:prstGeom prst="rect">
              <a:avLst/>
            </a:prstGeom>
          </p:spPr>
          <p:txBody>
            <a:bodyPr/>
            <a:lstStyle>
              <a:lvl1pPr marL="457291" indent="-45729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43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990798" indent="-381076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37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524305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2134027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743749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3353471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3192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2914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2636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sz="667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</a:t>
              </a:r>
              <a:endParaRPr lang="en-US" altLang="zh-CN" sz="667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副标题 2"/>
            <p:cNvSpPr txBox="1">
              <a:spLocks/>
            </p:cNvSpPr>
            <p:nvPr/>
          </p:nvSpPr>
          <p:spPr>
            <a:xfrm>
              <a:off x="3039565" y="4080316"/>
              <a:ext cx="599337" cy="231375"/>
            </a:xfrm>
            <a:prstGeom prst="rect">
              <a:avLst/>
            </a:prstGeom>
          </p:spPr>
          <p:txBody>
            <a:bodyPr/>
            <a:lstStyle>
              <a:lvl1pPr marL="457291" indent="-45729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43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990798" indent="-381076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37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524305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2134027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743749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3353471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3192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2914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2636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sz="667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云硬盘</a:t>
              </a:r>
              <a:endParaRPr lang="en-US" altLang="zh-CN" sz="667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副标题 2"/>
            <p:cNvSpPr txBox="1">
              <a:spLocks/>
            </p:cNvSpPr>
            <p:nvPr/>
          </p:nvSpPr>
          <p:spPr>
            <a:xfrm>
              <a:off x="2010471" y="3370440"/>
              <a:ext cx="599337" cy="231375"/>
            </a:xfrm>
            <a:prstGeom prst="rect">
              <a:avLst/>
            </a:prstGeom>
          </p:spPr>
          <p:txBody>
            <a:bodyPr/>
            <a:lstStyle>
              <a:lvl1pPr marL="457291" indent="-45729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43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990798" indent="-381076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37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524305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2134027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743749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3353471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3192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2914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2636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sz="667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云容器</a:t>
              </a:r>
              <a:endParaRPr lang="en-US" altLang="zh-CN" sz="667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副标题 2"/>
            <p:cNvSpPr txBox="1">
              <a:spLocks/>
            </p:cNvSpPr>
            <p:nvPr/>
          </p:nvSpPr>
          <p:spPr>
            <a:xfrm>
              <a:off x="2695382" y="3362875"/>
              <a:ext cx="599337" cy="231375"/>
            </a:xfrm>
            <a:prstGeom prst="rect">
              <a:avLst/>
            </a:prstGeom>
          </p:spPr>
          <p:txBody>
            <a:bodyPr/>
            <a:lstStyle>
              <a:lvl1pPr marL="457291" indent="-45729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43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990798" indent="-381076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37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524305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2134027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743749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3353471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3192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2914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2636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sz="667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虚拟网络</a:t>
              </a:r>
              <a:endParaRPr lang="en-US" altLang="zh-CN" sz="667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190338" y="2091947"/>
              <a:ext cx="226343" cy="266776"/>
              <a:chOff x="8978045" y="2486400"/>
              <a:chExt cx="484854" cy="518263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53" name="Freeform 29"/>
              <p:cNvSpPr>
                <a:spLocks/>
              </p:cNvSpPr>
              <p:nvPr/>
            </p:nvSpPr>
            <p:spPr bwMode="auto">
              <a:xfrm>
                <a:off x="8978045" y="2486400"/>
                <a:ext cx="364785" cy="335528"/>
              </a:xfrm>
              <a:custGeom>
                <a:avLst/>
                <a:gdLst>
                  <a:gd name="T0" fmla="*/ 150 w 150"/>
                  <a:gd name="T1" fmla="*/ 12 h 122"/>
                  <a:gd name="T2" fmla="*/ 150 w 150"/>
                  <a:gd name="T3" fmla="*/ 0 h 122"/>
                  <a:gd name="T4" fmla="*/ 0 w 150"/>
                  <a:gd name="T5" fmla="*/ 0 h 122"/>
                  <a:gd name="T6" fmla="*/ 0 w 150"/>
                  <a:gd name="T7" fmla="*/ 122 h 122"/>
                  <a:gd name="T8" fmla="*/ 14 w 150"/>
                  <a:gd name="T9" fmla="*/ 122 h 122"/>
                  <a:gd name="T10" fmla="*/ 14 w 150"/>
                  <a:gd name="T11" fmla="*/ 12 h 122"/>
                  <a:gd name="T12" fmla="*/ 150 w 150"/>
                  <a:gd name="T13" fmla="*/ 1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22">
                    <a:moveTo>
                      <a:pt x="150" y="12"/>
                    </a:moveTo>
                    <a:lnTo>
                      <a:pt x="150" y="0"/>
                    </a:lnTo>
                    <a:lnTo>
                      <a:pt x="0" y="0"/>
                    </a:lnTo>
                    <a:lnTo>
                      <a:pt x="0" y="122"/>
                    </a:lnTo>
                    <a:lnTo>
                      <a:pt x="14" y="122"/>
                    </a:lnTo>
                    <a:lnTo>
                      <a:pt x="14" y="12"/>
                    </a:lnTo>
                    <a:lnTo>
                      <a:pt x="15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48" tIns="60975" rIns="121948" bIns="6097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667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Freeform 30"/>
              <p:cNvSpPr>
                <a:spLocks/>
              </p:cNvSpPr>
              <p:nvPr/>
            </p:nvSpPr>
            <p:spPr bwMode="auto">
              <a:xfrm rot="10800000">
                <a:off x="9102977" y="2674636"/>
                <a:ext cx="359922" cy="330027"/>
              </a:xfrm>
              <a:custGeom>
                <a:avLst/>
                <a:gdLst>
                  <a:gd name="T0" fmla="*/ 148 w 148"/>
                  <a:gd name="T1" fmla="*/ 12 h 120"/>
                  <a:gd name="T2" fmla="*/ 148 w 148"/>
                  <a:gd name="T3" fmla="*/ 0 h 120"/>
                  <a:gd name="T4" fmla="*/ 0 w 148"/>
                  <a:gd name="T5" fmla="*/ 0 h 120"/>
                  <a:gd name="T6" fmla="*/ 0 w 148"/>
                  <a:gd name="T7" fmla="*/ 120 h 120"/>
                  <a:gd name="T8" fmla="*/ 14 w 148"/>
                  <a:gd name="T9" fmla="*/ 120 h 120"/>
                  <a:gd name="T10" fmla="*/ 14 w 148"/>
                  <a:gd name="T11" fmla="*/ 12 h 120"/>
                  <a:gd name="T12" fmla="*/ 148 w 148"/>
                  <a:gd name="T13" fmla="*/ 1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8" h="120">
                    <a:moveTo>
                      <a:pt x="148" y="12"/>
                    </a:moveTo>
                    <a:lnTo>
                      <a:pt x="148" y="0"/>
                    </a:lnTo>
                    <a:lnTo>
                      <a:pt x="0" y="0"/>
                    </a:lnTo>
                    <a:lnTo>
                      <a:pt x="0" y="120"/>
                    </a:lnTo>
                    <a:lnTo>
                      <a:pt x="14" y="120"/>
                    </a:lnTo>
                    <a:lnTo>
                      <a:pt x="14" y="12"/>
                    </a:lnTo>
                    <a:lnTo>
                      <a:pt x="148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48" tIns="60975" rIns="121948" bIns="6097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667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Freeform 31"/>
              <p:cNvSpPr>
                <a:spLocks noEditPoints="1"/>
              </p:cNvSpPr>
              <p:nvPr/>
            </p:nvSpPr>
            <p:spPr bwMode="auto">
              <a:xfrm>
                <a:off x="9050200" y="2572705"/>
                <a:ext cx="355058" cy="341028"/>
              </a:xfrm>
              <a:custGeom>
                <a:avLst/>
                <a:gdLst>
                  <a:gd name="T0" fmla="*/ 0 w 146"/>
                  <a:gd name="T1" fmla="*/ 0 h 124"/>
                  <a:gd name="T2" fmla="*/ 0 w 146"/>
                  <a:gd name="T3" fmla="*/ 124 h 124"/>
                  <a:gd name="T4" fmla="*/ 146 w 146"/>
                  <a:gd name="T5" fmla="*/ 124 h 124"/>
                  <a:gd name="T6" fmla="*/ 146 w 146"/>
                  <a:gd name="T7" fmla="*/ 0 h 124"/>
                  <a:gd name="T8" fmla="*/ 0 w 146"/>
                  <a:gd name="T9" fmla="*/ 0 h 124"/>
                  <a:gd name="T10" fmla="*/ 130 w 146"/>
                  <a:gd name="T11" fmla="*/ 118 h 124"/>
                  <a:gd name="T12" fmla="*/ 104 w 146"/>
                  <a:gd name="T13" fmla="*/ 92 h 124"/>
                  <a:gd name="T14" fmla="*/ 104 w 146"/>
                  <a:gd name="T15" fmla="*/ 104 h 124"/>
                  <a:gd name="T16" fmla="*/ 94 w 146"/>
                  <a:gd name="T17" fmla="*/ 104 h 124"/>
                  <a:gd name="T18" fmla="*/ 94 w 146"/>
                  <a:gd name="T19" fmla="*/ 86 h 124"/>
                  <a:gd name="T20" fmla="*/ 94 w 146"/>
                  <a:gd name="T21" fmla="*/ 78 h 124"/>
                  <a:gd name="T22" fmla="*/ 104 w 146"/>
                  <a:gd name="T23" fmla="*/ 78 h 124"/>
                  <a:gd name="T24" fmla="*/ 124 w 146"/>
                  <a:gd name="T25" fmla="*/ 78 h 124"/>
                  <a:gd name="T26" fmla="*/ 124 w 146"/>
                  <a:gd name="T27" fmla="*/ 86 h 124"/>
                  <a:gd name="T28" fmla="*/ 110 w 146"/>
                  <a:gd name="T29" fmla="*/ 86 h 124"/>
                  <a:gd name="T30" fmla="*/ 136 w 146"/>
                  <a:gd name="T31" fmla="*/ 110 h 124"/>
                  <a:gd name="T32" fmla="*/ 130 w 146"/>
                  <a:gd name="T33" fmla="*/ 118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6" h="124">
                    <a:moveTo>
                      <a:pt x="0" y="0"/>
                    </a:moveTo>
                    <a:lnTo>
                      <a:pt x="0" y="124"/>
                    </a:lnTo>
                    <a:lnTo>
                      <a:pt x="146" y="124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  <a:moveTo>
                      <a:pt x="130" y="118"/>
                    </a:moveTo>
                    <a:lnTo>
                      <a:pt x="104" y="92"/>
                    </a:lnTo>
                    <a:lnTo>
                      <a:pt x="104" y="104"/>
                    </a:lnTo>
                    <a:lnTo>
                      <a:pt x="94" y="104"/>
                    </a:lnTo>
                    <a:lnTo>
                      <a:pt x="94" y="86"/>
                    </a:lnTo>
                    <a:lnTo>
                      <a:pt x="94" y="78"/>
                    </a:lnTo>
                    <a:lnTo>
                      <a:pt x="104" y="78"/>
                    </a:lnTo>
                    <a:lnTo>
                      <a:pt x="124" y="78"/>
                    </a:lnTo>
                    <a:lnTo>
                      <a:pt x="124" y="86"/>
                    </a:lnTo>
                    <a:lnTo>
                      <a:pt x="110" y="86"/>
                    </a:lnTo>
                    <a:lnTo>
                      <a:pt x="136" y="110"/>
                    </a:lnTo>
                    <a:lnTo>
                      <a:pt x="130" y="1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48" tIns="60975" rIns="121948" bIns="6097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667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6" name="直接箭头连接符 35"/>
            <p:cNvCxnSpPr>
              <a:endCxn id="72" idx="1"/>
            </p:cNvCxnSpPr>
            <p:nvPr/>
          </p:nvCxnSpPr>
          <p:spPr>
            <a:xfrm flipV="1">
              <a:off x="2332092" y="2303403"/>
              <a:ext cx="599604" cy="737806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2422698" y="2236933"/>
              <a:ext cx="467718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3" idx="30"/>
              <a:endCxn id="54" idx="5"/>
            </p:cNvCxnSpPr>
            <p:nvPr/>
          </p:nvCxnSpPr>
          <p:spPr>
            <a:xfrm flipH="1" flipV="1">
              <a:off x="2400787" y="2341734"/>
              <a:ext cx="579510" cy="743496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 flipV="1">
              <a:off x="2979654" y="2377727"/>
              <a:ext cx="0" cy="671509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53" idx="5"/>
            </p:cNvCxnSpPr>
            <p:nvPr/>
          </p:nvCxnSpPr>
          <p:spPr>
            <a:xfrm flipH="1" flipV="1">
              <a:off x="1933369" y="1925035"/>
              <a:ext cx="272863" cy="18390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22" idx="10"/>
            </p:cNvCxnSpPr>
            <p:nvPr/>
          </p:nvCxnSpPr>
          <p:spPr>
            <a:xfrm flipV="1">
              <a:off x="1917445" y="2238864"/>
              <a:ext cx="272943" cy="28237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71" idx="5"/>
              <a:endCxn id="14" idx="24"/>
            </p:cNvCxnSpPr>
            <p:nvPr/>
          </p:nvCxnSpPr>
          <p:spPr>
            <a:xfrm>
              <a:off x="3108460" y="2333221"/>
              <a:ext cx="314913" cy="167507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72" idx="3"/>
              <a:endCxn id="19" idx="15"/>
            </p:cNvCxnSpPr>
            <p:nvPr/>
          </p:nvCxnSpPr>
          <p:spPr>
            <a:xfrm flipV="1">
              <a:off x="3097446" y="1839827"/>
              <a:ext cx="271449" cy="28803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53" idx="1"/>
            </p:cNvCxnSpPr>
            <p:nvPr/>
          </p:nvCxnSpPr>
          <p:spPr>
            <a:xfrm flipV="1">
              <a:off x="2360630" y="1619820"/>
              <a:ext cx="0" cy="472127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副标题 2"/>
            <p:cNvSpPr txBox="1">
              <a:spLocks/>
            </p:cNvSpPr>
            <p:nvPr/>
          </p:nvSpPr>
          <p:spPr>
            <a:xfrm>
              <a:off x="3171131" y="2692499"/>
              <a:ext cx="599337" cy="231375"/>
            </a:xfrm>
            <a:prstGeom prst="rect">
              <a:avLst/>
            </a:prstGeom>
          </p:spPr>
          <p:txBody>
            <a:bodyPr/>
            <a:lstStyle>
              <a:lvl1pPr marL="457291" indent="-45729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43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990798" indent="-381076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37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524305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2134027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743749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3353471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3192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2914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2636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sz="667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</a:t>
              </a:r>
              <a:endParaRPr lang="en-US" altLang="zh-CN" sz="667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副标题 2"/>
            <p:cNvSpPr txBox="1">
              <a:spLocks/>
            </p:cNvSpPr>
            <p:nvPr/>
          </p:nvSpPr>
          <p:spPr>
            <a:xfrm>
              <a:off x="3180841" y="2033285"/>
              <a:ext cx="599337" cy="231375"/>
            </a:xfrm>
            <a:prstGeom prst="rect">
              <a:avLst/>
            </a:prstGeom>
          </p:spPr>
          <p:txBody>
            <a:bodyPr/>
            <a:lstStyle>
              <a:lvl1pPr marL="457291" indent="-45729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43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990798" indent="-381076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37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524305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2134027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743749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3353471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3192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2914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2636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sz="667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文件存储</a:t>
              </a:r>
              <a:endParaRPr lang="en-US" altLang="zh-CN" sz="667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副标题 2"/>
            <p:cNvSpPr txBox="1">
              <a:spLocks/>
            </p:cNvSpPr>
            <p:nvPr/>
          </p:nvSpPr>
          <p:spPr>
            <a:xfrm>
              <a:off x="1507992" y="2702778"/>
              <a:ext cx="599337" cy="231375"/>
            </a:xfrm>
            <a:prstGeom prst="rect">
              <a:avLst/>
            </a:prstGeom>
          </p:spPr>
          <p:txBody>
            <a:bodyPr/>
            <a:lstStyle>
              <a:lvl1pPr marL="457291" indent="-45729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43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990798" indent="-381076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37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524305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2134027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743749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3353471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3192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2914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2636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sz="667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缓存服务</a:t>
              </a:r>
              <a:endParaRPr lang="en-US" altLang="zh-CN" sz="667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副标题 2"/>
            <p:cNvSpPr txBox="1">
              <a:spLocks/>
            </p:cNvSpPr>
            <p:nvPr/>
          </p:nvSpPr>
          <p:spPr>
            <a:xfrm>
              <a:off x="1513646" y="2065953"/>
              <a:ext cx="599337" cy="231375"/>
            </a:xfrm>
            <a:prstGeom prst="rect">
              <a:avLst/>
            </a:prstGeom>
          </p:spPr>
          <p:txBody>
            <a:bodyPr/>
            <a:lstStyle>
              <a:lvl1pPr marL="457291" indent="-45729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43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990798" indent="-381076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37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524305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2134027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743749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3353471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3192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2914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2636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sz="667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应用运维</a:t>
              </a:r>
              <a:endParaRPr lang="en-US" altLang="zh-CN" sz="667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副标题 2"/>
            <p:cNvSpPr txBox="1">
              <a:spLocks/>
            </p:cNvSpPr>
            <p:nvPr/>
          </p:nvSpPr>
          <p:spPr>
            <a:xfrm>
              <a:off x="2069800" y="1594994"/>
              <a:ext cx="599337" cy="231375"/>
            </a:xfrm>
            <a:prstGeom prst="rect">
              <a:avLst/>
            </a:prstGeom>
          </p:spPr>
          <p:txBody>
            <a:bodyPr/>
            <a:lstStyle>
              <a:lvl1pPr marL="457291" indent="-45729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43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990798" indent="-381076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37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524305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2134027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743749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3353471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3192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2914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2636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sz="667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负载均衡</a:t>
              </a:r>
              <a:endParaRPr lang="en-US" altLang="zh-CN" sz="667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副标题 2"/>
            <p:cNvSpPr txBox="1">
              <a:spLocks/>
            </p:cNvSpPr>
            <p:nvPr/>
          </p:nvSpPr>
          <p:spPr>
            <a:xfrm>
              <a:off x="2010471" y="2366862"/>
              <a:ext cx="599337" cy="231375"/>
            </a:xfrm>
            <a:prstGeom prst="rect">
              <a:avLst/>
            </a:prstGeom>
          </p:spPr>
          <p:txBody>
            <a:bodyPr/>
            <a:lstStyle>
              <a:lvl1pPr marL="457291" indent="-45729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43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990798" indent="-381076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37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524305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2134027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743749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3353471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3192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2914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2636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sz="667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应用</a:t>
              </a:r>
              <a:r>
                <a:rPr lang="en-US" altLang="zh-CN" sz="667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51" name="副标题 2"/>
            <p:cNvSpPr txBox="1">
              <a:spLocks/>
            </p:cNvSpPr>
            <p:nvPr/>
          </p:nvSpPr>
          <p:spPr>
            <a:xfrm>
              <a:off x="2698991" y="2343967"/>
              <a:ext cx="599337" cy="231375"/>
            </a:xfrm>
            <a:prstGeom prst="rect">
              <a:avLst/>
            </a:prstGeom>
          </p:spPr>
          <p:txBody>
            <a:bodyPr/>
            <a:lstStyle>
              <a:lvl1pPr marL="457291" indent="-45729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43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990798" indent="-381076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37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524305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2134027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743749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3353471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3192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2914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2636" indent="-304861" algn="l" defTabSz="121944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sz="667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应用</a:t>
              </a:r>
              <a:r>
                <a:rPr lang="en-US" altLang="zh-CN" sz="667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1569916" y="1181749"/>
              <a:ext cx="2200552" cy="3129942"/>
            </a:xfrm>
            <a:prstGeom prst="rect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62597" tIns="81299" rIns="162597" bIns="81299" numCol="1" rtlCol="0" anchor="t" anchorCtr="0" compatLnSpc="1">
              <a:prstTxWarp prst="textNoShape">
                <a:avLst/>
              </a:prstTxWarp>
            </a:bodyPr>
            <a:lstStyle/>
            <a:p>
              <a:pPr defTabSz="162588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3" name="副标题 2"/>
          <p:cNvSpPr txBox="1">
            <a:spLocks/>
          </p:cNvSpPr>
          <p:nvPr/>
        </p:nvSpPr>
        <p:spPr>
          <a:xfrm>
            <a:off x="2505116" y="5088716"/>
            <a:ext cx="1824681" cy="320811"/>
          </a:xfrm>
          <a:prstGeom prst="rect">
            <a:avLst/>
          </a:prstGeom>
        </p:spPr>
        <p:txBody>
          <a:bodyPr/>
          <a:lstStyle>
            <a:lvl1pPr marL="457291" indent="-45729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3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90798" indent="-381076" algn="l" defTabSz="12194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24305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134027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743749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353471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192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914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2636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333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</a:t>
            </a:r>
            <a:r>
              <a:rPr lang="en-US" altLang="zh-CN" sz="1333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en-US" altLang="zh-CN" sz="1333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en-US" altLang="zh-CN" sz="1333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Yaml</a:t>
            </a:r>
            <a:endParaRPr lang="en-US" altLang="zh-CN" sz="1333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sz="1333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易理解</a:t>
            </a:r>
            <a:endParaRPr lang="en-US" altLang="zh-CN" sz="1333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右箭头 73"/>
          <p:cNvSpPr/>
          <p:nvPr/>
        </p:nvSpPr>
        <p:spPr>
          <a:xfrm>
            <a:off x="4402164" y="2561314"/>
            <a:ext cx="701003" cy="581039"/>
          </a:xfrm>
          <a:prstGeom prst="rightArrow">
            <a:avLst/>
          </a:prstGeom>
          <a:solidFill>
            <a:srgbClr val="00B0F0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kumimoji="1" lang="en-US" sz="533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4870266" y="1908475"/>
            <a:ext cx="3128109" cy="2156189"/>
            <a:chOff x="1705099" y="928098"/>
            <a:chExt cx="3950816" cy="2143574"/>
          </a:xfrm>
        </p:grpSpPr>
        <p:sp>
          <p:nvSpPr>
            <p:cNvPr id="76" name="Freeform 8"/>
            <p:cNvSpPr>
              <a:spLocks/>
            </p:cNvSpPr>
            <p:nvPr/>
          </p:nvSpPr>
          <p:spPr bwMode="auto">
            <a:xfrm>
              <a:off x="1705099" y="928098"/>
              <a:ext cx="3810000" cy="2143574"/>
            </a:xfrm>
            <a:custGeom>
              <a:avLst/>
              <a:gdLst/>
              <a:ahLst/>
              <a:cxnLst>
                <a:cxn ang="0">
                  <a:pos x="5492" y="1876"/>
                </a:cxn>
                <a:cxn ang="0">
                  <a:pos x="5426" y="1682"/>
                </a:cxn>
                <a:cxn ang="0">
                  <a:pos x="5326" y="1506"/>
                </a:cxn>
                <a:cxn ang="0">
                  <a:pos x="5198" y="1350"/>
                </a:cxn>
                <a:cxn ang="0">
                  <a:pos x="5046" y="1220"/>
                </a:cxn>
                <a:cxn ang="0">
                  <a:pos x="4874" y="1116"/>
                </a:cxn>
                <a:cxn ang="0">
                  <a:pos x="4682" y="1042"/>
                </a:cxn>
                <a:cxn ang="0">
                  <a:pos x="4476" y="1004"/>
                </a:cxn>
                <a:cxn ang="0">
                  <a:pos x="4302" y="1002"/>
                </a:cxn>
                <a:cxn ang="0">
                  <a:pos x="4184" y="898"/>
                </a:cxn>
                <a:cxn ang="0">
                  <a:pos x="4060" y="694"/>
                </a:cxn>
                <a:cxn ang="0">
                  <a:pos x="3908" y="512"/>
                </a:cxn>
                <a:cxn ang="0">
                  <a:pos x="3732" y="352"/>
                </a:cxn>
                <a:cxn ang="0">
                  <a:pos x="3534" y="218"/>
                </a:cxn>
                <a:cxn ang="0">
                  <a:pos x="3316" y="114"/>
                </a:cxn>
                <a:cxn ang="0">
                  <a:pos x="3084" y="42"/>
                </a:cxn>
                <a:cxn ang="0">
                  <a:pos x="2838" y="4"/>
                </a:cxn>
                <a:cxn ang="0">
                  <a:pos x="2630" y="2"/>
                </a:cxn>
                <a:cxn ang="0">
                  <a:pos x="2318" y="46"/>
                </a:cxn>
                <a:cxn ang="0">
                  <a:pos x="2026" y="146"/>
                </a:cxn>
                <a:cxn ang="0">
                  <a:pos x="1764" y="296"/>
                </a:cxn>
                <a:cxn ang="0">
                  <a:pos x="1532" y="490"/>
                </a:cxn>
                <a:cxn ang="0">
                  <a:pos x="1340" y="724"/>
                </a:cxn>
                <a:cxn ang="0">
                  <a:pos x="1194" y="988"/>
                </a:cxn>
                <a:cxn ang="0">
                  <a:pos x="1096" y="1280"/>
                </a:cxn>
                <a:cxn ang="0">
                  <a:pos x="1058" y="1514"/>
                </a:cxn>
                <a:cxn ang="0">
                  <a:pos x="908" y="1500"/>
                </a:cxn>
                <a:cxn ang="0">
                  <a:pos x="770" y="1510"/>
                </a:cxn>
                <a:cxn ang="0">
                  <a:pos x="596" y="1556"/>
                </a:cxn>
                <a:cxn ang="0">
                  <a:pos x="436" y="1632"/>
                </a:cxn>
                <a:cxn ang="0">
                  <a:pos x="296" y="1736"/>
                </a:cxn>
                <a:cxn ang="0">
                  <a:pos x="180" y="1864"/>
                </a:cxn>
                <a:cxn ang="0">
                  <a:pos x="90" y="2014"/>
                </a:cxn>
                <a:cxn ang="0">
                  <a:pos x="28" y="2182"/>
                </a:cxn>
                <a:cxn ang="0">
                  <a:pos x="0" y="2362"/>
                </a:cxn>
                <a:cxn ang="0">
                  <a:pos x="4" y="2500"/>
                </a:cxn>
                <a:cxn ang="0">
                  <a:pos x="40" y="2678"/>
                </a:cxn>
                <a:cxn ang="0">
                  <a:pos x="110" y="2840"/>
                </a:cxn>
                <a:cxn ang="0">
                  <a:pos x="206" y="2986"/>
                </a:cxn>
                <a:cxn ang="0">
                  <a:pos x="330" y="3108"/>
                </a:cxn>
                <a:cxn ang="0">
                  <a:pos x="474" y="3206"/>
                </a:cxn>
                <a:cxn ang="0">
                  <a:pos x="638" y="3276"/>
                </a:cxn>
                <a:cxn ang="0">
                  <a:pos x="814" y="3312"/>
                </a:cxn>
                <a:cxn ang="0">
                  <a:pos x="5486" y="3316"/>
                </a:cxn>
                <a:cxn ang="0">
                  <a:pos x="5620" y="3302"/>
                </a:cxn>
                <a:cxn ang="0">
                  <a:pos x="5746" y="3264"/>
                </a:cxn>
                <a:cxn ang="0">
                  <a:pos x="5860" y="3202"/>
                </a:cxn>
                <a:cxn ang="0">
                  <a:pos x="5958" y="3120"/>
                </a:cxn>
                <a:cxn ang="0">
                  <a:pos x="6040" y="3022"/>
                </a:cxn>
                <a:cxn ang="0">
                  <a:pos x="6102" y="2908"/>
                </a:cxn>
                <a:cxn ang="0">
                  <a:pos x="6140" y="2782"/>
                </a:cxn>
                <a:cxn ang="0">
                  <a:pos x="6154" y="2646"/>
                </a:cxn>
                <a:cxn ang="0">
                  <a:pos x="6146" y="2548"/>
                </a:cxn>
                <a:cxn ang="0">
                  <a:pos x="6116" y="2422"/>
                </a:cxn>
                <a:cxn ang="0">
                  <a:pos x="6062" y="2308"/>
                </a:cxn>
                <a:cxn ang="0">
                  <a:pos x="5988" y="2206"/>
                </a:cxn>
                <a:cxn ang="0">
                  <a:pos x="5898" y="2120"/>
                </a:cxn>
                <a:cxn ang="0">
                  <a:pos x="5792" y="2054"/>
                </a:cxn>
                <a:cxn ang="0">
                  <a:pos x="5674" y="2006"/>
                </a:cxn>
                <a:cxn ang="0">
                  <a:pos x="5546" y="1982"/>
                </a:cxn>
              </a:cxnLst>
              <a:rect l="0" t="0" r="r" b="b"/>
              <a:pathLst>
                <a:path w="6154" h="3316">
                  <a:moveTo>
                    <a:pt x="5512" y="1980"/>
                  </a:moveTo>
                  <a:lnTo>
                    <a:pt x="5512" y="1980"/>
                  </a:lnTo>
                  <a:lnTo>
                    <a:pt x="5504" y="1928"/>
                  </a:lnTo>
                  <a:lnTo>
                    <a:pt x="5492" y="1876"/>
                  </a:lnTo>
                  <a:lnTo>
                    <a:pt x="5478" y="1826"/>
                  </a:lnTo>
                  <a:lnTo>
                    <a:pt x="5462" y="1778"/>
                  </a:lnTo>
                  <a:lnTo>
                    <a:pt x="5446" y="1730"/>
                  </a:lnTo>
                  <a:lnTo>
                    <a:pt x="5426" y="1682"/>
                  </a:lnTo>
                  <a:lnTo>
                    <a:pt x="5404" y="1636"/>
                  </a:lnTo>
                  <a:lnTo>
                    <a:pt x="5380" y="1592"/>
                  </a:lnTo>
                  <a:lnTo>
                    <a:pt x="5354" y="1548"/>
                  </a:lnTo>
                  <a:lnTo>
                    <a:pt x="5326" y="1506"/>
                  </a:lnTo>
                  <a:lnTo>
                    <a:pt x="5296" y="1466"/>
                  </a:lnTo>
                  <a:lnTo>
                    <a:pt x="5266" y="1426"/>
                  </a:lnTo>
                  <a:lnTo>
                    <a:pt x="5234" y="1388"/>
                  </a:lnTo>
                  <a:lnTo>
                    <a:pt x="5198" y="1350"/>
                  </a:lnTo>
                  <a:lnTo>
                    <a:pt x="5162" y="1316"/>
                  </a:lnTo>
                  <a:lnTo>
                    <a:pt x="5126" y="1282"/>
                  </a:lnTo>
                  <a:lnTo>
                    <a:pt x="5086" y="1250"/>
                  </a:lnTo>
                  <a:lnTo>
                    <a:pt x="5046" y="1220"/>
                  </a:lnTo>
                  <a:lnTo>
                    <a:pt x="5006" y="1190"/>
                  </a:lnTo>
                  <a:lnTo>
                    <a:pt x="4962" y="1164"/>
                  </a:lnTo>
                  <a:lnTo>
                    <a:pt x="4918" y="1138"/>
                  </a:lnTo>
                  <a:lnTo>
                    <a:pt x="4874" y="1116"/>
                  </a:lnTo>
                  <a:lnTo>
                    <a:pt x="4826" y="1094"/>
                  </a:lnTo>
                  <a:lnTo>
                    <a:pt x="4780" y="1074"/>
                  </a:lnTo>
                  <a:lnTo>
                    <a:pt x="4732" y="1058"/>
                  </a:lnTo>
                  <a:lnTo>
                    <a:pt x="4682" y="1042"/>
                  </a:lnTo>
                  <a:lnTo>
                    <a:pt x="4632" y="1030"/>
                  </a:lnTo>
                  <a:lnTo>
                    <a:pt x="4580" y="1020"/>
                  </a:lnTo>
                  <a:lnTo>
                    <a:pt x="4528" y="1010"/>
                  </a:lnTo>
                  <a:lnTo>
                    <a:pt x="4476" y="1004"/>
                  </a:lnTo>
                  <a:lnTo>
                    <a:pt x="4422" y="1002"/>
                  </a:lnTo>
                  <a:lnTo>
                    <a:pt x="4368" y="1000"/>
                  </a:lnTo>
                  <a:lnTo>
                    <a:pt x="4368" y="1000"/>
                  </a:lnTo>
                  <a:lnTo>
                    <a:pt x="4302" y="1002"/>
                  </a:lnTo>
                  <a:lnTo>
                    <a:pt x="4236" y="1008"/>
                  </a:lnTo>
                  <a:lnTo>
                    <a:pt x="4236" y="1008"/>
                  </a:lnTo>
                  <a:lnTo>
                    <a:pt x="4212" y="952"/>
                  </a:lnTo>
                  <a:lnTo>
                    <a:pt x="4184" y="898"/>
                  </a:lnTo>
                  <a:lnTo>
                    <a:pt x="4156" y="846"/>
                  </a:lnTo>
                  <a:lnTo>
                    <a:pt x="4126" y="794"/>
                  </a:lnTo>
                  <a:lnTo>
                    <a:pt x="4094" y="744"/>
                  </a:lnTo>
                  <a:lnTo>
                    <a:pt x="4060" y="694"/>
                  </a:lnTo>
                  <a:lnTo>
                    <a:pt x="4024" y="646"/>
                  </a:lnTo>
                  <a:lnTo>
                    <a:pt x="3988" y="600"/>
                  </a:lnTo>
                  <a:lnTo>
                    <a:pt x="3948" y="554"/>
                  </a:lnTo>
                  <a:lnTo>
                    <a:pt x="3908" y="512"/>
                  </a:lnTo>
                  <a:lnTo>
                    <a:pt x="3866" y="470"/>
                  </a:lnTo>
                  <a:lnTo>
                    <a:pt x="3822" y="428"/>
                  </a:lnTo>
                  <a:lnTo>
                    <a:pt x="3778" y="390"/>
                  </a:lnTo>
                  <a:lnTo>
                    <a:pt x="3732" y="352"/>
                  </a:lnTo>
                  <a:lnTo>
                    <a:pt x="3684" y="316"/>
                  </a:lnTo>
                  <a:lnTo>
                    <a:pt x="3636" y="282"/>
                  </a:lnTo>
                  <a:lnTo>
                    <a:pt x="3586" y="248"/>
                  </a:lnTo>
                  <a:lnTo>
                    <a:pt x="3534" y="218"/>
                  </a:lnTo>
                  <a:lnTo>
                    <a:pt x="3482" y="190"/>
                  </a:lnTo>
                  <a:lnTo>
                    <a:pt x="3428" y="162"/>
                  </a:lnTo>
                  <a:lnTo>
                    <a:pt x="3372" y="138"/>
                  </a:lnTo>
                  <a:lnTo>
                    <a:pt x="3316" y="114"/>
                  </a:lnTo>
                  <a:lnTo>
                    <a:pt x="3260" y="92"/>
                  </a:lnTo>
                  <a:lnTo>
                    <a:pt x="3202" y="74"/>
                  </a:lnTo>
                  <a:lnTo>
                    <a:pt x="3144" y="56"/>
                  </a:lnTo>
                  <a:lnTo>
                    <a:pt x="3084" y="42"/>
                  </a:lnTo>
                  <a:lnTo>
                    <a:pt x="3024" y="30"/>
                  </a:lnTo>
                  <a:lnTo>
                    <a:pt x="2962" y="18"/>
                  </a:lnTo>
                  <a:lnTo>
                    <a:pt x="2900" y="10"/>
                  </a:lnTo>
                  <a:lnTo>
                    <a:pt x="2838" y="4"/>
                  </a:lnTo>
                  <a:lnTo>
                    <a:pt x="2774" y="0"/>
                  </a:lnTo>
                  <a:lnTo>
                    <a:pt x="2710" y="0"/>
                  </a:lnTo>
                  <a:lnTo>
                    <a:pt x="2710" y="0"/>
                  </a:lnTo>
                  <a:lnTo>
                    <a:pt x="2630" y="2"/>
                  </a:lnTo>
                  <a:lnTo>
                    <a:pt x="2550" y="8"/>
                  </a:lnTo>
                  <a:lnTo>
                    <a:pt x="2472" y="16"/>
                  </a:lnTo>
                  <a:lnTo>
                    <a:pt x="2394" y="30"/>
                  </a:lnTo>
                  <a:lnTo>
                    <a:pt x="2318" y="46"/>
                  </a:lnTo>
                  <a:lnTo>
                    <a:pt x="2242" y="66"/>
                  </a:lnTo>
                  <a:lnTo>
                    <a:pt x="2168" y="90"/>
                  </a:lnTo>
                  <a:lnTo>
                    <a:pt x="2096" y="116"/>
                  </a:lnTo>
                  <a:lnTo>
                    <a:pt x="2026" y="146"/>
                  </a:lnTo>
                  <a:lnTo>
                    <a:pt x="1958" y="180"/>
                  </a:lnTo>
                  <a:lnTo>
                    <a:pt x="1892" y="216"/>
                  </a:lnTo>
                  <a:lnTo>
                    <a:pt x="1826" y="256"/>
                  </a:lnTo>
                  <a:lnTo>
                    <a:pt x="1764" y="296"/>
                  </a:lnTo>
                  <a:lnTo>
                    <a:pt x="1702" y="342"/>
                  </a:lnTo>
                  <a:lnTo>
                    <a:pt x="1644" y="388"/>
                  </a:lnTo>
                  <a:lnTo>
                    <a:pt x="1586" y="438"/>
                  </a:lnTo>
                  <a:lnTo>
                    <a:pt x="1532" y="490"/>
                  </a:lnTo>
                  <a:lnTo>
                    <a:pt x="1480" y="546"/>
                  </a:lnTo>
                  <a:lnTo>
                    <a:pt x="1432" y="602"/>
                  </a:lnTo>
                  <a:lnTo>
                    <a:pt x="1386" y="662"/>
                  </a:lnTo>
                  <a:lnTo>
                    <a:pt x="1340" y="724"/>
                  </a:lnTo>
                  <a:lnTo>
                    <a:pt x="1300" y="786"/>
                  </a:lnTo>
                  <a:lnTo>
                    <a:pt x="1262" y="852"/>
                  </a:lnTo>
                  <a:lnTo>
                    <a:pt x="1226" y="920"/>
                  </a:lnTo>
                  <a:lnTo>
                    <a:pt x="1194" y="988"/>
                  </a:lnTo>
                  <a:lnTo>
                    <a:pt x="1164" y="1058"/>
                  </a:lnTo>
                  <a:lnTo>
                    <a:pt x="1138" y="1132"/>
                  </a:lnTo>
                  <a:lnTo>
                    <a:pt x="1116" y="1204"/>
                  </a:lnTo>
                  <a:lnTo>
                    <a:pt x="1096" y="1280"/>
                  </a:lnTo>
                  <a:lnTo>
                    <a:pt x="1080" y="1356"/>
                  </a:lnTo>
                  <a:lnTo>
                    <a:pt x="1068" y="1434"/>
                  </a:lnTo>
                  <a:lnTo>
                    <a:pt x="1058" y="1514"/>
                  </a:lnTo>
                  <a:lnTo>
                    <a:pt x="1058" y="1514"/>
                  </a:lnTo>
                  <a:lnTo>
                    <a:pt x="1022" y="1508"/>
                  </a:lnTo>
                  <a:lnTo>
                    <a:pt x="984" y="1504"/>
                  </a:lnTo>
                  <a:lnTo>
                    <a:pt x="946" y="1500"/>
                  </a:lnTo>
                  <a:lnTo>
                    <a:pt x="908" y="1500"/>
                  </a:lnTo>
                  <a:lnTo>
                    <a:pt x="908" y="1500"/>
                  </a:lnTo>
                  <a:lnTo>
                    <a:pt x="860" y="1502"/>
                  </a:lnTo>
                  <a:lnTo>
                    <a:pt x="814" y="1504"/>
                  </a:lnTo>
                  <a:lnTo>
                    <a:pt x="770" y="1510"/>
                  </a:lnTo>
                  <a:lnTo>
                    <a:pt x="724" y="1518"/>
                  </a:lnTo>
                  <a:lnTo>
                    <a:pt x="680" y="1528"/>
                  </a:lnTo>
                  <a:lnTo>
                    <a:pt x="638" y="1540"/>
                  </a:lnTo>
                  <a:lnTo>
                    <a:pt x="596" y="1556"/>
                  </a:lnTo>
                  <a:lnTo>
                    <a:pt x="554" y="1572"/>
                  </a:lnTo>
                  <a:lnTo>
                    <a:pt x="514" y="1590"/>
                  </a:lnTo>
                  <a:lnTo>
                    <a:pt x="474" y="1610"/>
                  </a:lnTo>
                  <a:lnTo>
                    <a:pt x="436" y="1632"/>
                  </a:lnTo>
                  <a:lnTo>
                    <a:pt x="400" y="1656"/>
                  </a:lnTo>
                  <a:lnTo>
                    <a:pt x="364" y="1680"/>
                  </a:lnTo>
                  <a:lnTo>
                    <a:pt x="330" y="1708"/>
                  </a:lnTo>
                  <a:lnTo>
                    <a:pt x="296" y="1736"/>
                  </a:lnTo>
                  <a:lnTo>
                    <a:pt x="266" y="1766"/>
                  </a:lnTo>
                  <a:lnTo>
                    <a:pt x="236" y="1798"/>
                  </a:lnTo>
                  <a:lnTo>
                    <a:pt x="206" y="1830"/>
                  </a:lnTo>
                  <a:lnTo>
                    <a:pt x="180" y="1864"/>
                  </a:lnTo>
                  <a:lnTo>
                    <a:pt x="154" y="1900"/>
                  </a:lnTo>
                  <a:lnTo>
                    <a:pt x="130" y="1938"/>
                  </a:lnTo>
                  <a:lnTo>
                    <a:pt x="110" y="1976"/>
                  </a:lnTo>
                  <a:lnTo>
                    <a:pt x="90" y="2014"/>
                  </a:lnTo>
                  <a:lnTo>
                    <a:pt x="70" y="2054"/>
                  </a:lnTo>
                  <a:lnTo>
                    <a:pt x="54" y="2096"/>
                  </a:lnTo>
                  <a:lnTo>
                    <a:pt x="40" y="2138"/>
                  </a:lnTo>
                  <a:lnTo>
                    <a:pt x="28" y="2182"/>
                  </a:lnTo>
                  <a:lnTo>
                    <a:pt x="18" y="2224"/>
                  </a:lnTo>
                  <a:lnTo>
                    <a:pt x="10" y="2270"/>
                  </a:lnTo>
                  <a:lnTo>
                    <a:pt x="4" y="2316"/>
                  </a:lnTo>
                  <a:lnTo>
                    <a:pt x="0" y="2362"/>
                  </a:lnTo>
                  <a:lnTo>
                    <a:pt x="0" y="2408"/>
                  </a:lnTo>
                  <a:lnTo>
                    <a:pt x="0" y="2408"/>
                  </a:lnTo>
                  <a:lnTo>
                    <a:pt x="0" y="2454"/>
                  </a:lnTo>
                  <a:lnTo>
                    <a:pt x="4" y="2500"/>
                  </a:lnTo>
                  <a:lnTo>
                    <a:pt x="10" y="2546"/>
                  </a:lnTo>
                  <a:lnTo>
                    <a:pt x="18" y="2590"/>
                  </a:lnTo>
                  <a:lnTo>
                    <a:pt x="28" y="2634"/>
                  </a:lnTo>
                  <a:lnTo>
                    <a:pt x="40" y="2678"/>
                  </a:lnTo>
                  <a:lnTo>
                    <a:pt x="54" y="2720"/>
                  </a:lnTo>
                  <a:lnTo>
                    <a:pt x="70" y="2762"/>
                  </a:lnTo>
                  <a:lnTo>
                    <a:pt x="90" y="2802"/>
                  </a:lnTo>
                  <a:lnTo>
                    <a:pt x="110" y="2840"/>
                  </a:lnTo>
                  <a:lnTo>
                    <a:pt x="130" y="2878"/>
                  </a:lnTo>
                  <a:lnTo>
                    <a:pt x="154" y="2916"/>
                  </a:lnTo>
                  <a:lnTo>
                    <a:pt x="180" y="2952"/>
                  </a:lnTo>
                  <a:lnTo>
                    <a:pt x="206" y="2986"/>
                  </a:lnTo>
                  <a:lnTo>
                    <a:pt x="236" y="3018"/>
                  </a:lnTo>
                  <a:lnTo>
                    <a:pt x="266" y="3050"/>
                  </a:lnTo>
                  <a:lnTo>
                    <a:pt x="296" y="3080"/>
                  </a:lnTo>
                  <a:lnTo>
                    <a:pt x="330" y="3108"/>
                  </a:lnTo>
                  <a:lnTo>
                    <a:pt x="364" y="3136"/>
                  </a:lnTo>
                  <a:lnTo>
                    <a:pt x="400" y="3160"/>
                  </a:lnTo>
                  <a:lnTo>
                    <a:pt x="436" y="3184"/>
                  </a:lnTo>
                  <a:lnTo>
                    <a:pt x="474" y="3206"/>
                  </a:lnTo>
                  <a:lnTo>
                    <a:pt x="514" y="3226"/>
                  </a:lnTo>
                  <a:lnTo>
                    <a:pt x="554" y="3244"/>
                  </a:lnTo>
                  <a:lnTo>
                    <a:pt x="596" y="3260"/>
                  </a:lnTo>
                  <a:lnTo>
                    <a:pt x="638" y="3276"/>
                  </a:lnTo>
                  <a:lnTo>
                    <a:pt x="680" y="3288"/>
                  </a:lnTo>
                  <a:lnTo>
                    <a:pt x="724" y="3298"/>
                  </a:lnTo>
                  <a:lnTo>
                    <a:pt x="770" y="3306"/>
                  </a:lnTo>
                  <a:lnTo>
                    <a:pt x="814" y="3312"/>
                  </a:lnTo>
                  <a:lnTo>
                    <a:pt x="860" y="3314"/>
                  </a:lnTo>
                  <a:lnTo>
                    <a:pt x="908" y="3316"/>
                  </a:lnTo>
                  <a:lnTo>
                    <a:pt x="5486" y="3316"/>
                  </a:lnTo>
                  <a:lnTo>
                    <a:pt x="5486" y="3316"/>
                  </a:lnTo>
                  <a:lnTo>
                    <a:pt x="5520" y="3316"/>
                  </a:lnTo>
                  <a:lnTo>
                    <a:pt x="5554" y="3312"/>
                  </a:lnTo>
                  <a:lnTo>
                    <a:pt x="5588" y="3308"/>
                  </a:lnTo>
                  <a:lnTo>
                    <a:pt x="5620" y="3302"/>
                  </a:lnTo>
                  <a:lnTo>
                    <a:pt x="5652" y="3294"/>
                  </a:lnTo>
                  <a:lnTo>
                    <a:pt x="5684" y="3286"/>
                  </a:lnTo>
                  <a:lnTo>
                    <a:pt x="5716" y="3276"/>
                  </a:lnTo>
                  <a:lnTo>
                    <a:pt x="5746" y="3264"/>
                  </a:lnTo>
                  <a:lnTo>
                    <a:pt x="5776" y="3250"/>
                  </a:lnTo>
                  <a:lnTo>
                    <a:pt x="5804" y="3236"/>
                  </a:lnTo>
                  <a:lnTo>
                    <a:pt x="5832" y="3220"/>
                  </a:lnTo>
                  <a:lnTo>
                    <a:pt x="5860" y="3202"/>
                  </a:lnTo>
                  <a:lnTo>
                    <a:pt x="5886" y="3184"/>
                  </a:lnTo>
                  <a:lnTo>
                    <a:pt x="5910" y="3164"/>
                  </a:lnTo>
                  <a:lnTo>
                    <a:pt x="5934" y="3142"/>
                  </a:lnTo>
                  <a:lnTo>
                    <a:pt x="5958" y="3120"/>
                  </a:lnTo>
                  <a:lnTo>
                    <a:pt x="5980" y="3096"/>
                  </a:lnTo>
                  <a:lnTo>
                    <a:pt x="6002" y="3072"/>
                  </a:lnTo>
                  <a:lnTo>
                    <a:pt x="6022" y="3048"/>
                  </a:lnTo>
                  <a:lnTo>
                    <a:pt x="6040" y="3022"/>
                  </a:lnTo>
                  <a:lnTo>
                    <a:pt x="6058" y="2994"/>
                  </a:lnTo>
                  <a:lnTo>
                    <a:pt x="6074" y="2966"/>
                  </a:lnTo>
                  <a:lnTo>
                    <a:pt x="6088" y="2938"/>
                  </a:lnTo>
                  <a:lnTo>
                    <a:pt x="6102" y="2908"/>
                  </a:lnTo>
                  <a:lnTo>
                    <a:pt x="6114" y="2878"/>
                  </a:lnTo>
                  <a:lnTo>
                    <a:pt x="6124" y="2846"/>
                  </a:lnTo>
                  <a:lnTo>
                    <a:pt x="6134" y="2814"/>
                  </a:lnTo>
                  <a:lnTo>
                    <a:pt x="6140" y="2782"/>
                  </a:lnTo>
                  <a:lnTo>
                    <a:pt x="6146" y="2748"/>
                  </a:lnTo>
                  <a:lnTo>
                    <a:pt x="6150" y="2716"/>
                  </a:lnTo>
                  <a:lnTo>
                    <a:pt x="6154" y="2682"/>
                  </a:lnTo>
                  <a:lnTo>
                    <a:pt x="6154" y="2646"/>
                  </a:lnTo>
                  <a:lnTo>
                    <a:pt x="6154" y="2646"/>
                  </a:lnTo>
                  <a:lnTo>
                    <a:pt x="6154" y="2614"/>
                  </a:lnTo>
                  <a:lnTo>
                    <a:pt x="6150" y="2580"/>
                  </a:lnTo>
                  <a:lnTo>
                    <a:pt x="6146" y="2548"/>
                  </a:lnTo>
                  <a:lnTo>
                    <a:pt x="6142" y="2516"/>
                  </a:lnTo>
                  <a:lnTo>
                    <a:pt x="6134" y="2484"/>
                  </a:lnTo>
                  <a:lnTo>
                    <a:pt x="6126" y="2452"/>
                  </a:lnTo>
                  <a:lnTo>
                    <a:pt x="6116" y="2422"/>
                  </a:lnTo>
                  <a:lnTo>
                    <a:pt x="6104" y="2392"/>
                  </a:lnTo>
                  <a:lnTo>
                    <a:pt x="6092" y="2364"/>
                  </a:lnTo>
                  <a:lnTo>
                    <a:pt x="6078" y="2336"/>
                  </a:lnTo>
                  <a:lnTo>
                    <a:pt x="6062" y="2308"/>
                  </a:lnTo>
                  <a:lnTo>
                    <a:pt x="6046" y="2282"/>
                  </a:lnTo>
                  <a:lnTo>
                    <a:pt x="6028" y="2256"/>
                  </a:lnTo>
                  <a:lnTo>
                    <a:pt x="6008" y="2230"/>
                  </a:lnTo>
                  <a:lnTo>
                    <a:pt x="5988" y="2206"/>
                  </a:lnTo>
                  <a:lnTo>
                    <a:pt x="5968" y="2184"/>
                  </a:lnTo>
                  <a:lnTo>
                    <a:pt x="5946" y="2162"/>
                  </a:lnTo>
                  <a:lnTo>
                    <a:pt x="5922" y="2140"/>
                  </a:lnTo>
                  <a:lnTo>
                    <a:pt x="5898" y="2120"/>
                  </a:lnTo>
                  <a:lnTo>
                    <a:pt x="5872" y="2102"/>
                  </a:lnTo>
                  <a:lnTo>
                    <a:pt x="5846" y="2084"/>
                  </a:lnTo>
                  <a:lnTo>
                    <a:pt x="5820" y="2068"/>
                  </a:lnTo>
                  <a:lnTo>
                    <a:pt x="5792" y="2054"/>
                  </a:lnTo>
                  <a:lnTo>
                    <a:pt x="5764" y="2040"/>
                  </a:lnTo>
                  <a:lnTo>
                    <a:pt x="5734" y="2026"/>
                  </a:lnTo>
                  <a:lnTo>
                    <a:pt x="5704" y="2016"/>
                  </a:lnTo>
                  <a:lnTo>
                    <a:pt x="5674" y="2006"/>
                  </a:lnTo>
                  <a:lnTo>
                    <a:pt x="5642" y="1998"/>
                  </a:lnTo>
                  <a:lnTo>
                    <a:pt x="5612" y="1990"/>
                  </a:lnTo>
                  <a:lnTo>
                    <a:pt x="5578" y="1986"/>
                  </a:lnTo>
                  <a:lnTo>
                    <a:pt x="5546" y="1982"/>
                  </a:lnTo>
                  <a:lnTo>
                    <a:pt x="5512" y="1980"/>
                  </a:lnTo>
                  <a:lnTo>
                    <a:pt x="5512" y="1980"/>
                  </a:lnTo>
                  <a:close/>
                </a:path>
              </a:pathLst>
            </a:custGeom>
            <a:gradFill>
              <a:gsLst>
                <a:gs pos="0">
                  <a:srgbClr val="00B0F0">
                    <a:alpha val="40000"/>
                  </a:srgbClr>
                </a:gs>
                <a:gs pos="65000">
                  <a:schemeClr val="accent1">
                    <a:tint val="44500"/>
                    <a:satMod val="160000"/>
                    <a:alpha val="0"/>
                  </a:schemeClr>
                </a:gs>
              </a:gsLst>
              <a:lin ang="5400000" scaled="0"/>
            </a:gradFill>
            <a:ln w="9525">
              <a:gradFill>
                <a:gsLst>
                  <a:gs pos="0">
                    <a:srgbClr val="00B0F0"/>
                  </a:gs>
                  <a:gs pos="50000">
                    <a:srgbClr val="00B0F0">
                      <a:alpha val="0"/>
                    </a:srgbClr>
                  </a:gs>
                  <a:gs pos="83000">
                    <a:srgbClr val="00B0F0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1219444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722" algn="l" defTabSz="1219444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444" algn="l" defTabSz="1219444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9166" algn="l" defTabSz="1219444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888" algn="l" defTabSz="1219444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610" algn="l" defTabSz="1219444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8332" algn="l" defTabSz="1219444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8053" algn="l" defTabSz="1219444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7775" algn="l" defTabSz="1219444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58976">
                <a:defRPr/>
              </a:pPr>
              <a:endParaRPr lang="zh-CN" altLang="en-US" sz="1867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7" name="图片 7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8697" y="1269554"/>
              <a:ext cx="363843" cy="361045"/>
            </a:xfrm>
            <a:prstGeom prst="rect">
              <a:avLst/>
            </a:prstGeom>
          </p:spPr>
        </p:pic>
        <p:pic>
          <p:nvPicPr>
            <p:cNvPr id="78" name="Picture 2" descr="“docker”的图片搜索结果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7397"/>
            <a:stretch/>
          </p:blipFill>
          <p:spPr bwMode="auto">
            <a:xfrm>
              <a:off x="2765074" y="2146183"/>
              <a:ext cx="766332" cy="424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2" descr="“docker”的图片搜索结果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7397"/>
            <a:stretch/>
          </p:blipFill>
          <p:spPr bwMode="auto">
            <a:xfrm>
              <a:off x="3530899" y="2146183"/>
              <a:ext cx="766331" cy="424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6" descr="“Kubernetes”的图片搜索结果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815470" y="2113433"/>
              <a:ext cx="971068" cy="61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16" descr="Related image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rgbClr val="4F81BD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589" y="2146106"/>
              <a:ext cx="348943" cy="49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10" descr="Related image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8383" y="1269554"/>
              <a:ext cx="413031" cy="368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TextBox 33"/>
            <p:cNvSpPr txBox="1"/>
            <p:nvPr/>
          </p:nvSpPr>
          <p:spPr>
            <a:xfrm>
              <a:off x="1801460" y="2757325"/>
              <a:ext cx="974245" cy="234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33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容器集群</a:t>
              </a:r>
            </a:p>
          </p:txBody>
        </p:sp>
        <p:sp>
          <p:nvSpPr>
            <p:cNvPr id="84" name="TextBox 33"/>
            <p:cNvSpPr txBox="1"/>
            <p:nvPr/>
          </p:nvSpPr>
          <p:spPr>
            <a:xfrm>
              <a:off x="2765076" y="2759272"/>
              <a:ext cx="822474" cy="234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33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en-US" altLang="zh-CN" sz="933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933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Box 33"/>
            <p:cNvSpPr txBox="1"/>
            <p:nvPr/>
          </p:nvSpPr>
          <p:spPr>
            <a:xfrm>
              <a:off x="3484383" y="2747285"/>
              <a:ext cx="822474" cy="234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33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en-US" altLang="zh-CN" sz="933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933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TextBox 33"/>
            <p:cNvSpPr txBox="1"/>
            <p:nvPr/>
          </p:nvSpPr>
          <p:spPr>
            <a:xfrm>
              <a:off x="4189030" y="2747285"/>
              <a:ext cx="985078" cy="234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33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文件存储</a:t>
              </a:r>
            </a:p>
          </p:txBody>
        </p:sp>
        <p:sp>
          <p:nvSpPr>
            <p:cNvPr id="87" name="TextBox 33"/>
            <p:cNvSpPr txBox="1"/>
            <p:nvPr/>
          </p:nvSpPr>
          <p:spPr>
            <a:xfrm>
              <a:off x="2572350" y="1648116"/>
              <a:ext cx="952103" cy="234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33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负载均衡</a:t>
              </a:r>
            </a:p>
          </p:txBody>
        </p:sp>
        <p:sp>
          <p:nvSpPr>
            <p:cNvPr id="88" name="TextBox 33"/>
            <p:cNvSpPr txBox="1"/>
            <p:nvPr/>
          </p:nvSpPr>
          <p:spPr>
            <a:xfrm>
              <a:off x="3439603" y="1639650"/>
              <a:ext cx="1128419" cy="234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33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弹性伸缩</a:t>
              </a:r>
            </a:p>
          </p:txBody>
        </p:sp>
        <p:sp>
          <p:nvSpPr>
            <p:cNvPr id="89" name="TextBox 33"/>
            <p:cNvSpPr txBox="1"/>
            <p:nvPr/>
          </p:nvSpPr>
          <p:spPr>
            <a:xfrm>
              <a:off x="4833441" y="2292475"/>
              <a:ext cx="822474" cy="255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6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。。。</a:t>
              </a:r>
            </a:p>
          </p:txBody>
        </p:sp>
      </p:grpSp>
      <p:sp>
        <p:nvSpPr>
          <p:cNvPr id="90" name="副标题 2"/>
          <p:cNvSpPr txBox="1">
            <a:spLocks/>
          </p:cNvSpPr>
          <p:nvPr/>
        </p:nvSpPr>
        <p:spPr>
          <a:xfrm>
            <a:off x="7978604" y="1638822"/>
            <a:ext cx="3550009" cy="4448213"/>
          </a:xfrm>
          <a:prstGeom prst="rect">
            <a:avLst/>
          </a:prstGeom>
        </p:spPr>
        <p:txBody>
          <a:bodyPr/>
          <a:lstStyle>
            <a:lvl1pPr marL="457291" indent="-45729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3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90798" indent="-381076" algn="l" defTabSz="12194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24305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134027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743749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353471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192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914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2636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所见所得</a:t>
            </a:r>
            <a:r>
              <a:rPr lang="zh-CN" altLang="zh-CN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借助</a:t>
            </a:r>
            <a:r>
              <a:rPr lang="zh-CN" altLang="zh-CN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图形化拖拽方式</a:t>
            </a:r>
            <a:r>
              <a: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实现云上应用和服务的快速编排，相比传统的脚本编写方式，大幅降低用户的使用门槛。</a:t>
            </a:r>
          </a:p>
          <a:p>
            <a:pPr>
              <a:lnSpc>
                <a:spcPct val="150000"/>
              </a:lnSpc>
            </a:pPr>
            <a:r>
              <a:rPr lang="zh-CN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开箱即用</a:t>
            </a:r>
            <a:r>
              <a:rPr lang="zh-CN" altLang="zh-CN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zh-CN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大量电商、区块链、人工智能、游戏等行业场景</a:t>
            </a:r>
            <a:r>
              <a:rPr lang="en-US" altLang="zh-CN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50+</a:t>
            </a:r>
            <a:r>
              <a:rPr lang="zh-CN" altLang="zh-CN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复用，无需从零创建，提高了应用上云的效率。</a:t>
            </a:r>
            <a:r>
              <a:rPr lang="zh-CN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丰富生态</a:t>
            </a:r>
            <a:r>
              <a:rPr lang="zh-CN" altLang="zh-CN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：深度整合</a:t>
            </a:r>
            <a:r>
              <a:rPr lang="zh-CN" altLang="zh-CN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华为云</a:t>
            </a:r>
            <a:r>
              <a:rPr lang="en-US" altLang="zh-CN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en-US" altLang="zh-CN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zh-CN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服务资源</a:t>
            </a:r>
            <a:r>
              <a: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和容器类应用部署能力，可以灵活满足客户在多样化业务场景下的编排需求</a:t>
            </a:r>
            <a:r>
              <a:rPr lang="zh-CN" altLang="zh-CN" sz="1333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91" name="副标题 2"/>
          <p:cNvSpPr txBox="1">
            <a:spLocks/>
          </p:cNvSpPr>
          <p:nvPr/>
        </p:nvSpPr>
        <p:spPr>
          <a:xfrm>
            <a:off x="4792988" y="4265099"/>
            <a:ext cx="2823909" cy="1680045"/>
          </a:xfrm>
          <a:prstGeom prst="rect">
            <a:avLst/>
          </a:prstGeom>
        </p:spPr>
        <p:txBody>
          <a:bodyPr/>
          <a:lstStyle>
            <a:lvl1pPr marL="457291" indent="-45729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3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90798" indent="-381076" algn="l" defTabSz="12194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24305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134027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743749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353471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192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914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2636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467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适用场景：</a:t>
            </a:r>
            <a:endParaRPr lang="en-US" altLang="zh-CN" sz="1467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云上服务快速发放和复制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方案辅助设计和资源规划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计算流程类业务灵活编排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应用</a:t>
            </a:r>
            <a:r>
              <a:rPr lang="zh-CN" altLang="en-US" dirty="0" smtClean="0"/>
              <a:t>编排服务</a:t>
            </a:r>
            <a:r>
              <a:rPr lang="en-US" altLang="zh-CN" dirty="0" smtClean="0"/>
              <a:t>AOS</a:t>
            </a:r>
            <a:r>
              <a:rPr lang="zh-CN" altLang="en-US" dirty="0"/>
              <a:t>：图形化编排，一键式部署</a:t>
            </a:r>
            <a:r>
              <a:rPr lang="zh-CN" altLang="en-US" dirty="0" smtClean="0"/>
              <a:t>实现应用快速上线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876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AOS</a:t>
            </a:r>
            <a:r>
              <a:rPr lang="zh-CN" altLang="en-US" dirty="0"/>
              <a:t>主要概念</a:t>
            </a:r>
            <a:endParaRPr lang="en-US" dirty="0"/>
          </a:p>
          <a:p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defTabSz="877004" eaLnBrk="0" hangingPunct="0">
              <a:buClr>
                <a:srgbClr val="CC9900"/>
              </a:buClr>
              <a:defRPr/>
            </a:pPr>
            <a:r>
              <a:rPr lang="zh-CN" altLang="en-US" sz="1799" dirty="0"/>
              <a:t>华为云上的应用编排服务（</a:t>
            </a:r>
            <a:r>
              <a:rPr lang="en-US" altLang="zh-CN" sz="1799" dirty="0"/>
              <a:t>Application Orchestration Service</a:t>
            </a:r>
            <a:r>
              <a:rPr lang="zh-CN" altLang="en-US" sz="1799" dirty="0"/>
              <a:t>），可以通过设计复杂应用拓扑，实现复杂应用的一键式部署。</a:t>
            </a:r>
            <a:endParaRPr lang="en-US" altLang="zh-CN" sz="1799" b="1" kern="0" dirty="0">
              <a:latin typeface="+mn-ea"/>
              <a:cs typeface="Calibri" pitchFamily="34" charset="0"/>
            </a:endParaRPr>
          </a:p>
          <a:p>
            <a:pPr defTabSz="877004" eaLnBrk="0" hangingPunct="0">
              <a:buClr>
                <a:srgbClr val="CC9900"/>
              </a:buClr>
              <a:defRPr/>
            </a:pPr>
            <a:endParaRPr lang="en-US" altLang="zh-CN" sz="1799" dirty="0"/>
          </a:p>
          <a:p>
            <a:pPr marL="285664" indent="-285664" defTabSz="877004" eaLnBrk="0" hangingPunct="0">
              <a:buClr>
                <a:srgbClr val="CC99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1799" b="1" kern="0" dirty="0">
                <a:latin typeface="+mn-ea"/>
                <a:cs typeface="Calibri" pitchFamily="34" charset="0"/>
              </a:rPr>
              <a:t>模板：</a:t>
            </a:r>
            <a:r>
              <a:rPr lang="zh-CN" altLang="en-US" sz="1799" kern="0" dirty="0">
                <a:latin typeface="+mn-ea"/>
                <a:cs typeface="Calibri" pitchFamily="34" charset="0"/>
              </a:rPr>
              <a:t>遵循</a:t>
            </a:r>
            <a:r>
              <a:rPr lang="en-US" altLang="zh-CN" sz="1799" kern="0" dirty="0">
                <a:latin typeface="+mn-ea"/>
                <a:cs typeface="Calibri" pitchFamily="34" charset="0"/>
              </a:rPr>
              <a:t>AOS</a:t>
            </a:r>
            <a:r>
              <a:rPr lang="zh-CN" altLang="en-US" sz="1799" kern="0" dirty="0">
                <a:latin typeface="+mn-ea"/>
                <a:cs typeface="Calibri" pitchFamily="34" charset="0"/>
              </a:rPr>
              <a:t>语法规范定义的包含了应用中所需要资源对象的描述文本文件，</a:t>
            </a:r>
            <a:r>
              <a:rPr lang="zh-CN" altLang="en-US" sz="1799" dirty="0"/>
              <a:t>描述了资源配置、各对象之间的依赖关系</a:t>
            </a:r>
            <a:endParaRPr lang="en-US" altLang="zh-CN" sz="1799" dirty="0"/>
          </a:p>
          <a:p>
            <a:pPr marL="895081" lvl="1" indent="-285664" defTabSz="877004" eaLnBrk="0" hangingPunct="0">
              <a:buClr>
                <a:srgbClr val="CC99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1799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支持编排</a:t>
            </a:r>
            <a:r>
              <a:rPr lang="en-US" altLang="zh-CN" sz="1799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CCE</a:t>
            </a:r>
            <a:r>
              <a:rPr lang="zh-CN" altLang="en-US" sz="1799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容器引擎服务的集群、节点、容器等各类资源</a:t>
            </a:r>
            <a:endParaRPr lang="en-US" altLang="zh-CN" sz="1799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  <a:p>
            <a:pPr marL="895081" lvl="1" indent="-285664" defTabSz="877004" eaLnBrk="0" hangingPunct="0">
              <a:buClr>
                <a:srgbClr val="CC99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1799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显示</a:t>
            </a:r>
            <a:r>
              <a:rPr lang="zh-CN" altLang="en-US" sz="1799" kern="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定义应用的各</a:t>
            </a:r>
            <a:r>
              <a:rPr lang="en-US" altLang="zh-CN" sz="1799" kern="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K8S</a:t>
            </a:r>
            <a:r>
              <a:rPr lang="zh-CN" altLang="en-US" sz="1799" kern="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对象及创建的先后顺序</a:t>
            </a:r>
            <a:endParaRPr lang="en-US" altLang="zh-CN" sz="1799" kern="0" dirty="0"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  <a:p>
            <a:pPr marL="895081" lvl="1" indent="-285664" defTabSz="877004" eaLnBrk="0" hangingPunct="0">
              <a:buClr>
                <a:srgbClr val="CC99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1799" kern="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灵活的变量定义结合严格的参数校验，减少创建出错可能性</a:t>
            </a:r>
            <a:endParaRPr lang="en-US" altLang="zh-CN" sz="1799" kern="0" dirty="0"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  <a:p>
            <a:pPr marL="895081" lvl="1" indent="-285664" defTabSz="877004" eaLnBrk="0" hangingPunct="0">
              <a:buClr>
                <a:srgbClr val="CC99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1799" kern="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模板设计器与生成器，辅助快速编写模板</a:t>
            </a:r>
            <a:endParaRPr lang="en-US" altLang="zh-CN" sz="1799" kern="0" dirty="0"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  <a:p>
            <a:pPr defTabSz="877004" eaLnBrk="0" hangingPunct="0">
              <a:buClr>
                <a:srgbClr val="CC9900"/>
              </a:buClr>
              <a:defRPr/>
            </a:pPr>
            <a:endParaRPr lang="en-US" altLang="zh-CN" sz="1799" dirty="0"/>
          </a:p>
          <a:p>
            <a:pPr marL="285664" indent="-285664" defTabSz="877004" eaLnBrk="0" hangingPunct="0">
              <a:buClr>
                <a:srgbClr val="CC99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1799" b="1" kern="0" dirty="0">
                <a:latin typeface="+mn-ea"/>
                <a:cs typeface="Calibri" pitchFamily="34" charset="0"/>
              </a:rPr>
              <a:t>堆栈：</a:t>
            </a:r>
            <a:r>
              <a:rPr lang="zh-CN" altLang="en-US" sz="1799" kern="0" dirty="0">
                <a:latin typeface="+mn-ea"/>
                <a:cs typeface="Calibri" pitchFamily="34" charset="0"/>
              </a:rPr>
              <a:t>模板的部署实体，堆栈将创建的所有云服务</a:t>
            </a:r>
            <a:r>
              <a:rPr lang="zh-CN" altLang="en-US" sz="1799" dirty="0"/>
              <a:t>资源作为一个整体进行创建、升级、删除等管理。</a:t>
            </a:r>
            <a:endParaRPr lang="en-US" altLang="zh-CN" sz="1799" dirty="0"/>
          </a:p>
          <a:p>
            <a:pPr marL="895081" lvl="1" indent="-285664" defTabSz="877004" eaLnBrk="0" hangingPunct="0">
              <a:buClr>
                <a:srgbClr val="CC99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1799" kern="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通过</a:t>
            </a:r>
            <a:r>
              <a:rPr lang="en-US" altLang="zh-CN" sz="1799" kern="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DAG</a:t>
            </a:r>
            <a:r>
              <a:rPr lang="zh-CN" altLang="en-US" sz="1799" kern="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确保任务的执行完成</a:t>
            </a:r>
            <a:endParaRPr lang="en-US" altLang="zh-CN" sz="1799" kern="0" dirty="0"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  <a:p>
            <a:pPr marL="895081" lvl="1" indent="-285664" defTabSz="877004" eaLnBrk="0" hangingPunct="0">
              <a:buClr>
                <a:srgbClr val="CC99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1799" kern="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实例就绪是应用完成的必要条件</a:t>
            </a:r>
            <a:endParaRPr lang="en-US" altLang="zh-CN" sz="1799" kern="0" dirty="0"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74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AutoShape 2"/>
          <p:cNvSpPr>
            <a:spLocks noChangeArrowheads="1"/>
          </p:cNvSpPr>
          <p:nvPr/>
        </p:nvSpPr>
        <p:spPr bwMode="auto">
          <a:xfrm>
            <a:off x="513988" y="2431823"/>
            <a:ext cx="8072192" cy="1174847"/>
          </a:xfrm>
          <a:prstGeom prst="roundRect">
            <a:avLst>
              <a:gd name="adj" fmla="val 5500"/>
            </a:avLst>
          </a:prstGeom>
          <a:solidFill>
            <a:srgbClr val="00B0F0"/>
          </a:solidFill>
          <a:ln>
            <a:noFill/>
            <a:prstDash val="dash"/>
          </a:ln>
        </p:spPr>
        <p:txBody>
          <a:bodyPr lIns="89977" tIns="89977" rIns="89977" bIns="89977"/>
          <a:lstStyle/>
          <a:p>
            <a:pPr algn="ctr" defTabSz="76177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b="1" i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513988" y="3611238"/>
            <a:ext cx="8072192" cy="1813176"/>
          </a:xfrm>
          <a:prstGeom prst="roundRect">
            <a:avLst>
              <a:gd name="adj" fmla="val 5500"/>
            </a:avLst>
          </a:prstGeom>
          <a:solidFill>
            <a:srgbClr val="FFC000"/>
          </a:solidFill>
          <a:ln>
            <a:noFill/>
            <a:prstDash val="dash"/>
          </a:ln>
        </p:spPr>
        <p:txBody>
          <a:bodyPr lIns="89977" tIns="89977" rIns="89977" bIns="89977"/>
          <a:lstStyle>
            <a:lvl1pPr defTabSz="7620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179388" defTabSz="7620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defTabSz="7620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defTabSz="7620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defTabSz="7620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defTabSz="7620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defTabSz="7620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defTabSz="7620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defTabSz="7620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defTabSz="76177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0" lang="en-US" altLang="en-US" sz="1200" b="1" i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052" name="组合 1051"/>
          <p:cNvGrpSpPr/>
          <p:nvPr/>
        </p:nvGrpSpPr>
        <p:grpSpPr>
          <a:xfrm>
            <a:off x="2173054" y="2650950"/>
            <a:ext cx="1077184" cy="823454"/>
            <a:chOff x="2297968" y="1204761"/>
            <a:chExt cx="1077465" cy="823668"/>
          </a:xfrm>
        </p:grpSpPr>
        <p:sp>
          <p:nvSpPr>
            <p:cNvPr id="152" name="AutoShape 2"/>
            <p:cNvSpPr>
              <a:spLocks noChangeArrowheads="1"/>
            </p:cNvSpPr>
            <p:nvPr/>
          </p:nvSpPr>
          <p:spPr bwMode="auto">
            <a:xfrm>
              <a:off x="2297968" y="1204761"/>
              <a:ext cx="1077465" cy="823668"/>
            </a:xfrm>
            <a:prstGeom prst="roundRect">
              <a:avLst>
                <a:gd name="adj" fmla="val 55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txBody>
            <a:bodyPr lIns="89977" tIns="89977" rIns="89977" bIns="89977"/>
            <a:lstStyle/>
            <a:p>
              <a:pPr algn="ctr" defTabSz="761771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 i="1" u="sng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应用</a:t>
              </a:r>
              <a:r>
                <a:rPr lang="en-US" altLang="zh-CN" sz="1200" b="1" i="1" u="sng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endParaRPr lang="en-US" altLang="en-US" sz="1200" b="1" i="1" u="sng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80" name="组合 18657"/>
            <p:cNvGrpSpPr/>
            <p:nvPr/>
          </p:nvGrpSpPr>
          <p:grpSpPr>
            <a:xfrm>
              <a:off x="2621826" y="1508335"/>
              <a:ext cx="448837" cy="463658"/>
              <a:chOff x="5891212" y="1906588"/>
              <a:chExt cx="336550" cy="347663"/>
            </a:xfrm>
            <a:solidFill>
              <a:srgbClr val="3C3C3B"/>
            </a:solidFill>
          </p:grpSpPr>
          <p:sp>
            <p:nvSpPr>
              <p:cNvPr id="181" name="Freeform 191"/>
              <p:cNvSpPr>
                <a:spLocks/>
              </p:cNvSpPr>
              <p:nvPr/>
            </p:nvSpPr>
            <p:spPr bwMode="auto">
              <a:xfrm>
                <a:off x="5891212" y="1906588"/>
                <a:ext cx="117475" cy="117475"/>
              </a:xfrm>
              <a:custGeom>
                <a:avLst/>
                <a:gdLst>
                  <a:gd name="T0" fmla="*/ 25 w 138"/>
                  <a:gd name="T1" fmla="*/ 25 h 138"/>
                  <a:gd name="T2" fmla="*/ 25 w 138"/>
                  <a:gd name="T3" fmla="*/ 25 h 138"/>
                  <a:gd name="T4" fmla="*/ 138 w 138"/>
                  <a:gd name="T5" fmla="*/ 25 h 138"/>
                  <a:gd name="T6" fmla="*/ 138 w 138"/>
                  <a:gd name="T7" fmla="*/ 0 h 138"/>
                  <a:gd name="T8" fmla="*/ 21 w 138"/>
                  <a:gd name="T9" fmla="*/ 0 h 138"/>
                  <a:gd name="T10" fmla="*/ 0 w 138"/>
                  <a:gd name="T11" fmla="*/ 21 h 138"/>
                  <a:gd name="T12" fmla="*/ 0 w 138"/>
                  <a:gd name="T13" fmla="*/ 138 h 138"/>
                  <a:gd name="T14" fmla="*/ 25 w 138"/>
                  <a:gd name="T15" fmla="*/ 138 h 138"/>
                  <a:gd name="T16" fmla="*/ 25 w 138"/>
                  <a:gd name="T17" fmla="*/ 25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" h="138">
                    <a:moveTo>
                      <a:pt x="25" y="25"/>
                    </a:moveTo>
                    <a:lnTo>
                      <a:pt x="25" y="25"/>
                    </a:lnTo>
                    <a:lnTo>
                      <a:pt x="138" y="25"/>
                    </a:lnTo>
                    <a:lnTo>
                      <a:pt x="138" y="0"/>
                    </a:lnTo>
                    <a:lnTo>
                      <a:pt x="21" y="0"/>
                    </a:lnTo>
                    <a:cubicBezTo>
                      <a:pt x="9" y="0"/>
                      <a:pt x="0" y="10"/>
                      <a:pt x="0" y="21"/>
                    </a:cubicBezTo>
                    <a:lnTo>
                      <a:pt x="0" y="138"/>
                    </a:lnTo>
                    <a:lnTo>
                      <a:pt x="25" y="138"/>
                    </a:lnTo>
                    <a:lnTo>
                      <a:pt x="25" y="2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182" name="Freeform 192"/>
              <p:cNvSpPr>
                <a:spLocks/>
              </p:cNvSpPr>
              <p:nvPr/>
            </p:nvSpPr>
            <p:spPr bwMode="auto">
              <a:xfrm>
                <a:off x="6110287" y="1906588"/>
                <a:ext cx="117475" cy="117475"/>
              </a:xfrm>
              <a:custGeom>
                <a:avLst/>
                <a:gdLst>
                  <a:gd name="T0" fmla="*/ 138 w 138"/>
                  <a:gd name="T1" fmla="*/ 21 h 138"/>
                  <a:gd name="T2" fmla="*/ 138 w 138"/>
                  <a:gd name="T3" fmla="*/ 21 h 138"/>
                  <a:gd name="T4" fmla="*/ 117 w 138"/>
                  <a:gd name="T5" fmla="*/ 0 h 138"/>
                  <a:gd name="T6" fmla="*/ 0 w 138"/>
                  <a:gd name="T7" fmla="*/ 0 h 138"/>
                  <a:gd name="T8" fmla="*/ 0 w 138"/>
                  <a:gd name="T9" fmla="*/ 25 h 138"/>
                  <a:gd name="T10" fmla="*/ 113 w 138"/>
                  <a:gd name="T11" fmla="*/ 25 h 138"/>
                  <a:gd name="T12" fmla="*/ 113 w 138"/>
                  <a:gd name="T13" fmla="*/ 138 h 138"/>
                  <a:gd name="T14" fmla="*/ 138 w 138"/>
                  <a:gd name="T15" fmla="*/ 138 h 138"/>
                  <a:gd name="T16" fmla="*/ 138 w 138"/>
                  <a:gd name="T17" fmla="*/ 21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" h="138">
                    <a:moveTo>
                      <a:pt x="138" y="21"/>
                    </a:moveTo>
                    <a:lnTo>
                      <a:pt x="138" y="21"/>
                    </a:lnTo>
                    <a:cubicBezTo>
                      <a:pt x="138" y="10"/>
                      <a:pt x="129" y="0"/>
                      <a:pt x="117" y="0"/>
                    </a:cubicBezTo>
                    <a:lnTo>
                      <a:pt x="0" y="0"/>
                    </a:lnTo>
                    <a:lnTo>
                      <a:pt x="0" y="25"/>
                    </a:lnTo>
                    <a:lnTo>
                      <a:pt x="113" y="25"/>
                    </a:lnTo>
                    <a:lnTo>
                      <a:pt x="113" y="138"/>
                    </a:lnTo>
                    <a:lnTo>
                      <a:pt x="138" y="138"/>
                    </a:lnTo>
                    <a:lnTo>
                      <a:pt x="138" y="21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183" name="Freeform 193"/>
              <p:cNvSpPr>
                <a:spLocks/>
              </p:cNvSpPr>
              <p:nvPr/>
            </p:nvSpPr>
            <p:spPr bwMode="auto">
              <a:xfrm>
                <a:off x="5891212" y="2125663"/>
                <a:ext cx="139700" cy="128588"/>
              </a:xfrm>
              <a:custGeom>
                <a:avLst/>
                <a:gdLst>
                  <a:gd name="T0" fmla="*/ 0 w 164"/>
                  <a:gd name="T1" fmla="*/ 117 h 151"/>
                  <a:gd name="T2" fmla="*/ 0 w 164"/>
                  <a:gd name="T3" fmla="*/ 117 h 151"/>
                  <a:gd name="T4" fmla="*/ 21 w 164"/>
                  <a:gd name="T5" fmla="*/ 138 h 151"/>
                  <a:gd name="T6" fmla="*/ 116 w 164"/>
                  <a:gd name="T7" fmla="*/ 138 h 151"/>
                  <a:gd name="T8" fmla="*/ 138 w 164"/>
                  <a:gd name="T9" fmla="*/ 151 h 151"/>
                  <a:gd name="T10" fmla="*/ 164 w 164"/>
                  <a:gd name="T11" fmla="*/ 126 h 151"/>
                  <a:gd name="T12" fmla="*/ 138 w 164"/>
                  <a:gd name="T13" fmla="*/ 100 h 151"/>
                  <a:gd name="T14" fmla="*/ 116 w 164"/>
                  <a:gd name="T15" fmla="*/ 113 h 151"/>
                  <a:gd name="T16" fmla="*/ 25 w 164"/>
                  <a:gd name="T17" fmla="*/ 113 h 151"/>
                  <a:gd name="T18" fmla="*/ 25 w 164"/>
                  <a:gd name="T19" fmla="*/ 0 h 151"/>
                  <a:gd name="T20" fmla="*/ 0 w 164"/>
                  <a:gd name="T21" fmla="*/ 0 h 151"/>
                  <a:gd name="T22" fmla="*/ 0 w 164"/>
                  <a:gd name="T23" fmla="*/ 11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4" h="151">
                    <a:moveTo>
                      <a:pt x="0" y="117"/>
                    </a:moveTo>
                    <a:lnTo>
                      <a:pt x="0" y="117"/>
                    </a:lnTo>
                    <a:cubicBezTo>
                      <a:pt x="0" y="129"/>
                      <a:pt x="9" y="138"/>
                      <a:pt x="21" y="138"/>
                    </a:cubicBezTo>
                    <a:lnTo>
                      <a:pt x="116" y="138"/>
                    </a:lnTo>
                    <a:cubicBezTo>
                      <a:pt x="120" y="146"/>
                      <a:pt x="128" y="151"/>
                      <a:pt x="138" y="151"/>
                    </a:cubicBezTo>
                    <a:cubicBezTo>
                      <a:pt x="152" y="151"/>
                      <a:pt x="164" y="140"/>
                      <a:pt x="164" y="126"/>
                    </a:cubicBezTo>
                    <a:cubicBezTo>
                      <a:pt x="164" y="111"/>
                      <a:pt x="152" y="100"/>
                      <a:pt x="138" y="100"/>
                    </a:cubicBezTo>
                    <a:cubicBezTo>
                      <a:pt x="128" y="100"/>
                      <a:pt x="120" y="105"/>
                      <a:pt x="116" y="113"/>
                    </a:cubicBezTo>
                    <a:lnTo>
                      <a:pt x="25" y="113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1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184" name="Freeform 194"/>
              <p:cNvSpPr>
                <a:spLocks noEditPoints="1"/>
              </p:cNvSpPr>
              <p:nvPr/>
            </p:nvSpPr>
            <p:spPr bwMode="auto">
              <a:xfrm>
                <a:off x="5948362" y="1968500"/>
                <a:ext cx="236537" cy="212725"/>
              </a:xfrm>
              <a:custGeom>
                <a:avLst/>
                <a:gdLst>
                  <a:gd name="T0" fmla="*/ 50 w 279"/>
                  <a:gd name="T1" fmla="*/ 224 h 249"/>
                  <a:gd name="T2" fmla="*/ 50 w 279"/>
                  <a:gd name="T3" fmla="*/ 224 h 249"/>
                  <a:gd name="T4" fmla="*/ 130 w 279"/>
                  <a:gd name="T5" fmla="*/ 156 h 249"/>
                  <a:gd name="T6" fmla="*/ 209 w 279"/>
                  <a:gd name="T7" fmla="*/ 224 h 249"/>
                  <a:gd name="T8" fmla="*/ 50 w 279"/>
                  <a:gd name="T9" fmla="*/ 224 h 249"/>
                  <a:gd name="T10" fmla="*/ 76 w 279"/>
                  <a:gd name="T11" fmla="*/ 78 h 249"/>
                  <a:gd name="T12" fmla="*/ 76 w 279"/>
                  <a:gd name="T13" fmla="*/ 78 h 249"/>
                  <a:gd name="T14" fmla="*/ 77 w 279"/>
                  <a:gd name="T15" fmla="*/ 70 h 249"/>
                  <a:gd name="T16" fmla="*/ 182 w 279"/>
                  <a:gd name="T17" fmla="*/ 70 h 249"/>
                  <a:gd name="T18" fmla="*/ 183 w 279"/>
                  <a:gd name="T19" fmla="*/ 78 h 249"/>
                  <a:gd name="T20" fmla="*/ 130 w 279"/>
                  <a:gd name="T21" fmla="*/ 131 h 249"/>
                  <a:gd name="T22" fmla="*/ 76 w 279"/>
                  <a:gd name="T23" fmla="*/ 78 h 249"/>
                  <a:gd name="T24" fmla="*/ 130 w 279"/>
                  <a:gd name="T25" fmla="*/ 25 h 249"/>
                  <a:gd name="T26" fmla="*/ 130 w 279"/>
                  <a:gd name="T27" fmla="*/ 25 h 249"/>
                  <a:gd name="T28" fmla="*/ 180 w 279"/>
                  <a:gd name="T29" fmla="*/ 60 h 249"/>
                  <a:gd name="T30" fmla="*/ 80 w 279"/>
                  <a:gd name="T31" fmla="*/ 60 h 249"/>
                  <a:gd name="T32" fmla="*/ 130 w 279"/>
                  <a:gd name="T33" fmla="*/ 25 h 249"/>
                  <a:gd name="T34" fmla="*/ 235 w 279"/>
                  <a:gd name="T35" fmla="*/ 237 h 249"/>
                  <a:gd name="T36" fmla="*/ 235 w 279"/>
                  <a:gd name="T37" fmla="*/ 237 h 249"/>
                  <a:gd name="T38" fmla="*/ 175 w 279"/>
                  <a:gd name="T39" fmla="*/ 142 h 249"/>
                  <a:gd name="T40" fmla="*/ 208 w 279"/>
                  <a:gd name="T41" fmla="*/ 78 h 249"/>
                  <a:gd name="T42" fmla="*/ 207 w 279"/>
                  <a:gd name="T43" fmla="*/ 70 h 249"/>
                  <a:gd name="T44" fmla="*/ 279 w 279"/>
                  <a:gd name="T45" fmla="*/ 70 h 249"/>
                  <a:gd name="T46" fmla="*/ 279 w 279"/>
                  <a:gd name="T47" fmla="*/ 60 h 249"/>
                  <a:gd name="T48" fmla="*/ 205 w 279"/>
                  <a:gd name="T49" fmla="*/ 60 h 249"/>
                  <a:gd name="T50" fmla="*/ 130 w 279"/>
                  <a:gd name="T51" fmla="*/ 0 h 249"/>
                  <a:gd name="T52" fmla="*/ 54 w 279"/>
                  <a:gd name="T53" fmla="*/ 60 h 249"/>
                  <a:gd name="T54" fmla="*/ 0 w 279"/>
                  <a:gd name="T55" fmla="*/ 60 h 249"/>
                  <a:gd name="T56" fmla="*/ 0 w 279"/>
                  <a:gd name="T57" fmla="*/ 70 h 249"/>
                  <a:gd name="T58" fmla="*/ 52 w 279"/>
                  <a:gd name="T59" fmla="*/ 70 h 249"/>
                  <a:gd name="T60" fmla="*/ 52 w 279"/>
                  <a:gd name="T61" fmla="*/ 78 h 249"/>
                  <a:gd name="T62" fmla="*/ 85 w 279"/>
                  <a:gd name="T63" fmla="*/ 142 h 249"/>
                  <a:gd name="T64" fmla="*/ 24 w 279"/>
                  <a:gd name="T65" fmla="*/ 237 h 249"/>
                  <a:gd name="T66" fmla="*/ 37 w 279"/>
                  <a:gd name="T67" fmla="*/ 249 h 249"/>
                  <a:gd name="T68" fmla="*/ 223 w 279"/>
                  <a:gd name="T69" fmla="*/ 249 h 249"/>
                  <a:gd name="T70" fmla="*/ 235 w 279"/>
                  <a:gd name="T71" fmla="*/ 237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79" h="249">
                    <a:moveTo>
                      <a:pt x="50" y="224"/>
                    </a:moveTo>
                    <a:lnTo>
                      <a:pt x="50" y="224"/>
                    </a:lnTo>
                    <a:cubicBezTo>
                      <a:pt x="56" y="186"/>
                      <a:pt x="89" y="156"/>
                      <a:pt x="130" y="156"/>
                    </a:cubicBezTo>
                    <a:cubicBezTo>
                      <a:pt x="170" y="156"/>
                      <a:pt x="203" y="186"/>
                      <a:pt x="209" y="224"/>
                    </a:cubicBezTo>
                    <a:lnTo>
                      <a:pt x="50" y="224"/>
                    </a:lnTo>
                    <a:close/>
                    <a:moveTo>
                      <a:pt x="76" y="78"/>
                    </a:moveTo>
                    <a:lnTo>
                      <a:pt x="76" y="78"/>
                    </a:lnTo>
                    <a:cubicBezTo>
                      <a:pt x="76" y="75"/>
                      <a:pt x="77" y="73"/>
                      <a:pt x="77" y="70"/>
                    </a:cubicBezTo>
                    <a:lnTo>
                      <a:pt x="182" y="70"/>
                    </a:lnTo>
                    <a:cubicBezTo>
                      <a:pt x="182" y="73"/>
                      <a:pt x="183" y="75"/>
                      <a:pt x="183" y="78"/>
                    </a:cubicBezTo>
                    <a:cubicBezTo>
                      <a:pt x="183" y="107"/>
                      <a:pt x="159" y="131"/>
                      <a:pt x="130" y="131"/>
                    </a:cubicBezTo>
                    <a:cubicBezTo>
                      <a:pt x="100" y="131"/>
                      <a:pt x="76" y="107"/>
                      <a:pt x="76" y="78"/>
                    </a:cubicBezTo>
                    <a:close/>
                    <a:moveTo>
                      <a:pt x="130" y="25"/>
                    </a:moveTo>
                    <a:lnTo>
                      <a:pt x="130" y="25"/>
                    </a:lnTo>
                    <a:cubicBezTo>
                      <a:pt x="153" y="25"/>
                      <a:pt x="172" y="40"/>
                      <a:pt x="180" y="60"/>
                    </a:cubicBezTo>
                    <a:lnTo>
                      <a:pt x="80" y="60"/>
                    </a:lnTo>
                    <a:cubicBezTo>
                      <a:pt x="87" y="40"/>
                      <a:pt x="107" y="25"/>
                      <a:pt x="130" y="25"/>
                    </a:cubicBezTo>
                    <a:close/>
                    <a:moveTo>
                      <a:pt x="235" y="237"/>
                    </a:moveTo>
                    <a:lnTo>
                      <a:pt x="235" y="237"/>
                    </a:lnTo>
                    <a:cubicBezTo>
                      <a:pt x="235" y="195"/>
                      <a:pt x="210" y="159"/>
                      <a:pt x="175" y="142"/>
                    </a:cubicBezTo>
                    <a:cubicBezTo>
                      <a:pt x="194" y="127"/>
                      <a:pt x="208" y="104"/>
                      <a:pt x="208" y="78"/>
                    </a:cubicBezTo>
                    <a:cubicBezTo>
                      <a:pt x="208" y="75"/>
                      <a:pt x="207" y="73"/>
                      <a:pt x="207" y="70"/>
                    </a:cubicBezTo>
                    <a:lnTo>
                      <a:pt x="279" y="70"/>
                    </a:lnTo>
                    <a:lnTo>
                      <a:pt x="279" y="60"/>
                    </a:lnTo>
                    <a:lnTo>
                      <a:pt x="205" y="60"/>
                    </a:lnTo>
                    <a:cubicBezTo>
                      <a:pt x="197" y="26"/>
                      <a:pt x="166" y="0"/>
                      <a:pt x="130" y="0"/>
                    </a:cubicBezTo>
                    <a:cubicBezTo>
                      <a:pt x="93" y="0"/>
                      <a:pt x="62" y="26"/>
                      <a:pt x="54" y="60"/>
                    </a:cubicBezTo>
                    <a:lnTo>
                      <a:pt x="0" y="60"/>
                    </a:lnTo>
                    <a:lnTo>
                      <a:pt x="0" y="70"/>
                    </a:lnTo>
                    <a:lnTo>
                      <a:pt x="52" y="70"/>
                    </a:lnTo>
                    <a:cubicBezTo>
                      <a:pt x="52" y="73"/>
                      <a:pt x="52" y="75"/>
                      <a:pt x="52" y="78"/>
                    </a:cubicBezTo>
                    <a:cubicBezTo>
                      <a:pt x="52" y="104"/>
                      <a:pt x="65" y="127"/>
                      <a:pt x="85" y="142"/>
                    </a:cubicBezTo>
                    <a:cubicBezTo>
                      <a:pt x="49" y="159"/>
                      <a:pt x="24" y="195"/>
                      <a:pt x="24" y="237"/>
                    </a:cubicBezTo>
                    <a:cubicBezTo>
                      <a:pt x="24" y="243"/>
                      <a:pt x="30" y="249"/>
                      <a:pt x="37" y="249"/>
                    </a:cubicBezTo>
                    <a:lnTo>
                      <a:pt x="223" y="249"/>
                    </a:lnTo>
                    <a:cubicBezTo>
                      <a:pt x="229" y="249"/>
                      <a:pt x="235" y="243"/>
                      <a:pt x="235" y="23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185" name="Freeform 195"/>
              <p:cNvSpPr>
                <a:spLocks/>
              </p:cNvSpPr>
              <p:nvPr/>
            </p:nvSpPr>
            <p:spPr bwMode="auto">
              <a:xfrm>
                <a:off x="6092825" y="2125663"/>
                <a:ext cx="134937" cy="128588"/>
              </a:xfrm>
              <a:custGeom>
                <a:avLst/>
                <a:gdLst>
                  <a:gd name="T0" fmla="*/ 25 w 159"/>
                  <a:gd name="T1" fmla="*/ 151 h 151"/>
                  <a:gd name="T2" fmla="*/ 25 w 159"/>
                  <a:gd name="T3" fmla="*/ 151 h 151"/>
                  <a:gd name="T4" fmla="*/ 48 w 159"/>
                  <a:gd name="T5" fmla="*/ 138 h 151"/>
                  <a:gd name="T6" fmla="*/ 138 w 159"/>
                  <a:gd name="T7" fmla="*/ 138 h 151"/>
                  <a:gd name="T8" fmla="*/ 159 w 159"/>
                  <a:gd name="T9" fmla="*/ 117 h 151"/>
                  <a:gd name="T10" fmla="*/ 159 w 159"/>
                  <a:gd name="T11" fmla="*/ 0 h 151"/>
                  <a:gd name="T12" fmla="*/ 134 w 159"/>
                  <a:gd name="T13" fmla="*/ 0 h 151"/>
                  <a:gd name="T14" fmla="*/ 134 w 159"/>
                  <a:gd name="T15" fmla="*/ 113 h 151"/>
                  <a:gd name="T16" fmla="*/ 48 w 159"/>
                  <a:gd name="T17" fmla="*/ 113 h 151"/>
                  <a:gd name="T18" fmla="*/ 25 w 159"/>
                  <a:gd name="T19" fmla="*/ 100 h 151"/>
                  <a:gd name="T20" fmla="*/ 0 w 159"/>
                  <a:gd name="T21" fmla="*/ 126 h 151"/>
                  <a:gd name="T22" fmla="*/ 25 w 159"/>
                  <a:gd name="T23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9" h="151">
                    <a:moveTo>
                      <a:pt x="25" y="151"/>
                    </a:moveTo>
                    <a:lnTo>
                      <a:pt x="25" y="151"/>
                    </a:lnTo>
                    <a:cubicBezTo>
                      <a:pt x="35" y="151"/>
                      <a:pt x="43" y="146"/>
                      <a:pt x="48" y="138"/>
                    </a:cubicBezTo>
                    <a:lnTo>
                      <a:pt x="138" y="138"/>
                    </a:lnTo>
                    <a:cubicBezTo>
                      <a:pt x="150" y="138"/>
                      <a:pt x="159" y="129"/>
                      <a:pt x="159" y="117"/>
                    </a:cubicBezTo>
                    <a:lnTo>
                      <a:pt x="159" y="0"/>
                    </a:lnTo>
                    <a:lnTo>
                      <a:pt x="134" y="0"/>
                    </a:lnTo>
                    <a:lnTo>
                      <a:pt x="134" y="113"/>
                    </a:lnTo>
                    <a:lnTo>
                      <a:pt x="48" y="113"/>
                    </a:lnTo>
                    <a:cubicBezTo>
                      <a:pt x="43" y="105"/>
                      <a:pt x="35" y="100"/>
                      <a:pt x="25" y="100"/>
                    </a:cubicBezTo>
                    <a:cubicBezTo>
                      <a:pt x="11" y="100"/>
                      <a:pt x="0" y="111"/>
                      <a:pt x="0" y="126"/>
                    </a:cubicBezTo>
                    <a:cubicBezTo>
                      <a:pt x="0" y="140"/>
                      <a:pt x="11" y="151"/>
                      <a:pt x="25" y="15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</p:grpSp>
      </p:grpSp>
      <p:grpSp>
        <p:nvGrpSpPr>
          <p:cNvPr id="1051" name="组合 1050"/>
          <p:cNvGrpSpPr/>
          <p:nvPr/>
        </p:nvGrpSpPr>
        <p:grpSpPr>
          <a:xfrm>
            <a:off x="3419026" y="2654080"/>
            <a:ext cx="1077184" cy="823454"/>
            <a:chOff x="3568979" y="1204761"/>
            <a:chExt cx="1077465" cy="823668"/>
          </a:xfrm>
        </p:grpSpPr>
        <p:sp>
          <p:nvSpPr>
            <p:cNvPr id="165" name="AutoShape 2"/>
            <p:cNvSpPr>
              <a:spLocks noChangeArrowheads="1"/>
            </p:cNvSpPr>
            <p:nvPr/>
          </p:nvSpPr>
          <p:spPr bwMode="auto">
            <a:xfrm>
              <a:off x="3568979" y="1204761"/>
              <a:ext cx="1077465" cy="823668"/>
            </a:xfrm>
            <a:prstGeom prst="roundRect">
              <a:avLst>
                <a:gd name="adj" fmla="val 55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txBody>
            <a:bodyPr lIns="89977" tIns="89977" rIns="89977" bIns="89977"/>
            <a:lstStyle/>
            <a:p>
              <a:pPr algn="ctr" defTabSz="761771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 i="1" u="sng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应用</a:t>
              </a:r>
              <a:r>
                <a:rPr lang="en-US" altLang="zh-CN" sz="1200" b="1" i="1" u="sng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endParaRPr lang="en-US" altLang="en-US" sz="1200" b="1" i="1" u="sng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91" name="组合 18656"/>
            <p:cNvGrpSpPr/>
            <p:nvPr/>
          </p:nvGrpSpPr>
          <p:grpSpPr>
            <a:xfrm>
              <a:off x="3856247" y="1582346"/>
              <a:ext cx="633029" cy="368385"/>
              <a:chOff x="4341813" y="1978025"/>
              <a:chExt cx="474662" cy="276225"/>
            </a:xfrm>
            <a:solidFill>
              <a:srgbClr val="3C3C3B"/>
            </a:solidFill>
          </p:grpSpPr>
          <p:sp>
            <p:nvSpPr>
              <p:cNvPr id="192" name="Freeform 186"/>
              <p:cNvSpPr>
                <a:spLocks noEditPoints="1"/>
              </p:cNvSpPr>
              <p:nvPr/>
            </p:nvSpPr>
            <p:spPr bwMode="auto">
              <a:xfrm>
                <a:off x="4341813" y="1978025"/>
                <a:ext cx="474662" cy="276225"/>
              </a:xfrm>
              <a:custGeom>
                <a:avLst/>
                <a:gdLst>
                  <a:gd name="T0" fmla="*/ 501 w 559"/>
                  <a:gd name="T1" fmla="*/ 105 h 324"/>
                  <a:gd name="T2" fmla="*/ 501 w 559"/>
                  <a:gd name="T3" fmla="*/ 105 h 324"/>
                  <a:gd name="T4" fmla="*/ 501 w 559"/>
                  <a:gd name="T5" fmla="*/ 204 h 324"/>
                  <a:gd name="T6" fmla="*/ 458 w 559"/>
                  <a:gd name="T7" fmla="*/ 192 h 324"/>
                  <a:gd name="T8" fmla="*/ 458 w 559"/>
                  <a:gd name="T9" fmla="*/ 115 h 324"/>
                  <a:gd name="T10" fmla="*/ 501 w 559"/>
                  <a:gd name="T11" fmla="*/ 105 h 324"/>
                  <a:gd name="T12" fmla="*/ 535 w 559"/>
                  <a:gd name="T13" fmla="*/ 213 h 324"/>
                  <a:gd name="T14" fmla="*/ 535 w 559"/>
                  <a:gd name="T15" fmla="*/ 213 h 324"/>
                  <a:gd name="T16" fmla="*/ 511 w 559"/>
                  <a:gd name="T17" fmla="*/ 206 h 324"/>
                  <a:gd name="T18" fmla="*/ 511 w 559"/>
                  <a:gd name="T19" fmla="*/ 103 h 324"/>
                  <a:gd name="T20" fmla="*/ 535 w 559"/>
                  <a:gd name="T21" fmla="*/ 98 h 324"/>
                  <a:gd name="T22" fmla="*/ 535 w 559"/>
                  <a:gd name="T23" fmla="*/ 213 h 324"/>
                  <a:gd name="T24" fmla="*/ 273 w 559"/>
                  <a:gd name="T25" fmla="*/ 324 h 324"/>
                  <a:gd name="T26" fmla="*/ 273 w 559"/>
                  <a:gd name="T27" fmla="*/ 324 h 324"/>
                  <a:gd name="T28" fmla="*/ 299 w 559"/>
                  <a:gd name="T29" fmla="*/ 299 h 324"/>
                  <a:gd name="T30" fmla="*/ 273 w 559"/>
                  <a:gd name="T31" fmla="*/ 273 h 324"/>
                  <a:gd name="T32" fmla="*/ 250 w 559"/>
                  <a:gd name="T33" fmla="*/ 286 h 324"/>
                  <a:gd name="T34" fmla="*/ 25 w 559"/>
                  <a:gd name="T35" fmla="*/ 286 h 324"/>
                  <a:gd name="T36" fmla="*/ 25 w 559"/>
                  <a:gd name="T37" fmla="*/ 25 h 324"/>
                  <a:gd name="T38" fmla="*/ 434 w 559"/>
                  <a:gd name="T39" fmla="*/ 25 h 324"/>
                  <a:gd name="T40" fmla="*/ 434 w 559"/>
                  <a:gd name="T41" fmla="*/ 286 h 324"/>
                  <a:gd name="T42" fmla="*/ 390 w 559"/>
                  <a:gd name="T43" fmla="*/ 286 h 324"/>
                  <a:gd name="T44" fmla="*/ 368 w 559"/>
                  <a:gd name="T45" fmla="*/ 273 h 324"/>
                  <a:gd name="T46" fmla="*/ 342 w 559"/>
                  <a:gd name="T47" fmla="*/ 299 h 324"/>
                  <a:gd name="T48" fmla="*/ 368 w 559"/>
                  <a:gd name="T49" fmla="*/ 324 h 324"/>
                  <a:gd name="T50" fmla="*/ 390 w 559"/>
                  <a:gd name="T51" fmla="*/ 311 h 324"/>
                  <a:gd name="T52" fmla="*/ 446 w 559"/>
                  <a:gd name="T53" fmla="*/ 311 h 324"/>
                  <a:gd name="T54" fmla="*/ 458 w 559"/>
                  <a:gd name="T55" fmla="*/ 299 h 324"/>
                  <a:gd name="T56" fmla="*/ 458 w 559"/>
                  <a:gd name="T57" fmla="*/ 218 h 324"/>
                  <a:gd name="T58" fmla="*/ 544 w 559"/>
                  <a:gd name="T59" fmla="*/ 241 h 324"/>
                  <a:gd name="T60" fmla="*/ 547 w 559"/>
                  <a:gd name="T61" fmla="*/ 241 h 324"/>
                  <a:gd name="T62" fmla="*/ 554 w 559"/>
                  <a:gd name="T63" fmla="*/ 239 h 324"/>
                  <a:gd name="T64" fmla="*/ 559 w 559"/>
                  <a:gd name="T65" fmla="*/ 229 h 324"/>
                  <a:gd name="T66" fmla="*/ 559 w 559"/>
                  <a:gd name="T67" fmla="*/ 82 h 324"/>
                  <a:gd name="T68" fmla="*/ 555 w 559"/>
                  <a:gd name="T69" fmla="*/ 73 h 324"/>
                  <a:gd name="T70" fmla="*/ 544 w 559"/>
                  <a:gd name="T71" fmla="*/ 70 h 324"/>
                  <a:gd name="T72" fmla="*/ 458 w 559"/>
                  <a:gd name="T73" fmla="*/ 90 h 324"/>
                  <a:gd name="T74" fmla="*/ 458 w 559"/>
                  <a:gd name="T75" fmla="*/ 12 h 324"/>
                  <a:gd name="T76" fmla="*/ 446 w 559"/>
                  <a:gd name="T77" fmla="*/ 0 h 324"/>
                  <a:gd name="T78" fmla="*/ 12 w 559"/>
                  <a:gd name="T79" fmla="*/ 0 h 324"/>
                  <a:gd name="T80" fmla="*/ 0 w 559"/>
                  <a:gd name="T81" fmla="*/ 12 h 324"/>
                  <a:gd name="T82" fmla="*/ 0 w 559"/>
                  <a:gd name="T83" fmla="*/ 299 h 324"/>
                  <a:gd name="T84" fmla="*/ 12 w 559"/>
                  <a:gd name="T85" fmla="*/ 311 h 324"/>
                  <a:gd name="T86" fmla="*/ 250 w 559"/>
                  <a:gd name="T87" fmla="*/ 311 h 324"/>
                  <a:gd name="T88" fmla="*/ 273 w 559"/>
                  <a:gd name="T89" fmla="*/ 324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59" h="324">
                    <a:moveTo>
                      <a:pt x="501" y="105"/>
                    </a:moveTo>
                    <a:lnTo>
                      <a:pt x="501" y="105"/>
                    </a:lnTo>
                    <a:lnTo>
                      <a:pt x="501" y="204"/>
                    </a:lnTo>
                    <a:lnTo>
                      <a:pt x="458" y="192"/>
                    </a:lnTo>
                    <a:lnTo>
                      <a:pt x="458" y="115"/>
                    </a:lnTo>
                    <a:lnTo>
                      <a:pt x="501" y="105"/>
                    </a:lnTo>
                    <a:close/>
                    <a:moveTo>
                      <a:pt x="535" y="213"/>
                    </a:moveTo>
                    <a:lnTo>
                      <a:pt x="535" y="213"/>
                    </a:lnTo>
                    <a:lnTo>
                      <a:pt x="511" y="206"/>
                    </a:lnTo>
                    <a:lnTo>
                      <a:pt x="511" y="103"/>
                    </a:lnTo>
                    <a:lnTo>
                      <a:pt x="535" y="98"/>
                    </a:lnTo>
                    <a:lnTo>
                      <a:pt x="535" y="213"/>
                    </a:lnTo>
                    <a:close/>
                    <a:moveTo>
                      <a:pt x="273" y="324"/>
                    </a:moveTo>
                    <a:lnTo>
                      <a:pt x="273" y="324"/>
                    </a:lnTo>
                    <a:cubicBezTo>
                      <a:pt x="287" y="324"/>
                      <a:pt x="299" y="313"/>
                      <a:pt x="299" y="299"/>
                    </a:cubicBezTo>
                    <a:cubicBezTo>
                      <a:pt x="299" y="284"/>
                      <a:pt x="287" y="273"/>
                      <a:pt x="273" y="273"/>
                    </a:cubicBezTo>
                    <a:cubicBezTo>
                      <a:pt x="263" y="273"/>
                      <a:pt x="255" y="278"/>
                      <a:pt x="250" y="286"/>
                    </a:cubicBezTo>
                    <a:lnTo>
                      <a:pt x="25" y="286"/>
                    </a:lnTo>
                    <a:lnTo>
                      <a:pt x="25" y="25"/>
                    </a:lnTo>
                    <a:lnTo>
                      <a:pt x="434" y="25"/>
                    </a:lnTo>
                    <a:lnTo>
                      <a:pt x="434" y="286"/>
                    </a:lnTo>
                    <a:lnTo>
                      <a:pt x="390" y="286"/>
                    </a:lnTo>
                    <a:cubicBezTo>
                      <a:pt x="386" y="278"/>
                      <a:pt x="378" y="273"/>
                      <a:pt x="368" y="273"/>
                    </a:cubicBezTo>
                    <a:cubicBezTo>
                      <a:pt x="354" y="273"/>
                      <a:pt x="342" y="284"/>
                      <a:pt x="342" y="299"/>
                    </a:cubicBezTo>
                    <a:cubicBezTo>
                      <a:pt x="342" y="313"/>
                      <a:pt x="354" y="324"/>
                      <a:pt x="368" y="324"/>
                    </a:cubicBezTo>
                    <a:cubicBezTo>
                      <a:pt x="378" y="324"/>
                      <a:pt x="386" y="319"/>
                      <a:pt x="390" y="311"/>
                    </a:cubicBezTo>
                    <a:lnTo>
                      <a:pt x="446" y="311"/>
                    </a:lnTo>
                    <a:cubicBezTo>
                      <a:pt x="453" y="311"/>
                      <a:pt x="458" y="305"/>
                      <a:pt x="458" y="299"/>
                    </a:cubicBezTo>
                    <a:lnTo>
                      <a:pt x="458" y="218"/>
                    </a:lnTo>
                    <a:lnTo>
                      <a:pt x="544" y="241"/>
                    </a:lnTo>
                    <a:cubicBezTo>
                      <a:pt x="545" y="241"/>
                      <a:pt x="546" y="241"/>
                      <a:pt x="547" y="241"/>
                    </a:cubicBezTo>
                    <a:cubicBezTo>
                      <a:pt x="550" y="241"/>
                      <a:pt x="552" y="240"/>
                      <a:pt x="554" y="239"/>
                    </a:cubicBezTo>
                    <a:cubicBezTo>
                      <a:pt x="558" y="236"/>
                      <a:pt x="559" y="233"/>
                      <a:pt x="559" y="229"/>
                    </a:cubicBezTo>
                    <a:lnTo>
                      <a:pt x="559" y="82"/>
                    </a:lnTo>
                    <a:cubicBezTo>
                      <a:pt x="559" y="79"/>
                      <a:pt x="558" y="75"/>
                      <a:pt x="555" y="73"/>
                    </a:cubicBezTo>
                    <a:cubicBezTo>
                      <a:pt x="552" y="70"/>
                      <a:pt x="548" y="69"/>
                      <a:pt x="544" y="70"/>
                    </a:cubicBezTo>
                    <a:lnTo>
                      <a:pt x="458" y="90"/>
                    </a:lnTo>
                    <a:lnTo>
                      <a:pt x="458" y="12"/>
                    </a:lnTo>
                    <a:cubicBezTo>
                      <a:pt x="458" y="6"/>
                      <a:pt x="453" y="0"/>
                      <a:pt x="446" y="0"/>
                    </a:cubicBezTo>
                    <a:lnTo>
                      <a:pt x="12" y="0"/>
                    </a:lnTo>
                    <a:cubicBezTo>
                      <a:pt x="6" y="0"/>
                      <a:pt x="0" y="6"/>
                      <a:pt x="0" y="12"/>
                    </a:cubicBezTo>
                    <a:lnTo>
                      <a:pt x="0" y="299"/>
                    </a:lnTo>
                    <a:cubicBezTo>
                      <a:pt x="0" y="305"/>
                      <a:pt x="6" y="311"/>
                      <a:pt x="12" y="311"/>
                    </a:cubicBezTo>
                    <a:lnTo>
                      <a:pt x="250" y="311"/>
                    </a:lnTo>
                    <a:cubicBezTo>
                      <a:pt x="255" y="319"/>
                      <a:pt x="263" y="324"/>
                      <a:pt x="273" y="324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193" name="Freeform 187"/>
              <p:cNvSpPr>
                <a:spLocks/>
              </p:cNvSpPr>
              <p:nvPr/>
            </p:nvSpPr>
            <p:spPr bwMode="auto">
              <a:xfrm>
                <a:off x="4425950" y="2060575"/>
                <a:ext cx="192087" cy="85725"/>
              </a:xfrm>
              <a:custGeom>
                <a:avLst/>
                <a:gdLst>
                  <a:gd name="T0" fmla="*/ 9 w 225"/>
                  <a:gd name="T1" fmla="*/ 101 h 101"/>
                  <a:gd name="T2" fmla="*/ 9 w 225"/>
                  <a:gd name="T3" fmla="*/ 101 h 101"/>
                  <a:gd name="T4" fmla="*/ 67 w 225"/>
                  <a:gd name="T5" fmla="*/ 57 h 101"/>
                  <a:gd name="T6" fmla="*/ 97 w 225"/>
                  <a:gd name="T7" fmla="*/ 87 h 101"/>
                  <a:gd name="T8" fmla="*/ 130 w 225"/>
                  <a:gd name="T9" fmla="*/ 42 h 101"/>
                  <a:gd name="T10" fmla="*/ 159 w 225"/>
                  <a:gd name="T11" fmla="*/ 73 h 101"/>
                  <a:gd name="T12" fmla="*/ 225 w 225"/>
                  <a:gd name="T13" fmla="*/ 10 h 101"/>
                  <a:gd name="T14" fmla="*/ 215 w 225"/>
                  <a:gd name="T15" fmla="*/ 0 h 101"/>
                  <a:gd name="T16" fmla="*/ 160 w 225"/>
                  <a:gd name="T17" fmla="*/ 52 h 101"/>
                  <a:gd name="T18" fmla="*/ 128 w 225"/>
                  <a:gd name="T19" fmla="*/ 19 h 101"/>
                  <a:gd name="T20" fmla="*/ 95 w 225"/>
                  <a:gd name="T21" fmla="*/ 64 h 101"/>
                  <a:gd name="T22" fmla="*/ 68 w 225"/>
                  <a:gd name="T23" fmla="*/ 38 h 101"/>
                  <a:gd name="T24" fmla="*/ 0 w 225"/>
                  <a:gd name="T25" fmla="*/ 89 h 101"/>
                  <a:gd name="T26" fmla="*/ 9 w 225"/>
                  <a:gd name="T27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5" h="101">
                    <a:moveTo>
                      <a:pt x="9" y="101"/>
                    </a:moveTo>
                    <a:lnTo>
                      <a:pt x="9" y="101"/>
                    </a:lnTo>
                    <a:lnTo>
                      <a:pt x="67" y="57"/>
                    </a:lnTo>
                    <a:lnTo>
                      <a:pt x="97" y="87"/>
                    </a:lnTo>
                    <a:lnTo>
                      <a:pt x="130" y="42"/>
                    </a:lnTo>
                    <a:lnTo>
                      <a:pt x="159" y="73"/>
                    </a:lnTo>
                    <a:lnTo>
                      <a:pt x="225" y="10"/>
                    </a:lnTo>
                    <a:lnTo>
                      <a:pt x="215" y="0"/>
                    </a:lnTo>
                    <a:lnTo>
                      <a:pt x="160" y="52"/>
                    </a:lnTo>
                    <a:lnTo>
                      <a:pt x="128" y="19"/>
                    </a:lnTo>
                    <a:lnTo>
                      <a:pt x="95" y="64"/>
                    </a:lnTo>
                    <a:lnTo>
                      <a:pt x="68" y="38"/>
                    </a:lnTo>
                    <a:lnTo>
                      <a:pt x="0" y="89"/>
                    </a:lnTo>
                    <a:lnTo>
                      <a:pt x="9" y="101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194" name="Freeform 188"/>
              <p:cNvSpPr>
                <a:spLocks/>
              </p:cNvSpPr>
              <p:nvPr/>
            </p:nvSpPr>
            <p:spPr bwMode="auto">
              <a:xfrm>
                <a:off x="4459288" y="2109788"/>
                <a:ext cx="161925" cy="93663"/>
              </a:xfrm>
              <a:custGeom>
                <a:avLst/>
                <a:gdLst>
                  <a:gd name="T0" fmla="*/ 75 w 191"/>
                  <a:gd name="T1" fmla="*/ 84 h 111"/>
                  <a:gd name="T2" fmla="*/ 75 w 191"/>
                  <a:gd name="T3" fmla="*/ 84 h 111"/>
                  <a:gd name="T4" fmla="*/ 128 w 191"/>
                  <a:gd name="T5" fmla="*/ 67 h 111"/>
                  <a:gd name="T6" fmla="*/ 174 w 191"/>
                  <a:gd name="T7" fmla="*/ 111 h 111"/>
                  <a:gd name="T8" fmla="*/ 191 w 191"/>
                  <a:gd name="T9" fmla="*/ 93 h 111"/>
                  <a:gd name="T10" fmla="*/ 146 w 191"/>
                  <a:gd name="T11" fmla="*/ 49 h 111"/>
                  <a:gd name="T12" fmla="*/ 164 w 191"/>
                  <a:gd name="T13" fmla="*/ 0 h 111"/>
                  <a:gd name="T14" fmla="*/ 139 w 191"/>
                  <a:gd name="T15" fmla="*/ 23 h 111"/>
                  <a:gd name="T16" fmla="*/ 75 w 191"/>
                  <a:gd name="T17" fmla="*/ 65 h 111"/>
                  <a:gd name="T18" fmla="*/ 16 w 191"/>
                  <a:gd name="T19" fmla="*/ 32 h 111"/>
                  <a:gd name="T20" fmla="*/ 0 w 191"/>
                  <a:gd name="T21" fmla="*/ 43 h 111"/>
                  <a:gd name="T22" fmla="*/ 75 w 191"/>
                  <a:gd name="T23" fmla="*/ 84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1" h="111">
                    <a:moveTo>
                      <a:pt x="75" y="84"/>
                    </a:moveTo>
                    <a:lnTo>
                      <a:pt x="75" y="84"/>
                    </a:lnTo>
                    <a:cubicBezTo>
                      <a:pt x="95" y="84"/>
                      <a:pt x="113" y="78"/>
                      <a:pt x="128" y="67"/>
                    </a:cubicBezTo>
                    <a:lnTo>
                      <a:pt x="174" y="111"/>
                    </a:lnTo>
                    <a:lnTo>
                      <a:pt x="191" y="93"/>
                    </a:lnTo>
                    <a:lnTo>
                      <a:pt x="146" y="49"/>
                    </a:lnTo>
                    <a:cubicBezTo>
                      <a:pt x="156" y="35"/>
                      <a:pt x="163" y="18"/>
                      <a:pt x="164" y="0"/>
                    </a:cubicBezTo>
                    <a:lnTo>
                      <a:pt x="139" y="23"/>
                    </a:lnTo>
                    <a:cubicBezTo>
                      <a:pt x="128" y="49"/>
                      <a:pt x="103" y="65"/>
                      <a:pt x="75" y="65"/>
                    </a:cubicBezTo>
                    <a:cubicBezTo>
                      <a:pt x="51" y="65"/>
                      <a:pt x="28" y="52"/>
                      <a:pt x="16" y="32"/>
                    </a:cubicBezTo>
                    <a:lnTo>
                      <a:pt x="0" y="43"/>
                    </a:lnTo>
                    <a:cubicBezTo>
                      <a:pt x="17" y="69"/>
                      <a:pt x="45" y="84"/>
                      <a:pt x="75" y="84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195" name="Freeform 189"/>
              <p:cNvSpPr>
                <a:spLocks/>
              </p:cNvSpPr>
              <p:nvPr/>
            </p:nvSpPr>
            <p:spPr bwMode="auto">
              <a:xfrm>
                <a:off x="4446588" y="2030413"/>
                <a:ext cx="138112" cy="71438"/>
              </a:xfrm>
              <a:custGeom>
                <a:avLst/>
                <a:gdLst>
                  <a:gd name="T0" fmla="*/ 89 w 163"/>
                  <a:gd name="T1" fmla="*/ 19 h 85"/>
                  <a:gd name="T2" fmla="*/ 89 w 163"/>
                  <a:gd name="T3" fmla="*/ 19 h 85"/>
                  <a:gd name="T4" fmla="*/ 148 w 163"/>
                  <a:gd name="T5" fmla="*/ 53 h 85"/>
                  <a:gd name="T6" fmla="*/ 163 w 163"/>
                  <a:gd name="T7" fmla="*/ 39 h 85"/>
                  <a:gd name="T8" fmla="*/ 89 w 163"/>
                  <a:gd name="T9" fmla="*/ 0 h 85"/>
                  <a:gd name="T10" fmla="*/ 0 w 163"/>
                  <a:gd name="T11" fmla="*/ 85 h 85"/>
                  <a:gd name="T12" fmla="*/ 23 w 163"/>
                  <a:gd name="T13" fmla="*/ 69 h 85"/>
                  <a:gd name="T14" fmla="*/ 89 w 163"/>
                  <a:gd name="T15" fmla="*/ 1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3" h="85">
                    <a:moveTo>
                      <a:pt x="89" y="19"/>
                    </a:moveTo>
                    <a:lnTo>
                      <a:pt x="89" y="19"/>
                    </a:lnTo>
                    <a:cubicBezTo>
                      <a:pt x="113" y="19"/>
                      <a:pt x="136" y="32"/>
                      <a:pt x="148" y="53"/>
                    </a:cubicBezTo>
                    <a:lnTo>
                      <a:pt x="163" y="39"/>
                    </a:lnTo>
                    <a:cubicBezTo>
                      <a:pt x="146" y="14"/>
                      <a:pt x="119" y="0"/>
                      <a:pt x="89" y="0"/>
                    </a:cubicBezTo>
                    <a:cubicBezTo>
                      <a:pt x="41" y="0"/>
                      <a:pt x="2" y="38"/>
                      <a:pt x="0" y="85"/>
                    </a:cubicBezTo>
                    <a:lnTo>
                      <a:pt x="23" y="69"/>
                    </a:lnTo>
                    <a:cubicBezTo>
                      <a:pt x="31" y="39"/>
                      <a:pt x="59" y="19"/>
                      <a:pt x="89" y="1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196" name="Freeform 190"/>
              <p:cNvSpPr>
                <a:spLocks/>
              </p:cNvSpPr>
              <p:nvPr/>
            </p:nvSpPr>
            <p:spPr bwMode="auto">
              <a:xfrm>
                <a:off x="4387850" y="2024063"/>
                <a:ext cx="23812" cy="23813"/>
              </a:xfrm>
              <a:custGeom>
                <a:avLst/>
                <a:gdLst>
                  <a:gd name="T0" fmla="*/ 0 w 28"/>
                  <a:gd name="T1" fmla="*/ 14 h 28"/>
                  <a:gd name="T2" fmla="*/ 0 w 28"/>
                  <a:gd name="T3" fmla="*/ 14 h 28"/>
                  <a:gd name="T4" fmla="*/ 14 w 28"/>
                  <a:gd name="T5" fmla="*/ 28 h 28"/>
                  <a:gd name="T6" fmla="*/ 28 w 28"/>
                  <a:gd name="T7" fmla="*/ 14 h 28"/>
                  <a:gd name="T8" fmla="*/ 14 w 28"/>
                  <a:gd name="T9" fmla="*/ 0 h 28"/>
                  <a:gd name="T10" fmla="*/ 0 w 28"/>
                  <a:gd name="T11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28">
                    <a:moveTo>
                      <a:pt x="0" y="14"/>
                    </a:moveTo>
                    <a:lnTo>
                      <a:pt x="0" y="14"/>
                    </a:lnTo>
                    <a:cubicBezTo>
                      <a:pt x="0" y="22"/>
                      <a:pt x="6" y="28"/>
                      <a:pt x="14" y="28"/>
                    </a:cubicBez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7"/>
                      <a:pt x="22" y="0"/>
                      <a:pt x="14" y="0"/>
                    </a:cubicBezTo>
                    <a:cubicBezTo>
                      <a:pt x="6" y="0"/>
                      <a:pt x="0" y="7"/>
                      <a:pt x="0" y="14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</p:grpSp>
      </p:grpSp>
      <p:grpSp>
        <p:nvGrpSpPr>
          <p:cNvPr id="1050" name="组合 1049"/>
          <p:cNvGrpSpPr/>
          <p:nvPr/>
        </p:nvGrpSpPr>
        <p:grpSpPr>
          <a:xfrm>
            <a:off x="4674173" y="2654080"/>
            <a:ext cx="1077184" cy="823454"/>
            <a:chOff x="4938685" y="1226989"/>
            <a:chExt cx="1077465" cy="823668"/>
          </a:xfrm>
        </p:grpSpPr>
        <p:sp>
          <p:nvSpPr>
            <p:cNvPr id="168" name="AutoShape 2"/>
            <p:cNvSpPr>
              <a:spLocks noChangeArrowheads="1"/>
            </p:cNvSpPr>
            <p:nvPr/>
          </p:nvSpPr>
          <p:spPr bwMode="auto">
            <a:xfrm>
              <a:off x="4938685" y="1226989"/>
              <a:ext cx="1077465" cy="823668"/>
            </a:xfrm>
            <a:prstGeom prst="roundRect">
              <a:avLst>
                <a:gd name="adj" fmla="val 55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txBody>
            <a:bodyPr lIns="89977" tIns="89977" rIns="89977" bIns="89977"/>
            <a:lstStyle/>
            <a:p>
              <a:pPr algn="ctr" defTabSz="761771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 i="1" u="sng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应用</a:t>
              </a:r>
              <a:r>
                <a:rPr lang="en-US" altLang="zh-CN" sz="1200" b="1" i="1" u="sng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endParaRPr lang="en-US" altLang="en-US" sz="1200" b="1" i="1" u="sng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97" name="组合 18666"/>
            <p:cNvGrpSpPr/>
            <p:nvPr/>
          </p:nvGrpSpPr>
          <p:grpSpPr>
            <a:xfrm>
              <a:off x="5212273" y="1546444"/>
              <a:ext cx="567084" cy="404287"/>
              <a:chOff x="3498850" y="3856038"/>
              <a:chExt cx="447675" cy="381000"/>
            </a:xfrm>
            <a:solidFill>
              <a:srgbClr val="3C3C3B"/>
            </a:solidFill>
          </p:grpSpPr>
          <p:sp>
            <p:nvSpPr>
              <p:cNvPr id="198" name="Freeform 232"/>
              <p:cNvSpPr>
                <a:spLocks/>
              </p:cNvSpPr>
              <p:nvPr/>
            </p:nvSpPr>
            <p:spPr bwMode="auto">
              <a:xfrm>
                <a:off x="3498850" y="3856038"/>
                <a:ext cx="447675" cy="350838"/>
              </a:xfrm>
              <a:custGeom>
                <a:avLst/>
                <a:gdLst>
                  <a:gd name="T0" fmla="*/ 264 w 527"/>
                  <a:gd name="T1" fmla="*/ 0 h 410"/>
                  <a:gd name="T2" fmla="*/ 264 w 527"/>
                  <a:gd name="T3" fmla="*/ 0 h 410"/>
                  <a:gd name="T4" fmla="*/ 38 w 527"/>
                  <a:gd name="T5" fmla="*/ 96 h 410"/>
                  <a:gd name="T6" fmla="*/ 0 w 527"/>
                  <a:gd name="T7" fmla="*/ 199 h 410"/>
                  <a:gd name="T8" fmla="*/ 18 w 527"/>
                  <a:gd name="T9" fmla="*/ 272 h 410"/>
                  <a:gd name="T10" fmla="*/ 15 w 527"/>
                  <a:gd name="T11" fmla="*/ 284 h 410"/>
                  <a:gd name="T12" fmla="*/ 40 w 527"/>
                  <a:gd name="T13" fmla="*/ 309 h 410"/>
                  <a:gd name="T14" fmla="*/ 65 w 527"/>
                  <a:gd name="T15" fmla="*/ 284 h 410"/>
                  <a:gd name="T16" fmla="*/ 40 w 527"/>
                  <a:gd name="T17" fmla="*/ 259 h 410"/>
                  <a:gd name="T18" fmla="*/ 39 w 527"/>
                  <a:gd name="T19" fmla="*/ 259 h 410"/>
                  <a:gd name="T20" fmla="*/ 25 w 527"/>
                  <a:gd name="T21" fmla="*/ 199 h 410"/>
                  <a:gd name="T22" fmla="*/ 57 w 527"/>
                  <a:gd name="T23" fmla="*/ 112 h 410"/>
                  <a:gd name="T24" fmla="*/ 264 w 527"/>
                  <a:gd name="T25" fmla="*/ 24 h 410"/>
                  <a:gd name="T26" fmla="*/ 502 w 527"/>
                  <a:gd name="T27" fmla="*/ 199 h 410"/>
                  <a:gd name="T28" fmla="*/ 464 w 527"/>
                  <a:gd name="T29" fmla="*/ 294 h 410"/>
                  <a:gd name="T30" fmla="*/ 462 w 527"/>
                  <a:gd name="T31" fmla="*/ 307 h 410"/>
                  <a:gd name="T32" fmla="*/ 481 w 527"/>
                  <a:gd name="T33" fmla="*/ 354 h 410"/>
                  <a:gd name="T34" fmla="*/ 410 w 527"/>
                  <a:gd name="T35" fmla="*/ 342 h 410"/>
                  <a:gd name="T36" fmla="*/ 401 w 527"/>
                  <a:gd name="T37" fmla="*/ 343 h 410"/>
                  <a:gd name="T38" fmla="*/ 334 w 527"/>
                  <a:gd name="T39" fmla="*/ 367 h 410"/>
                  <a:gd name="T40" fmla="*/ 316 w 527"/>
                  <a:gd name="T41" fmla="*/ 360 h 410"/>
                  <a:gd name="T42" fmla="*/ 291 w 527"/>
                  <a:gd name="T43" fmla="*/ 385 h 410"/>
                  <a:gd name="T44" fmla="*/ 316 w 527"/>
                  <a:gd name="T45" fmla="*/ 410 h 410"/>
                  <a:gd name="T46" fmla="*/ 341 w 527"/>
                  <a:gd name="T47" fmla="*/ 390 h 410"/>
                  <a:gd name="T48" fmla="*/ 408 w 527"/>
                  <a:gd name="T49" fmla="*/ 367 h 410"/>
                  <a:gd name="T50" fmla="*/ 498 w 527"/>
                  <a:gd name="T51" fmla="*/ 382 h 410"/>
                  <a:gd name="T52" fmla="*/ 510 w 527"/>
                  <a:gd name="T53" fmla="*/ 377 h 410"/>
                  <a:gd name="T54" fmla="*/ 511 w 527"/>
                  <a:gd name="T55" fmla="*/ 365 h 410"/>
                  <a:gd name="T56" fmla="*/ 488 w 527"/>
                  <a:gd name="T57" fmla="*/ 304 h 410"/>
                  <a:gd name="T58" fmla="*/ 527 w 527"/>
                  <a:gd name="T59" fmla="*/ 199 h 410"/>
                  <a:gd name="T60" fmla="*/ 264 w 527"/>
                  <a:gd name="T61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27" h="410">
                    <a:moveTo>
                      <a:pt x="264" y="0"/>
                    </a:moveTo>
                    <a:lnTo>
                      <a:pt x="264" y="0"/>
                    </a:lnTo>
                    <a:cubicBezTo>
                      <a:pt x="170" y="0"/>
                      <a:pt x="86" y="36"/>
                      <a:pt x="38" y="96"/>
                    </a:cubicBezTo>
                    <a:cubicBezTo>
                      <a:pt x="13" y="127"/>
                      <a:pt x="0" y="163"/>
                      <a:pt x="0" y="199"/>
                    </a:cubicBezTo>
                    <a:cubicBezTo>
                      <a:pt x="0" y="224"/>
                      <a:pt x="6" y="249"/>
                      <a:pt x="18" y="272"/>
                    </a:cubicBezTo>
                    <a:cubicBezTo>
                      <a:pt x="16" y="276"/>
                      <a:pt x="15" y="279"/>
                      <a:pt x="15" y="284"/>
                    </a:cubicBezTo>
                    <a:cubicBezTo>
                      <a:pt x="15" y="298"/>
                      <a:pt x="26" y="309"/>
                      <a:pt x="40" y="309"/>
                    </a:cubicBezTo>
                    <a:cubicBezTo>
                      <a:pt x="54" y="309"/>
                      <a:pt x="65" y="298"/>
                      <a:pt x="65" y="284"/>
                    </a:cubicBezTo>
                    <a:cubicBezTo>
                      <a:pt x="65" y="270"/>
                      <a:pt x="54" y="259"/>
                      <a:pt x="40" y="259"/>
                    </a:cubicBezTo>
                    <a:cubicBezTo>
                      <a:pt x="40" y="259"/>
                      <a:pt x="39" y="259"/>
                      <a:pt x="39" y="259"/>
                    </a:cubicBezTo>
                    <a:cubicBezTo>
                      <a:pt x="30" y="240"/>
                      <a:pt x="25" y="220"/>
                      <a:pt x="25" y="199"/>
                    </a:cubicBezTo>
                    <a:cubicBezTo>
                      <a:pt x="25" y="169"/>
                      <a:pt x="36" y="138"/>
                      <a:pt x="57" y="112"/>
                    </a:cubicBezTo>
                    <a:cubicBezTo>
                      <a:pt x="100" y="58"/>
                      <a:pt x="179" y="24"/>
                      <a:pt x="264" y="24"/>
                    </a:cubicBezTo>
                    <a:cubicBezTo>
                      <a:pt x="395" y="24"/>
                      <a:pt x="502" y="103"/>
                      <a:pt x="502" y="199"/>
                    </a:cubicBezTo>
                    <a:cubicBezTo>
                      <a:pt x="502" y="233"/>
                      <a:pt x="489" y="266"/>
                      <a:pt x="464" y="294"/>
                    </a:cubicBezTo>
                    <a:cubicBezTo>
                      <a:pt x="461" y="297"/>
                      <a:pt x="461" y="302"/>
                      <a:pt x="462" y="307"/>
                    </a:cubicBezTo>
                    <a:lnTo>
                      <a:pt x="481" y="354"/>
                    </a:lnTo>
                    <a:lnTo>
                      <a:pt x="410" y="342"/>
                    </a:lnTo>
                    <a:cubicBezTo>
                      <a:pt x="407" y="341"/>
                      <a:pt x="404" y="341"/>
                      <a:pt x="401" y="343"/>
                    </a:cubicBezTo>
                    <a:cubicBezTo>
                      <a:pt x="380" y="353"/>
                      <a:pt x="358" y="361"/>
                      <a:pt x="334" y="367"/>
                    </a:cubicBezTo>
                    <a:cubicBezTo>
                      <a:pt x="329" y="362"/>
                      <a:pt x="323" y="360"/>
                      <a:pt x="316" y="360"/>
                    </a:cubicBezTo>
                    <a:cubicBezTo>
                      <a:pt x="303" y="360"/>
                      <a:pt x="291" y="371"/>
                      <a:pt x="291" y="385"/>
                    </a:cubicBezTo>
                    <a:cubicBezTo>
                      <a:pt x="291" y="399"/>
                      <a:pt x="303" y="410"/>
                      <a:pt x="316" y="410"/>
                    </a:cubicBezTo>
                    <a:cubicBezTo>
                      <a:pt x="328" y="410"/>
                      <a:pt x="338" y="402"/>
                      <a:pt x="341" y="390"/>
                    </a:cubicBezTo>
                    <a:cubicBezTo>
                      <a:pt x="365" y="385"/>
                      <a:pt x="387" y="377"/>
                      <a:pt x="408" y="367"/>
                    </a:cubicBezTo>
                    <a:lnTo>
                      <a:pt x="498" y="382"/>
                    </a:lnTo>
                    <a:cubicBezTo>
                      <a:pt x="502" y="383"/>
                      <a:pt x="507" y="381"/>
                      <a:pt x="510" y="377"/>
                    </a:cubicBezTo>
                    <a:cubicBezTo>
                      <a:pt x="512" y="374"/>
                      <a:pt x="513" y="369"/>
                      <a:pt x="511" y="365"/>
                    </a:cubicBezTo>
                    <a:lnTo>
                      <a:pt x="488" y="304"/>
                    </a:lnTo>
                    <a:cubicBezTo>
                      <a:pt x="513" y="273"/>
                      <a:pt x="527" y="237"/>
                      <a:pt x="527" y="199"/>
                    </a:cubicBezTo>
                    <a:cubicBezTo>
                      <a:pt x="527" y="89"/>
                      <a:pt x="409" y="0"/>
                      <a:pt x="264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199" name="Freeform 233"/>
              <p:cNvSpPr>
                <a:spLocks/>
              </p:cNvSpPr>
              <p:nvPr/>
            </p:nvSpPr>
            <p:spPr bwMode="auto">
              <a:xfrm>
                <a:off x="3700463" y="3983038"/>
                <a:ext cx="44450" cy="44450"/>
              </a:xfrm>
              <a:custGeom>
                <a:avLst/>
                <a:gdLst>
                  <a:gd name="T0" fmla="*/ 26 w 51"/>
                  <a:gd name="T1" fmla="*/ 0 h 51"/>
                  <a:gd name="T2" fmla="*/ 26 w 51"/>
                  <a:gd name="T3" fmla="*/ 0 h 51"/>
                  <a:gd name="T4" fmla="*/ 0 w 51"/>
                  <a:gd name="T5" fmla="*/ 25 h 51"/>
                  <a:gd name="T6" fmla="*/ 26 w 51"/>
                  <a:gd name="T7" fmla="*/ 51 h 51"/>
                  <a:gd name="T8" fmla="*/ 51 w 51"/>
                  <a:gd name="T9" fmla="*/ 25 h 51"/>
                  <a:gd name="T10" fmla="*/ 26 w 51"/>
                  <a:gd name="T1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51">
                    <a:moveTo>
                      <a:pt x="26" y="0"/>
                    </a:moveTo>
                    <a:lnTo>
                      <a:pt x="26" y="0"/>
                    </a:lnTo>
                    <a:cubicBezTo>
                      <a:pt x="12" y="0"/>
                      <a:pt x="0" y="12"/>
                      <a:pt x="0" y="25"/>
                    </a:cubicBezTo>
                    <a:cubicBezTo>
                      <a:pt x="0" y="39"/>
                      <a:pt x="12" y="51"/>
                      <a:pt x="26" y="51"/>
                    </a:cubicBezTo>
                    <a:cubicBezTo>
                      <a:pt x="39" y="51"/>
                      <a:pt x="51" y="39"/>
                      <a:pt x="51" y="25"/>
                    </a:cubicBezTo>
                    <a:cubicBezTo>
                      <a:pt x="51" y="12"/>
                      <a:pt x="39" y="0"/>
                      <a:pt x="26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200" name="Freeform 234"/>
              <p:cNvSpPr>
                <a:spLocks/>
              </p:cNvSpPr>
              <p:nvPr/>
            </p:nvSpPr>
            <p:spPr bwMode="auto">
              <a:xfrm>
                <a:off x="3632200" y="3983038"/>
                <a:ext cx="42862" cy="44450"/>
              </a:xfrm>
              <a:custGeom>
                <a:avLst/>
                <a:gdLst>
                  <a:gd name="T0" fmla="*/ 50 w 50"/>
                  <a:gd name="T1" fmla="*/ 25 h 51"/>
                  <a:gd name="T2" fmla="*/ 50 w 50"/>
                  <a:gd name="T3" fmla="*/ 25 h 51"/>
                  <a:gd name="T4" fmla="*/ 25 w 50"/>
                  <a:gd name="T5" fmla="*/ 0 h 51"/>
                  <a:gd name="T6" fmla="*/ 0 w 50"/>
                  <a:gd name="T7" fmla="*/ 25 h 51"/>
                  <a:gd name="T8" fmla="*/ 25 w 50"/>
                  <a:gd name="T9" fmla="*/ 51 h 51"/>
                  <a:gd name="T10" fmla="*/ 50 w 50"/>
                  <a:gd name="T11" fmla="*/ 2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51">
                    <a:moveTo>
                      <a:pt x="50" y="25"/>
                    </a:moveTo>
                    <a:lnTo>
                      <a:pt x="50" y="25"/>
                    </a:lnTo>
                    <a:cubicBezTo>
                      <a:pt x="50" y="12"/>
                      <a:pt x="39" y="0"/>
                      <a:pt x="25" y="0"/>
                    </a:cubicBezTo>
                    <a:cubicBezTo>
                      <a:pt x="11" y="0"/>
                      <a:pt x="0" y="12"/>
                      <a:pt x="0" y="25"/>
                    </a:cubicBezTo>
                    <a:cubicBezTo>
                      <a:pt x="0" y="39"/>
                      <a:pt x="11" y="51"/>
                      <a:pt x="25" y="51"/>
                    </a:cubicBezTo>
                    <a:cubicBezTo>
                      <a:pt x="39" y="51"/>
                      <a:pt x="50" y="39"/>
                      <a:pt x="50" y="2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201" name="Freeform 235"/>
              <p:cNvSpPr>
                <a:spLocks/>
              </p:cNvSpPr>
              <p:nvPr/>
            </p:nvSpPr>
            <p:spPr bwMode="auto">
              <a:xfrm>
                <a:off x="3770313" y="3983038"/>
                <a:ext cx="42862" cy="44450"/>
              </a:xfrm>
              <a:custGeom>
                <a:avLst/>
                <a:gdLst>
                  <a:gd name="T0" fmla="*/ 50 w 50"/>
                  <a:gd name="T1" fmla="*/ 25 h 51"/>
                  <a:gd name="T2" fmla="*/ 50 w 50"/>
                  <a:gd name="T3" fmla="*/ 25 h 51"/>
                  <a:gd name="T4" fmla="*/ 25 w 50"/>
                  <a:gd name="T5" fmla="*/ 0 h 51"/>
                  <a:gd name="T6" fmla="*/ 0 w 50"/>
                  <a:gd name="T7" fmla="*/ 25 h 51"/>
                  <a:gd name="T8" fmla="*/ 25 w 50"/>
                  <a:gd name="T9" fmla="*/ 51 h 51"/>
                  <a:gd name="T10" fmla="*/ 50 w 50"/>
                  <a:gd name="T11" fmla="*/ 2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51">
                    <a:moveTo>
                      <a:pt x="50" y="25"/>
                    </a:moveTo>
                    <a:lnTo>
                      <a:pt x="50" y="25"/>
                    </a:lnTo>
                    <a:cubicBezTo>
                      <a:pt x="50" y="12"/>
                      <a:pt x="39" y="0"/>
                      <a:pt x="25" y="0"/>
                    </a:cubicBezTo>
                    <a:cubicBezTo>
                      <a:pt x="11" y="0"/>
                      <a:pt x="0" y="12"/>
                      <a:pt x="0" y="25"/>
                    </a:cubicBezTo>
                    <a:cubicBezTo>
                      <a:pt x="0" y="39"/>
                      <a:pt x="11" y="51"/>
                      <a:pt x="25" y="51"/>
                    </a:cubicBezTo>
                    <a:cubicBezTo>
                      <a:pt x="39" y="51"/>
                      <a:pt x="50" y="39"/>
                      <a:pt x="50" y="2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202" name="Freeform 236"/>
              <p:cNvSpPr>
                <a:spLocks noEditPoints="1"/>
              </p:cNvSpPr>
              <p:nvPr/>
            </p:nvSpPr>
            <p:spPr bwMode="auto">
              <a:xfrm>
                <a:off x="3556000" y="4059238"/>
                <a:ext cx="177800" cy="177800"/>
              </a:xfrm>
              <a:custGeom>
                <a:avLst/>
                <a:gdLst>
                  <a:gd name="T0" fmla="*/ 167 w 210"/>
                  <a:gd name="T1" fmla="*/ 101 h 210"/>
                  <a:gd name="T2" fmla="*/ 175 w 210"/>
                  <a:gd name="T3" fmla="*/ 48 h 210"/>
                  <a:gd name="T4" fmla="*/ 167 w 210"/>
                  <a:gd name="T5" fmla="*/ 101 h 210"/>
                  <a:gd name="T6" fmla="*/ 153 w 210"/>
                  <a:gd name="T7" fmla="*/ 172 h 210"/>
                  <a:gd name="T8" fmla="*/ 145 w 210"/>
                  <a:gd name="T9" fmla="*/ 186 h 210"/>
                  <a:gd name="T10" fmla="*/ 57 w 210"/>
                  <a:gd name="T11" fmla="*/ 172 h 210"/>
                  <a:gd name="T12" fmla="*/ 65 w 210"/>
                  <a:gd name="T13" fmla="*/ 186 h 210"/>
                  <a:gd name="T14" fmla="*/ 57 w 210"/>
                  <a:gd name="T15" fmla="*/ 172 h 210"/>
                  <a:gd name="T16" fmla="*/ 56 w 210"/>
                  <a:gd name="T17" fmla="*/ 40 h 210"/>
                  <a:gd name="T18" fmla="*/ 65 w 210"/>
                  <a:gd name="T19" fmla="*/ 24 h 210"/>
                  <a:gd name="T20" fmla="*/ 145 w 210"/>
                  <a:gd name="T21" fmla="*/ 24 h 210"/>
                  <a:gd name="T22" fmla="*/ 163 w 210"/>
                  <a:gd name="T23" fmla="*/ 37 h 210"/>
                  <a:gd name="T24" fmla="*/ 145 w 210"/>
                  <a:gd name="T25" fmla="*/ 24 h 210"/>
                  <a:gd name="T26" fmla="*/ 112 w 210"/>
                  <a:gd name="T27" fmla="*/ 46 h 210"/>
                  <a:gd name="T28" fmla="*/ 139 w 210"/>
                  <a:gd name="T29" fmla="*/ 43 h 210"/>
                  <a:gd name="T30" fmla="*/ 112 w 210"/>
                  <a:gd name="T31" fmla="*/ 101 h 210"/>
                  <a:gd name="T32" fmla="*/ 112 w 210"/>
                  <a:gd name="T33" fmla="*/ 61 h 210"/>
                  <a:gd name="T34" fmla="*/ 152 w 210"/>
                  <a:gd name="T35" fmla="*/ 101 h 210"/>
                  <a:gd name="T36" fmla="*/ 112 w 210"/>
                  <a:gd name="T37" fmla="*/ 151 h 210"/>
                  <a:gd name="T38" fmla="*/ 112 w 210"/>
                  <a:gd name="T39" fmla="*/ 115 h 210"/>
                  <a:gd name="T40" fmla="*/ 144 w 210"/>
                  <a:gd name="T41" fmla="*/ 154 h 210"/>
                  <a:gd name="T42" fmla="*/ 112 w 210"/>
                  <a:gd name="T43" fmla="*/ 166 h 210"/>
                  <a:gd name="T44" fmla="*/ 138 w 210"/>
                  <a:gd name="T45" fmla="*/ 168 h 210"/>
                  <a:gd name="T46" fmla="*/ 112 w 210"/>
                  <a:gd name="T47" fmla="*/ 166 h 210"/>
                  <a:gd name="T48" fmla="*/ 97 w 210"/>
                  <a:gd name="T49" fmla="*/ 166 h 210"/>
                  <a:gd name="T50" fmla="*/ 72 w 210"/>
                  <a:gd name="T51" fmla="*/ 168 h 210"/>
                  <a:gd name="T52" fmla="*/ 97 w 210"/>
                  <a:gd name="T53" fmla="*/ 115 h 210"/>
                  <a:gd name="T54" fmla="*/ 97 w 210"/>
                  <a:gd name="T55" fmla="*/ 151 h 210"/>
                  <a:gd name="T56" fmla="*/ 58 w 210"/>
                  <a:gd name="T57" fmla="*/ 115 h 210"/>
                  <a:gd name="T58" fmla="*/ 97 w 210"/>
                  <a:gd name="T59" fmla="*/ 61 h 210"/>
                  <a:gd name="T60" fmla="*/ 97 w 210"/>
                  <a:gd name="T61" fmla="*/ 101 h 210"/>
                  <a:gd name="T62" fmla="*/ 65 w 210"/>
                  <a:gd name="T63" fmla="*/ 57 h 210"/>
                  <a:gd name="T64" fmla="*/ 97 w 210"/>
                  <a:gd name="T65" fmla="*/ 46 h 210"/>
                  <a:gd name="T66" fmla="*/ 71 w 210"/>
                  <a:gd name="T67" fmla="*/ 43 h 210"/>
                  <a:gd name="T68" fmla="*/ 97 w 210"/>
                  <a:gd name="T69" fmla="*/ 46 h 210"/>
                  <a:gd name="T70" fmla="*/ 35 w 210"/>
                  <a:gd name="T71" fmla="*/ 48 h 210"/>
                  <a:gd name="T72" fmla="*/ 43 w 210"/>
                  <a:gd name="T73" fmla="*/ 101 h 210"/>
                  <a:gd name="T74" fmla="*/ 35 w 210"/>
                  <a:gd name="T75" fmla="*/ 48 h 210"/>
                  <a:gd name="T76" fmla="*/ 15 w 210"/>
                  <a:gd name="T77" fmla="*/ 115 h 210"/>
                  <a:gd name="T78" fmla="*/ 51 w 210"/>
                  <a:gd name="T79" fmla="*/ 158 h 210"/>
                  <a:gd name="T80" fmla="*/ 15 w 210"/>
                  <a:gd name="T81" fmla="*/ 115 h 210"/>
                  <a:gd name="T82" fmla="*/ 174 w 210"/>
                  <a:gd name="T83" fmla="*/ 163 h 210"/>
                  <a:gd name="T84" fmla="*/ 166 w 210"/>
                  <a:gd name="T85" fmla="*/ 115 h 210"/>
                  <a:gd name="T86" fmla="*/ 174 w 210"/>
                  <a:gd name="T87" fmla="*/ 163 h 210"/>
                  <a:gd name="T88" fmla="*/ 105 w 210"/>
                  <a:gd name="T89" fmla="*/ 0 h 210"/>
                  <a:gd name="T90" fmla="*/ 0 w 210"/>
                  <a:gd name="T91" fmla="*/ 107 h 210"/>
                  <a:gd name="T92" fmla="*/ 0 w 210"/>
                  <a:gd name="T93" fmla="*/ 109 h 210"/>
                  <a:gd name="T94" fmla="*/ 210 w 210"/>
                  <a:gd name="T95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10" h="210">
                    <a:moveTo>
                      <a:pt x="167" y="101"/>
                    </a:moveTo>
                    <a:lnTo>
                      <a:pt x="167" y="101"/>
                    </a:lnTo>
                    <a:cubicBezTo>
                      <a:pt x="166" y="84"/>
                      <a:pt x="163" y="68"/>
                      <a:pt x="159" y="54"/>
                    </a:cubicBezTo>
                    <a:cubicBezTo>
                      <a:pt x="165" y="52"/>
                      <a:pt x="170" y="50"/>
                      <a:pt x="175" y="48"/>
                    </a:cubicBezTo>
                    <a:cubicBezTo>
                      <a:pt x="187" y="63"/>
                      <a:pt x="194" y="81"/>
                      <a:pt x="195" y="101"/>
                    </a:cubicBezTo>
                    <a:lnTo>
                      <a:pt x="167" y="101"/>
                    </a:lnTo>
                    <a:close/>
                    <a:moveTo>
                      <a:pt x="153" y="172"/>
                    </a:moveTo>
                    <a:lnTo>
                      <a:pt x="153" y="172"/>
                    </a:lnTo>
                    <a:cubicBezTo>
                      <a:pt x="156" y="173"/>
                      <a:pt x="159" y="174"/>
                      <a:pt x="162" y="175"/>
                    </a:cubicBezTo>
                    <a:cubicBezTo>
                      <a:pt x="157" y="179"/>
                      <a:pt x="151" y="183"/>
                      <a:pt x="145" y="186"/>
                    </a:cubicBezTo>
                    <a:cubicBezTo>
                      <a:pt x="148" y="181"/>
                      <a:pt x="150" y="177"/>
                      <a:pt x="153" y="172"/>
                    </a:cubicBezTo>
                    <a:close/>
                    <a:moveTo>
                      <a:pt x="57" y="172"/>
                    </a:moveTo>
                    <a:lnTo>
                      <a:pt x="57" y="172"/>
                    </a:lnTo>
                    <a:cubicBezTo>
                      <a:pt x="59" y="177"/>
                      <a:pt x="62" y="181"/>
                      <a:pt x="65" y="186"/>
                    </a:cubicBezTo>
                    <a:cubicBezTo>
                      <a:pt x="59" y="183"/>
                      <a:pt x="53" y="179"/>
                      <a:pt x="48" y="175"/>
                    </a:cubicBezTo>
                    <a:cubicBezTo>
                      <a:pt x="51" y="174"/>
                      <a:pt x="54" y="173"/>
                      <a:pt x="57" y="172"/>
                    </a:cubicBezTo>
                    <a:close/>
                    <a:moveTo>
                      <a:pt x="56" y="40"/>
                    </a:moveTo>
                    <a:lnTo>
                      <a:pt x="56" y="40"/>
                    </a:lnTo>
                    <a:cubicBezTo>
                      <a:pt x="53" y="39"/>
                      <a:pt x="49" y="38"/>
                      <a:pt x="46" y="37"/>
                    </a:cubicBezTo>
                    <a:cubicBezTo>
                      <a:pt x="52" y="32"/>
                      <a:pt x="58" y="28"/>
                      <a:pt x="65" y="24"/>
                    </a:cubicBezTo>
                    <a:cubicBezTo>
                      <a:pt x="62" y="29"/>
                      <a:pt x="59" y="34"/>
                      <a:pt x="56" y="40"/>
                    </a:cubicBezTo>
                    <a:close/>
                    <a:moveTo>
                      <a:pt x="145" y="24"/>
                    </a:moveTo>
                    <a:lnTo>
                      <a:pt x="145" y="24"/>
                    </a:lnTo>
                    <a:cubicBezTo>
                      <a:pt x="151" y="28"/>
                      <a:pt x="158" y="32"/>
                      <a:pt x="163" y="37"/>
                    </a:cubicBezTo>
                    <a:cubicBezTo>
                      <a:pt x="160" y="38"/>
                      <a:pt x="157" y="39"/>
                      <a:pt x="154" y="40"/>
                    </a:cubicBezTo>
                    <a:cubicBezTo>
                      <a:pt x="151" y="34"/>
                      <a:pt x="148" y="29"/>
                      <a:pt x="145" y="24"/>
                    </a:cubicBezTo>
                    <a:close/>
                    <a:moveTo>
                      <a:pt x="112" y="46"/>
                    </a:moveTo>
                    <a:lnTo>
                      <a:pt x="112" y="46"/>
                    </a:lnTo>
                    <a:lnTo>
                      <a:pt x="112" y="16"/>
                    </a:lnTo>
                    <a:cubicBezTo>
                      <a:pt x="123" y="19"/>
                      <a:pt x="132" y="29"/>
                      <a:pt x="139" y="43"/>
                    </a:cubicBezTo>
                    <a:cubicBezTo>
                      <a:pt x="130" y="45"/>
                      <a:pt x="121" y="46"/>
                      <a:pt x="112" y="46"/>
                    </a:cubicBezTo>
                    <a:close/>
                    <a:moveTo>
                      <a:pt x="112" y="101"/>
                    </a:moveTo>
                    <a:lnTo>
                      <a:pt x="112" y="101"/>
                    </a:lnTo>
                    <a:lnTo>
                      <a:pt x="112" y="61"/>
                    </a:lnTo>
                    <a:cubicBezTo>
                      <a:pt x="123" y="60"/>
                      <a:pt x="134" y="59"/>
                      <a:pt x="144" y="57"/>
                    </a:cubicBezTo>
                    <a:cubicBezTo>
                      <a:pt x="149" y="70"/>
                      <a:pt x="151" y="85"/>
                      <a:pt x="152" y="101"/>
                    </a:cubicBezTo>
                    <a:lnTo>
                      <a:pt x="112" y="101"/>
                    </a:lnTo>
                    <a:close/>
                    <a:moveTo>
                      <a:pt x="112" y="151"/>
                    </a:moveTo>
                    <a:lnTo>
                      <a:pt x="112" y="151"/>
                    </a:lnTo>
                    <a:lnTo>
                      <a:pt x="112" y="115"/>
                    </a:lnTo>
                    <a:lnTo>
                      <a:pt x="151" y="115"/>
                    </a:lnTo>
                    <a:cubicBezTo>
                      <a:pt x="151" y="130"/>
                      <a:pt x="148" y="143"/>
                      <a:pt x="144" y="154"/>
                    </a:cubicBezTo>
                    <a:cubicBezTo>
                      <a:pt x="134" y="152"/>
                      <a:pt x="123" y="151"/>
                      <a:pt x="112" y="151"/>
                    </a:cubicBezTo>
                    <a:close/>
                    <a:moveTo>
                      <a:pt x="112" y="166"/>
                    </a:moveTo>
                    <a:lnTo>
                      <a:pt x="112" y="166"/>
                    </a:lnTo>
                    <a:cubicBezTo>
                      <a:pt x="121" y="166"/>
                      <a:pt x="130" y="167"/>
                      <a:pt x="138" y="168"/>
                    </a:cubicBezTo>
                    <a:cubicBezTo>
                      <a:pt x="131" y="182"/>
                      <a:pt x="122" y="191"/>
                      <a:pt x="112" y="194"/>
                    </a:cubicBezTo>
                    <a:lnTo>
                      <a:pt x="112" y="166"/>
                    </a:lnTo>
                    <a:close/>
                    <a:moveTo>
                      <a:pt x="97" y="166"/>
                    </a:moveTo>
                    <a:lnTo>
                      <a:pt x="97" y="166"/>
                    </a:lnTo>
                    <a:lnTo>
                      <a:pt x="97" y="194"/>
                    </a:lnTo>
                    <a:cubicBezTo>
                      <a:pt x="88" y="191"/>
                      <a:pt x="79" y="182"/>
                      <a:pt x="72" y="168"/>
                    </a:cubicBezTo>
                    <a:cubicBezTo>
                      <a:pt x="80" y="167"/>
                      <a:pt x="89" y="166"/>
                      <a:pt x="97" y="166"/>
                    </a:cubicBezTo>
                    <a:close/>
                    <a:moveTo>
                      <a:pt x="97" y="115"/>
                    </a:moveTo>
                    <a:lnTo>
                      <a:pt x="97" y="115"/>
                    </a:lnTo>
                    <a:lnTo>
                      <a:pt x="97" y="151"/>
                    </a:lnTo>
                    <a:cubicBezTo>
                      <a:pt x="86" y="151"/>
                      <a:pt x="76" y="152"/>
                      <a:pt x="66" y="154"/>
                    </a:cubicBezTo>
                    <a:cubicBezTo>
                      <a:pt x="62" y="143"/>
                      <a:pt x="59" y="130"/>
                      <a:pt x="58" y="115"/>
                    </a:cubicBezTo>
                    <a:lnTo>
                      <a:pt x="97" y="115"/>
                    </a:lnTo>
                    <a:close/>
                    <a:moveTo>
                      <a:pt x="97" y="61"/>
                    </a:moveTo>
                    <a:lnTo>
                      <a:pt x="97" y="61"/>
                    </a:lnTo>
                    <a:lnTo>
                      <a:pt x="97" y="101"/>
                    </a:lnTo>
                    <a:lnTo>
                      <a:pt x="58" y="101"/>
                    </a:lnTo>
                    <a:cubicBezTo>
                      <a:pt x="58" y="85"/>
                      <a:pt x="61" y="70"/>
                      <a:pt x="65" y="57"/>
                    </a:cubicBezTo>
                    <a:cubicBezTo>
                      <a:pt x="75" y="59"/>
                      <a:pt x="86" y="60"/>
                      <a:pt x="97" y="61"/>
                    </a:cubicBezTo>
                    <a:close/>
                    <a:moveTo>
                      <a:pt x="97" y="46"/>
                    </a:moveTo>
                    <a:lnTo>
                      <a:pt x="97" y="46"/>
                    </a:lnTo>
                    <a:cubicBezTo>
                      <a:pt x="88" y="46"/>
                      <a:pt x="79" y="45"/>
                      <a:pt x="71" y="43"/>
                    </a:cubicBezTo>
                    <a:cubicBezTo>
                      <a:pt x="78" y="29"/>
                      <a:pt x="87" y="19"/>
                      <a:pt x="97" y="16"/>
                    </a:cubicBezTo>
                    <a:lnTo>
                      <a:pt x="97" y="46"/>
                    </a:lnTo>
                    <a:close/>
                    <a:moveTo>
                      <a:pt x="35" y="48"/>
                    </a:moveTo>
                    <a:lnTo>
                      <a:pt x="35" y="48"/>
                    </a:lnTo>
                    <a:cubicBezTo>
                      <a:pt x="40" y="50"/>
                      <a:pt x="45" y="52"/>
                      <a:pt x="51" y="54"/>
                    </a:cubicBezTo>
                    <a:cubicBezTo>
                      <a:pt x="46" y="68"/>
                      <a:pt x="43" y="84"/>
                      <a:pt x="43" y="101"/>
                    </a:cubicBezTo>
                    <a:lnTo>
                      <a:pt x="15" y="101"/>
                    </a:lnTo>
                    <a:cubicBezTo>
                      <a:pt x="16" y="81"/>
                      <a:pt x="23" y="63"/>
                      <a:pt x="35" y="48"/>
                    </a:cubicBezTo>
                    <a:close/>
                    <a:moveTo>
                      <a:pt x="15" y="115"/>
                    </a:moveTo>
                    <a:lnTo>
                      <a:pt x="15" y="115"/>
                    </a:lnTo>
                    <a:lnTo>
                      <a:pt x="43" y="115"/>
                    </a:lnTo>
                    <a:cubicBezTo>
                      <a:pt x="44" y="131"/>
                      <a:pt x="47" y="145"/>
                      <a:pt x="51" y="158"/>
                    </a:cubicBezTo>
                    <a:cubicBezTo>
                      <a:pt x="46" y="159"/>
                      <a:pt x="41" y="161"/>
                      <a:pt x="36" y="163"/>
                    </a:cubicBezTo>
                    <a:cubicBezTo>
                      <a:pt x="25" y="150"/>
                      <a:pt x="17" y="133"/>
                      <a:pt x="15" y="115"/>
                    </a:cubicBezTo>
                    <a:close/>
                    <a:moveTo>
                      <a:pt x="174" y="163"/>
                    </a:moveTo>
                    <a:lnTo>
                      <a:pt x="174" y="163"/>
                    </a:lnTo>
                    <a:cubicBezTo>
                      <a:pt x="169" y="161"/>
                      <a:pt x="164" y="159"/>
                      <a:pt x="158" y="158"/>
                    </a:cubicBezTo>
                    <a:cubicBezTo>
                      <a:pt x="163" y="145"/>
                      <a:pt x="165" y="131"/>
                      <a:pt x="166" y="115"/>
                    </a:cubicBezTo>
                    <a:lnTo>
                      <a:pt x="194" y="115"/>
                    </a:lnTo>
                    <a:cubicBezTo>
                      <a:pt x="192" y="133"/>
                      <a:pt x="185" y="150"/>
                      <a:pt x="174" y="163"/>
                    </a:cubicBezTo>
                    <a:close/>
                    <a:moveTo>
                      <a:pt x="105" y="0"/>
                    </a:moveTo>
                    <a:lnTo>
                      <a:pt x="105" y="0"/>
                    </a:lnTo>
                    <a:cubicBezTo>
                      <a:pt x="47" y="0"/>
                      <a:pt x="0" y="47"/>
                      <a:pt x="0" y="105"/>
                    </a:cubicBezTo>
                    <a:cubicBezTo>
                      <a:pt x="0" y="106"/>
                      <a:pt x="0" y="107"/>
                      <a:pt x="0" y="107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108"/>
                      <a:pt x="0" y="109"/>
                      <a:pt x="0" y="109"/>
                    </a:cubicBezTo>
                    <a:cubicBezTo>
                      <a:pt x="2" y="165"/>
                      <a:pt x="48" y="210"/>
                      <a:pt x="105" y="210"/>
                    </a:cubicBezTo>
                    <a:cubicBezTo>
                      <a:pt x="163" y="210"/>
                      <a:pt x="210" y="163"/>
                      <a:pt x="210" y="105"/>
                    </a:cubicBezTo>
                    <a:cubicBezTo>
                      <a:pt x="210" y="47"/>
                      <a:pt x="163" y="0"/>
                      <a:pt x="105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</p:grpSp>
      </p:grpSp>
      <p:grpSp>
        <p:nvGrpSpPr>
          <p:cNvPr id="1049" name="组合 1048"/>
          <p:cNvGrpSpPr/>
          <p:nvPr/>
        </p:nvGrpSpPr>
        <p:grpSpPr>
          <a:xfrm>
            <a:off x="5943422" y="2642392"/>
            <a:ext cx="1077184" cy="823454"/>
            <a:chOff x="6918080" y="1148325"/>
            <a:chExt cx="1077465" cy="823668"/>
          </a:xfrm>
        </p:grpSpPr>
        <p:sp>
          <p:nvSpPr>
            <p:cNvPr id="174" name="AutoShape 2"/>
            <p:cNvSpPr>
              <a:spLocks noChangeArrowheads="1"/>
            </p:cNvSpPr>
            <p:nvPr/>
          </p:nvSpPr>
          <p:spPr bwMode="auto">
            <a:xfrm>
              <a:off x="6918080" y="1148325"/>
              <a:ext cx="1077465" cy="823668"/>
            </a:xfrm>
            <a:prstGeom prst="roundRect">
              <a:avLst>
                <a:gd name="adj" fmla="val 55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txBody>
            <a:bodyPr lIns="89977" tIns="89977" rIns="89977" bIns="89977"/>
            <a:lstStyle/>
            <a:p>
              <a:pPr algn="ctr" defTabSz="761771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 i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应用</a:t>
              </a:r>
              <a:r>
                <a:rPr lang="en-US" altLang="zh-CN" sz="1200" b="1" i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endParaRPr lang="en-US" altLang="en-US" sz="1200" b="1" i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31" name="组合 18659"/>
            <p:cNvGrpSpPr/>
            <p:nvPr/>
          </p:nvGrpSpPr>
          <p:grpSpPr>
            <a:xfrm>
              <a:off x="7149063" y="1423078"/>
              <a:ext cx="646542" cy="527653"/>
              <a:chOff x="1322388" y="2787650"/>
              <a:chExt cx="449262" cy="460375"/>
            </a:xfrm>
            <a:solidFill>
              <a:srgbClr val="3C3C3B"/>
            </a:solidFill>
          </p:grpSpPr>
          <p:sp>
            <p:nvSpPr>
              <p:cNvPr id="232" name="Freeform 220"/>
              <p:cNvSpPr>
                <a:spLocks noEditPoints="1"/>
              </p:cNvSpPr>
              <p:nvPr/>
            </p:nvSpPr>
            <p:spPr bwMode="auto">
              <a:xfrm>
                <a:off x="1374775" y="2890838"/>
                <a:ext cx="339725" cy="252413"/>
              </a:xfrm>
              <a:custGeom>
                <a:avLst/>
                <a:gdLst>
                  <a:gd name="T0" fmla="*/ 166 w 400"/>
                  <a:gd name="T1" fmla="*/ 157 h 296"/>
                  <a:gd name="T2" fmla="*/ 163 w 400"/>
                  <a:gd name="T3" fmla="*/ 125 h 296"/>
                  <a:gd name="T4" fmla="*/ 222 w 400"/>
                  <a:gd name="T5" fmla="*/ 108 h 296"/>
                  <a:gd name="T6" fmla="*/ 237 w 400"/>
                  <a:gd name="T7" fmla="*/ 147 h 296"/>
                  <a:gd name="T8" fmla="*/ 215 w 400"/>
                  <a:gd name="T9" fmla="*/ 171 h 296"/>
                  <a:gd name="T10" fmla="*/ 108 w 400"/>
                  <a:gd name="T11" fmla="*/ 126 h 296"/>
                  <a:gd name="T12" fmla="*/ 108 w 400"/>
                  <a:gd name="T13" fmla="*/ 153 h 296"/>
                  <a:gd name="T14" fmla="*/ 68 w 400"/>
                  <a:gd name="T15" fmla="*/ 161 h 296"/>
                  <a:gd name="T16" fmla="*/ 47 w 400"/>
                  <a:gd name="T17" fmla="*/ 133 h 296"/>
                  <a:gd name="T18" fmla="*/ 55 w 400"/>
                  <a:gd name="T19" fmla="*/ 127 h 296"/>
                  <a:gd name="T20" fmla="*/ 98 w 400"/>
                  <a:gd name="T21" fmla="*/ 63 h 296"/>
                  <a:gd name="T22" fmla="*/ 134 w 400"/>
                  <a:gd name="T23" fmla="*/ 61 h 296"/>
                  <a:gd name="T24" fmla="*/ 175 w 400"/>
                  <a:gd name="T25" fmla="*/ 54 h 296"/>
                  <a:gd name="T26" fmla="*/ 186 w 400"/>
                  <a:gd name="T27" fmla="*/ 88 h 296"/>
                  <a:gd name="T28" fmla="*/ 137 w 400"/>
                  <a:gd name="T29" fmla="*/ 109 h 296"/>
                  <a:gd name="T30" fmla="*/ 290 w 400"/>
                  <a:gd name="T31" fmla="*/ 54 h 296"/>
                  <a:gd name="T32" fmla="*/ 290 w 400"/>
                  <a:gd name="T33" fmla="*/ 73 h 296"/>
                  <a:gd name="T34" fmla="*/ 331 w 400"/>
                  <a:gd name="T35" fmla="*/ 82 h 296"/>
                  <a:gd name="T36" fmla="*/ 338 w 400"/>
                  <a:gd name="T37" fmla="*/ 107 h 296"/>
                  <a:gd name="T38" fmla="*/ 291 w 400"/>
                  <a:gd name="T39" fmla="*/ 157 h 296"/>
                  <a:gd name="T40" fmla="*/ 247 w 400"/>
                  <a:gd name="T41" fmla="*/ 142 h 296"/>
                  <a:gd name="T42" fmla="*/ 269 w 400"/>
                  <a:gd name="T43" fmla="*/ 81 h 296"/>
                  <a:gd name="T44" fmla="*/ 290 w 400"/>
                  <a:gd name="T45" fmla="*/ 54 h 296"/>
                  <a:gd name="T46" fmla="*/ 358 w 400"/>
                  <a:gd name="T47" fmla="*/ 175 h 296"/>
                  <a:gd name="T48" fmla="*/ 332 w 400"/>
                  <a:gd name="T49" fmla="*/ 189 h 296"/>
                  <a:gd name="T50" fmla="*/ 338 w 400"/>
                  <a:gd name="T51" fmla="*/ 222 h 296"/>
                  <a:gd name="T52" fmla="*/ 311 w 400"/>
                  <a:gd name="T53" fmla="*/ 232 h 296"/>
                  <a:gd name="T54" fmla="*/ 282 w 400"/>
                  <a:gd name="T55" fmla="*/ 214 h 296"/>
                  <a:gd name="T56" fmla="*/ 296 w 400"/>
                  <a:gd name="T57" fmla="*/ 166 h 296"/>
                  <a:gd name="T58" fmla="*/ 358 w 400"/>
                  <a:gd name="T59" fmla="*/ 155 h 296"/>
                  <a:gd name="T60" fmla="*/ 256 w 400"/>
                  <a:gd name="T61" fmla="*/ 230 h 296"/>
                  <a:gd name="T62" fmla="*/ 273 w 400"/>
                  <a:gd name="T63" fmla="*/ 219 h 296"/>
                  <a:gd name="T64" fmla="*/ 283 w 400"/>
                  <a:gd name="T65" fmla="*/ 248 h 296"/>
                  <a:gd name="T66" fmla="*/ 311 w 400"/>
                  <a:gd name="T67" fmla="*/ 296 h 296"/>
                  <a:gd name="T68" fmla="*/ 338 w 400"/>
                  <a:gd name="T69" fmla="*/ 248 h 296"/>
                  <a:gd name="T70" fmla="*/ 346 w 400"/>
                  <a:gd name="T71" fmla="*/ 227 h 296"/>
                  <a:gd name="T72" fmla="*/ 383 w 400"/>
                  <a:gd name="T73" fmla="*/ 219 h 296"/>
                  <a:gd name="T74" fmla="*/ 368 w 400"/>
                  <a:gd name="T75" fmla="*/ 181 h 296"/>
                  <a:gd name="T76" fmla="*/ 369 w 400"/>
                  <a:gd name="T77" fmla="*/ 161 h 296"/>
                  <a:gd name="T78" fmla="*/ 400 w 400"/>
                  <a:gd name="T79" fmla="*/ 107 h 296"/>
                  <a:gd name="T80" fmla="*/ 358 w 400"/>
                  <a:gd name="T81" fmla="*/ 96 h 296"/>
                  <a:gd name="T82" fmla="*/ 345 w 400"/>
                  <a:gd name="T83" fmla="*/ 73 h 296"/>
                  <a:gd name="T84" fmla="*/ 318 w 400"/>
                  <a:gd name="T85" fmla="*/ 26 h 296"/>
                  <a:gd name="T86" fmla="*/ 290 w 400"/>
                  <a:gd name="T87" fmla="*/ 44 h 296"/>
                  <a:gd name="T88" fmla="*/ 269 w 400"/>
                  <a:gd name="T89" fmla="*/ 27 h 296"/>
                  <a:gd name="T90" fmla="*/ 175 w 400"/>
                  <a:gd name="T91" fmla="*/ 27 h 296"/>
                  <a:gd name="T92" fmla="*/ 134 w 400"/>
                  <a:gd name="T93" fmla="*/ 44 h 296"/>
                  <a:gd name="T94" fmla="*/ 114 w 400"/>
                  <a:gd name="T95" fmla="*/ 26 h 296"/>
                  <a:gd name="T96" fmla="*/ 94 w 400"/>
                  <a:gd name="T97" fmla="*/ 54 h 296"/>
                  <a:gd name="T98" fmla="*/ 28 w 400"/>
                  <a:gd name="T99" fmla="*/ 79 h 296"/>
                  <a:gd name="T100" fmla="*/ 0 w 400"/>
                  <a:gd name="T101" fmla="*/ 127 h 296"/>
                  <a:gd name="T102" fmla="*/ 38 w 400"/>
                  <a:gd name="T103" fmla="*/ 137 h 296"/>
                  <a:gd name="T104" fmla="*/ 55 w 400"/>
                  <a:gd name="T105" fmla="*/ 169 h 296"/>
                  <a:gd name="T106" fmla="*/ 42 w 400"/>
                  <a:gd name="T107" fmla="*/ 205 h 296"/>
                  <a:gd name="T108" fmla="*/ 94 w 400"/>
                  <a:gd name="T109" fmla="*/ 206 h 296"/>
                  <a:gd name="T110" fmla="*/ 93 w 400"/>
                  <a:gd name="T111" fmla="*/ 175 h 296"/>
                  <a:gd name="T112" fmla="*/ 137 w 400"/>
                  <a:gd name="T113" fmla="*/ 176 h 296"/>
                  <a:gd name="T114" fmla="*/ 215 w 400"/>
                  <a:gd name="T115" fmla="*/ 182 h 296"/>
                  <a:gd name="T116" fmla="*/ 256 w 400"/>
                  <a:gd name="T117" fmla="*/ 23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00" h="296">
                    <a:moveTo>
                      <a:pt x="166" y="157"/>
                    </a:moveTo>
                    <a:lnTo>
                      <a:pt x="166" y="157"/>
                    </a:lnTo>
                    <a:lnTo>
                      <a:pt x="166" y="126"/>
                    </a:lnTo>
                    <a:lnTo>
                      <a:pt x="163" y="125"/>
                    </a:lnTo>
                    <a:lnTo>
                      <a:pt x="195" y="93"/>
                    </a:lnTo>
                    <a:lnTo>
                      <a:pt x="222" y="108"/>
                    </a:lnTo>
                    <a:lnTo>
                      <a:pt x="233" y="102"/>
                    </a:lnTo>
                    <a:lnTo>
                      <a:pt x="237" y="147"/>
                    </a:lnTo>
                    <a:lnTo>
                      <a:pt x="215" y="160"/>
                    </a:lnTo>
                    <a:lnTo>
                      <a:pt x="215" y="171"/>
                    </a:lnTo>
                    <a:lnTo>
                      <a:pt x="166" y="157"/>
                    </a:lnTo>
                    <a:close/>
                    <a:moveTo>
                      <a:pt x="108" y="126"/>
                    </a:moveTo>
                    <a:lnTo>
                      <a:pt x="108" y="126"/>
                    </a:lnTo>
                    <a:lnTo>
                      <a:pt x="108" y="153"/>
                    </a:lnTo>
                    <a:lnTo>
                      <a:pt x="83" y="170"/>
                    </a:lnTo>
                    <a:lnTo>
                      <a:pt x="68" y="161"/>
                    </a:lnTo>
                    <a:lnTo>
                      <a:pt x="59" y="166"/>
                    </a:lnTo>
                    <a:lnTo>
                      <a:pt x="47" y="133"/>
                    </a:lnTo>
                    <a:lnTo>
                      <a:pt x="43" y="134"/>
                    </a:lnTo>
                    <a:lnTo>
                      <a:pt x="55" y="127"/>
                    </a:lnTo>
                    <a:lnTo>
                      <a:pt x="55" y="102"/>
                    </a:lnTo>
                    <a:lnTo>
                      <a:pt x="98" y="63"/>
                    </a:lnTo>
                    <a:lnTo>
                      <a:pt x="114" y="72"/>
                    </a:lnTo>
                    <a:lnTo>
                      <a:pt x="134" y="61"/>
                    </a:lnTo>
                    <a:lnTo>
                      <a:pt x="134" y="54"/>
                    </a:lnTo>
                    <a:lnTo>
                      <a:pt x="175" y="54"/>
                    </a:lnTo>
                    <a:lnTo>
                      <a:pt x="175" y="81"/>
                    </a:lnTo>
                    <a:lnTo>
                      <a:pt x="186" y="88"/>
                    </a:lnTo>
                    <a:lnTo>
                      <a:pt x="154" y="119"/>
                    </a:lnTo>
                    <a:lnTo>
                      <a:pt x="137" y="109"/>
                    </a:lnTo>
                    <a:lnTo>
                      <a:pt x="108" y="126"/>
                    </a:lnTo>
                    <a:close/>
                    <a:moveTo>
                      <a:pt x="290" y="54"/>
                    </a:moveTo>
                    <a:lnTo>
                      <a:pt x="290" y="54"/>
                    </a:lnTo>
                    <a:lnTo>
                      <a:pt x="290" y="73"/>
                    </a:lnTo>
                    <a:lnTo>
                      <a:pt x="317" y="89"/>
                    </a:lnTo>
                    <a:lnTo>
                      <a:pt x="331" y="82"/>
                    </a:lnTo>
                    <a:lnTo>
                      <a:pt x="349" y="101"/>
                    </a:lnTo>
                    <a:lnTo>
                      <a:pt x="338" y="107"/>
                    </a:lnTo>
                    <a:lnTo>
                      <a:pt x="338" y="136"/>
                    </a:lnTo>
                    <a:lnTo>
                      <a:pt x="291" y="157"/>
                    </a:lnTo>
                    <a:lnTo>
                      <a:pt x="256" y="137"/>
                    </a:lnTo>
                    <a:lnTo>
                      <a:pt x="247" y="142"/>
                    </a:lnTo>
                    <a:lnTo>
                      <a:pt x="242" y="97"/>
                    </a:lnTo>
                    <a:lnTo>
                      <a:pt x="269" y="81"/>
                    </a:lnTo>
                    <a:lnTo>
                      <a:pt x="269" y="54"/>
                    </a:lnTo>
                    <a:lnTo>
                      <a:pt x="290" y="54"/>
                    </a:lnTo>
                    <a:close/>
                    <a:moveTo>
                      <a:pt x="358" y="175"/>
                    </a:moveTo>
                    <a:lnTo>
                      <a:pt x="358" y="175"/>
                    </a:lnTo>
                    <a:lnTo>
                      <a:pt x="358" y="175"/>
                    </a:lnTo>
                    <a:lnTo>
                      <a:pt x="332" y="189"/>
                    </a:lnTo>
                    <a:lnTo>
                      <a:pt x="332" y="219"/>
                    </a:lnTo>
                    <a:lnTo>
                      <a:pt x="338" y="222"/>
                    </a:lnTo>
                    <a:lnTo>
                      <a:pt x="324" y="240"/>
                    </a:lnTo>
                    <a:lnTo>
                      <a:pt x="311" y="232"/>
                    </a:lnTo>
                    <a:lnTo>
                      <a:pt x="297" y="240"/>
                    </a:lnTo>
                    <a:lnTo>
                      <a:pt x="282" y="214"/>
                    </a:lnTo>
                    <a:lnTo>
                      <a:pt x="296" y="206"/>
                    </a:lnTo>
                    <a:lnTo>
                      <a:pt x="296" y="166"/>
                    </a:lnTo>
                    <a:lnTo>
                      <a:pt x="342" y="145"/>
                    </a:lnTo>
                    <a:lnTo>
                      <a:pt x="358" y="155"/>
                    </a:lnTo>
                    <a:lnTo>
                      <a:pt x="358" y="175"/>
                    </a:lnTo>
                    <a:close/>
                    <a:moveTo>
                      <a:pt x="256" y="230"/>
                    </a:moveTo>
                    <a:lnTo>
                      <a:pt x="256" y="230"/>
                    </a:lnTo>
                    <a:lnTo>
                      <a:pt x="273" y="219"/>
                    </a:lnTo>
                    <a:lnTo>
                      <a:pt x="289" y="245"/>
                    </a:lnTo>
                    <a:lnTo>
                      <a:pt x="283" y="248"/>
                    </a:lnTo>
                    <a:lnTo>
                      <a:pt x="283" y="280"/>
                    </a:lnTo>
                    <a:lnTo>
                      <a:pt x="311" y="296"/>
                    </a:lnTo>
                    <a:lnTo>
                      <a:pt x="338" y="280"/>
                    </a:lnTo>
                    <a:lnTo>
                      <a:pt x="338" y="248"/>
                    </a:lnTo>
                    <a:lnTo>
                      <a:pt x="333" y="245"/>
                    </a:lnTo>
                    <a:lnTo>
                      <a:pt x="346" y="227"/>
                    </a:lnTo>
                    <a:lnTo>
                      <a:pt x="358" y="234"/>
                    </a:lnTo>
                    <a:lnTo>
                      <a:pt x="383" y="219"/>
                    </a:lnTo>
                    <a:lnTo>
                      <a:pt x="383" y="190"/>
                    </a:lnTo>
                    <a:lnTo>
                      <a:pt x="368" y="181"/>
                    </a:lnTo>
                    <a:lnTo>
                      <a:pt x="368" y="160"/>
                    </a:lnTo>
                    <a:lnTo>
                      <a:pt x="369" y="161"/>
                    </a:lnTo>
                    <a:lnTo>
                      <a:pt x="400" y="143"/>
                    </a:lnTo>
                    <a:lnTo>
                      <a:pt x="400" y="107"/>
                    </a:lnTo>
                    <a:lnTo>
                      <a:pt x="369" y="89"/>
                    </a:lnTo>
                    <a:lnTo>
                      <a:pt x="358" y="96"/>
                    </a:lnTo>
                    <a:lnTo>
                      <a:pt x="339" y="77"/>
                    </a:lnTo>
                    <a:lnTo>
                      <a:pt x="345" y="73"/>
                    </a:lnTo>
                    <a:lnTo>
                      <a:pt x="345" y="42"/>
                    </a:lnTo>
                    <a:lnTo>
                      <a:pt x="318" y="26"/>
                    </a:lnTo>
                    <a:lnTo>
                      <a:pt x="290" y="42"/>
                    </a:lnTo>
                    <a:lnTo>
                      <a:pt x="290" y="44"/>
                    </a:lnTo>
                    <a:lnTo>
                      <a:pt x="269" y="44"/>
                    </a:lnTo>
                    <a:lnTo>
                      <a:pt x="269" y="27"/>
                    </a:lnTo>
                    <a:lnTo>
                      <a:pt x="222" y="0"/>
                    </a:lnTo>
                    <a:lnTo>
                      <a:pt x="175" y="27"/>
                    </a:lnTo>
                    <a:lnTo>
                      <a:pt x="175" y="44"/>
                    </a:lnTo>
                    <a:lnTo>
                      <a:pt x="134" y="44"/>
                    </a:lnTo>
                    <a:lnTo>
                      <a:pt x="134" y="37"/>
                    </a:lnTo>
                    <a:lnTo>
                      <a:pt x="114" y="26"/>
                    </a:lnTo>
                    <a:lnTo>
                      <a:pt x="94" y="37"/>
                    </a:lnTo>
                    <a:lnTo>
                      <a:pt x="94" y="54"/>
                    </a:lnTo>
                    <a:lnTo>
                      <a:pt x="51" y="93"/>
                    </a:lnTo>
                    <a:lnTo>
                      <a:pt x="28" y="79"/>
                    </a:lnTo>
                    <a:lnTo>
                      <a:pt x="0" y="95"/>
                    </a:lnTo>
                    <a:lnTo>
                      <a:pt x="0" y="127"/>
                    </a:lnTo>
                    <a:lnTo>
                      <a:pt x="27" y="143"/>
                    </a:lnTo>
                    <a:lnTo>
                      <a:pt x="38" y="137"/>
                    </a:lnTo>
                    <a:lnTo>
                      <a:pt x="50" y="170"/>
                    </a:lnTo>
                    <a:lnTo>
                      <a:pt x="55" y="169"/>
                    </a:lnTo>
                    <a:lnTo>
                      <a:pt x="42" y="176"/>
                    </a:lnTo>
                    <a:lnTo>
                      <a:pt x="42" y="205"/>
                    </a:lnTo>
                    <a:lnTo>
                      <a:pt x="68" y="220"/>
                    </a:lnTo>
                    <a:lnTo>
                      <a:pt x="94" y="206"/>
                    </a:lnTo>
                    <a:lnTo>
                      <a:pt x="94" y="176"/>
                    </a:lnTo>
                    <a:lnTo>
                      <a:pt x="93" y="175"/>
                    </a:lnTo>
                    <a:lnTo>
                      <a:pt x="112" y="162"/>
                    </a:lnTo>
                    <a:lnTo>
                      <a:pt x="137" y="176"/>
                    </a:lnTo>
                    <a:lnTo>
                      <a:pt x="158" y="165"/>
                    </a:lnTo>
                    <a:lnTo>
                      <a:pt x="215" y="182"/>
                    </a:lnTo>
                    <a:lnTo>
                      <a:pt x="215" y="206"/>
                    </a:lnTo>
                    <a:lnTo>
                      <a:pt x="256" y="23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233" name="Freeform 221"/>
              <p:cNvSpPr>
                <a:spLocks/>
              </p:cNvSpPr>
              <p:nvPr/>
            </p:nvSpPr>
            <p:spPr bwMode="auto">
              <a:xfrm>
                <a:off x="1322388" y="2787650"/>
                <a:ext cx="449262" cy="460375"/>
              </a:xfrm>
              <a:custGeom>
                <a:avLst/>
                <a:gdLst>
                  <a:gd name="T0" fmla="*/ 225 w 528"/>
                  <a:gd name="T1" fmla="*/ 540 h 540"/>
                  <a:gd name="T2" fmla="*/ 225 w 528"/>
                  <a:gd name="T3" fmla="*/ 540 h 540"/>
                  <a:gd name="T4" fmla="*/ 251 w 528"/>
                  <a:gd name="T5" fmla="*/ 514 h 540"/>
                  <a:gd name="T6" fmla="*/ 225 w 528"/>
                  <a:gd name="T7" fmla="*/ 488 h 540"/>
                  <a:gd name="T8" fmla="*/ 206 w 528"/>
                  <a:gd name="T9" fmla="*/ 497 h 540"/>
                  <a:gd name="T10" fmla="*/ 24 w 528"/>
                  <a:gd name="T11" fmla="*/ 265 h 540"/>
                  <a:gd name="T12" fmla="*/ 264 w 528"/>
                  <a:gd name="T13" fmla="*/ 25 h 540"/>
                  <a:gd name="T14" fmla="*/ 504 w 528"/>
                  <a:gd name="T15" fmla="*/ 265 h 540"/>
                  <a:gd name="T16" fmla="*/ 323 w 528"/>
                  <a:gd name="T17" fmla="*/ 497 h 540"/>
                  <a:gd name="T18" fmla="*/ 304 w 528"/>
                  <a:gd name="T19" fmla="*/ 488 h 540"/>
                  <a:gd name="T20" fmla="*/ 278 w 528"/>
                  <a:gd name="T21" fmla="*/ 514 h 540"/>
                  <a:gd name="T22" fmla="*/ 304 w 528"/>
                  <a:gd name="T23" fmla="*/ 539 h 540"/>
                  <a:gd name="T24" fmla="*/ 329 w 528"/>
                  <a:gd name="T25" fmla="*/ 521 h 540"/>
                  <a:gd name="T26" fmla="*/ 528 w 528"/>
                  <a:gd name="T27" fmla="*/ 265 h 540"/>
                  <a:gd name="T28" fmla="*/ 264 w 528"/>
                  <a:gd name="T29" fmla="*/ 0 h 540"/>
                  <a:gd name="T30" fmla="*/ 0 w 528"/>
                  <a:gd name="T31" fmla="*/ 265 h 540"/>
                  <a:gd name="T32" fmla="*/ 200 w 528"/>
                  <a:gd name="T33" fmla="*/ 521 h 540"/>
                  <a:gd name="T34" fmla="*/ 225 w 528"/>
                  <a:gd name="T35" fmla="*/ 540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28" h="540">
                    <a:moveTo>
                      <a:pt x="225" y="540"/>
                    </a:moveTo>
                    <a:lnTo>
                      <a:pt x="225" y="540"/>
                    </a:lnTo>
                    <a:cubicBezTo>
                      <a:pt x="239" y="540"/>
                      <a:pt x="251" y="528"/>
                      <a:pt x="251" y="514"/>
                    </a:cubicBezTo>
                    <a:cubicBezTo>
                      <a:pt x="251" y="500"/>
                      <a:pt x="239" y="488"/>
                      <a:pt x="225" y="488"/>
                    </a:cubicBezTo>
                    <a:cubicBezTo>
                      <a:pt x="217" y="488"/>
                      <a:pt x="210" y="492"/>
                      <a:pt x="206" y="497"/>
                    </a:cubicBezTo>
                    <a:cubicBezTo>
                      <a:pt x="101" y="471"/>
                      <a:pt x="24" y="375"/>
                      <a:pt x="24" y="265"/>
                    </a:cubicBezTo>
                    <a:cubicBezTo>
                      <a:pt x="24" y="132"/>
                      <a:pt x="132" y="25"/>
                      <a:pt x="264" y="25"/>
                    </a:cubicBezTo>
                    <a:cubicBezTo>
                      <a:pt x="396" y="25"/>
                      <a:pt x="504" y="132"/>
                      <a:pt x="504" y="265"/>
                    </a:cubicBezTo>
                    <a:cubicBezTo>
                      <a:pt x="504" y="374"/>
                      <a:pt x="428" y="470"/>
                      <a:pt x="323" y="497"/>
                    </a:cubicBezTo>
                    <a:cubicBezTo>
                      <a:pt x="319" y="491"/>
                      <a:pt x="312" y="488"/>
                      <a:pt x="304" y="488"/>
                    </a:cubicBezTo>
                    <a:cubicBezTo>
                      <a:pt x="290" y="488"/>
                      <a:pt x="278" y="499"/>
                      <a:pt x="278" y="514"/>
                    </a:cubicBezTo>
                    <a:cubicBezTo>
                      <a:pt x="278" y="528"/>
                      <a:pt x="290" y="539"/>
                      <a:pt x="304" y="539"/>
                    </a:cubicBezTo>
                    <a:cubicBezTo>
                      <a:pt x="316" y="539"/>
                      <a:pt x="325" y="532"/>
                      <a:pt x="329" y="521"/>
                    </a:cubicBezTo>
                    <a:cubicBezTo>
                      <a:pt x="444" y="492"/>
                      <a:pt x="528" y="386"/>
                      <a:pt x="528" y="265"/>
                    </a:cubicBezTo>
                    <a:cubicBezTo>
                      <a:pt x="528" y="119"/>
                      <a:pt x="410" y="0"/>
                      <a:pt x="264" y="0"/>
                    </a:cubicBezTo>
                    <a:cubicBezTo>
                      <a:pt x="118" y="0"/>
                      <a:pt x="0" y="119"/>
                      <a:pt x="0" y="265"/>
                    </a:cubicBezTo>
                    <a:cubicBezTo>
                      <a:pt x="0" y="386"/>
                      <a:pt x="84" y="493"/>
                      <a:pt x="200" y="521"/>
                    </a:cubicBezTo>
                    <a:cubicBezTo>
                      <a:pt x="204" y="532"/>
                      <a:pt x="213" y="540"/>
                      <a:pt x="225" y="54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</p:grpSp>
      </p:grpSp>
      <p:sp>
        <p:nvSpPr>
          <p:cNvPr id="238" name="AutoShape 2"/>
          <p:cNvSpPr>
            <a:spLocks noChangeArrowheads="1"/>
          </p:cNvSpPr>
          <p:nvPr/>
        </p:nvSpPr>
        <p:spPr bwMode="auto">
          <a:xfrm>
            <a:off x="513988" y="1389478"/>
            <a:ext cx="8072192" cy="1040436"/>
          </a:xfrm>
          <a:prstGeom prst="roundRect">
            <a:avLst>
              <a:gd name="adj" fmla="val 5500"/>
            </a:avLst>
          </a:prstGeom>
          <a:solidFill>
            <a:srgbClr val="A0E840"/>
          </a:solidFill>
          <a:ln>
            <a:noFill/>
            <a:prstDash val="dash"/>
          </a:ln>
        </p:spPr>
        <p:txBody>
          <a:bodyPr lIns="89977" tIns="89977" rIns="89977" bIns="89977"/>
          <a:lstStyle>
            <a:lvl1pPr defTabSz="7620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179388" defTabSz="7620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defTabSz="7620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defTabSz="7620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defTabSz="7620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defTabSz="7620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defTabSz="7620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defTabSz="7620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defTabSz="7620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defTabSz="76177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0" lang="en-US" altLang="en-US" sz="1200" b="1" i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67" name="组合 266"/>
          <p:cNvGrpSpPr/>
          <p:nvPr/>
        </p:nvGrpSpPr>
        <p:grpSpPr>
          <a:xfrm>
            <a:off x="1754706" y="3673958"/>
            <a:ext cx="6595164" cy="1525827"/>
            <a:chOff x="1176419" y="4241197"/>
            <a:chExt cx="6596881" cy="1526224"/>
          </a:xfrm>
        </p:grpSpPr>
        <p:sp>
          <p:nvSpPr>
            <p:cNvPr id="4" name="AutoShape 2"/>
            <p:cNvSpPr>
              <a:spLocks noChangeArrowheads="1"/>
            </p:cNvSpPr>
            <p:nvPr/>
          </p:nvSpPr>
          <p:spPr bwMode="auto">
            <a:xfrm>
              <a:off x="1176419" y="4354128"/>
              <a:ext cx="1669826" cy="1406487"/>
            </a:xfrm>
            <a:prstGeom prst="roundRect">
              <a:avLst>
                <a:gd name="adj" fmla="val 55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txBody>
            <a:bodyPr lIns="89977" tIns="89977" rIns="89977" bIns="89977"/>
            <a:lstStyle>
              <a:lvl1pPr defTabSz="76200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179388" defTabSz="76200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defTabSz="76200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defTabSz="76200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defTabSz="76200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defTabSz="76200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defTabSz="761771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altLang="en-US" sz="1200" b="1" i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5" name="组合 18416"/>
            <p:cNvGrpSpPr/>
            <p:nvPr/>
          </p:nvGrpSpPr>
          <p:grpSpPr>
            <a:xfrm>
              <a:off x="1311956" y="4417392"/>
              <a:ext cx="536470" cy="291642"/>
              <a:chOff x="2470151" y="4192589"/>
              <a:chExt cx="552450" cy="347663"/>
            </a:xfrm>
            <a:solidFill>
              <a:srgbClr val="3C3C3B"/>
            </a:solidFill>
          </p:grpSpPr>
          <p:sp>
            <p:nvSpPr>
              <p:cNvPr id="36" name="Freeform 656"/>
              <p:cNvSpPr>
                <a:spLocks/>
              </p:cNvSpPr>
              <p:nvPr/>
            </p:nvSpPr>
            <p:spPr bwMode="auto">
              <a:xfrm>
                <a:off x="2470151" y="4192589"/>
                <a:ext cx="552450" cy="336550"/>
              </a:xfrm>
              <a:custGeom>
                <a:avLst/>
                <a:gdLst>
                  <a:gd name="T0" fmla="*/ 555 w 651"/>
                  <a:gd name="T1" fmla="*/ 396 h 396"/>
                  <a:gd name="T2" fmla="*/ 555 w 651"/>
                  <a:gd name="T3" fmla="*/ 396 h 396"/>
                  <a:gd name="T4" fmla="*/ 516 w 651"/>
                  <a:gd name="T5" fmla="*/ 396 h 396"/>
                  <a:gd name="T6" fmla="*/ 516 w 651"/>
                  <a:gd name="T7" fmla="*/ 371 h 396"/>
                  <a:gd name="T8" fmla="*/ 555 w 651"/>
                  <a:gd name="T9" fmla="*/ 371 h 396"/>
                  <a:gd name="T10" fmla="*/ 577 w 651"/>
                  <a:gd name="T11" fmla="*/ 364 h 396"/>
                  <a:gd name="T12" fmla="*/ 627 w 651"/>
                  <a:gd name="T13" fmla="*/ 264 h 396"/>
                  <a:gd name="T14" fmla="*/ 500 w 651"/>
                  <a:gd name="T15" fmla="*/ 136 h 396"/>
                  <a:gd name="T16" fmla="*/ 490 w 651"/>
                  <a:gd name="T17" fmla="*/ 129 h 396"/>
                  <a:gd name="T18" fmla="*/ 311 w 651"/>
                  <a:gd name="T19" fmla="*/ 24 h 396"/>
                  <a:gd name="T20" fmla="*/ 114 w 651"/>
                  <a:gd name="T21" fmla="*/ 177 h 396"/>
                  <a:gd name="T22" fmla="*/ 104 w 651"/>
                  <a:gd name="T23" fmla="*/ 186 h 396"/>
                  <a:gd name="T24" fmla="*/ 24 w 651"/>
                  <a:gd name="T25" fmla="*/ 278 h 396"/>
                  <a:gd name="T26" fmla="*/ 117 w 651"/>
                  <a:gd name="T27" fmla="*/ 371 h 396"/>
                  <a:gd name="T28" fmla="*/ 439 w 651"/>
                  <a:gd name="T29" fmla="*/ 371 h 396"/>
                  <a:gd name="T30" fmla="*/ 439 w 651"/>
                  <a:gd name="T31" fmla="*/ 396 h 396"/>
                  <a:gd name="T32" fmla="*/ 117 w 651"/>
                  <a:gd name="T33" fmla="*/ 396 h 396"/>
                  <a:gd name="T34" fmla="*/ 0 w 651"/>
                  <a:gd name="T35" fmla="*/ 278 h 396"/>
                  <a:gd name="T36" fmla="*/ 92 w 651"/>
                  <a:gd name="T37" fmla="*/ 163 h 396"/>
                  <a:gd name="T38" fmla="*/ 311 w 651"/>
                  <a:gd name="T39" fmla="*/ 0 h 396"/>
                  <a:gd name="T40" fmla="*/ 508 w 651"/>
                  <a:gd name="T41" fmla="*/ 111 h 396"/>
                  <a:gd name="T42" fmla="*/ 651 w 651"/>
                  <a:gd name="T43" fmla="*/ 264 h 396"/>
                  <a:gd name="T44" fmla="*/ 593 w 651"/>
                  <a:gd name="T45" fmla="*/ 384 h 396"/>
                  <a:gd name="T46" fmla="*/ 555 w 651"/>
                  <a:gd name="T47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51" h="396">
                    <a:moveTo>
                      <a:pt x="555" y="396"/>
                    </a:moveTo>
                    <a:lnTo>
                      <a:pt x="555" y="396"/>
                    </a:lnTo>
                    <a:lnTo>
                      <a:pt x="516" y="396"/>
                    </a:lnTo>
                    <a:lnTo>
                      <a:pt x="516" y="371"/>
                    </a:lnTo>
                    <a:lnTo>
                      <a:pt x="555" y="371"/>
                    </a:lnTo>
                    <a:cubicBezTo>
                      <a:pt x="564" y="371"/>
                      <a:pt x="572" y="369"/>
                      <a:pt x="577" y="364"/>
                    </a:cubicBezTo>
                    <a:cubicBezTo>
                      <a:pt x="609" y="339"/>
                      <a:pt x="627" y="302"/>
                      <a:pt x="627" y="264"/>
                    </a:cubicBezTo>
                    <a:cubicBezTo>
                      <a:pt x="627" y="194"/>
                      <a:pt x="570" y="137"/>
                      <a:pt x="500" y="136"/>
                    </a:cubicBezTo>
                    <a:cubicBezTo>
                      <a:pt x="496" y="136"/>
                      <a:pt x="492" y="133"/>
                      <a:pt x="490" y="129"/>
                    </a:cubicBezTo>
                    <a:cubicBezTo>
                      <a:pt x="454" y="65"/>
                      <a:pt x="385" y="24"/>
                      <a:pt x="311" y="24"/>
                    </a:cubicBezTo>
                    <a:cubicBezTo>
                      <a:pt x="218" y="24"/>
                      <a:pt x="137" y="87"/>
                      <a:pt x="114" y="177"/>
                    </a:cubicBezTo>
                    <a:cubicBezTo>
                      <a:pt x="112" y="182"/>
                      <a:pt x="108" y="186"/>
                      <a:pt x="104" y="186"/>
                    </a:cubicBezTo>
                    <a:cubicBezTo>
                      <a:pt x="58" y="193"/>
                      <a:pt x="24" y="232"/>
                      <a:pt x="24" y="278"/>
                    </a:cubicBezTo>
                    <a:cubicBezTo>
                      <a:pt x="24" y="329"/>
                      <a:pt x="66" y="371"/>
                      <a:pt x="117" y="371"/>
                    </a:cubicBezTo>
                    <a:lnTo>
                      <a:pt x="439" y="371"/>
                    </a:lnTo>
                    <a:lnTo>
                      <a:pt x="439" y="396"/>
                    </a:lnTo>
                    <a:lnTo>
                      <a:pt x="117" y="396"/>
                    </a:lnTo>
                    <a:cubicBezTo>
                      <a:pt x="52" y="396"/>
                      <a:pt x="0" y="343"/>
                      <a:pt x="0" y="278"/>
                    </a:cubicBezTo>
                    <a:cubicBezTo>
                      <a:pt x="0" y="223"/>
                      <a:pt x="39" y="175"/>
                      <a:pt x="92" y="163"/>
                    </a:cubicBezTo>
                    <a:cubicBezTo>
                      <a:pt x="121" y="67"/>
                      <a:pt x="210" y="0"/>
                      <a:pt x="311" y="0"/>
                    </a:cubicBezTo>
                    <a:cubicBezTo>
                      <a:pt x="392" y="0"/>
                      <a:pt x="466" y="42"/>
                      <a:pt x="508" y="111"/>
                    </a:cubicBezTo>
                    <a:cubicBezTo>
                      <a:pt x="588" y="116"/>
                      <a:pt x="651" y="183"/>
                      <a:pt x="651" y="264"/>
                    </a:cubicBezTo>
                    <a:cubicBezTo>
                      <a:pt x="651" y="310"/>
                      <a:pt x="630" y="353"/>
                      <a:pt x="593" y="384"/>
                    </a:cubicBezTo>
                    <a:cubicBezTo>
                      <a:pt x="583" y="391"/>
                      <a:pt x="570" y="396"/>
                      <a:pt x="555" y="39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37" name="Freeform 657"/>
              <p:cNvSpPr>
                <a:spLocks/>
              </p:cNvSpPr>
              <p:nvPr/>
            </p:nvSpPr>
            <p:spPr bwMode="auto">
              <a:xfrm>
                <a:off x="2824164" y="4497389"/>
                <a:ext cx="42863" cy="42863"/>
              </a:xfrm>
              <a:custGeom>
                <a:avLst/>
                <a:gdLst>
                  <a:gd name="T0" fmla="*/ 25 w 51"/>
                  <a:gd name="T1" fmla="*/ 51 h 51"/>
                  <a:gd name="T2" fmla="*/ 25 w 51"/>
                  <a:gd name="T3" fmla="*/ 51 h 51"/>
                  <a:gd name="T4" fmla="*/ 0 w 51"/>
                  <a:gd name="T5" fmla="*/ 25 h 51"/>
                  <a:gd name="T6" fmla="*/ 25 w 51"/>
                  <a:gd name="T7" fmla="*/ 0 h 51"/>
                  <a:gd name="T8" fmla="*/ 51 w 51"/>
                  <a:gd name="T9" fmla="*/ 25 h 51"/>
                  <a:gd name="T10" fmla="*/ 25 w 51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51">
                    <a:moveTo>
                      <a:pt x="25" y="51"/>
                    </a:moveTo>
                    <a:lnTo>
                      <a:pt x="25" y="51"/>
                    </a:lnTo>
                    <a:cubicBezTo>
                      <a:pt x="11" y="51"/>
                      <a:pt x="0" y="40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40" y="0"/>
                      <a:pt x="51" y="11"/>
                      <a:pt x="51" y="25"/>
                    </a:cubicBezTo>
                    <a:cubicBezTo>
                      <a:pt x="51" y="40"/>
                      <a:pt x="40" y="51"/>
                      <a:pt x="25" y="5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38" name="Freeform 658"/>
              <p:cNvSpPr>
                <a:spLocks/>
              </p:cNvSpPr>
              <p:nvPr/>
            </p:nvSpPr>
            <p:spPr bwMode="auto">
              <a:xfrm>
                <a:off x="2890839" y="4495801"/>
                <a:ext cx="44450" cy="44450"/>
              </a:xfrm>
              <a:custGeom>
                <a:avLst/>
                <a:gdLst>
                  <a:gd name="T0" fmla="*/ 26 w 52"/>
                  <a:gd name="T1" fmla="*/ 52 h 52"/>
                  <a:gd name="T2" fmla="*/ 26 w 52"/>
                  <a:gd name="T3" fmla="*/ 52 h 52"/>
                  <a:gd name="T4" fmla="*/ 0 w 52"/>
                  <a:gd name="T5" fmla="*/ 26 h 52"/>
                  <a:gd name="T6" fmla="*/ 26 w 52"/>
                  <a:gd name="T7" fmla="*/ 0 h 52"/>
                  <a:gd name="T8" fmla="*/ 52 w 52"/>
                  <a:gd name="T9" fmla="*/ 26 h 52"/>
                  <a:gd name="T10" fmla="*/ 26 w 52"/>
                  <a:gd name="T11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26" y="52"/>
                    </a:moveTo>
                    <a:lnTo>
                      <a:pt x="26" y="52"/>
                    </a:lnTo>
                    <a:cubicBezTo>
                      <a:pt x="12" y="52"/>
                      <a:pt x="0" y="40"/>
                      <a:pt x="0" y="26"/>
                    </a:cubicBezTo>
                    <a:cubicBezTo>
                      <a:pt x="0" y="12"/>
                      <a:pt x="12" y="0"/>
                      <a:pt x="26" y="0"/>
                    </a:cubicBezTo>
                    <a:cubicBezTo>
                      <a:pt x="40" y="0"/>
                      <a:pt x="52" y="12"/>
                      <a:pt x="52" y="26"/>
                    </a:cubicBezTo>
                    <a:cubicBezTo>
                      <a:pt x="52" y="40"/>
                      <a:pt x="40" y="52"/>
                      <a:pt x="26" y="52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39" name="Freeform 659"/>
              <p:cNvSpPr>
                <a:spLocks noEditPoints="1"/>
              </p:cNvSpPr>
              <p:nvPr/>
            </p:nvSpPr>
            <p:spPr bwMode="auto">
              <a:xfrm>
                <a:off x="2625726" y="4337051"/>
                <a:ext cx="152400" cy="149225"/>
              </a:xfrm>
              <a:custGeom>
                <a:avLst/>
                <a:gdLst>
                  <a:gd name="T0" fmla="*/ 20 w 178"/>
                  <a:gd name="T1" fmla="*/ 140 h 174"/>
                  <a:gd name="T2" fmla="*/ 20 w 178"/>
                  <a:gd name="T3" fmla="*/ 140 h 174"/>
                  <a:gd name="T4" fmla="*/ 158 w 178"/>
                  <a:gd name="T5" fmla="*/ 153 h 174"/>
                  <a:gd name="T6" fmla="*/ 158 w 178"/>
                  <a:gd name="T7" fmla="*/ 33 h 174"/>
                  <a:gd name="T8" fmla="*/ 20 w 178"/>
                  <a:gd name="T9" fmla="*/ 20 h 174"/>
                  <a:gd name="T10" fmla="*/ 20 w 178"/>
                  <a:gd name="T11" fmla="*/ 140 h 174"/>
                  <a:gd name="T12" fmla="*/ 162 w 178"/>
                  <a:gd name="T13" fmla="*/ 174 h 174"/>
                  <a:gd name="T14" fmla="*/ 162 w 178"/>
                  <a:gd name="T15" fmla="*/ 174 h 174"/>
                  <a:gd name="T16" fmla="*/ 160 w 178"/>
                  <a:gd name="T17" fmla="*/ 174 h 174"/>
                  <a:gd name="T18" fmla="*/ 15 w 178"/>
                  <a:gd name="T19" fmla="*/ 159 h 174"/>
                  <a:gd name="T20" fmla="*/ 0 w 178"/>
                  <a:gd name="T21" fmla="*/ 142 h 174"/>
                  <a:gd name="T22" fmla="*/ 0 w 178"/>
                  <a:gd name="T23" fmla="*/ 16 h 174"/>
                  <a:gd name="T24" fmla="*/ 16 w 178"/>
                  <a:gd name="T25" fmla="*/ 0 h 174"/>
                  <a:gd name="T26" fmla="*/ 17 w 178"/>
                  <a:gd name="T27" fmla="*/ 0 h 174"/>
                  <a:gd name="T28" fmla="*/ 162 w 178"/>
                  <a:gd name="T29" fmla="*/ 14 h 174"/>
                  <a:gd name="T30" fmla="*/ 178 w 178"/>
                  <a:gd name="T31" fmla="*/ 31 h 174"/>
                  <a:gd name="T32" fmla="*/ 178 w 178"/>
                  <a:gd name="T33" fmla="*/ 158 h 174"/>
                  <a:gd name="T34" fmla="*/ 162 w 178"/>
                  <a:gd name="T35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8" h="174">
                    <a:moveTo>
                      <a:pt x="20" y="140"/>
                    </a:moveTo>
                    <a:lnTo>
                      <a:pt x="20" y="140"/>
                    </a:lnTo>
                    <a:lnTo>
                      <a:pt x="158" y="153"/>
                    </a:lnTo>
                    <a:lnTo>
                      <a:pt x="158" y="33"/>
                    </a:lnTo>
                    <a:lnTo>
                      <a:pt x="20" y="20"/>
                    </a:lnTo>
                    <a:lnTo>
                      <a:pt x="20" y="140"/>
                    </a:lnTo>
                    <a:close/>
                    <a:moveTo>
                      <a:pt x="162" y="174"/>
                    </a:moveTo>
                    <a:lnTo>
                      <a:pt x="162" y="174"/>
                    </a:lnTo>
                    <a:cubicBezTo>
                      <a:pt x="161" y="174"/>
                      <a:pt x="160" y="174"/>
                      <a:pt x="160" y="174"/>
                    </a:cubicBezTo>
                    <a:lnTo>
                      <a:pt x="15" y="159"/>
                    </a:lnTo>
                    <a:cubicBezTo>
                      <a:pt x="7" y="158"/>
                      <a:pt x="0" y="151"/>
                      <a:pt x="0" y="142"/>
                    </a:cubicBezTo>
                    <a:lnTo>
                      <a:pt x="0" y="16"/>
                    </a:lnTo>
                    <a:cubicBezTo>
                      <a:pt x="0" y="7"/>
                      <a:pt x="7" y="0"/>
                      <a:pt x="16" y="0"/>
                    </a:cubicBezTo>
                    <a:cubicBezTo>
                      <a:pt x="16" y="0"/>
                      <a:pt x="17" y="0"/>
                      <a:pt x="17" y="0"/>
                    </a:cubicBezTo>
                    <a:lnTo>
                      <a:pt x="162" y="14"/>
                    </a:lnTo>
                    <a:cubicBezTo>
                      <a:pt x="171" y="15"/>
                      <a:pt x="178" y="22"/>
                      <a:pt x="178" y="31"/>
                    </a:cubicBezTo>
                    <a:lnTo>
                      <a:pt x="178" y="158"/>
                    </a:lnTo>
                    <a:cubicBezTo>
                      <a:pt x="178" y="167"/>
                      <a:pt x="171" y="174"/>
                      <a:pt x="162" y="174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40" name="Freeform 660"/>
              <p:cNvSpPr>
                <a:spLocks/>
              </p:cNvSpPr>
              <p:nvPr/>
            </p:nvSpPr>
            <p:spPr bwMode="auto">
              <a:xfrm>
                <a:off x="2660651" y="4310064"/>
                <a:ext cx="152400" cy="149225"/>
              </a:xfrm>
              <a:custGeom>
                <a:avLst/>
                <a:gdLst>
                  <a:gd name="T0" fmla="*/ 162 w 178"/>
                  <a:gd name="T1" fmla="*/ 174 h 174"/>
                  <a:gd name="T2" fmla="*/ 162 w 178"/>
                  <a:gd name="T3" fmla="*/ 174 h 174"/>
                  <a:gd name="T4" fmla="*/ 160 w 178"/>
                  <a:gd name="T5" fmla="*/ 174 h 174"/>
                  <a:gd name="T6" fmla="*/ 126 w 178"/>
                  <a:gd name="T7" fmla="*/ 170 h 174"/>
                  <a:gd name="T8" fmla="*/ 117 w 178"/>
                  <a:gd name="T9" fmla="*/ 160 h 174"/>
                  <a:gd name="T10" fmla="*/ 128 w 178"/>
                  <a:gd name="T11" fmla="*/ 151 h 174"/>
                  <a:gd name="T12" fmla="*/ 158 w 178"/>
                  <a:gd name="T13" fmla="*/ 154 h 174"/>
                  <a:gd name="T14" fmla="*/ 158 w 178"/>
                  <a:gd name="T15" fmla="*/ 34 h 174"/>
                  <a:gd name="T16" fmla="*/ 20 w 178"/>
                  <a:gd name="T17" fmla="*/ 20 h 174"/>
                  <a:gd name="T18" fmla="*/ 20 w 178"/>
                  <a:gd name="T19" fmla="*/ 45 h 174"/>
                  <a:gd name="T20" fmla="*/ 10 w 178"/>
                  <a:gd name="T21" fmla="*/ 55 h 174"/>
                  <a:gd name="T22" fmla="*/ 0 w 178"/>
                  <a:gd name="T23" fmla="*/ 45 h 174"/>
                  <a:gd name="T24" fmla="*/ 0 w 178"/>
                  <a:gd name="T25" fmla="*/ 16 h 174"/>
                  <a:gd name="T26" fmla="*/ 6 w 178"/>
                  <a:gd name="T27" fmla="*/ 4 h 174"/>
                  <a:gd name="T28" fmla="*/ 18 w 178"/>
                  <a:gd name="T29" fmla="*/ 0 h 174"/>
                  <a:gd name="T30" fmla="*/ 162 w 178"/>
                  <a:gd name="T31" fmla="*/ 14 h 174"/>
                  <a:gd name="T32" fmla="*/ 178 w 178"/>
                  <a:gd name="T33" fmla="*/ 32 h 174"/>
                  <a:gd name="T34" fmla="*/ 178 w 178"/>
                  <a:gd name="T35" fmla="*/ 158 h 174"/>
                  <a:gd name="T36" fmla="*/ 173 w 178"/>
                  <a:gd name="T37" fmla="*/ 170 h 174"/>
                  <a:gd name="T38" fmla="*/ 162 w 178"/>
                  <a:gd name="T39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8" h="174">
                    <a:moveTo>
                      <a:pt x="162" y="174"/>
                    </a:moveTo>
                    <a:lnTo>
                      <a:pt x="162" y="174"/>
                    </a:lnTo>
                    <a:cubicBezTo>
                      <a:pt x="162" y="174"/>
                      <a:pt x="161" y="174"/>
                      <a:pt x="160" y="174"/>
                    </a:cubicBezTo>
                    <a:lnTo>
                      <a:pt x="126" y="170"/>
                    </a:lnTo>
                    <a:cubicBezTo>
                      <a:pt x="120" y="170"/>
                      <a:pt x="116" y="165"/>
                      <a:pt x="117" y="160"/>
                    </a:cubicBezTo>
                    <a:cubicBezTo>
                      <a:pt x="117" y="154"/>
                      <a:pt x="122" y="150"/>
                      <a:pt x="128" y="151"/>
                    </a:cubicBezTo>
                    <a:lnTo>
                      <a:pt x="158" y="154"/>
                    </a:lnTo>
                    <a:lnTo>
                      <a:pt x="158" y="34"/>
                    </a:lnTo>
                    <a:lnTo>
                      <a:pt x="20" y="20"/>
                    </a:lnTo>
                    <a:lnTo>
                      <a:pt x="20" y="45"/>
                    </a:lnTo>
                    <a:cubicBezTo>
                      <a:pt x="20" y="50"/>
                      <a:pt x="16" y="55"/>
                      <a:pt x="10" y="55"/>
                    </a:cubicBezTo>
                    <a:cubicBezTo>
                      <a:pt x="5" y="55"/>
                      <a:pt x="0" y="50"/>
                      <a:pt x="0" y="45"/>
                    </a:cubicBezTo>
                    <a:lnTo>
                      <a:pt x="0" y="16"/>
                    </a:lnTo>
                    <a:cubicBezTo>
                      <a:pt x="0" y="11"/>
                      <a:pt x="2" y="7"/>
                      <a:pt x="6" y="4"/>
                    </a:cubicBezTo>
                    <a:cubicBezTo>
                      <a:pt x="9" y="1"/>
                      <a:pt x="13" y="0"/>
                      <a:pt x="18" y="0"/>
                    </a:cubicBezTo>
                    <a:lnTo>
                      <a:pt x="162" y="14"/>
                    </a:lnTo>
                    <a:cubicBezTo>
                      <a:pt x="171" y="15"/>
                      <a:pt x="178" y="23"/>
                      <a:pt x="178" y="32"/>
                    </a:cubicBezTo>
                    <a:lnTo>
                      <a:pt x="178" y="158"/>
                    </a:lnTo>
                    <a:cubicBezTo>
                      <a:pt x="178" y="163"/>
                      <a:pt x="176" y="167"/>
                      <a:pt x="173" y="170"/>
                    </a:cubicBezTo>
                    <a:cubicBezTo>
                      <a:pt x="170" y="173"/>
                      <a:pt x="166" y="174"/>
                      <a:pt x="162" y="174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41" name="Freeform 661"/>
              <p:cNvSpPr>
                <a:spLocks/>
              </p:cNvSpPr>
              <p:nvPr/>
            </p:nvSpPr>
            <p:spPr bwMode="auto">
              <a:xfrm>
                <a:off x="2697164" y="4279901"/>
                <a:ext cx="150813" cy="149225"/>
              </a:xfrm>
              <a:custGeom>
                <a:avLst/>
                <a:gdLst>
                  <a:gd name="T0" fmla="*/ 162 w 178"/>
                  <a:gd name="T1" fmla="*/ 175 h 175"/>
                  <a:gd name="T2" fmla="*/ 162 w 178"/>
                  <a:gd name="T3" fmla="*/ 175 h 175"/>
                  <a:gd name="T4" fmla="*/ 160 w 178"/>
                  <a:gd name="T5" fmla="*/ 175 h 175"/>
                  <a:gd name="T6" fmla="*/ 125 w 178"/>
                  <a:gd name="T7" fmla="*/ 171 h 175"/>
                  <a:gd name="T8" fmla="*/ 116 w 178"/>
                  <a:gd name="T9" fmla="*/ 160 h 175"/>
                  <a:gd name="T10" fmla="*/ 127 w 178"/>
                  <a:gd name="T11" fmla="*/ 151 h 175"/>
                  <a:gd name="T12" fmla="*/ 158 w 178"/>
                  <a:gd name="T13" fmla="*/ 154 h 175"/>
                  <a:gd name="T14" fmla="*/ 158 w 178"/>
                  <a:gd name="T15" fmla="*/ 34 h 175"/>
                  <a:gd name="T16" fmla="*/ 20 w 178"/>
                  <a:gd name="T17" fmla="*/ 21 h 175"/>
                  <a:gd name="T18" fmla="*/ 20 w 178"/>
                  <a:gd name="T19" fmla="*/ 49 h 175"/>
                  <a:gd name="T20" fmla="*/ 10 w 178"/>
                  <a:gd name="T21" fmla="*/ 59 h 175"/>
                  <a:gd name="T22" fmla="*/ 0 w 178"/>
                  <a:gd name="T23" fmla="*/ 49 h 175"/>
                  <a:gd name="T24" fmla="*/ 0 w 178"/>
                  <a:gd name="T25" fmla="*/ 17 h 175"/>
                  <a:gd name="T26" fmla="*/ 5 w 178"/>
                  <a:gd name="T27" fmla="*/ 5 h 175"/>
                  <a:gd name="T28" fmla="*/ 17 w 178"/>
                  <a:gd name="T29" fmla="*/ 1 h 175"/>
                  <a:gd name="T30" fmla="*/ 162 w 178"/>
                  <a:gd name="T31" fmla="*/ 15 h 175"/>
                  <a:gd name="T32" fmla="*/ 178 w 178"/>
                  <a:gd name="T33" fmla="*/ 32 h 175"/>
                  <a:gd name="T34" fmla="*/ 178 w 178"/>
                  <a:gd name="T35" fmla="*/ 159 h 175"/>
                  <a:gd name="T36" fmla="*/ 172 w 178"/>
                  <a:gd name="T37" fmla="*/ 171 h 175"/>
                  <a:gd name="T38" fmla="*/ 162 w 178"/>
                  <a:gd name="T3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8" h="175">
                    <a:moveTo>
                      <a:pt x="162" y="175"/>
                    </a:moveTo>
                    <a:lnTo>
                      <a:pt x="162" y="175"/>
                    </a:lnTo>
                    <a:cubicBezTo>
                      <a:pt x="161" y="175"/>
                      <a:pt x="160" y="175"/>
                      <a:pt x="160" y="175"/>
                    </a:cubicBezTo>
                    <a:lnTo>
                      <a:pt x="125" y="171"/>
                    </a:lnTo>
                    <a:cubicBezTo>
                      <a:pt x="120" y="171"/>
                      <a:pt x="116" y="166"/>
                      <a:pt x="116" y="160"/>
                    </a:cubicBezTo>
                    <a:cubicBezTo>
                      <a:pt x="117" y="155"/>
                      <a:pt x="122" y="151"/>
                      <a:pt x="127" y="151"/>
                    </a:cubicBezTo>
                    <a:lnTo>
                      <a:pt x="158" y="154"/>
                    </a:lnTo>
                    <a:lnTo>
                      <a:pt x="158" y="34"/>
                    </a:lnTo>
                    <a:lnTo>
                      <a:pt x="20" y="21"/>
                    </a:lnTo>
                    <a:lnTo>
                      <a:pt x="20" y="49"/>
                    </a:lnTo>
                    <a:cubicBezTo>
                      <a:pt x="20" y="55"/>
                      <a:pt x="15" y="59"/>
                      <a:pt x="10" y="59"/>
                    </a:cubicBezTo>
                    <a:cubicBezTo>
                      <a:pt x="4" y="59"/>
                      <a:pt x="0" y="55"/>
                      <a:pt x="0" y="49"/>
                    </a:cubicBezTo>
                    <a:lnTo>
                      <a:pt x="0" y="17"/>
                    </a:lnTo>
                    <a:cubicBezTo>
                      <a:pt x="0" y="12"/>
                      <a:pt x="2" y="8"/>
                      <a:pt x="5" y="5"/>
                    </a:cubicBezTo>
                    <a:cubicBezTo>
                      <a:pt x="8" y="2"/>
                      <a:pt x="13" y="0"/>
                      <a:pt x="17" y="1"/>
                    </a:cubicBezTo>
                    <a:lnTo>
                      <a:pt x="162" y="15"/>
                    </a:lnTo>
                    <a:cubicBezTo>
                      <a:pt x="171" y="16"/>
                      <a:pt x="178" y="23"/>
                      <a:pt x="178" y="32"/>
                    </a:cubicBezTo>
                    <a:lnTo>
                      <a:pt x="178" y="159"/>
                    </a:lnTo>
                    <a:cubicBezTo>
                      <a:pt x="178" y="163"/>
                      <a:pt x="176" y="168"/>
                      <a:pt x="172" y="171"/>
                    </a:cubicBezTo>
                    <a:cubicBezTo>
                      <a:pt x="169" y="173"/>
                      <a:pt x="166" y="175"/>
                      <a:pt x="162" y="17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42" name="Freeform 662"/>
              <p:cNvSpPr>
                <a:spLocks/>
              </p:cNvSpPr>
              <p:nvPr/>
            </p:nvSpPr>
            <p:spPr bwMode="auto">
              <a:xfrm>
                <a:off x="2662239" y="4392614"/>
                <a:ext cx="31750" cy="36513"/>
              </a:xfrm>
              <a:custGeom>
                <a:avLst/>
                <a:gdLst>
                  <a:gd name="T0" fmla="*/ 38 w 38"/>
                  <a:gd name="T1" fmla="*/ 4 h 42"/>
                  <a:gd name="T2" fmla="*/ 38 w 38"/>
                  <a:gd name="T3" fmla="*/ 4 h 42"/>
                  <a:gd name="T4" fmla="*/ 24 w 38"/>
                  <a:gd name="T5" fmla="*/ 42 h 42"/>
                  <a:gd name="T6" fmla="*/ 14 w 38"/>
                  <a:gd name="T7" fmla="*/ 41 h 42"/>
                  <a:gd name="T8" fmla="*/ 0 w 38"/>
                  <a:gd name="T9" fmla="*/ 0 h 42"/>
                  <a:gd name="T10" fmla="*/ 9 w 38"/>
                  <a:gd name="T11" fmla="*/ 1 h 42"/>
                  <a:gd name="T12" fmla="*/ 18 w 38"/>
                  <a:gd name="T13" fmla="*/ 30 h 42"/>
                  <a:gd name="T14" fmla="*/ 19 w 38"/>
                  <a:gd name="T15" fmla="*/ 34 h 42"/>
                  <a:gd name="T16" fmla="*/ 19 w 38"/>
                  <a:gd name="T17" fmla="*/ 34 h 42"/>
                  <a:gd name="T18" fmla="*/ 20 w 38"/>
                  <a:gd name="T19" fmla="*/ 30 h 42"/>
                  <a:gd name="T20" fmla="*/ 29 w 38"/>
                  <a:gd name="T21" fmla="*/ 3 h 42"/>
                  <a:gd name="T22" fmla="*/ 38 w 38"/>
                  <a:gd name="T23" fmla="*/ 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" h="42">
                    <a:moveTo>
                      <a:pt x="38" y="4"/>
                    </a:moveTo>
                    <a:lnTo>
                      <a:pt x="38" y="4"/>
                    </a:lnTo>
                    <a:lnTo>
                      <a:pt x="24" y="42"/>
                    </a:lnTo>
                    <a:lnTo>
                      <a:pt x="14" y="41"/>
                    </a:lnTo>
                    <a:lnTo>
                      <a:pt x="0" y="0"/>
                    </a:lnTo>
                    <a:lnTo>
                      <a:pt x="9" y="1"/>
                    </a:lnTo>
                    <a:lnTo>
                      <a:pt x="18" y="30"/>
                    </a:lnTo>
                    <a:cubicBezTo>
                      <a:pt x="19" y="31"/>
                      <a:pt x="19" y="33"/>
                      <a:pt x="19" y="34"/>
                    </a:cubicBezTo>
                    <a:lnTo>
                      <a:pt x="19" y="34"/>
                    </a:lnTo>
                    <a:cubicBezTo>
                      <a:pt x="19" y="33"/>
                      <a:pt x="20" y="31"/>
                      <a:pt x="20" y="30"/>
                    </a:cubicBezTo>
                    <a:lnTo>
                      <a:pt x="29" y="3"/>
                    </a:lnTo>
                    <a:lnTo>
                      <a:pt x="38" y="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43" name="Freeform 663"/>
              <p:cNvSpPr>
                <a:spLocks/>
              </p:cNvSpPr>
              <p:nvPr/>
            </p:nvSpPr>
            <p:spPr bwMode="auto">
              <a:xfrm>
                <a:off x="2698751" y="4395789"/>
                <a:ext cx="39688" cy="39688"/>
              </a:xfrm>
              <a:custGeom>
                <a:avLst/>
                <a:gdLst>
                  <a:gd name="T0" fmla="*/ 37 w 46"/>
                  <a:gd name="T1" fmla="*/ 44 h 45"/>
                  <a:gd name="T2" fmla="*/ 37 w 46"/>
                  <a:gd name="T3" fmla="*/ 44 h 45"/>
                  <a:gd name="T4" fmla="*/ 37 w 46"/>
                  <a:gd name="T5" fmla="*/ 20 h 45"/>
                  <a:gd name="T6" fmla="*/ 38 w 46"/>
                  <a:gd name="T7" fmla="*/ 11 h 45"/>
                  <a:gd name="T8" fmla="*/ 37 w 46"/>
                  <a:gd name="T9" fmla="*/ 11 h 45"/>
                  <a:gd name="T10" fmla="*/ 36 w 46"/>
                  <a:gd name="T11" fmla="*/ 16 h 45"/>
                  <a:gd name="T12" fmla="*/ 26 w 46"/>
                  <a:gd name="T13" fmla="*/ 43 h 45"/>
                  <a:gd name="T14" fmla="*/ 19 w 46"/>
                  <a:gd name="T15" fmla="*/ 42 h 45"/>
                  <a:gd name="T16" fmla="*/ 9 w 46"/>
                  <a:gd name="T17" fmla="*/ 14 h 45"/>
                  <a:gd name="T18" fmla="*/ 8 w 46"/>
                  <a:gd name="T19" fmla="*/ 8 h 45"/>
                  <a:gd name="T20" fmla="*/ 7 w 46"/>
                  <a:gd name="T21" fmla="*/ 8 h 45"/>
                  <a:gd name="T22" fmla="*/ 8 w 46"/>
                  <a:gd name="T23" fmla="*/ 18 h 45"/>
                  <a:gd name="T24" fmla="*/ 8 w 46"/>
                  <a:gd name="T25" fmla="*/ 41 h 45"/>
                  <a:gd name="T26" fmla="*/ 0 w 46"/>
                  <a:gd name="T27" fmla="*/ 40 h 45"/>
                  <a:gd name="T28" fmla="*/ 0 w 46"/>
                  <a:gd name="T29" fmla="*/ 0 h 45"/>
                  <a:gd name="T30" fmla="*/ 13 w 46"/>
                  <a:gd name="T31" fmla="*/ 1 h 45"/>
                  <a:gd name="T32" fmla="*/ 21 w 46"/>
                  <a:gd name="T33" fmla="*/ 27 h 45"/>
                  <a:gd name="T34" fmla="*/ 23 w 46"/>
                  <a:gd name="T35" fmla="*/ 33 h 45"/>
                  <a:gd name="T36" fmla="*/ 23 w 46"/>
                  <a:gd name="T37" fmla="*/ 33 h 45"/>
                  <a:gd name="T38" fmla="*/ 25 w 46"/>
                  <a:gd name="T39" fmla="*/ 27 h 45"/>
                  <a:gd name="T40" fmla="*/ 34 w 46"/>
                  <a:gd name="T41" fmla="*/ 3 h 45"/>
                  <a:gd name="T42" fmla="*/ 46 w 46"/>
                  <a:gd name="T43" fmla="*/ 5 h 45"/>
                  <a:gd name="T44" fmla="*/ 46 w 46"/>
                  <a:gd name="T45" fmla="*/ 45 h 45"/>
                  <a:gd name="T46" fmla="*/ 37 w 46"/>
                  <a:gd name="T47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" h="45">
                    <a:moveTo>
                      <a:pt x="37" y="44"/>
                    </a:moveTo>
                    <a:lnTo>
                      <a:pt x="37" y="44"/>
                    </a:lnTo>
                    <a:lnTo>
                      <a:pt x="37" y="20"/>
                    </a:lnTo>
                    <a:cubicBezTo>
                      <a:pt x="37" y="17"/>
                      <a:pt x="37" y="15"/>
                      <a:pt x="38" y="11"/>
                    </a:cubicBezTo>
                    <a:lnTo>
                      <a:pt x="37" y="11"/>
                    </a:lnTo>
                    <a:cubicBezTo>
                      <a:pt x="37" y="14"/>
                      <a:pt x="36" y="15"/>
                      <a:pt x="36" y="16"/>
                    </a:cubicBezTo>
                    <a:lnTo>
                      <a:pt x="26" y="43"/>
                    </a:lnTo>
                    <a:lnTo>
                      <a:pt x="19" y="42"/>
                    </a:lnTo>
                    <a:lnTo>
                      <a:pt x="9" y="14"/>
                    </a:lnTo>
                    <a:cubicBezTo>
                      <a:pt x="9" y="13"/>
                      <a:pt x="8" y="11"/>
                      <a:pt x="8" y="8"/>
                    </a:cubicBezTo>
                    <a:lnTo>
                      <a:pt x="7" y="8"/>
                    </a:lnTo>
                    <a:cubicBezTo>
                      <a:pt x="8" y="12"/>
                      <a:pt x="8" y="15"/>
                      <a:pt x="8" y="18"/>
                    </a:cubicBezTo>
                    <a:lnTo>
                      <a:pt x="8" y="41"/>
                    </a:lnTo>
                    <a:lnTo>
                      <a:pt x="0" y="40"/>
                    </a:lnTo>
                    <a:lnTo>
                      <a:pt x="0" y="0"/>
                    </a:lnTo>
                    <a:lnTo>
                      <a:pt x="13" y="1"/>
                    </a:lnTo>
                    <a:lnTo>
                      <a:pt x="21" y="27"/>
                    </a:lnTo>
                    <a:cubicBezTo>
                      <a:pt x="22" y="29"/>
                      <a:pt x="23" y="31"/>
                      <a:pt x="23" y="33"/>
                    </a:cubicBezTo>
                    <a:lnTo>
                      <a:pt x="23" y="33"/>
                    </a:lnTo>
                    <a:cubicBezTo>
                      <a:pt x="24" y="30"/>
                      <a:pt x="24" y="29"/>
                      <a:pt x="25" y="27"/>
                    </a:cubicBezTo>
                    <a:lnTo>
                      <a:pt x="34" y="3"/>
                    </a:lnTo>
                    <a:lnTo>
                      <a:pt x="46" y="5"/>
                    </a:lnTo>
                    <a:lnTo>
                      <a:pt x="46" y="45"/>
                    </a:lnTo>
                    <a:lnTo>
                      <a:pt x="37" y="4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</p:grpSp>
        <p:sp>
          <p:nvSpPr>
            <p:cNvPr id="44" name="矩形 43"/>
            <p:cNvSpPr/>
            <p:nvPr/>
          </p:nvSpPr>
          <p:spPr>
            <a:xfrm>
              <a:off x="1652034" y="4424888"/>
              <a:ext cx="1458619" cy="2970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base" hangingPunct="0">
                <a:lnSpc>
                  <a:spcPct val="95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FFFFFF"/>
                </a:buClr>
                <a:buFont typeface="Wingdings" panose="05000000000000000000" pitchFamily="2" charset="2"/>
                <a:buNone/>
              </a:pP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虚拟机集群</a:t>
              </a:r>
              <a:endParaRPr lang="de-DE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0" name="组合 18416"/>
            <p:cNvGrpSpPr/>
            <p:nvPr/>
          </p:nvGrpSpPr>
          <p:grpSpPr>
            <a:xfrm>
              <a:off x="1298813" y="4838453"/>
              <a:ext cx="536470" cy="291642"/>
              <a:chOff x="2470151" y="4192589"/>
              <a:chExt cx="552450" cy="347663"/>
            </a:xfrm>
            <a:solidFill>
              <a:srgbClr val="3C3C3B"/>
            </a:solidFill>
          </p:grpSpPr>
          <p:sp>
            <p:nvSpPr>
              <p:cNvPr id="71" name="Freeform 656"/>
              <p:cNvSpPr>
                <a:spLocks/>
              </p:cNvSpPr>
              <p:nvPr/>
            </p:nvSpPr>
            <p:spPr bwMode="auto">
              <a:xfrm>
                <a:off x="2470151" y="4192589"/>
                <a:ext cx="552450" cy="336550"/>
              </a:xfrm>
              <a:custGeom>
                <a:avLst/>
                <a:gdLst>
                  <a:gd name="T0" fmla="*/ 555 w 651"/>
                  <a:gd name="T1" fmla="*/ 396 h 396"/>
                  <a:gd name="T2" fmla="*/ 555 w 651"/>
                  <a:gd name="T3" fmla="*/ 396 h 396"/>
                  <a:gd name="T4" fmla="*/ 516 w 651"/>
                  <a:gd name="T5" fmla="*/ 396 h 396"/>
                  <a:gd name="T6" fmla="*/ 516 w 651"/>
                  <a:gd name="T7" fmla="*/ 371 h 396"/>
                  <a:gd name="T8" fmla="*/ 555 w 651"/>
                  <a:gd name="T9" fmla="*/ 371 h 396"/>
                  <a:gd name="T10" fmla="*/ 577 w 651"/>
                  <a:gd name="T11" fmla="*/ 364 h 396"/>
                  <a:gd name="T12" fmla="*/ 627 w 651"/>
                  <a:gd name="T13" fmla="*/ 264 h 396"/>
                  <a:gd name="T14" fmla="*/ 500 w 651"/>
                  <a:gd name="T15" fmla="*/ 136 h 396"/>
                  <a:gd name="T16" fmla="*/ 490 w 651"/>
                  <a:gd name="T17" fmla="*/ 129 h 396"/>
                  <a:gd name="T18" fmla="*/ 311 w 651"/>
                  <a:gd name="T19" fmla="*/ 24 h 396"/>
                  <a:gd name="T20" fmla="*/ 114 w 651"/>
                  <a:gd name="T21" fmla="*/ 177 h 396"/>
                  <a:gd name="T22" fmla="*/ 104 w 651"/>
                  <a:gd name="T23" fmla="*/ 186 h 396"/>
                  <a:gd name="T24" fmla="*/ 24 w 651"/>
                  <a:gd name="T25" fmla="*/ 278 h 396"/>
                  <a:gd name="T26" fmla="*/ 117 w 651"/>
                  <a:gd name="T27" fmla="*/ 371 h 396"/>
                  <a:gd name="T28" fmla="*/ 439 w 651"/>
                  <a:gd name="T29" fmla="*/ 371 h 396"/>
                  <a:gd name="T30" fmla="*/ 439 w 651"/>
                  <a:gd name="T31" fmla="*/ 396 h 396"/>
                  <a:gd name="T32" fmla="*/ 117 w 651"/>
                  <a:gd name="T33" fmla="*/ 396 h 396"/>
                  <a:gd name="T34" fmla="*/ 0 w 651"/>
                  <a:gd name="T35" fmla="*/ 278 h 396"/>
                  <a:gd name="T36" fmla="*/ 92 w 651"/>
                  <a:gd name="T37" fmla="*/ 163 h 396"/>
                  <a:gd name="T38" fmla="*/ 311 w 651"/>
                  <a:gd name="T39" fmla="*/ 0 h 396"/>
                  <a:gd name="T40" fmla="*/ 508 w 651"/>
                  <a:gd name="T41" fmla="*/ 111 h 396"/>
                  <a:gd name="T42" fmla="*/ 651 w 651"/>
                  <a:gd name="T43" fmla="*/ 264 h 396"/>
                  <a:gd name="T44" fmla="*/ 593 w 651"/>
                  <a:gd name="T45" fmla="*/ 384 h 396"/>
                  <a:gd name="T46" fmla="*/ 555 w 651"/>
                  <a:gd name="T47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51" h="396">
                    <a:moveTo>
                      <a:pt x="555" y="396"/>
                    </a:moveTo>
                    <a:lnTo>
                      <a:pt x="555" y="396"/>
                    </a:lnTo>
                    <a:lnTo>
                      <a:pt x="516" y="396"/>
                    </a:lnTo>
                    <a:lnTo>
                      <a:pt x="516" y="371"/>
                    </a:lnTo>
                    <a:lnTo>
                      <a:pt x="555" y="371"/>
                    </a:lnTo>
                    <a:cubicBezTo>
                      <a:pt x="564" y="371"/>
                      <a:pt x="572" y="369"/>
                      <a:pt x="577" y="364"/>
                    </a:cubicBezTo>
                    <a:cubicBezTo>
                      <a:pt x="609" y="339"/>
                      <a:pt x="627" y="302"/>
                      <a:pt x="627" y="264"/>
                    </a:cubicBezTo>
                    <a:cubicBezTo>
                      <a:pt x="627" y="194"/>
                      <a:pt x="570" y="137"/>
                      <a:pt x="500" y="136"/>
                    </a:cubicBezTo>
                    <a:cubicBezTo>
                      <a:pt x="496" y="136"/>
                      <a:pt x="492" y="133"/>
                      <a:pt x="490" y="129"/>
                    </a:cubicBezTo>
                    <a:cubicBezTo>
                      <a:pt x="454" y="65"/>
                      <a:pt x="385" y="24"/>
                      <a:pt x="311" y="24"/>
                    </a:cubicBezTo>
                    <a:cubicBezTo>
                      <a:pt x="218" y="24"/>
                      <a:pt x="137" y="87"/>
                      <a:pt x="114" y="177"/>
                    </a:cubicBezTo>
                    <a:cubicBezTo>
                      <a:pt x="112" y="182"/>
                      <a:pt x="108" y="186"/>
                      <a:pt x="104" y="186"/>
                    </a:cubicBezTo>
                    <a:cubicBezTo>
                      <a:pt x="58" y="193"/>
                      <a:pt x="24" y="232"/>
                      <a:pt x="24" y="278"/>
                    </a:cubicBezTo>
                    <a:cubicBezTo>
                      <a:pt x="24" y="329"/>
                      <a:pt x="66" y="371"/>
                      <a:pt x="117" y="371"/>
                    </a:cubicBezTo>
                    <a:lnTo>
                      <a:pt x="439" y="371"/>
                    </a:lnTo>
                    <a:lnTo>
                      <a:pt x="439" y="396"/>
                    </a:lnTo>
                    <a:lnTo>
                      <a:pt x="117" y="396"/>
                    </a:lnTo>
                    <a:cubicBezTo>
                      <a:pt x="52" y="396"/>
                      <a:pt x="0" y="343"/>
                      <a:pt x="0" y="278"/>
                    </a:cubicBezTo>
                    <a:cubicBezTo>
                      <a:pt x="0" y="223"/>
                      <a:pt x="39" y="175"/>
                      <a:pt x="92" y="163"/>
                    </a:cubicBezTo>
                    <a:cubicBezTo>
                      <a:pt x="121" y="67"/>
                      <a:pt x="210" y="0"/>
                      <a:pt x="311" y="0"/>
                    </a:cubicBezTo>
                    <a:cubicBezTo>
                      <a:pt x="392" y="0"/>
                      <a:pt x="466" y="42"/>
                      <a:pt x="508" y="111"/>
                    </a:cubicBezTo>
                    <a:cubicBezTo>
                      <a:pt x="588" y="116"/>
                      <a:pt x="651" y="183"/>
                      <a:pt x="651" y="264"/>
                    </a:cubicBezTo>
                    <a:cubicBezTo>
                      <a:pt x="651" y="310"/>
                      <a:pt x="630" y="353"/>
                      <a:pt x="593" y="384"/>
                    </a:cubicBezTo>
                    <a:cubicBezTo>
                      <a:pt x="583" y="391"/>
                      <a:pt x="570" y="396"/>
                      <a:pt x="555" y="39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72" name="Freeform 657"/>
              <p:cNvSpPr>
                <a:spLocks/>
              </p:cNvSpPr>
              <p:nvPr/>
            </p:nvSpPr>
            <p:spPr bwMode="auto">
              <a:xfrm>
                <a:off x="2824164" y="4497389"/>
                <a:ext cx="42863" cy="42863"/>
              </a:xfrm>
              <a:custGeom>
                <a:avLst/>
                <a:gdLst>
                  <a:gd name="T0" fmla="*/ 25 w 51"/>
                  <a:gd name="T1" fmla="*/ 51 h 51"/>
                  <a:gd name="T2" fmla="*/ 25 w 51"/>
                  <a:gd name="T3" fmla="*/ 51 h 51"/>
                  <a:gd name="T4" fmla="*/ 0 w 51"/>
                  <a:gd name="T5" fmla="*/ 25 h 51"/>
                  <a:gd name="T6" fmla="*/ 25 w 51"/>
                  <a:gd name="T7" fmla="*/ 0 h 51"/>
                  <a:gd name="T8" fmla="*/ 51 w 51"/>
                  <a:gd name="T9" fmla="*/ 25 h 51"/>
                  <a:gd name="T10" fmla="*/ 25 w 51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51">
                    <a:moveTo>
                      <a:pt x="25" y="51"/>
                    </a:moveTo>
                    <a:lnTo>
                      <a:pt x="25" y="51"/>
                    </a:lnTo>
                    <a:cubicBezTo>
                      <a:pt x="11" y="51"/>
                      <a:pt x="0" y="40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40" y="0"/>
                      <a:pt x="51" y="11"/>
                      <a:pt x="51" y="25"/>
                    </a:cubicBezTo>
                    <a:cubicBezTo>
                      <a:pt x="51" y="40"/>
                      <a:pt x="40" y="51"/>
                      <a:pt x="25" y="5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73" name="Freeform 658"/>
              <p:cNvSpPr>
                <a:spLocks/>
              </p:cNvSpPr>
              <p:nvPr/>
            </p:nvSpPr>
            <p:spPr bwMode="auto">
              <a:xfrm>
                <a:off x="2890839" y="4495801"/>
                <a:ext cx="44450" cy="44450"/>
              </a:xfrm>
              <a:custGeom>
                <a:avLst/>
                <a:gdLst>
                  <a:gd name="T0" fmla="*/ 26 w 52"/>
                  <a:gd name="T1" fmla="*/ 52 h 52"/>
                  <a:gd name="T2" fmla="*/ 26 w 52"/>
                  <a:gd name="T3" fmla="*/ 52 h 52"/>
                  <a:gd name="T4" fmla="*/ 0 w 52"/>
                  <a:gd name="T5" fmla="*/ 26 h 52"/>
                  <a:gd name="T6" fmla="*/ 26 w 52"/>
                  <a:gd name="T7" fmla="*/ 0 h 52"/>
                  <a:gd name="T8" fmla="*/ 52 w 52"/>
                  <a:gd name="T9" fmla="*/ 26 h 52"/>
                  <a:gd name="T10" fmla="*/ 26 w 52"/>
                  <a:gd name="T11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26" y="52"/>
                    </a:moveTo>
                    <a:lnTo>
                      <a:pt x="26" y="52"/>
                    </a:lnTo>
                    <a:cubicBezTo>
                      <a:pt x="12" y="52"/>
                      <a:pt x="0" y="40"/>
                      <a:pt x="0" y="26"/>
                    </a:cubicBezTo>
                    <a:cubicBezTo>
                      <a:pt x="0" y="12"/>
                      <a:pt x="12" y="0"/>
                      <a:pt x="26" y="0"/>
                    </a:cubicBezTo>
                    <a:cubicBezTo>
                      <a:pt x="40" y="0"/>
                      <a:pt x="52" y="12"/>
                      <a:pt x="52" y="26"/>
                    </a:cubicBezTo>
                    <a:cubicBezTo>
                      <a:pt x="52" y="40"/>
                      <a:pt x="40" y="52"/>
                      <a:pt x="26" y="52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74" name="Freeform 659"/>
              <p:cNvSpPr>
                <a:spLocks noEditPoints="1"/>
              </p:cNvSpPr>
              <p:nvPr/>
            </p:nvSpPr>
            <p:spPr bwMode="auto">
              <a:xfrm>
                <a:off x="2625726" y="4337051"/>
                <a:ext cx="152400" cy="149225"/>
              </a:xfrm>
              <a:custGeom>
                <a:avLst/>
                <a:gdLst>
                  <a:gd name="T0" fmla="*/ 20 w 178"/>
                  <a:gd name="T1" fmla="*/ 140 h 174"/>
                  <a:gd name="T2" fmla="*/ 20 w 178"/>
                  <a:gd name="T3" fmla="*/ 140 h 174"/>
                  <a:gd name="T4" fmla="*/ 158 w 178"/>
                  <a:gd name="T5" fmla="*/ 153 h 174"/>
                  <a:gd name="T6" fmla="*/ 158 w 178"/>
                  <a:gd name="T7" fmla="*/ 33 h 174"/>
                  <a:gd name="T8" fmla="*/ 20 w 178"/>
                  <a:gd name="T9" fmla="*/ 20 h 174"/>
                  <a:gd name="T10" fmla="*/ 20 w 178"/>
                  <a:gd name="T11" fmla="*/ 140 h 174"/>
                  <a:gd name="T12" fmla="*/ 162 w 178"/>
                  <a:gd name="T13" fmla="*/ 174 h 174"/>
                  <a:gd name="T14" fmla="*/ 162 w 178"/>
                  <a:gd name="T15" fmla="*/ 174 h 174"/>
                  <a:gd name="T16" fmla="*/ 160 w 178"/>
                  <a:gd name="T17" fmla="*/ 174 h 174"/>
                  <a:gd name="T18" fmla="*/ 15 w 178"/>
                  <a:gd name="T19" fmla="*/ 159 h 174"/>
                  <a:gd name="T20" fmla="*/ 0 w 178"/>
                  <a:gd name="T21" fmla="*/ 142 h 174"/>
                  <a:gd name="T22" fmla="*/ 0 w 178"/>
                  <a:gd name="T23" fmla="*/ 16 h 174"/>
                  <a:gd name="T24" fmla="*/ 16 w 178"/>
                  <a:gd name="T25" fmla="*/ 0 h 174"/>
                  <a:gd name="T26" fmla="*/ 17 w 178"/>
                  <a:gd name="T27" fmla="*/ 0 h 174"/>
                  <a:gd name="T28" fmla="*/ 162 w 178"/>
                  <a:gd name="T29" fmla="*/ 14 h 174"/>
                  <a:gd name="T30" fmla="*/ 178 w 178"/>
                  <a:gd name="T31" fmla="*/ 31 h 174"/>
                  <a:gd name="T32" fmla="*/ 178 w 178"/>
                  <a:gd name="T33" fmla="*/ 158 h 174"/>
                  <a:gd name="T34" fmla="*/ 162 w 178"/>
                  <a:gd name="T35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8" h="174">
                    <a:moveTo>
                      <a:pt x="20" y="140"/>
                    </a:moveTo>
                    <a:lnTo>
                      <a:pt x="20" y="140"/>
                    </a:lnTo>
                    <a:lnTo>
                      <a:pt x="158" y="153"/>
                    </a:lnTo>
                    <a:lnTo>
                      <a:pt x="158" y="33"/>
                    </a:lnTo>
                    <a:lnTo>
                      <a:pt x="20" y="20"/>
                    </a:lnTo>
                    <a:lnTo>
                      <a:pt x="20" y="140"/>
                    </a:lnTo>
                    <a:close/>
                    <a:moveTo>
                      <a:pt x="162" y="174"/>
                    </a:moveTo>
                    <a:lnTo>
                      <a:pt x="162" y="174"/>
                    </a:lnTo>
                    <a:cubicBezTo>
                      <a:pt x="161" y="174"/>
                      <a:pt x="160" y="174"/>
                      <a:pt x="160" y="174"/>
                    </a:cubicBezTo>
                    <a:lnTo>
                      <a:pt x="15" y="159"/>
                    </a:lnTo>
                    <a:cubicBezTo>
                      <a:pt x="7" y="158"/>
                      <a:pt x="0" y="151"/>
                      <a:pt x="0" y="142"/>
                    </a:cubicBezTo>
                    <a:lnTo>
                      <a:pt x="0" y="16"/>
                    </a:lnTo>
                    <a:cubicBezTo>
                      <a:pt x="0" y="7"/>
                      <a:pt x="7" y="0"/>
                      <a:pt x="16" y="0"/>
                    </a:cubicBezTo>
                    <a:cubicBezTo>
                      <a:pt x="16" y="0"/>
                      <a:pt x="17" y="0"/>
                      <a:pt x="17" y="0"/>
                    </a:cubicBezTo>
                    <a:lnTo>
                      <a:pt x="162" y="14"/>
                    </a:lnTo>
                    <a:cubicBezTo>
                      <a:pt x="171" y="15"/>
                      <a:pt x="178" y="22"/>
                      <a:pt x="178" y="31"/>
                    </a:cubicBezTo>
                    <a:lnTo>
                      <a:pt x="178" y="158"/>
                    </a:lnTo>
                    <a:cubicBezTo>
                      <a:pt x="178" y="167"/>
                      <a:pt x="171" y="174"/>
                      <a:pt x="162" y="174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75" name="Freeform 660"/>
              <p:cNvSpPr>
                <a:spLocks/>
              </p:cNvSpPr>
              <p:nvPr/>
            </p:nvSpPr>
            <p:spPr bwMode="auto">
              <a:xfrm>
                <a:off x="2660651" y="4310064"/>
                <a:ext cx="152400" cy="149225"/>
              </a:xfrm>
              <a:custGeom>
                <a:avLst/>
                <a:gdLst>
                  <a:gd name="T0" fmla="*/ 162 w 178"/>
                  <a:gd name="T1" fmla="*/ 174 h 174"/>
                  <a:gd name="T2" fmla="*/ 162 w 178"/>
                  <a:gd name="T3" fmla="*/ 174 h 174"/>
                  <a:gd name="T4" fmla="*/ 160 w 178"/>
                  <a:gd name="T5" fmla="*/ 174 h 174"/>
                  <a:gd name="T6" fmla="*/ 126 w 178"/>
                  <a:gd name="T7" fmla="*/ 170 h 174"/>
                  <a:gd name="T8" fmla="*/ 117 w 178"/>
                  <a:gd name="T9" fmla="*/ 160 h 174"/>
                  <a:gd name="T10" fmla="*/ 128 w 178"/>
                  <a:gd name="T11" fmla="*/ 151 h 174"/>
                  <a:gd name="T12" fmla="*/ 158 w 178"/>
                  <a:gd name="T13" fmla="*/ 154 h 174"/>
                  <a:gd name="T14" fmla="*/ 158 w 178"/>
                  <a:gd name="T15" fmla="*/ 34 h 174"/>
                  <a:gd name="T16" fmla="*/ 20 w 178"/>
                  <a:gd name="T17" fmla="*/ 20 h 174"/>
                  <a:gd name="T18" fmla="*/ 20 w 178"/>
                  <a:gd name="T19" fmla="*/ 45 h 174"/>
                  <a:gd name="T20" fmla="*/ 10 w 178"/>
                  <a:gd name="T21" fmla="*/ 55 h 174"/>
                  <a:gd name="T22" fmla="*/ 0 w 178"/>
                  <a:gd name="T23" fmla="*/ 45 h 174"/>
                  <a:gd name="T24" fmla="*/ 0 w 178"/>
                  <a:gd name="T25" fmla="*/ 16 h 174"/>
                  <a:gd name="T26" fmla="*/ 6 w 178"/>
                  <a:gd name="T27" fmla="*/ 4 h 174"/>
                  <a:gd name="T28" fmla="*/ 18 w 178"/>
                  <a:gd name="T29" fmla="*/ 0 h 174"/>
                  <a:gd name="T30" fmla="*/ 162 w 178"/>
                  <a:gd name="T31" fmla="*/ 14 h 174"/>
                  <a:gd name="T32" fmla="*/ 178 w 178"/>
                  <a:gd name="T33" fmla="*/ 32 h 174"/>
                  <a:gd name="T34" fmla="*/ 178 w 178"/>
                  <a:gd name="T35" fmla="*/ 158 h 174"/>
                  <a:gd name="T36" fmla="*/ 173 w 178"/>
                  <a:gd name="T37" fmla="*/ 170 h 174"/>
                  <a:gd name="T38" fmla="*/ 162 w 178"/>
                  <a:gd name="T39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8" h="174">
                    <a:moveTo>
                      <a:pt x="162" y="174"/>
                    </a:moveTo>
                    <a:lnTo>
                      <a:pt x="162" y="174"/>
                    </a:lnTo>
                    <a:cubicBezTo>
                      <a:pt x="162" y="174"/>
                      <a:pt x="161" y="174"/>
                      <a:pt x="160" y="174"/>
                    </a:cubicBezTo>
                    <a:lnTo>
                      <a:pt x="126" y="170"/>
                    </a:lnTo>
                    <a:cubicBezTo>
                      <a:pt x="120" y="170"/>
                      <a:pt x="116" y="165"/>
                      <a:pt x="117" y="160"/>
                    </a:cubicBezTo>
                    <a:cubicBezTo>
                      <a:pt x="117" y="154"/>
                      <a:pt x="122" y="150"/>
                      <a:pt x="128" y="151"/>
                    </a:cubicBezTo>
                    <a:lnTo>
                      <a:pt x="158" y="154"/>
                    </a:lnTo>
                    <a:lnTo>
                      <a:pt x="158" y="34"/>
                    </a:lnTo>
                    <a:lnTo>
                      <a:pt x="20" y="20"/>
                    </a:lnTo>
                    <a:lnTo>
                      <a:pt x="20" y="45"/>
                    </a:lnTo>
                    <a:cubicBezTo>
                      <a:pt x="20" y="50"/>
                      <a:pt x="16" y="55"/>
                      <a:pt x="10" y="55"/>
                    </a:cubicBezTo>
                    <a:cubicBezTo>
                      <a:pt x="5" y="55"/>
                      <a:pt x="0" y="50"/>
                      <a:pt x="0" y="45"/>
                    </a:cubicBezTo>
                    <a:lnTo>
                      <a:pt x="0" y="16"/>
                    </a:lnTo>
                    <a:cubicBezTo>
                      <a:pt x="0" y="11"/>
                      <a:pt x="2" y="7"/>
                      <a:pt x="6" y="4"/>
                    </a:cubicBezTo>
                    <a:cubicBezTo>
                      <a:pt x="9" y="1"/>
                      <a:pt x="13" y="0"/>
                      <a:pt x="18" y="0"/>
                    </a:cubicBezTo>
                    <a:lnTo>
                      <a:pt x="162" y="14"/>
                    </a:lnTo>
                    <a:cubicBezTo>
                      <a:pt x="171" y="15"/>
                      <a:pt x="178" y="23"/>
                      <a:pt x="178" y="32"/>
                    </a:cubicBezTo>
                    <a:lnTo>
                      <a:pt x="178" y="158"/>
                    </a:lnTo>
                    <a:cubicBezTo>
                      <a:pt x="178" y="163"/>
                      <a:pt x="176" y="167"/>
                      <a:pt x="173" y="170"/>
                    </a:cubicBezTo>
                    <a:cubicBezTo>
                      <a:pt x="170" y="173"/>
                      <a:pt x="166" y="174"/>
                      <a:pt x="162" y="174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76" name="Freeform 661"/>
              <p:cNvSpPr>
                <a:spLocks/>
              </p:cNvSpPr>
              <p:nvPr/>
            </p:nvSpPr>
            <p:spPr bwMode="auto">
              <a:xfrm>
                <a:off x="2697164" y="4279901"/>
                <a:ext cx="150813" cy="149225"/>
              </a:xfrm>
              <a:custGeom>
                <a:avLst/>
                <a:gdLst>
                  <a:gd name="T0" fmla="*/ 162 w 178"/>
                  <a:gd name="T1" fmla="*/ 175 h 175"/>
                  <a:gd name="T2" fmla="*/ 162 w 178"/>
                  <a:gd name="T3" fmla="*/ 175 h 175"/>
                  <a:gd name="T4" fmla="*/ 160 w 178"/>
                  <a:gd name="T5" fmla="*/ 175 h 175"/>
                  <a:gd name="T6" fmla="*/ 125 w 178"/>
                  <a:gd name="T7" fmla="*/ 171 h 175"/>
                  <a:gd name="T8" fmla="*/ 116 w 178"/>
                  <a:gd name="T9" fmla="*/ 160 h 175"/>
                  <a:gd name="T10" fmla="*/ 127 w 178"/>
                  <a:gd name="T11" fmla="*/ 151 h 175"/>
                  <a:gd name="T12" fmla="*/ 158 w 178"/>
                  <a:gd name="T13" fmla="*/ 154 h 175"/>
                  <a:gd name="T14" fmla="*/ 158 w 178"/>
                  <a:gd name="T15" fmla="*/ 34 h 175"/>
                  <a:gd name="T16" fmla="*/ 20 w 178"/>
                  <a:gd name="T17" fmla="*/ 21 h 175"/>
                  <a:gd name="T18" fmla="*/ 20 w 178"/>
                  <a:gd name="T19" fmla="*/ 49 h 175"/>
                  <a:gd name="T20" fmla="*/ 10 w 178"/>
                  <a:gd name="T21" fmla="*/ 59 h 175"/>
                  <a:gd name="T22" fmla="*/ 0 w 178"/>
                  <a:gd name="T23" fmla="*/ 49 h 175"/>
                  <a:gd name="T24" fmla="*/ 0 w 178"/>
                  <a:gd name="T25" fmla="*/ 17 h 175"/>
                  <a:gd name="T26" fmla="*/ 5 w 178"/>
                  <a:gd name="T27" fmla="*/ 5 h 175"/>
                  <a:gd name="T28" fmla="*/ 17 w 178"/>
                  <a:gd name="T29" fmla="*/ 1 h 175"/>
                  <a:gd name="T30" fmla="*/ 162 w 178"/>
                  <a:gd name="T31" fmla="*/ 15 h 175"/>
                  <a:gd name="T32" fmla="*/ 178 w 178"/>
                  <a:gd name="T33" fmla="*/ 32 h 175"/>
                  <a:gd name="T34" fmla="*/ 178 w 178"/>
                  <a:gd name="T35" fmla="*/ 159 h 175"/>
                  <a:gd name="T36" fmla="*/ 172 w 178"/>
                  <a:gd name="T37" fmla="*/ 171 h 175"/>
                  <a:gd name="T38" fmla="*/ 162 w 178"/>
                  <a:gd name="T3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8" h="175">
                    <a:moveTo>
                      <a:pt x="162" y="175"/>
                    </a:moveTo>
                    <a:lnTo>
                      <a:pt x="162" y="175"/>
                    </a:lnTo>
                    <a:cubicBezTo>
                      <a:pt x="161" y="175"/>
                      <a:pt x="160" y="175"/>
                      <a:pt x="160" y="175"/>
                    </a:cubicBezTo>
                    <a:lnTo>
                      <a:pt x="125" y="171"/>
                    </a:lnTo>
                    <a:cubicBezTo>
                      <a:pt x="120" y="171"/>
                      <a:pt x="116" y="166"/>
                      <a:pt x="116" y="160"/>
                    </a:cubicBezTo>
                    <a:cubicBezTo>
                      <a:pt x="117" y="155"/>
                      <a:pt x="122" y="151"/>
                      <a:pt x="127" y="151"/>
                    </a:cubicBezTo>
                    <a:lnTo>
                      <a:pt x="158" y="154"/>
                    </a:lnTo>
                    <a:lnTo>
                      <a:pt x="158" y="34"/>
                    </a:lnTo>
                    <a:lnTo>
                      <a:pt x="20" y="21"/>
                    </a:lnTo>
                    <a:lnTo>
                      <a:pt x="20" y="49"/>
                    </a:lnTo>
                    <a:cubicBezTo>
                      <a:pt x="20" y="55"/>
                      <a:pt x="15" y="59"/>
                      <a:pt x="10" y="59"/>
                    </a:cubicBezTo>
                    <a:cubicBezTo>
                      <a:pt x="4" y="59"/>
                      <a:pt x="0" y="55"/>
                      <a:pt x="0" y="49"/>
                    </a:cubicBezTo>
                    <a:lnTo>
                      <a:pt x="0" y="17"/>
                    </a:lnTo>
                    <a:cubicBezTo>
                      <a:pt x="0" y="12"/>
                      <a:pt x="2" y="8"/>
                      <a:pt x="5" y="5"/>
                    </a:cubicBezTo>
                    <a:cubicBezTo>
                      <a:pt x="8" y="2"/>
                      <a:pt x="13" y="0"/>
                      <a:pt x="17" y="1"/>
                    </a:cubicBezTo>
                    <a:lnTo>
                      <a:pt x="162" y="15"/>
                    </a:lnTo>
                    <a:cubicBezTo>
                      <a:pt x="171" y="16"/>
                      <a:pt x="178" y="23"/>
                      <a:pt x="178" y="32"/>
                    </a:cubicBezTo>
                    <a:lnTo>
                      <a:pt x="178" y="159"/>
                    </a:lnTo>
                    <a:cubicBezTo>
                      <a:pt x="178" y="163"/>
                      <a:pt x="176" y="168"/>
                      <a:pt x="172" y="171"/>
                    </a:cubicBezTo>
                    <a:cubicBezTo>
                      <a:pt x="169" y="173"/>
                      <a:pt x="166" y="175"/>
                      <a:pt x="162" y="17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</p:grpSp>
        <p:sp>
          <p:nvSpPr>
            <p:cNvPr id="79" name="矩形 78"/>
            <p:cNvSpPr/>
            <p:nvPr/>
          </p:nvSpPr>
          <p:spPr>
            <a:xfrm>
              <a:off x="1731847" y="4845875"/>
              <a:ext cx="1458619" cy="2970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0" fontAlgn="base" hangingPunct="0">
                <a:lnSpc>
                  <a:spcPct val="95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FFFFFF"/>
                </a:buClr>
                <a:buFont typeface="Wingdings" panose="05000000000000000000" pitchFamily="2" charset="2"/>
                <a:buNone/>
              </a:pP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  异构</a:t>
              </a:r>
              <a:r>
                <a:rPr lang="en-US" altLang="zh-CN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IaaS</a:t>
              </a:r>
              <a:endParaRPr lang="de-DE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1592484" y="5252743"/>
              <a:ext cx="1458619" cy="2970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base" hangingPunct="0">
                <a:lnSpc>
                  <a:spcPct val="95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FFFFFF"/>
                </a:buClr>
                <a:buFont typeface="Wingdings" panose="05000000000000000000" pitchFamily="2" charset="2"/>
                <a:buNone/>
              </a:pP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容器集群</a:t>
              </a:r>
              <a:endParaRPr lang="de-DE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37" name="组合 1036"/>
            <p:cNvGrpSpPr/>
            <p:nvPr/>
          </p:nvGrpSpPr>
          <p:grpSpPr>
            <a:xfrm>
              <a:off x="4522557" y="4356935"/>
              <a:ext cx="1716882" cy="1410486"/>
              <a:chOff x="2158500" y="2417157"/>
              <a:chExt cx="1716882" cy="1410486"/>
            </a:xfrm>
          </p:grpSpPr>
          <p:sp>
            <p:nvSpPr>
              <p:cNvPr id="101" name="AutoShape 2"/>
              <p:cNvSpPr>
                <a:spLocks noChangeArrowheads="1"/>
              </p:cNvSpPr>
              <p:nvPr/>
            </p:nvSpPr>
            <p:spPr bwMode="auto">
              <a:xfrm>
                <a:off x="2158500" y="2417157"/>
                <a:ext cx="1574431" cy="1410486"/>
              </a:xfrm>
              <a:prstGeom prst="roundRect">
                <a:avLst>
                  <a:gd name="adj" fmla="val 55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txBody>
              <a:bodyPr lIns="89977" tIns="89977" rIns="89977" bIns="89977"/>
              <a:lstStyle>
                <a:lvl1pPr defTabSz="762000"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179388" defTabSz="762000"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defTabSz="762000"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defTabSz="762000"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defTabSz="762000"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defTabSz="762000" fontAlgn="base" latinLnBrk="1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defTabSz="762000" fontAlgn="base" latinLnBrk="1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defTabSz="762000" fontAlgn="base" latinLnBrk="1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defTabSz="762000" fontAlgn="base" latinLnBrk="1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defTabSz="761771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0" lang="en-US" altLang="en-US" sz="1200" b="1" i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2" name="组合 16582"/>
              <p:cNvGrpSpPr/>
              <p:nvPr/>
            </p:nvGrpSpPr>
            <p:grpSpPr>
              <a:xfrm>
                <a:off x="2289127" y="2478986"/>
                <a:ext cx="328193" cy="373365"/>
                <a:chOff x="8407400" y="2055813"/>
                <a:chExt cx="360363" cy="458788"/>
              </a:xfrm>
              <a:solidFill>
                <a:srgbClr val="3C3C3B"/>
              </a:solidFill>
            </p:grpSpPr>
            <p:sp>
              <p:nvSpPr>
                <p:cNvPr id="103" name="Freeform 219"/>
                <p:cNvSpPr>
                  <a:spLocks noEditPoints="1"/>
                </p:cNvSpPr>
                <p:nvPr/>
              </p:nvSpPr>
              <p:spPr bwMode="auto">
                <a:xfrm>
                  <a:off x="8407400" y="2055813"/>
                  <a:ext cx="360363" cy="458788"/>
                </a:xfrm>
                <a:custGeom>
                  <a:avLst/>
                  <a:gdLst>
                    <a:gd name="T0" fmla="*/ 359 w 378"/>
                    <a:gd name="T1" fmla="*/ 192 h 480"/>
                    <a:gd name="T2" fmla="*/ 359 w 378"/>
                    <a:gd name="T3" fmla="*/ 192 h 480"/>
                    <a:gd name="T4" fmla="*/ 189 w 378"/>
                    <a:gd name="T5" fmla="*/ 271 h 480"/>
                    <a:gd name="T6" fmla="*/ 20 w 378"/>
                    <a:gd name="T7" fmla="*/ 192 h 480"/>
                    <a:gd name="T8" fmla="*/ 20 w 378"/>
                    <a:gd name="T9" fmla="*/ 143 h 480"/>
                    <a:gd name="T10" fmla="*/ 189 w 378"/>
                    <a:gd name="T11" fmla="*/ 197 h 480"/>
                    <a:gd name="T12" fmla="*/ 359 w 378"/>
                    <a:gd name="T13" fmla="*/ 143 h 480"/>
                    <a:gd name="T14" fmla="*/ 359 w 378"/>
                    <a:gd name="T15" fmla="*/ 192 h 480"/>
                    <a:gd name="T16" fmla="*/ 189 w 378"/>
                    <a:gd name="T17" fmla="*/ 359 h 480"/>
                    <a:gd name="T18" fmla="*/ 189 w 378"/>
                    <a:gd name="T19" fmla="*/ 359 h 480"/>
                    <a:gd name="T20" fmla="*/ 20 w 378"/>
                    <a:gd name="T21" fmla="*/ 280 h 480"/>
                    <a:gd name="T22" fmla="*/ 20 w 378"/>
                    <a:gd name="T23" fmla="*/ 236 h 480"/>
                    <a:gd name="T24" fmla="*/ 189 w 378"/>
                    <a:gd name="T25" fmla="*/ 291 h 480"/>
                    <a:gd name="T26" fmla="*/ 359 w 378"/>
                    <a:gd name="T27" fmla="*/ 236 h 480"/>
                    <a:gd name="T28" fmla="*/ 359 w 378"/>
                    <a:gd name="T29" fmla="*/ 280 h 480"/>
                    <a:gd name="T30" fmla="*/ 189 w 378"/>
                    <a:gd name="T31" fmla="*/ 359 h 480"/>
                    <a:gd name="T32" fmla="*/ 189 w 378"/>
                    <a:gd name="T33" fmla="*/ 20 h 480"/>
                    <a:gd name="T34" fmla="*/ 189 w 378"/>
                    <a:gd name="T35" fmla="*/ 20 h 480"/>
                    <a:gd name="T36" fmla="*/ 359 w 378"/>
                    <a:gd name="T37" fmla="*/ 99 h 480"/>
                    <a:gd name="T38" fmla="*/ 189 w 378"/>
                    <a:gd name="T39" fmla="*/ 178 h 480"/>
                    <a:gd name="T40" fmla="*/ 20 w 378"/>
                    <a:gd name="T41" fmla="*/ 99 h 480"/>
                    <a:gd name="T42" fmla="*/ 189 w 378"/>
                    <a:gd name="T43" fmla="*/ 20 h 480"/>
                    <a:gd name="T44" fmla="*/ 189 w 378"/>
                    <a:gd name="T45" fmla="*/ 0 h 480"/>
                    <a:gd name="T46" fmla="*/ 189 w 378"/>
                    <a:gd name="T47" fmla="*/ 0 h 480"/>
                    <a:gd name="T48" fmla="*/ 0 w 378"/>
                    <a:gd name="T49" fmla="*/ 99 h 480"/>
                    <a:gd name="T50" fmla="*/ 0 w 378"/>
                    <a:gd name="T51" fmla="*/ 102 h 480"/>
                    <a:gd name="T52" fmla="*/ 0 w 378"/>
                    <a:gd name="T53" fmla="*/ 104 h 480"/>
                    <a:gd name="T54" fmla="*/ 0 w 378"/>
                    <a:gd name="T55" fmla="*/ 236 h 480"/>
                    <a:gd name="T56" fmla="*/ 0 w 378"/>
                    <a:gd name="T57" fmla="*/ 368 h 480"/>
                    <a:gd name="T58" fmla="*/ 0 w 378"/>
                    <a:gd name="T59" fmla="*/ 369 h 480"/>
                    <a:gd name="T60" fmla="*/ 0 w 378"/>
                    <a:gd name="T61" fmla="*/ 369 h 480"/>
                    <a:gd name="T62" fmla="*/ 189 w 378"/>
                    <a:gd name="T63" fmla="*/ 467 h 480"/>
                    <a:gd name="T64" fmla="*/ 230 w 378"/>
                    <a:gd name="T65" fmla="*/ 464 h 480"/>
                    <a:gd name="T66" fmla="*/ 260 w 378"/>
                    <a:gd name="T67" fmla="*/ 476 h 480"/>
                    <a:gd name="T68" fmla="*/ 277 w 378"/>
                    <a:gd name="T69" fmla="*/ 444 h 480"/>
                    <a:gd name="T70" fmla="*/ 245 w 378"/>
                    <a:gd name="T71" fmla="*/ 427 h 480"/>
                    <a:gd name="T72" fmla="*/ 228 w 378"/>
                    <a:gd name="T73" fmla="*/ 445 h 480"/>
                    <a:gd name="T74" fmla="*/ 189 w 378"/>
                    <a:gd name="T75" fmla="*/ 447 h 480"/>
                    <a:gd name="T76" fmla="*/ 20 w 378"/>
                    <a:gd name="T77" fmla="*/ 368 h 480"/>
                    <a:gd name="T78" fmla="*/ 20 w 378"/>
                    <a:gd name="T79" fmla="*/ 325 h 480"/>
                    <a:gd name="T80" fmla="*/ 189 w 378"/>
                    <a:gd name="T81" fmla="*/ 379 h 480"/>
                    <a:gd name="T82" fmla="*/ 359 w 378"/>
                    <a:gd name="T83" fmla="*/ 324 h 480"/>
                    <a:gd name="T84" fmla="*/ 359 w 378"/>
                    <a:gd name="T85" fmla="*/ 368 h 480"/>
                    <a:gd name="T86" fmla="*/ 339 w 378"/>
                    <a:gd name="T87" fmla="*/ 404 h 480"/>
                    <a:gd name="T88" fmla="*/ 320 w 378"/>
                    <a:gd name="T89" fmla="*/ 403 h 480"/>
                    <a:gd name="T90" fmla="*/ 304 w 378"/>
                    <a:gd name="T91" fmla="*/ 435 h 480"/>
                    <a:gd name="T92" fmla="*/ 336 w 378"/>
                    <a:gd name="T93" fmla="*/ 452 h 480"/>
                    <a:gd name="T94" fmla="*/ 353 w 378"/>
                    <a:gd name="T95" fmla="*/ 420 h 480"/>
                    <a:gd name="T96" fmla="*/ 352 w 378"/>
                    <a:gd name="T97" fmla="*/ 419 h 480"/>
                    <a:gd name="T98" fmla="*/ 378 w 378"/>
                    <a:gd name="T99" fmla="*/ 369 h 480"/>
                    <a:gd name="T100" fmla="*/ 378 w 378"/>
                    <a:gd name="T101" fmla="*/ 303 h 480"/>
                    <a:gd name="T102" fmla="*/ 378 w 378"/>
                    <a:gd name="T103" fmla="*/ 303 h 480"/>
                    <a:gd name="T104" fmla="*/ 378 w 378"/>
                    <a:gd name="T105" fmla="*/ 302 h 480"/>
                    <a:gd name="T106" fmla="*/ 378 w 378"/>
                    <a:gd name="T107" fmla="*/ 280 h 480"/>
                    <a:gd name="T108" fmla="*/ 378 w 378"/>
                    <a:gd name="T109" fmla="*/ 236 h 480"/>
                    <a:gd name="T110" fmla="*/ 378 w 378"/>
                    <a:gd name="T111" fmla="*/ 104 h 480"/>
                    <a:gd name="T112" fmla="*/ 378 w 378"/>
                    <a:gd name="T113" fmla="*/ 104 h 480"/>
                    <a:gd name="T114" fmla="*/ 378 w 378"/>
                    <a:gd name="T115" fmla="*/ 99 h 480"/>
                    <a:gd name="T116" fmla="*/ 189 w 378"/>
                    <a:gd name="T117" fmla="*/ 0 h 4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378" h="480">
                      <a:moveTo>
                        <a:pt x="359" y="192"/>
                      </a:moveTo>
                      <a:lnTo>
                        <a:pt x="359" y="192"/>
                      </a:lnTo>
                      <a:cubicBezTo>
                        <a:pt x="359" y="235"/>
                        <a:pt x="281" y="271"/>
                        <a:pt x="189" y="271"/>
                      </a:cubicBezTo>
                      <a:cubicBezTo>
                        <a:pt x="97" y="271"/>
                        <a:pt x="20" y="235"/>
                        <a:pt x="20" y="192"/>
                      </a:cubicBezTo>
                      <a:lnTo>
                        <a:pt x="20" y="143"/>
                      </a:lnTo>
                      <a:cubicBezTo>
                        <a:pt x="50" y="176"/>
                        <a:pt x="114" y="197"/>
                        <a:pt x="189" y="197"/>
                      </a:cubicBezTo>
                      <a:cubicBezTo>
                        <a:pt x="264" y="197"/>
                        <a:pt x="328" y="176"/>
                        <a:pt x="359" y="143"/>
                      </a:cubicBezTo>
                      <a:lnTo>
                        <a:pt x="359" y="192"/>
                      </a:lnTo>
                      <a:close/>
                      <a:moveTo>
                        <a:pt x="189" y="359"/>
                      </a:moveTo>
                      <a:lnTo>
                        <a:pt x="189" y="359"/>
                      </a:lnTo>
                      <a:cubicBezTo>
                        <a:pt x="97" y="359"/>
                        <a:pt x="20" y="323"/>
                        <a:pt x="20" y="280"/>
                      </a:cubicBezTo>
                      <a:lnTo>
                        <a:pt x="20" y="236"/>
                      </a:lnTo>
                      <a:cubicBezTo>
                        <a:pt x="50" y="269"/>
                        <a:pt x="114" y="291"/>
                        <a:pt x="189" y="291"/>
                      </a:cubicBezTo>
                      <a:cubicBezTo>
                        <a:pt x="264" y="291"/>
                        <a:pt x="328" y="269"/>
                        <a:pt x="359" y="236"/>
                      </a:cubicBezTo>
                      <a:lnTo>
                        <a:pt x="359" y="280"/>
                      </a:lnTo>
                      <a:cubicBezTo>
                        <a:pt x="359" y="323"/>
                        <a:pt x="281" y="359"/>
                        <a:pt x="189" y="359"/>
                      </a:cubicBezTo>
                      <a:close/>
                      <a:moveTo>
                        <a:pt x="189" y="20"/>
                      </a:moveTo>
                      <a:lnTo>
                        <a:pt x="189" y="20"/>
                      </a:lnTo>
                      <a:cubicBezTo>
                        <a:pt x="281" y="20"/>
                        <a:pt x="359" y="56"/>
                        <a:pt x="359" y="99"/>
                      </a:cubicBezTo>
                      <a:cubicBezTo>
                        <a:pt x="359" y="142"/>
                        <a:pt x="281" y="178"/>
                        <a:pt x="189" y="178"/>
                      </a:cubicBezTo>
                      <a:cubicBezTo>
                        <a:pt x="97" y="178"/>
                        <a:pt x="20" y="142"/>
                        <a:pt x="20" y="99"/>
                      </a:cubicBezTo>
                      <a:cubicBezTo>
                        <a:pt x="20" y="56"/>
                        <a:pt x="97" y="20"/>
                        <a:pt x="189" y="20"/>
                      </a:cubicBezTo>
                      <a:close/>
                      <a:moveTo>
                        <a:pt x="189" y="0"/>
                      </a:moveTo>
                      <a:lnTo>
                        <a:pt x="189" y="0"/>
                      </a:lnTo>
                      <a:cubicBezTo>
                        <a:pt x="83" y="0"/>
                        <a:pt x="0" y="44"/>
                        <a:pt x="0" y="99"/>
                      </a:cubicBezTo>
                      <a:cubicBezTo>
                        <a:pt x="0" y="100"/>
                        <a:pt x="0" y="101"/>
                        <a:pt x="0" y="102"/>
                      </a:cubicBezTo>
                      <a:cubicBezTo>
                        <a:pt x="0" y="103"/>
                        <a:pt x="0" y="103"/>
                        <a:pt x="0" y="104"/>
                      </a:cubicBezTo>
                      <a:lnTo>
                        <a:pt x="0" y="236"/>
                      </a:lnTo>
                      <a:lnTo>
                        <a:pt x="0" y="368"/>
                      </a:lnTo>
                      <a:lnTo>
                        <a:pt x="0" y="369"/>
                      </a:lnTo>
                      <a:cubicBezTo>
                        <a:pt x="0" y="369"/>
                        <a:pt x="0" y="369"/>
                        <a:pt x="0" y="369"/>
                      </a:cubicBezTo>
                      <a:cubicBezTo>
                        <a:pt x="1" y="424"/>
                        <a:pt x="84" y="467"/>
                        <a:pt x="189" y="467"/>
                      </a:cubicBezTo>
                      <a:cubicBezTo>
                        <a:pt x="203" y="467"/>
                        <a:pt x="217" y="466"/>
                        <a:pt x="230" y="464"/>
                      </a:cubicBezTo>
                      <a:cubicBezTo>
                        <a:pt x="236" y="474"/>
                        <a:pt x="248" y="480"/>
                        <a:pt x="260" y="476"/>
                      </a:cubicBezTo>
                      <a:cubicBezTo>
                        <a:pt x="274" y="472"/>
                        <a:pt x="281" y="457"/>
                        <a:pt x="277" y="444"/>
                      </a:cubicBezTo>
                      <a:cubicBezTo>
                        <a:pt x="273" y="430"/>
                        <a:pt x="258" y="423"/>
                        <a:pt x="245" y="427"/>
                      </a:cubicBezTo>
                      <a:cubicBezTo>
                        <a:pt x="236" y="430"/>
                        <a:pt x="230" y="436"/>
                        <a:pt x="228" y="445"/>
                      </a:cubicBezTo>
                      <a:cubicBezTo>
                        <a:pt x="215" y="446"/>
                        <a:pt x="202" y="447"/>
                        <a:pt x="189" y="447"/>
                      </a:cubicBezTo>
                      <a:cubicBezTo>
                        <a:pt x="97" y="447"/>
                        <a:pt x="20" y="411"/>
                        <a:pt x="20" y="368"/>
                      </a:cubicBezTo>
                      <a:lnTo>
                        <a:pt x="20" y="325"/>
                      </a:lnTo>
                      <a:cubicBezTo>
                        <a:pt x="50" y="357"/>
                        <a:pt x="114" y="379"/>
                        <a:pt x="189" y="379"/>
                      </a:cubicBezTo>
                      <a:cubicBezTo>
                        <a:pt x="264" y="379"/>
                        <a:pt x="328" y="357"/>
                        <a:pt x="359" y="324"/>
                      </a:cubicBezTo>
                      <a:lnTo>
                        <a:pt x="359" y="368"/>
                      </a:lnTo>
                      <a:cubicBezTo>
                        <a:pt x="359" y="383"/>
                        <a:pt x="349" y="395"/>
                        <a:pt x="339" y="404"/>
                      </a:cubicBezTo>
                      <a:cubicBezTo>
                        <a:pt x="333" y="402"/>
                        <a:pt x="327" y="401"/>
                        <a:pt x="320" y="403"/>
                      </a:cubicBezTo>
                      <a:cubicBezTo>
                        <a:pt x="307" y="407"/>
                        <a:pt x="299" y="422"/>
                        <a:pt x="304" y="435"/>
                      </a:cubicBezTo>
                      <a:cubicBezTo>
                        <a:pt x="308" y="449"/>
                        <a:pt x="322" y="456"/>
                        <a:pt x="336" y="452"/>
                      </a:cubicBezTo>
                      <a:cubicBezTo>
                        <a:pt x="349" y="448"/>
                        <a:pt x="357" y="434"/>
                        <a:pt x="353" y="420"/>
                      </a:cubicBezTo>
                      <a:cubicBezTo>
                        <a:pt x="352" y="420"/>
                        <a:pt x="352" y="419"/>
                        <a:pt x="352" y="419"/>
                      </a:cubicBezTo>
                      <a:cubicBezTo>
                        <a:pt x="369" y="404"/>
                        <a:pt x="378" y="387"/>
                        <a:pt x="378" y="369"/>
                      </a:cubicBezTo>
                      <a:lnTo>
                        <a:pt x="378" y="303"/>
                      </a:lnTo>
                      <a:lnTo>
                        <a:pt x="378" y="303"/>
                      </a:lnTo>
                      <a:cubicBezTo>
                        <a:pt x="378" y="302"/>
                        <a:pt x="378" y="302"/>
                        <a:pt x="378" y="302"/>
                      </a:cubicBezTo>
                      <a:lnTo>
                        <a:pt x="378" y="280"/>
                      </a:lnTo>
                      <a:lnTo>
                        <a:pt x="378" y="236"/>
                      </a:lnTo>
                      <a:lnTo>
                        <a:pt x="378" y="104"/>
                      </a:lnTo>
                      <a:lnTo>
                        <a:pt x="378" y="104"/>
                      </a:lnTo>
                      <a:cubicBezTo>
                        <a:pt x="378" y="102"/>
                        <a:pt x="378" y="101"/>
                        <a:pt x="378" y="99"/>
                      </a:cubicBezTo>
                      <a:cubicBezTo>
                        <a:pt x="378" y="44"/>
                        <a:pt x="295" y="0"/>
                        <a:pt x="189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543526">
                    <a:defRPr/>
                  </a:pPr>
                  <a:endParaRPr lang="zh-CN" altLang="en-US" sz="3200"/>
                </a:p>
              </p:txBody>
            </p:sp>
            <p:sp>
              <p:nvSpPr>
                <p:cNvPr id="104" name="Freeform 220"/>
                <p:cNvSpPr>
                  <a:spLocks/>
                </p:cNvSpPr>
                <p:nvPr/>
              </p:nvSpPr>
              <p:spPr bwMode="auto">
                <a:xfrm>
                  <a:off x="8435975" y="2403475"/>
                  <a:ext cx="26988" cy="25400"/>
                </a:xfrm>
                <a:custGeom>
                  <a:avLst/>
                  <a:gdLst>
                    <a:gd name="T0" fmla="*/ 3 w 29"/>
                    <a:gd name="T1" fmla="*/ 7 h 26"/>
                    <a:gd name="T2" fmla="*/ 3 w 29"/>
                    <a:gd name="T3" fmla="*/ 7 h 26"/>
                    <a:gd name="T4" fmla="*/ 9 w 29"/>
                    <a:gd name="T5" fmla="*/ 23 h 26"/>
                    <a:gd name="T6" fmla="*/ 26 w 29"/>
                    <a:gd name="T7" fmla="*/ 19 h 26"/>
                    <a:gd name="T8" fmla="*/ 19 w 29"/>
                    <a:gd name="T9" fmla="*/ 4 h 26"/>
                    <a:gd name="T10" fmla="*/ 3 w 29"/>
                    <a:gd name="T11" fmla="*/ 7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26">
                      <a:moveTo>
                        <a:pt x="3" y="7"/>
                      </a:moveTo>
                      <a:lnTo>
                        <a:pt x="3" y="7"/>
                      </a:lnTo>
                      <a:cubicBezTo>
                        <a:pt x="0" y="12"/>
                        <a:pt x="3" y="19"/>
                        <a:pt x="9" y="23"/>
                      </a:cubicBezTo>
                      <a:cubicBezTo>
                        <a:pt x="16" y="26"/>
                        <a:pt x="23" y="24"/>
                        <a:pt x="26" y="19"/>
                      </a:cubicBezTo>
                      <a:cubicBezTo>
                        <a:pt x="29" y="14"/>
                        <a:pt x="26" y="7"/>
                        <a:pt x="19" y="4"/>
                      </a:cubicBezTo>
                      <a:cubicBezTo>
                        <a:pt x="13" y="0"/>
                        <a:pt x="5" y="2"/>
                        <a:pt x="3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543526">
                    <a:defRPr/>
                  </a:pPr>
                  <a:endParaRPr lang="zh-CN" altLang="en-US" sz="3200"/>
                </a:p>
              </p:txBody>
            </p:sp>
            <p:sp>
              <p:nvSpPr>
                <p:cNvPr id="105" name="Freeform 221"/>
                <p:cNvSpPr>
                  <a:spLocks/>
                </p:cNvSpPr>
                <p:nvPr/>
              </p:nvSpPr>
              <p:spPr bwMode="auto">
                <a:xfrm>
                  <a:off x="8435975" y="2319338"/>
                  <a:ext cx="26988" cy="25400"/>
                </a:xfrm>
                <a:custGeom>
                  <a:avLst/>
                  <a:gdLst>
                    <a:gd name="T0" fmla="*/ 19 w 29"/>
                    <a:gd name="T1" fmla="*/ 3 h 26"/>
                    <a:gd name="T2" fmla="*/ 19 w 29"/>
                    <a:gd name="T3" fmla="*/ 3 h 26"/>
                    <a:gd name="T4" fmla="*/ 3 w 29"/>
                    <a:gd name="T5" fmla="*/ 7 h 26"/>
                    <a:gd name="T6" fmla="*/ 9 w 29"/>
                    <a:gd name="T7" fmla="*/ 22 h 26"/>
                    <a:gd name="T8" fmla="*/ 26 w 29"/>
                    <a:gd name="T9" fmla="*/ 19 h 26"/>
                    <a:gd name="T10" fmla="*/ 19 w 29"/>
                    <a:gd name="T11" fmla="*/ 3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26">
                      <a:moveTo>
                        <a:pt x="19" y="3"/>
                      </a:moveTo>
                      <a:lnTo>
                        <a:pt x="19" y="3"/>
                      </a:lnTo>
                      <a:cubicBezTo>
                        <a:pt x="13" y="0"/>
                        <a:pt x="5" y="2"/>
                        <a:pt x="3" y="7"/>
                      </a:cubicBezTo>
                      <a:cubicBezTo>
                        <a:pt x="0" y="12"/>
                        <a:pt x="3" y="19"/>
                        <a:pt x="9" y="22"/>
                      </a:cubicBezTo>
                      <a:cubicBezTo>
                        <a:pt x="16" y="26"/>
                        <a:pt x="23" y="24"/>
                        <a:pt x="26" y="19"/>
                      </a:cubicBezTo>
                      <a:cubicBezTo>
                        <a:pt x="29" y="13"/>
                        <a:pt x="26" y="7"/>
                        <a:pt x="19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543526">
                    <a:defRPr/>
                  </a:pPr>
                  <a:endParaRPr lang="zh-CN" altLang="en-US" sz="3200"/>
                </a:p>
              </p:txBody>
            </p:sp>
            <p:sp>
              <p:nvSpPr>
                <p:cNvPr id="106" name="Freeform 222"/>
                <p:cNvSpPr>
                  <a:spLocks/>
                </p:cNvSpPr>
                <p:nvPr/>
              </p:nvSpPr>
              <p:spPr bwMode="auto">
                <a:xfrm>
                  <a:off x="8435975" y="2235200"/>
                  <a:ext cx="26988" cy="23813"/>
                </a:xfrm>
                <a:custGeom>
                  <a:avLst/>
                  <a:gdLst>
                    <a:gd name="T0" fmla="*/ 19 w 29"/>
                    <a:gd name="T1" fmla="*/ 3 h 25"/>
                    <a:gd name="T2" fmla="*/ 19 w 29"/>
                    <a:gd name="T3" fmla="*/ 3 h 25"/>
                    <a:gd name="T4" fmla="*/ 3 w 29"/>
                    <a:gd name="T5" fmla="*/ 6 h 25"/>
                    <a:gd name="T6" fmla="*/ 9 w 29"/>
                    <a:gd name="T7" fmla="*/ 22 h 25"/>
                    <a:gd name="T8" fmla="*/ 26 w 29"/>
                    <a:gd name="T9" fmla="*/ 18 h 25"/>
                    <a:gd name="T10" fmla="*/ 19 w 29"/>
                    <a:gd name="T11" fmla="*/ 3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25">
                      <a:moveTo>
                        <a:pt x="19" y="3"/>
                      </a:moveTo>
                      <a:lnTo>
                        <a:pt x="19" y="3"/>
                      </a:lnTo>
                      <a:cubicBezTo>
                        <a:pt x="13" y="0"/>
                        <a:pt x="5" y="1"/>
                        <a:pt x="3" y="6"/>
                      </a:cubicBezTo>
                      <a:cubicBezTo>
                        <a:pt x="0" y="12"/>
                        <a:pt x="3" y="19"/>
                        <a:pt x="9" y="22"/>
                      </a:cubicBezTo>
                      <a:cubicBezTo>
                        <a:pt x="16" y="25"/>
                        <a:pt x="23" y="24"/>
                        <a:pt x="26" y="18"/>
                      </a:cubicBezTo>
                      <a:cubicBezTo>
                        <a:pt x="29" y="13"/>
                        <a:pt x="26" y="6"/>
                        <a:pt x="19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543526">
                    <a:defRPr/>
                  </a:pPr>
                  <a:endParaRPr lang="zh-CN" altLang="en-US" sz="3200"/>
                </a:p>
              </p:txBody>
            </p:sp>
          </p:grpSp>
          <p:sp>
            <p:nvSpPr>
              <p:cNvPr id="107" name="矩形 106"/>
              <p:cNvSpPr/>
              <p:nvPr/>
            </p:nvSpPr>
            <p:spPr>
              <a:xfrm>
                <a:off x="2401401" y="2503712"/>
                <a:ext cx="1458619" cy="2970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0" fontAlgn="base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FFFFFF"/>
                  </a:buClr>
                  <a:buFont typeface="Wingdings" panose="05000000000000000000" pitchFamily="2" charset="2"/>
                  <a:buNone/>
                </a:pPr>
                <a:r>
                  <a:rPr lang="zh-CN" altLang="en-US" sz="1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对象存储</a:t>
                </a:r>
                <a:endParaRPr lang="de-DE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2397126" y="2931774"/>
                <a:ext cx="1458619" cy="2970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0" fontAlgn="base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FFFFFF"/>
                  </a:buClr>
                  <a:buFont typeface="Wingdings" panose="05000000000000000000" pitchFamily="2" charset="2"/>
                  <a:buNone/>
                </a:pPr>
                <a:r>
                  <a:rPr lang="zh-CN" altLang="en-US" sz="1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文件存储</a:t>
                </a:r>
                <a:endParaRPr lang="de-DE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2416763" y="3323655"/>
                <a:ext cx="1458619" cy="2970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0" fontAlgn="base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FFFFFF"/>
                  </a:buClr>
                  <a:buFont typeface="Wingdings" panose="05000000000000000000" pitchFamily="2" charset="2"/>
                  <a:buNone/>
                </a:pPr>
                <a:r>
                  <a:rPr lang="zh-CN" altLang="en-US" sz="1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云硬盘存储</a:t>
                </a:r>
                <a:endParaRPr lang="de-DE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6" name="AutoShape 2"/>
            <p:cNvSpPr>
              <a:spLocks noChangeArrowheads="1"/>
            </p:cNvSpPr>
            <p:nvPr/>
          </p:nvSpPr>
          <p:spPr bwMode="auto">
            <a:xfrm>
              <a:off x="2836701" y="4354128"/>
              <a:ext cx="1685407" cy="1406487"/>
            </a:xfrm>
            <a:prstGeom prst="roundRect">
              <a:avLst>
                <a:gd name="adj" fmla="val 55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txBody>
            <a:bodyPr lIns="89977" tIns="89977" rIns="89977" bIns="89977"/>
            <a:lstStyle>
              <a:lvl1pPr defTabSz="76200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179388" defTabSz="76200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defTabSz="76200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defTabSz="76200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defTabSz="76200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defTabSz="76200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defTabSz="761771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altLang="en-US" sz="1200" b="1" i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9" name="Freeform 244"/>
            <p:cNvSpPr>
              <a:spLocks noEditPoints="1"/>
            </p:cNvSpPr>
            <p:nvPr/>
          </p:nvSpPr>
          <p:spPr bwMode="auto">
            <a:xfrm>
              <a:off x="2967275" y="4404921"/>
              <a:ext cx="544814" cy="376036"/>
            </a:xfrm>
            <a:custGeom>
              <a:avLst/>
              <a:gdLst>
                <a:gd name="T0" fmla="*/ 2147483647 w 675"/>
                <a:gd name="T1" fmla="*/ 2147483647 h 464"/>
                <a:gd name="T2" fmla="*/ 2147483647 w 675"/>
                <a:gd name="T3" fmla="*/ 2147483647 h 464"/>
                <a:gd name="T4" fmla="*/ 2147483647 w 675"/>
                <a:gd name="T5" fmla="*/ 2147483647 h 464"/>
                <a:gd name="T6" fmla="*/ 2147483647 w 675"/>
                <a:gd name="T7" fmla="*/ 2147483647 h 464"/>
                <a:gd name="T8" fmla="*/ 2147483647 w 675"/>
                <a:gd name="T9" fmla="*/ 2147483647 h 464"/>
                <a:gd name="T10" fmla="*/ 2147483647 w 675"/>
                <a:gd name="T11" fmla="*/ 2147483647 h 464"/>
                <a:gd name="T12" fmla="*/ 2147483647 w 675"/>
                <a:gd name="T13" fmla="*/ 2147483647 h 464"/>
                <a:gd name="T14" fmla="*/ 2147483647 w 675"/>
                <a:gd name="T15" fmla="*/ 2147483647 h 464"/>
                <a:gd name="T16" fmla="*/ 2147483647 w 675"/>
                <a:gd name="T17" fmla="*/ 2147483647 h 464"/>
                <a:gd name="T18" fmla="*/ 2147483647 w 675"/>
                <a:gd name="T19" fmla="*/ 2147483647 h 464"/>
                <a:gd name="T20" fmla="*/ 2147483647 w 675"/>
                <a:gd name="T21" fmla="*/ 2147483647 h 464"/>
                <a:gd name="T22" fmla="*/ 2147483647 w 675"/>
                <a:gd name="T23" fmla="*/ 0 h 464"/>
                <a:gd name="T24" fmla="*/ 2147483647 w 675"/>
                <a:gd name="T25" fmla="*/ 2147483647 h 464"/>
                <a:gd name="T26" fmla="*/ 2147483647 w 675"/>
                <a:gd name="T27" fmla="*/ 2147483647 h 464"/>
                <a:gd name="T28" fmla="*/ 2147483647 w 675"/>
                <a:gd name="T29" fmla="*/ 2147483647 h 464"/>
                <a:gd name="T30" fmla="*/ 2147483647 w 675"/>
                <a:gd name="T31" fmla="*/ 2147483647 h 464"/>
                <a:gd name="T32" fmla="*/ 2147483647 w 675"/>
                <a:gd name="T33" fmla="*/ 2147483647 h 464"/>
                <a:gd name="T34" fmla="*/ 2147483647 w 675"/>
                <a:gd name="T35" fmla="*/ 2147483647 h 464"/>
                <a:gd name="T36" fmla="*/ 2147483647 w 675"/>
                <a:gd name="T37" fmla="*/ 2147483647 h 464"/>
                <a:gd name="T38" fmla="*/ 2147483647 w 675"/>
                <a:gd name="T39" fmla="*/ 0 h 464"/>
                <a:gd name="T40" fmla="*/ 2147483647 w 675"/>
                <a:gd name="T41" fmla="*/ 2147483647 h 464"/>
                <a:gd name="T42" fmla="*/ 2147483647 w 675"/>
                <a:gd name="T43" fmla="*/ 2147483647 h 464"/>
                <a:gd name="T44" fmla="*/ 2147483647 w 675"/>
                <a:gd name="T45" fmla="*/ 2147483647 h 464"/>
                <a:gd name="T46" fmla="*/ 2147483647 w 675"/>
                <a:gd name="T47" fmla="*/ 2147483647 h 464"/>
                <a:gd name="T48" fmla="*/ 2147483647 w 675"/>
                <a:gd name="T49" fmla="*/ 2147483647 h 464"/>
                <a:gd name="T50" fmla="*/ 2147483647 w 675"/>
                <a:gd name="T51" fmla="*/ 2147483647 h 464"/>
                <a:gd name="T52" fmla="*/ 2147483647 w 675"/>
                <a:gd name="T53" fmla="*/ 2147483647 h 464"/>
                <a:gd name="T54" fmla="*/ 2147483647 w 675"/>
                <a:gd name="T55" fmla="*/ 2147483647 h 464"/>
                <a:gd name="T56" fmla="*/ 2147483647 w 675"/>
                <a:gd name="T57" fmla="*/ 2147483647 h 464"/>
                <a:gd name="T58" fmla="*/ 0 w 675"/>
                <a:gd name="T59" fmla="*/ 2147483647 h 464"/>
                <a:gd name="T60" fmla="*/ 2147483647 w 675"/>
                <a:gd name="T61" fmla="*/ 2147483647 h 464"/>
                <a:gd name="T62" fmla="*/ 2147483647 w 675"/>
                <a:gd name="T63" fmla="*/ 2147483647 h 464"/>
                <a:gd name="T64" fmla="*/ 2147483647 w 675"/>
                <a:gd name="T65" fmla="*/ 2147483647 h 464"/>
                <a:gd name="T66" fmla="*/ 2147483647 w 675"/>
                <a:gd name="T67" fmla="*/ 2147483647 h 464"/>
                <a:gd name="T68" fmla="*/ 2147483647 w 675"/>
                <a:gd name="T69" fmla="*/ 2147483647 h 464"/>
                <a:gd name="T70" fmla="*/ 2147483647 w 675"/>
                <a:gd name="T71" fmla="*/ 2147483647 h 464"/>
                <a:gd name="T72" fmla="*/ 2147483647 w 675"/>
                <a:gd name="T73" fmla="*/ 2147483647 h 464"/>
                <a:gd name="T74" fmla="*/ 2147483647 w 675"/>
                <a:gd name="T75" fmla="*/ 2147483647 h 464"/>
                <a:gd name="T76" fmla="*/ 0 w 675"/>
                <a:gd name="T77" fmla="*/ 2147483647 h 464"/>
                <a:gd name="T78" fmla="*/ 2147483647 w 675"/>
                <a:gd name="T79" fmla="*/ 2147483647 h 464"/>
                <a:gd name="T80" fmla="*/ 2147483647 w 675"/>
                <a:gd name="T81" fmla="*/ 2147483647 h 464"/>
                <a:gd name="T82" fmla="*/ 2147483647 w 675"/>
                <a:gd name="T83" fmla="*/ 2147483647 h 464"/>
                <a:gd name="T84" fmla="*/ 2147483647 w 675"/>
                <a:gd name="T85" fmla="*/ 2147483647 h 464"/>
                <a:gd name="T86" fmla="*/ 2147483647 w 675"/>
                <a:gd name="T87" fmla="*/ 2147483647 h 464"/>
                <a:gd name="T88" fmla="*/ 2147483647 w 675"/>
                <a:gd name="T89" fmla="*/ 2147483647 h 464"/>
                <a:gd name="T90" fmla="*/ 2147483647 w 675"/>
                <a:gd name="T91" fmla="*/ 2147483647 h 464"/>
                <a:gd name="T92" fmla="*/ 2147483647 w 675"/>
                <a:gd name="T93" fmla="*/ 2147483647 h 464"/>
                <a:gd name="T94" fmla="*/ 2147483647 w 675"/>
                <a:gd name="T95" fmla="*/ 2147483647 h 464"/>
                <a:gd name="T96" fmla="*/ 2147483647 w 675"/>
                <a:gd name="T97" fmla="*/ 2147483647 h 464"/>
                <a:gd name="T98" fmla="*/ 2147483647 w 675"/>
                <a:gd name="T99" fmla="*/ 2147483647 h 464"/>
                <a:gd name="T100" fmla="*/ 2147483647 w 675"/>
                <a:gd name="T101" fmla="*/ 2147483647 h 464"/>
                <a:gd name="T102" fmla="*/ 2147483647 w 675"/>
                <a:gd name="T103" fmla="*/ 2147483647 h 464"/>
                <a:gd name="T104" fmla="*/ 2147483647 w 675"/>
                <a:gd name="T105" fmla="*/ 2147483647 h 464"/>
                <a:gd name="T106" fmla="*/ 2147483647 w 675"/>
                <a:gd name="T107" fmla="*/ 2147483647 h 464"/>
                <a:gd name="T108" fmla="*/ 2147483647 w 675"/>
                <a:gd name="T109" fmla="*/ 2147483647 h 464"/>
                <a:gd name="T110" fmla="*/ 2147483647 w 675"/>
                <a:gd name="T111" fmla="*/ 2147483647 h 464"/>
                <a:gd name="T112" fmla="*/ 2147483647 w 675"/>
                <a:gd name="T113" fmla="*/ 2147483647 h 464"/>
                <a:gd name="T114" fmla="*/ 2147483647 w 675"/>
                <a:gd name="T115" fmla="*/ 2147483647 h 464"/>
                <a:gd name="T116" fmla="*/ 2147483647 w 675"/>
                <a:gd name="T117" fmla="*/ 2147483647 h 464"/>
                <a:gd name="T118" fmla="*/ 2147483647 w 675"/>
                <a:gd name="T119" fmla="*/ 2147483647 h 464"/>
                <a:gd name="T120" fmla="*/ 2147483647 w 675"/>
                <a:gd name="T121" fmla="*/ 2147483647 h 464"/>
                <a:gd name="T122" fmla="*/ 2147483647 w 675"/>
                <a:gd name="T123" fmla="*/ 2147483647 h 464"/>
                <a:gd name="T124" fmla="*/ 2147483647 w 675"/>
                <a:gd name="T125" fmla="*/ 2147483647 h 46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675"/>
                <a:gd name="T190" fmla="*/ 0 h 464"/>
                <a:gd name="T191" fmla="*/ 675 w 675"/>
                <a:gd name="T192" fmla="*/ 464 h 46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675" h="464">
                  <a:moveTo>
                    <a:pt x="413" y="190"/>
                  </a:moveTo>
                  <a:lnTo>
                    <a:pt x="413" y="190"/>
                  </a:lnTo>
                  <a:cubicBezTo>
                    <a:pt x="441" y="190"/>
                    <a:pt x="464" y="213"/>
                    <a:pt x="464" y="241"/>
                  </a:cubicBezTo>
                  <a:cubicBezTo>
                    <a:pt x="464" y="269"/>
                    <a:pt x="441" y="292"/>
                    <a:pt x="413" y="292"/>
                  </a:cubicBezTo>
                  <a:lnTo>
                    <a:pt x="264" y="292"/>
                  </a:lnTo>
                  <a:cubicBezTo>
                    <a:pt x="237" y="292"/>
                    <a:pt x="215" y="270"/>
                    <a:pt x="215" y="243"/>
                  </a:cubicBezTo>
                  <a:cubicBezTo>
                    <a:pt x="215" y="216"/>
                    <a:pt x="237" y="194"/>
                    <a:pt x="264" y="194"/>
                  </a:cubicBezTo>
                  <a:cubicBezTo>
                    <a:pt x="265" y="194"/>
                    <a:pt x="267" y="194"/>
                    <a:pt x="268" y="194"/>
                  </a:cubicBezTo>
                  <a:lnTo>
                    <a:pt x="278" y="195"/>
                  </a:lnTo>
                  <a:lnTo>
                    <a:pt x="278" y="185"/>
                  </a:lnTo>
                  <a:cubicBezTo>
                    <a:pt x="279" y="155"/>
                    <a:pt x="303" y="132"/>
                    <a:pt x="333" y="132"/>
                  </a:cubicBezTo>
                  <a:cubicBezTo>
                    <a:pt x="361" y="132"/>
                    <a:pt x="385" y="154"/>
                    <a:pt x="386" y="183"/>
                  </a:cubicBezTo>
                  <a:lnTo>
                    <a:pt x="387" y="195"/>
                  </a:lnTo>
                  <a:lnTo>
                    <a:pt x="399" y="192"/>
                  </a:lnTo>
                  <a:cubicBezTo>
                    <a:pt x="403" y="190"/>
                    <a:pt x="408" y="190"/>
                    <a:pt x="413" y="190"/>
                  </a:cubicBezTo>
                  <a:close/>
                  <a:moveTo>
                    <a:pt x="425" y="91"/>
                  </a:moveTo>
                  <a:lnTo>
                    <a:pt x="425" y="91"/>
                  </a:lnTo>
                  <a:lnTo>
                    <a:pt x="526" y="91"/>
                  </a:lnTo>
                  <a:cubicBezTo>
                    <a:pt x="532" y="99"/>
                    <a:pt x="542" y="105"/>
                    <a:pt x="553" y="105"/>
                  </a:cubicBezTo>
                  <a:lnTo>
                    <a:pt x="640" y="105"/>
                  </a:lnTo>
                  <a:cubicBezTo>
                    <a:pt x="659" y="105"/>
                    <a:pt x="675" y="89"/>
                    <a:pt x="675" y="69"/>
                  </a:cubicBezTo>
                  <a:cubicBezTo>
                    <a:pt x="675" y="50"/>
                    <a:pt x="659" y="34"/>
                    <a:pt x="640" y="34"/>
                  </a:cubicBezTo>
                  <a:cubicBezTo>
                    <a:pt x="636" y="34"/>
                    <a:pt x="633" y="34"/>
                    <a:pt x="630" y="35"/>
                  </a:cubicBezTo>
                  <a:cubicBezTo>
                    <a:pt x="629" y="16"/>
                    <a:pt x="613" y="0"/>
                    <a:pt x="593" y="0"/>
                  </a:cubicBezTo>
                  <a:cubicBezTo>
                    <a:pt x="573" y="0"/>
                    <a:pt x="556" y="16"/>
                    <a:pt x="556" y="36"/>
                  </a:cubicBezTo>
                  <a:cubicBezTo>
                    <a:pt x="555" y="36"/>
                    <a:pt x="554" y="36"/>
                    <a:pt x="553" y="36"/>
                  </a:cubicBezTo>
                  <a:cubicBezTo>
                    <a:pt x="534" y="36"/>
                    <a:pt x="519" y="52"/>
                    <a:pt x="519" y="71"/>
                  </a:cubicBezTo>
                  <a:cubicBezTo>
                    <a:pt x="519" y="71"/>
                    <a:pt x="519" y="71"/>
                    <a:pt x="519" y="71"/>
                  </a:cubicBezTo>
                  <a:lnTo>
                    <a:pt x="425" y="71"/>
                  </a:lnTo>
                  <a:cubicBezTo>
                    <a:pt x="401" y="71"/>
                    <a:pt x="381" y="91"/>
                    <a:pt x="381" y="115"/>
                  </a:cubicBezTo>
                  <a:lnTo>
                    <a:pt x="381" y="131"/>
                  </a:lnTo>
                  <a:cubicBezTo>
                    <a:pt x="368" y="120"/>
                    <a:pt x="351" y="112"/>
                    <a:pt x="333" y="112"/>
                  </a:cubicBezTo>
                  <a:cubicBezTo>
                    <a:pt x="315" y="112"/>
                    <a:pt x="298" y="119"/>
                    <a:pt x="285" y="129"/>
                  </a:cubicBezTo>
                  <a:lnTo>
                    <a:pt x="285" y="115"/>
                  </a:lnTo>
                  <a:cubicBezTo>
                    <a:pt x="285" y="91"/>
                    <a:pt x="266" y="71"/>
                    <a:pt x="242" y="71"/>
                  </a:cubicBezTo>
                  <a:lnTo>
                    <a:pt x="157" y="71"/>
                  </a:lnTo>
                  <a:cubicBezTo>
                    <a:pt x="157" y="71"/>
                    <a:pt x="157" y="70"/>
                    <a:pt x="157" y="69"/>
                  </a:cubicBezTo>
                  <a:cubicBezTo>
                    <a:pt x="157" y="50"/>
                    <a:pt x="141" y="34"/>
                    <a:pt x="121" y="34"/>
                  </a:cubicBezTo>
                  <a:cubicBezTo>
                    <a:pt x="118" y="34"/>
                    <a:pt x="115" y="34"/>
                    <a:pt x="112" y="35"/>
                  </a:cubicBezTo>
                  <a:cubicBezTo>
                    <a:pt x="111" y="16"/>
                    <a:pt x="94" y="0"/>
                    <a:pt x="75" y="0"/>
                  </a:cubicBezTo>
                  <a:cubicBezTo>
                    <a:pt x="54" y="0"/>
                    <a:pt x="38" y="16"/>
                    <a:pt x="37" y="36"/>
                  </a:cubicBezTo>
                  <a:cubicBezTo>
                    <a:pt x="36" y="36"/>
                    <a:pt x="36" y="36"/>
                    <a:pt x="35" y="36"/>
                  </a:cubicBezTo>
                  <a:cubicBezTo>
                    <a:pt x="16" y="36"/>
                    <a:pt x="0" y="52"/>
                    <a:pt x="0" y="71"/>
                  </a:cubicBezTo>
                  <a:cubicBezTo>
                    <a:pt x="0" y="90"/>
                    <a:pt x="16" y="105"/>
                    <a:pt x="35" y="105"/>
                  </a:cubicBezTo>
                  <a:lnTo>
                    <a:pt x="121" y="105"/>
                  </a:lnTo>
                  <a:cubicBezTo>
                    <a:pt x="133" y="105"/>
                    <a:pt x="143" y="99"/>
                    <a:pt x="149" y="91"/>
                  </a:cubicBezTo>
                  <a:lnTo>
                    <a:pt x="242" y="91"/>
                  </a:lnTo>
                  <a:cubicBezTo>
                    <a:pt x="255" y="91"/>
                    <a:pt x="266" y="102"/>
                    <a:pt x="266" y="115"/>
                  </a:cubicBezTo>
                  <a:lnTo>
                    <a:pt x="266" y="155"/>
                  </a:lnTo>
                  <a:cubicBezTo>
                    <a:pt x="263" y="161"/>
                    <a:pt x="261" y="168"/>
                    <a:pt x="260" y="174"/>
                  </a:cubicBezTo>
                  <a:cubicBezTo>
                    <a:pt x="224" y="177"/>
                    <a:pt x="196" y="207"/>
                    <a:pt x="196" y="243"/>
                  </a:cubicBezTo>
                  <a:cubicBezTo>
                    <a:pt x="196" y="247"/>
                    <a:pt x="196" y="251"/>
                    <a:pt x="197" y="255"/>
                  </a:cubicBezTo>
                  <a:lnTo>
                    <a:pt x="157" y="255"/>
                  </a:lnTo>
                  <a:cubicBezTo>
                    <a:pt x="157" y="255"/>
                    <a:pt x="157" y="255"/>
                    <a:pt x="157" y="255"/>
                  </a:cubicBezTo>
                  <a:cubicBezTo>
                    <a:pt x="157" y="236"/>
                    <a:pt x="141" y="220"/>
                    <a:pt x="121" y="220"/>
                  </a:cubicBezTo>
                  <a:cubicBezTo>
                    <a:pt x="118" y="220"/>
                    <a:pt x="115" y="220"/>
                    <a:pt x="112" y="221"/>
                  </a:cubicBezTo>
                  <a:cubicBezTo>
                    <a:pt x="111" y="201"/>
                    <a:pt x="94" y="186"/>
                    <a:pt x="75" y="186"/>
                  </a:cubicBezTo>
                  <a:cubicBezTo>
                    <a:pt x="54" y="186"/>
                    <a:pt x="38" y="202"/>
                    <a:pt x="37" y="222"/>
                  </a:cubicBezTo>
                  <a:cubicBezTo>
                    <a:pt x="36" y="222"/>
                    <a:pt x="36" y="222"/>
                    <a:pt x="35" y="222"/>
                  </a:cubicBezTo>
                  <a:cubicBezTo>
                    <a:pt x="16" y="222"/>
                    <a:pt x="0" y="238"/>
                    <a:pt x="0" y="257"/>
                  </a:cubicBezTo>
                  <a:cubicBezTo>
                    <a:pt x="0" y="275"/>
                    <a:pt x="16" y="291"/>
                    <a:pt x="35" y="291"/>
                  </a:cubicBezTo>
                  <a:lnTo>
                    <a:pt x="121" y="291"/>
                  </a:lnTo>
                  <a:cubicBezTo>
                    <a:pt x="134" y="291"/>
                    <a:pt x="145" y="285"/>
                    <a:pt x="151" y="275"/>
                  </a:cubicBezTo>
                  <a:lnTo>
                    <a:pt x="204" y="275"/>
                  </a:lnTo>
                  <a:cubicBezTo>
                    <a:pt x="216" y="297"/>
                    <a:pt x="238" y="312"/>
                    <a:pt x="264" y="312"/>
                  </a:cubicBezTo>
                  <a:lnTo>
                    <a:pt x="266" y="312"/>
                  </a:lnTo>
                  <a:lnTo>
                    <a:pt x="266" y="402"/>
                  </a:lnTo>
                  <a:cubicBezTo>
                    <a:pt x="266" y="416"/>
                    <a:pt x="255" y="427"/>
                    <a:pt x="242" y="427"/>
                  </a:cubicBezTo>
                  <a:lnTo>
                    <a:pt x="234" y="427"/>
                  </a:lnTo>
                  <a:cubicBezTo>
                    <a:pt x="230" y="417"/>
                    <a:pt x="220" y="411"/>
                    <a:pt x="210" y="411"/>
                  </a:cubicBezTo>
                  <a:cubicBezTo>
                    <a:pt x="199" y="411"/>
                    <a:pt x="190" y="417"/>
                    <a:pt x="186" y="427"/>
                  </a:cubicBezTo>
                  <a:lnTo>
                    <a:pt x="157" y="427"/>
                  </a:lnTo>
                  <a:cubicBezTo>
                    <a:pt x="156" y="408"/>
                    <a:pt x="140" y="393"/>
                    <a:pt x="121" y="393"/>
                  </a:cubicBezTo>
                  <a:cubicBezTo>
                    <a:pt x="118" y="393"/>
                    <a:pt x="115" y="394"/>
                    <a:pt x="112" y="394"/>
                  </a:cubicBezTo>
                  <a:cubicBezTo>
                    <a:pt x="111" y="375"/>
                    <a:pt x="94" y="359"/>
                    <a:pt x="75" y="359"/>
                  </a:cubicBezTo>
                  <a:cubicBezTo>
                    <a:pt x="54" y="359"/>
                    <a:pt x="38" y="376"/>
                    <a:pt x="37" y="396"/>
                  </a:cubicBezTo>
                  <a:cubicBezTo>
                    <a:pt x="36" y="396"/>
                    <a:pt x="36" y="396"/>
                    <a:pt x="35" y="396"/>
                  </a:cubicBezTo>
                  <a:cubicBezTo>
                    <a:pt x="16" y="396"/>
                    <a:pt x="0" y="411"/>
                    <a:pt x="0" y="430"/>
                  </a:cubicBezTo>
                  <a:cubicBezTo>
                    <a:pt x="0" y="449"/>
                    <a:pt x="16" y="464"/>
                    <a:pt x="35" y="464"/>
                  </a:cubicBezTo>
                  <a:lnTo>
                    <a:pt x="121" y="464"/>
                  </a:lnTo>
                  <a:cubicBezTo>
                    <a:pt x="135" y="464"/>
                    <a:pt x="146" y="457"/>
                    <a:pt x="152" y="446"/>
                  </a:cubicBezTo>
                  <a:lnTo>
                    <a:pt x="186" y="446"/>
                  </a:lnTo>
                  <a:cubicBezTo>
                    <a:pt x="190" y="456"/>
                    <a:pt x="199" y="462"/>
                    <a:pt x="210" y="462"/>
                  </a:cubicBezTo>
                  <a:cubicBezTo>
                    <a:pt x="220" y="462"/>
                    <a:pt x="230" y="456"/>
                    <a:pt x="234" y="446"/>
                  </a:cubicBezTo>
                  <a:lnTo>
                    <a:pt x="242" y="446"/>
                  </a:lnTo>
                  <a:cubicBezTo>
                    <a:pt x="266" y="446"/>
                    <a:pt x="285" y="427"/>
                    <a:pt x="285" y="402"/>
                  </a:cubicBezTo>
                  <a:lnTo>
                    <a:pt x="285" y="312"/>
                  </a:lnTo>
                  <a:lnTo>
                    <a:pt x="381" y="312"/>
                  </a:lnTo>
                  <a:lnTo>
                    <a:pt x="381" y="402"/>
                  </a:lnTo>
                  <a:cubicBezTo>
                    <a:pt x="381" y="427"/>
                    <a:pt x="401" y="446"/>
                    <a:pt x="425" y="446"/>
                  </a:cubicBezTo>
                  <a:lnTo>
                    <a:pt x="436" y="446"/>
                  </a:lnTo>
                  <a:cubicBezTo>
                    <a:pt x="440" y="456"/>
                    <a:pt x="449" y="462"/>
                    <a:pt x="460" y="462"/>
                  </a:cubicBezTo>
                  <a:cubicBezTo>
                    <a:pt x="471" y="462"/>
                    <a:pt x="480" y="456"/>
                    <a:pt x="484" y="446"/>
                  </a:cubicBezTo>
                  <a:lnTo>
                    <a:pt x="523" y="446"/>
                  </a:lnTo>
                  <a:cubicBezTo>
                    <a:pt x="529" y="457"/>
                    <a:pt x="540" y="464"/>
                    <a:pt x="553" y="464"/>
                  </a:cubicBezTo>
                  <a:lnTo>
                    <a:pt x="640" y="464"/>
                  </a:lnTo>
                  <a:cubicBezTo>
                    <a:pt x="659" y="464"/>
                    <a:pt x="675" y="448"/>
                    <a:pt x="675" y="429"/>
                  </a:cubicBezTo>
                  <a:cubicBezTo>
                    <a:pt x="675" y="409"/>
                    <a:pt x="659" y="393"/>
                    <a:pt x="640" y="393"/>
                  </a:cubicBezTo>
                  <a:cubicBezTo>
                    <a:pt x="636" y="393"/>
                    <a:pt x="633" y="394"/>
                    <a:pt x="630" y="394"/>
                  </a:cubicBezTo>
                  <a:cubicBezTo>
                    <a:pt x="629" y="375"/>
                    <a:pt x="613" y="359"/>
                    <a:pt x="593" y="359"/>
                  </a:cubicBezTo>
                  <a:cubicBezTo>
                    <a:pt x="573" y="359"/>
                    <a:pt x="556" y="376"/>
                    <a:pt x="556" y="396"/>
                  </a:cubicBezTo>
                  <a:cubicBezTo>
                    <a:pt x="555" y="396"/>
                    <a:pt x="554" y="396"/>
                    <a:pt x="553" y="396"/>
                  </a:cubicBezTo>
                  <a:cubicBezTo>
                    <a:pt x="535" y="396"/>
                    <a:pt x="521" y="409"/>
                    <a:pt x="519" y="427"/>
                  </a:cubicBezTo>
                  <a:lnTo>
                    <a:pt x="484" y="427"/>
                  </a:lnTo>
                  <a:cubicBezTo>
                    <a:pt x="480" y="417"/>
                    <a:pt x="471" y="411"/>
                    <a:pt x="460" y="411"/>
                  </a:cubicBezTo>
                  <a:cubicBezTo>
                    <a:pt x="449" y="411"/>
                    <a:pt x="440" y="417"/>
                    <a:pt x="436" y="427"/>
                  </a:cubicBezTo>
                  <a:lnTo>
                    <a:pt x="425" y="427"/>
                  </a:lnTo>
                  <a:cubicBezTo>
                    <a:pt x="412" y="427"/>
                    <a:pt x="401" y="416"/>
                    <a:pt x="401" y="402"/>
                  </a:cubicBezTo>
                  <a:lnTo>
                    <a:pt x="401" y="312"/>
                  </a:lnTo>
                  <a:lnTo>
                    <a:pt x="413" y="312"/>
                  </a:lnTo>
                  <a:cubicBezTo>
                    <a:pt x="439" y="312"/>
                    <a:pt x="462" y="297"/>
                    <a:pt x="474" y="275"/>
                  </a:cubicBezTo>
                  <a:lnTo>
                    <a:pt x="524" y="275"/>
                  </a:lnTo>
                  <a:cubicBezTo>
                    <a:pt x="530" y="285"/>
                    <a:pt x="541" y="291"/>
                    <a:pt x="553" y="291"/>
                  </a:cubicBezTo>
                  <a:lnTo>
                    <a:pt x="640" y="291"/>
                  </a:lnTo>
                  <a:cubicBezTo>
                    <a:pt x="659" y="291"/>
                    <a:pt x="675" y="275"/>
                    <a:pt x="675" y="255"/>
                  </a:cubicBezTo>
                  <a:cubicBezTo>
                    <a:pt x="675" y="236"/>
                    <a:pt x="659" y="220"/>
                    <a:pt x="640" y="220"/>
                  </a:cubicBezTo>
                  <a:cubicBezTo>
                    <a:pt x="636" y="220"/>
                    <a:pt x="633" y="220"/>
                    <a:pt x="630" y="221"/>
                  </a:cubicBezTo>
                  <a:cubicBezTo>
                    <a:pt x="629" y="201"/>
                    <a:pt x="613" y="186"/>
                    <a:pt x="593" y="186"/>
                  </a:cubicBezTo>
                  <a:cubicBezTo>
                    <a:pt x="573" y="186"/>
                    <a:pt x="556" y="202"/>
                    <a:pt x="556" y="222"/>
                  </a:cubicBezTo>
                  <a:cubicBezTo>
                    <a:pt x="555" y="222"/>
                    <a:pt x="554" y="222"/>
                    <a:pt x="553" y="222"/>
                  </a:cubicBezTo>
                  <a:cubicBezTo>
                    <a:pt x="535" y="222"/>
                    <a:pt x="519" y="237"/>
                    <a:pt x="519" y="255"/>
                  </a:cubicBezTo>
                  <a:lnTo>
                    <a:pt x="482" y="255"/>
                  </a:lnTo>
                  <a:cubicBezTo>
                    <a:pt x="483" y="251"/>
                    <a:pt x="483" y="246"/>
                    <a:pt x="483" y="241"/>
                  </a:cubicBezTo>
                  <a:cubicBezTo>
                    <a:pt x="483" y="199"/>
                    <a:pt x="446" y="166"/>
                    <a:pt x="405" y="170"/>
                  </a:cubicBezTo>
                  <a:cubicBezTo>
                    <a:pt x="404" y="167"/>
                    <a:pt x="403" y="163"/>
                    <a:pt x="401" y="159"/>
                  </a:cubicBezTo>
                  <a:lnTo>
                    <a:pt x="401" y="115"/>
                  </a:lnTo>
                  <a:cubicBezTo>
                    <a:pt x="401" y="102"/>
                    <a:pt x="412" y="91"/>
                    <a:pt x="425" y="9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3242192" y="4483452"/>
              <a:ext cx="1467095" cy="2970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base" hangingPunct="0">
                <a:lnSpc>
                  <a:spcPct val="95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FFFFFF"/>
                </a:buClr>
                <a:buFont typeface="Wingdings" panose="05000000000000000000" pitchFamily="2" charset="2"/>
                <a:buNone/>
              </a:pP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虚拟网络</a:t>
              </a:r>
              <a:endParaRPr lang="de-DE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3217980" y="4873242"/>
              <a:ext cx="1467095" cy="2970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base" hangingPunct="0">
                <a:lnSpc>
                  <a:spcPct val="95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FFFFFF"/>
                </a:buClr>
                <a:buFont typeface="Wingdings" panose="05000000000000000000" pitchFamily="2" charset="2"/>
                <a:buNone/>
              </a:pP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负载均衡</a:t>
              </a:r>
              <a:endParaRPr lang="de-DE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3208004" y="5328329"/>
              <a:ext cx="1467095" cy="2970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base" hangingPunct="0">
                <a:lnSpc>
                  <a:spcPct val="95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FFFFFF"/>
                </a:buClr>
                <a:buFont typeface="Wingdings" panose="05000000000000000000" pitchFamily="2" charset="2"/>
                <a:buNone/>
              </a:pP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防火墙</a:t>
              </a:r>
              <a:endParaRPr lang="de-DE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026" name="Picture 2" descr="ç¸å³å¾ç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2907" y="5161750"/>
              <a:ext cx="497901" cy="497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9" name="AutoShape 2"/>
            <p:cNvSpPr>
              <a:spLocks noChangeArrowheads="1"/>
            </p:cNvSpPr>
            <p:nvPr/>
          </p:nvSpPr>
          <p:spPr bwMode="auto">
            <a:xfrm>
              <a:off x="6095161" y="4353117"/>
              <a:ext cx="1608290" cy="1414304"/>
            </a:xfrm>
            <a:prstGeom prst="roundRect">
              <a:avLst>
                <a:gd name="adj" fmla="val 55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txBody>
            <a:bodyPr lIns="89977" tIns="89977" rIns="89977" bIns="89977"/>
            <a:lstStyle>
              <a:lvl1pPr defTabSz="76200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179388" defTabSz="76200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defTabSz="76200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defTabSz="76200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defTabSz="76200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defTabSz="76200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defTabSz="761771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altLang="en-US" sz="1200" b="1" i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028" name="Picture 4" descr="âmysql logoâçå¾çæç´¢ç»æ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6700" y="4241197"/>
              <a:ext cx="936834" cy="6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2" name="矩形 131"/>
            <p:cNvSpPr/>
            <p:nvPr/>
          </p:nvSpPr>
          <p:spPr>
            <a:xfrm>
              <a:off x="6255576" y="4447922"/>
              <a:ext cx="1489990" cy="2970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base" hangingPunct="0">
                <a:lnSpc>
                  <a:spcPct val="95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FFFFFF"/>
                </a:buClr>
                <a:buFont typeface="Wingdings" panose="05000000000000000000" pitchFamily="2" charset="2"/>
                <a:buNone/>
              </a:pP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数据库</a:t>
              </a:r>
              <a:endParaRPr lang="de-DE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" name="Freeform 5"/>
            <p:cNvSpPr>
              <a:spLocks noEditPoints="1"/>
            </p:cNvSpPr>
            <p:nvPr/>
          </p:nvSpPr>
          <p:spPr bwMode="auto">
            <a:xfrm>
              <a:off x="6325259" y="4855967"/>
              <a:ext cx="234338" cy="283003"/>
            </a:xfrm>
            <a:custGeom>
              <a:avLst/>
              <a:gdLst>
                <a:gd name="T0" fmla="*/ 156 w 312"/>
                <a:gd name="T1" fmla="*/ 0 h 454"/>
                <a:gd name="T2" fmla="*/ 0 w 312"/>
                <a:gd name="T3" fmla="*/ 90 h 454"/>
                <a:gd name="T4" fmla="*/ 0 w 312"/>
                <a:gd name="T5" fmla="*/ 272 h 454"/>
                <a:gd name="T6" fmla="*/ 0 w 312"/>
                <a:gd name="T7" fmla="*/ 272 h 454"/>
                <a:gd name="T8" fmla="*/ 0 w 312"/>
                <a:gd name="T9" fmla="*/ 315 h 454"/>
                <a:gd name="T10" fmla="*/ 0 w 312"/>
                <a:gd name="T11" fmla="*/ 315 h 454"/>
                <a:gd name="T12" fmla="*/ 0 w 312"/>
                <a:gd name="T13" fmla="*/ 364 h 454"/>
                <a:gd name="T14" fmla="*/ 156 w 312"/>
                <a:gd name="T15" fmla="*/ 454 h 454"/>
                <a:gd name="T16" fmla="*/ 312 w 312"/>
                <a:gd name="T17" fmla="*/ 364 h 454"/>
                <a:gd name="T18" fmla="*/ 312 w 312"/>
                <a:gd name="T19" fmla="*/ 315 h 454"/>
                <a:gd name="T20" fmla="*/ 312 w 312"/>
                <a:gd name="T21" fmla="*/ 272 h 454"/>
                <a:gd name="T22" fmla="*/ 312 w 312"/>
                <a:gd name="T23" fmla="*/ 204 h 454"/>
                <a:gd name="T24" fmla="*/ 312 w 312"/>
                <a:gd name="T25" fmla="*/ 154 h 454"/>
                <a:gd name="T26" fmla="*/ 312 w 312"/>
                <a:gd name="T27" fmla="*/ 90 h 454"/>
                <a:gd name="T28" fmla="*/ 156 w 312"/>
                <a:gd name="T29" fmla="*/ 0 h 454"/>
                <a:gd name="T30" fmla="*/ 19 w 312"/>
                <a:gd name="T31" fmla="*/ 102 h 454"/>
                <a:gd name="T32" fmla="*/ 156 w 312"/>
                <a:gd name="T33" fmla="*/ 21 h 454"/>
                <a:gd name="T34" fmla="*/ 293 w 312"/>
                <a:gd name="T35" fmla="*/ 102 h 454"/>
                <a:gd name="T36" fmla="*/ 293 w 312"/>
                <a:gd name="T37" fmla="*/ 260 h 454"/>
                <a:gd name="T38" fmla="*/ 156 w 312"/>
                <a:gd name="T39" fmla="*/ 341 h 454"/>
                <a:gd name="T40" fmla="*/ 19 w 312"/>
                <a:gd name="T41" fmla="*/ 260 h 454"/>
                <a:gd name="T42" fmla="*/ 19 w 312"/>
                <a:gd name="T43" fmla="*/ 102 h 454"/>
                <a:gd name="T44" fmla="*/ 303 w 312"/>
                <a:gd name="T45" fmla="*/ 357 h 454"/>
                <a:gd name="T46" fmla="*/ 156 w 312"/>
                <a:gd name="T47" fmla="*/ 442 h 454"/>
                <a:gd name="T48" fmla="*/ 9 w 312"/>
                <a:gd name="T49" fmla="*/ 357 h 454"/>
                <a:gd name="T50" fmla="*/ 9 w 312"/>
                <a:gd name="T51" fmla="*/ 322 h 454"/>
                <a:gd name="T52" fmla="*/ 156 w 312"/>
                <a:gd name="T53" fmla="*/ 407 h 454"/>
                <a:gd name="T54" fmla="*/ 303 w 312"/>
                <a:gd name="T55" fmla="*/ 322 h 454"/>
                <a:gd name="T56" fmla="*/ 303 w 312"/>
                <a:gd name="T57" fmla="*/ 357 h 454"/>
                <a:gd name="T58" fmla="*/ 303 w 312"/>
                <a:gd name="T59" fmla="*/ 310 h 454"/>
                <a:gd name="T60" fmla="*/ 156 w 312"/>
                <a:gd name="T61" fmla="*/ 395 h 454"/>
                <a:gd name="T62" fmla="*/ 9 w 312"/>
                <a:gd name="T63" fmla="*/ 310 h 454"/>
                <a:gd name="T64" fmla="*/ 9 w 312"/>
                <a:gd name="T65" fmla="*/ 277 h 454"/>
                <a:gd name="T66" fmla="*/ 156 w 312"/>
                <a:gd name="T67" fmla="*/ 362 h 454"/>
                <a:gd name="T68" fmla="*/ 303 w 312"/>
                <a:gd name="T69" fmla="*/ 277 h 454"/>
                <a:gd name="T70" fmla="*/ 303 w 312"/>
                <a:gd name="T71" fmla="*/ 310 h 45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12"/>
                <a:gd name="T109" fmla="*/ 0 h 454"/>
                <a:gd name="T110" fmla="*/ 312 w 312"/>
                <a:gd name="T111" fmla="*/ 454 h 45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12" h="454">
                  <a:moveTo>
                    <a:pt x="156" y="0"/>
                  </a:moveTo>
                  <a:lnTo>
                    <a:pt x="0" y="90"/>
                  </a:lnTo>
                  <a:lnTo>
                    <a:pt x="0" y="272"/>
                  </a:lnTo>
                  <a:lnTo>
                    <a:pt x="0" y="315"/>
                  </a:lnTo>
                  <a:lnTo>
                    <a:pt x="0" y="364"/>
                  </a:lnTo>
                  <a:lnTo>
                    <a:pt x="156" y="454"/>
                  </a:lnTo>
                  <a:lnTo>
                    <a:pt x="312" y="364"/>
                  </a:lnTo>
                  <a:lnTo>
                    <a:pt x="312" y="315"/>
                  </a:lnTo>
                  <a:lnTo>
                    <a:pt x="312" y="272"/>
                  </a:lnTo>
                  <a:lnTo>
                    <a:pt x="312" y="204"/>
                  </a:lnTo>
                  <a:lnTo>
                    <a:pt x="312" y="154"/>
                  </a:lnTo>
                  <a:lnTo>
                    <a:pt x="312" y="90"/>
                  </a:lnTo>
                  <a:lnTo>
                    <a:pt x="156" y="0"/>
                  </a:lnTo>
                  <a:close/>
                  <a:moveTo>
                    <a:pt x="19" y="102"/>
                  </a:moveTo>
                  <a:lnTo>
                    <a:pt x="156" y="21"/>
                  </a:lnTo>
                  <a:lnTo>
                    <a:pt x="293" y="102"/>
                  </a:lnTo>
                  <a:lnTo>
                    <a:pt x="293" y="260"/>
                  </a:lnTo>
                  <a:lnTo>
                    <a:pt x="156" y="341"/>
                  </a:lnTo>
                  <a:lnTo>
                    <a:pt x="19" y="260"/>
                  </a:lnTo>
                  <a:lnTo>
                    <a:pt x="19" y="102"/>
                  </a:lnTo>
                  <a:close/>
                  <a:moveTo>
                    <a:pt x="303" y="357"/>
                  </a:moveTo>
                  <a:lnTo>
                    <a:pt x="156" y="442"/>
                  </a:lnTo>
                  <a:lnTo>
                    <a:pt x="9" y="357"/>
                  </a:lnTo>
                  <a:lnTo>
                    <a:pt x="9" y="322"/>
                  </a:lnTo>
                  <a:lnTo>
                    <a:pt x="156" y="407"/>
                  </a:lnTo>
                  <a:lnTo>
                    <a:pt x="303" y="322"/>
                  </a:lnTo>
                  <a:lnTo>
                    <a:pt x="303" y="357"/>
                  </a:lnTo>
                  <a:close/>
                  <a:moveTo>
                    <a:pt x="303" y="310"/>
                  </a:moveTo>
                  <a:lnTo>
                    <a:pt x="156" y="395"/>
                  </a:lnTo>
                  <a:lnTo>
                    <a:pt x="9" y="310"/>
                  </a:lnTo>
                  <a:lnTo>
                    <a:pt x="9" y="277"/>
                  </a:lnTo>
                  <a:lnTo>
                    <a:pt x="156" y="362"/>
                  </a:lnTo>
                  <a:lnTo>
                    <a:pt x="303" y="277"/>
                  </a:lnTo>
                  <a:lnTo>
                    <a:pt x="303" y="31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 sz="1600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6246653" y="4862329"/>
              <a:ext cx="1489990" cy="2970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base" hangingPunct="0">
                <a:lnSpc>
                  <a:spcPct val="95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FFFFFF"/>
                </a:buClr>
                <a:buFont typeface="Wingdings" panose="05000000000000000000" pitchFamily="2" charset="2"/>
                <a:buNone/>
              </a:pP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   数据缓存</a:t>
              </a:r>
              <a:endParaRPr lang="de-DE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6283310" y="5339931"/>
              <a:ext cx="1489990" cy="2970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base" hangingPunct="0">
                <a:lnSpc>
                  <a:spcPct val="95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FFFFFF"/>
                </a:buClr>
                <a:buFont typeface="Wingdings" panose="05000000000000000000" pitchFamily="2" charset="2"/>
                <a:buNone/>
              </a:pP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   消息队列</a:t>
              </a:r>
              <a:endParaRPr lang="de-DE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03" name="组合 19611"/>
            <p:cNvGrpSpPr/>
            <p:nvPr/>
          </p:nvGrpSpPr>
          <p:grpSpPr>
            <a:xfrm>
              <a:off x="3000718" y="5245496"/>
              <a:ext cx="419197" cy="449822"/>
              <a:chOff x="5067300" y="938213"/>
              <a:chExt cx="441325" cy="401638"/>
            </a:xfrm>
            <a:solidFill>
              <a:srgbClr val="3C3C3B"/>
            </a:solidFill>
          </p:grpSpPr>
          <p:sp>
            <p:nvSpPr>
              <p:cNvPr id="204" name="Freeform 16"/>
              <p:cNvSpPr>
                <a:spLocks/>
              </p:cNvSpPr>
              <p:nvPr/>
            </p:nvSpPr>
            <p:spPr bwMode="auto">
              <a:xfrm>
                <a:off x="5127625" y="1133476"/>
                <a:ext cx="80963" cy="20638"/>
              </a:xfrm>
              <a:custGeom>
                <a:avLst/>
                <a:gdLst>
                  <a:gd name="T0" fmla="*/ 96 w 96"/>
                  <a:gd name="T1" fmla="*/ 25 h 25"/>
                  <a:gd name="T2" fmla="*/ 96 w 96"/>
                  <a:gd name="T3" fmla="*/ 25 h 25"/>
                  <a:gd name="T4" fmla="*/ 0 w 96"/>
                  <a:gd name="T5" fmla="*/ 25 h 25"/>
                  <a:gd name="T6" fmla="*/ 0 w 96"/>
                  <a:gd name="T7" fmla="*/ 0 h 25"/>
                  <a:gd name="T8" fmla="*/ 96 w 96"/>
                  <a:gd name="T9" fmla="*/ 0 h 25"/>
                  <a:gd name="T10" fmla="*/ 96 w 96"/>
                  <a:gd name="T1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25">
                    <a:moveTo>
                      <a:pt x="96" y="25"/>
                    </a:moveTo>
                    <a:lnTo>
                      <a:pt x="96" y="25"/>
                    </a:lnTo>
                    <a:lnTo>
                      <a:pt x="0" y="25"/>
                    </a:lnTo>
                    <a:lnTo>
                      <a:pt x="0" y="0"/>
                    </a:lnTo>
                    <a:lnTo>
                      <a:pt x="96" y="0"/>
                    </a:lnTo>
                    <a:lnTo>
                      <a:pt x="96" y="2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205" name="Freeform 17"/>
              <p:cNvSpPr>
                <a:spLocks/>
              </p:cNvSpPr>
              <p:nvPr/>
            </p:nvSpPr>
            <p:spPr bwMode="auto">
              <a:xfrm>
                <a:off x="5194300" y="1111251"/>
                <a:ext cx="34925" cy="63500"/>
              </a:xfrm>
              <a:custGeom>
                <a:avLst/>
                <a:gdLst>
                  <a:gd name="T0" fmla="*/ 0 w 42"/>
                  <a:gd name="T1" fmla="*/ 0 h 75"/>
                  <a:gd name="T2" fmla="*/ 0 w 42"/>
                  <a:gd name="T3" fmla="*/ 0 h 75"/>
                  <a:gd name="T4" fmla="*/ 42 w 42"/>
                  <a:gd name="T5" fmla="*/ 37 h 75"/>
                  <a:gd name="T6" fmla="*/ 0 w 42"/>
                  <a:gd name="T7" fmla="*/ 75 h 75"/>
                  <a:gd name="T8" fmla="*/ 0 w 42"/>
                  <a:gd name="T9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75">
                    <a:moveTo>
                      <a:pt x="0" y="0"/>
                    </a:moveTo>
                    <a:lnTo>
                      <a:pt x="0" y="0"/>
                    </a:lnTo>
                    <a:lnTo>
                      <a:pt x="42" y="37"/>
                    </a:lnTo>
                    <a:lnTo>
                      <a:pt x="0" y="7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206" name="Freeform 18"/>
              <p:cNvSpPr>
                <a:spLocks/>
              </p:cNvSpPr>
              <p:nvPr/>
            </p:nvSpPr>
            <p:spPr bwMode="auto">
              <a:xfrm>
                <a:off x="5348288" y="1095376"/>
                <a:ext cx="88900" cy="20638"/>
              </a:xfrm>
              <a:custGeom>
                <a:avLst/>
                <a:gdLst>
                  <a:gd name="T0" fmla="*/ 106 w 106"/>
                  <a:gd name="T1" fmla="*/ 24 h 24"/>
                  <a:gd name="T2" fmla="*/ 106 w 106"/>
                  <a:gd name="T3" fmla="*/ 24 h 24"/>
                  <a:gd name="T4" fmla="*/ 0 w 106"/>
                  <a:gd name="T5" fmla="*/ 24 h 24"/>
                  <a:gd name="T6" fmla="*/ 0 w 106"/>
                  <a:gd name="T7" fmla="*/ 0 h 24"/>
                  <a:gd name="T8" fmla="*/ 106 w 106"/>
                  <a:gd name="T9" fmla="*/ 0 h 24"/>
                  <a:gd name="T10" fmla="*/ 106 w 106"/>
                  <a:gd name="T11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" h="24">
                    <a:moveTo>
                      <a:pt x="106" y="24"/>
                    </a:moveTo>
                    <a:lnTo>
                      <a:pt x="106" y="2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106" y="0"/>
                    </a:lnTo>
                    <a:lnTo>
                      <a:pt x="106" y="2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207" name="Freeform 19"/>
              <p:cNvSpPr>
                <a:spLocks/>
              </p:cNvSpPr>
              <p:nvPr/>
            </p:nvSpPr>
            <p:spPr bwMode="auto">
              <a:xfrm>
                <a:off x="5421313" y="1073151"/>
                <a:ext cx="36513" cy="65088"/>
              </a:xfrm>
              <a:custGeom>
                <a:avLst/>
                <a:gdLst>
                  <a:gd name="T0" fmla="*/ 1 w 43"/>
                  <a:gd name="T1" fmla="*/ 0 h 76"/>
                  <a:gd name="T2" fmla="*/ 1 w 43"/>
                  <a:gd name="T3" fmla="*/ 0 h 76"/>
                  <a:gd name="T4" fmla="*/ 43 w 43"/>
                  <a:gd name="T5" fmla="*/ 38 h 76"/>
                  <a:gd name="T6" fmla="*/ 0 w 43"/>
                  <a:gd name="T7" fmla="*/ 76 h 76"/>
                  <a:gd name="T8" fmla="*/ 1 w 43"/>
                  <a:gd name="T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76">
                    <a:moveTo>
                      <a:pt x="1" y="0"/>
                    </a:moveTo>
                    <a:lnTo>
                      <a:pt x="1" y="0"/>
                    </a:lnTo>
                    <a:lnTo>
                      <a:pt x="43" y="38"/>
                    </a:lnTo>
                    <a:lnTo>
                      <a:pt x="0" y="76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208" name="Freeform 20"/>
              <p:cNvSpPr>
                <a:spLocks/>
              </p:cNvSpPr>
              <p:nvPr/>
            </p:nvSpPr>
            <p:spPr bwMode="auto">
              <a:xfrm>
                <a:off x="5348288" y="1168401"/>
                <a:ext cx="88900" cy="22225"/>
              </a:xfrm>
              <a:custGeom>
                <a:avLst/>
                <a:gdLst>
                  <a:gd name="T0" fmla="*/ 106 w 106"/>
                  <a:gd name="T1" fmla="*/ 25 h 25"/>
                  <a:gd name="T2" fmla="*/ 106 w 106"/>
                  <a:gd name="T3" fmla="*/ 25 h 25"/>
                  <a:gd name="T4" fmla="*/ 0 w 106"/>
                  <a:gd name="T5" fmla="*/ 25 h 25"/>
                  <a:gd name="T6" fmla="*/ 0 w 106"/>
                  <a:gd name="T7" fmla="*/ 0 h 25"/>
                  <a:gd name="T8" fmla="*/ 106 w 106"/>
                  <a:gd name="T9" fmla="*/ 0 h 25"/>
                  <a:gd name="T10" fmla="*/ 106 w 106"/>
                  <a:gd name="T1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" h="25">
                    <a:moveTo>
                      <a:pt x="106" y="25"/>
                    </a:moveTo>
                    <a:lnTo>
                      <a:pt x="106" y="25"/>
                    </a:lnTo>
                    <a:lnTo>
                      <a:pt x="0" y="25"/>
                    </a:lnTo>
                    <a:lnTo>
                      <a:pt x="0" y="0"/>
                    </a:lnTo>
                    <a:lnTo>
                      <a:pt x="106" y="0"/>
                    </a:lnTo>
                    <a:lnTo>
                      <a:pt x="106" y="2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209" name="Freeform 21"/>
              <p:cNvSpPr>
                <a:spLocks/>
              </p:cNvSpPr>
              <p:nvPr/>
            </p:nvSpPr>
            <p:spPr bwMode="auto">
              <a:xfrm>
                <a:off x="5421313" y="1147763"/>
                <a:ext cx="36513" cy="63500"/>
              </a:xfrm>
              <a:custGeom>
                <a:avLst/>
                <a:gdLst>
                  <a:gd name="T0" fmla="*/ 1 w 43"/>
                  <a:gd name="T1" fmla="*/ 0 h 75"/>
                  <a:gd name="T2" fmla="*/ 1 w 43"/>
                  <a:gd name="T3" fmla="*/ 0 h 75"/>
                  <a:gd name="T4" fmla="*/ 43 w 43"/>
                  <a:gd name="T5" fmla="*/ 37 h 75"/>
                  <a:gd name="T6" fmla="*/ 0 w 43"/>
                  <a:gd name="T7" fmla="*/ 75 h 75"/>
                  <a:gd name="T8" fmla="*/ 1 w 43"/>
                  <a:gd name="T9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75">
                    <a:moveTo>
                      <a:pt x="1" y="0"/>
                    </a:moveTo>
                    <a:lnTo>
                      <a:pt x="1" y="0"/>
                    </a:lnTo>
                    <a:lnTo>
                      <a:pt x="43" y="37"/>
                    </a:lnTo>
                    <a:lnTo>
                      <a:pt x="0" y="75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210" name="Freeform 22"/>
              <p:cNvSpPr>
                <a:spLocks/>
              </p:cNvSpPr>
              <p:nvPr/>
            </p:nvSpPr>
            <p:spPr bwMode="auto">
              <a:xfrm>
                <a:off x="5133975" y="1204913"/>
                <a:ext cx="82550" cy="55563"/>
              </a:xfrm>
              <a:custGeom>
                <a:avLst/>
                <a:gdLst>
                  <a:gd name="T0" fmla="*/ 11 w 96"/>
                  <a:gd name="T1" fmla="*/ 65 h 65"/>
                  <a:gd name="T2" fmla="*/ 11 w 96"/>
                  <a:gd name="T3" fmla="*/ 65 h 65"/>
                  <a:gd name="T4" fmla="*/ 0 w 96"/>
                  <a:gd name="T5" fmla="*/ 43 h 65"/>
                  <a:gd name="T6" fmla="*/ 85 w 96"/>
                  <a:gd name="T7" fmla="*/ 0 h 65"/>
                  <a:gd name="T8" fmla="*/ 96 w 96"/>
                  <a:gd name="T9" fmla="*/ 22 h 65"/>
                  <a:gd name="T10" fmla="*/ 11 w 96"/>
                  <a:gd name="T11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65">
                    <a:moveTo>
                      <a:pt x="11" y="65"/>
                    </a:moveTo>
                    <a:lnTo>
                      <a:pt x="11" y="65"/>
                    </a:lnTo>
                    <a:lnTo>
                      <a:pt x="0" y="43"/>
                    </a:lnTo>
                    <a:lnTo>
                      <a:pt x="85" y="0"/>
                    </a:lnTo>
                    <a:lnTo>
                      <a:pt x="96" y="22"/>
                    </a:lnTo>
                    <a:lnTo>
                      <a:pt x="11" y="6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211" name="Freeform 23"/>
              <p:cNvSpPr>
                <a:spLocks/>
              </p:cNvSpPr>
              <p:nvPr/>
            </p:nvSpPr>
            <p:spPr bwMode="auto">
              <a:xfrm>
                <a:off x="5183188" y="1192213"/>
                <a:ext cx="46038" cy="57150"/>
              </a:xfrm>
              <a:custGeom>
                <a:avLst/>
                <a:gdLst>
                  <a:gd name="T0" fmla="*/ 0 w 55"/>
                  <a:gd name="T1" fmla="*/ 0 h 67"/>
                  <a:gd name="T2" fmla="*/ 0 w 55"/>
                  <a:gd name="T3" fmla="*/ 0 h 67"/>
                  <a:gd name="T4" fmla="*/ 55 w 55"/>
                  <a:gd name="T5" fmla="*/ 15 h 67"/>
                  <a:gd name="T6" fmla="*/ 35 w 55"/>
                  <a:gd name="T7" fmla="*/ 67 h 67"/>
                  <a:gd name="T8" fmla="*/ 0 w 55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67">
                    <a:moveTo>
                      <a:pt x="0" y="0"/>
                    </a:moveTo>
                    <a:lnTo>
                      <a:pt x="0" y="0"/>
                    </a:lnTo>
                    <a:lnTo>
                      <a:pt x="55" y="15"/>
                    </a:lnTo>
                    <a:lnTo>
                      <a:pt x="35" y="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212" name="Freeform 24"/>
              <p:cNvSpPr>
                <a:spLocks/>
              </p:cNvSpPr>
              <p:nvPr/>
            </p:nvSpPr>
            <p:spPr bwMode="auto">
              <a:xfrm>
                <a:off x="5133975" y="1025526"/>
                <a:ext cx="82550" cy="55563"/>
              </a:xfrm>
              <a:custGeom>
                <a:avLst/>
                <a:gdLst>
                  <a:gd name="T0" fmla="*/ 85 w 96"/>
                  <a:gd name="T1" fmla="*/ 65 h 65"/>
                  <a:gd name="T2" fmla="*/ 85 w 96"/>
                  <a:gd name="T3" fmla="*/ 65 h 65"/>
                  <a:gd name="T4" fmla="*/ 0 w 96"/>
                  <a:gd name="T5" fmla="*/ 22 h 65"/>
                  <a:gd name="T6" fmla="*/ 11 w 96"/>
                  <a:gd name="T7" fmla="*/ 0 h 65"/>
                  <a:gd name="T8" fmla="*/ 96 w 96"/>
                  <a:gd name="T9" fmla="*/ 43 h 65"/>
                  <a:gd name="T10" fmla="*/ 85 w 96"/>
                  <a:gd name="T11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65">
                    <a:moveTo>
                      <a:pt x="85" y="65"/>
                    </a:moveTo>
                    <a:lnTo>
                      <a:pt x="85" y="65"/>
                    </a:lnTo>
                    <a:lnTo>
                      <a:pt x="0" y="22"/>
                    </a:lnTo>
                    <a:lnTo>
                      <a:pt x="11" y="0"/>
                    </a:lnTo>
                    <a:lnTo>
                      <a:pt x="96" y="43"/>
                    </a:lnTo>
                    <a:lnTo>
                      <a:pt x="85" y="6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213" name="Freeform 25"/>
              <p:cNvSpPr>
                <a:spLocks/>
              </p:cNvSpPr>
              <p:nvPr/>
            </p:nvSpPr>
            <p:spPr bwMode="auto">
              <a:xfrm>
                <a:off x="5183188" y="1036638"/>
                <a:ext cx="46038" cy="57150"/>
              </a:xfrm>
              <a:custGeom>
                <a:avLst/>
                <a:gdLst>
                  <a:gd name="T0" fmla="*/ 0 w 55"/>
                  <a:gd name="T1" fmla="*/ 67 h 67"/>
                  <a:gd name="T2" fmla="*/ 0 w 55"/>
                  <a:gd name="T3" fmla="*/ 67 h 67"/>
                  <a:gd name="T4" fmla="*/ 55 w 55"/>
                  <a:gd name="T5" fmla="*/ 53 h 67"/>
                  <a:gd name="T6" fmla="*/ 35 w 55"/>
                  <a:gd name="T7" fmla="*/ 0 h 67"/>
                  <a:gd name="T8" fmla="*/ 0 w 55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67">
                    <a:moveTo>
                      <a:pt x="0" y="67"/>
                    </a:moveTo>
                    <a:lnTo>
                      <a:pt x="0" y="67"/>
                    </a:lnTo>
                    <a:lnTo>
                      <a:pt x="55" y="53"/>
                    </a:lnTo>
                    <a:lnTo>
                      <a:pt x="35" y="0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214" name="Freeform 26"/>
              <p:cNvSpPr>
                <a:spLocks/>
              </p:cNvSpPr>
              <p:nvPr/>
            </p:nvSpPr>
            <p:spPr bwMode="auto">
              <a:xfrm>
                <a:off x="5280025" y="1006476"/>
                <a:ext cx="44450" cy="30163"/>
              </a:xfrm>
              <a:custGeom>
                <a:avLst/>
                <a:gdLst>
                  <a:gd name="T0" fmla="*/ 0 w 53"/>
                  <a:gd name="T1" fmla="*/ 34 h 34"/>
                  <a:gd name="T2" fmla="*/ 0 w 53"/>
                  <a:gd name="T3" fmla="*/ 34 h 34"/>
                  <a:gd name="T4" fmla="*/ 53 w 53"/>
                  <a:gd name="T5" fmla="*/ 34 h 34"/>
                  <a:gd name="T6" fmla="*/ 53 w 53"/>
                  <a:gd name="T7" fmla="*/ 0 h 34"/>
                  <a:gd name="T8" fmla="*/ 0 w 53"/>
                  <a:gd name="T9" fmla="*/ 0 h 34"/>
                  <a:gd name="T10" fmla="*/ 0 w 53"/>
                  <a:gd name="T11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34">
                    <a:moveTo>
                      <a:pt x="0" y="34"/>
                    </a:moveTo>
                    <a:lnTo>
                      <a:pt x="0" y="34"/>
                    </a:lnTo>
                    <a:lnTo>
                      <a:pt x="53" y="34"/>
                    </a:lnTo>
                    <a:lnTo>
                      <a:pt x="53" y="0"/>
                    </a:lnTo>
                    <a:lnTo>
                      <a:pt x="0" y="0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215" name="Freeform 27"/>
              <p:cNvSpPr>
                <a:spLocks/>
              </p:cNvSpPr>
              <p:nvPr/>
            </p:nvSpPr>
            <p:spPr bwMode="auto">
              <a:xfrm>
                <a:off x="5253038" y="1006476"/>
                <a:ext cx="17463" cy="30163"/>
              </a:xfrm>
              <a:custGeom>
                <a:avLst/>
                <a:gdLst>
                  <a:gd name="T0" fmla="*/ 20 w 20"/>
                  <a:gd name="T1" fmla="*/ 0 h 34"/>
                  <a:gd name="T2" fmla="*/ 20 w 20"/>
                  <a:gd name="T3" fmla="*/ 0 h 34"/>
                  <a:gd name="T4" fmla="*/ 0 w 20"/>
                  <a:gd name="T5" fmla="*/ 0 h 34"/>
                  <a:gd name="T6" fmla="*/ 0 w 20"/>
                  <a:gd name="T7" fmla="*/ 34 h 34"/>
                  <a:gd name="T8" fmla="*/ 20 w 20"/>
                  <a:gd name="T9" fmla="*/ 34 h 34"/>
                  <a:gd name="T10" fmla="*/ 20 w 20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34">
                    <a:moveTo>
                      <a:pt x="20" y="0"/>
                    </a:moveTo>
                    <a:lnTo>
                      <a:pt x="20" y="0"/>
                    </a:lnTo>
                    <a:lnTo>
                      <a:pt x="0" y="0"/>
                    </a:lnTo>
                    <a:lnTo>
                      <a:pt x="0" y="34"/>
                    </a:lnTo>
                    <a:lnTo>
                      <a:pt x="20" y="3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216" name="Freeform 28"/>
              <p:cNvSpPr>
                <a:spLocks/>
              </p:cNvSpPr>
              <p:nvPr/>
            </p:nvSpPr>
            <p:spPr bwMode="auto">
              <a:xfrm>
                <a:off x="5280025" y="1081088"/>
                <a:ext cx="44450" cy="28575"/>
              </a:xfrm>
              <a:custGeom>
                <a:avLst/>
                <a:gdLst>
                  <a:gd name="T0" fmla="*/ 0 w 53"/>
                  <a:gd name="T1" fmla="*/ 35 h 35"/>
                  <a:gd name="T2" fmla="*/ 0 w 53"/>
                  <a:gd name="T3" fmla="*/ 35 h 35"/>
                  <a:gd name="T4" fmla="*/ 53 w 53"/>
                  <a:gd name="T5" fmla="*/ 35 h 35"/>
                  <a:gd name="T6" fmla="*/ 53 w 53"/>
                  <a:gd name="T7" fmla="*/ 0 h 35"/>
                  <a:gd name="T8" fmla="*/ 0 w 53"/>
                  <a:gd name="T9" fmla="*/ 0 h 35"/>
                  <a:gd name="T10" fmla="*/ 0 w 53"/>
                  <a:gd name="T11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35">
                    <a:moveTo>
                      <a:pt x="0" y="35"/>
                    </a:moveTo>
                    <a:lnTo>
                      <a:pt x="0" y="35"/>
                    </a:lnTo>
                    <a:lnTo>
                      <a:pt x="53" y="35"/>
                    </a:lnTo>
                    <a:lnTo>
                      <a:pt x="53" y="0"/>
                    </a:lnTo>
                    <a:lnTo>
                      <a:pt x="0" y="0"/>
                    </a:lnTo>
                    <a:lnTo>
                      <a:pt x="0" y="3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217" name="Freeform 29"/>
              <p:cNvSpPr>
                <a:spLocks/>
              </p:cNvSpPr>
              <p:nvPr/>
            </p:nvSpPr>
            <p:spPr bwMode="auto">
              <a:xfrm>
                <a:off x="5253038" y="1081088"/>
                <a:ext cx="17463" cy="28575"/>
              </a:xfrm>
              <a:custGeom>
                <a:avLst/>
                <a:gdLst>
                  <a:gd name="T0" fmla="*/ 20 w 20"/>
                  <a:gd name="T1" fmla="*/ 0 h 35"/>
                  <a:gd name="T2" fmla="*/ 20 w 20"/>
                  <a:gd name="T3" fmla="*/ 0 h 35"/>
                  <a:gd name="T4" fmla="*/ 0 w 20"/>
                  <a:gd name="T5" fmla="*/ 0 h 35"/>
                  <a:gd name="T6" fmla="*/ 0 w 20"/>
                  <a:gd name="T7" fmla="*/ 35 h 35"/>
                  <a:gd name="T8" fmla="*/ 20 w 20"/>
                  <a:gd name="T9" fmla="*/ 35 h 35"/>
                  <a:gd name="T10" fmla="*/ 20 w 20"/>
                  <a:gd name="T1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35">
                    <a:moveTo>
                      <a:pt x="20" y="0"/>
                    </a:moveTo>
                    <a:lnTo>
                      <a:pt x="20" y="0"/>
                    </a:lnTo>
                    <a:lnTo>
                      <a:pt x="0" y="0"/>
                    </a:lnTo>
                    <a:lnTo>
                      <a:pt x="0" y="35"/>
                    </a:lnTo>
                    <a:lnTo>
                      <a:pt x="20" y="35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218" name="Freeform 30"/>
              <p:cNvSpPr>
                <a:spLocks/>
              </p:cNvSpPr>
              <p:nvPr/>
            </p:nvSpPr>
            <p:spPr bwMode="auto">
              <a:xfrm>
                <a:off x="5280025" y="1155701"/>
                <a:ext cx="44450" cy="28575"/>
              </a:xfrm>
              <a:custGeom>
                <a:avLst/>
                <a:gdLst>
                  <a:gd name="T0" fmla="*/ 0 w 53"/>
                  <a:gd name="T1" fmla="*/ 34 h 34"/>
                  <a:gd name="T2" fmla="*/ 0 w 53"/>
                  <a:gd name="T3" fmla="*/ 34 h 34"/>
                  <a:gd name="T4" fmla="*/ 53 w 53"/>
                  <a:gd name="T5" fmla="*/ 34 h 34"/>
                  <a:gd name="T6" fmla="*/ 53 w 53"/>
                  <a:gd name="T7" fmla="*/ 0 h 34"/>
                  <a:gd name="T8" fmla="*/ 0 w 53"/>
                  <a:gd name="T9" fmla="*/ 0 h 34"/>
                  <a:gd name="T10" fmla="*/ 0 w 53"/>
                  <a:gd name="T11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34">
                    <a:moveTo>
                      <a:pt x="0" y="34"/>
                    </a:moveTo>
                    <a:lnTo>
                      <a:pt x="0" y="34"/>
                    </a:lnTo>
                    <a:lnTo>
                      <a:pt x="53" y="34"/>
                    </a:lnTo>
                    <a:lnTo>
                      <a:pt x="53" y="0"/>
                    </a:lnTo>
                    <a:lnTo>
                      <a:pt x="0" y="0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219" name="Freeform 31"/>
              <p:cNvSpPr>
                <a:spLocks/>
              </p:cNvSpPr>
              <p:nvPr/>
            </p:nvSpPr>
            <p:spPr bwMode="auto">
              <a:xfrm>
                <a:off x="5253038" y="1155701"/>
                <a:ext cx="17463" cy="28575"/>
              </a:xfrm>
              <a:custGeom>
                <a:avLst/>
                <a:gdLst>
                  <a:gd name="T0" fmla="*/ 20 w 20"/>
                  <a:gd name="T1" fmla="*/ 0 h 34"/>
                  <a:gd name="T2" fmla="*/ 20 w 20"/>
                  <a:gd name="T3" fmla="*/ 0 h 34"/>
                  <a:gd name="T4" fmla="*/ 0 w 20"/>
                  <a:gd name="T5" fmla="*/ 0 h 34"/>
                  <a:gd name="T6" fmla="*/ 0 w 20"/>
                  <a:gd name="T7" fmla="*/ 34 h 34"/>
                  <a:gd name="T8" fmla="*/ 20 w 20"/>
                  <a:gd name="T9" fmla="*/ 34 h 34"/>
                  <a:gd name="T10" fmla="*/ 20 w 20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34">
                    <a:moveTo>
                      <a:pt x="20" y="0"/>
                    </a:moveTo>
                    <a:lnTo>
                      <a:pt x="20" y="0"/>
                    </a:lnTo>
                    <a:lnTo>
                      <a:pt x="0" y="0"/>
                    </a:lnTo>
                    <a:lnTo>
                      <a:pt x="0" y="34"/>
                    </a:lnTo>
                    <a:lnTo>
                      <a:pt x="20" y="3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220" name="Freeform 32"/>
              <p:cNvSpPr>
                <a:spLocks/>
              </p:cNvSpPr>
              <p:nvPr/>
            </p:nvSpPr>
            <p:spPr bwMode="auto">
              <a:xfrm>
                <a:off x="5280025" y="1228726"/>
                <a:ext cx="44450" cy="28575"/>
              </a:xfrm>
              <a:custGeom>
                <a:avLst/>
                <a:gdLst>
                  <a:gd name="T0" fmla="*/ 0 w 53"/>
                  <a:gd name="T1" fmla="*/ 34 h 34"/>
                  <a:gd name="T2" fmla="*/ 0 w 53"/>
                  <a:gd name="T3" fmla="*/ 34 h 34"/>
                  <a:gd name="T4" fmla="*/ 53 w 53"/>
                  <a:gd name="T5" fmla="*/ 34 h 34"/>
                  <a:gd name="T6" fmla="*/ 53 w 53"/>
                  <a:gd name="T7" fmla="*/ 0 h 34"/>
                  <a:gd name="T8" fmla="*/ 0 w 53"/>
                  <a:gd name="T9" fmla="*/ 0 h 34"/>
                  <a:gd name="T10" fmla="*/ 0 w 53"/>
                  <a:gd name="T11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34">
                    <a:moveTo>
                      <a:pt x="0" y="34"/>
                    </a:moveTo>
                    <a:lnTo>
                      <a:pt x="0" y="34"/>
                    </a:lnTo>
                    <a:lnTo>
                      <a:pt x="53" y="34"/>
                    </a:lnTo>
                    <a:lnTo>
                      <a:pt x="53" y="0"/>
                    </a:lnTo>
                    <a:lnTo>
                      <a:pt x="0" y="0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221" name="Freeform 33"/>
              <p:cNvSpPr>
                <a:spLocks/>
              </p:cNvSpPr>
              <p:nvPr/>
            </p:nvSpPr>
            <p:spPr bwMode="auto">
              <a:xfrm>
                <a:off x="5253038" y="1228726"/>
                <a:ext cx="17463" cy="28575"/>
              </a:xfrm>
              <a:custGeom>
                <a:avLst/>
                <a:gdLst>
                  <a:gd name="T0" fmla="*/ 20 w 20"/>
                  <a:gd name="T1" fmla="*/ 0 h 34"/>
                  <a:gd name="T2" fmla="*/ 20 w 20"/>
                  <a:gd name="T3" fmla="*/ 0 h 34"/>
                  <a:gd name="T4" fmla="*/ 0 w 20"/>
                  <a:gd name="T5" fmla="*/ 0 h 34"/>
                  <a:gd name="T6" fmla="*/ 0 w 20"/>
                  <a:gd name="T7" fmla="*/ 34 h 34"/>
                  <a:gd name="T8" fmla="*/ 20 w 20"/>
                  <a:gd name="T9" fmla="*/ 34 h 34"/>
                  <a:gd name="T10" fmla="*/ 20 w 20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34">
                    <a:moveTo>
                      <a:pt x="20" y="0"/>
                    </a:moveTo>
                    <a:lnTo>
                      <a:pt x="20" y="0"/>
                    </a:lnTo>
                    <a:lnTo>
                      <a:pt x="0" y="0"/>
                    </a:lnTo>
                    <a:lnTo>
                      <a:pt x="0" y="34"/>
                    </a:lnTo>
                    <a:lnTo>
                      <a:pt x="20" y="3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222" name="Freeform 34"/>
              <p:cNvSpPr>
                <a:spLocks/>
              </p:cNvSpPr>
              <p:nvPr/>
            </p:nvSpPr>
            <p:spPr bwMode="auto">
              <a:xfrm>
                <a:off x="5253038" y="1192213"/>
                <a:ext cx="46038" cy="28575"/>
              </a:xfrm>
              <a:custGeom>
                <a:avLst/>
                <a:gdLst>
                  <a:gd name="T0" fmla="*/ 54 w 54"/>
                  <a:gd name="T1" fmla="*/ 34 h 34"/>
                  <a:gd name="T2" fmla="*/ 54 w 54"/>
                  <a:gd name="T3" fmla="*/ 34 h 34"/>
                  <a:gd name="T4" fmla="*/ 0 w 54"/>
                  <a:gd name="T5" fmla="*/ 34 h 34"/>
                  <a:gd name="T6" fmla="*/ 0 w 54"/>
                  <a:gd name="T7" fmla="*/ 0 h 34"/>
                  <a:gd name="T8" fmla="*/ 54 w 54"/>
                  <a:gd name="T9" fmla="*/ 0 h 34"/>
                  <a:gd name="T10" fmla="*/ 54 w 54"/>
                  <a:gd name="T11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34">
                    <a:moveTo>
                      <a:pt x="54" y="34"/>
                    </a:moveTo>
                    <a:lnTo>
                      <a:pt x="54" y="34"/>
                    </a:lnTo>
                    <a:lnTo>
                      <a:pt x="0" y="34"/>
                    </a:lnTo>
                    <a:lnTo>
                      <a:pt x="0" y="0"/>
                    </a:lnTo>
                    <a:lnTo>
                      <a:pt x="54" y="0"/>
                    </a:lnTo>
                    <a:lnTo>
                      <a:pt x="54" y="3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223" name="Freeform 35"/>
              <p:cNvSpPr>
                <a:spLocks/>
              </p:cNvSpPr>
              <p:nvPr/>
            </p:nvSpPr>
            <p:spPr bwMode="auto">
              <a:xfrm>
                <a:off x="5307013" y="1192213"/>
                <a:ext cx="17463" cy="28575"/>
              </a:xfrm>
              <a:custGeom>
                <a:avLst/>
                <a:gdLst>
                  <a:gd name="T0" fmla="*/ 0 w 20"/>
                  <a:gd name="T1" fmla="*/ 0 h 34"/>
                  <a:gd name="T2" fmla="*/ 0 w 20"/>
                  <a:gd name="T3" fmla="*/ 0 h 34"/>
                  <a:gd name="T4" fmla="*/ 20 w 20"/>
                  <a:gd name="T5" fmla="*/ 0 h 34"/>
                  <a:gd name="T6" fmla="*/ 20 w 20"/>
                  <a:gd name="T7" fmla="*/ 34 h 34"/>
                  <a:gd name="T8" fmla="*/ 0 w 20"/>
                  <a:gd name="T9" fmla="*/ 34 h 34"/>
                  <a:gd name="T10" fmla="*/ 0 w 20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34">
                    <a:moveTo>
                      <a:pt x="0" y="0"/>
                    </a:moveTo>
                    <a:lnTo>
                      <a:pt x="0" y="0"/>
                    </a:lnTo>
                    <a:lnTo>
                      <a:pt x="20" y="0"/>
                    </a:lnTo>
                    <a:lnTo>
                      <a:pt x="20" y="34"/>
                    </a:lnTo>
                    <a:lnTo>
                      <a:pt x="0" y="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224" name="Freeform 36"/>
              <p:cNvSpPr>
                <a:spLocks/>
              </p:cNvSpPr>
              <p:nvPr/>
            </p:nvSpPr>
            <p:spPr bwMode="auto">
              <a:xfrm>
                <a:off x="5253038" y="1117601"/>
                <a:ext cx="46038" cy="30163"/>
              </a:xfrm>
              <a:custGeom>
                <a:avLst/>
                <a:gdLst>
                  <a:gd name="T0" fmla="*/ 54 w 54"/>
                  <a:gd name="T1" fmla="*/ 34 h 34"/>
                  <a:gd name="T2" fmla="*/ 54 w 54"/>
                  <a:gd name="T3" fmla="*/ 34 h 34"/>
                  <a:gd name="T4" fmla="*/ 0 w 54"/>
                  <a:gd name="T5" fmla="*/ 34 h 34"/>
                  <a:gd name="T6" fmla="*/ 0 w 54"/>
                  <a:gd name="T7" fmla="*/ 0 h 34"/>
                  <a:gd name="T8" fmla="*/ 54 w 54"/>
                  <a:gd name="T9" fmla="*/ 0 h 34"/>
                  <a:gd name="T10" fmla="*/ 54 w 54"/>
                  <a:gd name="T11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34">
                    <a:moveTo>
                      <a:pt x="54" y="34"/>
                    </a:moveTo>
                    <a:lnTo>
                      <a:pt x="54" y="34"/>
                    </a:lnTo>
                    <a:lnTo>
                      <a:pt x="0" y="34"/>
                    </a:lnTo>
                    <a:lnTo>
                      <a:pt x="0" y="0"/>
                    </a:lnTo>
                    <a:lnTo>
                      <a:pt x="54" y="0"/>
                    </a:lnTo>
                    <a:lnTo>
                      <a:pt x="54" y="3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225" name="Freeform 37"/>
              <p:cNvSpPr>
                <a:spLocks/>
              </p:cNvSpPr>
              <p:nvPr/>
            </p:nvSpPr>
            <p:spPr bwMode="auto">
              <a:xfrm>
                <a:off x="5307013" y="1117601"/>
                <a:ext cx="17463" cy="30163"/>
              </a:xfrm>
              <a:custGeom>
                <a:avLst/>
                <a:gdLst>
                  <a:gd name="T0" fmla="*/ 0 w 20"/>
                  <a:gd name="T1" fmla="*/ 0 h 34"/>
                  <a:gd name="T2" fmla="*/ 0 w 20"/>
                  <a:gd name="T3" fmla="*/ 0 h 34"/>
                  <a:gd name="T4" fmla="*/ 20 w 20"/>
                  <a:gd name="T5" fmla="*/ 0 h 34"/>
                  <a:gd name="T6" fmla="*/ 20 w 20"/>
                  <a:gd name="T7" fmla="*/ 34 h 34"/>
                  <a:gd name="T8" fmla="*/ 0 w 20"/>
                  <a:gd name="T9" fmla="*/ 34 h 34"/>
                  <a:gd name="T10" fmla="*/ 0 w 20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34">
                    <a:moveTo>
                      <a:pt x="0" y="0"/>
                    </a:moveTo>
                    <a:lnTo>
                      <a:pt x="0" y="0"/>
                    </a:lnTo>
                    <a:lnTo>
                      <a:pt x="20" y="0"/>
                    </a:lnTo>
                    <a:lnTo>
                      <a:pt x="20" y="34"/>
                    </a:lnTo>
                    <a:lnTo>
                      <a:pt x="0" y="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226" name="Freeform 38"/>
              <p:cNvSpPr>
                <a:spLocks/>
              </p:cNvSpPr>
              <p:nvPr/>
            </p:nvSpPr>
            <p:spPr bwMode="auto">
              <a:xfrm>
                <a:off x="5253038" y="1042988"/>
                <a:ext cx="46038" cy="30163"/>
              </a:xfrm>
              <a:custGeom>
                <a:avLst/>
                <a:gdLst>
                  <a:gd name="T0" fmla="*/ 54 w 54"/>
                  <a:gd name="T1" fmla="*/ 34 h 34"/>
                  <a:gd name="T2" fmla="*/ 54 w 54"/>
                  <a:gd name="T3" fmla="*/ 34 h 34"/>
                  <a:gd name="T4" fmla="*/ 0 w 54"/>
                  <a:gd name="T5" fmla="*/ 34 h 34"/>
                  <a:gd name="T6" fmla="*/ 0 w 54"/>
                  <a:gd name="T7" fmla="*/ 0 h 34"/>
                  <a:gd name="T8" fmla="*/ 54 w 54"/>
                  <a:gd name="T9" fmla="*/ 0 h 34"/>
                  <a:gd name="T10" fmla="*/ 54 w 54"/>
                  <a:gd name="T11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34">
                    <a:moveTo>
                      <a:pt x="54" y="34"/>
                    </a:moveTo>
                    <a:lnTo>
                      <a:pt x="54" y="34"/>
                    </a:lnTo>
                    <a:lnTo>
                      <a:pt x="0" y="34"/>
                    </a:lnTo>
                    <a:lnTo>
                      <a:pt x="0" y="0"/>
                    </a:lnTo>
                    <a:lnTo>
                      <a:pt x="54" y="0"/>
                    </a:lnTo>
                    <a:lnTo>
                      <a:pt x="54" y="3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227" name="Freeform 39"/>
              <p:cNvSpPr>
                <a:spLocks/>
              </p:cNvSpPr>
              <p:nvPr/>
            </p:nvSpPr>
            <p:spPr bwMode="auto">
              <a:xfrm>
                <a:off x="5307013" y="1042988"/>
                <a:ext cx="17463" cy="30163"/>
              </a:xfrm>
              <a:custGeom>
                <a:avLst/>
                <a:gdLst>
                  <a:gd name="T0" fmla="*/ 0 w 20"/>
                  <a:gd name="T1" fmla="*/ 0 h 34"/>
                  <a:gd name="T2" fmla="*/ 0 w 20"/>
                  <a:gd name="T3" fmla="*/ 0 h 34"/>
                  <a:gd name="T4" fmla="*/ 20 w 20"/>
                  <a:gd name="T5" fmla="*/ 0 h 34"/>
                  <a:gd name="T6" fmla="*/ 20 w 20"/>
                  <a:gd name="T7" fmla="*/ 34 h 34"/>
                  <a:gd name="T8" fmla="*/ 0 w 20"/>
                  <a:gd name="T9" fmla="*/ 34 h 34"/>
                  <a:gd name="T10" fmla="*/ 0 w 20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34">
                    <a:moveTo>
                      <a:pt x="0" y="0"/>
                    </a:moveTo>
                    <a:lnTo>
                      <a:pt x="0" y="0"/>
                    </a:lnTo>
                    <a:lnTo>
                      <a:pt x="20" y="0"/>
                    </a:lnTo>
                    <a:lnTo>
                      <a:pt x="20" y="34"/>
                    </a:lnTo>
                    <a:lnTo>
                      <a:pt x="0" y="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228" name="Freeform 40"/>
              <p:cNvSpPr>
                <a:spLocks/>
              </p:cNvSpPr>
              <p:nvPr/>
            </p:nvSpPr>
            <p:spPr bwMode="auto">
              <a:xfrm>
                <a:off x="5067300" y="938213"/>
                <a:ext cx="441325" cy="390525"/>
              </a:xfrm>
              <a:custGeom>
                <a:avLst/>
                <a:gdLst>
                  <a:gd name="T0" fmla="*/ 466 w 518"/>
                  <a:gd name="T1" fmla="*/ 456 h 456"/>
                  <a:gd name="T2" fmla="*/ 466 w 518"/>
                  <a:gd name="T3" fmla="*/ 456 h 456"/>
                  <a:gd name="T4" fmla="*/ 401 w 518"/>
                  <a:gd name="T5" fmla="*/ 456 h 456"/>
                  <a:gd name="T6" fmla="*/ 389 w 518"/>
                  <a:gd name="T7" fmla="*/ 444 h 456"/>
                  <a:gd name="T8" fmla="*/ 401 w 518"/>
                  <a:gd name="T9" fmla="*/ 432 h 456"/>
                  <a:gd name="T10" fmla="*/ 466 w 518"/>
                  <a:gd name="T11" fmla="*/ 432 h 456"/>
                  <a:gd name="T12" fmla="*/ 493 w 518"/>
                  <a:gd name="T13" fmla="*/ 409 h 456"/>
                  <a:gd name="T14" fmla="*/ 493 w 518"/>
                  <a:gd name="T15" fmla="*/ 47 h 456"/>
                  <a:gd name="T16" fmla="*/ 466 w 518"/>
                  <a:gd name="T17" fmla="*/ 24 h 456"/>
                  <a:gd name="T18" fmla="*/ 52 w 518"/>
                  <a:gd name="T19" fmla="*/ 24 h 456"/>
                  <a:gd name="T20" fmla="*/ 25 w 518"/>
                  <a:gd name="T21" fmla="*/ 47 h 456"/>
                  <a:gd name="T22" fmla="*/ 25 w 518"/>
                  <a:gd name="T23" fmla="*/ 409 h 456"/>
                  <a:gd name="T24" fmla="*/ 52 w 518"/>
                  <a:gd name="T25" fmla="*/ 432 h 456"/>
                  <a:gd name="T26" fmla="*/ 310 w 518"/>
                  <a:gd name="T27" fmla="*/ 432 h 456"/>
                  <a:gd name="T28" fmla="*/ 322 w 518"/>
                  <a:gd name="T29" fmla="*/ 444 h 456"/>
                  <a:gd name="T30" fmla="*/ 310 w 518"/>
                  <a:gd name="T31" fmla="*/ 456 h 456"/>
                  <a:gd name="T32" fmla="*/ 52 w 518"/>
                  <a:gd name="T33" fmla="*/ 456 h 456"/>
                  <a:gd name="T34" fmla="*/ 0 w 518"/>
                  <a:gd name="T35" fmla="*/ 409 h 456"/>
                  <a:gd name="T36" fmla="*/ 0 w 518"/>
                  <a:gd name="T37" fmla="*/ 47 h 456"/>
                  <a:gd name="T38" fmla="*/ 52 w 518"/>
                  <a:gd name="T39" fmla="*/ 0 h 456"/>
                  <a:gd name="T40" fmla="*/ 466 w 518"/>
                  <a:gd name="T41" fmla="*/ 0 h 456"/>
                  <a:gd name="T42" fmla="*/ 518 w 518"/>
                  <a:gd name="T43" fmla="*/ 47 h 456"/>
                  <a:gd name="T44" fmla="*/ 518 w 518"/>
                  <a:gd name="T45" fmla="*/ 409 h 456"/>
                  <a:gd name="T46" fmla="*/ 466 w 518"/>
                  <a:gd name="T47" fmla="*/ 456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18" h="456">
                    <a:moveTo>
                      <a:pt x="466" y="456"/>
                    </a:moveTo>
                    <a:lnTo>
                      <a:pt x="466" y="456"/>
                    </a:lnTo>
                    <a:lnTo>
                      <a:pt x="401" y="456"/>
                    </a:lnTo>
                    <a:cubicBezTo>
                      <a:pt x="394" y="456"/>
                      <a:pt x="389" y="451"/>
                      <a:pt x="389" y="444"/>
                    </a:cubicBezTo>
                    <a:cubicBezTo>
                      <a:pt x="389" y="437"/>
                      <a:pt x="394" y="432"/>
                      <a:pt x="401" y="432"/>
                    </a:cubicBezTo>
                    <a:lnTo>
                      <a:pt x="466" y="432"/>
                    </a:lnTo>
                    <a:cubicBezTo>
                      <a:pt x="481" y="432"/>
                      <a:pt x="493" y="422"/>
                      <a:pt x="493" y="409"/>
                    </a:cubicBezTo>
                    <a:lnTo>
                      <a:pt x="493" y="47"/>
                    </a:lnTo>
                    <a:cubicBezTo>
                      <a:pt x="493" y="35"/>
                      <a:pt x="481" y="24"/>
                      <a:pt x="466" y="24"/>
                    </a:cubicBezTo>
                    <a:lnTo>
                      <a:pt x="52" y="24"/>
                    </a:lnTo>
                    <a:cubicBezTo>
                      <a:pt x="37" y="24"/>
                      <a:pt x="25" y="35"/>
                      <a:pt x="25" y="47"/>
                    </a:cubicBezTo>
                    <a:lnTo>
                      <a:pt x="25" y="409"/>
                    </a:lnTo>
                    <a:cubicBezTo>
                      <a:pt x="25" y="422"/>
                      <a:pt x="37" y="432"/>
                      <a:pt x="52" y="432"/>
                    </a:cubicBezTo>
                    <a:lnTo>
                      <a:pt x="310" y="432"/>
                    </a:lnTo>
                    <a:cubicBezTo>
                      <a:pt x="317" y="432"/>
                      <a:pt x="322" y="437"/>
                      <a:pt x="322" y="444"/>
                    </a:cubicBezTo>
                    <a:cubicBezTo>
                      <a:pt x="322" y="451"/>
                      <a:pt x="317" y="456"/>
                      <a:pt x="310" y="456"/>
                    </a:cubicBezTo>
                    <a:lnTo>
                      <a:pt x="52" y="456"/>
                    </a:lnTo>
                    <a:cubicBezTo>
                      <a:pt x="23" y="456"/>
                      <a:pt x="0" y="435"/>
                      <a:pt x="0" y="409"/>
                    </a:cubicBezTo>
                    <a:lnTo>
                      <a:pt x="0" y="47"/>
                    </a:lnTo>
                    <a:cubicBezTo>
                      <a:pt x="0" y="21"/>
                      <a:pt x="23" y="0"/>
                      <a:pt x="52" y="0"/>
                    </a:cubicBezTo>
                    <a:lnTo>
                      <a:pt x="466" y="0"/>
                    </a:lnTo>
                    <a:cubicBezTo>
                      <a:pt x="495" y="0"/>
                      <a:pt x="518" y="21"/>
                      <a:pt x="518" y="47"/>
                    </a:cubicBezTo>
                    <a:lnTo>
                      <a:pt x="518" y="409"/>
                    </a:lnTo>
                    <a:cubicBezTo>
                      <a:pt x="518" y="435"/>
                      <a:pt x="495" y="456"/>
                      <a:pt x="466" y="45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229" name="Freeform 41"/>
              <p:cNvSpPr>
                <a:spLocks/>
              </p:cNvSpPr>
              <p:nvPr/>
            </p:nvSpPr>
            <p:spPr bwMode="auto">
              <a:xfrm>
                <a:off x="5310188" y="1295401"/>
                <a:ext cx="42863" cy="44450"/>
              </a:xfrm>
              <a:custGeom>
                <a:avLst/>
                <a:gdLst>
                  <a:gd name="T0" fmla="*/ 51 w 51"/>
                  <a:gd name="T1" fmla="*/ 26 h 52"/>
                  <a:gd name="T2" fmla="*/ 51 w 51"/>
                  <a:gd name="T3" fmla="*/ 26 h 52"/>
                  <a:gd name="T4" fmla="*/ 25 w 51"/>
                  <a:gd name="T5" fmla="*/ 52 h 52"/>
                  <a:gd name="T6" fmla="*/ 0 w 51"/>
                  <a:gd name="T7" fmla="*/ 26 h 52"/>
                  <a:gd name="T8" fmla="*/ 25 w 51"/>
                  <a:gd name="T9" fmla="*/ 0 h 52"/>
                  <a:gd name="T10" fmla="*/ 51 w 51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52">
                    <a:moveTo>
                      <a:pt x="51" y="26"/>
                    </a:moveTo>
                    <a:lnTo>
                      <a:pt x="51" y="26"/>
                    </a:lnTo>
                    <a:cubicBezTo>
                      <a:pt x="51" y="40"/>
                      <a:pt x="40" y="52"/>
                      <a:pt x="25" y="52"/>
                    </a:cubicBezTo>
                    <a:cubicBezTo>
                      <a:pt x="11" y="52"/>
                      <a:pt x="0" y="40"/>
                      <a:pt x="0" y="26"/>
                    </a:cubicBezTo>
                    <a:cubicBezTo>
                      <a:pt x="0" y="12"/>
                      <a:pt x="11" y="0"/>
                      <a:pt x="25" y="0"/>
                    </a:cubicBezTo>
                    <a:cubicBezTo>
                      <a:pt x="40" y="0"/>
                      <a:pt x="51" y="12"/>
                      <a:pt x="51" y="2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230" name="Freeform 42"/>
              <p:cNvSpPr>
                <a:spLocks/>
              </p:cNvSpPr>
              <p:nvPr/>
            </p:nvSpPr>
            <p:spPr bwMode="auto">
              <a:xfrm>
                <a:off x="5387975" y="1295401"/>
                <a:ext cx="42863" cy="44450"/>
              </a:xfrm>
              <a:custGeom>
                <a:avLst/>
                <a:gdLst>
                  <a:gd name="T0" fmla="*/ 51 w 51"/>
                  <a:gd name="T1" fmla="*/ 26 h 52"/>
                  <a:gd name="T2" fmla="*/ 51 w 51"/>
                  <a:gd name="T3" fmla="*/ 26 h 52"/>
                  <a:gd name="T4" fmla="*/ 25 w 51"/>
                  <a:gd name="T5" fmla="*/ 52 h 52"/>
                  <a:gd name="T6" fmla="*/ 0 w 51"/>
                  <a:gd name="T7" fmla="*/ 26 h 52"/>
                  <a:gd name="T8" fmla="*/ 25 w 51"/>
                  <a:gd name="T9" fmla="*/ 0 h 52"/>
                  <a:gd name="T10" fmla="*/ 51 w 51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52">
                    <a:moveTo>
                      <a:pt x="51" y="26"/>
                    </a:moveTo>
                    <a:lnTo>
                      <a:pt x="51" y="26"/>
                    </a:lnTo>
                    <a:cubicBezTo>
                      <a:pt x="51" y="40"/>
                      <a:pt x="40" y="52"/>
                      <a:pt x="25" y="52"/>
                    </a:cubicBezTo>
                    <a:cubicBezTo>
                      <a:pt x="11" y="52"/>
                      <a:pt x="0" y="40"/>
                      <a:pt x="0" y="26"/>
                    </a:cubicBezTo>
                    <a:cubicBezTo>
                      <a:pt x="0" y="12"/>
                      <a:pt x="11" y="0"/>
                      <a:pt x="25" y="0"/>
                    </a:cubicBezTo>
                    <a:cubicBezTo>
                      <a:pt x="40" y="0"/>
                      <a:pt x="51" y="12"/>
                      <a:pt x="51" y="2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</p:grpSp>
        <p:grpSp>
          <p:nvGrpSpPr>
            <p:cNvPr id="240" name="组合 19612"/>
            <p:cNvGrpSpPr/>
            <p:nvPr/>
          </p:nvGrpSpPr>
          <p:grpSpPr>
            <a:xfrm>
              <a:off x="2950769" y="4828070"/>
              <a:ext cx="514470" cy="378972"/>
              <a:chOff x="6245225" y="965201"/>
              <a:chExt cx="439738" cy="355600"/>
            </a:xfrm>
            <a:solidFill>
              <a:srgbClr val="3C3C3B"/>
            </a:solidFill>
          </p:grpSpPr>
          <p:sp>
            <p:nvSpPr>
              <p:cNvPr id="241" name="Freeform 58"/>
              <p:cNvSpPr>
                <a:spLocks/>
              </p:cNvSpPr>
              <p:nvPr/>
            </p:nvSpPr>
            <p:spPr bwMode="auto">
              <a:xfrm>
                <a:off x="6245225" y="965201"/>
                <a:ext cx="439738" cy="344488"/>
              </a:xfrm>
              <a:custGeom>
                <a:avLst/>
                <a:gdLst>
                  <a:gd name="T0" fmla="*/ 492 w 517"/>
                  <a:gd name="T1" fmla="*/ 402 h 402"/>
                  <a:gd name="T2" fmla="*/ 492 w 517"/>
                  <a:gd name="T3" fmla="*/ 402 h 402"/>
                  <a:gd name="T4" fmla="*/ 418 w 517"/>
                  <a:gd name="T5" fmla="*/ 402 h 402"/>
                  <a:gd name="T6" fmla="*/ 406 w 517"/>
                  <a:gd name="T7" fmla="*/ 389 h 402"/>
                  <a:gd name="T8" fmla="*/ 418 w 517"/>
                  <a:gd name="T9" fmla="*/ 377 h 402"/>
                  <a:gd name="T10" fmla="*/ 492 w 517"/>
                  <a:gd name="T11" fmla="*/ 377 h 402"/>
                  <a:gd name="T12" fmla="*/ 492 w 517"/>
                  <a:gd name="T13" fmla="*/ 24 h 402"/>
                  <a:gd name="T14" fmla="*/ 25 w 517"/>
                  <a:gd name="T15" fmla="*/ 24 h 402"/>
                  <a:gd name="T16" fmla="*/ 25 w 517"/>
                  <a:gd name="T17" fmla="*/ 377 h 402"/>
                  <a:gd name="T18" fmla="*/ 333 w 517"/>
                  <a:gd name="T19" fmla="*/ 377 h 402"/>
                  <a:gd name="T20" fmla="*/ 345 w 517"/>
                  <a:gd name="T21" fmla="*/ 389 h 402"/>
                  <a:gd name="T22" fmla="*/ 333 w 517"/>
                  <a:gd name="T23" fmla="*/ 402 h 402"/>
                  <a:gd name="T24" fmla="*/ 25 w 517"/>
                  <a:gd name="T25" fmla="*/ 402 h 402"/>
                  <a:gd name="T26" fmla="*/ 0 w 517"/>
                  <a:gd name="T27" fmla="*/ 377 h 402"/>
                  <a:gd name="T28" fmla="*/ 0 w 517"/>
                  <a:gd name="T29" fmla="*/ 24 h 402"/>
                  <a:gd name="T30" fmla="*/ 25 w 517"/>
                  <a:gd name="T31" fmla="*/ 0 h 402"/>
                  <a:gd name="T32" fmla="*/ 492 w 517"/>
                  <a:gd name="T33" fmla="*/ 0 h 402"/>
                  <a:gd name="T34" fmla="*/ 517 w 517"/>
                  <a:gd name="T35" fmla="*/ 24 h 402"/>
                  <a:gd name="T36" fmla="*/ 517 w 517"/>
                  <a:gd name="T37" fmla="*/ 377 h 402"/>
                  <a:gd name="T38" fmla="*/ 492 w 517"/>
                  <a:gd name="T39" fmla="*/ 402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17" h="402">
                    <a:moveTo>
                      <a:pt x="492" y="402"/>
                    </a:moveTo>
                    <a:lnTo>
                      <a:pt x="492" y="402"/>
                    </a:lnTo>
                    <a:lnTo>
                      <a:pt x="418" y="402"/>
                    </a:lnTo>
                    <a:cubicBezTo>
                      <a:pt x="412" y="402"/>
                      <a:pt x="406" y="396"/>
                      <a:pt x="406" y="389"/>
                    </a:cubicBezTo>
                    <a:cubicBezTo>
                      <a:pt x="406" y="383"/>
                      <a:pt x="412" y="377"/>
                      <a:pt x="418" y="377"/>
                    </a:cubicBezTo>
                    <a:lnTo>
                      <a:pt x="492" y="377"/>
                    </a:lnTo>
                    <a:lnTo>
                      <a:pt x="492" y="24"/>
                    </a:lnTo>
                    <a:lnTo>
                      <a:pt x="25" y="24"/>
                    </a:lnTo>
                    <a:lnTo>
                      <a:pt x="25" y="377"/>
                    </a:lnTo>
                    <a:lnTo>
                      <a:pt x="333" y="377"/>
                    </a:lnTo>
                    <a:cubicBezTo>
                      <a:pt x="339" y="377"/>
                      <a:pt x="345" y="383"/>
                      <a:pt x="345" y="389"/>
                    </a:cubicBezTo>
                    <a:cubicBezTo>
                      <a:pt x="345" y="396"/>
                      <a:pt x="339" y="402"/>
                      <a:pt x="333" y="402"/>
                    </a:cubicBezTo>
                    <a:lnTo>
                      <a:pt x="25" y="402"/>
                    </a:lnTo>
                    <a:cubicBezTo>
                      <a:pt x="11" y="402"/>
                      <a:pt x="0" y="391"/>
                      <a:pt x="0" y="377"/>
                    </a:cubicBezTo>
                    <a:lnTo>
                      <a:pt x="0" y="24"/>
                    </a:lnTo>
                    <a:cubicBezTo>
                      <a:pt x="0" y="11"/>
                      <a:pt x="11" y="0"/>
                      <a:pt x="25" y="0"/>
                    </a:cubicBezTo>
                    <a:lnTo>
                      <a:pt x="492" y="0"/>
                    </a:lnTo>
                    <a:cubicBezTo>
                      <a:pt x="506" y="0"/>
                      <a:pt x="517" y="11"/>
                      <a:pt x="517" y="24"/>
                    </a:cubicBezTo>
                    <a:lnTo>
                      <a:pt x="517" y="377"/>
                    </a:lnTo>
                    <a:cubicBezTo>
                      <a:pt x="517" y="391"/>
                      <a:pt x="506" y="402"/>
                      <a:pt x="492" y="402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242" name="Freeform 59"/>
              <p:cNvSpPr>
                <a:spLocks/>
              </p:cNvSpPr>
              <p:nvPr/>
            </p:nvSpPr>
            <p:spPr bwMode="auto">
              <a:xfrm>
                <a:off x="6516688" y="1277938"/>
                <a:ext cx="42863" cy="42863"/>
              </a:xfrm>
              <a:custGeom>
                <a:avLst/>
                <a:gdLst>
                  <a:gd name="T0" fmla="*/ 26 w 51"/>
                  <a:gd name="T1" fmla="*/ 51 h 51"/>
                  <a:gd name="T2" fmla="*/ 26 w 51"/>
                  <a:gd name="T3" fmla="*/ 51 h 51"/>
                  <a:gd name="T4" fmla="*/ 0 w 51"/>
                  <a:gd name="T5" fmla="*/ 25 h 51"/>
                  <a:gd name="T6" fmla="*/ 26 w 51"/>
                  <a:gd name="T7" fmla="*/ 0 h 51"/>
                  <a:gd name="T8" fmla="*/ 51 w 51"/>
                  <a:gd name="T9" fmla="*/ 25 h 51"/>
                  <a:gd name="T10" fmla="*/ 26 w 51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51">
                    <a:moveTo>
                      <a:pt x="26" y="51"/>
                    </a:moveTo>
                    <a:lnTo>
                      <a:pt x="26" y="51"/>
                    </a:lnTo>
                    <a:cubicBezTo>
                      <a:pt x="11" y="51"/>
                      <a:pt x="0" y="39"/>
                      <a:pt x="0" y="25"/>
                    </a:cubicBezTo>
                    <a:cubicBezTo>
                      <a:pt x="0" y="11"/>
                      <a:pt x="11" y="0"/>
                      <a:pt x="26" y="0"/>
                    </a:cubicBezTo>
                    <a:cubicBezTo>
                      <a:pt x="40" y="0"/>
                      <a:pt x="51" y="11"/>
                      <a:pt x="51" y="25"/>
                    </a:cubicBezTo>
                    <a:cubicBezTo>
                      <a:pt x="51" y="39"/>
                      <a:pt x="40" y="51"/>
                      <a:pt x="26" y="5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243" name="Freeform 60"/>
              <p:cNvSpPr>
                <a:spLocks/>
              </p:cNvSpPr>
              <p:nvPr/>
            </p:nvSpPr>
            <p:spPr bwMode="auto">
              <a:xfrm>
                <a:off x="6583363" y="1277938"/>
                <a:ext cx="42863" cy="42863"/>
              </a:xfrm>
              <a:custGeom>
                <a:avLst/>
                <a:gdLst>
                  <a:gd name="T0" fmla="*/ 25 w 51"/>
                  <a:gd name="T1" fmla="*/ 51 h 51"/>
                  <a:gd name="T2" fmla="*/ 25 w 51"/>
                  <a:gd name="T3" fmla="*/ 51 h 51"/>
                  <a:gd name="T4" fmla="*/ 0 w 51"/>
                  <a:gd name="T5" fmla="*/ 25 h 51"/>
                  <a:gd name="T6" fmla="*/ 25 w 51"/>
                  <a:gd name="T7" fmla="*/ 0 h 51"/>
                  <a:gd name="T8" fmla="*/ 51 w 51"/>
                  <a:gd name="T9" fmla="*/ 25 h 51"/>
                  <a:gd name="T10" fmla="*/ 25 w 51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51">
                    <a:moveTo>
                      <a:pt x="25" y="51"/>
                    </a:moveTo>
                    <a:lnTo>
                      <a:pt x="25" y="51"/>
                    </a:lnTo>
                    <a:cubicBezTo>
                      <a:pt x="11" y="51"/>
                      <a:pt x="0" y="39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40" y="0"/>
                      <a:pt x="51" y="11"/>
                      <a:pt x="51" y="25"/>
                    </a:cubicBezTo>
                    <a:cubicBezTo>
                      <a:pt x="51" y="39"/>
                      <a:pt x="40" y="51"/>
                      <a:pt x="25" y="5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244" name="Freeform 61"/>
              <p:cNvSpPr>
                <a:spLocks/>
              </p:cNvSpPr>
              <p:nvPr/>
            </p:nvSpPr>
            <p:spPr bwMode="auto">
              <a:xfrm>
                <a:off x="6513513" y="1127126"/>
                <a:ext cx="80963" cy="22225"/>
              </a:xfrm>
              <a:custGeom>
                <a:avLst/>
                <a:gdLst>
                  <a:gd name="T0" fmla="*/ 96 w 96"/>
                  <a:gd name="T1" fmla="*/ 25 h 25"/>
                  <a:gd name="T2" fmla="*/ 96 w 96"/>
                  <a:gd name="T3" fmla="*/ 25 h 25"/>
                  <a:gd name="T4" fmla="*/ 0 w 96"/>
                  <a:gd name="T5" fmla="*/ 24 h 25"/>
                  <a:gd name="T6" fmla="*/ 0 w 96"/>
                  <a:gd name="T7" fmla="*/ 0 h 25"/>
                  <a:gd name="T8" fmla="*/ 96 w 96"/>
                  <a:gd name="T9" fmla="*/ 0 h 25"/>
                  <a:gd name="T10" fmla="*/ 96 w 96"/>
                  <a:gd name="T1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25">
                    <a:moveTo>
                      <a:pt x="96" y="25"/>
                    </a:moveTo>
                    <a:lnTo>
                      <a:pt x="96" y="25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96" y="0"/>
                    </a:lnTo>
                    <a:lnTo>
                      <a:pt x="96" y="2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245" name="Freeform 62"/>
              <p:cNvSpPr>
                <a:spLocks/>
              </p:cNvSpPr>
              <p:nvPr/>
            </p:nvSpPr>
            <p:spPr bwMode="auto">
              <a:xfrm>
                <a:off x="6578600" y="1103313"/>
                <a:ext cx="38100" cy="69850"/>
              </a:xfrm>
              <a:custGeom>
                <a:avLst/>
                <a:gdLst>
                  <a:gd name="T0" fmla="*/ 0 w 46"/>
                  <a:gd name="T1" fmla="*/ 0 h 81"/>
                  <a:gd name="T2" fmla="*/ 0 w 46"/>
                  <a:gd name="T3" fmla="*/ 0 h 81"/>
                  <a:gd name="T4" fmla="*/ 46 w 46"/>
                  <a:gd name="T5" fmla="*/ 40 h 81"/>
                  <a:gd name="T6" fmla="*/ 0 w 46"/>
                  <a:gd name="T7" fmla="*/ 81 h 81"/>
                  <a:gd name="T8" fmla="*/ 0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0" y="0"/>
                    </a:moveTo>
                    <a:lnTo>
                      <a:pt x="0" y="0"/>
                    </a:lnTo>
                    <a:lnTo>
                      <a:pt x="46" y="40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246" name="Freeform 63"/>
              <p:cNvSpPr>
                <a:spLocks/>
              </p:cNvSpPr>
              <p:nvPr/>
            </p:nvSpPr>
            <p:spPr bwMode="auto">
              <a:xfrm>
                <a:off x="6515100" y="1052513"/>
                <a:ext cx="84138" cy="49213"/>
              </a:xfrm>
              <a:custGeom>
                <a:avLst/>
                <a:gdLst>
                  <a:gd name="T0" fmla="*/ 9 w 98"/>
                  <a:gd name="T1" fmla="*/ 58 h 58"/>
                  <a:gd name="T2" fmla="*/ 9 w 98"/>
                  <a:gd name="T3" fmla="*/ 58 h 58"/>
                  <a:gd name="T4" fmla="*/ 0 w 98"/>
                  <a:gd name="T5" fmla="*/ 35 h 58"/>
                  <a:gd name="T6" fmla="*/ 89 w 98"/>
                  <a:gd name="T7" fmla="*/ 0 h 58"/>
                  <a:gd name="T8" fmla="*/ 98 w 98"/>
                  <a:gd name="T9" fmla="*/ 23 h 58"/>
                  <a:gd name="T10" fmla="*/ 9 w 98"/>
                  <a:gd name="T11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8" h="58">
                    <a:moveTo>
                      <a:pt x="9" y="58"/>
                    </a:moveTo>
                    <a:lnTo>
                      <a:pt x="9" y="58"/>
                    </a:lnTo>
                    <a:lnTo>
                      <a:pt x="0" y="35"/>
                    </a:lnTo>
                    <a:lnTo>
                      <a:pt x="89" y="0"/>
                    </a:lnTo>
                    <a:lnTo>
                      <a:pt x="98" y="23"/>
                    </a:lnTo>
                    <a:lnTo>
                      <a:pt x="9" y="5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247" name="Freeform 64"/>
              <p:cNvSpPr>
                <a:spLocks/>
              </p:cNvSpPr>
              <p:nvPr/>
            </p:nvSpPr>
            <p:spPr bwMode="auto">
              <a:xfrm>
                <a:off x="6567488" y="1036638"/>
                <a:ext cx="47625" cy="63500"/>
              </a:xfrm>
              <a:custGeom>
                <a:avLst/>
                <a:gdLst>
                  <a:gd name="T0" fmla="*/ 0 w 57"/>
                  <a:gd name="T1" fmla="*/ 0 h 75"/>
                  <a:gd name="T2" fmla="*/ 0 w 57"/>
                  <a:gd name="T3" fmla="*/ 0 h 75"/>
                  <a:gd name="T4" fmla="*/ 57 w 57"/>
                  <a:gd name="T5" fmla="*/ 21 h 75"/>
                  <a:gd name="T6" fmla="*/ 30 w 57"/>
                  <a:gd name="T7" fmla="*/ 75 h 75"/>
                  <a:gd name="T8" fmla="*/ 0 w 57"/>
                  <a:gd name="T9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75">
                    <a:moveTo>
                      <a:pt x="0" y="0"/>
                    </a:moveTo>
                    <a:lnTo>
                      <a:pt x="0" y="0"/>
                    </a:lnTo>
                    <a:lnTo>
                      <a:pt x="57" y="21"/>
                    </a:lnTo>
                    <a:lnTo>
                      <a:pt x="30" y="7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248" name="Freeform 65"/>
              <p:cNvSpPr>
                <a:spLocks/>
              </p:cNvSpPr>
              <p:nvPr/>
            </p:nvSpPr>
            <p:spPr bwMode="auto">
              <a:xfrm>
                <a:off x="6515100" y="1173163"/>
                <a:ext cx="84138" cy="50800"/>
              </a:xfrm>
              <a:custGeom>
                <a:avLst/>
                <a:gdLst>
                  <a:gd name="T0" fmla="*/ 89 w 98"/>
                  <a:gd name="T1" fmla="*/ 59 h 59"/>
                  <a:gd name="T2" fmla="*/ 89 w 98"/>
                  <a:gd name="T3" fmla="*/ 59 h 59"/>
                  <a:gd name="T4" fmla="*/ 0 w 98"/>
                  <a:gd name="T5" fmla="*/ 23 h 59"/>
                  <a:gd name="T6" fmla="*/ 9 w 98"/>
                  <a:gd name="T7" fmla="*/ 0 h 59"/>
                  <a:gd name="T8" fmla="*/ 98 w 98"/>
                  <a:gd name="T9" fmla="*/ 36 h 59"/>
                  <a:gd name="T10" fmla="*/ 89 w 98"/>
                  <a:gd name="T11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8" h="59">
                    <a:moveTo>
                      <a:pt x="89" y="59"/>
                    </a:moveTo>
                    <a:lnTo>
                      <a:pt x="89" y="59"/>
                    </a:lnTo>
                    <a:lnTo>
                      <a:pt x="0" y="23"/>
                    </a:lnTo>
                    <a:lnTo>
                      <a:pt x="9" y="0"/>
                    </a:lnTo>
                    <a:lnTo>
                      <a:pt x="98" y="36"/>
                    </a:lnTo>
                    <a:lnTo>
                      <a:pt x="89" y="5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249" name="Freeform 66"/>
              <p:cNvSpPr>
                <a:spLocks/>
              </p:cNvSpPr>
              <p:nvPr/>
            </p:nvSpPr>
            <p:spPr bwMode="auto">
              <a:xfrm>
                <a:off x="6567488" y="1174751"/>
                <a:ext cx="47625" cy="65088"/>
              </a:xfrm>
              <a:custGeom>
                <a:avLst/>
                <a:gdLst>
                  <a:gd name="T0" fmla="*/ 0 w 57"/>
                  <a:gd name="T1" fmla="*/ 75 h 75"/>
                  <a:gd name="T2" fmla="*/ 0 w 57"/>
                  <a:gd name="T3" fmla="*/ 75 h 75"/>
                  <a:gd name="T4" fmla="*/ 57 w 57"/>
                  <a:gd name="T5" fmla="*/ 55 h 75"/>
                  <a:gd name="T6" fmla="*/ 30 w 57"/>
                  <a:gd name="T7" fmla="*/ 0 h 75"/>
                  <a:gd name="T8" fmla="*/ 0 w 57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75">
                    <a:moveTo>
                      <a:pt x="0" y="75"/>
                    </a:moveTo>
                    <a:lnTo>
                      <a:pt x="0" y="75"/>
                    </a:lnTo>
                    <a:lnTo>
                      <a:pt x="57" y="55"/>
                    </a:lnTo>
                    <a:lnTo>
                      <a:pt x="30" y="0"/>
                    </a:lnTo>
                    <a:lnTo>
                      <a:pt x="0" y="7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250" name="Freeform 67"/>
              <p:cNvSpPr>
                <a:spLocks/>
              </p:cNvSpPr>
              <p:nvPr/>
            </p:nvSpPr>
            <p:spPr bwMode="auto">
              <a:xfrm>
                <a:off x="6299200" y="1120776"/>
                <a:ext cx="112713" cy="33338"/>
              </a:xfrm>
              <a:custGeom>
                <a:avLst/>
                <a:gdLst>
                  <a:gd name="T0" fmla="*/ 132 w 132"/>
                  <a:gd name="T1" fmla="*/ 39 h 39"/>
                  <a:gd name="T2" fmla="*/ 132 w 132"/>
                  <a:gd name="T3" fmla="*/ 39 h 39"/>
                  <a:gd name="T4" fmla="*/ 0 w 132"/>
                  <a:gd name="T5" fmla="*/ 39 h 39"/>
                  <a:gd name="T6" fmla="*/ 0 w 132"/>
                  <a:gd name="T7" fmla="*/ 0 h 39"/>
                  <a:gd name="T8" fmla="*/ 132 w 132"/>
                  <a:gd name="T9" fmla="*/ 0 h 39"/>
                  <a:gd name="T10" fmla="*/ 132 w 132"/>
                  <a:gd name="T11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2" h="39">
                    <a:moveTo>
                      <a:pt x="132" y="39"/>
                    </a:moveTo>
                    <a:lnTo>
                      <a:pt x="132" y="39"/>
                    </a:lnTo>
                    <a:lnTo>
                      <a:pt x="0" y="39"/>
                    </a:lnTo>
                    <a:lnTo>
                      <a:pt x="0" y="0"/>
                    </a:lnTo>
                    <a:lnTo>
                      <a:pt x="132" y="0"/>
                    </a:lnTo>
                    <a:lnTo>
                      <a:pt x="132" y="3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251" name="Freeform 68"/>
              <p:cNvSpPr>
                <a:spLocks/>
              </p:cNvSpPr>
              <p:nvPr/>
            </p:nvSpPr>
            <p:spPr bwMode="auto">
              <a:xfrm>
                <a:off x="6388100" y="1087438"/>
                <a:ext cx="57150" cy="101600"/>
              </a:xfrm>
              <a:custGeom>
                <a:avLst/>
                <a:gdLst>
                  <a:gd name="T0" fmla="*/ 0 w 67"/>
                  <a:gd name="T1" fmla="*/ 0 h 118"/>
                  <a:gd name="T2" fmla="*/ 0 w 67"/>
                  <a:gd name="T3" fmla="*/ 0 h 118"/>
                  <a:gd name="T4" fmla="*/ 67 w 67"/>
                  <a:gd name="T5" fmla="*/ 59 h 118"/>
                  <a:gd name="T6" fmla="*/ 0 w 67"/>
                  <a:gd name="T7" fmla="*/ 118 h 118"/>
                  <a:gd name="T8" fmla="*/ 0 w 67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18">
                    <a:moveTo>
                      <a:pt x="0" y="0"/>
                    </a:moveTo>
                    <a:lnTo>
                      <a:pt x="0" y="0"/>
                    </a:lnTo>
                    <a:lnTo>
                      <a:pt x="67" y="59"/>
                    </a:lnTo>
                    <a:lnTo>
                      <a:pt x="0" y="1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252" name="Freeform 69"/>
              <p:cNvSpPr>
                <a:spLocks/>
              </p:cNvSpPr>
              <p:nvPr/>
            </p:nvSpPr>
            <p:spPr bwMode="auto">
              <a:xfrm>
                <a:off x="6457950" y="1071563"/>
                <a:ext cx="33338" cy="131763"/>
              </a:xfrm>
              <a:custGeom>
                <a:avLst/>
                <a:gdLst>
                  <a:gd name="T0" fmla="*/ 40 w 40"/>
                  <a:gd name="T1" fmla="*/ 138 h 153"/>
                  <a:gd name="T2" fmla="*/ 40 w 40"/>
                  <a:gd name="T3" fmla="*/ 138 h 153"/>
                  <a:gd name="T4" fmla="*/ 23 w 40"/>
                  <a:gd name="T5" fmla="*/ 153 h 153"/>
                  <a:gd name="T6" fmla="*/ 18 w 40"/>
                  <a:gd name="T7" fmla="*/ 153 h 153"/>
                  <a:gd name="T8" fmla="*/ 0 w 40"/>
                  <a:gd name="T9" fmla="*/ 138 h 153"/>
                  <a:gd name="T10" fmla="*/ 0 w 40"/>
                  <a:gd name="T11" fmla="*/ 15 h 153"/>
                  <a:gd name="T12" fmla="*/ 18 w 40"/>
                  <a:gd name="T13" fmla="*/ 0 h 153"/>
                  <a:gd name="T14" fmla="*/ 23 w 40"/>
                  <a:gd name="T15" fmla="*/ 0 h 153"/>
                  <a:gd name="T16" fmla="*/ 40 w 40"/>
                  <a:gd name="T17" fmla="*/ 15 h 153"/>
                  <a:gd name="T18" fmla="*/ 40 w 40"/>
                  <a:gd name="T19" fmla="*/ 138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153">
                    <a:moveTo>
                      <a:pt x="40" y="138"/>
                    </a:moveTo>
                    <a:lnTo>
                      <a:pt x="40" y="138"/>
                    </a:lnTo>
                    <a:cubicBezTo>
                      <a:pt x="40" y="146"/>
                      <a:pt x="32" y="153"/>
                      <a:pt x="23" y="153"/>
                    </a:cubicBezTo>
                    <a:lnTo>
                      <a:pt x="18" y="153"/>
                    </a:lnTo>
                    <a:cubicBezTo>
                      <a:pt x="8" y="153"/>
                      <a:pt x="0" y="146"/>
                      <a:pt x="0" y="138"/>
                    </a:cubicBezTo>
                    <a:lnTo>
                      <a:pt x="0" y="15"/>
                    </a:lnTo>
                    <a:cubicBezTo>
                      <a:pt x="0" y="7"/>
                      <a:pt x="8" y="0"/>
                      <a:pt x="18" y="0"/>
                    </a:cubicBezTo>
                    <a:lnTo>
                      <a:pt x="23" y="0"/>
                    </a:lnTo>
                    <a:cubicBezTo>
                      <a:pt x="32" y="0"/>
                      <a:pt x="40" y="7"/>
                      <a:pt x="40" y="15"/>
                    </a:cubicBezTo>
                    <a:lnTo>
                      <a:pt x="40" y="1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</p:grpSp>
        <p:sp>
          <p:nvSpPr>
            <p:cNvPr id="253" name="Freeform 217"/>
            <p:cNvSpPr>
              <a:spLocks noEditPoints="1"/>
            </p:cNvSpPr>
            <p:nvPr/>
          </p:nvSpPr>
          <p:spPr bwMode="auto">
            <a:xfrm>
              <a:off x="4582408" y="4855967"/>
              <a:ext cx="535488" cy="278717"/>
            </a:xfrm>
            <a:custGeom>
              <a:avLst/>
              <a:gdLst>
                <a:gd name="T0" fmla="*/ 2147483647 w 605"/>
                <a:gd name="T1" fmla="*/ 2147483647 h 461"/>
                <a:gd name="T2" fmla="*/ 2147483647 w 605"/>
                <a:gd name="T3" fmla="*/ 2147483647 h 461"/>
                <a:gd name="T4" fmla="*/ 2147483647 w 605"/>
                <a:gd name="T5" fmla="*/ 2147483647 h 461"/>
                <a:gd name="T6" fmla="*/ 2147483647 w 605"/>
                <a:gd name="T7" fmla="*/ 2147483647 h 461"/>
                <a:gd name="T8" fmla="*/ 2147483647 w 605"/>
                <a:gd name="T9" fmla="*/ 2147483647 h 461"/>
                <a:gd name="T10" fmla="*/ 2147483647 w 605"/>
                <a:gd name="T11" fmla="*/ 2147483647 h 461"/>
                <a:gd name="T12" fmla="*/ 2147483647 w 605"/>
                <a:gd name="T13" fmla="*/ 2147483647 h 461"/>
                <a:gd name="T14" fmla="*/ 2147483647 w 605"/>
                <a:gd name="T15" fmla="*/ 2147483647 h 461"/>
                <a:gd name="T16" fmla="*/ 2147483647 w 605"/>
                <a:gd name="T17" fmla="*/ 2147483647 h 461"/>
                <a:gd name="T18" fmla="*/ 2147483647 w 605"/>
                <a:gd name="T19" fmla="*/ 2147483647 h 461"/>
                <a:gd name="T20" fmla="*/ 2147483647 w 605"/>
                <a:gd name="T21" fmla="*/ 2147483647 h 461"/>
                <a:gd name="T22" fmla="*/ 2147483647 w 605"/>
                <a:gd name="T23" fmla="*/ 2147483647 h 461"/>
                <a:gd name="T24" fmla="*/ 2147483647 w 605"/>
                <a:gd name="T25" fmla="*/ 2147483647 h 461"/>
                <a:gd name="T26" fmla="*/ 2147483647 w 605"/>
                <a:gd name="T27" fmla="*/ 2147483647 h 461"/>
                <a:gd name="T28" fmla="*/ 2147483647 w 605"/>
                <a:gd name="T29" fmla="*/ 2147483647 h 461"/>
                <a:gd name="T30" fmla="*/ 2147483647 w 605"/>
                <a:gd name="T31" fmla="*/ 2147483647 h 461"/>
                <a:gd name="T32" fmla="*/ 2147483647 w 605"/>
                <a:gd name="T33" fmla="*/ 2147483647 h 461"/>
                <a:gd name="T34" fmla="*/ 2147483647 w 605"/>
                <a:gd name="T35" fmla="*/ 2147483647 h 461"/>
                <a:gd name="T36" fmla="*/ 2147483647 w 605"/>
                <a:gd name="T37" fmla="*/ 2147483647 h 461"/>
                <a:gd name="T38" fmla="*/ 2147483647 w 605"/>
                <a:gd name="T39" fmla="*/ 2147483647 h 461"/>
                <a:gd name="T40" fmla="*/ 2147483647 w 605"/>
                <a:gd name="T41" fmla="*/ 2147483647 h 461"/>
                <a:gd name="T42" fmla="*/ 2147483647 w 605"/>
                <a:gd name="T43" fmla="*/ 2147483647 h 461"/>
                <a:gd name="T44" fmla="*/ 2147483647 w 605"/>
                <a:gd name="T45" fmla="*/ 2147483647 h 461"/>
                <a:gd name="T46" fmla="*/ 2147483647 w 605"/>
                <a:gd name="T47" fmla="*/ 0 h 461"/>
                <a:gd name="T48" fmla="*/ 2147483647 w 605"/>
                <a:gd name="T49" fmla="*/ 2147483647 h 461"/>
                <a:gd name="T50" fmla="*/ 2147483647 w 605"/>
                <a:gd name="T51" fmla="*/ 2147483647 h 461"/>
                <a:gd name="T52" fmla="*/ 2147483647 w 605"/>
                <a:gd name="T53" fmla="*/ 2147483647 h 461"/>
                <a:gd name="T54" fmla="*/ 2147483647 w 605"/>
                <a:gd name="T55" fmla="*/ 2147483647 h 461"/>
                <a:gd name="T56" fmla="*/ 2147483647 w 605"/>
                <a:gd name="T57" fmla="*/ 2147483647 h 461"/>
                <a:gd name="T58" fmla="*/ 2147483647 w 605"/>
                <a:gd name="T59" fmla="*/ 2147483647 h 461"/>
                <a:gd name="T60" fmla="*/ 2147483647 w 605"/>
                <a:gd name="T61" fmla="*/ 2147483647 h 461"/>
                <a:gd name="T62" fmla="*/ 2147483647 w 605"/>
                <a:gd name="T63" fmla="*/ 2147483647 h 461"/>
                <a:gd name="T64" fmla="*/ 2147483647 w 605"/>
                <a:gd name="T65" fmla="*/ 2147483647 h 461"/>
                <a:gd name="T66" fmla="*/ 2147483647 w 605"/>
                <a:gd name="T67" fmla="*/ 2147483647 h 461"/>
                <a:gd name="T68" fmla="*/ 2147483647 w 605"/>
                <a:gd name="T69" fmla="*/ 2147483647 h 461"/>
                <a:gd name="T70" fmla="*/ 2147483647 w 605"/>
                <a:gd name="T71" fmla="*/ 2147483647 h 461"/>
                <a:gd name="T72" fmla="*/ 2147483647 w 605"/>
                <a:gd name="T73" fmla="*/ 2147483647 h 461"/>
                <a:gd name="T74" fmla="*/ 2147483647 w 605"/>
                <a:gd name="T75" fmla="*/ 2147483647 h 461"/>
                <a:gd name="T76" fmla="*/ 2147483647 w 605"/>
                <a:gd name="T77" fmla="*/ 2147483647 h 461"/>
                <a:gd name="T78" fmla="*/ 2147483647 w 605"/>
                <a:gd name="T79" fmla="*/ 2147483647 h 461"/>
                <a:gd name="T80" fmla="*/ 2147483647 w 605"/>
                <a:gd name="T81" fmla="*/ 2147483647 h 461"/>
                <a:gd name="T82" fmla="*/ 2147483647 w 605"/>
                <a:gd name="T83" fmla="*/ 2147483647 h 461"/>
                <a:gd name="T84" fmla="*/ 2147483647 w 605"/>
                <a:gd name="T85" fmla="*/ 2147483647 h 461"/>
                <a:gd name="T86" fmla="*/ 2147483647 w 605"/>
                <a:gd name="T87" fmla="*/ 2147483647 h 461"/>
                <a:gd name="T88" fmla="*/ 2147483647 w 605"/>
                <a:gd name="T89" fmla="*/ 2147483647 h 4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605"/>
                <a:gd name="T136" fmla="*/ 0 h 461"/>
                <a:gd name="T137" fmla="*/ 605 w 605"/>
                <a:gd name="T138" fmla="*/ 461 h 46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605" h="461">
                  <a:moveTo>
                    <a:pt x="365" y="275"/>
                  </a:moveTo>
                  <a:lnTo>
                    <a:pt x="365" y="275"/>
                  </a:lnTo>
                  <a:cubicBezTo>
                    <a:pt x="326" y="281"/>
                    <a:pt x="298" y="285"/>
                    <a:pt x="247" y="287"/>
                  </a:cubicBezTo>
                  <a:cubicBezTo>
                    <a:pt x="246" y="287"/>
                    <a:pt x="245" y="287"/>
                    <a:pt x="245" y="287"/>
                  </a:cubicBezTo>
                  <a:cubicBezTo>
                    <a:pt x="244" y="287"/>
                    <a:pt x="244" y="287"/>
                    <a:pt x="244" y="287"/>
                  </a:cubicBezTo>
                  <a:lnTo>
                    <a:pt x="123" y="287"/>
                  </a:lnTo>
                  <a:lnTo>
                    <a:pt x="161" y="133"/>
                  </a:lnTo>
                  <a:lnTo>
                    <a:pt x="444" y="133"/>
                  </a:lnTo>
                  <a:lnTo>
                    <a:pt x="413" y="270"/>
                  </a:lnTo>
                  <a:cubicBezTo>
                    <a:pt x="398" y="271"/>
                    <a:pt x="382" y="273"/>
                    <a:pt x="365" y="275"/>
                  </a:cubicBezTo>
                  <a:close/>
                  <a:moveTo>
                    <a:pt x="235" y="356"/>
                  </a:moveTo>
                  <a:lnTo>
                    <a:pt x="235" y="356"/>
                  </a:lnTo>
                  <a:lnTo>
                    <a:pt x="244" y="356"/>
                  </a:lnTo>
                  <a:cubicBezTo>
                    <a:pt x="253" y="356"/>
                    <a:pt x="270" y="355"/>
                    <a:pt x="286" y="356"/>
                  </a:cubicBezTo>
                  <a:cubicBezTo>
                    <a:pt x="257" y="360"/>
                    <a:pt x="223" y="362"/>
                    <a:pt x="214" y="361"/>
                  </a:cubicBezTo>
                  <a:cubicBezTo>
                    <a:pt x="207" y="359"/>
                    <a:pt x="174" y="338"/>
                    <a:pt x="136" y="312"/>
                  </a:cubicBezTo>
                  <a:lnTo>
                    <a:pt x="202" y="312"/>
                  </a:lnTo>
                  <a:cubicBezTo>
                    <a:pt x="201" y="316"/>
                    <a:pt x="200" y="320"/>
                    <a:pt x="200" y="324"/>
                  </a:cubicBezTo>
                  <a:cubicBezTo>
                    <a:pt x="200" y="342"/>
                    <a:pt x="216" y="356"/>
                    <a:pt x="235" y="356"/>
                  </a:cubicBezTo>
                  <a:close/>
                  <a:moveTo>
                    <a:pt x="155" y="61"/>
                  </a:moveTo>
                  <a:lnTo>
                    <a:pt x="155" y="61"/>
                  </a:lnTo>
                  <a:cubicBezTo>
                    <a:pt x="159" y="61"/>
                    <a:pt x="163" y="59"/>
                    <a:pt x="165" y="56"/>
                  </a:cubicBezTo>
                  <a:lnTo>
                    <a:pt x="187" y="25"/>
                  </a:lnTo>
                  <a:lnTo>
                    <a:pt x="233" y="25"/>
                  </a:lnTo>
                  <a:lnTo>
                    <a:pt x="258" y="56"/>
                  </a:lnTo>
                  <a:cubicBezTo>
                    <a:pt x="260" y="59"/>
                    <a:pt x="264" y="61"/>
                    <a:pt x="268" y="61"/>
                  </a:cubicBezTo>
                  <a:lnTo>
                    <a:pt x="406" y="61"/>
                  </a:lnTo>
                  <a:lnTo>
                    <a:pt x="406" y="108"/>
                  </a:lnTo>
                  <a:lnTo>
                    <a:pt x="156" y="108"/>
                  </a:lnTo>
                  <a:cubicBezTo>
                    <a:pt x="147" y="108"/>
                    <a:pt x="140" y="114"/>
                    <a:pt x="138" y="122"/>
                  </a:cubicBezTo>
                  <a:lnTo>
                    <a:pt x="119" y="197"/>
                  </a:lnTo>
                  <a:lnTo>
                    <a:pt x="119" y="61"/>
                  </a:lnTo>
                  <a:lnTo>
                    <a:pt x="155" y="61"/>
                  </a:lnTo>
                  <a:close/>
                  <a:moveTo>
                    <a:pt x="595" y="319"/>
                  </a:moveTo>
                  <a:lnTo>
                    <a:pt x="595" y="319"/>
                  </a:lnTo>
                  <a:lnTo>
                    <a:pt x="530" y="304"/>
                  </a:lnTo>
                  <a:cubicBezTo>
                    <a:pt x="499" y="281"/>
                    <a:pt x="472" y="271"/>
                    <a:pt x="438" y="270"/>
                  </a:cubicBezTo>
                  <a:lnTo>
                    <a:pt x="471" y="128"/>
                  </a:lnTo>
                  <a:cubicBezTo>
                    <a:pt x="472" y="123"/>
                    <a:pt x="471" y="118"/>
                    <a:pt x="468" y="114"/>
                  </a:cubicBezTo>
                  <a:cubicBezTo>
                    <a:pt x="465" y="110"/>
                    <a:pt x="460" y="108"/>
                    <a:pt x="455" y="108"/>
                  </a:cubicBezTo>
                  <a:lnTo>
                    <a:pt x="431" y="108"/>
                  </a:lnTo>
                  <a:lnTo>
                    <a:pt x="431" y="54"/>
                  </a:lnTo>
                  <a:cubicBezTo>
                    <a:pt x="431" y="44"/>
                    <a:pt x="423" y="36"/>
                    <a:pt x="414" y="36"/>
                  </a:cubicBezTo>
                  <a:lnTo>
                    <a:pt x="274" y="36"/>
                  </a:lnTo>
                  <a:lnTo>
                    <a:pt x="249" y="5"/>
                  </a:lnTo>
                  <a:cubicBezTo>
                    <a:pt x="247" y="2"/>
                    <a:pt x="243" y="0"/>
                    <a:pt x="240" y="0"/>
                  </a:cubicBezTo>
                  <a:lnTo>
                    <a:pt x="181" y="0"/>
                  </a:lnTo>
                  <a:cubicBezTo>
                    <a:pt x="177" y="0"/>
                    <a:pt x="173" y="2"/>
                    <a:pt x="171" y="6"/>
                  </a:cubicBezTo>
                  <a:lnTo>
                    <a:pt x="149" y="36"/>
                  </a:lnTo>
                  <a:lnTo>
                    <a:pt x="111" y="36"/>
                  </a:lnTo>
                  <a:cubicBezTo>
                    <a:pt x="102" y="36"/>
                    <a:pt x="94" y="44"/>
                    <a:pt x="94" y="54"/>
                  </a:cubicBezTo>
                  <a:lnTo>
                    <a:pt x="94" y="284"/>
                  </a:lnTo>
                  <a:cubicBezTo>
                    <a:pt x="90" y="281"/>
                    <a:pt x="86" y="278"/>
                    <a:pt x="82" y="276"/>
                  </a:cubicBezTo>
                  <a:cubicBezTo>
                    <a:pt x="67" y="264"/>
                    <a:pt x="36" y="249"/>
                    <a:pt x="18" y="272"/>
                  </a:cubicBezTo>
                  <a:cubicBezTo>
                    <a:pt x="0" y="293"/>
                    <a:pt x="7" y="313"/>
                    <a:pt x="13" y="321"/>
                  </a:cubicBezTo>
                  <a:cubicBezTo>
                    <a:pt x="14" y="322"/>
                    <a:pt x="14" y="323"/>
                    <a:pt x="15" y="323"/>
                  </a:cubicBezTo>
                  <a:cubicBezTo>
                    <a:pt x="31" y="337"/>
                    <a:pt x="174" y="454"/>
                    <a:pt x="235" y="460"/>
                  </a:cubicBezTo>
                  <a:cubicBezTo>
                    <a:pt x="239" y="461"/>
                    <a:pt x="244" y="461"/>
                    <a:pt x="249" y="461"/>
                  </a:cubicBezTo>
                  <a:cubicBezTo>
                    <a:pt x="300" y="461"/>
                    <a:pt x="395" y="442"/>
                    <a:pt x="441" y="432"/>
                  </a:cubicBezTo>
                  <a:cubicBezTo>
                    <a:pt x="445" y="436"/>
                    <a:pt x="451" y="439"/>
                    <a:pt x="457" y="440"/>
                  </a:cubicBezTo>
                  <a:cubicBezTo>
                    <a:pt x="471" y="441"/>
                    <a:pt x="484" y="430"/>
                    <a:pt x="485" y="416"/>
                  </a:cubicBezTo>
                  <a:cubicBezTo>
                    <a:pt x="486" y="401"/>
                    <a:pt x="475" y="389"/>
                    <a:pt x="461" y="388"/>
                  </a:cubicBezTo>
                  <a:cubicBezTo>
                    <a:pt x="448" y="387"/>
                    <a:pt x="436" y="396"/>
                    <a:pt x="434" y="408"/>
                  </a:cubicBezTo>
                  <a:cubicBezTo>
                    <a:pt x="384" y="419"/>
                    <a:pt x="279" y="439"/>
                    <a:pt x="237" y="435"/>
                  </a:cubicBezTo>
                  <a:cubicBezTo>
                    <a:pt x="192" y="431"/>
                    <a:pt x="76" y="341"/>
                    <a:pt x="32" y="305"/>
                  </a:cubicBezTo>
                  <a:cubicBezTo>
                    <a:pt x="31" y="303"/>
                    <a:pt x="29" y="297"/>
                    <a:pt x="37" y="288"/>
                  </a:cubicBezTo>
                  <a:cubicBezTo>
                    <a:pt x="43" y="280"/>
                    <a:pt x="62" y="292"/>
                    <a:pt x="67" y="296"/>
                  </a:cubicBezTo>
                  <a:cubicBezTo>
                    <a:pt x="114" y="328"/>
                    <a:pt x="195" y="383"/>
                    <a:pt x="209" y="385"/>
                  </a:cubicBezTo>
                  <a:cubicBezTo>
                    <a:pt x="216" y="387"/>
                    <a:pt x="329" y="384"/>
                    <a:pt x="346" y="360"/>
                  </a:cubicBezTo>
                  <a:cubicBezTo>
                    <a:pt x="350" y="355"/>
                    <a:pt x="350" y="348"/>
                    <a:pt x="346" y="342"/>
                  </a:cubicBezTo>
                  <a:cubicBezTo>
                    <a:pt x="341" y="334"/>
                    <a:pt x="335" y="330"/>
                    <a:pt x="244" y="331"/>
                  </a:cubicBezTo>
                  <a:lnTo>
                    <a:pt x="235" y="331"/>
                  </a:lnTo>
                  <a:cubicBezTo>
                    <a:pt x="229" y="331"/>
                    <a:pt x="225" y="327"/>
                    <a:pt x="225" y="323"/>
                  </a:cubicBezTo>
                  <a:cubicBezTo>
                    <a:pt x="225" y="319"/>
                    <a:pt x="231" y="313"/>
                    <a:pt x="244" y="312"/>
                  </a:cubicBezTo>
                  <a:cubicBezTo>
                    <a:pt x="246" y="312"/>
                    <a:pt x="246" y="312"/>
                    <a:pt x="248" y="312"/>
                  </a:cubicBezTo>
                  <a:cubicBezTo>
                    <a:pt x="300" y="310"/>
                    <a:pt x="329" y="306"/>
                    <a:pt x="369" y="300"/>
                  </a:cubicBezTo>
                  <a:cubicBezTo>
                    <a:pt x="441" y="289"/>
                    <a:pt x="472" y="291"/>
                    <a:pt x="518" y="326"/>
                  </a:cubicBezTo>
                  <a:cubicBezTo>
                    <a:pt x="519" y="327"/>
                    <a:pt x="521" y="328"/>
                    <a:pt x="522" y="328"/>
                  </a:cubicBezTo>
                  <a:lnTo>
                    <a:pt x="571" y="339"/>
                  </a:lnTo>
                  <a:lnTo>
                    <a:pt x="555" y="364"/>
                  </a:lnTo>
                  <a:cubicBezTo>
                    <a:pt x="541" y="363"/>
                    <a:pt x="529" y="373"/>
                    <a:pt x="528" y="388"/>
                  </a:cubicBezTo>
                  <a:cubicBezTo>
                    <a:pt x="527" y="402"/>
                    <a:pt x="537" y="414"/>
                    <a:pt x="552" y="415"/>
                  </a:cubicBezTo>
                  <a:cubicBezTo>
                    <a:pt x="566" y="417"/>
                    <a:pt x="579" y="406"/>
                    <a:pt x="580" y="391"/>
                  </a:cubicBezTo>
                  <a:cubicBezTo>
                    <a:pt x="580" y="386"/>
                    <a:pt x="579" y="381"/>
                    <a:pt x="576" y="376"/>
                  </a:cubicBezTo>
                  <a:lnTo>
                    <a:pt x="602" y="338"/>
                  </a:lnTo>
                  <a:cubicBezTo>
                    <a:pt x="605" y="335"/>
                    <a:pt x="605" y="330"/>
                    <a:pt x="604" y="326"/>
                  </a:cubicBezTo>
                  <a:cubicBezTo>
                    <a:pt x="602" y="323"/>
                    <a:pt x="599" y="320"/>
                    <a:pt x="595" y="31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108713" tIns="54357" rIns="108713" bIns="54357"/>
            <a:lstStyle/>
            <a:p>
              <a:endParaRPr lang="en-US" sz="3200"/>
            </a:p>
          </p:txBody>
        </p:sp>
        <p:grpSp>
          <p:nvGrpSpPr>
            <p:cNvPr id="254" name="组合 18405"/>
            <p:cNvGrpSpPr/>
            <p:nvPr/>
          </p:nvGrpSpPr>
          <p:grpSpPr>
            <a:xfrm>
              <a:off x="4617133" y="5242080"/>
              <a:ext cx="450750" cy="291238"/>
              <a:chOff x="5372101" y="1947864"/>
              <a:chExt cx="381000" cy="323850"/>
            </a:xfrm>
            <a:solidFill>
              <a:srgbClr val="3C3C3B"/>
            </a:solidFill>
          </p:grpSpPr>
          <p:sp>
            <p:nvSpPr>
              <p:cNvPr id="255" name="Freeform 75"/>
              <p:cNvSpPr>
                <a:spLocks/>
              </p:cNvSpPr>
              <p:nvPr/>
            </p:nvSpPr>
            <p:spPr bwMode="auto">
              <a:xfrm>
                <a:off x="5372101" y="2038351"/>
                <a:ext cx="325438" cy="225425"/>
              </a:xfrm>
              <a:custGeom>
                <a:avLst/>
                <a:gdLst>
                  <a:gd name="T0" fmla="*/ 360 w 382"/>
                  <a:gd name="T1" fmla="*/ 265 h 265"/>
                  <a:gd name="T2" fmla="*/ 360 w 382"/>
                  <a:gd name="T3" fmla="*/ 265 h 265"/>
                  <a:gd name="T4" fmla="*/ 310 w 382"/>
                  <a:gd name="T5" fmla="*/ 265 h 265"/>
                  <a:gd name="T6" fmla="*/ 298 w 382"/>
                  <a:gd name="T7" fmla="*/ 252 h 265"/>
                  <a:gd name="T8" fmla="*/ 310 w 382"/>
                  <a:gd name="T9" fmla="*/ 240 h 265"/>
                  <a:gd name="T10" fmla="*/ 357 w 382"/>
                  <a:gd name="T11" fmla="*/ 240 h 265"/>
                  <a:gd name="T12" fmla="*/ 357 w 382"/>
                  <a:gd name="T13" fmla="*/ 25 h 265"/>
                  <a:gd name="T14" fmla="*/ 24 w 382"/>
                  <a:gd name="T15" fmla="*/ 25 h 265"/>
                  <a:gd name="T16" fmla="*/ 24 w 382"/>
                  <a:gd name="T17" fmla="*/ 240 h 265"/>
                  <a:gd name="T18" fmla="*/ 239 w 382"/>
                  <a:gd name="T19" fmla="*/ 240 h 265"/>
                  <a:gd name="T20" fmla="*/ 251 w 382"/>
                  <a:gd name="T21" fmla="*/ 252 h 265"/>
                  <a:gd name="T22" fmla="*/ 239 w 382"/>
                  <a:gd name="T23" fmla="*/ 265 h 265"/>
                  <a:gd name="T24" fmla="*/ 22 w 382"/>
                  <a:gd name="T25" fmla="*/ 265 h 265"/>
                  <a:gd name="T26" fmla="*/ 0 w 382"/>
                  <a:gd name="T27" fmla="*/ 242 h 265"/>
                  <a:gd name="T28" fmla="*/ 0 w 382"/>
                  <a:gd name="T29" fmla="*/ 23 h 265"/>
                  <a:gd name="T30" fmla="*/ 22 w 382"/>
                  <a:gd name="T31" fmla="*/ 0 h 265"/>
                  <a:gd name="T32" fmla="*/ 360 w 382"/>
                  <a:gd name="T33" fmla="*/ 0 h 265"/>
                  <a:gd name="T34" fmla="*/ 382 w 382"/>
                  <a:gd name="T35" fmla="*/ 23 h 265"/>
                  <a:gd name="T36" fmla="*/ 382 w 382"/>
                  <a:gd name="T37" fmla="*/ 242 h 265"/>
                  <a:gd name="T38" fmla="*/ 360 w 382"/>
                  <a:gd name="T39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82" h="265">
                    <a:moveTo>
                      <a:pt x="360" y="265"/>
                    </a:moveTo>
                    <a:lnTo>
                      <a:pt x="360" y="265"/>
                    </a:lnTo>
                    <a:lnTo>
                      <a:pt x="310" y="265"/>
                    </a:lnTo>
                    <a:cubicBezTo>
                      <a:pt x="304" y="265"/>
                      <a:pt x="298" y="259"/>
                      <a:pt x="298" y="252"/>
                    </a:cubicBezTo>
                    <a:cubicBezTo>
                      <a:pt x="298" y="245"/>
                      <a:pt x="304" y="240"/>
                      <a:pt x="310" y="240"/>
                    </a:cubicBezTo>
                    <a:lnTo>
                      <a:pt x="357" y="240"/>
                    </a:lnTo>
                    <a:lnTo>
                      <a:pt x="357" y="25"/>
                    </a:lnTo>
                    <a:lnTo>
                      <a:pt x="24" y="25"/>
                    </a:lnTo>
                    <a:lnTo>
                      <a:pt x="24" y="240"/>
                    </a:lnTo>
                    <a:lnTo>
                      <a:pt x="239" y="240"/>
                    </a:lnTo>
                    <a:cubicBezTo>
                      <a:pt x="246" y="240"/>
                      <a:pt x="251" y="245"/>
                      <a:pt x="251" y="252"/>
                    </a:cubicBezTo>
                    <a:cubicBezTo>
                      <a:pt x="251" y="259"/>
                      <a:pt x="246" y="265"/>
                      <a:pt x="239" y="265"/>
                    </a:cubicBezTo>
                    <a:lnTo>
                      <a:pt x="22" y="265"/>
                    </a:lnTo>
                    <a:cubicBezTo>
                      <a:pt x="10" y="265"/>
                      <a:pt x="0" y="255"/>
                      <a:pt x="0" y="242"/>
                    </a:cubicBezTo>
                    <a:lnTo>
                      <a:pt x="0" y="23"/>
                    </a:lnTo>
                    <a:cubicBezTo>
                      <a:pt x="0" y="10"/>
                      <a:pt x="10" y="0"/>
                      <a:pt x="22" y="0"/>
                    </a:cubicBezTo>
                    <a:lnTo>
                      <a:pt x="360" y="0"/>
                    </a:lnTo>
                    <a:cubicBezTo>
                      <a:pt x="372" y="0"/>
                      <a:pt x="382" y="10"/>
                      <a:pt x="382" y="23"/>
                    </a:cubicBezTo>
                    <a:lnTo>
                      <a:pt x="382" y="242"/>
                    </a:lnTo>
                    <a:cubicBezTo>
                      <a:pt x="382" y="255"/>
                      <a:pt x="372" y="265"/>
                      <a:pt x="360" y="26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256" name="Freeform 76"/>
              <p:cNvSpPr>
                <a:spLocks noEditPoints="1"/>
              </p:cNvSpPr>
              <p:nvPr/>
            </p:nvSpPr>
            <p:spPr bwMode="auto">
              <a:xfrm>
                <a:off x="5372101" y="1947864"/>
                <a:ext cx="381000" cy="285750"/>
              </a:xfrm>
              <a:custGeom>
                <a:avLst/>
                <a:gdLst>
                  <a:gd name="T0" fmla="*/ 383 w 448"/>
                  <a:gd name="T1" fmla="*/ 311 h 335"/>
                  <a:gd name="T2" fmla="*/ 383 w 448"/>
                  <a:gd name="T3" fmla="*/ 311 h 335"/>
                  <a:gd name="T4" fmla="*/ 423 w 448"/>
                  <a:gd name="T5" fmla="*/ 311 h 335"/>
                  <a:gd name="T6" fmla="*/ 424 w 448"/>
                  <a:gd name="T7" fmla="*/ 311 h 335"/>
                  <a:gd name="T8" fmla="*/ 424 w 448"/>
                  <a:gd name="T9" fmla="*/ 63 h 335"/>
                  <a:gd name="T10" fmla="*/ 423 w 448"/>
                  <a:gd name="T11" fmla="*/ 61 h 335"/>
                  <a:gd name="T12" fmla="*/ 167 w 448"/>
                  <a:gd name="T13" fmla="*/ 61 h 335"/>
                  <a:gd name="T14" fmla="*/ 155 w 448"/>
                  <a:gd name="T15" fmla="*/ 48 h 335"/>
                  <a:gd name="T16" fmla="*/ 155 w 448"/>
                  <a:gd name="T17" fmla="*/ 36 h 335"/>
                  <a:gd name="T18" fmla="*/ 143 w 448"/>
                  <a:gd name="T19" fmla="*/ 25 h 335"/>
                  <a:gd name="T20" fmla="*/ 26 w 448"/>
                  <a:gd name="T21" fmla="*/ 25 h 335"/>
                  <a:gd name="T22" fmla="*/ 26 w 448"/>
                  <a:gd name="T23" fmla="*/ 106 h 335"/>
                  <a:gd name="T24" fmla="*/ 361 w 448"/>
                  <a:gd name="T25" fmla="*/ 106 h 335"/>
                  <a:gd name="T26" fmla="*/ 383 w 448"/>
                  <a:gd name="T27" fmla="*/ 129 h 335"/>
                  <a:gd name="T28" fmla="*/ 383 w 448"/>
                  <a:gd name="T29" fmla="*/ 311 h 335"/>
                  <a:gd name="T30" fmla="*/ 423 w 448"/>
                  <a:gd name="T31" fmla="*/ 335 h 335"/>
                  <a:gd name="T32" fmla="*/ 423 w 448"/>
                  <a:gd name="T33" fmla="*/ 335 h 335"/>
                  <a:gd name="T34" fmla="*/ 371 w 448"/>
                  <a:gd name="T35" fmla="*/ 335 h 335"/>
                  <a:gd name="T36" fmla="*/ 358 w 448"/>
                  <a:gd name="T37" fmla="*/ 323 h 335"/>
                  <a:gd name="T38" fmla="*/ 358 w 448"/>
                  <a:gd name="T39" fmla="*/ 131 h 335"/>
                  <a:gd name="T40" fmla="*/ 25 w 448"/>
                  <a:gd name="T41" fmla="*/ 131 h 335"/>
                  <a:gd name="T42" fmla="*/ 12 w 448"/>
                  <a:gd name="T43" fmla="*/ 138 h 335"/>
                  <a:gd name="T44" fmla="*/ 1 w 448"/>
                  <a:gd name="T45" fmla="*/ 126 h 335"/>
                  <a:gd name="T46" fmla="*/ 1 w 448"/>
                  <a:gd name="T47" fmla="*/ 25 h 335"/>
                  <a:gd name="T48" fmla="*/ 4 w 448"/>
                  <a:gd name="T49" fmla="*/ 9 h 335"/>
                  <a:gd name="T50" fmla="*/ 24 w 448"/>
                  <a:gd name="T51" fmla="*/ 0 h 335"/>
                  <a:gd name="T52" fmla="*/ 144 w 448"/>
                  <a:gd name="T53" fmla="*/ 0 h 335"/>
                  <a:gd name="T54" fmla="*/ 179 w 448"/>
                  <a:gd name="T55" fmla="*/ 36 h 335"/>
                  <a:gd name="T56" fmla="*/ 424 w 448"/>
                  <a:gd name="T57" fmla="*/ 36 h 335"/>
                  <a:gd name="T58" fmla="*/ 448 w 448"/>
                  <a:gd name="T59" fmla="*/ 63 h 335"/>
                  <a:gd name="T60" fmla="*/ 448 w 448"/>
                  <a:gd name="T61" fmla="*/ 313 h 335"/>
                  <a:gd name="T62" fmla="*/ 423 w 448"/>
                  <a:gd name="T63" fmla="*/ 335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48" h="335">
                    <a:moveTo>
                      <a:pt x="383" y="311"/>
                    </a:moveTo>
                    <a:lnTo>
                      <a:pt x="383" y="311"/>
                    </a:lnTo>
                    <a:lnTo>
                      <a:pt x="423" y="311"/>
                    </a:lnTo>
                    <a:cubicBezTo>
                      <a:pt x="423" y="311"/>
                      <a:pt x="424" y="311"/>
                      <a:pt x="424" y="311"/>
                    </a:cubicBezTo>
                    <a:lnTo>
                      <a:pt x="424" y="63"/>
                    </a:lnTo>
                    <a:cubicBezTo>
                      <a:pt x="424" y="61"/>
                      <a:pt x="424" y="61"/>
                      <a:pt x="423" y="61"/>
                    </a:cubicBezTo>
                    <a:lnTo>
                      <a:pt x="167" y="61"/>
                    </a:lnTo>
                    <a:cubicBezTo>
                      <a:pt x="160" y="61"/>
                      <a:pt x="155" y="55"/>
                      <a:pt x="155" y="48"/>
                    </a:cubicBezTo>
                    <a:lnTo>
                      <a:pt x="155" y="36"/>
                    </a:lnTo>
                    <a:cubicBezTo>
                      <a:pt x="155" y="27"/>
                      <a:pt x="146" y="25"/>
                      <a:pt x="143" y="25"/>
                    </a:cubicBezTo>
                    <a:lnTo>
                      <a:pt x="26" y="25"/>
                    </a:lnTo>
                    <a:lnTo>
                      <a:pt x="26" y="106"/>
                    </a:lnTo>
                    <a:lnTo>
                      <a:pt x="361" y="106"/>
                    </a:lnTo>
                    <a:cubicBezTo>
                      <a:pt x="373" y="106"/>
                      <a:pt x="383" y="116"/>
                      <a:pt x="383" y="129"/>
                    </a:cubicBezTo>
                    <a:lnTo>
                      <a:pt x="383" y="311"/>
                    </a:lnTo>
                    <a:close/>
                    <a:moveTo>
                      <a:pt x="423" y="335"/>
                    </a:moveTo>
                    <a:lnTo>
                      <a:pt x="423" y="335"/>
                    </a:lnTo>
                    <a:lnTo>
                      <a:pt x="371" y="335"/>
                    </a:lnTo>
                    <a:cubicBezTo>
                      <a:pt x="364" y="335"/>
                      <a:pt x="358" y="330"/>
                      <a:pt x="358" y="323"/>
                    </a:cubicBezTo>
                    <a:lnTo>
                      <a:pt x="358" y="131"/>
                    </a:lnTo>
                    <a:lnTo>
                      <a:pt x="25" y="131"/>
                    </a:lnTo>
                    <a:cubicBezTo>
                      <a:pt x="23" y="136"/>
                      <a:pt x="17" y="139"/>
                      <a:pt x="12" y="138"/>
                    </a:cubicBezTo>
                    <a:cubicBezTo>
                      <a:pt x="6" y="137"/>
                      <a:pt x="1" y="132"/>
                      <a:pt x="1" y="126"/>
                    </a:cubicBezTo>
                    <a:lnTo>
                      <a:pt x="1" y="25"/>
                    </a:lnTo>
                    <a:cubicBezTo>
                      <a:pt x="0" y="20"/>
                      <a:pt x="1" y="14"/>
                      <a:pt x="4" y="9"/>
                    </a:cubicBezTo>
                    <a:cubicBezTo>
                      <a:pt x="7" y="5"/>
                      <a:pt x="13" y="0"/>
                      <a:pt x="24" y="0"/>
                    </a:cubicBezTo>
                    <a:lnTo>
                      <a:pt x="144" y="0"/>
                    </a:lnTo>
                    <a:cubicBezTo>
                      <a:pt x="158" y="1"/>
                      <a:pt x="179" y="12"/>
                      <a:pt x="179" y="36"/>
                    </a:cubicBezTo>
                    <a:lnTo>
                      <a:pt x="424" y="36"/>
                    </a:lnTo>
                    <a:cubicBezTo>
                      <a:pt x="433" y="36"/>
                      <a:pt x="448" y="43"/>
                      <a:pt x="448" y="63"/>
                    </a:cubicBezTo>
                    <a:lnTo>
                      <a:pt x="448" y="313"/>
                    </a:lnTo>
                    <a:cubicBezTo>
                      <a:pt x="448" y="323"/>
                      <a:pt x="440" y="335"/>
                      <a:pt x="423" y="33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260" name="Freeform 80"/>
              <p:cNvSpPr>
                <a:spLocks/>
              </p:cNvSpPr>
              <p:nvPr/>
            </p:nvSpPr>
            <p:spPr bwMode="auto">
              <a:xfrm>
                <a:off x="5446713" y="2117726"/>
                <a:ext cx="46038" cy="71438"/>
              </a:xfrm>
              <a:custGeom>
                <a:avLst/>
                <a:gdLst>
                  <a:gd name="T0" fmla="*/ 1 w 55"/>
                  <a:gd name="T1" fmla="*/ 62 h 84"/>
                  <a:gd name="T2" fmla="*/ 1 w 55"/>
                  <a:gd name="T3" fmla="*/ 62 h 84"/>
                  <a:gd name="T4" fmla="*/ 23 w 55"/>
                  <a:gd name="T5" fmla="*/ 70 h 84"/>
                  <a:gd name="T6" fmla="*/ 33 w 55"/>
                  <a:gd name="T7" fmla="*/ 68 h 84"/>
                  <a:gd name="T8" fmla="*/ 37 w 55"/>
                  <a:gd name="T9" fmla="*/ 61 h 84"/>
                  <a:gd name="T10" fmla="*/ 34 w 55"/>
                  <a:gd name="T11" fmla="*/ 55 h 84"/>
                  <a:gd name="T12" fmla="*/ 19 w 55"/>
                  <a:gd name="T13" fmla="*/ 47 h 84"/>
                  <a:gd name="T14" fmla="*/ 0 w 55"/>
                  <a:gd name="T15" fmla="*/ 24 h 84"/>
                  <a:gd name="T16" fmla="*/ 9 w 55"/>
                  <a:gd name="T17" fmla="*/ 6 h 84"/>
                  <a:gd name="T18" fmla="*/ 32 w 55"/>
                  <a:gd name="T19" fmla="*/ 0 h 84"/>
                  <a:gd name="T20" fmla="*/ 52 w 55"/>
                  <a:gd name="T21" fmla="*/ 3 h 84"/>
                  <a:gd name="T22" fmla="*/ 52 w 55"/>
                  <a:gd name="T23" fmla="*/ 20 h 84"/>
                  <a:gd name="T24" fmla="*/ 33 w 55"/>
                  <a:gd name="T25" fmla="*/ 14 h 84"/>
                  <a:gd name="T26" fmla="*/ 22 w 55"/>
                  <a:gd name="T27" fmla="*/ 16 h 84"/>
                  <a:gd name="T28" fmla="*/ 19 w 55"/>
                  <a:gd name="T29" fmla="*/ 23 h 84"/>
                  <a:gd name="T30" fmla="*/ 21 w 55"/>
                  <a:gd name="T31" fmla="*/ 28 h 84"/>
                  <a:gd name="T32" fmla="*/ 34 w 55"/>
                  <a:gd name="T33" fmla="*/ 35 h 84"/>
                  <a:gd name="T34" fmla="*/ 51 w 55"/>
                  <a:gd name="T35" fmla="*/ 46 h 84"/>
                  <a:gd name="T36" fmla="*/ 55 w 55"/>
                  <a:gd name="T37" fmla="*/ 60 h 84"/>
                  <a:gd name="T38" fmla="*/ 47 w 55"/>
                  <a:gd name="T39" fmla="*/ 78 h 84"/>
                  <a:gd name="T40" fmla="*/ 23 w 55"/>
                  <a:gd name="T41" fmla="*/ 84 h 84"/>
                  <a:gd name="T42" fmla="*/ 1 w 55"/>
                  <a:gd name="T43" fmla="*/ 79 h 84"/>
                  <a:gd name="T44" fmla="*/ 1 w 55"/>
                  <a:gd name="T45" fmla="*/ 62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" h="84">
                    <a:moveTo>
                      <a:pt x="1" y="62"/>
                    </a:moveTo>
                    <a:lnTo>
                      <a:pt x="1" y="62"/>
                    </a:lnTo>
                    <a:cubicBezTo>
                      <a:pt x="7" y="67"/>
                      <a:pt x="15" y="70"/>
                      <a:pt x="23" y="70"/>
                    </a:cubicBezTo>
                    <a:cubicBezTo>
                      <a:pt x="28" y="70"/>
                      <a:pt x="31" y="69"/>
                      <a:pt x="33" y="68"/>
                    </a:cubicBezTo>
                    <a:cubicBezTo>
                      <a:pt x="36" y="66"/>
                      <a:pt x="37" y="64"/>
                      <a:pt x="37" y="61"/>
                    </a:cubicBezTo>
                    <a:cubicBezTo>
                      <a:pt x="37" y="59"/>
                      <a:pt x="36" y="57"/>
                      <a:pt x="34" y="55"/>
                    </a:cubicBezTo>
                    <a:cubicBezTo>
                      <a:pt x="32" y="53"/>
                      <a:pt x="27" y="51"/>
                      <a:pt x="19" y="47"/>
                    </a:cubicBezTo>
                    <a:cubicBezTo>
                      <a:pt x="7" y="42"/>
                      <a:pt x="0" y="34"/>
                      <a:pt x="0" y="24"/>
                    </a:cubicBezTo>
                    <a:cubicBezTo>
                      <a:pt x="0" y="16"/>
                      <a:pt x="3" y="11"/>
                      <a:pt x="9" y="6"/>
                    </a:cubicBezTo>
                    <a:cubicBezTo>
                      <a:pt x="15" y="2"/>
                      <a:pt x="22" y="0"/>
                      <a:pt x="32" y="0"/>
                    </a:cubicBezTo>
                    <a:cubicBezTo>
                      <a:pt x="40" y="0"/>
                      <a:pt x="46" y="1"/>
                      <a:pt x="52" y="3"/>
                    </a:cubicBezTo>
                    <a:lnTo>
                      <a:pt x="52" y="20"/>
                    </a:lnTo>
                    <a:cubicBezTo>
                      <a:pt x="46" y="16"/>
                      <a:pt x="40" y="14"/>
                      <a:pt x="33" y="14"/>
                    </a:cubicBezTo>
                    <a:cubicBezTo>
                      <a:pt x="28" y="14"/>
                      <a:pt x="25" y="15"/>
                      <a:pt x="22" y="16"/>
                    </a:cubicBezTo>
                    <a:cubicBezTo>
                      <a:pt x="20" y="18"/>
                      <a:pt x="19" y="20"/>
                      <a:pt x="19" y="23"/>
                    </a:cubicBezTo>
                    <a:cubicBezTo>
                      <a:pt x="19" y="25"/>
                      <a:pt x="19" y="27"/>
                      <a:pt x="21" y="28"/>
                    </a:cubicBezTo>
                    <a:cubicBezTo>
                      <a:pt x="23" y="30"/>
                      <a:pt x="27" y="32"/>
                      <a:pt x="34" y="35"/>
                    </a:cubicBezTo>
                    <a:cubicBezTo>
                      <a:pt x="42" y="39"/>
                      <a:pt x="48" y="42"/>
                      <a:pt x="51" y="46"/>
                    </a:cubicBezTo>
                    <a:cubicBezTo>
                      <a:pt x="54" y="50"/>
                      <a:pt x="55" y="55"/>
                      <a:pt x="55" y="60"/>
                    </a:cubicBezTo>
                    <a:cubicBezTo>
                      <a:pt x="55" y="68"/>
                      <a:pt x="52" y="74"/>
                      <a:pt x="47" y="78"/>
                    </a:cubicBezTo>
                    <a:cubicBezTo>
                      <a:pt x="41" y="82"/>
                      <a:pt x="34" y="84"/>
                      <a:pt x="23" y="84"/>
                    </a:cubicBezTo>
                    <a:cubicBezTo>
                      <a:pt x="14" y="84"/>
                      <a:pt x="7" y="82"/>
                      <a:pt x="1" y="79"/>
                    </a:cubicBezTo>
                    <a:lnTo>
                      <a:pt x="1" y="6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261" name="Freeform 81"/>
              <p:cNvSpPr>
                <a:spLocks/>
              </p:cNvSpPr>
              <p:nvPr/>
            </p:nvSpPr>
            <p:spPr bwMode="auto">
              <a:xfrm>
                <a:off x="5502276" y="2117726"/>
                <a:ext cx="46038" cy="71438"/>
              </a:xfrm>
              <a:custGeom>
                <a:avLst/>
                <a:gdLst>
                  <a:gd name="T0" fmla="*/ 0 w 54"/>
                  <a:gd name="T1" fmla="*/ 62 h 84"/>
                  <a:gd name="T2" fmla="*/ 0 w 54"/>
                  <a:gd name="T3" fmla="*/ 62 h 84"/>
                  <a:gd name="T4" fmla="*/ 22 w 54"/>
                  <a:gd name="T5" fmla="*/ 70 h 84"/>
                  <a:gd name="T6" fmla="*/ 33 w 54"/>
                  <a:gd name="T7" fmla="*/ 68 h 84"/>
                  <a:gd name="T8" fmla="*/ 36 w 54"/>
                  <a:gd name="T9" fmla="*/ 61 h 84"/>
                  <a:gd name="T10" fmla="*/ 33 w 54"/>
                  <a:gd name="T11" fmla="*/ 55 h 84"/>
                  <a:gd name="T12" fmla="*/ 19 w 54"/>
                  <a:gd name="T13" fmla="*/ 47 h 84"/>
                  <a:gd name="T14" fmla="*/ 0 w 54"/>
                  <a:gd name="T15" fmla="*/ 24 h 84"/>
                  <a:gd name="T16" fmla="*/ 8 w 54"/>
                  <a:gd name="T17" fmla="*/ 6 h 84"/>
                  <a:gd name="T18" fmla="*/ 31 w 54"/>
                  <a:gd name="T19" fmla="*/ 0 h 84"/>
                  <a:gd name="T20" fmla="*/ 51 w 54"/>
                  <a:gd name="T21" fmla="*/ 3 h 84"/>
                  <a:gd name="T22" fmla="*/ 51 w 54"/>
                  <a:gd name="T23" fmla="*/ 20 h 84"/>
                  <a:gd name="T24" fmla="*/ 32 w 54"/>
                  <a:gd name="T25" fmla="*/ 14 h 84"/>
                  <a:gd name="T26" fmla="*/ 22 w 54"/>
                  <a:gd name="T27" fmla="*/ 16 h 84"/>
                  <a:gd name="T28" fmla="*/ 18 w 54"/>
                  <a:gd name="T29" fmla="*/ 23 h 84"/>
                  <a:gd name="T30" fmla="*/ 20 w 54"/>
                  <a:gd name="T31" fmla="*/ 28 h 84"/>
                  <a:gd name="T32" fmla="*/ 33 w 54"/>
                  <a:gd name="T33" fmla="*/ 35 h 84"/>
                  <a:gd name="T34" fmla="*/ 50 w 54"/>
                  <a:gd name="T35" fmla="*/ 46 h 84"/>
                  <a:gd name="T36" fmla="*/ 54 w 54"/>
                  <a:gd name="T37" fmla="*/ 60 h 84"/>
                  <a:gd name="T38" fmla="*/ 46 w 54"/>
                  <a:gd name="T39" fmla="*/ 78 h 84"/>
                  <a:gd name="T40" fmla="*/ 23 w 54"/>
                  <a:gd name="T41" fmla="*/ 84 h 84"/>
                  <a:gd name="T42" fmla="*/ 0 w 54"/>
                  <a:gd name="T43" fmla="*/ 79 h 84"/>
                  <a:gd name="T44" fmla="*/ 0 w 54"/>
                  <a:gd name="T45" fmla="*/ 62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" h="84">
                    <a:moveTo>
                      <a:pt x="0" y="62"/>
                    </a:moveTo>
                    <a:lnTo>
                      <a:pt x="0" y="62"/>
                    </a:lnTo>
                    <a:cubicBezTo>
                      <a:pt x="6" y="67"/>
                      <a:pt x="14" y="70"/>
                      <a:pt x="22" y="70"/>
                    </a:cubicBezTo>
                    <a:cubicBezTo>
                      <a:pt x="27" y="70"/>
                      <a:pt x="30" y="69"/>
                      <a:pt x="33" y="68"/>
                    </a:cubicBezTo>
                    <a:cubicBezTo>
                      <a:pt x="35" y="66"/>
                      <a:pt x="36" y="64"/>
                      <a:pt x="36" y="61"/>
                    </a:cubicBezTo>
                    <a:cubicBezTo>
                      <a:pt x="36" y="59"/>
                      <a:pt x="35" y="57"/>
                      <a:pt x="33" y="55"/>
                    </a:cubicBezTo>
                    <a:cubicBezTo>
                      <a:pt x="32" y="53"/>
                      <a:pt x="27" y="51"/>
                      <a:pt x="19" y="47"/>
                    </a:cubicBezTo>
                    <a:cubicBezTo>
                      <a:pt x="6" y="42"/>
                      <a:pt x="0" y="34"/>
                      <a:pt x="0" y="24"/>
                    </a:cubicBezTo>
                    <a:cubicBezTo>
                      <a:pt x="0" y="16"/>
                      <a:pt x="3" y="11"/>
                      <a:pt x="8" y="6"/>
                    </a:cubicBezTo>
                    <a:cubicBezTo>
                      <a:pt x="14" y="2"/>
                      <a:pt x="22" y="0"/>
                      <a:pt x="31" y="0"/>
                    </a:cubicBezTo>
                    <a:cubicBezTo>
                      <a:pt x="39" y="0"/>
                      <a:pt x="45" y="1"/>
                      <a:pt x="51" y="3"/>
                    </a:cubicBezTo>
                    <a:lnTo>
                      <a:pt x="51" y="20"/>
                    </a:lnTo>
                    <a:cubicBezTo>
                      <a:pt x="45" y="16"/>
                      <a:pt x="39" y="14"/>
                      <a:pt x="32" y="14"/>
                    </a:cubicBezTo>
                    <a:cubicBezTo>
                      <a:pt x="28" y="14"/>
                      <a:pt x="24" y="15"/>
                      <a:pt x="22" y="16"/>
                    </a:cubicBezTo>
                    <a:cubicBezTo>
                      <a:pt x="19" y="18"/>
                      <a:pt x="18" y="20"/>
                      <a:pt x="18" y="23"/>
                    </a:cubicBezTo>
                    <a:cubicBezTo>
                      <a:pt x="18" y="25"/>
                      <a:pt x="19" y="27"/>
                      <a:pt x="20" y="28"/>
                    </a:cubicBezTo>
                    <a:cubicBezTo>
                      <a:pt x="22" y="30"/>
                      <a:pt x="26" y="32"/>
                      <a:pt x="33" y="35"/>
                    </a:cubicBezTo>
                    <a:cubicBezTo>
                      <a:pt x="41" y="39"/>
                      <a:pt x="47" y="42"/>
                      <a:pt x="50" y="46"/>
                    </a:cubicBezTo>
                    <a:cubicBezTo>
                      <a:pt x="53" y="50"/>
                      <a:pt x="54" y="55"/>
                      <a:pt x="54" y="60"/>
                    </a:cubicBezTo>
                    <a:cubicBezTo>
                      <a:pt x="54" y="68"/>
                      <a:pt x="52" y="74"/>
                      <a:pt x="46" y="78"/>
                    </a:cubicBezTo>
                    <a:cubicBezTo>
                      <a:pt x="41" y="82"/>
                      <a:pt x="33" y="84"/>
                      <a:pt x="23" y="84"/>
                    </a:cubicBezTo>
                    <a:cubicBezTo>
                      <a:pt x="13" y="84"/>
                      <a:pt x="6" y="82"/>
                      <a:pt x="0" y="79"/>
                    </a:cubicBezTo>
                    <a:lnTo>
                      <a:pt x="0" y="6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262" name="Freeform 82"/>
              <p:cNvSpPr>
                <a:spLocks noEditPoints="1"/>
              </p:cNvSpPr>
              <p:nvPr/>
            </p:nvSpPr>
            <p:spPr bwMode="auto">
              <a:xfrm>
                <a:off x="5559426" y="2119314"/>
                <a:ext cx="60325" cy="68263"/>
              </a:xfrm>
              <a:custGeom>
                <a:avLst/>
                <a:gdLst>
                  <a:gd name="T0" fmla="*/ 17 w 71"/>
                  <a:gd name="T1" fmla="*/ 14 h 80"/>
                  <a:gd name="T2" fmla="*/ 17 w 71"/>
                  <a:gd name="T3" fmla="*/ 14 h 80"/>
                  <a:gd name="T4" fmla="*/ 17 w 71"/>
                  <a:gd name="T5" fmla="*/ 66 h 80"/>
                  <a:gd name="T6" fmla="*/ 26 w 71"/>
                  <a:gd name="T7" fmla="*/ 66 h 80"/>
                  <a:gd name="T8" fmla="*/ 46 w 71"/>
                  <a:gd name="T9" fmla="*/ 59 h 80"/>
                  <a:gd name="T10" fmla="*/ 53 w 71"/>
                  <a:gd name="T11" fmla="*/ 39 h 80"/>
                  <a:gd name="T12" fmla="*/ 45 w 71"/>
                  <a:gd name="T13" fmla="*/ 20 h 80"/>
                  <a:gd name="T14" fmla="*/ 26 w 71"/>
                  <a:gd name="T15" fmla="*/ 14 h 80"/>
                  <a:gd name="T16" fmla="*/ 17 w 71"/>
                  <a:gd name="T17" fmla="*/ 14 h 80"/>
                  <a:gd name="T18" fmla="*/ 0 w 71"/>
                  <a:gd name="T19" fmla="*/ 80 h 80"/>
                  <a:gd name="T20" fmla="*/ 0 w 71"/>
                  <a:gd name="T21" fmla="*/ 80 h 80"/>
                  <a:gd name="T22" fmla="*/ 0 w 71"/>
                  <a:gd name="T23" fmla="*/ 0 h 80"/>
                  <a:gd name="T24" fmla="*/ 28 w 71"/>
                  <a:gd name="T25" fmla="*/ 0 h 80"/>
                  <a:gd name="T26" fmla="*/ 71 w 71"/>
                  <a:gd name="T27" fmla="*/ 39 h 80"/>
                  <a:gd name="T28" fmla="*/ 59 w 71"/>
                  <a:gd name="T29" fmla="*/ 69 h 80"/>
                  <a:gd name="T30" fmla="*/ 28 w 71"/>
                  <a:gd name="T31" fmla="*/ 80 h 80"/>
                  <a:gd name="T32" fmla="*/ 0 w 71"/>
                  <a:gd name="T3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1" h="80">
                    <a:moveTo>
                      <a:pt x="17" y="14"/>
                    </a:moveTo>
                    <a:lnTo>
                      <a:pt x="17" y="14"/>
                    </a:lnTo>
                    <a:lnTo>
                      <a:pt x="17" y="66"/>
                    </a:lnTo>
                    <a:lnTo>
                      <a:pt x="26" y="66"/>
                    </a:lnTo>
                    <a:cubicBezTo>
                      <a:pt x="35" y="66"/>
                      <a:pt x="41" y="64"/>
                      <a:pt x="46" y="59"/>
                    </a:cubicBezTo>
                    <a:cubicBezTo>
                      <a:pt x="50" y="54"/>
                      <a:pt x="53" y="48"/>
                      <a:pt x="53" y="39"/>
                    </a:cubicBezTo>
                    <a:cubicBezTo>
                      <a:pt x="53" y="31"/>
                      <a:pt x="50" y="25"/>
                      <a:pt x="45" y="20"/>
                    </a:cubicBezTo>
                    <a:cubicBezTo>
                      <a:pt x="41" y="16"/>
                      <a:pt x="34" y="14"/>
                      <a:pt x="26" y="14"/>
                    </a:cubicBezTo>
                    <a:lnTo>
                      <a:pt x="17" y="14"/>
                    </a:lnTo>
                    <a:close/>
                    <a:moveTo>
                      <a:pt x="0" y="80"/>
                    </a:moveTo>
                    <a:lnTo>
                      <a:pt x="0" y="80"/>
                    </a:lnTo>
                    <a:lnTo>
                      <a:pt x="0" y="0"/>
                    </a:lnTo>
                    <a:lnTo>
                      <a:pt x="28" y="0"/>
                    </a:lnTo>
                    <a:cubicBezTo>
                      <a:pt x="56" y="0"/>
                      <a:pt x="71" y="13"/>
                      <a:pt x="71" y="39"/>
                    </a:cubicBezTo>
                    <a:cubicBezTo>
                      <a:pt x="71" y="51"/>
                      <a:pt x="67" y="61"/>
                      <a:pt x="59" y="69"/>
                    </a:cubicBezTo>
                    <a:cubicBezTo>
                      <a:pt x="51" y="77"/>
                      <a:pt x="40" y="80"/>
                      <a:pt x="28" y="80"/>
                    </a:cubicBezTo>
                    <a:lnTo>
                      <a:pt x="0" y="8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263" name="Freeform 83"/>
              <p:cNvSpPr>
                <a:spLocks/>
              </p:cNvSpPr>
              <p:nvPr/>
            </p:nvSpPr>
            <p:spPr bwMode="auto">
              <a:xfrm>
                <a:off x="5554663" y="2233614"/>
                <a:ext cx="39688" cy="38100"/>
              </a:xfrm>
              <a:custGeom>
                <a:avLst/>
                <a:gdLst>
                  <a:gd name="T0" fmla="*/ 23 w 46"/>
                  <a:gd name="T1" fmla="*/ 46 h 46"/>
                  <a:gd name="T2" fmla="*/ 23 w 46"/>
                  <a:gd name="T3" fmla="*/ 46 h 46"/>
                  <a:gd name="T4" fmla="*/ 0 w 46"/>
                  <a:gd name="T5" fmla="*/ 23 h 46"/>
                  <a:gd name="T6" fmla="*/ 23 w 46"/>
                  <a:gd name="T7" fmla="*/ 0 h 46"/>
                  <a:gd name="T8" fmla="*/ 46 w 46"/>
                  <a:gd name="T9" fmla="*/ 23 h 46"/>
                  <a:gd name="T10" fmla="*/ 23 w 46"/>
                  <a:gd name="T11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46">
                    <a:moveTo>
                      <a:pt x="23" y="46"/>
                    </a:moveTo>
                    <a:lnTo>
                      <a:pt x="23" y="46"/>
                    </a:lnTo>
                    <a:cubicBezTo>
                      <a:pt x="11" y="46"/>
                      <a:pt x="0" y="36"/>
                      <a:pt x="0" y="23"/>
                    </a:cubicBezTo>
                    <a:cubicBezTo>
                      <a:pt x="0" y="11"/>
                      <a:pt x="11" y="0"/>
                      <a:pt x="23" y="0"/>
                    </a:cubicBezTo>
                    <a:cubicBezTo>
                      <a:pt x="36" y="0"/>
                      <a:pt x="46" y="11"/>
                      <a:pt x="46" y="23"/>
                    </a:cubicBezTo>
                    <a:cubicBezTo>
                      <a:pt x="46" y="36"/>
                      <a:pt x="36" y="46"/>
                      <a:pt x="23" y="4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  <p:sp>
            <p:nvSpPr>
              <p:cNvPr id="264" name="Freeform 84"/>
              <p:cNvSpPr>
                <a:spLocks/>
              </p:cNvSpPr>
              <p:nvPr/>
            </p:nvSpPr>
            <p:spPr bwMode="auto">
              <a:xfrm>
                <a:off x="5614988" y="2233614"/>
                <a:ext cx="39688" cy="38100"/>
              </a:xfrm>
              <a:custGeom>
                <a:avLst/>
                <a:gdLst>
                  <a:gd name="T0" fmla="*/ 23 w 46"/>
                  <a:gd name="T1" fmla="*/ 46 h 46"/>
                  <a:gd name="T2" fmla="*/ 23 w 46"/>
                  <a:gd name="T3" fmla="*/ 46 h 46"/>
                  <a:gd name="T4" fmla="*/ 0 w 46"/>
                  <a:gd name="T5" fmla="*/ 23 h 46"/>
                  <a:gd name="T6" fmla="*/ 23 w 46"/>
                  <a:gd name="T7" fmla="*/ 0 h 46"/>
                  <a:gd name="T8" fmla="*/ 46 w 46"/>
                  <a:gd name="T9" fmla="*/ 23 h 46"/>
                  <a:gd name="T10" fmla="*/ 23 w 46"/>
                  <a:gd name="T11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46">
                    <a:moveTo>
                      <a:pt x="23" y="46"/>
                    </a:moveTo>
                    <a:lnTo>
                      <a:pt x="23" y="46"/>
                    </a:lnTo>
                    <a:cubicBezTo>
                      <a:pt x="10" y="46"/>
                      <a:pt x="0" y="36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5" y="0"/>
                      <a:pt x="46" y="10"/>
                      <a:pt x="46" y="23"/>
                    </a:cubicBezTo>
                    <a:cubicBezTo>
                      <a:pt x="46" y="36"/>
                      <a:pt x="35" y="46"/>
                      <a:pt x="23" y="4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526">
                  <a:defRPr/>
                </a:pPr>
                <a:endParaRPr lang="zh-CN" altLang="en-US" sz="3200"/>
              </a:p>
            </p:txBody>
          </p:sp>
        </p:grpSp>
        <p:grpSp>
          <p:nvGrpSpPr>
            <p:cNvPr id="1054" name="组合 1053"/>
            <p:cNvGrpSpPr/>
            <p:nvPr/>
          </p:nvGrpSpPr>
          <p:grpSpPr>
            <a:xfrm>
              <a:off x="1378550" y="4951027"/>
              <a:ext cx="391426" cy="111605"/>
              <a:chOff x="7595177" y="2305307"/>
              <a:chExt cx="391426" cy="111605"/>
            </a:xfrm>
          </p:grpSpPr>
          <p:sp>
            <p:nvSpPr>
              <p:cNvPr id="265" name="AutoShape 2"/>
              <p:cNvSpPr>
                <a:spLocks noChangeArrowheads="1"/>
              </p:cNvSpPr>
              <p:nvPr/>
            </p:nvSpPr>
            <p:spPr bwMode="auto">
              <a:xfrm>
                <a:off x="7680665" y="2341127"/>
                <a:ext cx="110225" cy="75785"/>
              </a:xfrm>
              <a:prstGeom prst="roundRect">
                <a:avLst>
                  <a:gd name="adj" fmla="val 55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  <a:prstDash val="dash"/>
              </a:ln>
            </p:spPr>
            <p:txBody>
              <a:bodyPr lIns="89977" tIns="89977" rIns="89977" bIns="89977"/>
              <a:lstStyle>
                <a:lvl1pPr defTabSz="762000"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179388" defTabSz="762000"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defTabSz="762000"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defTabSz="762000"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defTabSz="762000"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defTabSz="762000" fontAlgn="base" latinLnBrk="1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defTabSz="762000" fontAlgn="base" latinLnBrk="1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defTabSz="762000" fontAlgn="base" latinLnBrk="1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defTabSz="762000" fontAlgn="base" latinLnBrk="1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defTabSz="761771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0" lang="en-US" altLang="en-US" sz="700" b="1" i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3" name="文本框 1052"/>
              <p:cNvSpPr txBox="1"/>
              <p:nvPr/>
            </p:nvSpPr>
            <p:spPr>
              <a:xfrm>
                <a:off x="7595177" y="2305307"/>
                <a:ext cx="391426" cy="111605"/>
              </a:xfrm>
              <a:prstGeom prst="rect">
                <a:avLst/>
              </a:prstGeom>
            </p:spPr>
            <p:txBody>
              <a:bodyPr vert="horz" wrap="square" lIns="91416" tIns="45708" rIns="91416" bIns="45708" rtlCol="0">
                <a:noAutofit/>
              </a:bodyPr>
              <a:lstStyle/>
              <a:p>
                <a:r>
                  <a:rPr lang="en-US" altLang="zh-CN" sz="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PM</a:t>
                </a:r>
                <a:endParaRPr lang="zh-CN" altLang="en-US" sz="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236" name="Picture 28" descr="âkafka å¾çâçå¾çæç´¢ç»æ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2010" y="5199622"/>
              <a:ext cx="328651" cy="464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7" name="组合 276"/>
          <p:cNvGrpSpPr/>
          <p:nvPr/>
        </p:nvGrpSpPr>
        <p:grpSpPr>
          <a:xfrm>
            <a:off x="2151670" y="1554690"/>
            <a:ext cx="6108211" cy="650951"/>
            <a:chOff x="2152230" y="2121376"/>
            <a:chExt cx="6109802" cy="651121"/>
          </a:xfrm>
        </p:grpSpPr>
        <p:grpSp>
          <p:nvGrpSpPr>
            <p:cNvPr id="1055" name="组合 1054"/>
            <p:cNvGrpSpPr/>
            <p:nvPr/>
          </p:nvGrpSpPr>
          <p:grpSpPr>
            <a:xfrm>
              <a:off x="2152230" y="2121376"/>
              <a:ext cx="1837100" cy="651121"/>
              <a:chOff x="7131020" y="879676"/>
              <a:chExt cx="1837100" cy="651121"/>
            </a:xfrm>
          </p:grpSpPr>
          <p:sp>
            <p:nvSpPr>
              <p:cNvPr id="268" name="AutoShape 2"/>
              <p:cNvSpPr>
                <a:spLocks noChangeArrowheads="1"/>
              </p:cNvSpPr>
              <p:nvPr/>
            </p:nvSpPr>
            <p:spPr bwMode="auto">
              <a:xfrm>
                <a:off x="7131020" y="879676"/>
                <a:ext cx="1781485" cy="651121"/>
              </a:xfrm>
              <a:prstGeom prst="roundRect">
                <a:avLst>
                  <a:gd name="adj" fmla="val 55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txBody>
              <a:bodyPr lIns="89977" tIns="89977" rIns="89977" bIns="89977"/>
              <a:lstStyle>
                <a:lvl1pPr defTabSz="762000"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179388" defTabSz="762000"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defTabSz="762000"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defTabSz="762000"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defTabSz="762000"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defTabSz="762000" fontAlgn="base" latinLnBrk="1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defTabSz="762000" fontAlgn="base" latinLnBrk="1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defTabSz="762000" fontAlgn="base" latinLnBrk="1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defTabSz="762000" fontAlgn="base" latinLnBrk="1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defTabSz="761771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0" lang="en-US" altLang="en-US" sz="1200" b="1" i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Group 40"/>
              <p:cNvGrpSpPr>
                <a:grpSpLocks noChangeAspect="1"/>
              </p:cNvGrpSpPr>
              <p:nvPr/>
            </p:nvGrpSpPr>
            <p:grpSpPr bwMode="auto">
              <a:xfrm>
                <a:off x="7292052" y="1019876"/>
                <a:ext cx="370719" cy="370719"/>
                <a:chOff x="975" y="2251"/>
                <a:chExt cx="640" cy="640"/>
              </a:xfrm>
              <a:solidFill>
                <a:schemeClr val="tx1"/>
              </a:solidFill>
            </p:grpSpPr>
            <p:sp>
              <p:nvSpPr>
                <p:cNvPr id="270" name="Freeform 41"/>
                <p:cNvSpPr>
                  <a:spLocks noEditPoints="1"/>
                </p:cNvSpPr>
                <p:nvPr/>
              </p:nvSpPr>
              <p:spPr bwMode="auto">
                <a:xfrm>
                  <a:off x="975" y="2251"/>
                  <a:ext cx="640" cy="640"/>
                </a:xfrm>
                <a:custGeom>
                  <a:avLst/>
                  <a:gdLst>
                    <a:gd name="T0" fmla="*/ 288 w 640"/>
                    <a:gd name="T1" fmla="*/ 2 h 640"/>
                    <a:gd name="T2" fmla="*/ 196 w 640"/>
                    <a:gd name="T3" fmla="*/ 26 h 640"/>
                    <a:gd name="T4" fmla="*/ 116 w 640"/>
                    <a:gd name="T5" fmla="*/ 74 h 640"/>
                    <a:gd name="T6" fmla="*/ 54 w 640"/>
                    <a:gd name="T7" fmla="*/ 142 h 640"/>
                    <a:gd name="T8" fmla="*/ 14 w 640"/>
                    <a:gd name="T9" fmla="*/ 226 h 640"/>
                    <a:gd name="T10" fmla="*/ 0 w 640"/>
                    <a:gd name="T11" fmla="*/ 320 h 640"/>
                    <a:gd name="T12" fmla="*/ 6 w 640"/>
                    <a:gd name="T13" fmla="*/ 384 h 640"/>
                    <a:gd name="T14" fmla="*/ 38 w 640"/>
                    <a:gd name="T15" fmla="*/ 472 h 640"/>
                    <a:gd name="T16" fmla="*/ 94 w 640"/>
                    <a:gd name="T17" fmla="*/ 546 h 640"/>
                    <a:gd name="T18" fmla="*/ 168 w 640"/>
                    <a:gd name="T19" fmla="*/ 602 h 640"/>
                    <a:gd name="T20" fmla="*/ 256 w 640"/>
                    <a:gd name="T21" fmla="*/ 634 h 640"/>
                    <a:gd name="T22" fmla="*/ 320 w 640"/>
                    <a:gd name="T23" fmla="*/ 640 h 640"/>
                    <a:gd name="T24" fmla="*/ 414 w 640"/>
                    <a:gd name="T25" fmla="*/ 626 h 640"/>
                    <a:gd name="T26" fmla="*/ 498 w 640"/>
                    <a:gd name="T27" fmla="*/ 586 h 640"/>
                    <a:gd name="T28" fmla="*/ 566 w 640"/>
                    <a:gd name="T29" fmla="*/ 524 h 640"/>
                    <a:gd name="T30" fmla="*/ 614 w 640"/>
                    <a:gd name="T31" fmla="*/ 444 h 640"/>
                    <a:gd name="T32" fmla="*/ 638 w 640"/>
                    <a:gd name="T33" fmla="*/ 352 h 640"/>
                    <a:gd name="T34" fmla="*/ 638 w 640"/>
                    <a:gd name="T35" fmla="*/ 288 h 640"/>
                    <a:gd name="T36" fmla="*/ 614 w 640"/>
                    <a:gd name="T37" fmla="*/ 196 h 640"/>
                    <a:gd name="T38" fmla="*/ 566 w 640"/>
                    <a:gd name="T39" fmla="*/ 116 h 640"/>
                    <a:gd name="T40" fmla="*/ 498 w 640"/>
                    <a:gd name="T41" fmla="*/ 54 h 640"/>
                    <a:gd name="T42" fmla="*/ 414 w 640"/>
                    <a:gd name="T43" fmla="*/ 14 h 640"/>
                    <a:gd name="T44" fmla="*/ 320 w 640"/>
                    <a:gd name="T45" fmla="*/ 0 h 640"/>
                    <a:gd name="T46" fmla="*/ 320 w 640"/>
                    <a:gd name="T47" fmla="*/ 608 h 640"/>
                    <a:gd name="T48" fmla="*/ 234 w 640"/>
                    <a:gd name="T49" fmla="*/ 594 h 640"/>
                    <a:gd name="T50" fmla="*/ 160 w 640"/>
                    <a:gd name="T51" fmla="*/ 558 h 640"/>
                    <a:gd name="T52" fmla="*/ 98 w 640"/>
                    <a:gd name="T53" fmla="*/ 502 h 640"/>
                    <a:gd name="T54" fmla="*/ 54 w 640"/>
                    <a:gd name="T55" fmla="*/ 432 h 640"/>
                    <a:gd name="T56" fmla="*/ 34 w 640"/>
                    <a:gd name="T57" fmla="*/ 350 h 640"/>
                    <a:gd name="T58" fmla="*/ 34 w 640"/>
                    <a:gd name="T59" fmla="*/ 290 h 640"/>
                    <a:gd name="T60" fmla="*/ 54 w 640"/>
                    <a:gd name="T61" fmla="*/ 208 h 640"/>
                    <a:gd name="T62" fmla="*/ 98 w 640"/>
                    <a:gd name="T63" fmla="*/ 138 h 640"/>
                    <a:gd name="T64" fmla="*/ 160 w 640"/>
                    <a:gd name="T65" fmla="*/ 82 h 640"/>
                    <a:gd name="T66" fmla="*/ 234 w 640"/>
                    <a:gd name="T67" fmla="*/ 46 h 640"/>
                    <a:gd name="T68" fmla="*/ 320 w 640"/>
                    <a:gd name="T69" fmla="*/ 32 h 640"/>
                    <a:gd name="T70" fmla="*/ 378 w 640"/>
                    <a:gd name="T71" fmla="*/ 38 h 640"/>
                    <a:gd name="T72" fmla="*/ 456 w 640"/>
                    <a:gd name="T73" fmla="*/ 66 h 640"/>
                    <a:gd name="T74" fmla="*/ 524 w 640"/>
                    <a:gd name="T75" fmla="*/ 116 h 640"/>
                    <a:gd name="T76" fmla="*/ 574 w 640"/>
                    <a:gd name="T77" fmla="*/ 184 h 640"/>
                    <a:gd name="T78" fmla="*/ 602 w 640"/>
                    <a:gd name="T79" fmla="*/ 262 h 640"/>
                    <a:gd name="T80" fmla="*/ 608 w 640"/>
                    <a:gd name="T81" fmla="*/ 320 h 640"/>
                    <a:gd name="T82" fmla="*/ 594 w 640"/>
                    <a:gd name="T83" fmla="*/ 406 h 640"/>
                    <a:gd name="T84" fmla="*/ 558 w 640"/>
                    <a:gd name="T85" fmla="*/ 480 h 640"/>
                    <a:gd name="T86" fmla="*/ 502 w 640"/>
                    <a:gd name="T87" fmla="*/ 542 h 640"/>
                    <a:gd name="T88" fmla="*/ 432 w 640"/>
                    <a:gd name="T89" fmla="*/ 586 h 640"/>
                    <a:gd name="T90" fmla="*/ 350 w 640"/>
                    <a:gd name="T91" fmla="*/ 606 h 6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640" h="640">
                      <a:moveTo>
                        <a:pt x="320" y="0"/>
                      </a:moveTo>
                      <a:lnTo>
                        <a:pt x="320" y="0"/>
                      </a:lnTo>
                      <a:lnTo>
                        <a:pt x="288" y="2"/>
                      </a:lnTo>
                      <a:lnTo>
                        <a:pt x="256" y="6"/>
                      </a:lnTo>
                      <a:lnTo>
                        <a:pt x="226" y="14"/>
                      </a:lnTo>
                      <a:lnTo>
                        <a:pt x="196" y="26"/>
                      </a:lnTo>
                      <a:lnTo>
                        <a:pt x="168" y="38"/>
                      </a:lnTo>
                      <a:lnTo>
                        <a:pt x="142" y="54"/>
                      </a:lnTo>
                      <a:lnTo>
                        <a:pt x="116" y="74"/>
                      </a:lnTo>
                      <a:lnTo>
                        <a:pt x="94" y="94"/>
                      </a:lnTo>
                      <a:lnTo>
                        <a:pt x="74" y="116"/>
                      </a:lnTo>
                      <a:lnTo>
                        <a:pt x="54" y="142"/>
                      </a:lnTo>
                      <a:lnTo>
                        <a:pt x="38" y="168"/>
                      </a:lnTo>
                      <a:lnTo>
                        <a:pt x="26" y="196"/>
                      </a:lnTo>
                      <a:lnTo>
                        <a:pt x="14" y="226"/>
                      </a:lnTo>
                      <a:lnTo>
                        <a:pt x="6" y="256"/>
                      </a:lnTo>
                      <a:lnTo>
                        <a:pt x="2" y="288"/>
                      </a:lnTo>
                      <a:lnTo>
                        <a:pt x="0" y="320"/>
                      </a:lnTo>
                      <a:lnTo>
                        <a:pt x="0" y="320"/>
                      </a:lnTo>
                      <a:lnTo>
                        <a:pt x="2" y="352"/>
                      </a:lnTo>
                      <a:lnTo>
                        <a:pt x="6" y="384"/>
                      </a:lnTo>
                      <a:lnTo>
                        <a:pt x="14" y="414"/>
                      </a:lnTo>
                      <a:lnTo>
                        <a:pt x="26" y="444"/>
                      </a:lnTo>
                      <a:lnTo>
                        <a:pt x="38" y="472"/>
                      </a:lnTo>
                      <a:lnTo>
                        <a:pt x="54" y="498"/>
                      </a:lnTo>
                      <a:lnTo>
                        <a:pt x="74" y="524"/>
                      </a:lnTo>
                      <a:lnTo>
                        <a:pt x="94" y="546"/>
                      </a:lnTo>
                      <a:lnTo>
                        <a:pt x="116" y="566"/>
                      </a:lnTo>
                      <a:lnTo>
                        <a:pt x="142" y="586"/>
                      </a:lnTo>
                      <a:lnTo>
                        <a:pt x="168" y="602"/>
                      </a:lnTo>
                      <a:lnTo>
                        <a:pt x="196" y="614"/>
                      </a:lnTo>
                      <a:lnTo>
                        <a:pt x="226" y="626"/>
                      </a:lnTo>
                      <a:lnTo>
                        <a:pt x="256" y="634"/>
                      </a:lnTo>
                      <a:lnTo>
                        <a:pt x="288" y="638"/>
                      </a:lnTo>
                      <a:lnTo>
                        <a:pt x="320" y="640"/>
                      </a:lnTo>
                      <a:lnTo>
                        <a:pt x="320" y="640"/>
                      </a:lnTo>
                      <a:lnTo>
                        <a:pt x="352" y="638"/>
                      </a:lnTo>
                      <a:lnTo>
                        <a:pt x="384" y="634"/>
                      </a:lnTo>
                      <a:lnTo>
                        <a:pt x="414" y="626"/>
                      </a:lnTo>
                      <a:lnTo>
                        <a:pt x="444" y="614"/>
                      </a:lnTo>
                      <a:lnTo>
                        <a:pt x="472" y="602"/>
                      </a:lnTo>
                      <a:lnTo>
                        <a:pt x="498" y="586"/>
                      </a:lnTo>
                      <a:lnTo>
                        <a:pt x="524" y="566"/>
                      </a:lnTo>
                      <a:lnTo>
                        <a:pt x="546" y="546"/>
                      </a:lnTo>
                      <a:lnTo>
                        <a:pt x="566" y="524"/>
                      </a:lnTo>
                      <a:lnTo>
                        <a:pt x="586" y="498"/>
                      </a:lnTo>
                      <a:lnTo>
                        <a:pt x="602" y="472"/>
                      </a:lnTo>
                      <a:lnTo>
                        <a:pt x="614" y="444"/>
                      </a:lnTo>
                      <a:lnTo>
                        <a:pt x="626" y="414"/>
                      </a:lnTo>
                      <a:lnTo>
                        <a:pt x="634" y="384"/>
                      </a:lnTo>
                      <a:lnTo>
                        <a:pt x="638" y="352"/>
                      </a:lnTo>
                      <a:lnTo>
                        <a:pt x="640" y="320"/>
                      </a:lnTo>
                      <a:lnTo>
                        <a:pt x="640" y="320"/>
                      </a:lnTo>
                      <a:lnTo>
                        <a:pt x="638" y="288"/>
                      </a:lnTo>
                      <a:lnTo>
                        <a:pt x="634" y="256"/>
                      </a:lnTo>
                      <a:lnTo>
                        <a:pt x="626" y="226"/>
                      </a:lnTo>
                      <a:lnTo>
                        <a:pt x="614" y="196"/>
                      </a:lnTo>
                      <a:lnTo>
                        <a:pt x="602" y="168"/>
                      </a:lnTo>
                      <a:lnTo>
                        <a:pt x="586" y="142"/>
                      </a:lnTo>
                      <a:lnTo>
                        <a:pt x="566" y="116"/>
                      </a:lnTo>
                      <a:lnTo>
                        <a:pt x="546" y="94"/>
                      </a:lnTo>
                      <a:lnTo>
                        <a:pt x="524" y="74"/>
                      </a:lnTo>
                      <a:lnTo>
                        <a:pt x="498" y="54"/>
                      </a:lnTo>
                      <a:lnTo>
                        <a:pt x="472" y="38"/>
                      </a:lnTo>
                      <a:lnTo>
                        <a:pt x="444" y="26"/>
                      </a:lnTo>
                      <a:lnTo>
                        <a:pt x="414" y="14"/>
                      </a:lnTo>
                      <a:lnTo>
                        <a:pt x="384" y="6"/>
                      </a:lnTo>
                      <a:lnTo>
                        <a:pt x="352" y="2"/>
                      </a:lnTo>
                      <a:lnTo>
                        <a:pt x="320" y="0"/>
                      </a:lnTo>
                      <a:lnTo>
                        <a:pt x="320" y="0"/>
                      </a:lnTo>
                      <a:close/>
                      <a:moveTo>
                        <a:pt x="320" y="608"/>
                      </a:moveTo>
                      <a:lnTo>
                        <a:pt x="320" y="608"/>
                      </a:lnTo>
                      <a:lnTo>
                        <a:pt x="290" y="606"/>
                      </a:lnTo>
                      <a:lnTo>
                        <a:pt x="262" y="602"/>
                      </a:lnTo>
                      <a:lnTo>
                        <a:pt x="234" y="594"/>
                      </a:lnTo>
                      <a:lnTo>
                        <a:pt x="208" y="586"/>
                      </a:lnTo>
                      <a:lnTo>
                        <a:pt x="184" y="574"/>
                      </a:lnTo>
                      <a:lnTo>
                        <a:pt x="160" y="558"/>
                      </a:lnTo>
                      <a:lnTo>
                        <a:pt x="138" y="542"/>
                      </a:lnTo>
                      <a:lnTo>
                        <a:pt x="116" y="524"/>
                      </a:lnTo>
                      <a:lnTo>
                        <a:pt x="98" y="502"/>
                      </a:lnTo>
                      <a:lnTo>
                        <a:pt x="82" y="480"/>
                      </a:lnTo>
                      <a:lnTo>
                        <a:pt x="66" y="456"/>
                      </a:lnTo>
                      <a:lnTo>
                        <a:pt x="54" y="432"/>
                      </a:lnTo>
                      <a:lnTo>
                        <a:pt x="46" y="406"/>
                      </a:lnTo>
                      <a:lnTo>
                        <a:pt x="38" y="378"/>
                      </a:lnTo>
                      <a:lnTo>
                        <a:pt x="34" y="350"/>
                      </a:lnTo>
                      <a:lnTo>
                        <a:pt x="32" y="320"/>
                      </a:lnTo>
                      <a:lnTo>
                        <a:pt x="32" y="320"/>
                      </a:lnTo>
                      <a:lnTo>
                        <a:pt x="34" y="290"/>
                      </a:lnTo>
                      <a:lnTo>
                        <a:pt x="38" y="262"/>
                      </a:lnTo>
                      <a:lnTo>
                        <a:pt x="46" y="234"/>
                      </a:lnTo>
                      <a:lnTo>
                        <a:pt x="54" y="208"/>
                      </a:lnTo>
                      <a:lnTo>
                        <a:pt x="66" y="184"/>
                      </a:lnTo>
                      <a:lnTo>
                        <a:pt x="82" y="160"/>
                      </a:lnTo>
                      <a:lnTo>
                        <a:pt x="98" y="138"/>
                      </a:lnTo>
                      <a:lnTo>
                        <a:pt x="116" y="116"/>
                      </a:lnTo>
                      <a:lnTo>
                        <a:pt x="138" y="98"/>
                      </a:lnTo>
                      <a:lnTo>
                        <a:pt x="160" y="82"/>
                      </a:lnTo>
                      <a:lnTo>
                        <a:pt x="184" y="66"/>
                      </a:lnTo>
                      <a:lnTo>
                        <a:pt x="208" y="54"/>
                      </a:lnTo>
                      <a:lnTo>
                        <a:pt x="234" y="46"/>
                      </a:lnTo>
                      <a:lnTo>
                        <a:pt x="262" y="38"/>
                      </a:lnTo>
                      <a:lnTo>
                        <a:pt x="290" y="34"/>
                      </a:lnTo>
                      <a:lnTo>
                        <a:pt x="320" y="32"/>
                      </a:lnTo>
                      <a:lnTo>
                        <a:pt x="320" y="32"/>
                      </a:lnTo>
                      <a:lnTo>
                        <a:pt x="350" y="34"/>
                      </a:lnTo>
                      <a:lnTo>
                        <a:pt x="378" y="38"/>
                      </a:lnTo>
                      <a:lnTo>
                        <a:pt x="406" y="46"/>
                      </a:lnTo>
                      <a:lnTo>
                        <a:pt x="432" y="54"/>
                      </a:lnTo>
                      <a:lnTo>
                        <a:pt x="456" y="66"/>
                      </a:lnTo>
                      <a:lnTo>
                        <a:pt x="480" y="82"/>
                      </a:lnTo>
                      <a:lnTo>
                        <a:pt x="502" y="98"/>
                      </a:lnTo>
                      <a:lnTo>
                        <a:pt x="524" y="116"/>
                      </a:lnTo>
                      <a:lnTo>
                        <a:pt x="542" y="138"/>
                      </a:lnTo>
                      <a:lnTo>
                        <a:pt x="558" y="160"/>
                      </a:lnTo>
                      <a:lnTo>
                        <a:pt x="574" y="184"/>
                      </a:lnTo>
                      <a:lnTo>
                        <a:pt x="586" y="208"/>
                      </a:lnTo>
                      <a:lnTo>
                        <a:pt x="594" y="234"/>
                      </a:lnTo>
                      <a:lnTo>
                        <a:pt x="602" y="262"/>
                      </a:lnTo>
                      <a:lnTo>
                        <a:pt x="606" y="290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06" y="350"/>
                      </a:lnTo>
                      <a:lnTo>
                        <a:pt x="602" y="378"/>
                      </a:lnTo>
                      <a:lnTo>
                        <a:pt x="594" y="406"/>
                      </a:lnTo>
                      <a:lnTo>
                        <a:pt x="586" y="432"/>
                      </a:lnTo>
                      <a:lnTo>
                        <a:pt x="574" y="456"/>
                      </a:lnTo>
                      <a:lnTo>
                        <a:pt x="558" y="480"/>
                      </a:lnTo>
                      <a:lnTo>
                        <a:pt x="542" y="502"/>
                      </a:lnTo>
                      <a:lnTo>
                        <a:pt x="524" y="524"/>
                      </a:lnTo>
                      <a:lnTo>
                        <a:pt x="502" y="542"/>
                      </a:lnTo>
                      <a:lnTo>
                        <a:pt x="480" y="558"/>
                      </a:lnTo>
                      <a:lnTo>
                        <a:pt x="456" y="574"/>
                      </a:lnTo>
                      <a:lnTo>
                        <a:pt x="432" y="586"/>
                      </a:lnTo>
                      <a:lnTo>
                        <a:pt x="406" y="594"/>
                      </a:lnTo>
                      <a:lnTo>
                        <a:pt x="378" y="602"/>
                      </a:lnTo>
                      <a:lnTo>
                        <a:pt x="350" y="606"/>
                      </a:lnTo>
                      <a:lnTo>
                        <a:pt x="320" y="608"/>
                      </a:lnTo>
                      <a:lnTo>
                        <a:pt x="320" y="60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3" tIns="45707" rIns="91413" bIns="45707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98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Calibri" pitchFamily="34" charset="0"/>
                    <a:ea typeface="宋体" charset="-122"/>
                  </a:endParaRPr>
                </a:p>
              </p:txBody>
            </p:sp>
            <p:sp>
              <p:nvSpPr>
                <p:cNvPr id="271" name="Freeform 42"/>
                <p:cNvSpPr>
                  <a:spLocks/>
                </p:cNvSpPr>
                <p:nvPr/>
              </p:nvSpPr>
              <p:spPr bwMode="auto">
                <a:xfrm>
                  <a:off x="1471" y="2251"/>
                  <a:ext cx="144" cy="144"/>
                </a:xfrm>
                <a:custGeom>
                  <a:avLst/>
                  <a:gdLst>
                    <a:gd name="T0" fmla="*/ 104 w 144"/>
                    <a:gd name="T1" fmla="*/ 0 h 144"/>
                    <a:gd name="T2" fmla="*/ 8 w 144"/>
                    <a:gd name="T3" fmla="*/ 0 h 144"/>
                    <a:gd name="T4" fmla="*/ 8 w 144"/>
                    <a:gd name="T5" fmla="*/ 0 h 144"/>
                    <a:gd name="T6" fmla="*/ 4 w 144"/>
                    <a:gd name="T7" fmla="*/ 0 h 144"/>
                    <a:gd name="T8" fmla="*/ 2 w 144"/>
                    <a:gd name="T9" fmla="*/ 2 h 144"/>
                    <a:gd name="T10" fmla="*/ 0 w 144"/>
                    <a:gd name="T11" fmla="*/ 4 h 144"/>
                    <a:gd name="T12" fmla="*/ 0 w 144"/>
                    <a:gd name="T13" fmla="*/ 8 h 144"/>
                    <a:gd name="T14" fmla="*/ 0 w 144"/>
                    <a:gd name="T15" fmla="*/ 8 h 144"/>
                    <a:gd name="T16" fmla="*/ 0 w 144"/>
                    <a:gd name="T17" fmla="*/ 12 h 144"/>
                    <a:gd name="T18" fmla="*/ 2 w 144"/>
                    <a:gd name="T19" fmla="*/ 14 h 144"/>
                    <a:gd name="T20" fmla="*/ 4 w 144"/>
                    <a:gd name="T21" fmla="*/ 16 h 144"/>
                    <a:gd name="T22" fmla="*/ 8 w 144"/>
                    <a:gd name="T23" fmla="*/ 16 h 144"/>
                    <a:gd name="T24" fmla="*/ 104 w 144"/>
                    <a:gd name="T25" fmla="*/ 16 h 144"/>
                    <a:gd name="T26" fmla="*/ 104 w 144"/>
                    <a:gd name="T27" fmla="*/ 16 h 144"/>
                    <a:gd name="T28" fmla="*/ 114 w 144"/>
                    <a:gd name="T29" fmla="*/ 18 h 144"/>
                    <a:gd name="T30" fmla="*/ 120 w 144"/>
                    <a:gd name="T31" fmla="*/ 24 h 144"/>
                    <a:gd name="T32" fmla="*/ 126 w 144"/>
                    <a:gd name="T33" fmla="*/ 30 h 144"/>
                    <a:gd name="T34" fmla="*/ 128 w 144"/>
                    <a:gd name="T35" fmla="*/ 40 h 144"/>
                    <a:gd name="T36" fmla="*/ 128 w 144"/>
                    <a:gd name="T37" fmla="*/ 136 h 144"/>
                    <a:gd name="T38" fmla="*/ 128 w 144"/>
                    <a:gd name="T39" fmla="*/ 136 h 144"/>
                    <a:gd name="T40" fmla="*/ 128 w 144"/>
                    <a:gd name="T41" fmla="*/ 140 h 144"/>
                    <a:gd name="T42" fmla="*/ 130 w 144"/>
                    <a:gd name="T43" fmla="*/ 142 h 144"/>
                    <a:gd name="T44" fmla="*/ 132 w 144"/>
                    <a:gd name="T45" fmla="*/ 144 h 144"/>
                    <a:gd name="T46" fmla="*/ 136 w 144"/>
                    <a:gd name="T47" fmla="*/ 144 h 144"/>
                    <a:gd name="T48" fmla="*/ 136 w 144"/>
                    <a:gd name="T49" fmla="*/ 144 h 144"/>
                    <a:gd name="T50" fmla="*/ 140 w 144"/>
                    <a:gd name="T51" fmla="*/ 144 h 144"/>
                    <a:gd name="T52" fmla="*/ 142 w 144"/>
                    <a:gd name="T53" fmla="*/ 142 h 144"/>
                    <a:gd name="T54" fmla="*/ 144 w 144"/>
                    <a:gd name="T55" fmla="*/ 140 h 144"/>
                    <a:gd name="T56" fmla="*/ 144 w 144"/>
                    <a:gd name="T57" fmla="*/ 136 h 144"/>
                    <a:gd name="T58" fmla="*/ 144 w 144"/>
                    <a:gd name="T59" fmla="*/ 40 h 144"/>
                    <a:gd name="T60" fmla="*/ 144 w 144"/>
                    <a:gd name="T61" fmla="*/ 40 h 144"/>
                    <a:gd name="T62" fmla="*/ 144 w 144"/>
                    <a:gd name="T63" fmla="*/ 32 h 144"/>
                    <a:gd name="T64" fmla="*/ 140 w 144"/>
                    <a:gd name="T65" fmla="*/ 24 h 144"/>
                    <a:gd name="T66" fmla="*/ 138 w 144"/>
                    <a:gd name="T67" fmla="*/ 18 h 144"/>
                    <a:gd name="T68" fmla="*/ 132 w 144"/>
                    <a:gd name="T69" fmla="*/ 12 h 144"/>
                    <a:gd name="T70" fmla="*/ 126 w 144"/>
                    <a:gd name="T71" fmla="*/ 6 h 144"/>
                    <a:gd name="T72" fmla="*/ 120 w 144"/>
                    <a:gd name="T73" fmla="*/ 4 h 144"/>
                    <a:gd name="T74" fmla="*/ 112 w 144"/>
                    <a:gd name="T75" fmla="*/ 0 h 144"/>
                    <a:gd name="T76" fmla="*/ 104 w 144"/>
                    <a:gd name="T77" fmla="*/ 0 h 144"/>
                    <a:gd name="T78" fmla="*/ 104 w 144"/>
                    <a:gd name="T79" fmla="*/ 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44" h="144">
                      <a:moveTo>
                        <a:pt x="104" y="0"/>
                      </a:move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2" y="14"/>
                      </a:lnTo>
                      <a:lnTo>
                        <a:pt x="4" y="16"/>
                      </a:lnTo>
                      <a:lnTo>
                        <a:pt x="8" y="16"/>
                      </a:lnTo>
                      <a:lnTo>
                        <a:pt x="104" y="16"/>
                      </a:lnTo>
                      <a:lnTo>
                        <a:pt x="104" y="16"/>
                      </a:lnTo>
                      <a:lnTo>
                        <a:pt x="114" y="18"/>
                      </a:lnTo>
                      <a:lnTo>
                        <a:pt x="120" y="24"/>
                      </a:lnTo>
                      <a:lnTo>
                        <a:pt x="126" y="30"/>
                      </a:lnTo>
                      <a:lnTo>
                        <a:pt x="128" y="40"/>
                      </a:lnTo>
                      <a:lnTo>
                        <a:pt x="128" y="136"/>
                      </a:lnTo>
                      <a:lnTo>
                        <a:pt x="128" y="136"/>
                      </a:lnTo>
                      <a:lnTo>
                        <a:pt x="128" y="140"/>
                      </a:lnTo>
                      <a:lnTo>
                        <a:pt x="130" y="142"/>
                      </a:lnTo>
                      <a:lnTo>
                        <a:pt x="132" y="144"/>
                      </a:lnTo>
                      <a:lnTo>
                        <a:pt x="136" y="144"/>
                      </a:lnTo>
                      <a:lnTo>
                        <a:pt x="136" y="144"/>
                      </a:lnTo>
                      <a:lnTo>
                        <a:pt x="140" y="144"/>
                      </a:lnTo>
                      <a:lnTo>
                        <a:pt x="142" y="142"/>
                      </a:lnTo>
                      <a:lnTo>
                        <a:pt x="144" y="140"/>
                      </a:lnTo>
                      <a:lnTo>
                        <a:pt x="144" y="136"/>
                      </a:lnTo>
                      <a:lnTo>
                        <a:pt x="144" y="40"/>
                      </a:lnTo>
                      <a:lnTo>
                        <a:pt x="144" y="40"/>
                      </a:lnTo>
                      <a:lnTo>
                        <a:pt x="144" y="32"/>
                      </a:lnTo>
                      <a:lnTo>
                        <a:pt x="140" y="24"/>
                      </a:lnTo>
                      <a:lnTo>
                        <a:pt x="138" y="18"/>
                      </a:lnTo>
                      <a:lnTo>
                        <a:pt x="132" y="12"/>
                      </a:lnTo>
                      <a:lnTo>
                        <a:pt x="126" y="6"/>
                      </a:lnTo>
                      <a:lnTo>
                        <a:pt x="120" y="4"/>
                      </a:lnTo>
                      <a:lnTo>
                        <a:pt x="112" y="0"/>
                      </a:lnTo>
                      <a:lnTo>
                        <a:pt x="104" y="0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3" tIns="45707" rIns="91413" bIns="45707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98">
                    <a:solidFill>
                      <a:prstClr val="black"/>
                    </a:solidFill>
                    <a:latin typeface="Calibri" pitchFamily="34" charset="0"/>
                    <a:ea typeface="宋体" charset="-122"/>
                  </a:endParaRPr>
                </a:p>
              </p:txBody>
            </p:sp>
            <p:sp>
              <p:nvSpPr>
                <p:cNvPr id="272" name="Freeform 43"/>
                <p:cNvSpPr>
                  <a:spLocks/>
                </p:cNvSpPr>
                <p:nvPr/>
              </p:nvSpPr>
              <p:spPr bwMode="auto">
                <a:xfrm>
                  <a:off x="1471" y="2747"/>
                  <a:ext cx="144" cy="144"/>
                </a:xfrm>
                <a:custGeom>
                  <a:avLst/>
                  <a:gdLst>
                    <a:gd name="T0" fmla="*/ 136 w 144"/>
                    <a:gd name="T1" fmla="*/ 0 h 144"/>
                    <a:gd name="T2" fmla="*/ 136 w 144"/>
                    <a:gd name="T3" fmla="*/ 0 h 144"/>
                    <a:gd name="T4" fmla="*/ 132 w 144"/>
                    <a:gd name="T5" fmla="*/ 0 h 144"/>
                    <a:gd name="T6" fmla="*/ 130 w 144"/>
                    <a:gd name="T7" fmla="*/ 2 h 144"/>
                    <a:gd name="T8" fmla="*/ 128 w 144"/>
                    <a:gd name="T9" fmla="*/ 4 h 144"/>
                    <a:gd name="T10" fmla="*/ 128 w 144"/>
                    <a:gd name="T11" fmla="*/ 8 h 144"/>
                    <a:gd name="T12" fmla="*/ 128 w 144"/>
                    <a:gd name="T13" fmla="*/ 104 h 144"/>
                    <a:gd name="T14" fmla="*/ 128 w 144"/>
                    <a:gd name="T15" fmla="*/ 104 h 144"/>
                    <a:gd name="T16" fmla="*/ 126 w 144"/>
                    <a:gd name="T17" fmla="*/ 114 h 144"/>
                    <a:gd name="T18" fmla="*/ 120 w 144"/>
                    <a:gd name="T19" fmla="*/ 120 h 144"/>
                    <a:gd name="T20" fmla="*/ 114 w 144"/>
                    <a:gd name="T21" fmla="*/ 126 h 144"/>
                    <a:gd name="T22" fmla="*/ 104 w 144"/>
                    <a:gd name="T23" fmla="*/ 128 h 144"/>
                    <a:gd name="T24" fmla="*/ 8 w 144"/>
                    <a:gd name="T25" fmla="*/ 128 h 144"/>
                    <a:gd name="T26" fmla="*/ 8 w 144"/>
                    <a:gd name="T27" fmla="*/ 128 h 144"/>
                    <a:gd name="T28" fmla="*/ 4 w 144"/>
                    <a:gd name="T29" fmla="*/ 128 h 144"/>
                    <a:gd name="T30" fmla="*/ 2 w 144"/>
                    <a:gd name="T31" fmla="*/ 130 h 144"/>
                    <a:gd name="T32" fmla="*/ 0 w 144"/>
                    <a:gd name="T33" fmla="*/ 132 h 144"/>
                    <a:gd name="T34" fmla="*/ 0 w 144"/>
                    <a:gd name="T35" fmla="*/ 136 h 144"/>
                    <a:gd name="T36" fmla="*/ 0 w 144"/>
                    <a:gd name="T37" fmla="*/ 136 h 144"/>
                    <a:gd name="T38" fmla="*/ 0 w 144"/>
                    <a:gd name="T39" fmla="*/ 140 h 144"/>
                    <a:gd name="T40" fmla="*/ 2 w 144"/>
                    <a:gd name="T41" fmla="*/ 142 h 144"/>
                    <a:gd name="T42" fmla="*/ 4 w 144"/>
                    <a:gd name="T43" fmla="*/ 144 h 144"/>
                    <a:gd name="T44" fmla="*/ 8 w 144"/>
                    <a:gd name="T45" fmla="*/ 144 h 144"/>
                    <a:gd name="T46" fmla="*/ 104 w 144"/>
                    <a:gd name="T47" fmla="*/ 144 h 144"/>
                    <a:gd name="T48" fmla="*/ 104 w 144"/>
                    <a:gd name="T49" fmla="*/ 144 h 144"/>
                    <a:gd name="T50" fmla="*/ 112 w 144"/>
                    <a:gd name="T51" fmla="*/ 144 h 144"/>
                    <a:gd name="T52" fmla="*/ 120 w 144"/>
                    <a:gd name="T53" fmla="*/ 140 h 144"/>
                    <a:gd name="T54" fmla="*/ 126 w 144"/>
                    <a:gd name="T55" fmla="*/ 138 h 144"/>
                    <a:gd name="T56" fmla="*/ 132 w 144"/>
                    <a:gd name="T57" fmla="*/ 132 h 144"/>
                    <a:gd name="T58" fmla="*/ 138 w 144"/>
                    <a:gd name="T59" fmla="*/ 126 h 144"/>
                    <a:gd name="T60" fmla="*/ 140 w 144"/>
                    <a:gd name="T61" fmla="*/ 120 h 144"/>
                    <a:gd name="T62" fmla="*/ 144 w 144"/>
                    <a:gd name="T63" fmla="*/ 112 h 144"/>
                    <a:gd name="T64" fmla="*/ 144 w 144"/>
                    <a:gd name="T65" fmla="*/ 104 h 144"/>
                    <a:gd name="T66" fmla="*/ 144 w 144"/>
                    <a:gd name="T67" fmla="*/ 8 h 144"/>
                    <a:gd name="T68" fmla="*/ 144 w 144"/>
                    <a:gd name="T69" fmla="*/ 8 h 144"/>
                    <a:gd name="T70" fmla="*/ 144 w 144"/>
                    <a:gd name="T71" fmla="*/ 4 h 144"/>
                    <a:gd name="T72" fmla="*/ 142 w 144"/>
                    <a:gd name="T73" fmla="*/ 2 h 144"/>
                    <a:gd name="T74" fmla="*/ 140 w 144"/>
                    <a:gd name="T75" fmla="*/ 0 h 144"/>
                    <a:gd name="T76" fmla="*/ 136 w 144"/>
                    <a:gd name="T77" fmla="*/ 0 h 144"/>
                    <a:gd name="T78" fmla="*/ 136 w 144"/>
                    <a:gd name="T79" fmla="*/ 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44" h="144">
                      <a:moveTo>
                        <a:pt x="136" y="0"/>
                      </a:moveTo>
                      <a:lnTo>
                        <a:pt x="136" y="0"/>
                      </a:lnTo>
                      <a:lnTo>
                        <a:pt x="132" y="0"/>
                      </a:lnTo>
                      <a:lnTo>
                        <a:pt x="130" y="2"/>
                      </a:lnTo>
                      <a:lnTo>
                        <a:pt x="128" y="4"/>
                      </a:lnTo>
                      <a:lnTo>
                        <a:pt x="128" y="8"/>
                      </a:lnTo>
                      <a:lnTo>
                        <a:pt x="128" y="104"/>
                      </a:lnTo>
                      <a:lnTo>
                        <a:pt x="128" y="104"/>
                      </a:lnTo>
                      <a:lnTo>
                        <a:pt x="126" y="114"/>
                      </a:lnTo>
                      <a:lnTo>
                        <a:pt x="120" y="120"/>
                      </a:lnTo>
                      <a:lnTo>
                        <a:pt x="114" y="126"/>
                      </a:lnTo>
                      <a:lnTo>
                        <a:pt x="104" y="128"/>
                      </a:lnTo>
                      <a:lnTo>
                        <a:pt x="8" y="128"/>
                      </a:lnTo>
                      <a:lnTo>
                        <a:pt x="8" y="128"/>
                      </a:lnTo>
                      <a:lnTo>
                        <a:pt x="4" y="128"/>
                      </a:lnTo>
                      <a:lnTo>
                        <a:pt x="2" y="130"/>
                      </a:lnTo>
                      <a:lnTo>
                        <a:pt x="0" y="132"/>
                      </a:lnTo>
                      <a:lnTo>
                        <a:pt x="0" y="136"/>
                      </a:lnTo>
                      <a:lnTo>
                        <a:pt x="0" y="136"/>
                      </a:lnTo>
                      <a:lnTo>
                        <a:pt x="0" y="140"/>
                      </a:lnTo>
                      <a:lnTo>
                        <a:pt x="2" y="142"/>
                      </a:lnTo>
                      <a:lnTo>
                        <a:pt x="4" y="144"/>
                      </a:lnTo>
                      <a:lnTo>
                        <a:pt x="8" y="144"/>
                      </a:lnTo>
                      <a:lnTo>
                        <a:pt x="104" y="144"/>
                      </a:lnTo>
                      <a:lnTo>
                        <a:pt x="104" y="144"/>
                      </a:lnTo>
                      <a:lnTo>
                        <a:pt x="112" y="144"/>
                      </a:lnTo>
                      <a:lnTo>
                        <a:pt x="120" y="140"/>
                      </a:lnTo>
                      <a:lnTo>
                        <a:pt x="126" y="138"/>
                      </a:lnTo>
                      <a:lnTo>
                        <a:pt x="132" y="132"/>
                      </a:lnTo>
                      <a:lnTo>
                        <a:pt x="138" y="126"/>
                      </a:lnTo>
                      <a:lnTo>
                        <a:pt x="140" y="120"/>
                      </a:lnTo>
                      <a:lnTo>
                        <a:pt x="144" y="112"/>
                      </a:lnTo>
                      <a:lnTo>
                        <a:pt x="144" y="104"/>
                      </a:lnTo>
                      <a:lnTo>
                        <a:pt x="144" y="8"/>
                      </a:lnTo>
                      <a:lnTo>
                        <a:pt x="144" y="8"/>
                      </a:lnTo>
                      <a:lnTo>
                        <a:pt x="144" y="4"/>
                      </a:lnTo>
                      <a:lnTo>
                        <a:pt x="142" y="2"/>
                      </a:lnTo>
                      <a:lnTo>
                        <a:pt x="140" y="0"/>
                      </a:lnTo>
                      <a:lnTo>
                        <a:pt x="136" y="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3" tIns="45707" rIns="91413" bIns="45707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98">
                    <a:solidFill>
                      <a:prstClr val="black"/>
                    </a:solidFill>
                    <a:latin typeface="Calibri" pitchFamily="34" charset="0"/>
                    <a:ea typeface="宋体" charset="-122"/>
                  </a:endParaRPr>
                </a:p>
              </p:txBody>
            </p:sp>
            <p:sp>
              <p:nvSpPr>
                <p:cNvPr id="273" name="Freeform 44"/>
                <p:cNvSpPr>
                  <a:spLocks/>
                </p:cNvSpPr>
                <p:nvPr/>
              </p:nvSpPr>
              <p:spPr bwMode="auto">
                <a:xfrm>
                  <a:off x="975" y="2747"/>
                  <a:ext cx="144" cy="144"/>
                </a:xfrm>
                <a:custGeom>
                  <a:avLst/>
                  <a:gdLst>
                    <a:gd name="T0" fmla="*/ 136 w 144"/>
                    <a:gd name="T1" fmla="*/ 128 h 144"/>
                    <a:gd name="T2" fmla="*/ 40 w 144"/>
                    <a:gd name="T3" fmla="*/ 128 h 144"/>
                    <a:gd name="T4" fmla="*/ 40 w 144"/>
                    <a:gd name="T5" fmla="*/ 128 h 144"/>
                    <a:gd name="T6" fmla="*/ 30 w 144"/>
                    <a:gd name="T7" fmla="*/ 126 h 144"/>
                    <a:gd name="T8" fmla="*/ 24 w 144"/>
                    <a:gd name="T9" fmla="*/ 120 h 144"/>
                    <a:gd name="T10" fmla="*/ 18 w 144"/>
                    <a:gd name="T11" fmla="*/ 114 h 144"/>
                    <a:gd name="T12" fmla="*/ 16 w 144"/>
                    <a:gd name="T13" fmla="*/ 104 h 144"/>
                    <a:gd name="T14" fmla="*/ 16 w 144"/>
                    <a:gd name="T15" fmla="*/ 8 h 144"/>
                    <a:gd name="T16" fmla="*/ 16 w 144"/>
                    <a:gd name="T17" fmla="*/ 8 h 144"/>
                    <a:gd name="T18" fmla="*/ 16 w 144"/>
                    <a:gd name="T19" fmla="*/ 4 h 144"/>
                    <a:gd name="T20" fmla="*/ 14 w 144"/>
                    <a:gd name="T21" fmla="*/ 2 h 144"/>
                    <a:gd name="T22" fmla="*/ 12 w 144"/>
                    <a:gd name="T23" fmla="*/ 0 h 144"/>
                    <a:gd name="T24" fmla="*/ 8 w 144"/>
                    <a:gd name="T25" fmla="*/ 0 h 144"/>
                    <a:gd name="T26" fmla="*/ 8 w 144"/>
                    <a:gd name="T27" fmla="*/ 0 h 144"/>
                    <a:gd name="T28" fmla="*/ 4 w 144"/>
                    <a:gd name="T29" fmla="*/ 0 h 144"/>
                    <a:gd name="T30" fmla="*/ 2 w 144"/>
                    <a:gd name="T31" fmla="*/ 2 h 144"/>
                    <a:gd name="T32" fmla="*/ 0 w 144"/>
                    <a:gd name="T33" fmla="*/ 4 h 144"/>
                    <a:gd name="T34" fmla="*/ 0 w 144"/>
                    <a:gd name="T35" fmla="*/ 8 h 144"/>
                    <a:gd name="T36" fmla="*/ 0 w 144"/>
                    <a:gd name="T37" fmla="*/ 104 h 144"/>
                    <a:gd name="T38" fmla="*/ 0 w 144"/>
                    <a:gd name="T39" fmla="*/ 104 h 144"/>
                    <a:gd name="T40" fmla="*/ 0 w 144"/>
                    <a:gd name="T41" fmla="*/ 112 h 144"/>
                    <a:gd name="T42" fmla="*/ 4 w 144"/>
                    <a:gd name="T43" fmla="*/ 120 h 144"/>
                    <a:gd name="T44" fmla="*/ 6 w 144"/>
                    <a:gd name="T45" fmla="*/ 126 h 144"/>
                    <a:gd name="T46" fmla="*/ 12 w 144"/>
                    <a:gd name="T47" fmla="*/ 132 h 144"/>
                    <a:gd name="T48" fmla="*/ 18 w 144"/>
                    <a:gd name="T49" fmla="*/ 138 h 144"/>
                    <a:gd name="T50" fmla="*/ 24 w 144"/>
                    <a:gd name="T51" fmla="*/ 140 h 144"/>
                    <a:gd name="T52" fmla="*/ 32 w 144"/>
                    <a:gd name="T53" fmla="*/ 144 h 144"/>
                    <a:gd name="T54" fmla="*/ 40 w 144"/>
                    <a:gd name="T55" fmla="*/ 144 h 144"/>
                    <a:gd name="T56" fmla="*/ 136 w 144"/>
                    <a:gd name="T57" fmla="*/ 144 h 144"/>
                    <a:gd name="T58" fmla="*/ 136 w 144"/>
                    <a:gd name="T59" fmla="*/ 144 h 144"/>
                    <a:gd name="T60" fmla="*/ 140 w 144"/>
                    <a:gd name="T61" fmla="*/ 144 h 144"/>
                    <a:gd name="T62" fmla="*/ 142 w 144"/>
                    <a:gd name="T63" fmla="*/ 142 h 144"/>
                    <a:gd name="T64" fmla="*/ 144 w 144"/>
                    <a:gd name="T65" fmla="*/ 140 h 144"/>
                    <a:gd name="T66" fmla="*/ 144 w 144"/>
                    <a:gd name="T67" fmla="*/ 136 h 144"/>
                    <a:gd name="T68" fmla="*/ 144 w 144"/>
                    <a:gd name="T69" fmla="*/ 136 h 144"/>
                    <a:gd name="T70" fmla="*/ 144 w 144"/>
                    <a:gd name="T71" fmla="*/ 132 h 144"/>
                    <a:gd name="T72" fmla="*/ 142 w 144"/>
                    <a:gd name="T73" fmla="*/ 130 h 144"/>
                    <a:gd name="T74" fmla="*/ 140 w 144"/>
                    <a:gd name="T75" fmla="*/ 128 h 144"/>
                    <a:gd name="T76" fmla="*/ 136 w 144"/>
                    <a:gd name="T77" fmla="*/ 128 h 144"/>
                    <a:gd name="T78" fmla="*/ 136 w 144"/>
                    <a:gd name="T79" fmla="*/ 128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44" h="144">
                      <a:moveTo>
                        <a:pt x="136" y="128"/>
                      </a:moveTo>
                      <a:lnTo>
                        <a:pt x="40" y="128"/>
                      </a:lnTo>
                      <a:lnTo>
                        <a:pt x="40" y="128"/>
                      </a:lnTo>
                      <a:lnTo>
                        <a:pt x="30" y="126"/>
                      </a:lnTo>
                      <a:lnTo>
                        <a:pt x="24" y="120"/>
                      </a:lnTo>
                      <a:lnTo>
                        <a:pt x="18" y="114"/>
                      </a:lnTo>
                      <a:lnTo>
                        <a:pt x="16" y="104"/>
                      </a:lnTo>
                      <a:lnTo>
                        <a:pt x="16" y="8"/>
                      </a:lnTo>
                      <a:lnTo>
                        <a:pt x="16" y="8"/>
                      </a:lnTo>
                      <a:lnTo>
                        <a:pt x="16" y="4"/>
                      </a:lnTo>
                      <a:lnTo>
                        <a:pt x="14" y="2"/>
                      </a:lnTo>
                      <a:lnTo>
                        <a:pt x="12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8"/>
                      </a:lnTo>
                      <a:lnTo>
                        <a:pt x="0" y="104"/>
                      </a:lnTo>
                      <a:lnTo>
                        <a:pt x="0" y="104"/>
                      </a:lnTo>
                      <a:lnTo>
                        <a:pt x="0" y="112"/>
                      </a:lnTo>
                      <a:lnTo>
                        <a:pt x="4" y="120"/>
                      </a:lnTo>
                      <a:lnTo>
                        <a:pt x="6" y="126"/>
                      </a:lnTo>
                      <a:lnTo>
                        <a:pt x="12" y="132"/>
                      </a:lnTo>
                      <a:lnTo>
                        <a:pt x="18" y="138"/>
                      </a:lnTo>
                      <a:lnTo>
                        <a:pt x="24" y="140"/>
                      </a:lnTo>
                      <a:lnTo>
                        <a:pt x="32" y="144"/>
                      </a:lnTo>
                      <a:lnTo>
                        <a:pt x="40" y="144"/>
                      </a:lnTo>
                      <a:lnTo>
                        <a:pt x="136" y="144"/>
                      </a:lnTo>
                      <a:lnTo>
                        <a:pt x="136" y="144"/>
                      </a:lnTo>
                      <a:lnTo>
                        <a:pt x="140" y="144"/>
                      </a:lnTo>
                      <a:lnTo>
                        <a:pt x="142" y="142"/>
                      </a:lnTo>
                      <a:lnTo>
                        <a:pt x="144" y="140"/>
                      </a:lnTo>
                      <a:lnTo>
                        <a:pt x="144" y="136"/>
                      </a:lnTo>
                      <a:lnTo>
                        <a:pt x="144" y="136"/>
                      </a:lnTo>
                      <a:lnTo>
                        <a:pt x="144" y="132"/>
                      </a:lnTo>
                      <a:lnTo>
                        <a:pt x="142" y="130"/>
                      </a:lnTo>
                      <a:lnTo>
                        <a:pt x="140" y="128"/>
                      </a:lnTo>
                      <a:lnTo>
                        <a:pt x="136" y="128"/>
                      </a:lnTo>
                      <a:lnTo>
                        <a:pt x="136" y="1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3" tIns="45707" rIns="91413" bIns="45707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98">
                    <a:solidFill>
                      <a:prstClr val="black"/>
                    </a:solidFill>
                    <a:latin typeface="Calibri" pitchFamily="34" charset="0"/>
                    <a:ea typeface="宋体" charset="-122"/>
                  </a:endParaRPr>
                </a:p>
              </p:txBody>
            </p:sp>
            <p:sp>
              <p:nvSpPr>
                <p:cNvPr id="274" name="Freeform 45"/>
                <p:cNvSpPr>
                  <a:spLocks/>
                </p:cNvSpPr>
                <p:nvPr/>
              </p:nvSpPr>
              <p:spPr bwMode="auto">
                <a:xfrm>
                  <a:off x="975" y="2251"/>
                  <a:ext cx="144" cy="144"/>
                </a:xfrm>
                <a:custGeom>
                  <a:avLst/>
                  <a:gdLst>
                    <a:gd name="T0" fmla="*/ 8 w 144"/>
                    <a:gd name="T1" fmla="*/ 144 h 144"/>
                    <a:gd name="T2" fmla="*/ 8 w 144"/>
                    <a:gd name="T3" fmla="*/ 144 h 144"/>
                    <a:gd name="T4" fmla="*/ 12 w 144"/>
                    <a:gd name="T5" fmla="*/ 144 h 144"/>
                    <a:gd name="T6" fmla="*/ 14 w 144"/>
                    <a:gd name="T7" fmla="*/ 142 h 144"/>
                    <a:gd name="T8" fmla="*/ 16 w 144"/>
                    <a:gd name="T9" fmla="*/ 140 h 144"/>
                    <a:gd name="T10" fmla="*/ 16 w 144"/>
                    <a:gd name="T11" fmla="*/ 136 h 144"/>
                    <a:gd name="T12" fmla="*/ 16 w 144"/>
                    <a:gd name="T13" fmla="*/ 40 h 144"/>
                    <a:gd name="T14" fmla="*/ 16 w 144"/>
                    <a:gd name="T15" fmla="*/ 40 h 144"/>
                    <a:gd name="T16" fmla="*/ 18 w 144"/>
                    <a:gd name="T17" fmla="*/ 30 h 144"/>
                    <a:gd name="T18" fmla="*/ 24 w 144"/>
                    <a:gd name="T19" fmla="*/ 24 h 144"/>
                    <a:gd name="T20" fmla="*/ 30 w 144"/>
                    <a:gd name="T21" fmla="*/ 18 h 144"/>
                    <a:gd name="T22" fmla="*/ 40 w 144"/>
                    <a:gd name="T23" fmla="*/ 16 h 144"/>
                    <a:gd name="T24" fmla="*/ 136 w 144"/>
                    <a:gd name="T25" fmla="*/ 16 h 144"/>
                    <a:gd name="T26" fmla="*/ 136 w 144"/>
                    <a:gd name="T27" fmla="*/ 16 h 144"/>
                    <a:gd name="T28" fmla="*/ 140 w 144"/>
                    <a:gd name="T29" fmla="*/ 16 h 144"/>
                    <a:gd name="T30" fmla="*/ 142 w 144"/>
                    <a:gd name="T31" fmla="*/ 14 h 144"/>
                    <a:gd name="T32" fmla="*/ 144 w 144"/>
                    <a:gd name="T33" fmla="*/ 12 h 144"/>
                    <a:gd name="T34" fmla="*/ 144 w 144"/>
                    <a:gd name="T35" fmla="*/ 8 h 144"/>
                    <a:gd name="T36" fmla="*/ 144 w 144"/>
                    <a:gd name="T37" fmla="*/ 8 h 144"/>
                    <a:gd name="T38" fmla="*/ 144 w 144"/>
                    <a:gd name="T39" fmla="*/ 4 h 144"/>
                    <a:gd name="T40" fmla="*/ 142 w 144"/>
                    <a:gd name="T41" fmla="*/ 2 h 144"/>
                    <a:gd name="T42" fmla="*/ 140 w 144"/>
                    <a:gd name="T43" fmla="*/ 0 h 144"/>
                    <a:gd name="T44" fmla="*/ 136 w 144"/>
                    <a:gd name="T45" fmla="*/ 0 h 144"/>
                    <a:gd name="T46" fmla="*/ 40 w 144"/>
                    <a:gd name="T47" fmla="*/ 0 h 144"/>
                    <a:gd name="T48" fmla="*/ 40 w 144"/>
                    <a:gd name="T49" fmla="*/ 0 h 144"/>
                    <a:gd name="T50" fmla="*/ 32 w 144"/>
                    <a:gd name="T51" fmla="*/ 0 h 144"/>
                    <a:gd name="T52" fmla="*/ 24 w 144"/>
                    <a:gd name="T53" fmla="*/ 4 h 144"/>
                    <a:gd name="T54" fmla="*/ 18 w 144"/>
                    <a:gd name="T55" fmla="*/ 6 h 144"/>
                    <a:gd name="T56" fmla="*/ 12 w 144"/>
                    <a:gd name="T57" fmla="*/ 12 h 144"/>
                    <a:gd name="T58" fmla="*/ 6 w 144"/>
                    <a:gd name="T59" fmla="*/ 18 h 144"/>
                    <a:gd name="T60" fmla="*/ 4 w 144"/>
                    <a:gd name="T61" fmla="*/ 24 h 144"/>
                    <a:gd name="T62" fmla="*/ 0 w 144"/>
                    <a:gd name="T63" fmla="*/ 32 h 144"/>
                    <a:gd name="T64" fmla="*/ 0 w 144"/>
                    <a:gd name="T65" fmla="*/ 40 h 144"/>
                    <a:gd name="T66" fmla="*/ 0 w 144"/>
                    <a:gd name="T67" fmla="*/ 136 h 144"/>
                    <a:gd name="T68" fmla="*/ 0 w 144"/>
                    <a:gd name="T69" fmla="*/ 136 h 144"/>
                    <a:gd name="T70" fmla="*/ 0 w 144"/>
                    <a:gd name="T71" fmla="*/ 140 h 144"/>
                    <a:gd name="T72" fmla="*/ 2 w 144"/>
                    <a:gd name="T73" fmla="*/ 142 h 144"/>
                    <a:gd name="T74" fmla="*/ 4 w 144"/>
                    <a:gd name="T75" fmla="*/ 144 h 144"/>
                    <a:gd name="T76" fmla="*/ 8 w 144"/>
                    <a:gd name="T77" fmla="*/ 144 h 144"/>
                    <a:gd name="T78" fmla="*/ 8 w 144"/>
                    <a:gd name="T79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44" h="144">
                      <a:moveTo>
                        <a:pt x="8" y="144"/>
                      </a:moveTo>
                      <a:lnTo>
                        <a:pt x="8" y="144"/>
                      </a:lnTo>
                      <a:lnTo>
                        <a:pt x="12" y="144"/>
                      </a:lnTo>
                      <a:lnTo>
                        <a:pt x="14" y="142"/>
                      </a:lnTo>
                      <a:lnTo>
                        <a:pt x="16" y="140"/>
                      </a:lnTo>
                      <a:lnTo>
                        <a:pt x="16" y="136"/>
                      </a:lnTo>
                      <a:lnTo>
                        <a:pt x="16" y="40"/>
                      </a:lnTo>
                      <a:lnTo>
                        <a:pt x="16" y="40"/>
                      </a:lnTo>
                      <a:lnTo>
                        <a:pt x="18" y="30"/>
                      </a:lnTo>
                      <a:lnTo>
                        <a:pt x="24" y="24"/>
                      </a:lnTo>
                      <a:lnTo>
                        <a:pt x="30" y="18"/>
                      </a:lnTo>
                      <a:lnTo>
                        <a:pt x="40" y="16"/>
                      </a:lnTo>
                      <a:lnTo>
                        <a:pt x="136" y="16"/>
                      </a:lnTo>
                      <a:lnTo>
                        <a:pt x="136" y="16"/>
                      </a:lnTo>
                      <a:lnTo>
                        <a:pt x="140" y="16"/>
                      </a:lnTo>
                      <a:lnTo>
                        <a:pt x="142" y="14"/>
                      </a:lnTo>
                      <a:lnTo>
                        <a:pt x="144" y="12"/>
                      </a:lnTo>
                      <a:lnTo>
                        <a:pt x="144" y="8"/>
                      </a:lnTo>
                      <a:lnTo>
                        <a:pt x="144" y="8"/>
                      </a:lnTo>
                      <a:lnTo>
                        <a:pt x="144" y="4"/>
                      </a:lnTo>
                      <a:lnTo>
                        <a:pt x="142" y="2"/>
                      </a:lnTo>
                      <a:lnTo>
                        <a:pt x="140" y="0"/>
                      </a:lnTo>
                      <a:lnTo>
                        <a:pt x="136" y="0"/>
                      </a:lnTo>
                      <a:lnTo>
                        <a:pt x="40" y="0"/>
                      </a:lnTo>
                      <a:lnTo>
                        <a:pt x="40" y="0"/>
                      </a:lnTo>
                      <a:lnTo>
                        <a:pt x="32" y="0"/>
                      </a:lnTo>
                      <a:lnTo>
                        <a:pt x="24" y="4"/>
                      </a:lnTo>
                      <a:lnTo>
                        <a:pt x="18" y="6"/>
                      </a:lnTo>
                      <a:lnTo>
                        <a:pt x="12" y="12"/>
                      </a:lnTo>
                      <a:lnTo>
                        <a:pt x="6" y="18"/>
                      </a:lnTo>
                      <a:lnTo>
                        <a:pt x="4" y="24"/>
                      </a:lnTo>
                      <a:lnTo>
                        <a:pt x="0" y="32"/>
                      </a:lnTo>
                      <a:lnTo>
                        <a:pt x="0" y="40"/>
                      </a:lnTo>
                      <a:lnTo>
                        <a:pt x="0" y="136"/>
                      </a:lnTo>
                      <a:lnTo>
                        <a:pt x="0" y="136"/>
                      </a:lnTo>
                      <a:lnTo>
                        <a:pt x="0" y="140"/>
                      </a:lnTo>
                      <a:lnTo>
                        <a:pt x="2" y="142"/>
                      </a:lnTo>
                      <a:lnTo>
                        <a:pt x="4" y="144"/>
                      </a:lnTo>
                      <a:lnTo>
                        <a:pt x="8" y="144"/>
                      </a:lnTo>
                      <a:lnTo>
                        <a:pt x="8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3" tIns="45707" rIns="91413" bIns="45707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98">
                    <a:solidFill>
                      <a:prstClr val="black"/>
                    </a:solidFill>
                    <a:latin typeface="Calibri" pitchFamily="34" charset="0"/>
                    <a:ea typeface="宋体" charset="-122"/>
                  </a:endParaRPr>
                </a:p>
              </p:txBody>
            </p:sp>
            <p:sp>
              <p:nvSpPr>
                <p:cNvPr id="275" name="Freeform 46"/>
                <p:cNvSpPr>
                  <a:spLocks noEditPoints="1"/>
                </p:cNvSpPr>
                <p:nvPr/>
              </p:nvSpPr>
              <p:spPr bwMode="auto">
                <a:xfrm>
                  <a:off x="1071" y="2475"/>
                  <a:ext cx="448" cy="192"/>
                </a:xfrm>
                <a:custGeom>
                  <a:avLst/>
                  <a:gdLst>
                    <a:gd name="T0" fmla="*/ 388 w 448"/>
                    <a:gd name="T1" fmla="*/ 48 h 192"/>
                    <a:gd name="T2" fmla="*/ 288 w 448"/>
                    <a:gd name="T3" fmla="*/ 128 h 192"/>
                    <a:gd name="T4" fmla="*/ 188 w 448"/>
                    <a:gd name="T5" fmla="*/ 50 h 192"/>
                    <a:gd name="T6" fmla="*/ 192 w 448"/>
                    <a:gd name="T7" fmla="*/ 32 h 192"/>
                    <a:gd name="T8" fmla="*/ 172 w 448"/>
                    <a:gd name="T9" fmla="*/ 2 h 192"/>
                    <a:gd name="T10" fmla="*/ 154 w 448"/>
                    <a:gd name="T11" fmla="*/ 0 h 192"/>
                    <a:gd name="T12" fmla="*/ 128 w 448"/>
                    <a:gd name="T13" fmla="*/ 26 h 192"/>
                    <a:gd name="T14" fmla="*/ 132 w 448"/>
                    <a:gd name="T15" fmla="*/ 48 h 192"/>
                    <a:gd name="T16" fmla="*/ 32 w 448"/>
                    <a:gd name="T17" fmla="*/ 128 h 192"/>
                    <a:gd name="T18" fmla="*/ 10 w 448"/>
                    <a:gd name="T19" fmla="*/ 138 h 192"/>
                    <a:gd name="T20" fmla="*/ 0 w 448"/>
                    <a:gd name="T21" fmla="*/ 160 h 192"/>
                    <a:gd name="T22" fmla="*/ 20 w 448"/>
                    <a:gd name="T23" fmla="*/ 190 h 192"/>
                    <a:gd name="T24" fmla="*/ 38 w 448"/>
                    <a:gd name="T25" fmla="*/ 192 h 192"/>
                    <a:gd name="T26" fmla="*/ 64 w 448"/>
                    <a:gd name="T27" fmla="*/ 166 h 192"/>
                    <a:gd name="T28" fmla="*/ 60 w 448"/>
                    <a:gd name="T29" fmla="*/ 144 h 192"/>
                    <a:gd name="T30" fmla="*/ 160 w 448"/>
                    <a:gd name="T31" fmla="*/ 64 h 192"/>
                    <a:gd name="T32" fmla="*/ 260 w 448"/>
                    <a:gd name="T33" fmla="*/ 144 h 192"/>
                    <a:gd name="T34" fmla="*/ 256 w 448"/>
                    <a:gd name="T35" fmla="*/ 160 h 192"/>
                    <a:gd name="T36" fmla="*/ 276 w 448"/>
                    <a:gd name="T37" fmla="*/ 190 h 192"/>
                    <a:gd name="T38" fmla="*/ 294 w 448"/>
                    <a:gd name="T39" fmla="*/ 192 h 192"/>
                    <a:gd name="T40" fmla="*/ 320 w 448"/>
                    <a:gd name="T41" fmla="*/ 166 h 192"/>
                    <a:gd name="T42" fmla="*/ 316 w 448"/>
                    <a:gd name="T43" fmla="*/ 144 h 192"/>
                    <a:gd name="T44" fmla="*/ 416 w 448"/>
                    <a:gd name="T45" fmla="*/ 64 h 192"/>
                    <a:gd name="T46" fmla="*/ 438 w 448"/>
                    <a:gd name="T47" fmla="*/ 54 h 192"/>
                    <a:gd name="T48" fmla="*/ 448 w 448"/>
                    <a:gd name="T49" fmla="*/ 32 h 192"/>
                    <a:gd name="T50" fmla="*/ 428 w 448"/>
                    <a:gd name="T51" fmla="*/ 2 h 192"/>
                    <a:gd name="T52" fmla="*/ 410 w 448"/>
                    <a:gd name="T53" fmla="*/ 0 h 192"/>
                    <a:gd name="T54" fmla="*/ 384 w 448"/>
                    <a:gd name="T55" fmla="*/ 26 h 192"/>
                    <a:gd name="T56" fmla="*/ 32 w 448"/>
                    <a:gd name="T57" fmla="*/ 176 h 192"/>
                    <a:gd name="T58" fmla="*/ 16 w 448"/>
                    <a:gd name="T59" fmla="*/ 160 h 192"/>
                    <a:gd name="T60" fmla="*/ 26 w 448"/>
                    <a:gd name="T61" fmla="*/ 146 h 192"/>
                    <a:gd name="T62" fmla="*/ 44 w 448"/>
                    <a:gd name="T63" fmla="*/ 148 h 192"/>
                    <a:gd name="T64" fmla="*/ 46 w 448"/>
                    <a:gd name="T65" fmla="*/ 166 h 192"/>
                    <a:gd name="T66" fmla="*/ 32 w 448"/>
                    <a:gd name="T67" fmla="*/ 176 h 192"/>
                    <a:gd name="T68" fmla="*/ 148 w 448"/>
                    <a:gd name="T69" fmla="*/ 44 h 192"/>
                    <a:gd name="T70" fmla="*/ 146 w 448"/>
                    <a:gd name="T71" fmla="*/ 26 h 192"/>
                    <a:gd name="T72" fmla="*/ 160 w 448"/>
                    <a:gd name="T73" fmla="*/ 16 h 192"/>
                    <a:gd name="T74" fmla="*/ 176 w 448"/>
                    <a:gd name="T75" fmla="*/ 32 h 192"/>
                    <a:gd name="T76" fmla="*/ 166 w 448"/>
                    <a:gd name="T77" fmla="*/ 46 h 192"/>
                    <a:gd name="T78" fmla="*/ 288 w 448"/>
                    <a:gd name="T79" fmla="*/ 176 h 192"/>
                    <a:gd name="T80" fmla="*/ 272 w 448"/>
                    <a:gd name="T81" fmla="*/ 160 h 192"/>
                    <a:gd name="T82" fmla="*/ 280 w 448"/>
                    <a:gd name="T83" fmla="*/ 146 h 192"/>
                    <a:gd name="T84" fmla="*/ 292 w 448"/>
                    <a:gd name="T85" fmla="*/ 144 h 192"/>
                    <a:gd name="T86" fmla="*/ 304 w 448"/>
                    <a:gd name="T87" fmla="*/ 160 h 192"/>
                    <a:gd name="T88" fmla="*/ 294 w 448"/>
                    <a:gd name="T89" fmla="*/ 174 h 192"/>
                    <a:gd name="T90" fmla="*/ 432 w 448"/>
                    <a:gd name="T91" fmla="*/ 32 h 192"/>
                    <a:gd name="T92" fmla="*/ 416 w 448"/>
                    <a:gd name="T93" fmla="*/ 48 h 192"/>
                    <a:gd name="T94" fmla="*/ 402 w 448"/>
                    <a:gd name="T95" fmla="*/ 38 h 192"/>
                    <a:gd name="T96" fmla="*/ 404 w 448"/>
                    <a:gd name="T97" fmla="*/ 20 h 192"/>
                    <a:gd name="T98" fmla="*/ 422 w 448"/>
                    <a:gd name="T99" fmla="*/ 18 h 192"/>
                    <a:gd name="T100" fmla="*/ 432 w 448"/>
                    <a:gd name="T101" fmla="*/ 32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448" h="192">
                      <a:moveTo>
                        <a:pt x="384" y="32"/>
                      </a:moveTo>
                      <a:lnTo>
                        <a:pt x="384" y="32"/>
                      </a:lnTo>
                      <a:lnTo>
                        <a:pt x="386" y="40"/>
                      </a:lnTo>
                      <a:lnTo>
                        <a:pt x="388" y="48"/>
                      </a:lnTo>
                      <a:lnTo>
                        <a:pt x="304" y="132"/>
                      </a:lnTo>
                      <a:lnTo>
                        <a:pt x="304" y="132"/>
                      </a:lnTo>
                      <a:lnTo>
                        <a:pt x="296" y="130"/>
                      </a:lnTo>
                      <a:lnTo>
                        <a:pt x="288" y="128"/>
                      </a:lnTo>
                      <a:lnTo>
                        <a:pt x="288" y="128"/>
                      </a:lnTo>
                      <a:lnTo>
                        <a:pt x="280" y="130"/>
                      </a:lnTo>
                      <a:lnTo>
                        <a:pt x="272" y="132"/>
                      </a:lnTo>
                      <a:lnTo>
                        <a:pt x="188" y="50"/>
                      </a:lnTo>
                      <a:lnTo>
                        <a:pt x="188" y="50"/>
                      </a:lnTo>
                      <a:lnTo>
                        <a:pt x="190" y="42"/>
                      </a:lnTo>
                      <a:lnTo>
                        <a:pt x="192" y="32"/>
                      </a:lnTo>
                      <a:lnTo>
                        <a:pt x="192" y="32"/>
                      </a:lnTo>
                      <a:lnTo>
                        <a:pt x="192" y="26"/>
                      </a:lnTo>
                      <a:lnTo>
                        <a:pt x="190" y="20"/>
                      </a:lnTo>
                      <a:lnTo>
                        <a:pt x="182" y="10"/>
                      </a:lnTo>
                      <a:lnTo>
                        <a:pt x="172" y="2"/>
                      </a:lnTo>
                      <a:lnTo>
                        <a:pt x="166" y="0"/>
                      </a:lnTo>
                      <a:lnTo>
                        <a:pt x="160" y="0"/>
                      </a:lnTo>
                      <a:lnTo>
                        <a:pt x="160" y="0"/>
                      </a:lnTo>
                      <a:lnTo>
                        <a:pt x="154" y="0"/>
                      </a:lnTo>
                      <a:lnTo>
                        <a:pt x="148" y="2"/>
                      </a:lnTo>
                      <a:lnTo>
                        <a:pt x="138" y="10"/>
                      </a:lnTo>
                      <a:lnTo>
                        <a:pt x="130" y="20"/>
                      </a:lnTo>
                      <a:lnTo>
                        <a:pt x="128" y="26"/>
                      </a:lnTo>
                      <a:lnTo>
                        <a:pt x="128" y="32"/>
                      </a:lnTo>
                      <a:lnTo>
                        <a:pt x="128" y="32"/>
                      </a:lnTo>
                      <a:lnTo>
                        <a:pt x="130" y="40"/>
                      </a:lnTo>
                      <a:lnTo>
                        <a:pt x="132" y="48"/>
                      </a:lnTo>
                      <a:lnTo>
                        <a:pt x="48" y="132"/>
                      </a:lnTo>
                      <a:lnTo>
                        <a:pt x="48" y="132"/>
                      </a:lnTo>
                      <a:lnTo>
                        <a:pt x="40" y="130"/>
                      </a:lnTo>
                      <a:lnTo>
                        <a:pt x="32" y="128"/>
                      </a:lnTo>
                      <a:lnTo>
                        <a:pt x="32" y="128"/>
                      </a:lnTo>
                      <a:lnTo>
                        <a:pt x="26" y="128"/>
                      </a:lnTo>
                      <a:lnTo>
                        <a:pt x="20" y="130"/>
                      </a:lnTo>
                      <a:lnTo>
                        <a:pt x="10" y="138"/>
                      </a:lnTo>
                      <a:lnTo>
                        <a:pt x="2" y="148"/>
                      </a:lnTo>
                      <a:lnTo>
                        <a:pt x="0" y="154"/>
                      </a:lnTo>
                      <a:lnTo>
                        <a:pt x="0" y="160"/>
                      </a:lnTo>
                      <a:lnTo>
                        <a:pt x="0" y="160"/>
                      </a:lnTo>
                      <a:lnTo>
                        <a:pt x="0" y="166"/>
                      </a:lnTo>
                      <a:lnTo>
                        <a:pt x="2" y="172"/>
                      </a:lnTo>
                      <a:lnTo>
                        <a:pt x="10" y="182"/>
                      </a:lnTo>
                      <a:lnTo>
                        <a:pt x="20" y="190"/>
                      </a:lnTo>
                      <a:lnTo>
                        <a:pt x="26" y="192"/>
                      </a:lnTo>
                      <a:lnTo>
                        <a:pt x="32" y="192"/>
                      </a:lnTo>
                      <a:lnTo>
                        <a:pt x="32" y="192"/>
                      </a:lnTo>
                      <a:lnTo>
                        <a:pt x="38" y="192"/>
                      </a:lnTo>
                      <a:lnTo>
                        <a:pt x="44" y="190"/>
                      </a:lnTo>
                      <a:lnTo>
                        <a:pt x="54" y="182"/>
                      </a:lnTo>
                      <a:lnTo>
                        <a:pt x="62" y="172"/>
                      </a:lnTo>
                      <a:lnTo>
                        <a:pt x="64" y="166"/>
                      </a:lnTo>
                      <a:lnTo>
                        <a:pt x="64" y="160"/>
                      </a:lnTo>
                      <a:lnTo>
                        <a:pt x="64" y="160"/>
                      </a:lnTo>
                      <a:lnTo>
                        <a:pt x="62" y="152"/>
                      </a:lnTo>
                      <a:lnTo>
                        <a:pt x="60" y="144"/>
                      </a:lnTo>
                      <a:lnTo>
                        <a:pt x="144" y="60"/>
                      </a:lnTo>
                      <a:lnTo>
                        <a:pt x="144" y="60"/>
                      </a:lnTo>
                      <a:lnTo>
                        <a:pt x="152" y="62"/>
                      </a:lnTo>
                      <a:lnTo>
                        <a:pt x="160" y="64"/>
                      </a:lnTo>
                      <a:lnTo>
                        <a:pt x="160" y="64"/>
                      </a:lnTo>
                      <a:lnTo>
                        <a:pt x="168" y="62"/>
                      </a:lnTo>
                      <a:lnTo>
                        <a:pt x="176" y="60"/>
                      </a:lnTo>
                      <a:lnTo>
                        <a:pt x="260" y="144"/>
                      </a:lnTo>
                      <a:lnTo>
                        <a:pt x="260" y="144"/>
                      </a:lnTo>
                      <a:lnTo>
                        <a:pt x="258" y="152"/>
                      </a:lnTo>
                      <a:lnTo>
                        <a:pt x="256" y="160"/>
                      </a:lnTo>
                      <a:lnTo>
                        <a:pt x="256" y="160"/>
                      </a:lnTo>
                      <a:lnTo>
                        <a:pt x="256" y="166"/>
                      </a:lnTo>
                      <a:lnTo>
                        <a:pt x="258" y="172"/>
                      </a:lnTo>
                      <a:lnTo>
                        <a:pt x="266" y="182"/>
                      </a:lnTo>
                      <a:lnTo>
                        <a:pt x="276" y="190"/>
                      </a:lnTo>
                      <a:lnTo>
                        <a:pt x="282" y="192"/>
                      </a:lnTo>
                      <a:lnTo>
                        <a:pt x="288" y="192"/>
                      </a:lnTo>
                      <a:lnTo>
                        <a:pt x="288" y="192"/>
                      </a:lnTo>
                      <a:lnTo>
                        <a:pt x="294" y="192"/>
                      </a:lnTo>
                      <a:lnTo>
                        <a:pt x="300" y="190"/>
                      </a:lnTo>
                      <a:lnTo>
                        <a:pt x="310" y="182"/>
                      </a:lnTo>
                      <a:lnTo>
                        <a:pt x="318" y="172"/>
                      </a:lnTo>
                      <a:lnTo>
                        <a:pt x="320" y="166"/>
                      </a:lnTo>
                      <a:lnTo>
                        <a:pt x="320" y="160"/>
                      </a:lnTo>
                      <a:lnTo>
                        <a:pt x="320" y="160"/>
                      </a:lnTo>
                      <a:lnTo>
                        <a:pt x="318" y="152"/>
                      </a:lnTo>
                      <a:lnTo>
                        <a:pt x="316" y="144"/>
                      </a:lnTo>
                      <a:lnTo>
                        <a:pt x="400" y="60"/>
                      </a:lnTo>
                      <a:lnTo>
                        <a:pt x="400" y="60"/>
                      </a:lnTo>
                      <a:lnTo>
                        <a:pt x="408" y="62"/>
                      </a:lnTo>
                      <a:lnTo>
                        <a:pt x="416" y="64"/>
                      </a:lnTo>
                      <a:lnTo>
                        <a:pt x="416" y="64"/>
                      </a:lnTo>
                      <a:lnTo>
                        <a:pt x="422" y="64"/>
                      </a:lnTo>
                      <a:lnTo>
                        <a:pt x="428" y="62"/>
                      </a:lnTo>
                      <a:lnTo>
                        <a:pt x="438" y="54"/>
                      </a:lnTo>
                      <a:lnTo>
                        <a:pt x="446" y="44"/>
                      </a:lnTo>
                      <a:lnTo>
                        <a:pt x="448" y="38"/>
                      </a:lnTo>
                      <a:lnTo>
                        <a:pt x="448" y="32"/>
                      </a:lnTo>
                      <a:lnTo>
                        <a:pt x="448" y="32"/>
                      </a:lnTo>
                      <a:lnTo>
                        <a:pt x="448" y="26"/>
                      </a:lnTo>
                      <a:lnTo>
                        <a:pt x="446" y="20"/>
                      </a:lnTo>
                      <a:lnTo>
                        <a:pt x="438" y="10"/>
                      </a:lnTo>
                      <a:lnTo>
                        <a:pt x="428" y="2"/>
                      </a:lnTo>
                      <a:lnTo>
                        <a:pt x="422" y="0"/>
                      </a:lnTo>
                      <a:lnTo>
                        <a:pt x="416" y="0"/>
                      </a:lnTo>
                      <a:lnTo>
                        <a:pt x="416" y="0"/>
                      </a:lnTo>
                      <a:lnTo>
                        <a:pt x="410" y="0"/>
                      </a:lnTo>
                      <a:lnTo>
                        <a:pt x="404" y="2"/>
                      </a:lnTo>
                      <a:lnTo>
                        <a:pt x="394" y="10"/>
                      </a:lnTo>
                      <a:lnTo>
                        <a:pt x="386" y="20"/>
                      </a:lnTo>
                      <a:lnTo>
                        <a:pt x="384" y="26"/>
                      </a:lnTo>
                      <a:lnTo>
                        <a:pt x="384" y="32"/>
                      </a:lnTo>
                      <a:lnTo>
                        <a:pt x="384" y="32"/>
                      </a:lnTo>
                      <a:close/>
                      <a:moveTo>
                        <a:pt x="32" y="176"/>
                      </a:moveTo>
                      <a:lnTo>
                        <a:pt x="32" y="176"/>
                      </a:lnTo>
                      <a:lnTo>
                        <a:pt x="26" y="174"/>
                      </a:lnTo>
                      <a:lnTo>
                        <a:pt x="20" y="172"/>
                      </a:lnTo>
                      <a:lnTo>
                        <a:pt x="18" y="166"/>
                      </a:lnTo>
                      <a:lnTo>
                        <a:pt x="16" y="160"/>
                      </a:lnTo>
                      <a:lnTo>
                        <a:pt x="16" y="160"/>
                      </a:lnTo>
                      <a:lnTo>
                        <a:pt x="18" y="154"/>
                      </a:lnTo>
                      <a:lnTo>
                        <a:pt x="20" y="148"/>
                      </a:lnTo>
                      <a:lnTo>
                        <a:pt x="26" y="146"/>
                      </a:lnTo>
                      <a:lnTo>
                        <a:pt x="32" y="144"/>
                      </a:lnTo>
                      <a:lnTo>
                        <a:pt x="32" y="144"/>
                      </a:lnTo>
                      <a:lnTo>
                        <a:pt x="38" y="146"/>
                      </a:lnTo>
                      <a:lnTo>
                        <a:pt x="44" y="148"/>
                      </a:lnTo>
                      <a:lnTo>
                        <a:pt x="46" y="154"/>
                      </a:lnTo>
                      <a:lnTo>
                        <a:pt x="48" y="160"/>
                      </a:lnTo>
                      <a:lnTo>
                        <a:pt x="48" y="160"/>
                      </a:lnTo>
                      <a:lnTo>
                        <a:pt x="46" y="166"/>
                      </a:lnTo>
                      <a:lnTo>
                        <a:pt x="44" y="172"/>
                      </a:lnTo>
                      <a:lnTo>
                        <a:pt x="38" y="174"/>
                      </a:lnTo>
                      <a:lnTo>
                        <a:pt x="32" y="176"/>
                      </a:lnTo>
                      <a:lnTo>
                        <a:pt x="32" y="176"/>
                      </a:lnTo>
                      <a:close/>
                      <a:moveTo>
                        <a:pt x="160" y="48"/>
                      </a:moveTo>
                      <a:lnTo>
                        <a:pt x="160" y="48"/>
                      </a:lnTo>
                      <a:lnTo>
                        <a:pt x="154" y="46"/>
                      </a:lnTo>
                      <a:lnTo>
                        <a:pt x="148" y="44"/>
                      </a:lnTo>
                      <a:lnTo>
                        <a:pt x="146" y="38"/>
                      </a:lnTo>
                      <a:lnTo>
                        <a:pt x="144" y="32"/>
                      </a:lnTo>
                      <a:lnTo>
                        <a:pt x="144" y="32"/>
                      </a:lnTo>
                      <a:lnTo>
                        <a:pt x="146" y="26"/>
                      </a:lnTo>
                      <a:lnTo>
                        <a:pt x="148" y="20"/>
                      </a:lnTo>
                      <a:lnTo>
                        <a:pt x="154" y="18"/>
                      </a:lnTo>
                      <a:lnTo>
                        <a:pt x="160" y="16"/>
                      </a:lnTo>
                      <a:lnTo>
                        <a:pt x="160" y="16"/>
                      </a:lnTo>
                      <a:lnTo>
                        <a:pt x="166" y="18"/>
                      </a:lnTo>
                      <a:lnTo>
                        <a:pt x="172" y="20"/>
                      </a:lnTo>
                      <a:lnTo>
                        <a:pt x="174" y="26"/>
                      </a:lnTo>
                      <a:lnTo>
                        <a:pt x="176" y="32"/>
                      </a:lnTo>
                      <a:lnTo>
                        <a:pt x="176" y="32"/>
                      </a:lnTo>
                      <a:lnTo>
                        <a:pt x="174" y="38"/>
                      </a:lnTo>
                      <a:lnTo>
                        <a:pt x="172" y="44"/>
                      </a:lnTo>
                      <a:lnTo>
                        <a:pt x="166" y="46"/>
                      </a:lnTo>
                      <a:lnTo>
                        <a:pt x="160" y="48"/>
                      </a:lnTo>
                      <a:lnTo>
                        <a:pt x="160" y="48"/>
                      </a:lnTo>
                      <a:close/>
                      <a:moveTo>
                        <a:pt x="288" y="176"/>
                      </a:moveTo>
                      <a:lnTo>
                        <a:pt x="288" y="176"/>
                      </a:lnTo>
                      <a:lnTo>
                        <a:pt x="282" y="174"/>
                      </a:lnTo>
                      <a:lnTo>
                        <a:pt x="276" y="172"/>
                      </a:lnTo>
                      <a:lnTo>
                        <a:pt x="274" y="166"/>
                      </a:lnTo>
                      <a:lnTo>
                        <a:pt x="272" y="160"/>
                      </a:lnTo>
                      <a:lnTo>
                        <a:pt x="272" y="160"/>
                      </a:lnTo>
                      <a:lnTo>
                        <a:pt x="272" y="154"/>
                      </a:lnTo>
                      <a:lnTo>
                        <a:pt x="276" y="150"/>
                      </a:lnTo>
                      <a:lnTo>
                        <a:pt x="280" y="146"/>
                      </a:lnTo>
                      <a:lnTo>
                        <a:pt x="284" y="144"/>
                      </a:lnTo>
                      <a:lnTo>
                        <a:pt x="288" y="148"/>
                      </a:lnTo>
                      <a:lnTo>
                        <a:pt x="292" y="144"/>
                      </a:lnTo>
                      <a:lnTo>
                        <a:pt x="292" y="144"/>
                      </a:lnTo>
                      <a:lnTo>
                        <a:pt x="296" y="146"/>
                      </a:lnTo>
                      <a:lnTo>
                        <a:pt x="300" y="150"/>
                      </a:lnTo>
                      <a:lnTo>
                        <a:pt x="302" y="154"/>
                      </a:lnTo>
                      <a:lnTo>
                        <a:pt x="304" y="160"/>
                      </a:lnTo>
                      <a:lnTo>
                        <a:pt x="304" y="160"/>
                      </a:lnTo>
                      <a:lnTo>
                        <a:pt x="302" y="166"/>
                      </a:lnTo>
                      <a:lnTo>
                        <a:pt x="300" y="172"/>
                      </a:lnTo>
                      <a:lnTo>
                        <a:pt x="294" y="174"/>
                      </a:lnTo>
                      <a:lnTo>
                        <a:pt x="288" y="176"/>
                      </a:lnTo>
                      <a:lnTo>
                        <a:pt x="288" y="176"/>
                      </a:lnTo>
                      <a:close/>
                      <a:moveTo>
                        <a:pt x="432" y="32"/>
                      </a:moveTo>
                      <a:lnTo>
                        <a:pt x="432" y="32"/>
                      </a:lnTo>
                      <a:lnTo>
                        <a:pt x="430" y="38"/>
                      </a:lnTo>
                      <a:lnTo>
                        <a:pt x="428" y="44"/>
                      </a:lnTo>
                      <a:lnTo>
                        <a:pt x="422" y="46"/>
                      </a:lnTo>
                      <a:lnTo>
                        <a:pt x="416" y="48"/>
                      </a:lnTo>
                      <a:lnTo>
                        <a:pt x="416" y="48"/>
                      </a:lnTo>
                      <a:lnTo>
                        <a:pt x="410" y="46"/>
                      </a:lnTo>
                      <a:lnTo>
                        <a:pt x="404" y="44"/>
                      </a:lnTo>
                      <a:lnTo>
                        <a:pt x="402" y="38"/>
                      </a:lnTo>
                      <a:lnTo>
                        <a:pt x="400" y="32"/>
                      </a:lnTo>
                      <a:lnTo>
                        <a:pt x="400" y="32"/>
                      </a:lnTo>
                      <a:lnTo>
                        <a:pt x="402" y="26"/>
                      </a:lnTo>
                      <a:lnTo>
                        <a:pt x="404" y="20"/>
                      </a:lnTo>
                      <a:lnTo>
                        <a:pt x="410" y="18"/>
                      </a:lnTo>
                      <a:lnTo>
                        <a:pt x="416" y="16"/>
                      </a:lnTo>
                      <a:lnTo>
                        <a:pt x="416" y="16"/>
                      </a:lnTo>
                      <a:lnTo>
                        <a:pt x="422" y="18"/>
                      </a:lnTo>
                      <a:lnTo>
                        <a:pt x="428" y="20"/>
                      </a:lnTo>
                      <a:lnTo>
                        <a:pt x="430" y="26"/>
                      </a:lnTo>
                      <a:lnTo>
                        <a:pt x="432" y="32"/>
                      </a:lnTo>
                      <a:lnTo>
                        <a:pt x="432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3" tIns="45707" rIns="91413" bIns="45707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98">
                    <a:solidFill>
                      <a:prstClr val="black"/>
                    </a:solidFill>
                    <a:latin typeface="Calibri" pitchFamily="34" charset="0"/>
                    <a:ea typeface="宋体" charset="-122"/>
                  </a:endParaRPr>
                </a:p>
              </p:txBody>
            </p:sp>
          </p:grpSp>
          <p:sp>
            <p:nvSpPr>
              <p:cNvPr id="276" name="矩形 275"/>
              <p:cNvSpPr/>
              <p:nvPr/>
            </p:nvSpPr>
            <p:spPr>
              <a:xfrm>
                <a:off x="7509501" y="1067529"/>
                <a:ext cx="1458619" cy="2970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0" fontAlgn="base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FFFFFF"/>
                  </a:buClr>
                  <a:buFont typeface="Wingdings" panose="05000000000000000000" pitchFamily="2" charset="2"/>
                  <a:buNone/>
                </a:pPr>
                <a:r>
                  <a:rPr lang="zh-CN" altLang="en-US" sz="1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应用监控运维</a:t>
                </a:r>
                <a:endParaRPr lang="de-DE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96" name="AutoShape 2"/>
            <p:cNvSpPr>
              <a:spLocks noChangeArrowheads="1"/>
            </p:cNvSpPr>
            <p:nvPr/>
          </p:nvSpPr>
          <p:spPr bwMode="auto">
            <a:xfrm>
              <a:off x="4247748" y="2121376"/>
              <a:ext cx="1781485" cy="651121"/>
            </a:xfrm>
            <a:prstGeom prst="roundRect">
              <a:avLst>
                <a:gd name="adj" fmla="val 55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txBody>
            <a:bodyPr lIns="89977" tIns="89977" rIns="89977" bIns="89977"/>
            <a:lstStyle>
              <a:lvl1pPr defTabSz="76200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179388" defTabSz="76200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defTabSz="76200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defTabSz="76200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defTabSz="76200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defTabSz="76200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defTabSz="761771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altLang="en-US" sz="1200" b="1" i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" name="矩形 296"/>
            <p:cNvSpPr/>
            <p:nvPr/>
          </p:nvSpPr>
          <p:spPr>
            <a:xfrm>
              <a:off x="4687253" y="2327465"/>
              <a:ext cx="1458619" cy="2970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base" hangingPunct="0">
                <a:lnSpc>
                  <a:spcPct val="95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FFFFFF"/>
                </a:buClr>
                <a:buFont typeface="Wingdings" panose="05000000000000000000" pitchFamily="2" charset="2"/>
                <a:buNone/>
              </a:pP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应用性能测试</a:t>
              </a:r>
              <a:endParaRPr lang="de-DE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98" name="Freeform 7"/>
            <p:cNvSpPr>
              <a:spLocks noEditPoints="1"/>
            </p:cNvSpPr>
            <p:nvPr/>
          </p:nvSpPr>
          <p:spPr bwMode="auto">
            <a:xfrm>
              <a:off x="4331753" y="2251378"/>
              <a:ext cx="522442" cy="449177"/>
            </a:xfrm>
            <a:custGeom>
              <a:avLst/>
              <a:gdLst>
                <a:gd name="T0" fmla="*/ 91678 w 160"/>
                <a:gd name="T1" fmla="*/ 294898 h 160"/>
                <a:gd name="T2" fmla="*/ 527149 w 160"/>
                <a:gd name="T3" fmla="*/ 287238 h 160"/>
                <a:gd name="T4" fmla="*/ 91678 w 160"/>
                <a:gd name="T5" fmla="*/ 279579 h 160"/>
                <a:gd name="T6" fmla="*/ 351433 w 160"/>
                <a:gd name="T7" fmla="*/ 555327 h 160"/>
                <a:gd name="T8" fmla="*/ 30559 w 160"/>
                <a:gd name="T9" fmla="*/ 517029 h 160"/>
                <a:gd name="T10" fmla="*/ 64939 w 160"/>
                <a:gd name="T11" fmla="*/ 65107 h 160"/>
                <a:gd name="T12" fmla="*/ 152797 w 160"/>
                <a:gd name="T13" fmla="*/ 91916 h 160"/>
                <a:gd name="T14" fmla="*/ 152797 w 160"/>
                <a:gd name="T15" fmla="*/ 0 h 160"/>
                <a:gd name="T16" fmla="*/ 64939 w 160"/>
                <a:gd name="T17" fmla="*/ 34469 h 160"/>
                <a:gd name="T18" fmla="*/ 0 w 160"/>
                <a:gd name="T19" fmla="*/ 517029 h 160"/>
                <a:gd name="T20" fmla="*/ 351433 w 160"/>
                <a:gd name="T21" fmla="*/ 585966 h 160"/>
                <a:gd name="T22" fmla="*/ 351433 w 160"/>
                <a:gd name="T23" fmla="*/ 555327 h 160"/>
                <a:gd name="T24" fmla="*/ 183356 w 160"/>
                <a:gd name="T25" fmla="*/ 49788 h 160"/>
                <a:gd name="T26" fmla="*/ 122237 w 160"/>
                <a:gd name="T27" fmla="*/ 49788 h 160"/>
                <a:gd name="T28" fmla="*/ 320873 w 160"/>
                <a:gd name="T29" fmla="*/ 248940 h 160"/>
                <a:gd name="T30" fmla="*/ 420191 w 160"/>
                <a:gd name="T31" fmla="*/ 248940 h 160"/>
                <a:gd name="T32" fmla="*/ 427831 w 160"/>
                <a:gd name="T33" fmla="*/ 256600 h 160"/>
                <a:gd name="T34" fmla="*/ 374352 w 160"/>
                <a:gd name="T35" fmla="*/ 157024 h 160"/>
                <a:gd name="T36" fmla="*/ 309413 w 160"/>
                <a:gd name="T37" fmla="*/ 256600 h 160"/>
                <a:gd name="T38" fmla="*/ 553888 w 160"/>
                <a:gd name="T39" fmla="*/ 34469 h 160"/>
                <a:gd name="T40" fmla="*/ 244475 w 160"/>
                <a:gd name="T41" fmla="*/ 49788 h 160"/>
                <a:gd name="T42" fmla="*/ 553888 w 160"/>
                <a:gd name="T43" fmla="*/ 65107 h 160"/>
                <a:gd name="T44" fmla="*/ 580628 w 160"/>
                <a:gd name="T45" fmla="*/ 517029 h 160"/>
                <a:gd name="T46" fmla="*/ 504229 w 160"/>
                <a:gd name="T47" fmla="*/ 555327 h 160"/>
                <a:gd name="T48" fmla="*/ 412551 w 160"/>
                <a:gd name="T49" fmla="*/ 570647 h 160"/>
                <a:gd name="T50" fmla="*/ 500409 w 160"/>
                <a:gd name="T51" fmla="*/ 585966 h 160"/>
                <a:gd name="T52" fmla="*/ 611187 w 160"/>
                <a:gd name="T53" fmla="*/ 517029 h 160"/>
                <a:gd name="T54" fmla="*/ 553888 w 160"/>
                <a:gd name="T55" fmla="*/ 34469 h 160"/>
                <a:gd name="T56" fmla="*/ 427831 w 160"/>
                <a:gd name="T57" fmla="*/ 570647 h 160"/>
                <a:gd name="T58" fmla="*/ 488950 w 160"/>
                <a:gd name="T59" fmla="*/ 570647 h 160"/>
                <a:gd name="T60" fmla="*/ 282674 w 160"/>
                <a:gd name="T61" fmla="*/ 325537 h 160"/>
                <a:gd name="T62" fmla="*/ 129877 w 160"/>
                <a:gd name="T63" fmla="*/ 425113 h 160"/>
                <a:gd name="T64" fmla="*/ 84038 w 160"/>
                <a:gd name="T65" fmla="*/ 467241 h 160"/>
                <a:gd name="T66" fmla="*/ 91678 w 160"/>
                <a:gd name="T67" fmla="*/ 471071 h 160"/>
                <a:gd name="T68" fmla="*/ 194816 w 160"/>
                <a:gd name="T69" fmla="*/ 413623 h 160"/>
                <a:gd name="T70" fmla="*/ 290314 w 160"/>
                <a:gd name="T71" fmla="*/ 317877 h 160"/>
                <a:gd name="T72" fmla="*/ 515689 w 160"/>
                <a:gd name="T73" fmla="*/ 379155 h 160"/>
                <a:gd name="T74" fmla="*/ 450750 w 160"/>
                <a:gd name="T75" fmla="*/ 321707 h 160"/>
                <a:gd name="T76" fmla="*/ 435471 w 160"/>
                <a:gd name="T77" fmla="*/ 325537 h 160"/>
                <a:gd name="T78" fmla="*/ 496589 w 160"/>
                <a:gd name="T79" fmla="*/ 394474 h 160"/>
                <a:gd name="T80" fmla="*/ 527149 w 160"/>
                <a:gd name="T81" fmla="*/ 382984 h 16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60" h="160">
                  <a:moveTo>
                    <a:pt x="22" y="75"/>
                  </a:moveTo>
                  <a:cubicBezTo>
                    <a:pt x="22" y="76"/>
                    <a:pt x="23" y="77"/>
                    <a:pt x="24" y="77"/>
                  </a:cubicBezTo>
                  <a:cubicBezTo>
                    <a:pt x="136" y="77"/>
                    <a:pt x="136" y="77"/>
                    <a:pt x="136" y="77"/>
                  </a:cubicBezTo>
                  <a:cubicBezTo>
                    <a:pt x="137" y="77"/>
                    <a:pt x="138" y="76"/>
                    <a:pt x="138" y="75"/>
                  </a:cubicBezTo>
                  <a:cubicBezTo>
                    <a:pt x="138" y="74"/>
                    <a:pt x="137" y="73"/>
                    <a:pt x="136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3" y="73"/>
                    <a:pt x="22" y="74"/>
                    <a:pt x="22" y="75"/>
                  </a:cubicBezTo>
                  <a:close/>
                  <a:moveTo>
                    <a:pt x="92" y="145"/>
                  </a:moveTo>
                  <a:cubicBezTo>
                    <a:pt x="17" y="145"/>
                    <a:pt x="17" y="145"/>
                    <a:pt x="17" y="145"/>
                  </a:cubicBezTo>
                  <a:cubicBezTo>
                    <a:pt x="12" y="145"/>
                    <a:pt x="8" y="141"/>
                    <a:pt x="8" y="13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0"/>
                    <a:pt x="14" y="17"/>
                    <a:pt x="17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2" y="21"/>
                    <a:pt x="36" y="24"/>
                    <a:pt x="40" y="24"/>
                  </a:cubicBezTo>
                  <a:cubicBezTo>
                    <a:pt x="47" y="24"/>
                    <a:pt x="52" y="19"/>
                    <a:pt x="52" y="13"/>
                  </a:cubicBezTo>
                  <a:cubicBezTo>
                    <a:pt x="52" y="6"/>
                    <a:pt x="47" y="0"/>
                    <a:pt x="40" y="0"/>
                  </a:cubicBezTo>
                  <a:cubicBezTo>
                    <a:pt x="34" y="0"/>
                    <a:pt x="29" y="5"/>
                    <a:pt x="2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7" y="9"/>
                    <a:pt x="0" y="17"/>
                    <a:pt x="0" y="2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45"/>
                    <a:pt x="7" y="153"/>
                    <a:pt x="17" y="153"/>
                  </a:cubicBezTo>
                  <a:cubicBezTo>
                    <a:pt x="92" y="153"/>
                    <a:pt x="92" y="153"/>
                    <a:pt x="92" y="153"/>
                  </a:cubicBezTo>
                  <a:cubicBezTo>
                    <a:pt x="94" y="153"/>
                    <a:pt x="96" y="151"/>
                    <a:pt x="96" y="149"/>
                  </a:cubicBezTo>
                  <a:cubicBezTo>
                    <a:pt x="96" y="147"/>
                    <a:pt x="94" y="145"/>
                    <a:pt x="92" y="145"/>
                  </a:cubicBezTo>
                  <a:close/>
                  <a:moveTo>
                    <a:pt x="40" y="5"/>
                  </a:moveTo>
                  <a:cubicBezTo>
                    <a:pt x="44" y="5"/>
                    <a:pt x="48" y="9"/>
                    <a:pt x="48" y="13"/>
                  </a:cubicBezTo>
                  <a:cubicBezTo>
                    <a:pt x="48" y="17"/>
                    <a:pt x="44" y="21"/>
                    <a:pt x="40" y="21"/>
                  </a:cubicBezTo>
                  <a:cubicBezTo>
                    <a:pt x="36" y="21"/>
                    <a:pt x="32" y="17"/>
                    <a:pt x="32" y="13"/>
                  </a:cubicBezTo>
                  <a:cubicBezTo>
                    <a:pt x="32" y="9"/>
                    <a:pt x="36" y="5"/>
                    <a:pt x="40" y="5"/>
                  </a:cubicBezTo>
                  <a:close/>
                  <a:moveTo>
                    <a:pt x="84" y="65"/>
                  </a:moveTo>
                  <a:cubicBezTo>
                    <a:pt x="87" y="51"/>
                    <a:pt x="92" y="45"/>
                    <a:pt x="98" y="45"/>
                  </a:cubicBezTo>
                  <a:cubicBezTo>
                    <a:pt x="104" y="45"/>
                    <a:pt x="107" y="51"/>
                    <a:pt x="110" y="65"/>
                  </a:cubicBezTo>
                  <a:cubicBezTo>
                    <a:pt x="110" y="66"/>
                    <a:pt x="111" y="67"/>
                    <a:pt x="112" y="67"/>
                  </a:cubicBezTo>
                  <a:cubicBezTo>
                    <a:pt x="112" y="67"/>
                    <a:pt x="112" y="67"/>
                    <a:pt x="112" y="67"/>
                  </a:cubicBezTo>
                  <a:cubicBezTo>
                    <a:pt x="113" y="67"/>
                    <a:pt x="114" y="66"/>
                    <a:pt x="114" y="65"/>
                  </a:cubicBezTo>
                  <a:cubicBezTo>
                    <a:pt x="111" y="52"/>
                    <a:pt x="108" y="41"/>
                    <a:pt x="98" y="41"/>
                  </a:cubicBezTo>
                  <a:cubicBezTo>
                    <a:pt x="87" y="41"/>
                    <a:pt x="82" y="54"/>
                    <a:pt x="80" y="65"/>
                  </a:cubicBezTo>
                  <a:cubicBezTo>
                    <a:pt x="79" y="66"/>
                    <a:pt x="80" y="67"/>
                    <a:pt x="81" y="67"/>
                  </a:cubicBezTo>
                  <a:cubicBezTo>
                    <a:pt x="82" y="67"/>
                    <a:pt x="83" y="67"/>
                    <a:pt x="84" y="65"/>
                  </a:cubicBezTo>
                  <a:close/>
                  <a:moveTo>
                    <a:pt x="145" y="9"/>
                  </a:moveTo>
                  <a:cubicBezTo>
                    <a:pt x="68" y="9"/>
                    <a:pt x="68" y="9"/>
                    <a:pt x="68" y="9"/>
                  </a:cubicBezTo>
                  <a:cubicBezTo>
                    <a:pt x="66" y="9"/>
                    <a:pt x="64" y="11"/>
                    <a:pt x="64" y="13"/>
                  </a:cubicBezTo>
                  <a:cubicBezTo>
                    <a:pt x="64" y="15"/>
                    <a:pt x="66" y="17"/>
                    <a:pt x="68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50" y="17"/>
                    <a:pt x="152" y="21"/>
                    <a:pt x="152" y="25"/>
                  </a:cubicBezTo>
                  <a:cubicBezTo>
                    <a:pt x="152" y="135"/>
                    <a:pt x="152" y="135"/>
                    <a:pt x="152" y="135"/>
                  </a:cubicBezTo>
                  <a:cubicBezTo>
                    <a:pt x="152" y="140"/>
                    <a:pt x="150" y="145"/>
                    <a:pt x="145" y="145"/>
                  </a:cubicBezTo>
                  <a:cubicBezTo>
                    <a:pt x="132" y="145"/>
                    <a:pt x="132" y="145"/>
                    <a:pt x="132" y="145"/>
                  </a:cubicBezTo>
                  <a:cubicBezTo>
                    <a:pt x="131" y="141"/>
                    <a:pt x="126" y="136"/>
                    <a:pt x="120" y="136"/>
                  </a:cubicBezTo>
                  <a:cubicBezTo>
                    <a:pt x="114" y="136"/>
                    <a:pt x="108" y="142"/>
                    <a:pt x="108" y="149"/>
                  </a:cubicBezTo>
                  <a:cubicBezTo>
                    <a:pt x="108" y="155"/>
                    <a:pt x="114" y="160"/>
                    <a:pt x="120" y="160"/>
                  </a:cubicBezTo>
                  <a:cubicBezTo>
                    <a:pt x="125" y="160"/>
                    <a:pt x="129" y="157"/>
                    <a:pt x="131" y="153"/>
                  </a:cubicBezTo>
                  <a:cubicBezTo>
                    <a:pt x="146" y="153"/>
                    <a:pt x="146" y="153"/>
                    <a:pt x="146" y="153"/>
                  </a:cubicBezTo>
                  <a:cubicBezTo>
                    <a:pt x="155" y="153"/>
                    <a:pt x="160" y="145"/>
                    <a:pt x="160" y="135"/>
                  </a:cubicBezTo>
                  <a:cubicBezTo>
                    <a:pt x="160" y="25"/>
                    <a:pt x="160" y="25"/>
                    <a:pt x="160" y="25"/>
                  </a:cubicBezTo>
                  <a:cubicBezTo>
                    <a:pt x="160" y="16"/>
                    <a:pt x="154" y="9"/>
                    <a:pt x="145" y="9"/>
                  </a:cubicBezTo>
                  <a:close/>
                  <a:moveTo>
                    <a:pt x="120" y="157"/>
                  </a:moveTo>
                  <a:cubicBezTo>
                    <a:pt x="116" y="157"/>
                    <a:pt x="112" y="153"/>
                    <a:pt x="112" y="149"/>
                  </a:cubicBezTo>
                  <a:cubicBezTo>
                    <a:pt x="112" y="145"/>
                    <a:pt x="116" y="141"/>
                    <a:pt x="120" y="141"/>
                  </a:cubicBezTo>
                  <a:cubicBezTo>
                    <a:pt x="124" y="141"/>
                    <a:pt x="128" y="145"/>
                    <a:pt x="128" y="149"/>
                  </a:cubicBezTo>
                  <a:cubicBezTo>
                    <a:pt x="128" y="153"/>
                    <a:pt x="124" y="157"/>
                    <a:pt x="120" y="157"/>
                  </a:cubicBezTo>
                  <a:close/>
                  <a:moveTo>
                    <a:pt x="74" y="85"/>
                  </a:moveTo>
                  <a:cubicBezTo>
                    <a:pt x="71" y="99"/>
                    <a:pt x="62" y="106"/>
                    <a:pt x="52" y="104"/>
                  </a:cubicBezTo>
                  <a:cubicBezTo>
                    <a:pt x="40" y="101"/>
                    <a:pt x="37" y="106"/>
                    <a:pt x="34" y="111"/>
                  </a:cubicBezTo>
                  <a:cubicBezTo>
                    <a:pt x="32" y="114"/>
                    <a:pt x="30" y="117"/>
                    <a:pt x="24" y="119"/>
                  </a:cubicBezTo>
                  <a:cubicBezTo>
                    <a:pt x="22" y="120"/>
                    <a:pt x="22" y="121"/>
                    <a:pt x="22" y="122"/>
                  </a:cubicBezTo>
                  <a:cubicBezTo>
                    <a:pt x="22" y="123"/>
                    <a:pt x="23" y="123"/>
                    <a:pt x="24" y="123"/>
                  </a:cubicBezTo>
                  <a:cubicBezTo>
                    <a:pt x="24" y="123"/>
                    <a:pt x="24" y="123"/>
                    <a:pt x="24" y="123"/>
                  </a:cubicBezTo>
                  <a:cubicBezTo>
                    <a:pt x="32" y="121"/>
                    <a:pt x="35" y="117"/>
                    <a:pt x="37" y="113"/>
                  </a:cubicBezTo>
                  <a:cubicBezTo>
                    <a:pt x="40" y="109"/>
                    <a:pt x="42" y="106"/>
                    <a:pt x="51" y="108"/>
                  </a:cubicBezTo>
                  <a:cubicBezTo>
                    <a:pt x="64" y="111"/>
                    <a:pt x="74" y="102"/>
                    <a:pt x="78" y="86"/>
                  </a:cubicBezTo>
                  <a:cubicBezTo>
                    <a:pt x="78" y="85"/>
                    <a:pt x="77" y="84"/>
                    <a:pt x="76" y="83"/>
                  </a:cubicBezTo>
                  <a:cubicBezTo>
                    <a:pt x="75" y="83"/>
                    <a:pt x="74" y="83"/>
                    <a:pt x="74" y="85"/>
                  </a:cubicBezTo>
                  <a:close/>
                  <a:moveTo>
                    <a:pt x="135" y="99"/>
                  </a:moveTo>
                  <a:cubicBezTo>
                    <a:pt x="132" y="100"/>
                    <a:pt x="129" y="101"/>
                    <a:pt x="126" y="99"/>
                  </a:cubicBezTo>
                  <a:cubicBezTo>
                    <a:pt x="123" y="97"/>
                    <a:pt x="120" y="92"/>
                    <a:pt x="118" y="84"/>
                  </a:cubicBezTo>
                  <a:cubicBezTo>
                    <a:pt x="117" y="83"/>
                    <a:pt x="116" y="83"/>
                    <a:pt x="115" y="83"/>
                  </a:cubicBezTo>
                  <a:cubicBezTo>
                    <a:pt x="114" y="83"/>
                    <a:pt x="114" y="84"/>
                    <a:pt x="114" y="85"/>
                  </a:cubicBezTo>
                  <a:cubicBezTo>
                    <a:pt x="116" y="94"/>
                    <a:pt x="120" y="100"/>
                    <a:pt x="124" y="102"/>
                  </a:cubicBezTo>
                  <a:cubicBezTo>
                    <a:pt x="126" y="103"/>
                    <a:pt x="128" y="103"/>
                    <a:pt x="130" y="103"/>
                  </a:cubicBezTo>
                  <a:cubicBezTo>
                    <a:pt x="132" y="103"/>
                    <a:pt x="134" y="103"/>
                    <a:pt x="136" y="102"/>
                  </a:cubicBezTo>
                  <a:cubicBezTo>
                    <a:pt x="138" y="102"/>
                    <a:pt x="138" y="101"/>
                    <a:pt x="138" y="100"/>
                  </a:cubicBezTo>
                  <a:cubicBezTo>
                    <a:pt x="138" y="99"/>
                    <a:pt x="136" y="99"/>
                    <a:pt x="135" y="9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10" name="AutoShape 2"/>
            <p:cNvSpPr>
              <a:spLocks noChangeArrowheads="1"/>
            </p:cNvSpPr>
            <p:nvPr/>
          </p:nvSpPr>
          <p:spPr bwMode="auto">
            <a:xfrm>
              <a:off x="6363908" y="2121376"/>
              <a:ext cx="1781485" cy="651121"/>
            </a:xfrm>
            <a:prstGeom prst="roundRect">
              <a:avLst>
                <a:gd name="adj" fmla="val 5500"/>
              </a:avLst>
            </a:prstGeom>
            <a:solidFill>
              <a:srgbClr val="DCE6F2"/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txBody>
            <a:bodyPr lIns="89977" tIns="89977" rIns="89977" bIns="89977"/>
            <a:lstStyle>
              <a:lvl1pPr defTabSz="76200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179388" defTabSz="76200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defTabSz="76200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defTabSz="76200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defTabSz="76200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defTabSz="76200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defTabSz="761771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altLang="en-US" sz="1200" b="1" i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11" name="矩形 310"/>
            <p:cNvSpPr/>
            <p:nvPr/>
          </p:nvSpPr>
          <p:spPr>
            <a:xfrm>
              <a:off x="6803413" y="2327465"/>
              <a:ext cx="1458619" cy="2970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0" fontAlgn="base" hangingPunct="0">
                <a:lnSpc>
                  <a:spcPct val="95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FFFFFF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  API</a:t>
              </a: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网关</a:t>
              </a:r>
              <a:endParaRPr lang="de-DE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pic>
          <p:nvPicPr>
            <p:cNvPr id="312" name="图片 3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4324" y="2198254"/>
              <a:ext cx="501220" cy="501220"/>
            </a:xfrm>
            <a:prstGeom prst="rect">
              <a:avLst/>
            </a:prstGeom>
          </p:spPr>
        </p:pic>
      </p:grpSp>
      <p:sp>
        <p:nvSpPr>
          <p:cNvPr id="315" name="矩形 314"/>
          <p:cNvSpPr/>
          <p:nvPr/>
        </p:nvSpPr>
        <p:spPr>
          <a:xfrm>
            <a:off x="268903" y="1777247"/>
            <a:ext cx="1703269" cy="355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lnSpc>
                <a:spcPct val="95000"/>
              </a:lnSpc>
              <a:spcBef>
                <a:spcPct val="5000"/>
              </a:spcBef>
              <a:spcAft>
                <a:spcPct val="0"/>
              </a:spcAft>
              <a:buClr>
                <a:srgbClr val="FFFFFF"/>
              </a:buClr>
              <a:buFont typeface="Wingdings" panose="05000000000000000000" pitchFamily="2" charset="2"/>
              <a:buNone/>
            </a:pPr>
            <a:r>
              <a:rPr lang="zh-CN" altLang="en-US" sz="1799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应用设施</a:t>
            </a:r>
            <a:endParaRPr lang="de-DE" altLang="en-US" sz="1799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6" name="矩形 315"/>
          <p:cNvSpPr/>
          <p:nvPr/>
        </p:nvSpPr>
        <p:spPr>
          <a:xfrm>
            <a:off x="263238" y="2884983"/>
            <a:ext cx="1703269" cy="355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lnSpc>
                <a:spcPct val="95000"/>
              </a:lnSpc>
              <a:spcBef>
                <a:spcPct val="5000"/>
              </a:spcBef>
              <a:spcAft>
                <a:spcPct val="0"/>
              </a:spcAft>
              <a:buClr>
                <a:srgbClr val="FFFFFF"/>
              </a:buClr>
              <a:buFont typeface="Wingdings" panose="05000000000000000000" pitchFamily="2" charset="2"/>
              <a:buNone/>
            </a:pPr>
            <a:r>
              <a:rPr lang="zh-CN" altLang="en-US" sz="1799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应用系统</a:t>
            </a:r>
            <a:endParaRPr lang="de-DE" altLang="en-US" sz="1799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7" name="矩形 316"/>
          <p:cNvSpPr/>
          <p:nvPr/>
        </p:nvSpPr>
        <p:spPr>
          <a:xfrm>
            <a:off x="253290" y="4304149"/>
            <a:ext cx="1703269" cy="355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lnSpc>
                <a:spcPct val="95000"/>
              </a:lnSpc>
              <a:spcBef>
                <a:spcPct val="5000"/>
              </a:spcBef>
              <a:spcAft>
                <a:spcPct val="0"/>
              </a:spcAft>
              <a:buClr>
                <a:srgbClr val="FFFFFF"/>
              </a:buClr>
              <a:buFont typeface="Wingdings" panose="05000000000000000000" pitchFamily="2" charset="2"/>
              <a:buNone/>
            </a:pPr>
            <a:r>
              <a:rPr lang="zh-CN" altLang="en-US" sz="1799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基础资源</a:t>
            </a:r>
            <a:endParaRPr lang="de-DE" altLang="en-US" sz="1799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AOS</a:t>
            </a:r>
            <a:r>
              <a:rPr lang="zh-CN" altLang="en-US" dirty="0" smtClean="0"/>
              <a:t>特点：云原生应用与应用基础设施统一编排</a:t>
            </a:r>
            <a:endParaRPr lang="en-US" dirty="0"/>
          </a:p>
        </p:txBody>
      </p:sp>
      <p:sp>
        <p:nvSpPr>
          <p:cNvPr id="305" name="圆角矩形 304"/>
          <p:cNvSpPr/>
          <p:nvPr/>
        </p:nvSpPr>
        <p:spPr>
          <a:xfrm>
            <a:off x="8852328" y="1195188"/>
            <a:ext cx="3182209" cy="4739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可通过标准语言（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Yaml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）统一描述所需基础资源、应用系统、应用上层配套服务及三者之间的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根据统一描述，可一键式按照定义的依赖顺序，自动完成资源开通、应用部署、应用服务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对于部署的资源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应用，可以统一的进行管理：删除、扩缩容、复制、迁移等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2" name="AutoShape 2"/>
          <p:cNvSpPr>
            <a:spLocks noChangeArrowheads="1"/>
          </p:cNvSpPr>
          <p:nvPr/>
        </p:nvSpPr>
        <p:spPr bwMode="auto">
          <a:xfrm>
            <a:off x="247839" y="1266597"/>
            <a:ext cx="8477200" cy="4820995"/>
          </a:xfrm>
          <a:prstGeom prst="roundRect">
            <a:avLst>
              <a:gd name="adj" fmla="val 5500"/>
            </a:avLst>
          </a:prstGeom>
          <a:noFill/>
          <a:ln w="38100">
            <a:solidFill>
              <a:srgbClr val="C00000"/>
            </a:solidFill>
            <a:prstDash val="sysDash"/>
          </a:ln>
        </p:spPr>
        <p:txBody>
          <a:bodyPr lIns="89977" tIns="89977" rIns="89977" bIns="89977"/>
          <a:lstStyle>
            <a:lvl1pPr defTabSz="7620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179388" defTabSz="7620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defTabSz="7620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defTabSz="7620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defTabSz="7620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defTabSz="7620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defTabSz="7620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defTabSz="7620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defTabSz="7620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defTabSz="76177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0" lang="en-US" altLang="en-US" sz="1200" b="1" i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3" name="矩形 322"/>
          <p:cNvSpPr/>
          <p:nvPr/>
        </p:nvSpPr>
        <p:spPr>
          <a:xfrm>
            <a:off x="2730713" y="5583836"/>
            <a:ext cx="3118341" cy="355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lnSpc>
                <a:spcPct val="95000"/>
              </a:lnSpc>
              <a:spcBef>
                <a:spcPct val="5000"/>
              </a:spcBef>
              <a:spcAft>
                <a:spcPct val="0"/>
              </a:spcAft>
              <a:buClr>
                <a:srgbClr val="FFFFFF"/>
              </a:buClr>
              <a:buFont typeface="Wingdings" panose="05000000000000000000" pitchFamily="2" charset="2"/>
              <a:buNone/>
            </a:pPr>
            <a:r>
              <a:rPr lang="en-US" altLang="zh-CN" sz="1799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AOS</a:t>
            </a:r>
            <a:r>
              <a:rPr lang="zh-CN" altLang="en-US" sz="1799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模板描述</a:t>
            </a:r>
            <a:r>
              <a:rPr lang="en-US" altLang="zh-CN" sz="1799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1799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堆栈部署</a:t>
            </a:r>
            <a:endParaRPr lang="de-DE" altLang="en-US" sz="1799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7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Users\j00183313\AppData\Roaming\eSpace_Desktop\UserData\j00183313\imagefiles\5F9FE808-32A4-48AA-9AA4-851800B07D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59" y="1307001"/>
            <a:ext cx="8466409" cy="460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AOS</a:t>
            </a:r>
            <a:r>
              <a:rPr lang="zh-CN" altLang="en-US" dirty="0" smtClean="0"/>
              <a:t>特点</a:t>
            </a:r>
            <a:r>
              <a:rPr lang="zh-CN" altLang="en-US" dirty="0"/>
              <a:t>：图形化拖拽完成应用模型设计</a:t>
            </a:r>
            <a:endParaRPr 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9234193" y="980854"/>
            <a:ext cx="2788773" cy="49359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包含华为云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20+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资源对象，支持应用和服务资源统一编排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拖拽式图形化编辑，图形与模板实时联动，所见即所得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模板按照元素组成进行拆分查看，编辑精准快捷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各元素属性提供在线帮助，属性配置一键式添加，语法联想等功能，零基础入门；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23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AOS</a:t>
            </a:r>
            <a:r>
              <a:rPr lang="zh-CN" altLang="en-US" dirty="0" smtClean="0"/>
              <a:t>特点</a:t>
            </a:r>
            <a:r>
              <a:rPr lang="zh-CN" altLang="en-US" dirty="0"/>
              <a:t>：丰富的模板市场免费资源</a:t>
            </a:r>
            <a:endParaRPr lang="en-US" dirty="0"/>
          </a:p>
        </p:txBody>
      </p:sp>
      <p:pic>
        <p:nvPicPr>
          <p:cNvPr id="1030" name="Picture 6" descr="C:\Users\j00183313\AppData\Roaming\eSpace_Desktop\UserData\j00183313\imagefiles\9CE2F363-8C4D-43D3-9B74-84C432E9D84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15" y="1376273"/>
            <a:ext cx="8236768" cy="491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9234193" y="982077"/>
            <a:ext cx="2788773" cy="49359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提供海量的应用与云资源模板，覆盖各类云热点场景；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一键创建，秒级部署，全云化业务；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快捷修改，使用图形化设计器，快速根据业务场景修改使用；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995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应用上线流程</a:t>
            </a:r>
            <a:endParaRPr 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107440" y="1452880"/>
            <a:ext cx="2590800" cy="1341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创建模板</a:t>
            </a:r>
            <a:endParaRPr 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107440" y="3383280"/>
            <a:ext cx="2590800" cy="13614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设计器设计模板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从模板市场中复制修改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生成器导出已有应用生成模板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886220" y="1930400"/>
            <a:ext cx="899140" cy="386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圆角矩形 6"/>
          <p:cNvSpPr/>
          <p:nvPr/>
        </p:nvSpPr>
        <p:spPr>
          <a:xfrm>
            <a:off x="5110480" y="1452880"/>
            <a:ext cx="2590800" cy="1341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创建堆栈</a:t>
            </a:r>
            <a:endParaRPr lang="en-US" dirty="0"/>
          </a:p>
        </p:txBody>
      </p:sp>
      <p:sp>
        <p:nvSpPr>
          <p:cNvPr id="8" name="右箭头 7"/>
          <p:cNvSpPr/>
          <p:nvPr/>
        </p:nvSpPr>
        <p:spPr>
          <a:xfrm>
            <a:off x="7950220" y="1945640"/>
            <a:ext cx="899140" cy="386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圆角矩形 8"/>
          <p:cNvSpPr/>
          <p:nvPr/>
        </p:nvSpPr>
        <p:spPr>
          <a:xfrm>
            <a:off x="9098300" y="1468120"/>
            <a:ext cx="2590800" cy="1341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查看使用堆栈</a:t>
            </a:r>
            <a:endParaRPr 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5110480" y="3383280"/>
            <a:ext cx="2590800" cy="13614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选择指定的模板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根据提示设置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07440" y="4958080"/>
            <a:ext cx="2590800" cy="13614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将部署时的可变参数设置为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将应用的访问方式设置为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9113520" y="3383280"/>
            <a:ext cx="2590800" cy="13614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查看堆栈元素情况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查看堆栈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输出，访问应用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56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一个例子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638640" y="1528765"/>
            <a:ext cx="10729365" cy="4278687"/>
          </a:xfrm>
        </p:spPr>
        <p:txBody>
          <a:bodyPr/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一个应用系统的例子，包括了：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个数据库应用及创表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个前端应用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个后台应用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960" y="2308334"/>
            <a:ext cx="9275045" cy="389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3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一个例子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729539" y="1122365"/>
            <a:ext cx="10729365" cy="4503977"/>
          </a:xfrm>
        </p:spPr>
        <p:txBody>
          <a:bodyPr/>
          <a:lstStyle/>
          <a:p>
            <a:endParaRPr lang="en-US" altLang="zh-CN" sz="2000" kern="0" dirty="0" smtClean="0">
              <a:latin typeface="+mn-ea"/>
              <a:cs typeface="Calibri" pitchFamily="34" charset="0"/>
            </a:endParaRPr>
          </a:p>
          <a:p>
            <a:r>
              <a:rPr lang="en-US" altLang="zh-CN" sz="2000" kern="0" dirty="0" smtClean="0">
                <a:latin typeface="+mn-ea"/>
                <a:cs typeface="Calibri" pitchFamily="34" charset="0"/>
              </a:rPr>
              <a:t>AOS</a:t>
            </a:r>
            <a:r>
              <a:rPr lang="zh-CN" altLang="en-US" sz="2000" kern="0" dirty="0">
                <a:latin typeface="+mn-ea"/>
                <a:cs typeface="Calibri" pitchFamily="34" charset="0"/>
              </a:rPr>
              <a:t>服务基于华为云，支持编排华为云上的各种云服务资源对象</a:t>
            </a:r>
            <a:r>
              <a:rPr lang="zh-CN" altLang="en-US" sz="2000" kern="0" dirty="0" smtClean="0">
                <a:latin typeface="+mn-ea"/>
                <a:cs typeface="Calibri" pitchFamily="34" charset="0"/>
              </a:rPr>
              <a:t>。</a:t>
            </a:r>
            <a:endParaRPr lang="en-US" altLang="zh-CN" sz="2000" kern="0" dirty="0" smtClean="0">
              <a:latin typeface="+mn-ea"/>
              <a:cs typeface="Calibri" pitchFamily="34" charset="0"/>
            </a:endParaRPr>
          </a:p>
          <a:p>
            <a:r>
              <a:rPr lang="zh-CN" altLang="en-US" sz="2000" kern="0" dirty="0" smtClean="0">
                <a:latin typeface="+mn-ea"/>
                <a:cs typeface="Calibri" pitchFamily="34" charset="0"/>
              </a:rPr>
              <a:t>可以</a:t>
            </a:r>
            <a:r>
              <a:rPr lang="zh-CN" altLang="en-US" sz="2000" kern="0" dirty="0">
                <a:latin typeface="+mn-ea"/>
                <a:cs typeface="Calibri" pitchFamily="34" charset="0"/>
              </a:rPr>
              <a:t>将容器应用与华为云上的服务结合使用起来。</a:t>
            </a:r>
            <a:endParaRPr lang="en-US" altLang="zh-CN" sz="2000" kern="0" dirty="0">
              <a:latin typeface="+mn-ea"/>
              <a:cs typeface="Calibri" pitchFamily="34" charset="0"/>
            </a:endParaRPr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36" y="2165173"/>
            <a:ext cx="8103665" cy="418038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19336" y="2410121"/>
            <a:ext cx="4377449" cy="707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99" dirty="0" smtClean="0"/>
              <a:t>容器的数据库替换</a:t>
            </a:r>
            <a:r>
              <a:rPr lang="zh-CN" altLang="en-US" sz="1999" dirty="0"/>
              <a:t>为华为云上的</a:t>
            </a:r>
            <a:r>
              <a:rPr lang="en-US" altLang="zh-CN" sz="1999" dirty="0"/>
              <a:t>RDS</a:t>
            </a:r>
            <a:r>
              <a:rPr lang="zh-CN" altLang="en-US" sz="1999" dirty="0"/>
              <a:t>服务</a:t>
            </a:r>
          </a:p>
        </p:txBody>
      </p:sp>
    </p:spTree>
    <p:extLst>
      <p:ext uri="{BB962C8B-B14F-4D97-AF65-F5344CB8AC3E}">
        <p14:creationId xmlns:p14="http://schemas.microsoft.com/office/powerpoint/2010/main" val="24499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副标题 4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Kubernetes</a:t>
            </a:r>
            <a:r>
              <a:rPr lang="zh-CN" altLang="en-US" dirty="0"/>
              <a:t>上</a:t>
            </a:r>
            <a:r>
              <a:rPr lang="zh-CN" altLang="en-US" dirty="0" smtClean="0"/>
              <a:t>的容器应用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736620" y="1426030"/>
            <a:ext cx="10729365" cy="4378428"/>
          </a:xfrm>
        </p:spPr>
        <p:txBody>
          <a:bodyPr/>
          <a:lstStyle/>
          <a:p>
            <a:r>
              <a:rPr lang="en-US" altLang="zh-CN" dirty="0" smtClean="0"/>
              <a:t>K8S</a:t>
            </a:r>
            <a:r>
              <a:rPr lang="zh-CN" altLang="en-US" dirty="0" smtClean="0"/>
              <a:t>：声明式的应用描述定义</a:t>
            </a:r>
            <a:endParaRPr lang="en-US" altLang="zh-CN" dirty="0" smtClean="0"/>
          </a:p>
        </p:txBody>
      </p:sp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866037"/>
              </p:ext>
            </p:extLst>
          </p:nvPr>
        </p:nvGraphicFramePr>
        <p:xfrm>
          <a:off x="729539" y="1840895"/>
          <a:ext cx="8128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885"/>
                <a:gridCol w="633911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类别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对象类型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工作负载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Pod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dirty="0" err="1" smtClean="0"/>
                        <a:t>ReplicaSet、Deployment、StatefulSet、DaemonSet、Job、CronJob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配置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ConfigMap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Secret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……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存储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Volume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dirty="0" smtClean="0"/>
                        <a:t>Persistent Volume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dirty="0" smtClean="0"/>
                        <a:t>Persistent Volume </a:t>
                      </a:r>
                      <a:r>
                        <a:rPr lang="en-US" altLang="zh-CN" dirty="0" smtClean="0"/>
                        <a:t>Claim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策略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ResourceQuota、LimitRange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Network Policy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网络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Service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Ingress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EndPoint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……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等于号 46"/>
          <p:cNvSpPr/>
          <p:nvPr/>
        </p:nvSpPr>
        <p:spPr>
          <a:xfrm>
            <a:off x="2166085" y="5101078"/>
            <a:ext cx="863871" cy="431936"/>
          </a:xfrm>
          <a:prstGeom prst="mathEqual">
            <a:avLst/>
          </a:prstGeom>
          <a:solidFill>
            <a:srgbClr val="0054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chemeClr val="tx1"/>
              </a:solidFill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615" y="4855455"/>
            <a:ext cx="979373" cy="851629"/>
          </a:xfrm>
          <a:prstGeom prst="rect">
            <a:avLst/>
          </a:prstGeom>
        </p:spPr>
      </p:pic>
      <p:sp>
        <p:nvSpPr>
          <p:cNvPr id="49" name="加号 48"/>
          <p:cNvSpPr/>
          <p:nvPr/>
        </p:nvSpPr>
        <p:spPr>
          <a:xfrm>
            <a:off x="4664472" y="4921322"/>
            <a:ext cx="724803" cy="719893"/>
          </a:xfrm>
          <a:prstGeom prst="mathPlus">
            <a:avLst/>
          </a:prstGeom>
          <a:solidFill>
            <a:srgbClr val="0054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chemeClr val="tx1"/>
              </a:solidFill>
            </a:endParaRPr>
          </a:p>
        </p:txBody>
      </p:sp>
      <p:sp>
        <p:nvSpPr>
          <p:cNvPr id="50" name="云形 49"/>
          <p:cNvSpPr/>
          <p:nvPr/>
        </p:nvSpPr>
        <p:spPr>
          <a:xfrm>
            <a:off x="673938" y="4905171"/>
            <a:ext cx="1223817" cy="80847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99" dirty="0"/>
              <a:t>App</a:t>
            </a:r>
            <a:endParaRPr lang="zh-CN" altLang="en-US" sz="1799" dirty="0"/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058" y="4872776"/>
            <a:ext cx="998749" cy="799969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7263764" y="4816343"/>
            <a:ext cx="3428665" cy="92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9" dirty="0"/>
              <a:t>K8S</a:t>
            </a:r>
            <a:r>
              <a:rPr lang="zh-CN" altLang="en-US" sz="1799" dirty="0"/>
              <a:t>上的应用对象</a:t>
            </a:r>
            <a:r>
              <a:rPr lang="zh-CN" altLang="en-US" sz="1799" dirty="0" smtClean="0"/>
              <a:t>，都是由特定的资源描述组成，包括</a:t>
            </a:r>
            <a:r>
              <a:rPr lang="zh-CN" altLang="en-US" sz="1799" dirty="0"/>
              <a:t>了</a:t>
            </a:r>
            <a:r>
              <a:rPr lang="en-US" altLang="zh-CN" sz="1799" dirty="0"/>
              <a:t>deployment</a:t>
            </a:r>
            <a:r>
              <a:rPr lang="zh-CN" altLang="en-US" sz="1799" dirty="0"/>
              <a:t>、</a:t>
            </a:r>
            <a:r>
              <a:rPr lang="en-US" altLang="zh-CN" sz="1799" dirty="0"/>
              <a:t>service</a:t>
            </a:r>
            <a:r>
              <a:rPr lang="zh-CN" altLang="en-US" sz="1799" dirty="0"/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416977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Kubernetes</a:t>
            </a:r>
            <a:r>
              <a:rPr lang="zh-CN" altLang="en-US" dirty="0"/>
              <a:t>上</a:t>
            </a:r>
            <a:r>
              <a:rPr lang="zh-CN" altLang="en-US" dirty="0" smtClean="0"/>
              <a:t>的容器应用</a:t>
            </a:r>
            <a:endParaRPr lang="en-US" dirty="0"/>
          </a:p>
          <a:p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 smtClean="0"/>
              <a:t>K8S</a:t>
            </a:r>
            <a:r>
              <a:rPr lang="zh-CN" altLang="en-US" dirty="0" smtClean="0"/>
              <a:t>的应用描述样例</a:t>
            </a:r>
            <a:endParaRPr lang="en-US" dirty="0"/>
          </a:p>
        </p:txBody>
      </p:sp>
      <p:sp>
        <p:nvSpPr>
          <p:cNvPr id="51" name="矩形 50"/>
          <p:cNvSpPr/>
          <p:nvPr/>
        </p:nvSpPr>
        <p:spPr>
          <a:xfrm>
            <a:off x="729539" y="1839686"/>
            <a:ext cx="2645032" cy="4368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000" dirty="0">
              <a:solidFill>
                <a:schemeClr val="tx1"/>
              </a:solidFill>
            </a:endParaRPr>
          </a:p>
          <a:p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b="1" dirty="0" err="1">
                <a:solidFill>
                  <a:schemeClr val="tx1"/>
                </a:solidFill>
              </a:rPr>
              <a:t>Deployment.yaml</a:t>
            </a:r>
            <a:endParaRPr lang="en-US" altLang="zh-CN" b="1" dirty="0">
              <a:solidFill>
                <a:schemeClr val="tx1"/>
              </a:solidFill>
            </a:endParaRPr>
          </a:p>
          <a:p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 err="1">
                <a:solidFill>
                  <a:schemeClr val="tx1"/>
                </a:solidFill>
              </a:rPr>
              <a:t>apiVersion</a:t>
            </a:r>
            <a:r>
              <a:rPr lang="en-US" altLang="zh-CN" sz="1000" dirty="0">
                <a:solidFill>
                  <a:schemeClr val="tx1"/>
                </a:solidFill>
              </a:rPr>
              <a:t>: apps/v1</a:t>
            </a:r>
          </a:p>
          <a:p>
            <a:r>
              <a:rPr lang="en-US" altLang="zh-CN" sz="1000" dirty="0">
                <a:solidFill>
                  <a:schemeClr val="tx1"/>
                </a:solidFill>
              </a:rPr>
              <a:t>kind: Deployment</a:t>
            </a:r>
          </a:p>
          <a:p>
            <a:r>
              <a:rPr lang="en-US" altLang="zh-CN" sz="1000" dirty="0">
                <a:solidFill>
                  <a:schemeClr val="tx1"/>
                </a:solidFill>
              </a:rPr>
              <a:t>metadata:</a:t>
            </a:r>
          </a:p>
          <a:p>
            <a:r>
              <a:rPr lang="en-US" altLang="zh-CN" sz="1000" dirty="0">
                <a:solidFill>
                  <a:schemeClr val="tx1"/>
                </a:solidFill>
              </a:rPr>
              <a:t>  labels:</a:t>
            </a:r>
          </a:p>
          <a:p>
            <a:r>
              <a:rPr lang="en-US" altLang="zh-CN" sz="1000" dirty="0">
                <a:solidFill>
                  <a:schemeClr val="tx1"/>
                </a:solidFill>
              </a:rPr>
              <a:t>    app: </a:t>
            </a:r>
            <a:r>
              <a:rPr lang="en-US" altLang="zh-CN" sz="1000" dirty="0" err="1">
                <a:solidFill>
                  <a:schemeClr val="tx1"/>
                </a:solidFill>
              </a:rPr>
              <a:t>nginx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>
                <a:solidFill>
                  <a:schemeClr val="tx1"/>
                </a:solidFill>
              </a:rPr>
              <a:t>  name: </a:t>
            </a:r>
            <a:r>
              <a:rPr lang="en-US" altLang="zh-CN" sz="1000" dirty="0" err="1">
                <a:solidFill>
                  <a:schemeClr val="tx1"/>
                </a:solidFill>
              </a:rPr>
              <a:t>nginx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>
                <a:solidFill>
                  <a:schemeClr val="tx1"/>
                </a:solidFill>
              </a:rPr>
              <a:t>spec:</a:t>
            </a:r>
          </a:p>
          <a:p>
            <a:r>
              <a:rPr lang="en-US" altLang="zh-CN" sz="1000" dirty="0">
                <a:solidFill>
                  <a:schemeClr val="tx1"/>
                </a:solidFill>
              </a:rPr>
              <a:t>  strategy:</a:t>
            </a:r>
          </a:p>
          <a:p>
            <a:r>
              <a:rPr lang="en-US" altLang="zh-CN" sz="1000" dirty="0">
                <a:solidFill>
                  <a:schemeClr val="tx1"/>
                </a:solidFill>
              </a:rPr>
              <a:t>    type: </a:t>
            </a:r>
            <a:r>
              <a:rPr lang="en-US" altLang="zh-CN" sz="1000" dirty="0" err="1">
                <a:solidFill>
                  <a:schemeClr val="tx1"/>
                </a:solidFill>
              </a:rPr>
              <a:t>RollingUpdate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>
                <a:solidFill>
                  <a:schemeClr val="tx1"/>
                </a:solidFill>
              </a:rPr>
              <a:t>  replicas: 1</a:t>
            </a:r>
          </a:p>
          <a:p>
            <a:r>
              <a:rPr lang="en-US" altLang="zh-CN" sz="1000" dirty="0">
                <a:solidFill>
                  <a:schemeClr val="tx1"/>
                </a:solidFill>
              </a:rPr>
              <a:t>  template:</a:t>
            </a:r>
          </a:p>
          <a:p>
            <a:r>
              <a:rPr lang="en-US" altLang="zh-CN" sz="1000" dirty="0">
                <a:solidFill>
                  <a:schemeClr val="tx1"/>
                </a:solidFill>
              </a:rPr>
              <a:t>    spec:</a:t>
            </a:r>
          </a:p>
          <a:p>
            <a:r>
              <a:rPr lang="en-US" altLang="zh-CN" sz="1000" dirty="0">
                <a:solidFill>
                  <a:schemeClr val="tx1"/>
                </a:solidFill>
              </a:rPr>
              <a:t>      </a:t>
            </a:r>
            <a:r>
              <a:rPr lang="en-US" altLang="zh-CN" sz="1000" dirty="0" err="1">
                <a:solidFill>
                  <a:schemeClr val="tx1"/>
                </a:solidFill>
              </a:rPr>
              <a:t>imagePullSecrets</a:t>
            </a:r>
            <a:r>
              <a:rPr lang="en-US" altLang="zh-CN" sz="10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zh-CN" sz="1000" dirty="0">
                <a:solidFill>
                  <a:schemeClr val="tx1"/>
                </a:solidFill>
              </a:rPr>
              <a:t>        - name: default-secret</a:t>
            </a:r>
          </a:p>
          <a:p>
            <a:r>
              <a:rPr lang="en-US" altLang="zh-CN" sz="1000" dirty="0">
                <a:solidFill>
                  <a:schemeClr val="tx1"/>
                </a:solidFill>
              </a:rPr>
              <a:t>      containers:</a:t>
            </a:r>
          </a:p>
          <a:p>
            <a:r>
              <a:rPr lang="en-US" altLang="zh-CN" sz="1000" dirty="0">
                <a:solidFill>
                  <a:schemeClr val="tx1"/>
                </a:solidFill>
              </a:rPr>
              <a:t>        - image: </a:t>
            </a:r>
            <a:r>
              <a:rPr lang="en-US" altLang="zh-CN" sz="1000" dirty="0" err="1">
                <a:solidFill>
                  <a:schemeClr val="tx1"/>
                </a:solidFill>
              </a:rPr>
              <a:t>nginx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>
                <a:solidFill>
                  <a:schemeClr val="tx1"/>
                </a:solidFill>
              </a:rPr>
              <a:t>          name: </a:t>
            </a:r>
            <a:r>
              <a:rPr lang="en-US" altLang="zh-CN" sz="1000" dirty="0" err="1">
                <a:solidFill>
                  <a:schemeClr val="tx1"/>
                </a:solidFill>
              </a:rPr>
              <a:t>nginx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>
                <a:solidFill>
                  <a:schemeClr val="tx1"/>
                </a:solidFill>
              </a:rPr>
              <a:t>          </a:t>
            </a:r>
            <a:r>
              <a:rPr lang="en-US" altLang="zh-CN" sz="1000" dirty="0" err="1">
                <a:solidFill>
                  <a:schemeClr val="tx1"/>
                </a:solidFill>
              </a:rPr>
              <a:t>imagePullPolicy</a:t>
            </a:r>
            <a:r>
              <a:rPr lang="en-US" altLang="zh-CN" sz="1000" dirty="0">
                <a:solidFill>
                  <a:schemeClr val="tx1"/>
                </a:solidFill>
              </a:rPr>
              <a:t>: Always</a:t>
            </a:r>
          </a:p>
          <a:p>
            <a:r>
              <a:rPr lang="en-US" altLang="zh-CN" sz="1000" dirty="0">
                <a:solidFill>
                  <a:schemeClr val="tx1"/>
                </a:solidFill>
              </a:rPr>
              <a:t>    metadata:</a:t>
            </a:r>
          </a:p>
          <a:p>
            <a:r>
              <a:rPr lang="en-US" altLang="zh-CN" sz="1000" dirty="0">
                <a:solidFill>
                  <a:schemeClr val="tx1"/>
                </a:solidFill>
              </a:rPr>
              <a:t>      labels:</a:t>
            </a:r>
          </a:p>
          <a:p>
            <a:r>
              <a:rPr lang="en-US" altLang="zh-CN" sz="1000" dirty="0">
                <a:solidFill>
                  <a:schemeClr val="tx1"/>
                </a:solidFill>
              </a:rPr>
              <a:t>        app: </a:t>
            </a:r>
            <a:r>
              <a:rPr lang="en-US" altLang="zh-CN" sz="1000" dirty="0" err="1">
                <a:solidFill>
                  <a:schemeClr val="tx1"/>
                </a:solidFill>
              </a:rPr>
              <a:t>nginx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>
                <a:solidFill>
                  <a:schemeClr val="tx1"/>
                </a:solidFill>
              </a:rPr>
              <a:t>  selector:</a:t>
            </a:r>
          </a:p>
          <a:p>
            <a:r>
              <a:rPr lang="en-US" altLang="zh-CN" sz="1000" dirty="0">
                <a:solidFill>
                  <a:schemeClr val="tx1"/>
                </a:solidFill>
              </a:rPr>
              <a:t>    </a:t>
            </a:r>
            <a:r>
              <a:rPr lang="en-US" altLang="zh-CN" sz="1000" dirty="0" err="1">
                <a:solidFill>
                  <a:schemeClr val="tx1"/>
                </a:solidFill>
              </a:rPr>
              <a:t>matchLabels</a:t>
            </a:r>
            <a:r>
              <a:rPr lang="en-US" altLang="zh-CN" sz="10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zh-CN" sz="1000" dirty="0">
                <a:solidFill>
                  <a:schemeClr val="tx1"/>
                </a:solidFill>
              </a:rPr>
              <a:t>      app: </a:t>
            </a:r>
            <a:r>
              <a:rPr lang="en-US" altLang="zh-CN" sz="1000" dirty="0" err="1">
                <a:solidFill>
                  <a:schemeClr val="tx1"/>
                </a:solidFill>
              </a:rPr>
              <a:t>nginx</a:t>
            </a:r>
            <a:endParaRPr lang="en-US" altLang="zh-CN" sz="1000" dirty="0">
              <a:solidFill>
                <a:schemeClr val="tx1"/>
              </a:solidFill>
            </a:endParaRPr>
          </a:p>
          <a:p>
            <a:endParaRPr lang="en-US" altLang="zh-CN" sz="1000" dirty="0">
              <a:solidFill>
                <a:schemeClr val="tx1"/>
              </a:solidFill>
            </a:endParaRPr>
          </a:p>
          <a:p>
            <a:endParaRPr lang="en-US" altLang="zh-CN" sz="1000" dirty="0">
              <a:solidFill>
                <a:schemeClr val="tx1"/>
              </a:solidFill>
            </a:endParaRPr>
          </a:p>
          <a:p>
            <a:endParaRPr lang="zh-CN" altLang="en-US" sz="1000" dirty="0">
              <a:solidFill>
                <a:schemeClr val="tx1"/>
              </a:solidFill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845" y="5593659"/>
            <a:ext cx="623726" cy="614203"/>
          </a:xfrm>
          <a:prstGeom prst="rect">
            <a:avLst/>
          </a:prstGeom>
        </p:spPr>
      </p:pic>
      <p:sp>
        <p:nvSpPr>
          <p:cNvPr id="53" name="矩形 52"/>
          <p:cNvSpPr/>
          <p:nvPr/>
        </p:nvSpPr>
        <p:spPr>
          <a:xfrm>
            <a:off x="4620805" y="1842494"/>
            <a:ext cx="2258381" cy="15001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000" dirty="0">
              <a:solidFill>
                <a:schemeClr val="tx1"/>
              </a:solidFill>
            </a:endParaRPr>
          </a:p>
          <a:p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b="1" dirty="0" err="1" smtClean="0">
                <a:solidFill>
                  <a:schemeClr val="tx1"/>
                </a:solidFill>
              </a:rPr>
              <a:t>ConfigMap.yaml</a:t>
            </a:r>
            <a:endParaRPr lang="en-US" altLang="zh-CN" b="1" dirty="0">
              <a:solidFill>
                <a:schemeClr val="tx1"/>
              </a:solidFill>
            </a:endParaRPr>
          </a:p>
          <a:p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>
                <a:solidFill>
                  <a:schemeClr val="tx1"/>
                </a:solidFill>
              </a:rPr>
              <a:t>kind: </a:t>
            </a:r>
            <a:r>
              <a:rPr lang="en-US" altLang="zh-CN" sz="1000" dirty="0" err="1">
                <a:solidFill>
                  <a:schemeClr val="tx1"/>
                </a:solidFill>
              </a:rPr>
              <a:t>ConfigMap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 err="1">
                <a:solidFill>
                  <a:schemeClr val="tx1"/>
                </a:solidFill>
              </a:rPr>
              <a:t>apiVersion</a:t>
            </a:r>
            <a:r>
              <a:rPr lang="en-US" altLang="zh-CN" sz="1000" dirty="0">
                <a:solidFill>
                  <a:schemeClr val="tx1"/>
                </a:solidFill>
              </a:rPr>
              <a:t>: v1</a:t>
            </a:r>
          </a:p>
          <a:p>
            <a:r>
              <a:rPr lang="en-US" altLang="zh-CN" sz="1000" dirty="0">
                <a:solidFill>
                  <a:schemeClr val="tx1"/>
                </a:solidFill>
              </a:rPr>
              <a:t>metadata:</a:t>
            </a:r>
          </a:p>
          <a:p>
            <a:r>
              <a:rPr lang="en-US" altLang="zh-CN" sz="1000" dirty="0">
                <a:solidFill>
                  <a:schemeClr val="tx1"/>
                </a:solidFill>
              </a:rPr>
              <a:t>  name: test-</a:t>
            </a:r>
            <a:r>
              <a:rPr lang="en-US" altLang="zh-CN" sz="1000" dirty="0" err="1">
                <a:solidFill>
                  <a:schemeClr val="tx1"/>
                </a:solidFill>
              </a:rPr>
              <a:t>configmap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>
                <a:solidFill>
                  <a:schemeClr val="tx1"/>
                </a:solidFill>
              </a:rPr>
              <a:t>data:</a:t>
            </a:r>
          </a:p>
          <a:p>
            <a:r>
              <a:rPr lang="en-US" altLang="zh-CN" sz="1000" dirty="0">
                <a:solidFill>
                  <a:schemeClr val="tx1"/>
                </a:solidFill>
              </a:rPr>
              <a:t>  test-version: </a:t>
            </a:r>
            <a:r>
              <a:rPr lang="en-US" altLang="zh-CN" sz="1000" dirty="0" smtClean="0">
                <a:solidFill>
                  <a:schemeClr val="tx1"/>
                </a:solidFill>
              </a:rPr>
              <a:t>1.0.0</a:t>
            </a:r>
            <a:endParaRPr lang="en-US" altLang="zh-CN" sz="1000" dirty="0">
              <a:solidFill>
                <a:schemeClr val="tx1"/>
              </a:solidFill>
            </a:endParaRPr>
          </a:p>
          <a:p>
            <a:endParaRPr lang="en-US" altLang="zh-CN" sz="1000" dirty="0">
              <a:solidFill>
                <a:schemeClr val="tx1"/>
              </a:solidFill>
            </a:endParaRPr>
          </a:p>
          <a:p>
            <a:endParaRPr lang="en-US" altLang="zh-CN" sz="1000" dirty="0">
              <a:solidFill>
                <a:schemeClr val="tx1"/>
              </a:solidFill>
            </a:endParaRPr>
          </a:p>
          <a:p>
            <a:endParaRPr lang="zh-CN" altLang="en-US" sz="1000" dirty="0">
              <a:solidFill>
                <a:schemeClr val="tx1"/>
              </a:solidFill>
            </a:endParaRP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541" y="2728474"/>
            <a:ext cx="623726" cy="614203"/>
          </a:xfrm>
          <a:prstGeom prst="rect">
            <a:avLst/>
          </a:prstGeom>
        </p:spPr>
      </p:pic>
      <p:sp>
        <p:nvSpPr>
          <p:cNvPr id="55" name="矩形 54"/>
          <p:cNvSpPr/>
          <p:nvPr/>
        </p:nvSpPr>
        <p:spPr>
          <a:xfrm>
            <a:off x="4620804" y="3541864"/>
            <a:ext cx="2258381" cy="2665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000" dirty="0">
              <a:solidFill>
                <a:schemeClr val="tx1"/>
              </a:solidFill>
            </a:endParaRPr>
          </a:p>
          <a:p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b="1" dirty="0" err="1" smtClean="0">
                <a:solidFill>
                  <a:schemeClr val="tx1"/>
                </a:solidFill>
              </a:rPr>
              <a:t>Service.yaml</a:t>
            </a:r>
            <a:endParaRPr lang="en-US" altLang="zh-CN" b="1" dirty="0">
              <a:solidFill>
                <a:schemeClr val="tx1"/>
              </a:solidFill>
            </a:endParaRPr>
          </a:p>
          <a:p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>
                <a:solidFill>
                  <a:schemeClr val="tx1"/>
                </a:solidFill>
              </a:rPr>
              <a:t>kind: Service</a:t>
            </a:r>
          </a:p>
          <a:p>
            <a:r>
              <a:rPr lang="en-US" altLang="zh-CN" sz="1000" dirty="0" err="1">
                <a:solidFill>
                  <a:schemeClr val="tx1"/>
                </a:solidFill>
              </a:rPr>
              <a:t>apiVersion</a:t>
            </a:r>
            <a:r>
              <a:rPr lang="en-US" altLang="zh-CN" sz="1000" dirty="0">
                <a:solidFill>
                  <a:schemeClr val="tx1"/>
                </a:solidFill>
              </a:rPr>
              <a:t>: v1</a:t>
            </a:r>
          </a:p>
          <a:p>
            <a:r>
              <a:rPr lang="en-US" altLang="zh-CN" sz="1000" dirty="0">
                <a:solidFill>
                  <a:schemeClr val="tx1"/>
                </a:solidFill>
              </a:rPr>
              <a:t>metadata:</a:t>
            </a:r>
          </a:p>
          <a:p>
            <a:r>
              <a:rPr lang="en-US" altLang="zh-CN" sz="1000" dirty="0">
                <a:solidFill>
                  <a:schemeClr val="tx1"/>
                </a:solidFill>
              </a:rPr>
              <a:t>  labels:</a:t>
            </a:r>
          </a:p>
          <a:p>
            <a:r>
              <a:rPr lang="en-US" altLang="zh-CN" sz="1000" dirty="0">
                <a:solidFill>
                  <a:schemeClr val="tx1"/>
                </a:solidFill>
              </a:rPr>
              <a:t>    app: </a:t>
            </a:r>
            <a:r>
              <a:rPr lang="en-US" altLang="zh-CN" sz="1000" dirty="0" err="1">
                <a:solidFill>
                  <a:schemeClr val="tx1"/>
                </a:solidFill>
              </a:rPr>
              <a:t>nginx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>
                <a:solidFill>
                  <a:schemeClr val="tx1"/>
                </a:solidFill>
              </a:rPr>
              <a:t>  name: </a:t>
            </a:r>
            <a:r>
              <a:rPr lang="en-US" altLang="zh-CN" sz="1000" dirty="0" err="1">
                <a:solidFill>
                  <a:schemeClr val="tx1"/>
                </a:solidFill>
              </a:rPr>
              <a:t>nginx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>
                <a:solidFill>
                  <a:schemeClr val="tx1"/>
                </a:solidFill>
              </a:rPr>
              <a:t>spec:</a:t>
            </a:r>
          </a:p>
          <a:p>
            <a:r>
              <a:rPr lang="en-US" altLang="zh-CN" sz="1000" dirty="0">
                <a:solidFill>
                  <a:schemeClr val="tx1"/>
                </a:solidFill>
              </a:rPr>
              <a:t>  type: </a:t>
            </a:r>
            <a:r>
              <a:rPr lang="en-US" altLang="zh-CN" sz="1000" dirty="0" err="1">
                <a:solidFill>
                  <a:schemeClr val="tx1"/>
                </a:solidFill>
              </a:rPr>
              <a:t>ClusterIP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>
                <a:solidFill>
                  <a:schemeClr val="tx1"/>
                </a:solidFill>
              </a:rPr>
              <a:t>  ports:</a:t>
            </a:r>
          </a:p>
          <a:p>
            <a:r>
              <a:rPr lang="en-US" altLang="zh-CN" sz="1000" dirty="0">
                <a:solidFill>
                  <a:schemeClr val="tx1"/>
                </a:solidFill>
              </a:rPr>
              <a:t>    - protocol: TCP</a:t>
            </a:r>
          </a:p>
          <a:p>
            <a:r>
              <a:rPr lang="en-US" altLang="zh-CN" sz="1000" dirty="0">
                <a:solidFill>
                  <a:schemeClr val="tx1"/>
                </a:solidFill>
              </a:rPr>
              <a:t>      port: </a:t>
            </a:r>
            <a:r>
              <a:rPr lang="en-US" altLang="zh-CN" sz="1000" dirty="0" smtClean="0">
                <a:solidFill>
                  <a:schemeClr val="tx1"/>
                </a:solidFill>
              </a:rPr>
              <a:t>80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>
                <a:solidFill>
                  <a:schemeClr val="tx1"/>
                </a:solidFill>
              </a:rPr>
              <a:t>      name: http</a:t>
            </a:r>
          </a:p>
          <a:p>
            <a:r>
              <a:rPr lang="en-US" altLang="zh-CN" sz="1000" dirty="0">
                <a:solidFill>
                  <a:schemeClr val="tx1"/>
                </a:solidFill>
              </a:rPr>
              <a:t>  selector:</a:t>
            </a:r>
          </a:p>
          <a:p>
            <a:r>
              <a:rPr lang="en-US" altLang="zh-CN" sz="1000" dirty="0">
                <a:solidFill>
                  <a:schemeClr val="tx1"/>
                </a:solidFill>
              </a:rPr>
              <a:t>    app: </a:t>
            </a:r>
            <a:r>
              <a:rPr lang="en-US" altLang="zh-CN" sz="1000" dirty="0" err="1">
                <a:solidFill>
                  <a:schemeClr val="tx1"/>
                </a:solidFill>
              </a:rPr>
              <a:t>nginx</a:t>
            </a:r>
            <a:endParaRPr lang="en-US" altLang="zh-CN" sz="1000" dirty="0">
              <a:solidFill>
                <a:schemeClr val="tx1"/>
              </a:solidFill>
            </a:endParaRPr>
          </a:p>
          <a:p>
            <a:endParaRPr lang="en-US" altLang="zh-CN" sz="1000" dirty="0">
              <a:solidFill>
                <a:schemeClr val="tx1"/>
              </a:solidFill>
            </a:endParaRP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459" y="5593658"/>
            <a:ext cx="623726" cy="614203"/>
          </a:xfrm>
          <a:prstGeom prst="rect">
            <a:avLst/>
          </a:prstGeom>
        </p:spPr>
      </p:pic>
      <p:sp>
        <p:nvSpPr>
          <p:cNvPr id="57" name="矩形 56"/>
          <p:cNvSpPr/>
          <p:nvPr/>
        </p:nvSpPr>
        <p:spPr>
          <a:xfrm>
            <a:off x="8008951" y="1839685"/>
            <a:ext cx="2258381" cy="18614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000" dirty="0">
              <a:solidFill>
                <a:schemeClr val="tx1"/>
              </a:solidFill>
            </a:endParaRPr>
          </a:p>
          <a:p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b="1" dirty="0" err="1">
                <a:solidFill>
                  <a:schemeClr val="tx1"/>
                </a:solidFill>
              </a:rPr>
              <a:t>Manifest.yaml</a:t>
            </a:r>
            <a:endParaRPr lang="en-US" altLang="zh-CN" b="1" dirty="0">
              <a:solidFill>
                <a:schemeClr val="tx1"/>
              </a:solidFill>
            </a:endParaRPr>
          </a:p>
          <a:p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>
                <a:solidFill>
                  <a:schemeClr val="tx1"/>
                </a:solidFill>
              </a:rPr>
              <a:t>kind: XXX</a:t>
            </a:r>
          </a:p>
          <a:p>
            <a:r>
              <a:rPr lang="en-US" altLang="zh-CN" sz="1000" dirty="0" err="1">
                <a:solidFill>
                  <a:schemeClr val="tx1"/>
                </a:solidFill>
              </a:rPr>
              <a:t>apiVersion</a:t>
            </a:r>
            <a:r>
              <a:rPr lang="en-US" altLang="zh-CN" sz="1000" dirty="0">
                <a:solidFill>
                  <a:schemeClr val="tx1"/>
                </a:solidFill>
              </a:rPr>
              <a:t>: XX</a:t>
            </a:r>
          </a:p>
          <a:p>
            <a:r>
              <a:rPr lang="en-US" altLang="zh-CN" sz="1000" dirty="0">
                <a:solidFill>
                  <a:schemeClr val="tx1"/>
                </a:solidFill>
              </a:rPr>
              <a:t>metadata:</a:t>
            </a:r>
          </a:p>
          <a:p>
            <a:r>
              <a:rPr lang="en-US" altLang="zh-CN" sz="1000" dirty="0">
                <a:solidFill>
                  <a:schemeClr val="tx1"/>
                </a:solidFill>
              </a:rPr>
              <a:t>  name: XX</a:t>
            </a:r>
          </a:p>
          <a:p>
            <a:r>
              <a:rPr lang="en-US" altLang="zh-CN" sz="1000" dirty="0">
                <a:solidFill>
                  <a:schemeClr val="tx1"/>
                </a:solidFill>
              </a:rPr>
              <a:t>spec:</a:t>
            </a:r>
          </a:p>
          <a:p>
            <a:r>
              <a:rPr lang="en-US" altLang="zh-CN" sz="1000" dirty="0">
                <a:solidFill>
                  <a:schemeClr val="tx1"/>
                </a:solidFill>
              </a:rPr>
              <a:t>  ……</a:t>
            </a:r>
          </a:p>
          <a:p>
            <a:r>
              <a:rPr lang="en-US" altLang="zh-CN" sz="1000" dirty="0">
                <a:solidFill>
                  <a:schemeClr val="tx1"/>
                </a:solidFill>
              </a:rPr>
              <a:t>selector:</a:t>
            </a:r>
          </a:p>
          <a:p>
            <a:r>
              <a:rPr lang="en-US" altLang="zh-CN" sz="1000" dirty="0">
                <a:solidFill>
                  <a:schemeClr val="tx1"/>
                </a:solidFill>
              </a:rPr>
              <a:t>    ……</a:t>
            </a:r>
          </a:p>
          <a:p>
            <a:endParaRPr lang="en-US" altLang="zh-CN" sz="1000" dirty="0">
              <a:solidFill>
                <a:schemeClr val="tx1"/>
              </a:solidFill>
            </a:endParaRPr>
          </a:p>
          <a:p>
            <a:endParaRPr lang="zh-CN" altLang="en-US" sz="1000" dirty="0">
              <a:solidFill>
                <a:schemeClr val="tx1"/>
              </a:solidFill>
            </a:endParaRP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0687" y="3086939"/>
            <a:ext cx="623726" cy="61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7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Kubernetes</a:t>
            </a:r>
            <a:r>
              <a:rPr lang="zh-CN" altLang="en-US" dirty="0"/>
              <a:t>上</a:t>
            </a:r>
            <a:r>
              <a:rPr lang="zh-CN" altLang="en-US" dirty="0" smtClean="0"/>
              <a:t>的容器应用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729539" y="1193800"/>
            <a:ext cx="10729365" cy="4963160"/>
          </a:xfrm>
        </p:spPr>
        <p:txBody>
          <a:bodyPr>
            <a:normAutofit/>
          </a:bodyPr>
          <a:lstStyle/>
          <a:p>
            <a:pPr defTabSz="877004" eaLnBrk="0" hangingPunct="0">
              <a:buClr>
                <a:srgbClr val="CC9900"/>
              </a:buClr>
              <a:defRPr/>
            </a:pPr>
            <a:r>
              <a:rPr lang="en-US" altLang="zh-CN" dirty="0" smtClean="0"/>
              <a:t>K8S</a:t>
            </a:r>
            <a:r>
              <a:rPr lang="zh-CN" altLang="en-US" dirty="0" smtClean="0"/>
              <a:t>上</a:t>
            </a:r>
            <a:r>
              <a:rPr lang="zh-CN" altLang="en-US" dirty="0"/>
              <a:t>应用的部署运行</a:t>
            </a:r>
            <a:endParaRPr lang="en-US" altLang="zh-CN" dirty="0"/>
          </a:p>
          <a:p>
            <a:pPr marL="285664" indent="-285664" defTabSz="877004" eaLnBrk="0" hangingPunct="0">
              <a:buClr>
                <a:srgbClr val="CC99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1799" kern="0" dirty="0">
                <a:latin typeface="+mn-ea"/>
                <a:cs typeface="Calibri" pitchFamily="34" charset="0"/>
              </a:rPr>
              <a:t>通过</a:t>
            </a:r>
            <a:r>
              <a:rPr lang="en-US" altLang="zh-CN" sz="1799" kern="0" dirty="0">
                <a:latin typeface="+mn-ea"/>
                <a:cs typeface="Calibri" pitchFamily="34" charset="0"/>
              </a:rPr>
              <a:t>API</a:t>
            </a:r>
            <a:r>
              <a:rPr lang="zh-CN" altLang="en-US" sz="1799" kern="0" dirty="0">
                <a:latin typeface="+mn-ea"/>
                <a:cs typeface="Calibri" pitchFamily="34" charset="0"/>
              </a:rPr>
              <a:t>接口调用</a:t>
            </a:r>
            <a:endParaRPr lang="en-US" altLang="zh-CN" sz="1799" kern="0" dirty="0">
              <a:latin typeface="+mn-ea"/>
              <a:cs typeface="Calibri" pitchFamily="34" charset="0"/>
            </a:endParaRPr>
          </a:p>
          <a:p>
            <a:pPr marL="609417" lvl="1" indent="0" defTabSz="877004" eaLnBrk="0" hangingPunct="0">
              <a:buClr>
                <a:srgbClr val="CC9900"/>
              </a:buClr>
              <a:buNone/>
              <a:defRPr/>
            </a:pPr>
            <a:r>
              <a:rPr lang="en-US" sz="1800" dirty="0" smtClean="0"/>
              <a:t>POST </a:t>
            </a:r>
            <a:r>
              <a:rPr lang="en-US" sz="1800" dirty="0"/>
              <a:t>/</a:t>
            </a:r>
            <a:r>
              <a:rPr lang="en-US" sz="1800" dirty="0" err="1"/>
              <a:t>apis</a:t>
            </a:r>
            <a:r>
              <a:rPr lang="en-US" sz="1800" dirty="0"/>
              <a:t>/apps/v1/namespaces/{namespace}/</a:t>
            </a:r>
            <a:r>
              <a:rPr lang="en-US" sz="1800" dirty="0" smtClean="0"/>
              <a:t>deployments</a:t>
            </a:r>
          </a:p>
          <a:p>
            <a:pPr marL="609417" lvl="1" indent="0" defTabSz="877004" eaLnBrk="0" hangingPunct="0">
              <a:buClr>
                <a:srgbClr val="CC9900"/>
              </a:buClr>
              <a:buNone/>
              <a:defRPr/>
            </a:pPr>
            <a:r>
              <a:rPr lang="en-US" sz="1800" dirty="0"/>
              <a:t>POST /</a:t>
            </a:r>
            <a:r>
              <a:rPr lang="en-US" sz="1800" dirty="0" err="1"/>
              <a:t>api</a:t>
            </a:r>
            <a:r>
              <a:rPr lang="en-US" sz="1800" dirty="0"/>
              <a:t>/v1/namespaces/{namespace}/</a:t>
            </a:r>
            <a:r>
              <a:rPr lang="en-US" sz="1800" dirty="0" smtClean="0"/>
              <a:t>secrets</a:t>
            </a:r>
          </a:p>
          <a:p>
            <a:pPr marL="609417" lvl="1" indent="0" defTabSz="877004" eaLnBrk="0" hangingPunct="0">
              <a:buClr>
                <a:srgbClr val="CC9900"/>
              </a:buClr>
              <a:buNone/>
              <a:defRPr/>
            </a:pPr>
            <a:r>
              <a:rPr lang="en-US" sz="1800" dirty="0"/>
              <a:t>POST /</a:t>
            </a:r>
            <a:r>
              <a:rPr lang="en-US" sz="1800" dirty="0" err="1"/>
              <a:t>api</a:t>
            </a:r>
            <a:r>
              <a:rPr lang="en-US" sz="1800" dirty="0"/>
              <a:t>/v1/namespaces/{namespace}/</a:t>
            </a:r>
            <a:r>
              <a:rPr lang="en-US" sz="1800" dirty="0" smtClean="0"/>
              <a:t>services</a:t>
            </a:r>
          </a:p>
          <a:p>
            <a:pPr marL="609417" lvl="1" indent="0" defTabSz="877004" eaLnBrk="0" hangingPunct="0">
              <a:buClr>
                <a:srgbClr val="CC9900"/>
              </a:buClr>
              <a:buNone/>
              <a:defRPr/>
            </a:pPr>
            <a:r>
              <a:rPr lang="en-US" altLang="zh-CN" sz="1800" b="1" kern="0" dirty="0">
                <a:latin typeface="+mn-ea"/>
                <a:cs typeface="Calibri" pitchFamily="34" charset="0"/>
              </a:rPr>
              <a:t>……</a:t>
            </a:r>
            <a:endParaRPr lang="en-US" altLang="zh-CN" sz="1799" b="1" kern="0" dirty="0">
              <a:latin typeface="+mn-ea"/>
              <a:cs typeface="Calibri" pitchFamily="34" charset="0"/>
            </a:endParaRPr>
          </a:p>
          <a:p>
            <a:pPr marL="285664" indent="-285664" defTabSz="877004" eaLnBrk="0" hangingPunct="0">
              <a:buClr>
                <a:srgbClr val="CC99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1799" kern="0" dirty="0">
                <a:latin typeface="+mn-ea"/>
                <a:cs typeface="Calibri" pitchFamily="34" charset="0"/>
              </a:rPr>
              <a:t>通过</a:t>
            </a:r>
            <a:r>
              <a:rPr lang="en-US" altLang="zh-CN" sz="1799" kern="0" dirty="0">
                <a:latin typeface="+mn-ea"/>
                <a:cs typeface="Calibri" pitchFamily="34" charset="0"/>
              </a:rPr>
              <a:t>CLI</a:t>
            </a:r>
            <a:r>
              <a:rPr lang="zh-CN" altLang="en-US" sz="1799" kern="0" dirty="0">
                <a:latin typeface="+mn-ea"/>
                <a:cs typeface="Calibri" pitchFamily="34" charset="0"/>
              </a:rPr>
              <a:t>接口</a:t>
            </a:r>
            <a:r>
              <a:rPr lang="zh-CN" altLang="en-US" sz="1799" kern="0" dirty="0" smtClean="0">
                <a:latin typeface="+mn-ea"/>
                <a:cs typeface="Calibri" pitchFamily="34" charset="0"/>
              </a:rPr>
              <a:t>调用，使用</a:t>
            </a:r>
            <a:r>
              <a:rPr lang="en-US" altLang="zh-CN" sz="1799" kern="0" dirty="0" err="1" smtClean="0">
                <a:latin typeface="+mn-ea"/>
                <a:cs typeface="Calibri" pitchFamily="34" charset="0"/>
              </a:rPr>
              <a:t>kubectl</a:t>
            </a:r>
            <a:r>
              <a:rPr lang="zh-CN" altLang="en-US" sz="1799" kern="0" dirty="0" smtClean="0">
                <a:latin typeface="+mn-ea"/>
                <a:cs typeface="Calibri" pitchFamily="34" charset="0"/>
              </a:rPr>
              <a:t>命令行工具</a:t>
            </a:r>
            <a:endParaRPr lang="en-US" altLang="zh-CN" sz="1799" kern="0" dirty="0">
              <a:latin typeface="+mn-ea"/>
              <a:cs typeface="Calibri" pitchFamily="34" charset="0"/>
            </a:endParaRPr>
          </a:p>
          <a:p>
            <a:pPr marL="609417" lvl="1" indent="0" defTabSz="877004" eaLnBrk="0" hangingPunct="0">
              <a:buClr>
                <a:srgbClr val="CC9900"/>
              </a:buClr>
              <a:buNone/>
              <a:defRPr/>
            </a:pPr>
            <a:r>
              <a:rPr lang="en-US" altLang="zh-CN" sz="1799" kern="0" dirty="0" err="1">
                <a:latin typeface="+mn-ea"/>
                <a:cs typeface="Calibri" pitchFamily="34" charset="0"/>
              </a:rPr>
              <a:t>k</a:t>
            </a:r>
            <a:r>
              <a:rPr lang="en-US" altLang="zh-CN" sz="1799" kern="0" dirty="0" err="1" smtClean="0">
                <a:latin typeface="+mn-ea"/>
                <a:cs typeface="Calibri" pitchFamily="34" charset="0"/>
              </a:rPr>
              <a:t>ubectl</a:t>
            </a:r>
            <a:r>
              <a:rPr lang="en-US" altLang="zh-CN" sz="1799" kern="0" dirty="0" smtClean="0">
                <a:latin typeface="+mn-ea"/>
                <a:cs typeface="Calibri" pitchFamily="34" charset="0"/>
              </a:rPr>
              <a:t> </a:t>
            </a:r>
            <a:r>
              <a:rPr lang="en-US" altLang="zh-CN" sz="1799" kern="0" dirty="0">
                <a:latin typeface="+mn-ea"/>
                <a:cs typeface="Calibri" pitchFamily="34" charset="0"/>
              </a:rPr>
              <a:t>create </a:t>
            </a:r>
            <a:r>
              <a:rPr lang="en-US" altLang="zh-CN" sz="1799" kern="0" dirty="0" smtClean="0">
                <a:latin typeface="+mn-ea"/>
                <a:cs typeface="Calibri" pitchFamily="34" charset="0"/>
              </a:rPr>
              <a:t>-f </a:t>
            </a:r>
            <a:r>
              <a:rPr lang="en-US" altLang="zh-CN" sz="1799" kern="0" dirty="0" err="1" smtClean="0">
                <a:latin typeface="+mn-ea"/>
                <a:cs typeface="Calibri" pitchFamily="34" charset="0"/>
              </a:rPr>
              <a:t>deployment.yaml</a:t>
            </a:r>
            <a:r>
              <a:rPr lang="en-US" altLang="zh-CN" sz="1799" kern="0" dirty="0" smtClean="0">
                <a:latin typeface="+mn-ea"/>
                <a:cs typeface="Calibri" pitchFamily="34" charset="0"/>
              </a:rPr>
              <a:t> -n </a:t>
            </a:r>
            <a:r>
              <a:rPr lang="en-US" altLang="zh-CN" sz="1799" kern="0" dirty="0">
                <a:latin typeface="+mn-ea"/>
                <a:cs typeface="Calibri" pitchFamily="34" charset="0"/>
              </a:rPr>
              <a:t>namespace </a:t>
            </a:r>
            <a:endParaRPr lang="en-US" altLang="zh-CN" sz="1799" kern="0" dirty="0" smtClean="0">
              <a:latin typeface="+mn-ea"/>
              <a:cs typeface="Calibri" pitchFamily="34" charset="0"/>
            </a:endParaRPr>
          </a:p>
          <a:p>
            <a:pPr marL="609417" lvl="1" indent="0" defTabSz="877004" eaLnBrk="0" hangingPunct="0">
              <a:buClr>
                <a:srgbClr val="CC9900"/>
              </a:buClr>
              <a:buNone/>
              <a:defRPr/>
            </a:pPr>
            <a:r>
              <a:rPr lang="en-US" altLang="zh-CN" sz="1799" kern="0" dirty="0" err="1">
                <a:latin typeface="+mn-ea"/>
                <a:cs typeface="Calibri" pitchFamily="34" charset="0"/>
              </a:rPr>
              <a:t>kubectl</a:t>
            </a:r>
            <a:r>
              <a:rPr lang="en-US" altLang="zh-CN" sz="1799" kern="0" dirty="0">
                <a:latin typeface="+mn-ea"/>
                <a:cs typeface="Calibri" pitchFamily="34" charset="0"/>
              </a:rPr>
              <a:t> create -f </a:t>
            </a:r>
            <a:r>
              <a:rPr lang="en-US" altLang="zh-CN" sz="1799" kern="0" dirty="0" err="1">
                <a:latin typeface="+mn-ea"/>
                <a:cs typeface="Calibri" pitchFamily="34" charset="0"/>
              </a:rPr>
              <a:t>secret</a:t>
            </a:r>
            <a:r>
              <a:rPr lang="en-US" altLang="zh-CN" sz="1799" kern="0" dirty="0" err="1" smtClean="0">
                <a:latin typeface="+mn-ea"/>
                <a:cs typeface="Calibri" pitchFamily="34" charset="0"/>
              </a:rPr>
              <a:t>.yaml</a:t>
            </a:r>
            <a:r>
              <a:rPr lang="en-US" altLang="zh-CN" sz="1799" kern="0" dirty="0" smtClean="0">
                <a:latin typeface="+mn-ea"/>
                <a:cs typeface="Calibri" pitchFamily="34" charset="0"/>
              </a:rPr>
              <a:t> </a:t>
            </a:r>
            <a:r>
              <a:rPr lang="en-US" altLang="zh-CN" sz="1799" kern="0" dirty="0">
                <a:latin typeface="+mn-ea"/>
                <a:cs typeface="Calibri" pitchFamily="34" charset="0"/>
              </a:rPr>
              <a:t>-n namespace </a:t>
            </a:r>
          </a:p>
          <a:p>
            <a:pPr marL="609417" lvl="1" indent="0" defTabSz="877004" eaLnBrk="0" hangingPunct="0">
              <a:buClr>
                <a:srgbClr val="CC9900"/>
              </a:buClr>
              <a:buNone/>
              <a:defRPr/>
            </a:pPr>
            <a:r>
              <a:rPr lang="en-US" altLang="zh-CN" sz="1799" kern="0" dirty="0" err="1">
                <a:latin typeface="+mn-ea"/>
                <a:cs typeface="Calibri" pitchFamily="34" charset="0"/>
              </a:rPr>
              <a:t>kubectl</a:t>
            </a:r>
            <a:r>
              <a:rPr lang="en-US" altLang="zh-CN" sz="1799" kern="0" dirty="0">
                <a:latin typeface="+mn-ea"/>
                <a:cs typeface="Calibri" pitchFamily="34" charset="0"/>
              </a:rPr>
              <a:t> create -f </a:t>
            </a:r>
            <a:r>
              <a:rPr lang="en-US" altLang="zh-CN" sz="1799" kern="0" dirty="0" err="1" smtClean="0">
                <a:latin typeface="+mn-ea"/>
                <a:cs typeface="Calibri" pitchFamily="34" charset="0"/>
              </a:rPr>
              <a:t>service.yaml</a:t>
            </a:r>
            <a:r>
              <a:rPr lang="en-US" altLang="zh-CN" sz="1799" kern="0" dirty="0" smtClean="0">
                <a:latin typeface="+mn-ea"/>
                <a:cs typeface="Calibri" pitchFamily="34" charset="0"/>
              </a:rPr>
              <a:t> </a:t>
            </a:r>
            <a:r>
              <a:rPr lang="en-US" altLang="zh-CN" sz="1799" kern="0" dirty="0">
                <a:latin typeface="+mn-ea"/>
                <a:cs typeface="Calibri" pitchFamily="34" charset="0"/>
              </a:rPr>
              <a:t>-n namespace </a:t>
            </a:r>
          </a:p>
          <a:p>
            <a:pPr marL="609417" lvl="1" indent="0" defTabSz="877004" eaLnBrk="0" hangingPunct="0">
              <a:buClr>
                <a:srgbClr val="CC9900"/>
              </a:buClr>
              <a:buNone/>
              <a:defRPr/>
            </a:pPr>
            <a:r>
              <a:rPr lang="en-US" altLang="zh-CN" sz="1799" b="1" kern="0" dirty="0" smtClean="0">
                <a:latin typeface="+mn-ea"/>
                <a:cs typeface="Calibri" pitchFamily="34" charset="0"/>
              </a:rPr>
              <a:t>……</a:t>
            </a:r>
          </a:p>
          <a:p>
            <a:pPr marL="609417" lvl="1" indent="0" defTabSz="877004" eaLnBrk="0" hangingPunct="0">
              <a:buClr>
                <a:srgbClr val="CC9900"/>
              </a:buClr>
              <a:buNone/>
              <a:defRPr/>
            </a:pPr>
            <a:r>
              <a:rPr lang="zh-CN" altLang="en-US" sz="1799" kern="0" dirty="0">
                <a:solidFill>
                  <a:srgbClr val="1D1D1B"/>
                </a:solidFill>
                <a:latin typeface="+mn-ea"/>
                <a:ea typeface="Microsoft YaHei" panose="020B0503020204020204" pitchFamily="34" charset="-122"/>
                <a:cs typeface="Calibri" pitchFamily="34" charset="0"/>
              </a:rPr>
              <a:t>查看实例是否均已就绪</a:t>
            </a:r>
            <a:endParaRPr lang="en-US" altLang="zh-CN" sz="1799" kern="0" dirty="0">
              <a:solidFill>
                <a:srgbClr val="1D1D1B"/>
              </a:solidFill>
              <a:latin typeface="+mn-ea"/>
              <a:ea typeface="Microsoft YaHei" panose="020B0503020204020204" pitchFamily="34" charset="-122"/>
              <a:cs typeface="Calibri" pitchFamily="34" charset="0"/>
            </a:endParaRPr>
          </a:p>
          <a:p>
            <a:pPr marL="609417" lvl="1" indent="0" defTabSz="877004" eaLnBrk="0" hangingPunct="0">
              <a:buClr>
                <a:srgbClr val="CC9900"/>
              </a:buClr>
              <a:buNone/>
              <a:defRPr/>
            </a:pPr>
            <a:r>
              <a:rPr lang="en-US" altLang="zh-CN" sz="1799" kern="0" dirty="0" err="1">
                <a:latin typeface="+mn-ea"/>
                <a:cs typeface="Calibri" pitchFamily="34" charset="0"/>
              </a:rPr>
              <a:t>kubectl</a:t>
            </a:r>
            <a:r>
              <a:rPr lang="en-US" altLang="zh-CN" sz="1799" kern="0" dirty="0">
                <a:latin typeface="+mn-ea"/>
                <a:cs typeface="Calibri" pitchFamily="34" charset="0"/>
              </a:rPr>
              <a:t> </a:t>
            </a:r>
            <a:r>
              <a:rPr lang="en-US" altLang="zh-CN" sz="1799" kern="0" dirty="0" smtClean="0">
                <a:latin typeface="+mn-ea"/>
                <a:cs typeface="Calibri" pitchFamily="34" charset="0"/>
              </a:rPr>
              <a:t>get pod -</a:t>
            </a:r>
            <a:r>
              <a:rPr lang="en-US" altLang="zh-CN" sz="1799" kern="0" dirty="0">
                <a:latin typeface="+mn-ea"/>
                <a:cs typeface="Calibri" pitchFamily="34" charset="0"/>
              </a:rPr>
              <a:t>n namespace </a:t>
            </a:r>
            <a:endParaRPr lang="en-US" altLang="zh-CN" sz="1799" kern="0" dirty="0" smtClean="0">
              <a:latin typeface="+mn-ea"/>
              <a:cs typeface="Calibri" pitchFamily="34" charset="0"/>
            </a:endParaRPr>
          </a:p>
          <a:p>
            <a:pPr marL="285664" indent="-285664" defTabSz="877004" eaLnBrk="0" hangingPunct="0">
              <a:buClr>
                <a:srgbClr val="CC99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1799" kern="0" dirty="0" smtClean="0">
                <a:latin typeface="+mn-ea"/>
                <a:cs typeface="Calibri" pitchFamily="34" charset="0"/>
              </a:rPr>
              <a:t>通过</a:t>
            </a:r>
            <a:r>
              <a:rPr lang="en-US" altLang="zh-CN" sz="1799" kern="0" dirty="0" smtClean="0">
                <a:latin typeface="+mn-ea"/>
                <a:cs typeface="Calibri" pitchFamily="34" charset="0"/>
              </a:rPr>
              <a:t>CCE</a:t>
            </a:r>
            <a:r>
              <a:rPr lang="zh-CN" altLang="en-US" sz="1799" kern="0" dirty="0" smtClean="0">
                <a:latin typeface="+mn-ea"/>
                <a:cs typeface="Calibri" pitchFamily="34" charset="0"/>
              </a:rPr>
              <a:t>界面创建</a:t>
            </a:r>
            <a:endParaRPr lang="en-US" altLang="zh-CN" sz="1799" kern="0" dirty="0" smtClean="0">
              <a:latin typeface="+mn-ea"/>
              <a:cs typeface="Calibri" pitchFamily="34" charset="0"/>
            </a:endParaRPr>
          </a:p>
          <a:p>
            <a:pPr marL="609417" lvl="1" indent="0" defTabSz="877004" eaLnBrk="0" hangingPunct="0">
              <a:buClr>
                <a:srgbClr val="CC9900"/>
              </a:buClr>
              <a:buNone/>
              <a:defRPr/>
            </a:pPr>
            <a:r>
              <a:rPr lang="zh-CN" altLang="en-US" sz="1800" dirty="0" smtClean="0"/>
              <a:t>根据向导式选择应用配置</a:t>
            </a:r>
            <a:endParaRPr lang="en-US" altLang="zh-CN" sz="1799" kern="0" dirty="0">
              <a:latin typeface="+mn-ea"/>
              <a:cs typeface="Calibri" pitchFamily="34" charset="0"/>
            </a:endParaRPr>
          </a:p>
          <a:p>
            <a:pPr marL="609417" lvl="1" indent="0" defTabSz="877004" eaLnBrk="0" hangingPunct="0">
              <a:buClr>
                <a:srgbClr val="CC9900"/>
              </a:buClr>
              <a:buNone/>
              <a:defRPr/>
            </a:pPr>
            <a:endParaRPr lang="en-US" altLang="zh-CN" sz="1799" b="1" kern="0" dirty="0" smtClean="0">
              <a:latin typeface="+mn-ea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320582" y="1518214"/>
            <a:ext cx="293193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方式：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需要开发代码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方式：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全手工执行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一个应用就需要调用多次命令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创建的顺序不能乱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方式：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封装了资源对象概念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每次都需手动</a:t>
            </a:r>
            <a:endParaRPr 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534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云形 6"/>
          <p:cNvSpPr/>
          <p:nvPr/>
        </p:nvSpPr>
        <p:spPr>
          <a:xfrm>
            <a:off x="9163992" y="3468719"/>
            <a:ext cx="1223817" cy="808477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后台</a:t>
            </a:r>
          </a:p>
        </p:txBody>
      </p:sp>
      <p:sp>
        <p:nvSpPr>
          <p:cNvPr id="20" name="云形 19"/>
          <p:cNvSpPr/>
          <p:nvPr/>
        </p:nvSpPr>
        <p:spPr>
          <a:xfrm>
            <a:off x="7630297" y="2209977"/>
            <a:ext cx="1223817" cy="808477"/>
          </a:xfrm>
          <a:prstGeom prst="cloud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前台</a:t>
            </a:r>
          </a:p>
        </p:txBody>
      </p:sp>
      <p:sp>
        <p:nvSpPr>
          <p:cNvPr id="21" name="云形 20"/>
          <p:cNvSpPr/>
          <p:nvPr/>
        </p:nvSpPr>
        <p:spPr>
          <a:xfrm>
            <a:off x="9128896" y="2209978"/>
            <a:ext cx="1223817" cy="808477"/>
          </a:xfrm>
          <a:prstGeom prst="cloud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前台</a:t>
            </a:r>
          </a:p>
        </p:txBody>
      </p:sp>
      <p:sp>
        <p:nvSpPr>
          <p:cNvPr id="22" name="云形 21"/>
          <p:cNvSpPr/>
          <p:nvPr/>
        </p:nvSpPr>
        <p:spPr>
          <a:xfrm>
            <a:off x="7665394" y="3491401"/>
            <a:ext cx="1223817" cy="808477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后台</a:t>
            </a:r>
          </a:p>
        </p:txBody>
      </p:sp>
      <p:sp>
        <p:nvSpPr>
          <p:cNvPr id="23" name="云形 22"/>
          <p:cNvSpPr/>
          <p:nvPr/>
        </p:nvSpPr>
        <p:spPr>
          <a:xfrm>
            <a:off x="8242207" y="1122365"/>
            <a:ext cx="1533694" cy="808477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负载均衡</a:t>
            </a:r>
          </a:p>
        </p:txBody>
      </p:sp>
      <p:cxnSp>
        <p:nvCxnSpPr>
          <p:cNvPr id="9" name="直接箭头连接符 8"/>
          <p:cNvCxnSpPr>
            <a:stCxn id="23" idx="1"/>
            <a:endCxn id="20" idx="3"/>
          </p:cNvCxnSpPr>
          <p:nvPr/>
        </p:nvCxnSpPr>
        <p:spPr>
          <a:xfrm flipH="1">
            <a:off x="8242206" y="1929981"/>
            <a:ext cx="766848" cy="326221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3" idx="1"/>
            <a:endCxn id="21" idx="3"/>
          </p:cNvCxnSpPr>
          <p:nvPr/>
        </p:nvCxnSpPr>
        <p:spPr>
          <a:xfrm>
            <a:off x="9009054" y="1929981"/>
            <a:ext cx="731751" cy="326222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0" idx="1"/>
            <a:endCxn id="22" idx="3"/>
          </p:cNvCxnSpPr>
          <p:nvPr/>
        </p:nvCxnSpPr>
        <p:spPr>
          <a:xfrm>
            <a:off x="8242206" y="3017593"/>
            <a:ext cx="35097" cy="520033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1" idx="1"/>
            <a:endCxn id="22" idx="3"/>
          </p:cNvCxnSpPr>
          <p:nvPr/>
        </p:nvCxnSpPr>
        <p:spPr>
          <a:xfrm flipH="1">
            <a:off x="8277303" y="3017594"/>
            <a:ext cx="1463502" cy="520032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1" idx="1"/>
            <a:endCxn id="7" idx="3"/>
          </p:cNvCxnSpPr>
          <p:nvPr/>
        </p:nvCxnSpPr>
        <p:spPr>
          <a:xfrm>
            <a:off x="9740805" y="3017594"/>
            <a:ext cx="35096" cy="49735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0" idx="1"/>
            <a:endCxn id="7" idx="3"/>
          </p:cNvCxnSpPr>
          <p:nvPr/>
        </p:nvCxnSpPr>
        <p:spPr>
          <a:xfrm>
            <a:off x="8242206" y="3017593"/>
            <a:ext cx="1533695" cy="497351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云形 14"/>
          <p:cNvSpPr/>
          <p:nvPr/>
        </p:nvSpPr>
        <p:spPr>
          <a:xfrm>
            <a:off x="8466471" y="4519997"/>
            <a:ext cx="1223817" cy="80847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数据库</a:t>
            </a:r>
          </a:p>
        </p:txBody>
      </p:sp>
      <p:cxnSp>
        <p:nvCxnSpPr>
          <p:cNvPr id="3" name="直接箭头连接符 2"/>
          <p:cNvCxnSpPr>
            <a:stCxn id="7" idx="1"/>
            <a:endCxn id="15" idx="3"/>
          </p:cNvCxnSpPr>
          <p:nvPr/>
        </p:nvCxnSpPr>
        <p:spPr>
          <a:xfrm flipH="1">
            <a:off x="9078380" y="4276335"/>
            <a:ext cx="697521" cy="289887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22" idx="1"/>
            <a:endCxn id="15" idx="3"/>
          </p:cNvCxnSpPr>
          <p:nvPr/>
        </p:nvCxnSpPr>
        <p:spPr>
          <a:xfrm>
            <a:off x="8277303" y="4299017"/>
            <a:ext cx="801077" cy="267205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Kubernetes</a:t>
            </a:r>
            <a:r>
              <a:rPr lang="zh-CN" altLang="en-US" dirty="0"/>
              <a:t>上</a:t>
            </a:r>
            <a:r>
              <a:rPr lang="zh-CN" altLang="en-US" dirty="0" smtClean="0"/>
              <a:t>的应用系统</a:t>
            </a:r>
            <a:endParaRPr lang="en-US" dirty="0"/>
          </a:p>
          <a:p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736621" y="1525770"/>
            <a:ext cx="6618896" cy="4278687"/>
          </a:xfrm>
        </p:spPr>
        <p:txBody>
          <a:bodyPr/>
          <a:lstStyle/>
          <a:p>
            <a:r>
              <a:rPr lang="zh-CN" altLang="en-US" dirty="0" smtClean="0"/>
              <a:t>一个完整的应用系统</a:t>
            </a:r>
            <a:endParaRPr lang="en-US" altLang="zh-CN" dirty="0" smtClean="0"/>
          </a:p>
          <a:p>
            <a:pPr marL="0"/>
            <a:r>
              <a:rPr lang="zh-CN" altLang="en-US" sz="1800" dirty="0" smtClean="0"/>
              <a:t>微服务化和容器化的</a:t>
            </a:r>
            <a:r>
              <a:rPr lang="zh-CN" altLang="en-US" sz="1800" dirty="0"/>
              <a:t>云原生应用</a:t>
            </a:r>
            <a:r>
              <a:rPr lang="zh-CN" altLang="en-US" sz="1800" dirty="0" smtClean="0"/>
              <a:t>，必然是分布式的，多组件的，</a:t>
            </a:r>
            <a:endParaRPr lang="en-US" altLang="zh-CN" sz="1800" dirty="0" smtClean="0"/>
          </a:p>
          <a:p>
            <a:pPr marL="0"/>
            <a:r>
              <a:rPr lang="zh-CN" altLang="en-US" sz="1800" dirty="0" smtClean="0"/>
              <a:t>包含多个</a:t>
            </a:r>
            <a:r>
              <a:rPr lang="en-US" altLang="zh-CN" sz="1800" dirty="0" smtClean="0"/>
              <a:t>K8S</a:t>
            </a:r>
            <a:r>
              <a:rPr lang="zh-CN" altLang="en-US" sz="1800" dirty="0" smtClean="0"/>
              <a:t>应用。</a:t>
            </a:r>
            <a:r>
              <a:rPr lang="zh-CN" altLang="en-US" sz="1800" b="1" dirty="0" smtClean="0"/>
              <a:t>应用上线会面临：</a:t>
            </a:r>
            <a:endParaRPr lang="en-US" altLang="zh-CN" sz="1800" b="1" dirty="0" smtClean="0"/>
          </a:p>
          <a:p>
            <a:pPr marL="457063" indent="-457063">
              <a:buAutoNum type="arabicPeriod"/>
            </a:pPr>
            <a:r>
              <a:rPr lang="zh-CN" altLang="en-US" sz="1800" dirty="0" smtClean="0"/>
              <a:t>应用</a:t>
            </a:r>
            <a:r>
              <a:rPr lang="zh-CN" altLang="en-US" sz="1800" dirty="0"/>
              <a:t>之间需要相互访问</a:t>
            </a:r>
            <a:endParaRPr lang="en-US" altLang="zh-CN" sz="1800" dirty="0"/>
          </a:p>
          <a:p>
            <a:pPr marL="457063" indent="-457063">
              <a:buAutoNum type="arabicPeriod"/>
            </a:pPr>
            <a:r>
              <a:rPr lang="zh-CN" altLang="en-US" sz="1800" dirty="0"/>
              <a:t>应用之间的启动可能存在先后顺序的依赖</a:t>
            </a:r>
            <a:endParaRPr lang="en-US" altLang="zh-CN" sz="1800" dirty="0"/>
          </a:p>
          <a:p>
            <a:pPr marL="457063" indent="-457063">
              <a:buAutoNum type="arabicPeriod"/>
            </a:pPr>
            <a:r>
              <a:rPr lang="zh-CN" altLang="en-US" sz="1800" dirty="0"/>
              <a:t>存在一些公共的配置信息需要先行准备就绪</a:t>
            </a:r>
            <a:endParaRPr lang="en-US" altLang="zh-CN" sz="1800" dirty="0"/>
          </a:p>
          <a:p>
            <a:pPr marL="457063" indent="-457063">
              <a:buAutoNum type="arabicPeriod"/>
            </a:pPr>
            <a:r>
              <a:rPr lang="zh-CN" altLang="en-US" sz="1800" dirty="0"/>
              <a:t>重复部署时对域名、端口等需要保证唯一性</a:t>
            </a:r>
            <a:endParaRPr lang="en-US" altLang="zh-CN" sz="1800" dirty="0"/>
          </a:p>
          <a:p>
            <a:pPr marL="457063" indent="-457063">
              <a:buAutoNum type="arabicPeriod"/>
            </a:pPr>
            <a:r>
              <a:rPr lang="zh-CN" altLang="en-US" sz="1800" dirty="0"/>
              <a:t>动态生成的域名、端口等信息需要能够传递到位</a:t>
            </a:r>
            <a:endParaRPr lang="en-US" altLang="zh-CN" sz="1800" dirty="0"/>
          </a:p>
          <a:p>
            <a:pPr marL="457063" indent="-457063">
              <a:buAutoNum type="arabicPeriod"/>
            </a:pPr>
            <a:r>
              <a:rPr lang="zh-CN" altLang="en-US" sz="1800" dirty="0"/>
              <a:t>升级等情况下也需要保证顺序依赖</a:t>
            </a:r>
          </a:p>
          <a:p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752646" y="4973460"/>
            <a:ext cx="2931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需要编排串联，快速发布上线</a:t>
            </a:r>
            <a:endParaRPr 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355517" y="5476240"/>
            <a:ext cx="3962723" cy="7010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Kubernetes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03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容器应用编排之</a:t>
            </a:r>
            <a:r>
              <a:rPr lang="en-US" altLang="zh-CN" dirty="0" smtClean="0"/>
              <a:t>HELM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defTabSz="877004" eaLnBrk="0" hangingPunct="0">
              <a:buClr>
                <a:srgbClr val="CC9900"/>
              </a:buClr>
              <a:defRPr/>
            </a:pPr>
            <a:r>
              <a:rPr lang="en-US" altLang="zh-CN" sz="1799" dirty="0"/>
              <a:t>HELM</a:t>
            </a:r>
            <a:r>
              <a:rPr lang="zh-CN" altLang="en-US" sz="1799" dirty="0"/>
              <a:t>是一个</a:t>
            </a:r>
            <a:r>
              <a:rPr lang="en-US" altLang="zh-CN" sz="1799" dirty="0" err="1"/>
              <a:t>kubernetes</a:t>
            </a:r>
            <a:r>
              <a:rPr lang="zh-CN" altLang="en-US" sz="1799" dirty="0"/>
              <a:t>的包管理工具，用来管理</a:t>
            </a:r>
            <a:r>
              <a:rPr lang="en-US" altLang="zh-CN" sz="1799" dirty="0"/>
              <a:t>charts</a:t>
            </a:r>
          </a:p>
          <a:p>
            <a:pPr marL="285664" indent="-285664" defTabSz="877004" eaLnBrk="0" hangingPunct="0">
              <a:buClr>
                <a:srgbClr val="CC99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1799" b="1" kern="0" dirty="0">
                <a:latin typeface="+mn-ea"/>
                <a:cs typeface="Calibri" pitchFamily="34" charset="0"/>
              </a:rPr>
              <a:t>Chart</a:t>
            </a:r>
            <a:r>
              <a:rPr lang="zh-CN" altLang="en-US" sz="1799" b="1" kern="0" dirty="0">
                <a:latin typeface="+mn-ea"/>
                <a:cs typeface="Calibri" pitchFamily="34" charset="0"/>
              </a:rPr>
              <a:t>：</a:t>
            </a:r>
            <a:r>
              <a:rPr lang="zh-CN" altLang="en-US" sz="1799" kern="0" dirty="0">
                <a:latin typeface="+mn-ea"/>
                <a:cs typeface="Calibri" pitchFamily="34" charset="0"/>
              </a:rPr>
              <a:t>应用描述，定义了应用中所需要的</a:t>
            </a:r>
            <a:r>
              <a:rPr lang="en-US" altLang="zh-CN" sz="1799" kern="0" dirty="0">
                <a:latin typeface="+mn-ea"/>
                <a:cs typeface="Calibri" pitchFamily="34" charset="0"/>
              </a:rPr>
              <a:t>deployment</a:t>
            </a:r>
            <a:r>
              <a:rPr lang="zh-CN" altLang="en-US" sz="1799" kern="0" dirty="0">
                <a:latin typeface="+mn-ea"/>
                <a:cs typeface="Calibri" pitchFamily="34" charset="0"/>
              </a:rPr>
              <a:t>、</a:t>
            </a:r>
            <a:r>
              <a:rPr lang="en-US" altLang="zh-CN" sz="1799" kern="0" dirty="0" err="1">
                <a:latin typeface="+mn-ea"/>
                <a:cs typeface="Calibri" pitchFamily="34" charset="0"/>
              </a:rPr>
              <a:t>configmap</a:t>
            </a:r>
            <a:r>
              <a:rPr lang="zh-CN" altLang="en-US" sz="1799" kern="0" dirty="0">
                <a:latin typeface="+mn-ea"/>
                <a:cs typeface="Calibri" pitchFamily="34" charset="0"/>
              </a:rPr>
              <a:t>、</a:t>
            </a:r>
            <a:r>
              <a:rPr lang="en-US" altLang="zh-CN" sz="1799" kern="0" dirty="0">
                <a:latin typeface="+mn-ea"/>
                <a:cs typeface="Calibri" pitchFamily="34" charset="0"/>
              </a:rPr>
              <a:t>ingress</a:t>
            </a:r>
            <a:r>
              <a:rPr lang="zh-CN" altLang="en-US" sz="1799" kern="0" dirty="0">
                <a:latin typeface="+mn-ea"/>
                <a:cs typeface="Calibri" pitchFamily="34" charset="0"/>
              </a:rPr>
              <a:t>、</a:t>
            </a:r>
            <a:r>
              <a:rPr lang="en-US" altLang="zh-CN" sz="1799" kern="0" dirty="0">
                <a:latin typeface="+mn-ea"/>
                <a:cs typeface="Calibri" pitchFamily="34" charset="0"/>
              </a:rPr>
              <a:t>service</a:t>
            </a:r>
            <a:r>
              <a:rPr lang="zh-CN" altLang="en-US" sz="1799" kern="0" dirty="0">
                <a:latin typeface="+mn-ea"/>
                <a:cs typeface="Calibri" pitchFamily="34" charset="0"/>
              </a:rPr>
              <a:t>、</a:t>
            </a:r>
            <a:r>
              <a:rPr lang="en-US" altLang="zh-CN" sz="1799" kern="0" dirty="0">
                <a:latin typeface="+mn-ea"/>
                <a:cs typeface="Calibri" pitchFamily="34" charset="0"/>
              </a:rPr>
              <a:t>secret</a:t>
            </a:r>
            <a:r>
              <a:rPr lang="zh-CN" altLang="en-US" sz="1799" kern="0" dirty="0">
                <a:latin typeface="+mn-ea"/>
                <a:cs typeface="Calibri" pitchFamily="34" charset="0"/>
              </a:rPr>
              <a:t>、</a:t>
            </a:r>
            <a:r>
              <a:rPr lang="en-US" altLang="zh-CN" sz="1799" kern="0" dirty="0">
                <a:latin typeface="+mn-ea"/>
                <a:cs typeface="Calibri" pitchFamily="34" charset="0"/>
              </a:rPr>
              <a:t>job</a:t>
            </a:r>
            <a:r>
              <a:rPr lang="zh-CN" altLang="en-US" sz="1799" kern="0" dirty="0">
                <a:latin typeface="+mn-ea"/>
                <a:cs typeface="Calibri" pitchFamily="34" charset="0"/>
              </a:rPr>
              <a:t>等对象所组成的模板包</a:t>
            </a:r>
            <a:endParaRPr lang="en-US" altLang="zh-CN" sz="1799" kern="0" dirty="0">
              <a:latin typeface="+mn-ea"/>
              <a:cs typeface="Calibri" pitchFamily="34" charset="0"/>
            </a:endParaRPr>
          </a:p>
          <a:p>
            <a:pPr marL="895081" lvl="1" indent="-285664" defTabSz="877004" eaLnBrk="0" hangingPunct="0">
              <a:buClr>
                <a:srgbClr val="CC99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1799" kern="0" dirty="0">
                <a:latin typeface="+mn-ea"/>
                <a:cs typeface="Calibri" pitchFamily="34" charset="0"/>
              </a:rPr>
              <a:t>支持定义</a:t>
            </a:r>
            <a:r>
              <a:rPr lang="en-US" altLang="zh-CN" sz="1799" kern="0" dirty="0">
                <a:latin typeface="+mn-ea"/>
                <a:cs typeface="Calibri" pitchFamily="34" charset="0"/>
              </a:rPr>
              <a:t>dependency</a:t>
            </a:r>
            <a:r>
              <a:rPr lang="zh-CN" altLang="en-US" sz="1799" kern="0" dirty="0">
                <a:latin typeface="+mn-ea"/>
                <a:cs typeface="Calibri" pitchFamily="34" charset="0"/>
              </a:rPr>
              <a:t>的包依赖</a:t>
            </a:r>
            <a:endParaRPr lang="en-US" altLang="zh-CN" sz="1799" kern="0" dirty="0">
              <a:latin typeface="+mn-ea"/>
              <a:cs typeface="Calibri" pitchFamily="34" charset="0"/>
            </a:endParaRPr>
          </a:p>
          <a:p>
            <a:pPr marL="895081" lvl="1" indent="-285664" defTabSz="877004" eaLnBrk="0" hangingPunct="0">
              <a:buClr>
                <a:srgbClr val="CC99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1799" kern="0" dirty="0">
                <a:latin typeface="+mn-ea"/>
                <a:cs typeface="Calibri" pitchFamily="34" charset="0"/>
              </a:rPr>
              <a:t>支持</a:t>
            </a:r>
            <a:r>
              <a:rPr lang="en-US" altLang="zh-CN" sz="1799" kern="0" dirty="0">
                <a:latin typeface="+mn-ea"/>
                <a:cs typeface="Calibri" pitchFamily="34" charset="0"/>
              </a:rPr>
              <a:t>go-template</a:t>
            </a:r>
            <a:r>
              <a:rPr lang="zh-CN" altLang="en-US" sz="1799" kern="0" dirty="0">
                <a:latin typeface="+mn-ea"/>
                <a:cs typeface="Calibri" pitchFamily="34" charset="0"/>
              </a:rPr>
              <a:t>语法定义模板和变量参数</a:t>
            </a:r>
            <a:endParaRPr lang="en-US" altLang="zh-CN" sz="1799" kern="0" dirty="0">
              <a:latin typeface="+mn-ea"/>
              <a:cs typeface="Calibri" pitchFamily="34" charset="0"/>
            </a:endParaRPr>
          </a:p>
          <a:p>
            <a:pPr defTabSz="877004" eaLnBrk="0" hangingPunct="0">
              <a:buClr>
                <a:srgbClr val="CC9900"/>
              </a:buClr>
              <a:defRPr/>
            </a:pPr>
            <a:endParaRPr lang="en-US" altLang="zh-CN" sz="1799" dirty="0"/>
          </a:p>
          <a:p>
            <a:pPr marL="285664" indent="-285664" defTabSz="877004" eaLnBrk="0" hangingPunct="0">
              <a:buClr>
                <a:srgbClr val="CC99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1799" b="1" kern="0" dirty="0">
                <a:latin typeface="+mn-ea"/>
                <a:cs typeface="Calibri" pitchFamily="34" charset="0"/>
              </a:rPr>
              <a:t>Release</a:t>
            </a:r>
            <a:r>
              <a:rPr lang="zh-CN" altLang="en-US" sz="1799" b="1" kern="0" dirty="0">
                <a:latin typeface="+mn-ea"/>
                <a:cs typeface="Calibri" pitchFamily="34" charset="0"/>
              </a:rPr>
              <a:t>：</a:t>
            </a:r>
            <a:r>
              <a:rPr lang="zh-CN" altLang="en-US" sz="1799" kern="0" dirty="0">
                <a:latin typeface="+mn-ea"/>
                <a:cs typeface="Calibri" pitchFamily="34" charset="0"/>
              </a:rPr>
              <a:t>基于</a:t>
            </a:r>
            <a:r>
              <a:rPr lang="en-US" altLang="zh-CN" sz="1799" kern="0" dirty="0">
                <a:latin typeface="+mn-ea"/>
                <a:cs typeface="Calibri" pitchFamily="34" charset="0"/>
              </a:rPr>
              <a:t>Chart</a:t>
            </a:r>
            <a:r>
              <a:rPr lang="zh-CN" altLang="en-US" sz="1799" kern="0" dirty="0">
                <a:latin typeface="+mn-ea"/>
                <a:cs typeface="Calibri" pitchFamily="34" charset="0"/>
              </a:rPr>
              <a:t>的部署实体，将在</a:t>
            </a:r>
            <a:r>
              <a:rPr lang="en-US" altLang="zh-CN" sz="1799" kern="0" dirty="0">
                <a:latin typeface="+mn-ea"/>
                <a:cs typeface="Calibri" pitchFamily="34" charset="0"/>
              </a:rPr>
              <a:t>k8s</a:t>
            </a:r>
            <a:r>
              <a:rPr lang="zh-CN" altLang="en-US" sz="1799" kern="0" dirty="0">
                <a:latin typeface="+mn-ea"/>
                <a:cs typeface="Calibri" pitchFamily="34" charset="0"/>
              </a:rPr>
              <a:t>中创建出真实运行的资源对象</a:t>
            </a:r>
            <a:endParaRPr lang="en-US" altLang="zh-CN" sz="1799" kern="0" dirty="0">
              <a:latin typeface="+mn-ea"/>
              <a:cs typeface="Calibri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5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容器应用</a:t>
            </a:r>
            <a:r>
              <a:rPr lang="zh-CN" altLang="en-US" dirty="0"/>
              <a:t>编排之</a:t>
            </a:r>
            <a:r>
              <a:rPr lang="en-US" altLang="zh-CN" dirty="0"/>
              <a:t>HELM</a:t>
            </a:r>
            <a:endParaRPr lang="en-US" dirty="0"/>
          </a:p>
          <a:p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 smtClean="0"/>
              <a:t>HELM</a:t>
            </a:r>
            <a:r>
              <a:rPr lang="zh-CN" altLang="en-US" dirty="0" smtClean="0"/>
              <a:t>的机制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88688" y="3307535"/>
            <a:ext cx="1295807" cy="33846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Helm client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4008312" y="2206215"/>
            <a:ext cx="6263065" cy="27355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8" name="文本框 7"/>
          <p:cNvSpPr txBox="1"/>
          <p:nvPr/>
        </p:nvSpPr>
        <p:spPr>
          <a:xfrm>
            <a:off x="4584226" y="4437882"/>
            <a:ext cx="1727742" cy="36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9" dirty="0" err="1"/>
              <a:t>kubernetes</a:t>
            </a:r>
            <a:endParaRPr lang="zh-CN" altLang="en-US" sz="1799" dirty="0"/>
          </a:p>
        </p:txBody>
      </p:sp>
      <p:sp>
        <p:nvSpPr>
          <p:cNvPr id="9" name="文本框 8"/>
          <p:cNvSpPr txBox="1"/>
          <p:nvPr/>
        </p:nvSpPr>
        <p:spPr>
          <a:xfrm>
            <a:off x="4296269" y="3316128"/>
            <a:ext cx="784949" cy="33846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tiller</a:t>
            </a:r>
            <a:endParaRPr lang="zh-CN" altLang="en-US" sz="1600" dirty="0"/>
          </a:p>
        </p:txBody>
      </p:sp>
      <p:cxnSp>
        <p:nvCxnSpPr>
          <p:cNvPr id="11" name="直接箭头连接符 10"/>
          <p:cNvCxnSpPr>
            <a:stCxn id="5" idx="3"/>
            <a:endCxn id="9" idx="1"/>
          </p:cNvCxnSpPr>
          <p:nvPr/>
        </p:nvCxnSpPr>
        <p:spPr>
          <a:xfrm>
            <a:off x="2784495" y="3476768"/>
            <a:ext cx="1511774" cy="8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072451" y="3214066"/>
            <a:ext cx="863871" cy="276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grpc</a:t>
            </a:r>
            <a:endParaRPr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645058" y="3321759"/>
            <a:ext cx="1542854" cy="33846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kube-apiserver</a:t>
            </a:r>
            <a:endParaRPr lang="zh-CN" altLang="en-US" sz="1600" dirty="0"/>
          </a:p>
        </p:txBody>
      </p:sp>
      <p:cxnSp>
        <p:nvCxnSpPr>
          <p:cNvPr id="15" name="直接箭头连接符 14"/>
          <p:cNvCxnSpPr>
            <a:stCxn id="9" idx="3"/>
            <a:endCxn id="13" idx="1"/>
          </p:cNvCxnSpPr>
          <p:nvPr/>
        </p:nvCxnSpPr>
        <p:spPr>
          <a:xfrm>
            <a:off x="5081218" y="3485361"/>
            <a:ext cx="563840" cy="5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081741" y="2350194"/>
            <a:ext cx="2045657" cy="230772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Secret</a:t>
            </a:r>
          </a:p>
          <a:p>
            <a:r>
              <a:rPr lang="en-US" altLang="zh-CN" sz="1600" dirty="0" err="1"/>
              <a:t>ConfigMap</a:t>
            </a:r>
            <a:endParaRPr lang="en-US" altLang="zh-CN" sz="1600" dirty="0"/>
          </a:p>
          <a:p>
            <a:r>
              <a:rPr lang="en-US" altLang="zh-CN" sz="1600" dirty="0"/>
              <a:t>PVC</a:t>
            </a:r>
          </a:p>
          <a:p>
            <a:r>
              <a:rPr lang="en-US" altLang="zh-CN" sz="1600" dirty="0"/>
              <a:t>Service</a:t>
            </a:r>
          </a:p>
          <a:p>
            <a:r>
              <a:rPr lang="en-US" altLang="zh-CN" sz="1600" dirty="0"/>
              <a:t>Pod</a:t>
            </a:r>
          </a:p>
          <a:p>
            <a:r>
              <a:rPr lang="en-US" altLang="zh-CN" sz="1600" dirty="0"/>
              <a:t>Deployment</a:t>
            </a:r>
          </a:p>
          <a:p>
            <a:r>
              <a:rPr lang="en-US" altLang="zh-CN" sz="1600" dirty="0" err="1"/>
              <a:t>DaemonSet</a:t>
            </a:r>
            <a:endParaRPr lang="en-US" altLang="zh-CN" sz="1600" dirty="0"/>
          </a:p>
          <a:p>
            <a:r>
              <a:rPr lang="en-US" altLang="zh-CN" sz="1600" dirty="0"/>
              <a:t>Ingress</a:t>
            </a:r>
          </a:p>
          <a:p>
            <a:r>
              <a:rPr lang="en-US" altLang="zh-CN" sz="1600" dirty="0"/>
              <a:t>Job</a:t>
            </a:r>
            <a:endParaRPr lang="zh-CN" altLang="en-US" sz="1600" dirty="0"/>
          </a:p>
        </p:txBody>
      </p:sp>
      <p:cxnSp>
        <p:nvCxnSpPr>
          <p:cNvPr id="4" name="直接箭头连接符 3"/>
          <p:cNvCxnSpPr>
            <a:stCxn id="13" idx="3"/>
            <a:endCxn id="16" idx="1"/>
          </p:cNvCxnSpPr>
          <p:nvPr/>
        </p:nvCxnSpPr>
        <p:spPr>
          <a:xfrm>
            <a:off x="7187912" y="3490992"/>
            <a:ext cx="893829" cy="13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下箭头 17"/>
          <p:cNvSpPr/>
          <p:nvPr/>
        </p:nvSpPr>
        <p:spPr>
          <a:xfrm>
            <a:off x="9479495" y="2782130"/>
            <a:ext cx="287957" cy="1511774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/>
          </a:p>
        </p:txBody>
      </p:sp>
      <p:sp>
        <p:nvSpPr>
          <p:cNvPr id="20" name="文本框 19"/>
          <p:cNvSpPr txBox="1"/>
          <p:nvPr/>
        </p:nvSpPr>
        <p:spPr>
          <a:xfrm>
            <a:off x="9665863" y="2782130"/>
            <a:ext cx="461537" cy="15117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799" dirty="0"/>
              <a:t>接口调用顺序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37" y="4397133"/>
            <a:ext cx="2045657" cy="1881567"/>
          </a:xfrm>
          <a:prstGeom prst="rect">
            <a:avLst/>
          </a:prstGeom>
        </p:spPr>
      </p:pic>
      <p:cxnSp>
        <p:nvCxnSpPr>
          <p:cNvPr id="23" name="直接箭头连接符 22"/>
          <p:cNvCxnSpPr>
            <a:stCxn id="21" idx="0"/>
            <a:endCxn id="5" idx="2"/>
          </p:cNvCxnSpPr>
          <p:nvPr/>
        </p:nvCxnSpPr>
        <p:spPr>
          <a:xfrm flipV="1">
            <a:off x="1353565" y="3646001"/>
            <a:ext cx="783026" cy="751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07630" y="3883862"/>
            <a:ext cx="1339290" cy="30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输入</a:t>
            </a:r>
            <a:r>
              <a:rPr lang="en-US" altLang="zh-CN" sz="1400" dirty="0"/>
              <a:t>chart</a:t>
            </a:r>
            <a:r>
              <a:rPr lang="zh-CN" altLang="en-US" sz="1400" dirty="0"/>
              <a:t>模板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511624" y="4121723"/>
            <a:ext cx="1518797" cy="30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输入</a:t>
            </a:r>
            <a:r>
              <a:rPr lang="en-US" altLang="zh-CN" sz="1400" dirty="0"/>
              <a:t>values</a:t>
            </a:r>
            <a:r>
              <a:rPr lang="zh-CN" altLang="en-US" sz="1400" dirty="0"/>
              <a:t>变量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688" y="1863330"/>
            <a:ext cx="1223817" cy="1296193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1272720" y="1796722"/>
            <a:ext cx="3887420" cy="192126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28" name="文本框 27"/>
          <p:cNvSpPr txBox="1"/>
          <p:nvPr/>
        </p:nvSpPr>
        <p:spPr>
          <a:xfrm>
            <a:off x="4499005" y="5435166"/>
            <a:ext cx="4263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应用就是一个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chart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endParaRPr 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372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容器应用编排之</a:t>
            </a:r>
            <a:r>
              <a:rPr lang="en-US" altLang="zh-CN" dirty="0" smtClean="0"/>
              <a:t>HELM</a:t>
            </a:r>
            <a:endParaRPr lang="en-US" dirty="0"/>
          </a:p>
        </p:txBody>
      </p:sp>
      <p:sp>
        <p:nvSpPr>
          <p:cNvPr id="5" name="内容占位符 5"/>
          <p:cNvSpPr>
            <a:spLocks noGrp="1"/>
          </p:cNvSpPr>
          <p:nvPr>
            <p:ph idx="10"/>
          </p:nvPr>
        </p:nvSpPr>
        <p:spPr>
          <a:xfrm>
            <a:off x="736620" y="1525770"/>
            <a:ext cx="10729365" cy="4278687"/>
          </a:xfrm>
        </p:spPr>
        <p:txBody>
          <a:bodyPr/>
          <a:lstStyle/>
          <a:p>
            <a:r>
              <a:rPr lang="en-US" altLang="zh-CN" dirty="0" smtClean="0"/>
              <a:t>HELM</a:t>
            </a:r>
            <a:r>
              <a:rPr lang="zh-CN" altLang="en-US" dirty="0" smtClean="0"/>
              <a:t>的不足</a:t>
            </a:r>
            <a:endParaRPr lang="en-US" dirty="0"/>
          </a:p>
        </p:txBody>
      </p:sp>
      <p:sp>
        <p:nvSpPr>
          <p:cNvPr id="6" name="圆角矩形 5"/>
          <p:cNvSpPr/>
          <p:nvPr/>
        </p:nvSpPr>
        <p:spPr>
          <a:xfrm>
            <a:off x="985520" y="2052320"/>
            <a:ext cx="3342640" cy="13614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只判断接口是否成功，而非资源的真实状态</a:t>
            </a:r>
            <a:endParaRPr 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151120" y="2052320"/>
            <a:ext cx="3342640" cy="13614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无法指定多个应用之间的实际依赖顺序</a:t>
            </a:r>
            <a:endParaRPr 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985520" y="3817165"/>
            <a:ext cx="3342640" cy="13614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模板编写有较高门槛，除了熟悉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，还需要熟悉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go-template</a:t>
            </a:r>
            <a:endParaRPr 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151120" y="3817165"/>
            <a:ext cx="3342640" cy="13614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聚焦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容器编排，无法处理应用基础设施</a:t>
            </a:r>
            <a:endParaRPr 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22605" y="5655717"/>
            <a:ext cx="5508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容器应用快速上云，需要云编排</a:t>
            </a:r>
            <a:endParaRPr 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786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云编排</a:t>
            </a:r>
            <a:endParaRPr lang="en-US" dirty="0"/>
          </a:p>
        </p:txBody>
      </p:sp>
      <p:sp>
        <p:nvSpPr>
          <p:cNvPr id="5" name="内容占位符 5"/>
          <p:cNvSpPr>
            <a:spLocks noGrp="1"/>
          </p:cNvSpPr>
          <p:nvPr>
            <p:ph idx="10"/>
          </p:nvPr>
        </p:nvSpPr>
        <p:spPr>
          <a:xfrm>
            <a:off x="736620" y="1525770"/>
            <a:ext cx="10729365" cy="4278687"/>
          </a:xfrm>
        </p:spPr>
        <p:txBody>
          <a:bodyPr/>
          <a:lstStyle/>
          <a:p>
            <a:r>
              <a:rPr lang="zh-CN" altLang="en-US" dirty="0" smtClean="0"/>
              <a:t>主要特点</a:t>
            </a:r>
            <a:endParaRPr lang="en-US" dirty="0"/>
          </a:p>
        </p:txBody>
      </p:sp>
      <p:sp>
        <p:nvSpPr>
          <p:cNvPr id="6" name="圆角矩形 5"/>
          <p:cNvSpPr/>
          <p:nvPr/>
        </p:nvSpPr>
        <p:spPr>
          <a:xfrm>
            <a:off x="985520" y="2052320"/>
            <a:ext cx="3342640" cy="13614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编排对象的完整检查，确保目标状态</a:t>
            </a:r>
            <a:endParaRPr 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959682" y="2052320"/>
            <a:ext cx="3342640" cy="13614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根据需要指定依赖顺序，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先后的对象之间可以存在属性的传递</a:t>
            </a:r>
            <a:endParaRPr 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985520" y="3817165"/>
            <a:ext cx="3342640" cy="13614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通常会提供模板的辅助工具，可快速上手</a:t>
            </a:r>
            <a:endParaRPr 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959682" y="3857223"/>
            <a:ext cx="3342640" cy="13614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广泛的编排处理对象，涵盖计算、存储、网络、中间件、安全、容器等多领域</a:t>
            </a:r>
            <a:endParaRPr 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5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15227</TotalTime>
  <Words>1695</Words>
  <Application>Microsoft Office PowerPoint</Application>
  <PresentationFormat>宽屏</PresentationFormat>
  <Paragraphs>300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宋体</vt:lpstr>
      <vt:lpstr>Microsoft YaHei</vt:lpstr>
      <vt:lpstr>Microsoft YaHei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云原生与云编排</dc:title>
  <dc:creator>Panfangmin</dc:creator>
  <cp:lastModifiedBy>songdi (C)</cp:lastModifiedBy>
  <cp:revision>53</cp:revision>
  <dcterms:created xsi:type="dcterms:W3CDTF">2018-10-22T12:20:54Z</dcterms:created>
  <dcterms:modified xsi:type="dcterms:W3CDTF">2018-11-14T01:22:21Z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(3)tCWelry3FQB4H+0yGlJk/RkZdIV+kJdgPeFDz0BViX4pylKjEiP52/TAnBYON4WA7yMulhhb
P7AgBp0068J6hAVnnE4MFWF8StPwOqePGMFiZKTXBAUOuv+nUBVdzA1nwcqrbI+W27uqkkm3
9Cew/XJ6iXktjp76XmGegcx+yVpUSVpYi+1hvwRdGRubQDE4Pd/WF+T4Zsf5Dh6iRm9tMrGr
vsQ1EIZAPQyQQpyEox</vt:lpwstr>
  </property>
  <property fmtid="{D5CDD505-2E9C-101B-9397-08002B2CF9AE}" pid="3" name="_2015_ms_pID_7253431">
    <vt:lpwstr>a5amq2fwmyGHpIxV49rUsdFXTizQ8ZPcZsrDFl1Zx6OMS5EDzwQzFk
0+k1q1fmbjOSYFJNA62HcpOhma30hl3pL9nflI1XgndLhKiu1ZU+oygus0t8e2h3mMn17yLF
MDAoZv7sQEGqKbVbf4nNsJuA6mv59ttRuK+7I4yB1VaxAkxBQwC4Ctt5eHLgdRRcH9cW0hWK
QLzIOz4/kIk+6WCEkyHDXqGd97mES8FfsEPq</vt:lpwstr>
  </property>
  <property fmtid="{D5CDD505-2E9C-101B-9397-08002B2CF9AE}" pid="4" name="_2015_ms_pID_7253432">
    <vt:lpwstr>wNMXXj5f1Ug/oKg8sQDJA2M=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1541572305</vt:lpwstr>
  </property>
</Properties>
</file>