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29"/>
  </p:notesMasterIdLst>
  <p:handoutMasterIdLst>
    <p:handoutMasterId r:id="rId30"/>
  </p:handoutMasterIdLst>
  <p:sldIdLst>
    <p:sldId id="364" r:id="rId3"/>
    <p:sldId id="365" r:id="rId4"/>
    <p:sldId id="386" r:id="rId5"/>
    <p:sldId id="370" r:id="rId6"/>
    <p:sldId id="387" r:id="rId7"/>
    <p:sldId id="377" r:id="rId8"/>
    <p:sldId id="366" r:id="rId9"/>
    <p:sldId id="385" r:id="rId10"/>
    <p:sldId id="367" r:id="rId11"/>
    <p:sldId id="383" r:id="rId12"/>
    <p:sldId id="384" r:id="rId13"/>
    <p:sldId id="372" r:id="rId14"/>
    <p:sldId id="373" r:id="rId15"/>
    <p:sldId id="378" r:id="rId16"/>
    <p:sldId id="380" r:id="rId17"/>
    <p:sldId id="395" r:id="rId18"/>
    <p:sldId id="396" r:id="rId19"/>
    <p:sldId id="390" r:id="rId20"/>
    <p:sldId id="388" r:id="rId21"/>
    <p:sldId id="376" r:id="rId22"/>
    <p:sldId id="392" r:id="rId23"/>
    <p:sldId id="394" r:id="rId24"/>
    <p:sldId id="391" r:id="rId25"/>
    <p:sldId id="398" r:id="rId26"/>
    <p:sldId id="399" r:id="rId27"/>
    <p:sldId id="397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84437"/>
    <a:srgbClr val="A9A9A9"/>
    <a:srgbClr val="FF9900"/>
    <a:srgbClr val="4285F4"/>
    <a:srgbClr val="7A93AE"/>
    <a:srgbClr val="FAE798"/>
    <a:srgbClr val="666666"/>
    <a:srgbClr val="1AE5FF"/>
    <a:srgbClr val="00F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6" autoAdjust="0"/>
    <p:restoredTop sz="96684" autoAdjust="0"/>
  </p:normalViewPr>
  <p:slideViewPr>
    <p:cSldViewPr snapToGrid="0">
      <p:cViewPr varScale="1">
        <p:scale>
          <a:sx n="116" d="100"/>
          <a:sy n="116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3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416000" y="2933127"/>
            <a:ext cx="9360000" cy="84058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altLang="zh-CN" sz="4500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4400" dirty="0" smtClean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点击编辑标题内容</a:t>
            </a:r>
            <a:endParaRPr lang="en-US" altLang="zh-CN" sz="4400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4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 userDrawn="1"/>
        </p:nvGrpSpPr>
        <p:grpSpPr>
          <a:xfrm>
            <a:off x="357780" y="415264"/>
            <a:ext cx="2388411" cy="576000"/>
            <a:chOff x="391955" y="431434"/>
            <a:chExt cx="3375225" cy="813984"/>
          </a:xfrm>
        </p:grpSpPr>
        <p:sp>
          <p:nvSpPr>
            <p:cNvPr id="7" name="矩形 6"/>
            <p:cNvSpPr/>
            <p:nvPr/>
          </p:nvSpPr>
          <p:spPr>
            <a:xfrm>
              <a:off x="391955" y="766985"/>
              <a:ext cx="3375225" cy="478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Kubernetes</a:t>
              </a:r>
              <a:r>
                <a: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管理员实训</a:t>
              </a:r>
              <a:endPara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95" y="431434"/>
              <a:ext cx="2697198" cy="27065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2349878" y="1049100"/>
            <a:ext cx="7492244" cy="802723"/>
          </a:xfrm>
        </p:spPr>
        <p:txBody>
          <a:bodyPr>
            <a:normAutofit/>
          </a:bodyPr>
          <a:lstStyle>
            <a:lvl1pPr algn="ctr">
              <a:defRPr sz="4400" b="1" baseline="0"/>
            </a:lvl1pPr>
          </a:lstStyle>
          <a:p>
            <a:r>
              <a:rPr lang="zh-CN" altLang="en-US" dirty="0" smtClean="0"/>
              <a:t>点击编辑目录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3822700" y="2209800"/>
            <a:ext cx="4546602" cy="2575560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 marL="24384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1</a:t>
            </a:r>
          </a:p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072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" y="1076"/>
            <a:ext cx="12189609" cy="685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3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226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36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4339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552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1161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039350" cy="51181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692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65300"/>
            <a:ext cx="3327400" cy="332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99" y="1765300"/>
            <a:ext cx="333524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8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56" y="1765300"/>
            <a:ext cx="333524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08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 userDrawn="1"/>
        </p:nvSpPr>
        <p:spPr>
          <a:xfrm>
            <a:off x="2496000" y="2801089"/>
            <a:ext cx="72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http://zhibo.huaweicloud.com/watch/2174406</a:t>
            </a: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243572" y="1731174"/>
            <a:ext cx="7704856" cy="147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73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19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828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4384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30480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9000000" scaled="0"/>
                </a:gradFill>
              </a:rPr>
              <a:t>Thank You</a:t>
            </a:r>
            <a:endParaRPr lang="zh-CN" altLang="en-US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9000000" scaled="0"/>
              </a:gra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3" y="3828467"/>
            <a:ext cx="3228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91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2349878" y="1049100"/>
            <a:ext cx="7492244" cy="802723"/>
          </a:xfrm>
        </p:spPr>
        <p:txBody>
          <a:bodyPr>
            <a:normAutofit/>
          </a:bodyPr>
          <a:lstStyle>
            <a:lvl1pPr algn="ctr">
              <a:defRPr sz="4400" b="1" baseline="0"/>
            </a:lvl1pPr>
          </a:lstStyle>
          <a:p>
            <a:r>
              <a:rPr lang="zh-CN" altLang="en-US" dirty="0" smtClean="0"/>
              <a:t>点击编辑目录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3822700" y="2209800"/>
            <a:ext cx="4546602" cy="2575560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 marL="24384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1</a:t>
            </a:r>
          </a:p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793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" y="1076"/>
            <a:ext cx="12189609" cy="685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3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4339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5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1161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039350" cy="51181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24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65300"/>
            <a:ext cx="3327400" cy="332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99" y="1765300"/>
            <a:ext cx="333524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7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 userDrawn="1"/>
        </p:nvSpPr>
        <p:spPr>
          <a:xfrm>
            <a:off x="2496000" y="2801089"/>
            <a:ext cx="72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http://zhibo.huaweicloud.com/watch/2174406</a:t>
            </a: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243572" y="1731174"/>
            <a:ext cx="7704856" cy="147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73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19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828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4384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30480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9000000" scaled="0"/>
                </a:gradFill>
              </a:rPr>
              <a:t>Thank You</a:t>
            </a:r>
            <a:endParaRPr lang="zh-CN" altLang="en-US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9000000" scaled="0"/>
              </a:gra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3" y="3828467"/>
            <a:ext cx="3228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9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620286"/>
            <a:ext cx="5040000" cy="505744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2322081" y="2462489"/>
            <a:ext cx="3487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Kubernetes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管理员实训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416000" y="2933127"/>
            <a:ext cx="9360000" cy="84058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altLang="zh-CN" sz="4500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4400" dirty="0" smtClean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点击编辑标题内容</a:t>
            </a:r>
            <a:endParaRPr lang="en-US" altLang="zh-CN" sz="4400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046288" y="3912298"/>
            <a:ext cx="808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华为云容器团队核心架构师 </a:t>
            </a:r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CNCF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社区主要贡献者倾力打造</a:t>
            </a:r>
          </a:p>
        </p:txBody>
      </p:sp>
    </p:spTree>
    <p:extLst>
      <p:ext uri="{BB962C8B-B14F-4D97-AF65-F5344CB8AC3E}">
        <p14:creationId xmlns:p14="http://schemas.microsoft.com/office/powerpoint/2010/main" val="3010545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10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6551450"/>
            <a:ext cx="1435037" cy="144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00" y="6464748"/>
            <a:ext cx="1080000" cy="317405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516000" y="6421477"/>
            <a:ext cx="11160000" cy="0"/>
          </a:xfrm>
          <a:prstGeom prst="line">
            <a:avLst/>
          </a:prstGeom>
          <a:gradFill flip="none" rotWithShape="1">
            <a:gsLst>
              <a:gs pos="68000">
                <a:srgbClr val="00ADED">
                  <a:alpha val="0"/>
                </a:srgbClr>
              </a:gs>
              <a:gs pos="100000">
                <a:srgbClr val="00B0F0">
                  <a:alpha val="26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gradFill flip="none" rotWithShape="1">
              <a:gsLst>
                <a:gs pos="0">
                  <a:srgbClr val="00C9D3">
                    <a:alpha val="40000"/>
                  </a:srgbClr>
                </a:gs>
                <a:gs pos="100000">
                  <a:srgbClr val="052F95">
                    <a:alpha val="40000"/>
                  </a:srgbClr>
                </a:gs>
              </a:gsLst>
              <a:lin ang="10800000" scaled="0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49" r:id="rId3"/>
    <p:sldLayoutId id="2147483650" r:id="rId4"/>
    <p:sldLayoutId id="2147483669" r:id="rId5"/>
    <p:sldLayoutId id="2147483670" r:id="rId6"/>
    <p:sldLayoutId id="2147483673" r:id="rId7"/>
    <p:sldLayoutId id="2147483671" r:id="rId8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11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6551450"/>
            <a:ext cx="1435037" cy="144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00" y="6464748"/>
            <a:ext cx="1080000" cy="317405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516000" y="6421477"/>
            <a:ext cx="11160000" cy="0"/>
          </a:xfrm>
          <a:prstGeom prst="line">
            <a:avLst/>
          </a:prstGeom>
          <a:gradFill flip="none" rotWithShape="1">
            <a:gsLst>
              <a:gs pos="68000">
                <a:srgbClr val="00ADED">
                  <a:alpha val="0"/>
                </a:srgbClr>
              </a:gs>
              <a:gs pos="100000">
                <a:srgbClr val="00B0F0">
                  <a:alpha val="26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gradFill flip="none" rotWithShape="1">
              <a:gsLst>
                <a:gs pos="0">
                  <a:srgbClr val="00C9D3">
                    <a:alpha val="40000"/>
                  </a:srgbClr>
                </a:gs>
                <a:gs pos="100000">
                  <a:srgbClr val="052F95">
                    <a:alpha val="40000"/>
                  </a:srgbClr>
                </a:gs>
              </a:gsLst>
              <a:lin ang="10800000" scaled="0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883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kubernetes/blob/release-1.9/plugin/pkg/scheduler/algorithm/predicates/error.go#L25-L58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16000" y="2933127"/>
            <a:ext cx="9360000" cy="840589"/>
          </a:xfrm>
        </p:spPr>
        <p:txBody>
          <a:bodyPr/>
          <a:lstStyle/>
          <a:p>
            <a:r>
              <a:rPr lang="en-US" altLang="zh-CN" dirty="0"/>
              <a:t>Day5 </a:t>
            </a:r>
            <a:r>
              <a:rPr lang="zh-CN" altLang="en-US" dirty="0"/>
              <a:t>容器进阶之</a:t>
            </a:r>
            <a:r>
              <a:rPr lang="en-US" altLang="zh-CN" dirty="0" err="1"/>
              <a:t>Kubernetes</a:t>
            </a:r>
            <a:r>
              <a:rPr lang="en-US" altLang="zh-CN" dirty="0"/>
              <a:t> pod</a:t>
            </a:r>
            <a:r>
              <a:rPr lang="zh-CN" altLang="en-US" dirty="0"/>
              <a:t>调度原理分析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1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Pod </a:t>
            </a:r>
            <a:r>
              <a:rPr lang="zh-CN" altLang="en-US" sz="2800" dirty="0" smtClean="0"/>
              <a:t>所</a:t>
            </a:r>
            <a:r>
              <a:rPr lang="zh-CN" altLang="en-US" sz="2800" dirty="0"/>
              <a:t>需资源的计算</a:t>
            </a:r>
          </a:p>
        </p:txBody>
      </p:sp>
      <p:sp>
        <p:nvSpPr>
          <p:cNvPr id="32" name="Shape 150"/>
          <p:cNvSpPr txBox="1">
            <a:spLocks/>
          </p:cNvSpPr>
          <p:nvPr/>
        </p:nvSpPr>
        <p:spPr>
          <a:xfrm>
            <a:off x="933062" y="995587"/>
            <a:ext cx="3750906" cy="501332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initContainers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ic1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requests: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memory: "1G"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ic2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requests: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memory: "3G"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container1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requests: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"500m"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memory: "1G"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container2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requests: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"500m"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memory: "1G"</a:t>
            </a:r>
          </a:p>
        </p:txBody>
      </p:sp>
      <p:sp>
        <p:nvSpPr>
          <p:cNvPr id="8" name="矩形 7"/>
          <p:cNvSpPr/>
          <p:nvPr/>
        </p:nvSpPr>
        <p:spPr>
          <a:xfrm>
            <a:off x="933062" y="1950097"/>
            <a:ext cx="3741342" cy="204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3062" y="3993502"/>
            <a:ext cx="3741342" cy="201541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995749" y="4463718"/>
            <a:ext cx="1070654" cy="2005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995749" y="2288797"/>
            <a:ext cx="1070654" cy="2005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78183" y="1949182"/>
            <a:ext cx="4240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InitContainers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逐个运行并退出，之后才拉起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containers</a:t>
            </a:r>
          </a:p>
          <a:p>
            <a:pPr marL="269875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资源需求取单个容器的最大值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78184" y="4164366"/>
            <a:ext cx="386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Containers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运行，资源需求为所有容器累加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933062" y="6068271"/>
            <a:ext cx="6322284" cy="5038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charset="0"/>
                <a:ea typeface="微软雅黑"/>
              </a:rPr>
              <a:t>最终结果：</a:t>
            </a:r>
            <a:r>
              <a:rPr lang="en-US" altLang="zh-CN" sz="1400" kern="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/>
              </a:rPr>
              <a:t>cpu</a:t>
            </a:r>
            <a:r>
              <a:rPr lang="en-US" altLang="zh-CN" sz="1400" kern="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/>
              </a:rPr>
              <a:t> 1</a:t>
            </a:r>
            <a:r>
              <a:rPr lang="zh-CN" altLang="en-US" sz="1400" kern="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/>
              </a:rPr>
              <a:t>，</a:t>
            </a:r>
            <a:r>
              <a:rPr lang="en-US" altLang="zh-CN" sz="1400" kern="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/>
              </a:rPr>
              <a:t>memory</a:t>
            </a:r>
            <a:r>
              <a:rPr lang="zh-CN" altLang="en-US" sz="1400" kern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/>
              </a:rPr>
              <a:t> </a:t>
            </a:r>
            <a:r>
              <a:rPr lang="en-US" altLang="zh-CN" sz="1400" kern="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微软雅黑"/>
              </a:rPr>
              <a:t>3G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87127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93792" y="3033714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Kubernetes </a:t>
            </a:r>
            <a:r>
              <a:rPr lang="zh-CN" altLang="en-US" dirty="0" smtClean="0"/>
              <a:t>中的高级调度</a:t>
            </a:r>
            <a:r>
              <a:rPr lang="zh-CN" altLang="en-US" dirty="0"/>
              <a:t>及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601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nodeSelector</a:t>
            </a:r>
            <a:r>
              <a:rPr lang="zh-CN" altLang="en-US" dirty="0" smtClean="0"/>
              <a:t>：将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调度到特定的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sp>
        <p:nvSpPr>
          <p:cNvPr id="5" name="Shape 150"/>
          <p:cNvSpPr txBox="1">
            <a:spLocks/>
          </p:cNvSpPr>
          <p:nvPr/>
        </p:nvSpPr>
        <p:spPr>
          <a:xfrm>
            <a:off x="914401" y="1238186"/>
            <a:ext cx="3760004" cy="436018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labels: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pod-template-hash: "4173307778"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run: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namespace: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image: nginx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imagePullPolicy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Always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ports: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containerPort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80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protocol: TCP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resources: 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nodeSelector: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disktype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ssd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node-flavor: s3.large.2 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3062" y="4917232"/>
            <a:ext cx="3741342" cy="6811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>
            <a:spLocks noGrp="1"/>
          </p:cNvSpPr>
          <p:nvPr>
            <p:ph sz="quarter" idx="13"/>
          </p:nvPr>
        </p:nvSpPr>
        <p:spPr>
          <a:xfrm>
            <a:off x="4954554" y="1320444"/>
            <a:ext cx="5878545" cy="42001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语法格式：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map[string]string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作用：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匹配</a:t>
            </a:r>
            <a:r>
              <a:rPr lang="en-US" altLang="zh-CN" sz="1600" dirty="0" err="1" smtClean="0">
                <a:solidFill>
                  <a:schemeClr val="bg1">
                    <a:lumMod val="95000"/>
                  </a:schemeClr>
                </a:solidFill>
              </a:rPr>
              <a:t>node.labels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排除不包含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nodeSelector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中指定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label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的所有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node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匹配机制 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—— 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完全匹配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82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nodeAffinity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nodeSelector </a:t>
            </a:r>
            <a:r>
              <a:rPr lang="zh-CN" altLang="en-US" dirty="0" smtClean="0"/>
              <a:t>升级版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728997" y="933052"/>
            <a:ext cx="5813231" cy="53153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与</a:t>
            </a:r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</a:rPr>
              <a:t>nodeSelector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关键差异</a:t>
            </a:r>
            <a:endParaRPr lang="en-US" altLang="zh-CN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引入运算符：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In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NotIn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labelselector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语法）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支持枚举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label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可能的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取值，如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zone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[az1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az2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az3...]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支持</a:t>
            </a:r>
            <a:r>
              <a:rPr lang="zh-CN" altLang="en-US" sz="1400" dirty="0" smtClean="0">
                <a:solidFill>
                  <a:srgbClr val="FFC000"/>
                </a:solidFill>
              </a:rPr>
              <a:t>硬性过滤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lang="zh-CN" altLang="en-US" sz="1400" dirty="0" smtClean="0">
                <a:solidFill>
                  <a:srgbClr val="FFC000"/>
                </a:solidFill>
              </a:rPr>
              <a:t>软性评分</a:t>
            </a:r>
            <a:endParaRPr lang="en-US" altLang="zh-CN" sz="1400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硬性过滤规则支持指定 </a:t>
            </a:r>
            <a:r>
              <a:rPr lang="zh-CN" altLang="en-US" sz="1400" dirty="0" smtClean="0">
                <a:solidFill>
                  <a:srgbClr val="FFC000"/>
                </a:solidFill>
              </a:rPr>
              <a:t>多条件之间的逻辑或运算</a:t>
            </a:r>
            <a:endParaRPr lang="en-US" altLang="zh-CN" sz="1400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软性评分规则支持 </a:t>
            </a:r>
            <a:r>
              <a:rPr lang="zh-CN" altLang="en-US" sz="1400" dirty="0" smtClean="0">
                <a:solidFill>
                  <a:srgbClr val="FFC000"/>
                </a:solidFill>
              </a:rPr>
              <a:t>设置条件权重值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4" name="Shape 150"/>
          <p:cNvSpPr txBox="1">
            <a:spLocks/>
          </p:cNvSpPr>
          <p:nvPr/>
        </p:nvSpPr>
        <p:spPr>
          <a:xfrm>
            <a:off x="793792" y="1248002"/>
            <a:ext cx="4842588" cy="488269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with-node-affinity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affinity: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nodeAffinity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requiredDuringSchedulingIgnoredDuringExecution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nodeSelectorTerms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matchExpressions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- key: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node-flavor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operator: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values: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s3.large.2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s3.large.3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preferredDuringSchedulingIgnoredDuringExecution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weight: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preference: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matchExpressions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- key: node-flavor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operator: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values: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- s3.large.2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with-node-affinity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k8s.gcr.io/pause:2.0</a:t>
            </a:r>
          </a:p>
        </p:txBody>
      </p:sp>
      <p:sp>
        <p:nvSpPr>
          <p:cNvPr id="5" name="矩形 4"/>
          <p:cNvSpPr/>
          <p:nvPr/>
        </p:nvSpPr>
        <p:spPr>
          <a:xfrm>
            <a:off x="793792" y="2577251"/>
            <a:ext cx="4842588" cy="14629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3792" y="4035808"/>
            <a:ext cx="4842588" cy="148791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066403" y="3611647"/>
            <a:ext cx="1071515" cy="1645037"/>
            <a:chOff x="6066403" y="3611647"/>
            <a:chExt cx="1923651" cy="1645037"/>
          </a:xfrm>
        </p:grpSpPr>
        <p:sp>
          <p:nvSpPr>
            <p:cNvPr id="7" name="右箭头 6"/>
            <p:cNvSpPr/>
            <p:nvPr/>
          </p:nvSpPr>
          <p:spPr>
            <a:xfrm rot="958813">
              <a:off x="6066403" y="5056142"/>
              <a:ext cx="1922106" cy="20054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rot="739517">
              <a:off x="6067948" y="3611647"/>
              <a:ext cx="1922106" cy="20054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381300" y="3546506"/>
            <a:ext cx="386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硬性过滤：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排除不具备指定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81300" y="4935758"/>
            <a:ext cx="354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软性评分：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不具备指定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打低分，降低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被选中的几率</a:t>
            </a:r>
          </a:p>
        </p:txBody>
      </p:sp>
    </p:spTree>
    <p:extLst>
      <p:ext uri="{BB962C8B-B14F-4D97-AF65-F5344CB8AC3E}">
        <p14:creationId xmlns:p14="http://schemas.microsoft.com/office/powerpoint/2010/main" val="297032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podAffinity</a:t>
            </a:r>
            <a:r>
              <a:rPr lang="zh-CN" altLang="en-US" dirty="0" smtClean="0"/>
              <a:t>：让某些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分布在同一组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728997" y="1095374"/>
            <a:ext cx="5813231" cy="5153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与</a:t>
            </a:r>
            <a:r>
              <a:rPr lang="en-US" altLang="zh-CN" sz="1800" dirty="0" err="1" smtClean="0">
                <a:solidFill>
                  <a:schemeClr val="bg1">
                    <a:lumMod val="95000"/>
                  </a:schemeClr>
                </a:solidFill>
              </a:rPr>
              <a:t>nodeAffinity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的关键差异</a:t>
            </a:r>
            <a:endParaRPr lang="en-US" altLang="zh-CN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定义在</a:t>
            </a: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PodSpec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中，亲和与反亲和规则</a:t>
            </a:r>
            <a:r>
              <a:rPr lang="zh-CN" altLang="en-US" sz="1400" dirty="0" smtClean="0">
                <a:solidFill>
                  <a:srgbClr val="FFC000"/>
                </a:solidFill>
              </a:rPr>
              <a:t>具有对称性</a:t>
            </a:r>
            <a:endParaRPr lang="en-US" altLang="zh-CN" sz="1400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labelSelector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的匹配对象为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Pod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对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node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分组，依据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label-key = </a:t>
            </a: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topologyKey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，每个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label-value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取值为一组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硬性过滤规则，</a:t>
            </a:r>
            <a:r>
              <a:rPr lang="zh-CN" altLang="en-US" sz="1400" dirty="0" smtClean="0">
                <a:solidFill>
                  <a:srgbClr val="FFC000"/>
                </a:solidFill>
              </a:rPr>
              <a:t>条件间只有逻辑与运算</a:t>
            </a:r>
            <a:endParaRPr lang="zh-CN" altLang="en-US" sz="1400" dirty="0"/>
          </a:p>
        </p:txBody>
      </p:sp>
      <p:sp>
        <p:nvSpPr>
          <p:cNvPr id="4" name="Shape 150"/>
          <p:cNvSpPr txBox="1">
            <a:spLocks/>
          </p:cNvSpPr>
          <p:nvPr/>
        </p:nvSpPr>
        <p:spPr>
          <a:xfrm>
            <a:off x="793792" y="1248002"/>
            <a:ext cx="4842588" cy="519012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with-pod-affinity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affinity: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podAffinity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requiredDuringSchedulingIgnoredDuringExecution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labelSelector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matchExpressions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- key: security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operator: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values: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- S1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topologyKey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kubernetes.io/zone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preferredDuringSchedulingIgnoredDuringExecution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weight: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podAffinityTerm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labelSelector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matchExpressions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- key: security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operator: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values: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- S2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topologyKey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kubernetes.io/hostname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with-pod-affinity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k8s.gcr.io/pause:2.0</a:t>
            </a:r>
          </a:p>
        </p:txBody>
      </p:sp>
      <p:sp>
        <p:nvSpPr>
          <p:cNvPr id="5" name="矩形 4"/>
          <p:cNvSpPr/>
          <p:nvPr/>
        </p:nvSpPr>
        <p:spPr>
          <a:xfrm>
            <a:off x="793792" y="2577251"/>
            <a:ext cx="4842588" cy="14629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3792" y="4035808"/>
            <a:ext cx="4842588" cy="184247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066403" y="3611647"/>
            <a:ext cx="1071515" cy="1645037"/>
            <a:chOff x="6066403" y="3611647"/>
            <a:chExt cx="1923651" cy="1645037"/>
          </a:xfrm>
        </p:grpSpPr>
        <p:sp>
          <p:nvSpPr>
            <p:cNvPr id="13" name="右箭头 12"/>
            <p:cNvSpPr/>
            <p:nvPr/>
          </p:nvSpPr>
          <p:spPr>
            <a:xfrm rot="958813">
              <a:off x="6066403" y="5056142"/>
              <a:ext cx="1922106" cy="20054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 rot="739517">
              <a:off x="6067948" y="3611647"/>
              <a:ext cx="1922106" cy="20054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381300" y="3546506"/>
            <a:ext cx="386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硬性过滤：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排除不具备指定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81300" y="4935758"/>
            <a:ext cx="354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软性评分：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不具备指定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组打低分，降低该组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被选中的几率</a:t>
            </a:r>
          </a:p>
        </p:txBody>
      </p:sp>
    </p:spTree>
    <p:extLst>
      <p:ext uri="{BB962C8B-B14F-4D97-AF65-F5344CB8AC3E}">
        <p14:creationId xmlns:p14="http://schemas.microsoft.com/office/powerpoint/2010/main" val="3747331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podAntiAffinity</a:t>
            </a:r>
            <a:r>
              <a:rPr lang="zh-CN" altLang="en-US" dirty="0" smtClean="0"/>
              <a:t>：避免某些 </a:t>
            </a:r>
            <a:r>
              <a:rPr lang="en-US" altLang="zh-CN" dirty="0"/>
              <a:t>Pod </a:t>
            </a:r>
            <a:r>
              <a:rPr lang="zh-CN" altLang="en-US" dirty="0"/>
              <a:t>分布在同一组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728997" y="1586204"/>
            <a:ext cx="5813231" cy="4662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与</a:t>
            </a:r>
            <a:r>
              <a:rPr lang="en-US" altLang="zh-CN" sz="1800" dirty="0" err="1" smtClean="0">
                <a:solidFill>
                  <a:schemeClr val="bg1">
                    <a:lumMod val="95000"/>
                  </a:schemeClr>
                </a:solidFill>
              </a:rPr>
              <a:t>podAffinity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的差异</a:t>
            </a:r>
            <a:endParaRPr lang="en-US" altLang="zh-CN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匹配过程相同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最终处理调度结果时取反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即</a:t>
            </a:r>
            <a:endParaRPr lang="en-US" altLang="zh-CN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podAffinity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中可调度节点，在</a:t>
            </a: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podAntiAffinity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中为不可调度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podAffinity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中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高分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节点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，在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podAntiAffinity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中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为低分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hape 150"/>
          <p:cNvSpPr txBox="1">
            <a:spLocks/>
          </p:cNvSpPr>
          <p:nvPr/>
        </p:nvSpPr>
        <p:spPr>
          <a:xfrm>
            <a:off x="793792" y="1248002"/>
            <a:ext cx="4842588" cy="519012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with-pod-affinity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affinity: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podAntiAffinity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requiredDuringSchedulingIgnoredDuringExecution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labelSelector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matchExpressions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- key: security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operator: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values: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- S1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topologyKey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kubernetes.io/zone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preferredDuringSchedulingIgnoredDuringExecution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weight: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podAffinityTerm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labelSelector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matchExpressions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- key: security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operator: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values: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- S2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topologyKey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kubernetes.io/hostname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with-pod-affinity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k8s.gcr.io/pause:2.0</a:t>
            </a:r>
          </a:p>
        </p:txBody>
      </p:sp>
      <p:sp>
        <p:nvSpPr>
          <p:cNvPr id="5" name="矩形 4"/>
          <p:cNvSpPr/>
          <p:nvPr/>
        </p:nvSpPr>
        <p:spPr>
          <a:xfrm>
            <a:off x="793792" y="2577251"/>
            <a:ext cx="4842588" cy="14629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3792" y="4035808"/>
            <a:ext cx="4842588" cy="184247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2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93792" y="3033714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手动调度和</a:t>
            </a:r>
            <a:r>
              <a:rPr lang="en-US" altLang="zh-CN" dirty="0" smtClean="0"/>
              <a:t>DaemonSet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536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手动调度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（不经过调度器）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5572124" y="1130300"/>
            <a:ext cx="5260975" cy="5118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适用场景：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调度</a:t>
            </a:r>
            <a:r>
              <a:rPr lang="zh-CN" altLang="en-US" sz="1600" dirty="0" smtClean="0"/>
              <a:t>器不工作时，临时救急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封装实现自定义调度器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小故事：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过去几个版本的</a:t>
            </a:r>
            <a:r>
              <a:rPr lang="en-US" altLang="zh-CN" sz="1600" dirty="0" smtClean="0"/>
              <a:t>Daemonset</a:t>
            </a:r>
            <a:r>
              <a:rPr lang="zh-CN" altLang="en-US" sz="1600" dirty="0" smtClean="0"/>
              <a:t>都是由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直接指定</a:t>
            </a:r>
            <a:r>
              <a:rPr lang="en-US" altLang="zh-CN" sz="1600" dirty="0" smtClean="0"/>
              <a:t>pod</a:t>
            </a:r>
            <a:r>
              <a:rPr lang="zh-CN" altLang="en-US" sz="1600" dirty="0" smtClean="0"/>
              <a:t>的运行节点，不经过调度器。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直到</a:t>
            </a:r>
            <a:r>
              <a:rPr lang="en-US" altLang="zh-CN" sz="1600" dirty="0" smtClean="0"/>
              <a:t>1.11</a:t>
            </a:r>
            <a:r>
              <a:rPr lang="zh-CN" altLang="en-US" sz="1600" dirty="0" smtClean="0"/>
              <a:t>版本，</a:t>
            </a:r>
            <a:r>
              <a:rPr lang="en-US" altLang="zh-CN" sz="1600" dirty="0" smtClean="0"/>
              <a:t>DaemonSet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pod</a:t>
            </a:r>
            <a:r>
              <a:rPr lang="zh-CN" altLang="en-US" sz="1600" dirty="0" smtClean="0"/>
              <a:t>由</a:t>
            </a:r>
            <a:r>
              <a:rPr lang="en-US" altLang="zh-CN" sz="1600" dirty="0" smtClean="0"/>
              <a:t>scheduler</a:t>
            </a:r>
            <a:r>
              <a:rPr lang="zh-CN" altLang="en-US" sz="1600" dirty="0" smtClean="0"/>
              <a:t>调度才作为</a:t>
            </a:r>
            <a:r>
              <a:rPr lang="en-US" altLang="zh-CN" sz="1600" dirty="0" smtClean="0"/>
              <a:t>alpha</a:t>
            </a:r>
            <a:r>
              <a:rPr lang="zh-CN" altLang="en-US" sz="1600" dirty="0" smtClean="0"/>
              <a:t>特性引入</a:t>
            </a:r>
            <a:endParaRPr lang="zh-CN" altLang="en-US" sz="1600" dirty="0"/>
          </a:p>
        </p:txBody>
      </p:sp>
      <p:sp>
        <p:nvSpPr>
          <p:cNvPr id="5" name="Shape 150"/>
          <p:cNvSpPr txBox="1">
            <a:spLocks/>
          </p:cNvSpPr>
          <p:nvPr/>
        </p:nvSpPr>
        <p:spPr>
          <a:xfrm>
            <a:off x="933062" y="995587"/>
            <a:ext cx="3750906" cy="362403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labels: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run: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namespace: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image: nginx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imagePullPolicy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Always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ports: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containerPort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80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protocol: TCP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nodeName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node-n1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062" y="4219574"/>
            <a:ext cx="3750906" cy="31432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162050" y="4848225"/>
            <a:ext cx="3352800" cy="552450"/>
          </a:xfrm>
          <a:prstGeom prst="wedgeRoundRectCallout">
            <a:avLst>
              <a:gd name="adj1" fmla="val -31384"/>
              <a:gd name="adj2" fmla="val -1116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ea typeface="微软雅黑" panose="020B0503020204020204" pitchFamily="34" charset="-122"/>
              </a:rPr>
              <a:t>创建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ea typeface="微软雅黑" panose="020B0503020204020204" pitchFamily="34" charset="-122"/>
              </a:rPr>
              <a:t>Pod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ea typeface="微软雅黑" panose="020B0503020204020204" pitchFamily="34" charset="-122"/>
              </a:rPr>
              <a:t>时直接指定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ea typeface="微软雅黑" panose="020B0503020204020204" pitchFamily="34" charset="-122"/>
              </a:rPr>
              <a:t>nodeName</a:t>
            </a:r>
            <a:endParaRPr lang="zh-CN" altLang="en-US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682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DaemonSet</a:t>
            </a:r>
            <a:r>
              <a:rPr lang="zh-CN" altLang="en-US" dirty="0" smtClean="0"/>
              <a:t>：每个节点来一份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8188325" cy="133667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每个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上部署一个相同的</a:t>
            </a:r>
            <a:r>
              <a:rPr lang="en-US" altLang="zh-CN" sz="2000" dirty="0" smtClean="0"/>
              <a:t>pod</a:t>
            </a:r>
          </a:p>
          <a:p>
            <a:r>
              <a:rPr lang="zh-CN" altLang="en-US" sz="2000" dirty="0" smtClean="0"/>
              <a:t>通常用来部署集群中的</a:t>
            </a:r>
            <a:r>
              <a:rPr lang="en-US" altLang="zh-CN" sz="2000" dirty="0" smtClean="0"/>
              <a:t>agent</a:t>
            </a:r>
            <a:r>
              <a:rPr lang="zh-CN" altLang="en-US" sz="2000" dirty="0" smtClean="0"/>
              <a:t>，如果网络插件</a:t>
            </a:r>
            <a:endParaRPr lang="en-US" altLang="zh-CN" sz="2000" dirty="0" smtClean="0"/>
          </a:p>
        </p:txBody>
      </p:sp>
      <p:sp>
        <p:nvSpPr>
          <p:cNvPr id="5" name="Shape 150"/>
          <p:cNvSpPr txBox="1">
            <a:spLocks/>
          </p:cNvSpPr>
          <p:nvPr/>
        </p:nvSpPr>
        <p:spPr>
          <a:xfrm>
            <a:off x="7362825" y="1464301"/>
            <a:ext cx="4584720" cy="468885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1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apps/v1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Deployment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my-deploy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replicas: &lt;# of nodes&gt;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matchLabels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1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podlabel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daemonset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1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teplate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labels: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podlabel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daemonset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affinity: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podAntiAffinity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1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requiredDuringSchedulingIgnoredDuringExecution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lang="en-US" altLang="zh-CN" sz="11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labelSelector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1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matchExpressions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- key: </a:t>
            </a:r>
            <a:r>
              <a:rPr lang="en-US" altLang="zh-CN" sz="11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podlabel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operator: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values: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- daemonset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1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topologyKey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kubernetes.io/hostname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container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image: k8s.gcr.io/pause:2.0</a:t>
            </a:r>
          </a:p>
        </p:txBody>
      </p:sp>
      <p:sp>
        <p:nvSpPr>
          <p:cNvPr id="6" name="Shape 150"/>
          <p:cNvSpPr txBox="1">
            <a:spLocks/>
          </p:cNvSpPr>
          <p:nvPr/>
        </p:nvSpPr>
        <p:spPr>
          <a:xfrm>
            <a:off x="1155742" y="2007225"/>
            <a:ext cx="3692483" cy="374587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apps/v1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DaemonSet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my-daemonset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matchLabels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name: my-daemonset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template: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labels: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name: my-daemonset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spec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name: container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image: k8s.gcr.io/pause:2.0</a:t>
            </a:r>
          </a:p>
        </p:txBody>
      </p:sp>
      <p:sp>
        <p:nvSpPr>
          <p:cNvPr id="7" name="右箭头 6"/>
          <p:cNvSpPr/>
          <p:nvPr/>
        </p:nvSpPr>
        <p:spPr>
          <a:xfrm>
            <a:off x="5210217" y="3904703"/>
            <a:ext cx="1631908" cy="2005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87589" y="3495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424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Taints</a:t>
            </a:r>
            <a:r>
              <a:rPr lang="zh-CN" altLang="en-US" dirty="0" smtClean="0"/>
              <a:t>：避免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调度到特定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sp>
        <p:nvSpPr>
          <p:cNvPr id="4" name="Shape 150"/>
          <p:cNvSpPr txBox="1">
            <a:spLocks/>
          </p:cNvSpPr>
          <p:nvPr/>
        </p:nvSpPr>
        <p:spPr>
          <a:xfrm>
            <a:off x="935309" y="995587"/>
            <a:ext cx="3750906" cy="486228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labels: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beta.kubernetes.io/arch: amd64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beta.kubernetes.io/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kubernetes.io/hostname: node-n1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node-n1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externalID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node-n1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effect: 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NoSchedule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key: 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accelerator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timeAdded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value: 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gpu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status: {...}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39027" y="4407631"/>
            <a:ext cx="6251036" cy="1450243"/>
            <a:chOff x="5039027" y="2283556"/>
            <a:chExt cx="6251036" cy="1450243"/>
          </a:xfrm>
        </p:grpSpPr>
        <p:sp>
          <p:nvSpPr>
            <p:cNvPr id="9" name="矩形 8"/>
            <p:cNvSpPr/>
            <p:nvPr/>
          </p:nvSpPr>
          <p:spPr bwMode="auto">
            <a:xfrm>
              <a:off x="5461021" y="3298732"/>
              <a:ext cx="4711679" cy="323261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461021" y="2670836"/>
              <a:ext cx="4711679" cy="323261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039027" y="2283556"/>
              <a:ext cx="6251036" cy="145024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1400" kern="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给</a:t>
              </a:r>
              <a:r>
                <a:rPr lang="en-US" altLang="zh-CN" sz="1400" kern="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node</a:t>
              </a:r>
              <a:r>
                <a:rPr lang="zh-CN" altLang="en-US" sz="1400" kern="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添加</a:t>
              </a:r>
              <a:r>
                <a:rPr lang="en-US" altLang="zh-CN" sz="1400" kern="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taint</a:t>
              </a: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zh-CN" sz="1400" kern="0" dirty="0" err="1" smtClean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kubectl</a:t>
              </a:r>
              <a:r>
                <a:rPr lang="en-US" altLang="zh-CN" sz="1400" kern="0" dirty="0" smtClean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taint node node-n1 </a:t>
              </a:r>
              <a:r>
                <a:rPr lang="en-US" altLang="zh-CN" sz="1400" kern="0" dirty="0" smtClean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foo=</a:t>
              </a:r>
              <a:r>
                <a:rPr lang="en-US" altLang="zh-CN" sz="1400" kern="0" dirty="0" err="1" smtClean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bar:NoSchedule</a:t>
              </a:r>
              <a:endParaRPr lang="en-US" altLang="zh-CN" sz="1400" kern="0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kern="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删除</a:t>
              </a:r>
              <a:r>
                <a:rPr lang="en-US" altLang="zh-CN" sz="1400" kern="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taint</a:t>
              </a:r>
              <a:endParaRPr lang="en-US" altLang="zh-CN" sz="1400" kern="0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zh-CN" sz="1400" kern="0" dirty="0" err="1" smtClean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kubectl</a:t>
              </a:r>
              <a:r>
                <a:rPr lang="en-US" altLang="zh-CN" sz="1400" kern="0" dirty="0" smtClean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taint node node-n1 </a:t>
              </a:r>
              <a:r>
                <a:rPr lang="en-US" altLang="zh-CN" sz="1400" kern="0" dirty="0" err="1" smtClean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foo:NoSchedule</a:t>
              </a:r>
              <a:r>
                <a:rPr lang="en-US" altLang="zh-CN" sz="1400" kern="0" dirty="0" smtClean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-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charset="0"/>
                <a:ea typeface="微软雅黑"/>
              </a:endParaRP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>
          <a:xfrm>
            <a:off x="5039027" y="995587"/>
            <a:ext cx="5813231" cy="310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</a:rPr>
              <a:t>带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effect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</a:rPr>
              <a:t>的特殊</a:t>
            </a:r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</a:rPr>
              <a:t>label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，对</a:t>
            </a:r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</a:rPr>
              <a:t>Pod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有排斥性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硬性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排斥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NoSchedule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软性排斥 </a:t>
            </a: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PreferNoSchedule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系统创建的</a:t>
            </a:r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</a:rPr>
              <a:t>taint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附带时间戳</a:t>
            </a:r>
            <a:endParaRPr lang="en-US" altLang="zh-CN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effect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为</a:t>
            </a: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NoExecute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便于触发对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od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的超时驱逐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</a:rPr>
              <a:t>典型用法：预留特殊节点做特殊用途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3062" y="3371850"/>
            <a:ext cx="3741342" cy="86677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69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22700" y="2209800"/>
            <a:ext cx="4546602" cy="3867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理解资源限制对</a:t>
            </a:r>
            <a:r>
              <a:rPr lang="en-US" altLang="zh-CN" sz="2000" dirty="0" smtClean="0"/>
              <a:t>Pod</a:t>
            </a:r>
            <a:r>
              <a:rPr lang="zh-CN" altLang="en-US" sz="2000" dirty="0" smtClean="0"/>
              <a:t>调度的影响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label selector</a:t>
            </a:r>
            <a:r>
              <a:rPr lang="zh-CN" altLang="en-US" sz="2000" dirty="0" smtClean="0"/>
              <a:t>调度</a:t>
            </a:r>
            <a:r>
              <a:rPr lang="en-US" altLang="zh-CN" sz="2000" dirty="0" smtClean="0"/>
              <a:t>Pod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手动调度</a:t>
            </a:r>
            <a:r>
              <a:rPr lang="en-US" altLang="zh-CN" sz="2000" dirty="0" smtClean="0"/>
              <a:t>Pod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理解</a:t>
            </a:r>
            <a:r>
              <a:rPr lang="en-US" altLang="zh-CN" sz="2000" dirty="0" smtClean="0"/>
              <a:t>DaemonSet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调度失败原因分析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使用多调度器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了解调度器的配置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5456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Tolerations</a:t>
            </a:r>
            <a:r>
              <a:rPr lang="zh-CN" altLang="en-US" dirty="0" smtClean="0"/>
              <a:t>：允许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调度到有特定 </a:t>
            </a:r>
            <a:r>
              <a:rPr lang="en-US" altLang="zh-CN" dirty="0" smtClean="0"/>
              <a:t>taints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sp>
        <p:nvSpPr>
          <p:cNvPr id="4" name="Shape 150"/>
          <p:cNvSpPr txBox="1">
            <a:spLocks/>
          </p:cNvSpPr>
          <p:nvPr/>
        </p:nvSpPr>
        <p:spPr>
          <a:xfrm>
            <a:off x="935308" y="995589"/>
            <a:ext cx="3739096" cy="355736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labels: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run: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namespace: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nginx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tolerations: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key: accelerator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operator: Equal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value: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gpu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effect: 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NoSchedule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hape 150"/>
          <p:cNvSpPr txBox="1">
            <a:spLocks/>
          </p:cNvSpPr>
          <p:nvPr/>
        </p:nvSpPr>
        <p:spPr>
          <a:xfrm>
            <a:off x="6955109" y="995587"/>
            <a:ext cx="3750906" cy="355736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labels: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beta.kubernetes.io/arch: amd64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beta.kubernetes.io/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kubernetes.io/hostname: node-n1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node-n1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externalID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node-n1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effect: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NoSchedule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key: accelerator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timeAdded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value: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gpu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status: {...}</a:t>
            </a:r>
          </a:p>
        </p:txBody>
      </p:sp>
      <p:sp>
        <p:nvSpPr>
          <p:cNvPr id="12" name="矩形 11"/>
          <p:cNvSpPr/>
          <p:nvPr/>
        </p:nvSpPr>
        <p:spPr>
          <a:xfrm>
            <a:off x="933062" y="3371850"/>
            <a:ext cx="3741342" cy="111856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55109" y="3181350"/>
            <a:ext cx="3750906" cy="105727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997492" y="3686174"/>
            <a:ext cx="1631908" cy="2005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08152" y="3276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无视排斥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sz="quarter" idx="13"/>
          </p:nvPr>
        </p:nvSpPr>
        <p:spPr>
          <a:xfrm>
            <a:off x="1123950" y="4615485"/>
            <a:ext cx="9709149" cy="1783508"/>
          </a:xfrm>
        </p:spPr>
        <p:txBody>
          <a:bodyPr numCol="2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完全匹配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例：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&lt;key&gt;=&lt;value&gt;:&lt;effect&gt;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匹配任意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taint value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Operator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为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Exists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value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为空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</a:rPr>
              <a:t>例： 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&lt;key&gt;:&lt;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effect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匹配任意 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taint effect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effect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</a:rPr>
              <a:t>为空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</a:rPr>
              <a:t>例： 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key&gt;=&lt;value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注：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&lt;key&gt;=&lt;value&gt;:&lt;effect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为 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</a:rPr>
              <a:t>kubectl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 describe pod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中的写法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12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93792" y="3033714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调度结果和失败原因分析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55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1810051" y="4221128"/>
            <a:ext cx="6524324" cy="7794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调度失败原因分析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 smtClean="0"/>
              <a:t>查看调度结果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 smtClean="0"/>
              <a:t>查看调度失败原因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 smtClean="0"/>
              <a:t>调度失败错误列表（</a:t>
            </a:r>
            <a:r>
              <a:rPr lang="en-US" altLang="zh-CN" sz="2000" dirty="0" smtClean="0"/>
              <a:t>kubernetes </a:t>
            </a:r>
            <a:r>
              <a:rPr lang="en-US" altLang="zh-CN" sz="2000" dirty="0"/>
              <a:t>1.9</a:t>
            </a:r>
            <a:r>
              <a:rPr lang="zh-CN" altLang="en-US" sz="2000" dirty="0"/>
              <a:t>版本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1600" dirty="0" smtClean="0">
                <a:hlinkClick r:id="rId2"/>
              </a:rPr>
              <a:t>https</a:t>
            </a:r>
            <a:r>
              <a:rPr lang="en-US" altLang="zh-CN" sz="1600" dirty="0">
                <a:hlinkClick r:id="rId2"/>
              </a:rPr>
              <a:t>://</a:t>
            </a:r>
            <a:r>
              <a:rPr lang="en-US" altLang="zh-CN" sz="1600" dirty="0" smtClean="0">
                <a:hlinkClick r:id="rId2"/>
              </a:rPr>
              <a:t>github.com/kubernetes/kubernetes/blob/release-1.9/plugin/pkg/scheduler/algorithm/predicates/error.go#L25-L58</a:t>
            </a:r>
            <a:endParaRPr lang="en-US" altLang="zh-CN" sz="1600" dirty="0" smtClean="0"/>
          </a:p>
        </p:txBody>
      </p:sp>
      <p:sp>
        <p:nvSpPr>
          <p:cNvPr id="10" name="矩形 9"/>
          <p:cNvSpPr/>
          <p:nvPr/>
        </p:nvSpPr>
        <p:spPr bwMode="auto">
          <a:xfrm>
            <a:off x="1238552" y="1859545"/>
            <a:ext cx="3552523" cy="40910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zh-CN" sz="1400" kern="0" dirty="0" err="1" smtClean="0">
                <a:solidFill>
                  <a:srgbClr val="9BBB59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kubectl</a:t>
            </a:r>
            <a:r>
              <a:rPr lang="en-US" altLang="zh-CN" sz="1400" kern="0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 pod [</a:t>
            </a:r>
            <a:r>
              <a:rPr lang="en-US" altLang="zh-CN" sz="1400" kern="0" dirty="0" err="1" smtClean="0">
                <a:solidFill>
                  <a:srgbClr val="9BBB59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podname</a:t>
            </a:r>
            <a:r>
              <a:rPr lang="en-US" altLang="zh-CN" sz="1400" kern="0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 –o wide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38551" y="3012070"/>
            <a:ext cx="3552523" cy="40910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zh-CN" sz="1400" kern="0" dirty="0" err="1" smtClean="0">
                <a:solidFill>
                  <a:srgbClr val="9BBB59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kubectl</a:t>
            </a:r>
            <a:r>
              <a:rPr lang="en-US" altLang="zh-CN" sz="1400" kern="0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describe pod </a:t>
            </a:r>
            <a:r>
              <a:rPr lang="en-US" altLang="zh-CN" sz="1400" kern="0" dirty="0">
                <a:solidFill>
                  <a:srgbClr val="9BBB59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400" kern="0" dirty="0" err="1">
                <a:solidFill>
                  <a:srgbClr val="9BBB59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podname</a:t>
            </a:r>
            <a:r>
              <a:rPr lang="en-US" altLang="zh-CN" sz="1400" kern="0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863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调度失败原因分析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80" y="1371600"/>
            <a:ext cx="9704932" cy="47971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0980" y="5609432"/>
            <a:ext cx="9704932" cy="5592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71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93792" y="3033714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多调度器及调度器配置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770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多调度器</a:t>
            </a: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933062" y="1338487"/>
            <a:ext cx="3750906" cy="362403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labels: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run: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namespace: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image: nginx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imagePullPolicy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Always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ports: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containerPort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80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protocol: TCP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schedulerName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my-custom-scheduler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3062" y="4543424"/>
            <a:ext cx="3750906" cy="31432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132115" y="5364782"/>
            <a:ext cx="3352800" cy="552450"/>
          </a:xfrm>
          <a:prstGeom prst="wedgeRoundRectCallout">
            <a:avLst>
              <a:gd name="adj1" fmla="val -31384"/>
              <a:gd name="adj2" fmla="val -1116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scheduleName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指定调度器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572125" y="1338486"/>
            <a:ext cx="4972050" cy="3985989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/>
              <a:t>适用场景：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集群</a:t>
            </a:r>
            <a:r>
              <a:rPr lang="zh-CN" altLang="en-US" sz="1600" dirty="0" smtClean="0"/>
              <a:t>中存在多个调度器，分别处理不同类型的作业调度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使用限制：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建议对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做资源池划分，避免调度结果写入冲突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3936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自定义调度器配置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039350" cy="669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--policy-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-file</a:t>
            </a:r>
            <a:r>
              <a:rPr lang="zh-CN" altLang="en-US" sz="2000" dirty="0"/>
              <a:t>自定义调度器加载的</a:t>
            </a:r>
            <a:r>
              <a:rPr lang="zh-CN" altLang="en-US" sz="2000" dirty="0" smtClean="0"/>
              <a:t>算法，或者调整排序算法权重</a:t>
            </a:r>
            <a:endParaRPr lang="en-US" altLang="zh-CN" sz="2000" dirty="0"/>
          </a:p>
        </p:txBody>
      </p:sp>
      <p:sp>
        <p:nvSpPr>
          <p:cNvPr id="5" name="Shape 150"/>
          <p:cNvSpPr txBox="1">
            <a:spLocks/>
          </p:cNvSpPr>
          <p:nvPr/>
        </p:nvSpPr>
        <p:spPr>
          <a:xfrm>
            <a:off x="793750" y="1800225"/>
            <a:ext cx="5370242" cy="404137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"kind" : "Policy",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"v1",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"predicates"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{"name" :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PodFitsHostPorts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{"name" :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PodFitsResources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{"name" :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NoDiskConflict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{"name" :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NoVolumeZoneConflict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{"name" :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MatchNodeSelector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{"name" :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"priorities"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{"name" :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LeastRequestedPriority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"weight" : 1},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{"name" :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BalancedResourceAllocation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"weight" : 1},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{"name" :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ServiceSpreadingPriority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"weight" : 1},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{"name" :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EqualPriority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"weight" : 1}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hardPodAffinitySymmetricWeight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10,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alwaysCheckAllPredicates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25553" y="3918940"/>
            <a:ext cx="4713947" cy="409108"/>
            <a:chOff x="933061" y="5742422"/>
            <a:chExt cx="4713947" cy="409108"/>
          </a:xfrm>
        </p:grpSpPr>
        <p:sp>
          <p:nvSpPr>
            <p:cNvPr id="8" name="矩形 7"/>
            <p:cNvSpPr/>
            <p:nvPr/>
          </p:nvSpPr>
          <p:spPr bwMode="auto">
            <a:xfrm>
              <a:off x="1437425" y="5742422"/>
              <a:ext cx="2159059" cy="40910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061" y="5742423"/>
              <a:ext cx="4713947" cy="409107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defRPr/>
              </a:pPr>
              <a:r>
                <a:rPr lang="zh-CN" altLang="en-US" sz="1400" kern="0" dirty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执行</a:t>
              </a:r>
              <a:r>
                <a:rPr lang="zh-CN" altLang="en-US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400" kern="0" dirty="0" err="1" smtClean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kube</a:t>
              </a:r>
              <a:r>
                <a:rPr lang="en-US" altLang="zh-CN" sz="1400" kern="0" dirty="0" smtClean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-scheduler --help </a:t>
              </a:r>
              <a:r>
                <a:rPr lang="zh-CN" altLang="en-US" sz="1400" kern="0" dirty="0" smtClean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查看</a:t>
              </a:r>
              <a:r>
                <a:rPr lang="zh-CN" altLang="en-US" sz="1400" kern="0" dirty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更多</a:t>
              </a:r>
              <a:r>
                <a:rPr lang="zh-CN" altLang="en-US" sz="1400" kern="0" dirty="0" smtClean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调度器配置项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912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93792" y="3033714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Kubernetes </a:t>
            </a:r>
            <a:r>
              <a:rPr lang="zh-CN" altLang="en-US" dirty="0" smtClean="0"/>
              <a:t>调度相关基础概念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812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Scheduling</a:t>
            </a:r>
            <a:r>
              <a:rPr lang="zh-CN" altLang="en-US" dirty="0" smtClean="0"/>
              <a:t>：为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找到一个合适的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pic>
        <p:nvPicPr>
          <p:cNvPr id="5" name="Picture 4" descr="Scheduler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60" y="1175982"/>
            <a:ext cx="7597379" cy="20960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368493" y="3599333"/>
            <a:ext cx="2506079" cy="2208297"/>
            <a:chOff x="1723504" y="3116733"/>
            <a:chExt cx="2636238" cy="2322989"/>
          </a:xfrm>
        </p:grpSpPr>
        <p:sp>
          <p:nvSpPr>
            <p:cNvPr id="7" name="文本框 18"/>
            <p:cNvSpPr txBox="1"/>
            <p:nvPr/>
          </p:nvSpPr>
          <p:spPr>
            <a:xfrm>
              <a:off x="1723504" y="3116733"/>
              <a:ext cx="2636238" cy="23229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000" dirty="0" err="1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apiVersion</a:t>
              </a: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: v1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kind: Pod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metadata: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name: </a:t>
              </a:r>
              <a:r>
                <a:rPr lang="en-US" altLang="zh-CN" sz="10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my-pod-76559f5d5b-l9b9p</a:t>
              </a:r>
              <a:endParaRPr lang="en-US" altLang="zh-CN" sz="1000" dirty="0">
                <a:solidFill>
                  <a:srgbClr val="0070C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0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......</a:t>
              </a:r>
              <a:endParaRPr lang="en-US" altLang="zh-CN" sz="1000" dirty="0">
                <a:solidFill>
                  <a:srgbClr val="0070C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spec: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000" dirty="0" err="1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dnsPolicy</a:t>
              </a: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: </a:t>
              </a:r>
              <a:r>
                <a:rPr lang="en-US" altLang="zh-CN" sz="1000" dirty="0" err="1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ClusterFirst</a:t>
              </a:r>
              <a:endParaRPr lang="en-US" altLang="zh-CN" sz="1000" dirty="0">
                <a:solidFill>
                  <a:srgbClr val="0070C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000" b="1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000" b="1" dirty="0" err="1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nodeName</a:t>
              </a:r>
              <a:r>
                <a:rPr lang="en-US" altLang="zh-CN" sz="1000" b="1" dirty="0" smtClean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:</a:t>
              </a:r>
              <a:endParaRPr lang="en-US" altLang="zh-CN" sz="1000" b="1" dirty="0">
                <a:solidFill>
                  <a:srgbClr val="0070C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000" dirty="0" err="1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restartPolicy</a:t>
              </a: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: Always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  containers</a:t>
              </a: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: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......</a:t>
              </a:r>
              <a:endParaRPr lang="en-US" altLang="zh-CN" sz="1000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" name="Rectangle 1"/>
            <p:cNvSpPr/>
            <p:nvPr/>
          </p:nvSpPr>
          <p:spPr bwMode="auto">
            <a:xfrm>
              <a:off x="1867519" y="4568206"/>
              <a:ext cx="1728192" cy="205099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40633" y="3651532"/>
            <a:ext cx="2480906" cy="2208297"/>
            <a:chOff x="7162139" y="3116733"/>
            <a:chExt cx="2609758" cy="2322989"/>
          </a:xfrm>
        </p:grpSpPr>
        <p:sp>
          <p:nvSpPr>
            <p:cNvPr id="10" name="文本框 18"/>
            <p:cNvSpPr txBox="1"/>
            <p:nvPr/>
          </p:nvSpPr>
          <p:spPr>
            <a:xfrm>
              <a:off x="7162139" y="3116733"/>
              <a:ext cx="2609758" cy="23229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000" dirty="0" err="1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apiVersion</a:t>
              </a: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: v1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kind: Pod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metadata: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  name: pod-76559f5d5b-l9b9p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......</a:t>
              </a:r>
              <a:endParaRPr lang="en-US" altLang="zh-CN" sz="1000" dirty="0">
                <a:solidFill>
                  <a:srgbClr val="0070C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spec: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0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0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dnsPolicy</a:t>
              </a: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: </a:t>
              </a:r>
              <a:r>
                <a:rPr lang="en-US" altLang="zh-CN" sz="1000" dirty="0" err="1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ClusterFirst</a:t>
              </a:r>
              <a:endParaRPr lang="en-US" altLang="zh-CN" sz="1000" dirty="0">
                <a:solidFill>
                  <a:srgbClr val="0070C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000" b="1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000" b="1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nodeName</a:t>
              </a:r>
              <a:r>
                <a:rPr lang="en-US" altLang="zh-CN" sz="1000" b="1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: node1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000" dirty="0" err="1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restartPolicy</a:t>
              </a: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: Always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  containers</a:t>
              </a: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: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rgbClr val="0070C0"/>
                  </a:solidFill>
                  <a:latin typeface="Consolas" panose="020B0609020204030204" pitchFamily="49" charset="0"/>
                  <a:ea typeface="微软雅黑" pitchFamily="34" charset="-122"/>
                  <a:cs typeface="Consolas" panose="020B0609020204030204" pitchFamily="49" charset="0"/>
                </a:rPr>
                <a:t>......</a:t>
              </a:r>
              <a:endParaRPr lang="en-US" altLang="zh-CN" sz="1000" dirty="0" smtClean="0">
                <a:solidFill>
                  <a:srgbClr val="0070C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1"/>
            <p:cNvSpPr/>
            <p:nvPr/>
          </p:nvSpPr>
          <p:spPr bwMode="auto">
            <a:xfrm>
              <a:off x="7342212" y="4568206"/>
              <a:ext cx="1728192" cy="205099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48265" y="2619375"/>
            <a:ext cx="2109335" cy="928688"/>
            <a:chOff x="1548265" y="2540000"/>
            <a:chExt cx="2109335" cy="1059333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548265" y="2540000"/>
              <a:ext cx="756785" cy="105933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794000" y="2540000"/>
              <a:ext cx="863600" cy="105933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7511816" y="2447925"/>
            <a:ext cx="2109334" cy="1151408"/>
            <a:chOff x="1548266" y="2513406"/>
            <a:chExt cx="2109334" cy="1085927"/>
          </a:xfrm>
        </p:grpSpPr>
        <p:cxnSp>
          <p:nvCxnSpPr>
            <p:cNvPr id="16" name="直接连接符 15"/>
            <p:cNvCxnSpPr/>
            <p:nvPr/>
          </p:nvCxnSpPr>
          <p:spPr>
            <a:xfrm flipH="1">
              <a:off x="1548266" y="2513406"/>
              <a:ext cx="349484" cy="1085927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367650" y="2513406"/>
              <a:ext cx="1289950" cy="1085927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139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Node </a:t>
            </a:r>
            <a:r>
              <a:rPr lang="zh-CN" altLang="en-US" sz="2800" dirty="0" smtClean="0"/>
              <a:t>定义</a:t>
            </a:r>
            <a:endParaRPr lang="zh-CN" altLang="en-US" sz="2800" dirty="0"/>
          </a:p>
        </p:txBody>
      </p:sp>
      <p:sp>
        <p:nvSpPr>
          <p:cNvPr id="8" name="Shape 150"/>
          <p:cNvSpPr txBox="1">
            <a:spLocks/>
          </p:cNvSpPr>
          <p:nvPr/>
        </p:nvSpPr>
        <p:spPr>
          <a:xfrm>
            <a:off x="935309" y="995587"/>
            <a:ext cx="3750906" cy="537721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labels: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beta.kubernetes.io/arch: amd64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beta.kubernetes.io/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kubernetes.io/hostname: node-n1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node-n1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externalID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node-n1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addresses: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address: 10.162.197.135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type: </a:t>
            </a:r>
            <a:r>
              <a:rPr lang="en-US" altLang="zh-CN" sz="12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InternalIP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allocatable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memory: 16309412Ki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pods: "110"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capacity: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memory: 16411812Ki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pods: "110"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conditions: {...}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daemonEndpoints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kubeletEndpoint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Port: 10250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images: {...}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nodeInfo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{...}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991402" y="2716794"/>
            <a:ext cx="6251036" cy="409108"/>
            <a:chOff x="933061" y="5742422"/>
            <a:chExt cx="6251036" cy="409108"/>
          </a:xfrm>
        </p:grpSpPr>
        <p:sp>
          <p:nvSpPr>
            <p:cNvPr id="11" name="矩形 10"/>
            <p:cNvSpPr/>
            <p:nvPr/>
          </p:nvSpPr>
          <p:spPr bwMode="auto">
            <a:xfrm>
              <a:off x="1434776" y="5742422"/>
              <a:ext cx="3584208" cy="40910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933061" y="5742423"/>
              <a:ext cx="6251036" cy="409107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defRPr/>
              </a:pPr>
              <a:r>
                <a:rPr lang="zh-CN" altLang="en-US" sz="1400" kern="0" dirty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执行</a:t>
              </a:r>
              <a:r>
                <a:rPr lang="zh-CN" altLang="en-US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400" kern="0" dirty="0" err="1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kubectl</a:t>
              </a:r>
              <a:r>
                <a:rPr lang="en-US" altLang="zh-CN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400" kern="0" dirty="0" smtClean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get node &lt;node-name&gt; -o yaml </a:t>
              </a:r>
              <a:r>
                <a:rPr lang="zh-CN" altLang="en-US" sz="1400" kern="0" dirty="0" smtClean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查看</a:t>
              </a:r>
              <a:r>
                <a:rPr lang="zh-CN" altLang="en-US" sz="1400" kern="0" dirty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一个</a:t>
              </a:r>
              <a:r>
                <a:rPr lang="zh-CN" altLang="en-US" sz="1400" kern="0" dirty="0" smtClean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完整的</a:t>
              </a:r>
              <a:r>
                <a:rPr lang="en-US" altLang="zh-CN" sz="1400" kern="0" dirty="0" smtClean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node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33062" y="3590925"/>
            <a:ext cx="3741342" cy="75247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937397" y="3865205"/>
            <a:ext cx="1922106" cy="2005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150436" y="3765421"/>
            <a:ext cx="312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的可分配资源量</a:t>
            </a:r>
          </a:p>
        </p:txBody>
      </p:sp>
    </p:spTree>
    <p:extLst>
      <p:ext uri="{BB962C8B-B14F-4D97-AF65-F5344CB8AC3E}">
        <p14:creationId xmlns:p14="http://schemas.microsoft.com/office/powerpoint/2010/main" val="1222424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Pod </a:t>
            </a:r>
            <a:r>
              <a:rPr lang="zh-CN" altLang="en-US" sz="2800" dirty="0" smtClean="0"/>
              <a:t>定义</a:t>
            </a:r>
            <a:endParaRPr lang="zh-CN" altLang="en-US" sz="2800" dirty="0"/>
          </a:p>
        </p:txBody>
      </p:sp>
      <p:sp>
        <p:nvSpPr>
          <p:cNvPr id="32" name="Shape 150"/>
          <p:cNvSpPr txBox="1">
            <a:spLocks/>
          </p:cNvSpPr>
          <p:nvPr/>
        </p:nvSpPr>
        <p:spPr>
          <a:xfrm>
            <a:off x="933062" y="995587"/>
            <a:ext cx="3750906" cy="537721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labels: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run: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namespace: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image: nginx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imagePullPolicy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Always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ports: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containerPort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80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protocol: TCP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requests: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memory: "10Gi"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"500m"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limits: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memory: "10Gi"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"500m"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schedulerName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default-scheduler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nodeName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node-n1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restartPolicy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Always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nodeSelector: {...}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affinity: {...}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tolerations: {...}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status: {}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5039027" y="2288169"/>
            <a:ext cx="6251036" cy="409108"/>
            <a:chOff x="933061" y="5742422"/>
            <a:chExt cx="6251036" cy="409108"/>
          </a:xfrm>
        </p:grpSpPr>
        <p:sp>
          <p:nvSpPr>
            <p:cNvPr id="34" name="矩形 33"/>
            <p:cNvSpPr/>
            <p:nvPr/>
          </p:nvSpPr>
          <p:spPr bwMode="auto">
            <a:xfrm>
              <a:off x="4441370" y="5742422"/>
              <a:ext cx="914401" cy="40910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539551" y="5742422"/>
              <a:ext cx="2463282" cy="40910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933061" y="5742423"/>
              <a:ext cx="6251036" cy="409107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defRPr/>
              </a:pPr>
              <a:r>
                <a:rPr lang="zh-CN" altLang="en-US" sz="1400" kern="0" dirty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执行</a:t>
              </a:r>
              <a:r>
                <a:rPr lang="zh-CN" altLang="en-US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400" kern="0" dirty="0" err="1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kubectl</a:t>
              </a:r>
              <a:r>
                <a:rPr lang="en-US" altLang="zh-CN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explain </a:t>
              </a:r>
              <a:r>
                <a:rPr lang="en-US" altLang="zh-CN" sz="1400" kern="0" dirty="0" err="1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pod.spec</a:t>
              </a:r>
              <a:r>
                <a:rPr lang="en-US" altLang="zh-CN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zh-CN" altLang="en-US" sz="1400" kern="0" dirty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查看 </a:t>
              </a:r>
              <a:r>
                <a:rPr lang="en-US" altLang="zh-CN" sz="1400" kern="0" dirty="0" err="1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pod.spec</a:t>
              </a:r>
              <a:r>
                <a:rPr lang="en-US" altLang="zh-CN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zh-CN" altLang="en-US" sz="1400" kern="0" dirty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提供的完整配置</a:t>
              </a:r>
              <a:r>
                <a:rPr lang="zh-CN" altLang="en-US" sz="1400" kern="0" dirty="0" smtClean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字段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55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039027" y="1745244"/>
            <a:ext cx="6251036" cy="409108"/>
            <a:chOff x="933061" y="5742422"/>
            <a:chExt cx="6251036" cy="409108"/>
          </a:xfrm>
        </p:grpSpPr>
        <p:sp>
          <p:nvSpPr>
            <p:cNvPr id="12" name="矩形 11"/>
            <p:cNvSpPr/>
            <p:nvPr/>
          </p:nvSpPr>
          <p:spPr bwMode="auto">
            <a:xfrm>
              <a:off x="4441370" y="5742422"/>
              <a:ext cx="914401" cy="40910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39551" y="5742422"/>
              <a:ext cx="2463282" cy="40910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933061" y="5742423"/>
              <a:ext cx="6251036" cy="409107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defRPr/>
              </a:pPr>
              <a:r>
                <a:rPr lang="zh-CN" altLang="en-US" sz="1400" kern="0" dirty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执行</a:t>
              </a:r>
              <a:r>
                <a:rPr lang="zh-CN" altLang="en-US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400" kern="0" dirty="0" err="1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kubectl</a:t>
              </a:r>
              <a:r>
                <a:rPr lang="en-US" altLang="zh-CN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explain </a:t>
              </a:r>
              <a:r>
                <a:rPr lang="en-US" altLang="zh-CN" sz="1400" kern="0" dirty="0" err="1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pod.spec</a:t>
              </a:r>
              <a:r>
                <a:rPr lang="en-US" altLang="zh-CN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zh-CN" altLang="en-US" sz="1400" kern="0" dirty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查看 </a:t>
              </a:r>
              <a:r>
                <a:rPr lang="en-US" altLang="zh-CN" sz="1400" kern="0" dirty="0" err="1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pod.spec</a:t>
              </a:r>
              <a:r>
                <a:rPr lang="en-US" altLang="zh-CN" sz="1400" kern="0" dirty="0">
                  <a:solidFill>
                    <a:srgbClr val="9BBB59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zh-CN" altLang="en-US" sz="1400" kern="0" dirty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提供的完整配置</a:t>
              </a:r>
              <a:r>
                <a:rPr lang="zh-CN" altLang="en-US" sz="1400" kern="0" dirty="0" smtClean="0">
                  <a:solidFill>
                    <a:prstClr val="white">
                      <a:lumMod val="85000"/>
                    </a:prstClr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字段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Pod 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影响</a:t>
            </a:r>
            <a:r>
              <a:rPr lang="zh-CN" altLang="en-US" sz="2800" dirty="0" smtClean="0"/>
              <a:t>调度的主要属性字段</a:t>
            </a:r>
            <a:endParaRPr lang="zh-CN" altLang="en-US" sz="2800" dirty="0"/>
          </a:p>
        </p:txBody>
      </p:sp>
      <p:sp>
        <p:nvSpPr>
          <p:cNvPr id="5" name="Shape 150"/>
          <p:cNvSpPr txBox="1">
            <a:spLocks/>
          </p:cNvSpPr>
          <p:nvPr/>
        </p:nvSpPr>
        <p:spPr>
          <a:xfrm>
            <a:off x="933062" y="995587"/>
            <a:ext cx="3750906" cy="541454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labels: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run: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namespace: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containers: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image: nginx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imagePullPolicy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Always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 my-pod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ports: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containerPort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80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protocol: TCP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requests: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memory: "10Gi"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"500m"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limits: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memory: "10Gi"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"500m"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schedulerName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default-scheduler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nodeName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node-n1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restartPolicy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Always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nodeSelector: {...}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affinity: {...}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tolerations: {...}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status: {}</a:t>
            </a:r>
          </a:p>
        </p:txBody>
      </p:sp>
      <p:sp>
        <p:nvSpPr>
          <p:cNvPr id="15" name="矩形 14"/>
          <p:cNvSpPr/>
          <p:nvPr/>
        </p:nvSpPr>
        <p:spPr>
          <a:xfrm>
            <a:off x="933062" y="5277218"/>
            <a:ext cx="3741342" cy="18964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3062" y="3965507"/>
            <a:ext cx="3741342" cy="5639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3062" y="5057235"/>
            <a:ext cx="3741342" cy="2146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33062" y="5610195"/>
            <a:ext cx="3741343" cy="54204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065727" y="5291896"/>
            <a:ext cx="1922106" cy="2005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150436" y="51921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调度结果</a:t>
            </a:r>
          </a:p>
        </p:txBody>
      </p:sp>
      <p:sp>
        <p:nvSpPr>
          <p:cNvPr id="23" name="右箭头 22"/>
          <p:cNvSpPr/>
          <p:nvPr/>
        </p:nvSpPr>
        <p:spPr>
          <a:xfrm rot="21027742">
            <a:off x="5042358" y="4825677"/>
            <a:ext cx="1922106" cy="2005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150435" y="4529453"/>
            <a:ext cx="413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执行调度的调度器</a:t>
            </a:r>
          </a:p>
        </p:txBody>
      </p:sp>
      <p:sp>
        <p:nvSpPr>
          <p:cNvPr id="26" name="右箭头 25"/>
          <p:cNvSpPr/>
          <p:nvPr/>
        </p:nvSpPr>
        <p:spPr>
          <a:xfrm rot="270923">
            <a:off x="5043939" y="5823318"/>
            <a:ext cx="1922106" cy="20054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150436" y="586072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高级调度策略</a:t>
            </a:r>
          </a:p>
        </p:txBody>
      </p:sp>
      <p:sp>
        <p:nvSpPr>
          <p:cNvPr id="29" name="右箭头 28"/>
          <p:cNvSpPr/>
          <p:nvPr/>
        </p:nvSpPr>
        <p:spPr>
          <a:xfrm rot="20320754">
            <a:off x="4937397" y="3704373"/>
            <a:ext cx="1922106" cy="2005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150436" y="316175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资源调度依据</a:t>
            </a:r>
          </a:p>
        </p:txBody>
      </p:sp>
    </p:spTree>
    <p:extLst>
      <p:ext uri="{BB962C8B-B14F-4D97-AF65-F5344CB8AC3E}">
        <p14:creationId xmlns:p14="http://schemas.microsoft.com/office/powerpoint/2010/main" val="3720970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93792" y="3033714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Kubernetes </a:t>
            </a:r>
            <a:r>
              <a:rPr lang="zh-CN" altLang="en-US" dirty="0" smtClean="0"/>
              <a:t>中的资源分配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049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K8S </a:t>
            </a:r>
            <a:r>
              <a:rPr lang="zh-CN" altLang="en-US" dirty="0" smtClean="0"/>
              <a:t>调度器的资源分配机制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793750" y="1130299"/>
            <a:ext cx="10039350" cy="53731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1800" dirty="0" smtClean="0"/>
              <a:t>基于</a:t>
            </a:r>
            <a:r>
              <a:rPr lang="en-US" altLang="zh-CN" sz="1800" dirty="0" smtClean="0"/>
              <a:t>Pod</a:t>
            </a:r>
            <a:r>
              <a:rPr lang="zh-CN" altLang="en-US" sz="1800" dirty="0" smtClean="0"/>
              <a:t>中容器</a:t>
            </a:r>
            <a:r>
              <a:rPr lang="en-US" altLang="zh-CN" sz="1800" dirty="0" smtClean="0"/>
              <a:t>request</a:t>
            </a:r>
            <a:r>
              <a:rPr lang="zh-CN" altLang="en-US" sz="1800" dirty="0" smtClean="0"/>
              <a:t>资源“总和”调度</a:t>
            </a:r>
            <a:endParaRPr lang="en-US" altLang="zh-CN" sz="18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 err="1" smtClean="0">
                <a:solidFill>
                  <a:srgbClr val="FFC000"/>
                </a:solidFill>
              </a:rPr>
              <a:t>resoureces.limits</a:t>
            </a:r>
            <a:r>
              <a:rPr lang="zh-CN" altLang="en-US" sz="1400" dirty="0" smtClean="0"/>
              <a:t>影响</a:t>
            </a:r>
            <a:r>
              <a:rPr lang="en-US" altLang="zh-CN" sz="1400" dirty="0" smtClean="0"/>
              <a:t>pod</a:t>
            </a:r>
            <a:r>
              <a:rPr lang="zh-CN" altLang="en-US" sz="1400" dirty="0" smtClean="0"/>
              <a:t>的</a:t>
            </a:r>
            <a:r>
              <a:rPr lang="zh-CN" altLang="en-US" sz="1400" dirty="0" smtClean="0">
                <a:solidFill>
                  <a:srgbClr val="FFC000"/>
                </a:solidFill>
              </a:rPr>
              <a:t>运行资源上限</a:t>
            </a:r>
            <a:r>
              <a:rPr lang="zh-CN" altLang="en-US" sz="1400" dirty="0" smtClean="0"/>
              <a:t>，不影响调度</a:t>
            </a:r>
            <a:endParaRPr lang="en-US" altLang="zh-CN" sz="14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 err="1" smtClean="0"/>
              <a:t>initContainer</a:t>
            </a:r>
            <a:r>
              <a:rPr lang="zh-CN" altLang="en-US" sz="1400" dirty="0" smtClean="0"/>
              <a:t>取最大值，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取累加值，最后取大者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即 </a:t>
            </a:r>
            <a:r>
              <a:rPr lang="en-US" altLang="zh-CN" sz="1400" dirty="0" smtClean="0">
                <a:solidFill>
                  <a:srgbClr val="FFC000"/>
                </a:solidFill>
              </a:rPr>
              <a:t>Max( Max(</a:t>
            </a:r>
            <a:r>
              <a:rPr lang="en-US" altLang="zh-CN" sz="1400" dirty="0" err="1" smtClean="0">
                <a:solidFill>
                  <a:srgbClr val="FFC000"/>
                </a:solidFill>
              </a:rPr>
              <a:t>initContainers.requests</a:t>
            </a:r>
            <a:r>
              <a:rPr lang="en-US" altLang="zh-CN" sz="1400" dirty="0" smtClean="0">
                <a:solidFill>
                  <a:srgbClr val="FFC000"/>
                </a:solidFill>
              </a:rPr>
              <a:t>), Sum(</a:t>
            </a:r>
            <a:r>
              <a:rPr lang="en-US" altLang="zh-CN" sz="1400" dirty="0" err="1" smtClean="0">
                <a:solidFill>
                  <a:srgbClr val="FFC000"/>
                </a:solidFill>
              </a:rPr>
              <a:t>containers.requests</a:t>
            </a:r>
            <a:r>
              <a:rPr lang="en-US" altLang="zh-CN" sz="1400" dirty="0" smtClean="0">
                <a:solidFill>
                  <a:srgbClr val="FFC000"/>
                </a:solidFill>
              </a:rPr>
              <a:t>) 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1400" dirty="0" smtClean="0"/>
              <a:t>未指定</a:t>
            </a:r>
            <a:r>
              <a:rPr lang="en-US" altLang="zh-CN" sz="1400" dirty="0" smtClean="0"/>
              <a:t>request</a:t>
            </a:r>
            <a:r>
              <a:rPr lang="zh-CN" altLang="en-US" sz="1400" dirty="0" smtClean="0"/>
              <a:t>资源时， 按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资源需求进行调度</a:t>
            </a:r>
            <a:endParaRPr lang="en-US" altLang="zh-CN" sz="14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zh-CN" sz="18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1800" dirty="0" smtClean="0"/>
              <a:t>基于资源声明量的调度，而非实际占用</a:t>
            </a:r>
            <a:endParaRPr lang="en-US" altLang="zh-CN" sz="18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1400" dirty="0" smtClean="0"/>
              <a:t>不依赖监控，系统不会过于敏感</a:t>
            </a:r>
            <a:endParaRPr lang="en-US" altLang="zh-CN" sz="14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1400" dirty="0" smtClean="0"/>
              <a:t>能否调度成功：</a:t>
            </a:r>
            <a:r>
              <a:rPr lang="en-US" altLang="zh-CN" sz="1400" dirty="0" err="1" smtClean="0"/>
              <a:t>pod.request</a:t>
            </a:r>
            <a:r>
              <a:rPr lang="en-US" altLang="zh-CN" sz="1400" dirty="0" smtClean="0"/>
              <a:t> &lt; </a:t>
            </a:r>
            <a:r>
              <a:rPr lang="en-US" altLang="zh-CN" sz="1400" dirty="0" err="1" smtClean="0"/>
              <a:t>node.allocatable</a:t>
            </a:r>
            <a:r>
              <a:rPr lang="en-US" altLang="zh-CN" sz="1400" dirty="0" smtClean="0"/>
              <a:t> - </a:t>
            </a:r>
            <a:r>
              <a:rPr lang="en-US" altLang="zh-CN" sz="1400" dirty="0" err="1" smtClean="0"/>
              <a:t>node.requested</a:t>
            </a:r>
            <a:endParaRPr lang="en-US" altLang="zh-CN" sz="14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zh-CN" sz="1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 smtClean="0"/>
              <a:t>Kubernetes node </a:t>
            </a:r>
            <a:r>
              <a:rPr lang="zh-CN" altLang="en-US" sz="1800" dirty="0" smtClean="0"/>
              <a:t>资源的盒子模型</a:t>
            </a:r>
            <a:endParaRPr lang="en-US" altLang="zh-CN" sz="18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zh-CN" sz="18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1800" dirty="0" smtClean="0"/>
              <a:t>资源分配相关算法</a:t>
            </a:r>
            <a:endParaRPr lang="en-US" altLang="zh-CN" sz="18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 err="1" smtClean="0"/>
              <a:t>GeneralPredicates</a:t>
            </a:r>
            <a:r>
              <a:rPr lang="zh-CN" altLang="en-US" sz="1400" dirty="0" smtClean="0"/>
              <a:t>（主要是</a:t>
            </a:r>
            <a:r>
              <a:rPr lang="en-US" altLang="zh-CN" sz="1400" dirty="0" err="1" smtClean="0"/>
              <a:t>PodFitsResources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 err="1" smtClean="0"/>
              <a:t>LeastRequestedPriority</a:t>
            </a:r>
            <a:endParaRPr lang="en-US" altLang="zh-CN" sz="14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 err="1" smtClean="0"/>
              <a:t>BalancedResourceAllocation</a:t>
            </a:r>
            <a:r>
              <a:rPr lang="zh-CN" altLang="en-US" sz="1400" dirty="0" smtClean="0"/>
              <a:t>，平衡</a:t>
            </a:r>
            <a:r>
              <a:rPr lang="en-US" altLang="zh-CN" sz="1400" dirty="0" err="1" smtClean="0"/>
              <a:t>cpu</a:t>
            </a:r>
            <a:r>
              <a:rPr lang="en-US" altLang="zh-CN" sz="1400" dirty="0" smtClean="0"/>
              <a:t>/mem</a:t>
            </a:r>
            <a:r>
              <a:rPr lang="zh-CN" altLang="en-US" sz="1400" dirty="0" smtClean="0"/>
              <a:t>的消耗比例</a:t>
            </a:r>
            <a:endParaRPr lang="zh-CN" altLang="en-US" sz="1400" dirty="0"/>
          </a:p>
        </p:txBody>
      </p:sp>
      <p:pic>
        <p:nvPicPr>
          <p:cNvPr id="3" name="Picture 2" descr="è¾å¥å¾çè¯´æ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172" y="3946762"/>
            <a:ext cx="3532597" cy="175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>
            <a:off x="5267872" y="4252667"/>
            <a:ext cx="1922106" cy="20054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66666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【Cloud Native Lives】Kubernetes管理员实训 模板.pptx" id="{22455D63-1947-4F54-8E5F-C16BA73BBACF}" vid="{6BB644D6-C8A2-4C93-BCDE-42C19C8B7D03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66666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【Cloud Native Lives】Kubernetes管理员实训 模板.pptx" id="{22455D63-1947-4F54-8E5F-C16BA73BBACF}" vid="{69422343-B6AF-4897-BC57-BC525FB6BB83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【Cloud Native Lives】Kubernetes管理员实训 模板</Template>
  <TotalTime>5614</TotalTime>
  <Words>2295</Words>
  <Application>Microsoft Office PowerPoint</Application>
  <PresentationFormat>宽屏</PresentationFormat>
  <Paragraphs>521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Consolas</vt:lpstr>
      <vt:lpstr>Wingdings</vt:lpstr>
      <vt:lpstr>1_Office 主题</vt:lpstr>
      <vt:lpstr>2_Office 主题</vt:lpstr>
      <vt:lpstr>Day5 容器进阶之Kubernetes pod调度原理分析</vt:lpstr>
      <vt:lpstr>大  纲</vt:lpstr>
      <vt:lpstr>Kubernetes 调度相关基础概念</vt:lpstr>
      <vt:lpstr>Scheduling：为Pod找到一个合适的Node</vt:lpstr>
      <vt:lpstr>Node 定义</vt:lpstr>
      <vt:lpstr>Pod 定义</vt:lpstr>
      <vt:lpstr>Pod 中影响调度的主要属性字段</vt:lpstr>
      <vt:lpstr>Kubernetes 中的资源分配</vt:lpstr>
      <vt:lpstr>K8S 调度器的资源分配机制</vt:lpstr>
      <vt:lpstr>Pod 所需资源的计算</vt:lpstr>
      <vt:lpstr>Kubernetes 中的高级调度及用法</vt:lpstr>
      <vt:lpstr>nodeSelector：将 Pod 调度到特定的 Node 上</vt:lpstr>
      <vt:lpstr>nodeAffinity：nodeSelector 升级版</vt:lpstr>
      <vt:lpstr>podAffinity：让某些 Pod 分布在同一组 Node 上</vt:lpstr>
      <vt:lpstr>podAntiAffinity：避免某些 Pod 分布在同一组 Node 上</vt:lpstr>
      <vt:lpstr>手动调度和DaemonSet</vt:lpstr>
      <vt:lpstr>手动调度Pod（不经过调度器）</vt:lpstr>
      <vt:lpstr>DaemonSet：每个节点来一份</vt:lpstr>
      <vt:lpstr>Taints：避免 Pod 调度到特定 Node 上</vt:lpstr>
      <vt:lpstr>Tolerations：允许 Pod 调度到有特定 taints 的 Node 上</vt:lpstr>
      <vt:lpstr>调度结果和失败原因分析</vt:lpstr>
      <vt:lpstr>调度失败原因分析</vt:lpstr>
      <vt:lpstr>调度失败原因分析</vt:lpstr>
      <vt:lpstr>多调度器及调度器配置</vt:lpstr>
      <vt:lpstr>多调度器</vt:lpstr>
      <vt:lpstr>自定义调度器配置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Wangzefeng (Kevin)</dc:creator>
  <cp:lastModifiedBy>Wujiaqing (Allen, PaaS)</cp:lastModifiedBy>
  <cp:revision>141</cp:revision>
  <dcterms:created xsi:type="dcterms:W3CDTF">2018-09-26T06:34:32Z</dcterms:created>
  <dcterms:modified xsi:type="dcterms:W3CDTF">2018-11-05T07:48:22Z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  <property fmtid="{D5CDD505-2E9C-101B-9397-08002B2CF9AE}" pid="3" name="_2015_ms_pID_725343">
    <vt:lpwstr>(3)LwiTN5LUVgf1ohvqXU3hOi9PfQgG8dptOEOVQUekHMUm9qLvOF5zJU5J3UTzCyIVrUivZR4u
PXOVo8N0kG/KjURnc3j+AKTMVbPj3xjC8kMQXa8jw+721zo/Ic7sVzTlmb13KRDwVdi9ab91
K2NsoxYUzq96xX4gYQH88Ev1DhLmyHwvPFIbkmrFJE1GmwM/ROThFpzrlnpSKohftKmHNnoZ
nlikBh9noDeJVaGHcD</vt:lpwstr>
  </property>
  <property fmtid="{D5CDD505-2E9C-101B-9397-08002B2CF9AE}" pid="4" name="_2015_ms_pID_7253431">
    <vt:lpwstr>wKXc56LHKf50Urpx7VSLLcxC3lz0jUOX+KiVS4t0wCeN2W1Mpl+EA5
wI1A3Iv6fa401i+29rA/qotUtnX1tGnsqx474WosBgXGM4kzGSLtzsdxfINxnrf/C+UC2GJL
yFXHDG2B1NzMDGIYsy8KzS4ixLvEJKP0aOqRkdRbqVeBqpR+/PNW8p56v2a70bKVJ+SIx7qy
h8LiNs5O+amxiywt59bgITY/33ktG2LMAyQ3</vt:lpwstr>
  </property>
  <property fmtid="{D5CDD505-2E9C-101B-9397-08002B2CF9AE}" pid="5" name="_2015_ms_pID_7253432">
    <vt:lpwstr>RZFVv3QJ8Wa2NfsqDFcvox8=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1541403966</vt:lpwstr>
  </property>
</Properties>
</file>