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64" r:id="rId2"/>
    <p:sldId id="365" r:id="rId3"/>
    <p:sldId id="419" r:id="rId4"/>
    <p:sldId id="403" r:id="rId5"/>
    <p:sldId id="414" r:id="rId6"/>
    <p:sldId id="420" r:id="rId7"/>
    <p:sldId id="415" r:id="rId8"/>
    <p:sldId id="416" r:id="rId9"/>
    <p:sldId id="423" r:id="rId10"/>
    <p:sldId id="421" r:id="rId11"/>
    <p:sldId id="422" r:id="rId12"/>
    <p:sldId id="424" r:id="rId13"/>
    <p:sldId id="426" r:id="rId14"/>
    <p:sldId id="427" r:id="rId15"/>
    <p:sldId id="428" r:id="rId16"/>
    <p:sldId id="430" r:id="rId17"/>
    <p:sldId id="431" r:id="rId18"/>
    <p:sldId id="433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D84437"/>
    <a:srgbClr val="A9A9A9"/>
    <a:srgbClr val="FF9900"/>
    <a:srgbClr val="4285F4"/>
    <a:srgbClr val="7A93AE"/>
    <a:srgbClr val="FAE798"/>
    <a:srgbClr val="666666"/>
    <a:srgbClr val="1AE5FF"/>
    <a:srgbClr val="00F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7" autoAdjust="0"/>
    <p:restoredTop sz="81257" autoAdjust="0"/>
  </p:normalViewPr>
  <p:slideViewPr>
    <p:cSldViewPr snapToGrid="0">
      <p:cViewPr varScale="1">
        <p:scale>
          <a:sx n="94" d="100"/>
          <a:sy n="94" d="100"/>
        </p:scale>
        <p:origin x="114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3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68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2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63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2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79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08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05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8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0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0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1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2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2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0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26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6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1416000" y="2933127"/>
            <a:ext cx="9360000" cy="84058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altLang="zh-CN" sz="4500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4400" dirty="0" smtClean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点击编辑标题内容</a:t>
            </a:r>
            <a:endParaRPr lang="en-US" altLang="zh-CN" sz="4400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4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 userDrawn="1"/>
        </p:nvPicPr>
        <p:blipFill>
          <a:blip r:embed="rId2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2349878" y="1049100"/>
            <a:ext cx="7492244" cy="802723"/>
          </a:xfrm>
        </p:spPr>
        <p:txBody>
          <a:bodyPr>
            <a:normAutofit/>
          </a:bodyPr>
          <a:lstStyle>
            <a:lvl1pPr algn="ctr">
              <a:defRPr sz="4400" b="1" baseline="0"/>
            </a:lvl1pPr>
          </a:lstStyle>
          <a:p>
            <a:r>
              <a:rPr lang="zh-CN" altLang="en-US" dirty="0" smtClean="0"/>
              <a:t>点击编辑目录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3822700" y="2209800"/>
            <a:ext cx="4546602" cy="2575560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24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 marL="24384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1</a:t>
            </a:r>
          </a:p>
          <a:p>
            <a:pPr lvl="0"/>
            <a:r>
              <a:rPr lang="zh-CN" altLang="en-US" dirty="0" smtClean="0"/>
              <a:t>章节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793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" y="1076"/>
            <a:ext cx="12189609" cy="685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3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4339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55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411161"/>
            <a:ext cx="10039308" cy="521891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93750" y="1130300"/>
            <a:ext cx="10039350" cy="51181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24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65300"/>
            <a:ext cx="3327400" cy="332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99" y="1765300"/>
            <a:ext cx="333524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7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 userDrawn="1"/>
        </p:nvSpPr>
        <p:spPr>
          <a:xfrm>
            <a:off x="2496000" y="2801089"/>
            <a:ext cx="72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SzPct val="60000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http://zhibo.huaweicloud.com/watch/2174406</a:t>
            </a: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243572" y="1731174"/>
            <a:ext cx="7704856" cy="147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0" scaled="0"/>
                </a:gra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609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73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219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3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828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4384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30480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8565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>
                <a:gradFill>
                  <a:gsLst>
                    <a:gs pos="70000">
                      <a:srgbClr val="00E4F5"/>
                    </a:gs>
                    <a:gs pos="30000">
                      <a:srgbClr val="00F3CB"/>
                    </a:gs>
                    <a:gs pos="0">
                      <a:srgbClr val="D5FFFF"/>
                    </a:gs>
                    <a:gs pos="100000">
                      <a:srgbClr val="D5FFFF"/>
                    </a:gs>
                  </a:gsLst>
                  <a:lin ang="9000000" scaled="0"/>
                </a:gradFill>
              </a:rPr>
              <a:t>Thank You</a:t>
            </a:r>
            <a:endParaRPr lang="zh-CN" altLang="en-US" dirty="0">
              <a:gradFill>
                <a:gsLst>
                  <a:gs pos="70000">
                    <a:srgbClr val="00E4F5"/>
                  </a:gs>
                  <a:gs pos="30000">
                    <a:srgbClr val="00F3CB"/>
                  </a:gs>
                  <a:gs pos="0">
                    <a:srgbClr val="D5FFFF"/>
                  </a:gs>
                  <a:gs pos="100000">
                    <a:srgbClr val="D5FFFF"/>
                  </a:gs>
                </a:gsLst>
                <a:lin ang="9000000" scaled="0"/>
              </a:gra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513" y="3828467"/>
            <a:ext cx="3228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9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\\Bchief-sever180\共享\华为\2016\3月\2016年分析师大会PPT美化\文件\03-IT-黄瑾\link\005vp4nfgw1ezdabp2ubsj308c08cdg3-01.jpg"/>
          <p:cNvPicPr>
            <a:picLocks noChangeAspect="1" noChangeArrowheads="1"/>
          </p:cNvPicPr>
          <p:nvPr/>
        </p:nvPicPr>
        <p:blipFill>
          <a:blip r:embed="rId10" cstate="print"/>
          <a:srcRect l="35419" t="2299" r="3754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1" y="415264"/>
            <a:ext cx="507259" cy="504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6551450"/>
            <a:ext cx="1435037" cy="144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00" y="6464748"/>
            <a:ext cx="1080000" cy="317405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516000" y="6421477"/>
            <a:ext cx="11160000" cy="0"/>
          </a:xfrm>
          <a:prstGeom prst="line">
            <a:avLst/>
          </a:prstGeom>
          <a:gradFill flip="none" rotWithShape="1">
            <a:gsLst>
              <a:gs pos="68000">
                <a:srgbClr val="00ADED">
                  <a:alpha val="0"/>
                </a:srgbClr>
              </a:gs>
              <a:gs pos="100000">
                <a:srgbClr val="00B0F0">
                  <a:alpha val="26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gradFill flip="none" rotWithShape="1">
              <a:gsLst>
                <a:gs pos="0">
                  <a:srgbClr val="00C9D3">
                    <a:alpha val="40000"/>
                  </a:srgbClr>
                </a:gs>
                <a:gs pos="100000">
                  <a:srgbClr val="052F95">
                    <a:alpha val="40000"/>
                  </a:srgbClr>
                </a:gs>
              </a:gsLst>
              <a:lin ang="10800000" scaled="0"/>
              <a:tileRect/>
            </a:gra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49" r:id="rId3"/>
    <p:sldLayoutId id="2147483650" r:id="rId4"/>
    <p:sldLayoutId id="2147483669" r:id="rId5"/>
    <p:sldLayoutId id="2147483670" r:id="rId6"/>
    <p:sldLayoutId id="2147483673" r:id="rId7"/>
    <p:sldLayoutId id="2147483671" r:id="rId8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16000" y="2933127"/>
            <a:ext cx="9360000" cy="840589"/>
          </a:xfrm>
        </p:spPr>
        <p:txBody>
          <a:bodyPr/>
          <a:lstStyle/>
          <a:p>
            <a:r>
              <a:rPr lang="en-US" altLang="zh-CN" dirty="0"/>
              <a:t>Day9 </a:t>
            </a:r>
            <a:r>
              <a:rPr lang="zh-CN" altLang="en-US" dirty="0"/>
              <a:t>容器进阶之</a:t>
            </a:r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zh-CN" altLang="en-US" dirty="0"/>
              <a:t>网络管理原理分析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13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1107361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Kubernetes</a:t>
            </a:r>
            <a:r>
              <a:rPr lang="en-US" altLang="zh-CN" dirty="0"/>
              <a:t> </a:t>
            </a:r>
            <a:r>
              <a:rPr lang="en-US" altLang="zh-CN" dirty="0" smtClean="0"/>
              <a:t>Service</a:t>
            </a:r>
            <a:endParaRPr lang="zh-CN" altLang="en-US" dirty="0"/>
          </a:p>
        </p:txBody>
      </p:sp>
      <p:pic>
        <p:nvPicPr>
          <p:cNvPr id="11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35" y="1787074"/>
            <a:ext cx="6439549" cy="44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92" y="972611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和</a:t>
            </a:r>
            <a:r>
              <a:rPr lang="en-US" altLang="zh-CN" dirty="0"/>
              <a:t>Endpoints</a:t>
            </a:r>
            <a:r>
              <a:rPr lang="zh-CN" altLang="en-US" dirty="0"/>
              <a:t>定义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69" y="1644713"/>
            <a:ext cx="4784025" cy="41032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07" y="1577215"/>
            <a:ext cx="4298387" cy="47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58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0550" y="2859938"/>
            <a:ext cx="10039308" cy="6629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部署和配置网络</a:t>
            </a:r>
            <a:r>
              <a:rPr lang="en-US" altLang="zh-CN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539046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666" y="693478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LoadBalancer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Service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5666" y="1328285"/>
            <a:ext cx="109586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82265">
              <a:buClr>
                <a:srgbClr val="6ABCFC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2"/>
                </a:solidFill>
              </a:rPr>
              <a:t>同时是</a:t>
            </a:r>
            <a:r>
              <a:rPr lang="en-US" altLang="zh-CN" sz="2000" b="1" dirty="0" smtClean="0">
                <a:solidFill>
                  <a:schemeClr val="bg2"/>
                </a:solidFill>
              </a:rPr>
              <a:t>Cluster IP</a:t>
            </a:r>
            <a:r>
              <a:rPr lang="zh-CN" altLang="en-US" sz="2000" b="1" dirty="0" smtClean="0">
                <a:solidFill>
                  <a:schemeClr val="bg2"/>
                </a:solidFill>
              </a:rPr>
              <a:t>类型</a:t>
            </a:r>
            <a:endParaRPr lang="en-US" altLang="zh-CN" sz="2000" b="1" dirty="0" smtClean="0">
              <a:solidFill>
                <a:schemeClr val="bg2"/>
              </a:solidFill>
            </a:endParaRPr>
          </a:p>
          <a:p>
            <a:pPr marL="342900" indent="-342900" defTabSz="982265">
              <a:buClr>
                <a:srgbClr val="6ABCFC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bg2"/>
                </a:solidFill>
              </a:rPr>
              <a:t>需要</a:t>
            </a:r>
            <a:r>
              <a:rPr lang="zh-CN" altLang="en-US" sz="2000" b="1" dirty="0">
                <a:solidFill>
                  <a:schemeClr val="bg2"/>
                </a:solidFill>
              </a:rPr>
              <a:t>跑在特定的</a:t>
            </a:r>
            <a:r>
              <a:rPr lang="en-US" altLang="zh-CN" sz="2000" b="1" dirty="0">
                <a:solidFill>
                  <a:schemeClr val="bg2"/>
                </a:solidFill>
              </a:rPr>
              <a:t>cloud provider</a:t>
            </a:r>
            <a:r>
              <a:rPr lang="zh-CN" altLang="en-US" sz="2000" b="1" dirty="0">
                <a:solidFill>
                  <a:schemeClr val="bg2"/>
                </a:solidFill>
              </a:rPr>
              <a:t>上</a:t>
            </a:r>
            <a:endParaRPr lang="en-US" altLang="zh-CN" sz="2000" b="1" dirty="0">
              <a:solidFill>
                <a:schemeClr val="bg2"/>
              </a:solidFill>
            </a:endParaRPr>
          </a:p>
          <a:p>
            <a:pPr defTabSz="982265">
              <a:buClr>
                <a:srgbClr val="6ABCFC"/>
              </a:buClr>
            </a:pPr>
            <a:r>
              <a:rPr lang="en-US" altLang="zh-CN" dirty="0">
                <a:solidFill>
                  <a:schemeClr val="bg2"/>
                </a:solidFill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</a:rPr>
              <a:t> - </a:t>
            </a:r>
            <a:r>
              <a:rPr lang="en-US" altLang="zh-CN" dirty="0">
                <a:solidFill>
                  <a:schemeClr val="bg2"/>
                </a:solidFill>
              </a:rPr>
              <a:t>Service Controller</a:t>
            </a:r>
            <a:r>
              <a:rPr lang="zh-CN" altLang="en-US" dirty="0">
                <a:solidFill>
                  <a:schemeClr val="bg2"/>
                </a:solidFill>
              </a:rPr>
              <a:t>自动创建一个外部</a:t>
            </a:r>
            <a:r>
              <a:rPr lang="en-US" altLang="zh-CN" dirty="0">
                <a:solidFill>
                  <a:schemeClr val="bg2"/>
                </a:solidFill>
              </a:rPr>
              <a:t>LB</a:t>
            </a:r>
            <a:r>
              <a:rPr lang="zh-CN" altLang="en-US" dirty="0">
                <a:solidFill>
                  <a:schemeClr val="bg2"/>
                </a:solidFill>
              </a:rPr>
              <a:t>并配置安全组</a:t>
            </a:r>
            <a:endParaRPr lang="en-US" altLang="zh-CN" dirty="0">
              <a:solidFill>
                <a:schemeClr val="bg2"/>
              </a:solidFill>
            </a:endParaRPr>
          </a:p>
          <a:p>
            <a:pPr defTabSz="982265">
              <a:buClr>
                <a:srgbClr val="6ABCFC"/>
              </a:buClr>
            </a:pPr>
            <a:r>
              <a:rPr lang="en-US" altLang="zh-CN" dirty="0">
                <a:solidFill>
                  <a:schemeClr val="bg2"/>
                </a:solidFill>
              </a:rPr>
              <a:t>       </a:t>
            </a:r>
            <a:r>
              <a:rPr lang="en-US" altLang="zh-CN" dirty="0" smtClean="0">
                <a:solidFill>
                  <a:schemeClr val="bg2"/>
                </a:solidFill>
              </a:rPr>
              <a:t> - </a:t>
            </a:r>
            <a:r>
              <a:rPr lang="zh-CN" altLang="en-US" dirty="0">
                <a:solidFill>
                  <a:schemeClr val="bg2"/>
                </a:solidFill>
              </a:rPr>
              <a:t>对集群内访问，</a:t>
            </a:r>
            <a:r>
              <a:rPr lang="en-US" altLang="zh-CN" dirty="0" err="1">
                <a:solidFill>
                  <a:schemeClr val="bg2"/>
                </a:solidFill>
              </a:rPr>
              <a:t>kube</a:t>
            </a:r>
            <a:r>
              <a:rPr lang="en-US" altLang="zh-CN" dirty="0">
                <a:solidFill>
                  <a:schemeClr val="bg2"/>
                </a:solidFill>
              </a:rPr>
              <a:t>-proxy</a:t>
            </a:r>
            <a:r>
              <a:rPr lang="zh-CN" altLang="en-US" dirty="0">
                <a:solidFill>
                  <a:schemeClr val="bg2"/>
                </a:solidFill>
              </a:rPr>
              <a:t>用</a:t>
            </a:r>
            <a:r>
              <a:rPr lang="en-US" altLang="zh-CN" dirty="0" err="1">
                <a:solidFill>
                  <a:schemeClr val="bg2"/>
                </a:solidFill>
              </a:rPr>
              <a:t>iptables</a:t>
            </a:r>
            <a:r>
              <a:rPr lang="zh-CN" altLang="en-US" dirty="0">
                <a:solidFill>
                  <a:schemeClr val="bg2"/>
                </a:solidFill>
              </a:rPr>
              <a:t>或</a:t>
            </a:r>
            <a:r>
              <a:rPr lang="en-US" altLang="zh-CN" dirty="0" err="1">
                <a:solidFill>
                  <a:schemeClr val="bg2"/>
                </a:solidFill>
              </a:rPr>
              <a:t>ipvs</a:t>
            </a:r>
            <a:r>
              <a:rPr lang="zh-CN" altLang="en-US" dirty="0">
                <a:solidFill>
                  <a:schemeClr val="bg2"/>
                </a:solidFill>
              </a:rPr>
              <a:t>实现了云服务提供商</a:t>
            </a:r>
            <a:r>
              <a:rPr lang="en-US" altLang="zh-CN" dirty="0">
                <a:solidFill>
                  <a:schemeClr val="bg2"/>
                </a:solidFill>
              </a:rPr>
              <a:t>LB</a:t>
            </a:r>
            <a:r>
              <a:rPr lang="zh-CN" altLang="en-US" dirty="0">
                <a:solidFill>
                  <a:schemeClr val="bg2"/>
                </a:solidFill>
              </a:rPr>
              <a:t>的部分功能：</a:t>
            </a:r>
            <a:r>
              <a:rPr lang="en-US" altLang="zh-CN" dirty="0">
                <a:solidFill>
                  <a:schemeClr val="bg2"/>
                </a:solidFill>
              </a:rPr>
              <a:t>L4</a:t>
            </a:r>
            <a:r>
              <a:rPr lang="zh-CN" altLang="en-US" dirty="0">
                <a:solidFill>
                  <a:schemeClr val="bg2"/>
                </a:solidFill>
              </a:rPr>
              <a:t>转发，安全组规则等。</a:t>
            </a:r>
            <a:endParaRPr lang="zh-CN" altLang="en-US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4190" y="2703085"/>
            <a:ext cx="48894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kind: Service</a:t>
            </a:r>
          </a:p>
          <a:p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apiVersion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v1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metadata: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name: my-service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spec: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selector: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app: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MyApp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ports: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 protocol: TCP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port: 80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targetPort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9376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clusterIP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10.0.171.239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loadBalancerIP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78.11.24.19 #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 IP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type: 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LoadBalancer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771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0550" y="2859938"/>
            <a:ext cx="10039308" cy="6629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Ingress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9708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666" y="693478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5666" y="1328285"/>
            <a:ext cx="1095865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Ingress</a:t>
            </a: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是授权入站连接到达集群服务的规则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  <a:endParaRPr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支持通过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URL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方式将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Service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暴露到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K8S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集群外，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Service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之上的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L7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访问入口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 -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支持自定义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Service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的访问策略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 -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提供按域名访问的虚拟主机功能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</a:rPr>
              <a:t> -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支持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TLS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28" y="3850349"/>
            <a:ext cx="1460517" cy="12798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83" y="3637931"/>
            <a:ext cx="1506069" cy="1704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99" y="2209512"/>
            <a:ext cx="4636075" cy="407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61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8873" y="1191713"/>
            <a:ext cx="26894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apiVersion</a:t>
            </a:r>
            <a:r>
              <a:rPr lang="en-US" altLang="zh-CN" sz="1600" dirty="0">
                <a:solidFill>
                  <a:schemeClr val="bg1"/>
                </a:solidFill>
              </a:rPr>
              <a:t>: extensions/v1beta1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kind: Ingress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metadata: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name: test-ingress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spec</a:t>
            </a:r>
            <a:r>
              <a:rPr lang="en-US" altLang="zh-CN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tls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-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secretName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testsecret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  backend: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serviceName</a:t>
            </a:r>
            <a:r>
              <a:rPr lang="en-US" altLang="zh-CN" sz="1600" b="1" dirty="0">
                <a:solidFill>
                  <a:srgbClr val="FF0000"/>
                </a:solidFill>
              </a:rPr>
              <a:t>: </a:t>
            </a:r>
            <a:r>
              <a:rPr lang="en-US" altLang="zh-CN" sz="1600" b="1" dirty="0" err="1">
                <a:solidFill>
                  <a:srgbClr val="FF0000"/>
                </a:solidFill>
              </a:rPr>
              <a:t>testsvc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</a:rPr>
              <a:t>servicePort</a:t>
            </a:r>
            <a:r>
              <a:rPr lang="en-US" altLang="zh-CN" sz="1600" b="1" dirty="0">
                <a:solidFill>
                  <a:srgbClr val="FF0000"/>
                </a:solidFill>
              </a:rPr>
              <a:t>: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80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7" y="4037712"/>
            <a:ext cx="6535062" cy="6668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1147" y="4871533"/>
            <a:ext cx="5705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ADDRESS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</a:rPr>
              <a:t>Ingress</a:t>
            </a:r>
            <a:r>
              <a:rPr lang="zh-CN" altLang="en-US" sz="1600" dirty="0" smtClean="0">
                <a:solidFill>
                  <a:schemeClr val="bg1"/>
                </a:solidFill>
              </a:rPr>
              <a:t>的访问入口地址，由</a:t>
            </a:r>
            <a:r>
              <a:rPr lang="en-US" altLang="zh-CN" sz="1600" dirty="0" smtClean="0">
                <a:solidFill>
                  <a:schemeClr val="bg1"/>
                </a:solidFill>
              </a:rPr>
              <a:t>Ingress Controller</a:t>
            </a:r>
            <a:r>
              <a:rPr lang="zh-CN" altLang="en-US" sz="1600" dirty="0" smtClean="0">
                <a:solidFill>
                  <a:schemeClr val="bg1"/>
                </a:solidFill>
              </a:rPr>
              <a:t>分配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BACKEND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</a:rPr>
              <a:t>K8S Service + Port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RULE</a:t>
            </a:r>
            <a:r>
              <a:rPr lang="zh-CN" altLang="en-US" sz="1600" dirty="0" smtClean="0">
                <a:solidFill>
                  <a:schemeClr val="bg1"/>
                </a:solidFill>
              </a:rPr>
              <a:t>：自定义的访问策略。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若规则为空，则访问</a:t>
            </a:r>
            <a:r>
              <a:rPr lang="en-US" altLang="zh-CN" sz="1600" dirty="0" smtClean="0">
                <a:solidFill>
                  <a:schemeClr val="bg1"/>
                </a:solidFill>
              </a:rPr>
              <a:t>ADDRESS</a:t>
            </a:r>
            <a:r>
              <a:rPr lang="zh-CN" altLang="en-US" sz="1600" dirty="0" smtClean="0">
                <a:solidFill>
                  <a:schemeClr val="bg1"/>
                </a:solidFill>
              </a:rPr>
              <a:t>的所有流量都转发给</a:t>
            </a:r>
            <a:r>
              <a:rPr lang="en-US" altLang="zh-CN" sz="1600" dirty="0" smtClean="0">
                <a:solidFill>
                  <a:schemeClr val="bg1"/>
                </a:solidFill>
              </a:rPr>
              <a:t>BACKEND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53" y="5022556"/>
            <a:ext cx="4210638" cy="138131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93233" y="819249"/>
            <a:ext cx="28342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apiVersion</a:t>
            </a:r>
            <a:r>
              <a:rPr lang="en-US" altLang="zh-CN" sz="1600" dirty="0">
                <a:solidFill>
                  <a:schemeClr val="bg1"/>
                </a:solidFill>
              </a:rPr>
              <a:t>: extensions/v1beta1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kind: Ingress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metadata: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name: test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spec: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rules: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- host: foo.bar.com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http: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paths: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     - path: /foo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backend: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</a:t>
            </a:r>
            <a:r>
              <a:rPr lang="en-US" altLang="zh-CN" sz="1600" dirty="0" err="1">
                <a:solidFill>
                  <a:schemeClr val="bg1"/>
                </a:solidFill>
              </a:rPr>
              <a:t>serviceName</a:t>
            </a:r>
            <a:r>
              <a:rPr lang="en-US" altLang="zh-CN" sz="1600" dirty="0">
                <a:solidFill>
                  <a:schemeClr val="bg1"/>
                </a:solidFill>
              </a:rPr>
              <a:t>: s1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</a:t>
            </a:r>
            <a:r>
              <a:rPr lang="en-US" altLang="zh-CN" sz="1600" dirty="0" err="1">
                <a:solidFill>
                  <a:schemeClr val="bg1"/>
                </a:solidFill>
              </a:rPr>
              <a:t>servicePort</a:t>
            </a:r>
            <a:r>
              <a:rPr lang="en-US" altLang="zh-CN" sz="1600" dirty="0">
                <a:solidFill>
                  <a:schemeClr val="bg1"/>
                </a:solidFill>
              </a:rPr>
              <a:t>: 80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      - path: /bar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backend: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</a:t>
            </a:r>
            <a:r>
              <a:rPr lang="en-US" altLang="zh-CN" sz="1600" dirty="0" err="1">
                <a:solidFill>
                  <a:schemeClr val="bg1"/>
                </a:solidFill>
              </a:rPr>
              <a:t>serviceName</a:t>
            </a:r>
            <a:r>
              <a:rPr lang="en-US" altLang="zh-CN" sz="1600" dirty="0">
                <a:solidFill>
                  <a:schemeClr val="bg1"/>
                </a:solidFill>
              </a:rPr>
              <a:t>: s2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</a:t>
            </a:r>
            <a:r>
              <a:rPr lang="en-US" altLang="zh-CN" sz="1600" dirty="0" err="1">
                <a:solidFill>
                  <a:schemeClr val="bg1"/>
                </a:solidFill>
              </a:rPr>
              <a:t>servicePort</a:t>
            </a:r>
            <a:r>
              <a:rPr lang="en-US" altLang="zh-CN" sz="1600" dirty="0">
                <a:solidFill>
                  <a:schemeClr val="bg1"/>
                </a:solidFill>
              </a:rPr>
              <a:t>: 80</a:t>
            </a:r>
          </a:p>
          <a:p>
            <a:endParaRPr lang="zh-CN" altLang="en-US" sz="1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0641504" y="4437779"/>
            <a:ext cx="711398" cy="162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526894" y="3841305"/>
            <a:ext cx="266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当</a:t>
            </a:r>
            <a:r>
              <a:rPr lang="en-US" altLang="zh-CN" sz="1600" dirty="0" smtClean="0">
                <a:solidFill>
                  <a:srgbClr val="FF0000"/>
                </a:solidFill>
              </a:rPr>
              <a:t>LB</a:t>
            </a:r>
            <a:r>
              <a:rPr lang="zh-CN" altLang="en-US" sz="1600" dirty="0" smtClean="0">
                <a:solidFill>
                  <a:srgbClr val="FF0000"/>
                </a:solidFill>
              </a:rPr>
              <a:t>准备就绪时，</a:t>
            </a:r>
            <a:r>
              <a:rPr lang="en-US" altLang="zh-CN" sz="1600" dirty="0" smtClean="0">
                <a:solidFill>
                  <a:srgbClr val="FF0000"/>
                </a:solidFill>
              </a:rPr>
              <a:t>Ingress Controller</a:t>
            </a:r>
            <a:r>
              <a:rPr lang="zh-CN" altLang="en-US" sz="1600" dirty="0" smtClean="0">
                <a:solidFill>
                  <a:srgbClr val="FF0000"/>
                </a:solidFill>
              </a:rPr>
              <a:t>填充</a:t>
            </a:r>
            <a:r>
              <a:rPr lang="en-US" altLang="zh-CN" sz="1600" dirty="0" smtClean="0">
                <a:solidFill>
                  <a:srgbClr val="FF0000"/>
                </a:solidFill>
              </a:rPr>
              <a:t>ADDRESS</a:t>
            </a:r>
            <a:r>
              <a:rPr lang="zh-CN" altLang="en-US" sz="1600" dirty="0" smtClean="0">
                <a:solidFill>
                  <a:srgbClr val="FF0000"/>
                </a:solidFill>
              </a:rPr>
              <a:t>字段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42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0550" y="2859938"/>
            <a:ext cx="10039308" cy="6629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303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lang="zh-CN" altLang="en-US" dirty="0"/>
          </a:p>
        </p:txBody>
      </p:sp>
      <p:sp>
        <p:nvSpPr>
          <p:cNvPr id="13" name="Shape 150"/>
          <p:cNvSpPr txBox="1">
            <a:spLocks/>
          </p:cNvSpPr>
          <p:nvPr/>
        </p:nvSpPr>
        <p:spPr>
          <a:xfrm>
            <a:off x="863871" y="1098779"/>
            <a:ext cx="10530340" cy="518368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8818" indent="-588818" defTabSz="982265">
              <a:buClr>
                <a:srgbClr val="6ABCFC"/>
              </a:buClr>
            </a:pPr>
            <a:r>
              <a:rPr lang="zh-CN" altLang="en-US" sz="2400" dirty="0" smtClean="0">
                <a:solidFill>
                  <a:schemeClr val="bg2"/>
                </a:solidFill>
              </a:rPr>
              <a:t>解析</a:t>
            </a:r>
            <a:r>
              <a:rPr lang="en-US" altLang="zh-CN" sz="2400" dirty="0" smtClean="0">
                <a:solidFill>
                  <a:schemeClr val="bg2"/>
                </a:solidFill>
              </a:rPr>
              <a:t>Pod</a:t>
            </a:r>
            <a:r>
              <a:rPr lang="zh-CN" altLang="en-US" sz="2400" dirty="0" smtClean="0">
                <a:solidFill>
                  <a:schemeClr val="bg2"/>
                </a:solidFill>
              </a:rPr>
              <a:t>和</a:t>
            </a:r>
            <a:r>
              <a:rPr lang="en-US" altLang="zh-CN" sz="2400" dirty="0" smtClean="0">
                <a:solidFill>
                  <a:schemeClr val="bg2"/>
                </a:solidFill>
              </a:rPr>
              <a:t>Service</a:t>
            </a:r>
            <a:r>
              <a:rPr lang="zh-CN" altLang="en-US" sz="2400" dirty="0" smtClean="0">
                <a:solidFill>
                  <a:schemeClr val="bg2"/>
                </a:solidFill>
              </a:rPr>
              <a:t>的域名的，</a:t>
            </a:r>
            <a:r>
              <a:rPr lang="en-US" altLang="zh-CN" sz="2400" dirty="0" smtClean="0">
                <a:solidFill>
                  <a:schemeClr val="bg2"/>
                </a:solidFill>
              </a:rPr>
              <a:t>K8S</a:t>
            </a:r>
            <a:r>
              <a:rPr lang="zh-CN" altLang="en-US" sz="2400" dirty="0" smtClean="0">
                <a:solidFill>
                  <a:schemeClr val="bg2"/>
                </a:solidFill>
              </a:rPr>
              <a:t>集群内</a:t>
            </a:r>
            <a:r>
              <a:rPr lang="en-US" altLang="zh-CN" sz="2400" dirty="0" smtClean="0">
                <a:solidFill>
                  <a:schemeClr val="bg2"/>
                </a:solidFill>
              </a:rPr>
              <a:t>Pod</a:t>
            </a:r>
            <a:r>
              <a:rPr lang="zh-CN" altLang="en-US" sz="2400" dirty="0" smtClean="0">
                <a:solidFill>
                  <a:schemeClr val="bg2"/>
                </a:solidFill>
              </a:rPr>
              <a:t>使用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pPr marL="588818" indent="-588818" defTabSz="982265">
              <a:buClr>
                <a:srgbClr val="6ABCFC"/>
              </a:buClr>
            </a:pPr>
            <a:r>
              <a:rPr lang="en-US" altLang="zh-CN" sz="2400" dirty="0" err="1" smtClean="0">
                <a:solidFill>
                  <a:schemeClr val="bg2"/>
                </a:solidFill>
              </a:rPr>
              <a:t>Kube-dns</a:t>
            </a:r>
            <a:r>
              <a:rPr lang="zh-CN" altLang="en-US" sz="2400" dirty="0" smtClean="0">
                <a:solidFill>
                  <a:schemeClr val="bg2"/>
                </a:solidFill>
              </a:rPr>
              <a:t>和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CoreDNS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pPr marL="588818" indent="-588818" defTabSz="982265">
              <a:buClr>
                <a:srgbClr val="6ABCFC"/>
              </a:buClr>
            </a:pPr>
            <a:r>
              <a:rPr lang="zh-CN" altLang="en-US" sz="2400" dirty="0" smtClean="0">
                <a:solidFill>
                  <a:schemeClr val="bg2"/>
                </a:solidFill>
              </a:rPr>
              <a:t>对</a:t>
            </a:r>
            <a:r>
              <a:rPr lang="en-US" altLang="zh-CN" sz="2400" dirty="0" smtClean="0">
                <a:solidFill>
                  <a:schemeClr val="bg2"/>
                </a:solidFill>
              </a:rPr>
              <a:t>Service</a:t>
            </a: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2000" dirty="0" smtClean="0">
                <a:solidFill>
                  <a:schemeClr val="bg2"/>
                </a:solidFill>
              </a:rPr>
              <a:t>          - A</a:t>
            </a:r>
            <a:r>
              <a:rPr lang="zh-CN" altLang="en-US" sz="2000" dirty="0" smtClean="0">
                <a:solidFill>
                  <a:schemeClr val="bg2"/>
                </a:solidFill>
              </a:rPr>
              <a:t>记录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</a:t>
            </a:r>
            <a:r>
              <a:rPr lang="en-US" altLang="zh-CN" sz="1800" dirty="0" smtClean="0">
                <a:solidFill>
                  <a:schemeClr val="bg2"/>
                </a:solidFill>
              </a:rPr>
              <a:t>              - </a:t>
            </a:r>
            <a:r>
              <a:rPr lang="zh-CN" altLang="en-US" sz="1800" dirty="0" smtClean="0">
                <a:solidFill>
                  <a:schemeClr val="bg2"/>
                </a:solidFill>
              </a:rPr>
              <a:t>普通</a:t>
            </a:r>
            <a:r>
              <a:rPr lang="en-US" altLang="zh-CN" sz="1800" dirty="0" smtClean="0">
                <a:solidFill>
                  <a:schemeClr val="bg2"/>
                </a:solidFill>
              </a:rPr>
              <a:t>Service</a:t>
            </a:r>
            <a:r>
              <a:rPr lang="zh-CN" altLang="en-US" sz="1800" dirty="0" smtClean="0">
                <a:solidFill>
                  <a:schemeClr val="bg2"/>
                </a:solidFill>
              </a:rPr>
              <a:t>：</a:t>
            </a:r>
            <a:r>
              <a:rPr lang="en-US" altLang="zh-CN" sz="1800" dirty="0" smtClean="0"/>
              <a:t>my-svc.my-</a:t>
            </a:r>
            <a:r>
              <a:rPr lang="en-US" altLang="zh-CN" sz="1800" dirty="0" err="1" smtClean="0"/>
              <a:t>namespace.</a:t>
            </a:r>
            <a:r>
              <a:rPr lang="en-US" altLang="zh-CN" sz="1800" b="1" dirty="0" err="1" smtClean="0"/>
              <a:t>svc.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cluster.local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18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Cluster IP</a:t>
            </a: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18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8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             </a:t>
            </a:r>
            <a:r>
              <a:rPr lang="en-US" altLang="zh-CN" sz="1800" dirty="0" smtClean="0">
                <a:solidFill>
                  <a:schemeClr val="bg2"/>
                </a:solidFill>
                <a:sym typeface="Wingdings" panose="05000000000000000000" pitchFamily="2" charset="2"/>
              </a:rPr>
              <a:t>- </a:t>
            </a:r>
            <a:r>
              <a:rPr lang="en-US" altLang="zh-CN" sz="1800" dirty="0">
                <a:solidFill>
                  <a:schemeClr val="bg2"/>
                </a:solidFill>
                <a:sym typeface="Wingdings" panose="05000000000000000000" pitchFamily="2" charset="2"/>
              </a:rPr>
              <a:t>headless </a:t>
            </a:r>
            <a:r>
              <a:rPr lang="en-US" altLang="zh-CN" sz="1800" dirty="0" smtClean="0">
                <a:solidFill>
                  <a:schemeClr val="bg2"/>
                </a:solidFill>
                <a:sym typeface="Wingdings" panose="05000000000000000000" pitchFamily="2" charset="2"/>
              </a:rPr>
              <a:t>Service</a:t>
            </a:r>
            <a:r>
              <a:rPr lang="zh-CN" altLang="en-US" sz="1800" dirty="0" smtClean="0">
                <a:solidFill>
                  <a:schemeClr val="bg2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my-svc.my-</a:t>
            </a:r>
            <a:r>
              <a:rPr lang="en-US" altLang="zh-CN" sz="1800" dirty="0" err="1" smtClean="0"/>
              <a:t>namespace.</a:t>
            </a:r>
            <a:r>
              <a:rPr lang="en-US" altLang="zh-CN" sz="1800" b="1" dirty="0" err="1" smtClean="0"/>
              <a:t>svc.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cluster.local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18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后端</a:t>
            </a:r>
            <a:r>
              <a:rPr lang="en-US" altLang="zh-CN" sz="18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Pod IP</a:t>
            </a:r>
            <a:r>
              <a:rPr lang="zh-CN" altLang="en-US" sz="18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列表</a:t>
            </a:r>
            <a:endParaRPr lang="en-US" altLang="zh-CN" sz="1800" dirty="0">
              <a:solidFill>
                <a:srgbClr val="00B050"/>
              </a:solidFill>
            </a:endParaRP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</a:rPr>
              <a:t>         - SRV</a:t>
            </a:r>
            <a:r>
              <a:rPr lang="zh-CN" altLang="en-US" sz="2000" dirty="0" smtClean="0">
                <a:solidFill>
                  <a:schemeClr val="bg2"/>
                </a:solidFill>
              </a:rPr>
              <a:t>记录：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</a:t>
            </a:r>
            <a:r>
              <a:rPr lang="en-US" altLang="zh-CN" sz="1800" dirty="0" smtClean="0">
                <a:solidFill>
                  <a:schemeClr val="bg2"/>
                </a:solidFill>
              </a:rPr>
              <a:t>              - </a:t>
            </a:r>
            <a:r>
              <a:rPr lang="en-US" altLang="zh-CN" sz="1800" dirty="0" smtClean="0"/>
              <a:t>_</a:t>
            </a:r>
            <a:r>
              <a:rPr lang="en-US" altLang="zh-CN" sz="1800" dirty="0"/>
              <a:t>my-port-name._</a:t>
            </a:r>
            <a:r>
              <a:rPr lang="en-US" altLang="zh-CN" sz="1800" dirty="0" smtClean="0"/>
              <a:t>my-port-protocol.my-svc.my-namespace.svc.cluster.local </a:t>
            </a:r>
            <a:r>
              <a:rPr lang="en-US" altLang="zh-CN" sz="1800" dirty="0" smtClean="0">
                <a:sym typeface="Wingdings" panose="05000000000000000000" pitchFamily="2" charset="2"/>
              </a:rPr>
              <a:t> </a:t>
            </a:r>
            <a:r>
              <a:rPr lang="en-US" altLang="zh-CN" sz="18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Service Port</a:t>
            </a:r>
            <a:endParaRPr lang="en-US" altLang="zh-CN" sz="1800" b="1" dirty="0" smtClean="0">
              <a:solidFill>
                <a:srgbClr val="00B050"/>
              </a:solidFill>
            </a:endParaRPr>
          </a:p>
          <a:p>
            <a:pPr marL="588818" indent="-588818" defTabSz="982265">
              <a:buClr>
                <a:srgbClr val="6ABCFC"/>
              </a:buClr>
            </a:pPr>
            <a:r>
              <a:rPr lang="zh-CN" altLang="en-US" sz="2400" dirty="0" smtClean="0">
                <a:solidFill>
                  <a:schemeClr val="bg2"/>
                </a:solidFill>
              </a:rPr>
              <a:t>对</a:t>
            </a:r>
            <a:r>
              <a:rPr lang="en-US" altLang="zh-CN" sz="2400" dirty="0" smtClean="0">
                <a:solidFill>
                  <a:schemeClr val="bg2"/>
                </a:solidFill>
              </a:rPr>
              <a:t>Pod</a:t>
            </a: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 smtClean="0">
                <a:solidFill>
                  <a:schemeClr val="bg2"/>
                </a:solidFill>
              </a:rPr>
              <a:t>         - A</a:t>
            </a:r>
            <a:r>
              <a:rPr lang="zh-CN" altLang="en-US" sz="2000" dirty="0" smtClean="0">
                <a:solidFill>
                  <a:schemeClr val="bg2"/>
                </a:solidFill>
              </a:rPr>
              <a:t>记录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</a:t>
            </a:r>
            <a:r>
              <a:rPr lang="en-US" altLang="zh-CN" sz="1800" dirty="0" smtClean="0">
                <a:solidFill>
                  <a:schemeClr val="bg2"/>
                </a:solidFill>
              </a:rPr>
              <a:t>              -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pod-ip</a:t>
            </a:r>
            <a:r>
              <a:rPr lang="en-US" altLang="zh-CN" sz="1800" dirty="0" smtClean="0"/>
              <a:t>.my-</a:t>
            </a:r>
            <a:r>
              <a:rPr lang="en-US" altLang="zh-CN" sz="1800" dirty="0" err="1" smtClean="0"/>
              <a:t>namespace.pod.cluster.local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ym typeface="Wingdings" panose="05000000000000000000" pitchFamily="2" charset="2"/>
              </a:rPr>
              <a:t> Pod IP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09352" y="2323889"/>
            <a:ext cx="42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Kubelet</a:t>
            </a:r>
            <a:r>
              <a:rPr lang="zh-CN" altLang="en-US" dirty="0" smtClean="0">
                <a:solidFill>
                  <a:srgbClr val="FF0000"/>
                </a:solidFill>
              </a:rPr>
              <a:t>传入</a:t>
            </a:r>
            <a:r>
              <a:rPr lang="en-US" altLang="zh-CN" dirty="0" smtClean="0">
                <a:solidFill>
                  <a:srgbClr val="FF0000"/>
                </a:solidFill>
              </a:rPr>
              <a:t>--cluster-domain</a:t>
            </a:r>
            <a:r>
              <a:rPr lang="zh-CN" altLang="en-US" dirty="0" smtClean="0">
                <a:solidFill>
                  <a:srgbClr val="FF0000"/>
                </a:solidFill>
              </a:rPr>
              <a:t>配置伪域名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493068" y="2616944"/>
            <a:ext cx="925159" cy="18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418189" y="1875974"/>
            <a:ext cx="600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kubelet</a:t>
            </a:r>
            <a:r>
              <a:rPr lang="zh-CN" altLang="en-US" dirty="0">
                <a:solidFill>
                  <a:srgbClr val="FF0000"/>
                </a:solidFill>
              </a:rPr>
              <a:t>配置</a:t>
            </a:r>
            <a:r>
              <a:rPr lang="en-US" altLang="zh-CN" dirty="0" smtClean="0">
                <a:solidFill>
                  <a:srgbClr val="FF0000"/>
                </a:solidFill>
              </a:rPr>
              <a:t>--cluster-</a:t>
            </a:r>
            <a:r>
              <a:rPr lang="en-US" altLang="zh-CN" dirty="0" err="1" smtClean="0">
                <a:solidFill>
                  <a:srgbClr val="FF0000"/>
                </a:solidFill>
              </a:rPr>
              <a:t>dns</a:t>
            </a:r>
            <a:r>
              <a:rPr lang="zh-CN" altLang="en-US" dirty="0" smtClean="0">
                <a:solidFill>
                  <a:srgbClr val="FF0000"/>
                </a:solidFill>
              </a:rPr>
              <a:t>把</a:t>
            </a:r>
            <a:r>
              <a:rPr lang="en-US" altLang="zh-CN" dirty="0" smtClean="0">
                <a:solidFill>
                  <a:srgbClr val="FF0000"/>
                </a:solidFill>
              </a:rPr>
              <a:t>DNS</a:t>
            </a:r>
            <a:r>
              <a:rPr lang="zh-CN" altLang="en-US" dirty="0" smtClean="0">
                <a:solidFill>
                  <a:srgbClr val="FF0000"/>
                </a:solidFill>
              </a:rPr>
              <a:t>的静态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传递给每个容器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7379744" y="1496437"/>
            <a:ext cx="248403" cy="415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32312" y="4811591"/>
            <a:ext cx="97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1-2-3-4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881994" y="5092007"/>
            <a:ext cx="488576" cy="177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80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9380" y="2123090"/>
            <a:ext cx="4546602" cy="31900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Pod</a:t>
            </a:r>
            <a:r>
              <a:rPr lang="zh-CN" altLang="en-US" sz="2000" dirty="0" smtClean="0"/>
              <a:t>网络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CNI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概念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部署和配置网络</a:t>
            </a:r>
            <a:r>
              <a:rPr lang="en-US" altLang="zh-CN" sz="2000" dirty="0" smtClean="0"/>
              <a:t>load balancer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Ingress</a:t>
            </a:r>
            <a:r>
              <a:rPr lang="zh-CN" altLang="en-US" sz="2000" dirty="0" smtClean="0"/>
              <a:t>概念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配置和使用集群</a:t>
            </a:r>
            <a:r>
              <a:rPr lang="en-US" altLang="zh-CN" sz="2000" dirty="0" smtClean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4135456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0550" y="2859938"/>
            <a:ext cx="10039308" cy="521891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Pod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184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1675" y="934886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Pod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6" name="Shape 150"/>
          <p:cNvSpPr txBox="1">
            <a:spLocks/>
          </p:cNvSpPr>
          <p:nvPr/>
        </p:nvSpPr>
        <p:spPr>
          <a:xfrm>
            <a:off x="924162" y="1591482"/>
            <a:ext cx="10530340" cy="4589685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8818" indent="-588818" defTabSz="982265">
              <a:buClr>
                <a:srgbClr val="6ABCFC"/>
              </a:buClr>
            </a:pPr>
            <a:r>
              <a:rPr lang="zh-CN" altLang="en-US" sz="3200" dirty="0">
                <a:solidFill>
                  <a:schemeClr val="bg2"/>
                </a:solidFill>
              </a:rPr>
              <a:t>一</a:t>
            </a:r>
            <a:r>
              <a:rPr lang="zh-CN" altLang="en-US" sz="3200" dirty="0" smtClean="0">
                <a:solidFill>
                  <a:schemeClr val="bg2"/>
                </a:solidFill>
              </a:rPr>
              <a:t>个</a:t>
            </a:r>
            <a:r>
              <a:rPr lang="en-US" altLang="zh-CN" sz="3200" dirty="0" smtClean="0">
                <a:solidFill>
                  <a:schemeClr val="bg2"/>
                </a:solidFill>
              </a:rPr>
              <a:t>Pod</a:t>
            </a:r>
            <a:r>
              <a:rPr lang="zh-CN" altLang="en-US" sz="3200" dirty="0" smtClean="0">
                <a:solidFill>
                  <a:schemeClr val="bg2"/>
                </a:solidFill>
              </a:rPr>
              <a:t>一个</a:t>
            </a:r>
            <a:r>
              <a:rPr lang="en-US" altLang="zh-CN" sz="3200" dirty="0" smtClean="0">
                <a:solidFill>
                  <a:schemeClr val="bg2"/>
                </a:solidFill>
              </a:rPr>
              <a:t>IP</a:t>
            </a: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- </a:t>
            </a:r>
            <a:r>
              <a:rPr lang="zh-CN" altLang="en-US" sz="2400" dirty="0" smtClean="0">
                <a:solidFill>
                  <a:schemeClr val="bg2"/>
                </a:solidFill>
              </a:rPr>
              <a:t>每个</a:t>
            </a:r>
            <a:r>
              <a:rPr lang="en-US" altLang="zh-CN" sz="2400" dirty="0" smtClean="0">
                <a:solidFill>
                  <a:schemeClr val="bg2"/>
                </a:solidFill>
              </a:rPr>
              <a:t>Pod</a:t>
            </a:r>
            <a:r>
              <a:rPr lang="zh-CN" altLang="en-US" sz="2400" dirty="0" smtClean="0">
                <a:solidFill>
                  <a:schemeClr val="bg2"/>
                </a:solidFill>
              </a:rPr>
              <a:t>独立</a:t>
            </a:r>
            <a:r>
              <a:rPr lang="en-US" altLang="zh-CN" sz="2400" dirty="0" smtClean="0">
                <a:solidFill>
                  <a:schemeClr val="bg2"/>
                </a:solidFill>
              </a:rPr>
              <a:t>IP</a:t>
            </a:r>
            <a:r>
              <a:rPr lang="zh-CN" altLang="en-US" sz="2400" dirty="0" smtClean="0">
                <a:solidFill>
                  <a:schemeClr val="bg2"/>
                </a:solidFill>
              </a:rPr>
              <a:t>，</a:t>
            </a:r>
            <a:r>
              <a:rPr lang="en-US" altLang="zh-CN" sz="2400" dirty="0" smtClean="0">
                <a:solidFill>
                  <a:schemeClr val="bg2"/>
                </a:solidFill>
              </a:rPr>
              <a:t>Pod</a:t>
            </a:r>
            <a:r>
              <a:rPr lang="zh-CN" altLang="en-US" sz="2400" dirty="0" smtClean="0">
                <a:solidFill>
                  <a:schemeClr val="bg2"/>
                </a:solidFill>
              </a:rPr>
              <a:t>内所有容器共享网络</a:t>
            </a:r>
            <a:r>
              <a:rPr lang="en-US" altLang="zh-CN" sz="2400" dirty="0" smtClean="0">
                <a:solidFill>
                  <a:schemeClr val="bg2"/>
                </a:solidFill>
              </a:rPr>
              <a:t>namespace</a:t>
            </a:r>
            <a:r>
              <a:rPr lang="zh-CN" altLang="en-US" sz="2400" dirty="0" smtClean="0">
                <a:solidFill>
                  <a:schemeClr val="bg2"/>
                </a:solidFill>
              </a:rPr>
              <a:t>（同一个</a:t>
            </a:r>
            <a:r>
              <a:rPr lang="en-US" altLang="zh-CN" sz="2400" dirty="0" smtClean="0">
                <a:solidFill>
                  <a:schemeClr val="bg2"/>
                </a:solidFill>
              </a:rPr>
              <a:t>IP</a:t>
            </a:r>
            <a:r>
              <a:rPr lang="zh-CN" altLang="en-US" sz="2400" dirty="0" smtClean="0">
                <a:solidFill>
                  <a:schemeClr val="bg2"/>
                </a:solidFill>
              </a:rPr>
              <a:t>）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- </a:t>
            </a:r>
            <a:r>
              <a:rPr lang="zh-CN" altLang="en-US" sz="2400" dirty="0" smtClean="0">
                <a:solidFill>
                  <a:schemeClr val="bg2"/>
                </a:solidFill>
              </a:rPr>
              <a:t>容器之间直接通信，不需要</a:t>
            </a:r>
            <a:r>
              <a:rPr lang="en-US" altLang="zh-CN" sz="2400" dirty="0" smtClean="0">
                <a:solidFill>
                  <a:schemeClr val="bg2"/>
                </a:solidFill>
              </a:rPr>
              <a:t>NAT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- Node</a:t>
            </a:r>
            <a:r>
              <a:rPr lang="zh-CN" altLang="en-US" sz="2400" dirty="0" smtClean="0">
                <a:solidFill>
                  <a:schemeClr val="bg2"/>
                </a:solidFill>
              </a:rPr>
              <a:t>和容器直接通信，不需要</a:t>
            </a:r>
            <a:r>
              <a:rPr lang="en-US" altLang="zh-CN" sz="2400" dirty="0" smtClean="0">
                <a:solidFill>
                  <a:schemeClr val="bg2"/>
                </a:solidFill>
              </a:rPr>
              <a:t>NAT</a:t>
            </a: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       - </a:t>
            </a:r>
            <a:r>
              <a:rPr lang="zh-CN" altLang="en-US" sz="2400" dirty="0" smtClean="0">
                <a:solidFill>
                  <a:schemeClr val="bg2"/>
                </a:solidFill>
              </a:rPr>
              <a:t>其他容器和容器自身看到的</a:t>
            </a:r>
            <a:r>
              <a:rPr lang="en-US" altLang="zh-CN" sz="2400" dirty="0" smtClean="0">
                <a:solidFill>
                  <a:schemeClr val="bg2"/>
                </a:solidFill>
              </a:rPr>
              <a:t>IP</a:t>
            </a:r>
            <a:r>
              <a:rPr lang="zh-CN" altLang="en-US" sz="2400" dirty="0" smtClean="0">
                <a:solidFill>
                  <a:schemeClr val="bg2"/>
                </a:solidFill>
              </a:rPr>
              <a:t>是一样的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pPr defTabSz="982265">
              <a:buClr>
                <a:srgbClr val="6ABCFC"/>
              </a:buClr>
            </a:pPr>
            <a:r>
              <a:rPr lang="zh-CN" altLang="en-US" sz="3200" dirty="0">
                <a:solidFill>
                  <a:schemeClr val="bg2"/>
                </a:solidFill>
              </a:rPr>
              <a:t>集</a:t>
            </a:r>
            <a:r>
              <a:rPr lang="zh-CN" altLang="en-US" sz="3200" dirty="0" smtClean="0">
                <a:solidFill>
                  <a:schemeClr val="bg2"/>
                </a:solidFill>
              </a:rPr>
              <a:t>群内访问走</a:t>
            </a:r>
            <a:r>
              <a:rPr lang="en-US" altLang="zh-CN" sz="3200" dirty="0" smtClean="0">
                <a:solidFill>
                  <a:schemeClr val="bg2"/>
                </a:solidFill>
              </a:rPr>
              <a:t>Service</a:t>
            </a:r>
            <a:r>
              <a:rPr lang="zh-CN" altLang="en-US" sz="3200" dirty="0" smtClean="0">
                <a:solidFill>
                  <a:schemeClr val="bg2"/>
                </a:solidFill>
              </a:rPr>
              <a:t>，集群外访问走</a:t>
            </a:r>
            <a:r>
              <a:rPr lang="en-US" altLang="zh-CN" sz="3200" dirty="0" smtClean="0">
                <a:solidFill>
                  <a:schemeClr val="bg2"/>
                </a:solidFill>
              </a:rPr>
              <a:t>Ingress</a:t>
            </a:r>
          </a:p>
          <a:p>
            <a:pPr defTabSz="982265">
              <a:buClr>
                <a:srgbClr val="6ABCFC"/>
              </a:buClr>
            </a:pPr>
            <a:r>
              <a:rPr lang="en-US" altLang="zh-CN" sz="3200" dirty="0" smtClean="0">
                <a:solidFill>
                  <a:schemeClr val="bg2"/>
                </a:solidFill>
              </a:rPr>
              <a:t>CNI</a:t>
            </a:r>
            <a:r>
              <a:rPr lang="zh-CN" altLang="en-US" sz="3200" dirty="0" smtClean="0">
                <a:solidFill>
                  <a:schemeClr val="bg2"/>
                </a:solidFill>
              </a:rPr>
              <a:t>（</a:t>
            </a:r>
            <a:r>
              <a:rPr lang="en-US" altLang="zh-CN" sz="3200" dirty="0" smtClean="0">
                <a:solidFill>
                  <a:schemeClr val="bg2"/>
                </a:solidFill>
              </a:rPr>
              <a:t>container network interface</a:t>
            </a:r>
            <a:r>
              <a:rPr lang="zh-CN" altLang="en-US" sz="3200" dirty="0" smtClean="0">
                <a:solidFill>
                  <a:schemeClr val="bg2"/>
                </a:solidFill>
              </a:rPr>
              <a:t>）用于配置</a:t>
            </a:r>
            <a:r>
              <a:rPr lang="en-US" altLang="zh-CN" sz="3200" dirty="0" smtClean="0">
                <a:solidFill>
                  <a:schemeClr val="bg2"/>
                </a:solidFill>
              </a:rPr>
              <a:t>Pod</a:t>
            </a:r>
            <a:r>
              <a:rPr lang="zh-CN" altLang="en-US" sz="3200" dirty="0" smtClean="0">
                <a:solidFill>
                  <a:schemeClr val="bg2"/>
                </a:solidFill>
              </a:rPr>
              <a:t>网络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 defTabSz="982265">
              <a:buClr>
                <a:srgbClr val="6ABCFC"/>
              </a:buClr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       - </a:t>
            </a:r>
            <a:r>
              <a:rPr lang="zh-CN" altLang="en-US" sz="2400" dirty="0" smtClean="0">
                <a:solidFill>
                  <a:schemeClr val="bg2"/>
                </a:solidFill>
              </a:rPr>
              <a:t>不</a:t>
            </a:r>
            <a:r>
              <a:rPr lang="zh-CN" altLang="en-US" sz="2400" dirty="0">
                <a:solidFill>
                  <a:schemeClr val="bg2"/>
                </a:solidFill>
              </a:rPr>
              <a:t>支持</a:t>
            </a:r>
            <a:r>
              <a:rPr lang="en-US" altLang="zh-CN" sz="2400" dirty="0" err="1">
                <a:solidFill>
                  <a:schemeClr val="bg2"/>
                </a:solidFill>
              </a:rPr>
              <a:t>docker</a:t>
            </a:r>
            <a:r>
              <a:rPr lang="zh-CN" altLang="en-US" sz="2400" dirty="0">
                <a:solidFill>
                  <a:schemeClr val="bg2"/>
                </a:solidFill>
              </a:rPr>
              <a:t>网络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 defTabSz="982265">
              <a:buClr>
                <a:srgbClr val="6ABCFC"/>
              </a:buClr>
              <a:buNone/>
            </a:pPr>
            <a:endParaRPr lang="en-US" altLang="zh-CN" sz="3200" dirty="0" smtClean="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18815" y="2850777"/>
            <a:ext cx="3808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扁平网络：性能、可追溯、排错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2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2" y="0"/>
            <a:ext cx="10163079" cy="643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57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0550" y="2859938"/>
            <a:ext cx="10039308" cy="521891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CNI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023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1675" y="934886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CNI: Container Network Interface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0426" y="1572695"/>
            <a:ext cx="62143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容器</a:t>
            </a:r>
            <a:r>
              <a:rPr lang="zh-CN" altLang="en-US" dirty="0">
                <a:solidFill>
                  <a:schemeClr val="bg1"/>
                </a:solidFill>
              </a:rPr>
              <a:t>网络的标准化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JSON</a:t>
            </a:r>
            <a:r>
              <a:rPr lang="zh-CN" altLang="en-US" dirty="0">
                <a:solidFill>
                  <a:schemeClr val="bg1"/>
                </a:solidFill>
              </a:rPr>
              <a:t>来描述</a:t>
            </a:r>
            <a:r>
              <a:rPr lang="zh-CN" altLang="en-US" dirty="0" smtClean="0">
                <a:solidFill>
                  <a:schemeClr val="bg1"/>
                </a:solidFill>
              </a:rPr>
              <a:t>网络配置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两类接口：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en-US" altLang="zh-CN" dirty="0" smtClean="0">
                <a:solidFill>
                  <a:schemeClr val="bg1"/>
                </a:solidFill>
              </a:rPr>
              <a:t>     - </a:t>
            </a:r>
            <a:r>
              <a:rPr lang="zh-CN" altLang="en-US" dirty="0">
                <a:solidFill>
                  <a:schemeClr val="bg1"/>
                </a:solidFill>
              </a:rPr>
              <a:t>配置网络 </a:t>
            </a:r>
            <a:r>
              <a:rPr lang="en-US" altLang="zh-CN" dirty="0" smtClean="0">
                <a:solidFill>
                  <a:schemeClr val="bg1"/>
                </a:solidFill>
              </a:rPr>
              <a:t>-- </a:t>
            </a:r>
            <a:r>
              <a:rPr lang="zh-CN" altLang="en-US" dirty="0">
                <a:solidFill>
                  <a:schemeClr val="bg1"/>
                </a:solidFill>
              </a:rPr>
              <a:t>创建容器时调用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AddNetwork</a:t>
            </a:r>
            <a:r>
              <a:rPr lang="en-US" altLang="zh-CN" sz="1400" dirty="0" smtClean="0">
                <a:solidFill>
                  <a:schemeClr val="bg1"/>
                </a:solidFill>
              </a:rPr>
              <a:t>(net</a:t>
            </a:r>
            <a:r>
              <a:rPr lang="en-US" altLang="zh-CN" sz="1400" dirty="0">
                <a:solidFill>
                  <a:schemeClr val="bg1"/>
                </a:solidFill>
              </a:rPr>
              <a:t> </a:t>
            </a:r>
            <a:r>
              <a:rPr lang="en-US" altLang="zh-CN" sz="1400" i="1" dirty="0" err="1">
                <a:solidFill>
                  <a:schemeClr val="bg1"/>
                </a:solidFill>
              </a:rPr>
              <a:t>NetworkConfig</a:t>
            </a:r>
            <a:r>
              <a:rPr lang="en-US" altLang="zh-CN" sz="1400" i="1" dirty="0">
                <a:solidFill>
                  <a:schemeClr val="bg1"/>
                </a:solidFill>
              </a:rPr>
              <a:t>, </a:t>
            </a:r>
            <a:r>
              <a:rPr lang="en-US" altLang="zh-CN" sz="1400" i="1" dirty="0" err="1">
                <a:solidFill>
                  <a:schemeClr val="bg1"/>
                </a:solidFill>
              </a:rPr>
              <a:t>rt</a:t>
            </a:r>
            <a:r>
              <a:rPr lang="en-US" altLang="zh-CN" sz="1400" i="1" dirty="0">
                <a:solidFill>
                  <a:schemeClr val="bg1"/>
                </a:solidFill>
              </a:rPr>
              <a:t> </a:t>
            </a:r>
            <a:r>
              <a:rPr lang="en-US" altLang="zh-CN" sz="1400" dirty="0" err="1">
                <a:solidFill>
                  <a:schemeClr val="bg1"/>
                </a:solidFill>
              </a:rPr>
              <a:t>RuntimeConf</a:t>
            </a:r>
            <a:r>
              <a:rPr lang="en-US" altLang="zh-CN" sz="1400" dirty="0">
                <a:solidFill>
                  <a:schemeClr val="bg1"/>
                </a:solidFill>
              </a:rPr>
              <a:t>) (</a:t>
            </a:r>
            <a:r>
              <a:rPr lang="en-US" altLang="zh-CN" sz="1400" dirty="0" err="1">
                <a:solidFill>
                  <a:schemeClr val="bg1"/>
                </a:solidFill>
              </a:rPr>
              <a:t>types.Result</a:t>
            </a:r>
            <a:r>
              <a:rPr lang="en-US" altLang="zh-CN" sz="1400" dirty="0">
                <a:solidFill>
                  <a:schemeClr val="bg1"/>
                </a:solidFill>
              </a:rPr>
              <a:t>, error)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en-US" altLang="zh-CN" dirty="0" smtClean="0">
                <a:solidFill>
                  <a:schemeClr val="bg1"/>
                </a:solidFill>
              </a:rPr>
              <a:t>     - </a:t>
            </a:r>
            <a:r>
              <a:rPr lang="zh-CN" altLang="en-US" dirty="0">
                <a:solidFill>
                  <a:schemeClr val="bg1"/>
                </a:solidFill>
              </a:rPr>
              <a:t>清理</a:t>
            </a:r>
            <a:r>
              <a:rPr lang="zh-CN" altLang="en-US" dirty="0" smtClean="0">
                <a:solidFill>
                  <a:schemeClr val="bg1"/>
                </a:solidFill>
              </a:rPr>
              <a:t>网络 </a:t>
            </a:r>
            <a:r>
              <a:rPr lang="en-US" altLang="zh-CN" dirty="0" smtClean="0">
                <a:solidFill>
                  <a:schemeClr val="bg1"/>
                </a:solidFill>
              </a:rPr>
              <a:t>-- </a:t>
            </a:r>
            <a:r>
              <a:rPr lang="zh-CN" altLang="en-US" dirty="0">
                <a:solidFill>
                  <a:schemeClr val="bg1"/>
                </a:solidFill>
              </a:rPr>
              <a:t>删除容器时调用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DelNetwork</a:t>
            </a:r>
            <a:r>
              <a:rPr lang="en-US" altLang="zh-CN" sz="1400" dirty="0" smtClean="0">
                <a:solidFill>
                  <a:schemeClr val="bg1"/>
                </a:solidFill>
              </a:rPr>
              <a:t>(net</a:t>
            </a:r>
            <a:r>
              <a:rPr lang="en-US" altLang="zh-CN" sz="1400" dirty="0">
                <a:solidFill>
                  <a:schemeClr val="bg1"/>
                </a:solidFill>
              </a:rPr>
              <a:t> </a:t>
            </a:r>
            <a:r>
              <a:rPr lang="en-US" altLang="zh-CN" sz="1400" i="1" dirty="0" err="1">
                <a:solidFill>
                  <a:schemeClr val="bg1"/>
                </a:solidFill>
              </a:rPr>
              <a:t>NetworkConfig</a:t>
            </a:r>
            <a:r>
              <a:rPr lang="en-US" altLang="zh-CN" sz="1400" i="1" dirty="0">
                <a:solidFill>
                  <a:schemeClr val="bg1"/>
                </a:solidFill>
              </a:rPr>
              <a:t>, </a:t>
            </a:r>
            <a:r>
              <a:rPr lang="en-US" altLang="zh-CN" sz="1400" i="1" dirty="0" err="1">
                <a:solidFill>
                  <a:schemeClr val="bg1"/>
                </a:solidFill>
              </a:rPr>
              <a:t>rt</a:t>
            </a:r>
            <a:r>
              <a:rPr lang="en-US" altLang="zh-CN" sz="1400" i="1" dirty="0">
                <a:solidFill>
                  <a:schemeClr val="bg1"/>
                </a:solidFill>
              </a:rPr>
              <a:t> </a:t>
            </a:r>
            <a:r>
              <a:rPr lang="en-US" altLang="zh-CN" sz="1400" dirty="0" err="1">
                <a:solidFill>
                  <a:schemeClr val="bg1"/>
                </a:solidFill>
              </a:rPr>
              <a:t>RuntimeConf</a:t>
            </a:r>
            <a:r>
              <a:rPr lang="en-US" altLang="zh-CN" sz="1400" dirty="0">
                <a:solidFill>
                  <a:schemeClr val="bg1"/>
                </a:solidFill>
              </a:rPr>
              <a:t>) </a:t>
            </a:r>
            <a:r>
              <a:rPr lang="en-US" altLang="zh-CN" sz="1400" dirty="0"/>
              <a:t>error</a:t>
            </a:r>
          </a:p>
        </p:txBody>
      </p:sp>
      <p:pic>
        <p:nvPicPr>
          <p:cNvPr id="8" name="Picture 2" descr="C:\Users\d00369826\AppData\Roaming\eSpace_Desktop\UserData\d00369826\imagefiles\D094D5CE-5AB7-4700-B699-4C38CEB123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1" y="3650400"/>
            <a:ext cx="4991083" cy="267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00369826\AppData\Roaming\eSpace_Desktop\UserData\d00369826\imagefiles\C0D19BE8-6C6A-4578-BA73-1143B772B0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86" y="3661551"/>
            <a:ext cx="6330945" cy="26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99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1675" y="934886"/>
            <a:ext cx="10039308" cy="52189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CNI</a:t>
            </a:r>
            <a:r>
              <a:rPr lang="zh-CN" altLang="en-US" dirty="0"/>
              <a:t>插件：</a:t>
            </a:r>
            <a:r>
              <a:rPr lang="en-US" altLang="zh-CN" dirty="0"/>
              <a:t>host-local + bridge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C:\Users\d00369826\AppData\Roaming\eSpace_Desktop\UserData\d00369826\imagefiles\34D66D40-2D6E-457C-8F51-BDEAE654898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8" y="1633997"/>
            <a:ext cx="7632700" cy="333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920978" y="527979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CNI plugin</a:t>
            </a:r>
            <a:r>
              <a:rPr lang="zh-CN" altLang="en-US" dirty="0" smtClean="0">
                <a:solidFill>
                  <a:schemeClr val="bg1"/>
                </a:solidFill>
              </a:rPr>
              <a:t>二进制文件： </a:t>
            </a:r>
            <a:r>
              <a:rPr lang="en-US" altLang="zh-CN" dirty="0" smtClean="0">
                <a:solidFill>
                  <a:schemeClr val="bg1"/>
                </a:solidFill>
              </a:rPr>
              <a:t>/opt/</a:t>
            </a:r>
            <a:r>
              <a:rPr lang="en-US" altLang="zh-CN" dirty="0" err="1" smtClean="0">
                <a:solidFill>
                  <a:schemeClr val="bg1"/>
                </a:solidFill>
              </a:rPr>
              <a:t>cni</a:t>
            </a:r>
            <a:r>
              <a:rPr lang="en-US" altLang="zh-CN" dirty="0" smtClean="0">
                <a:solidFill>
                  <a:schemeClr val="bg1"/>
                </a:solidFill>
              </a:rPr>
              <a:t>/bin/{host-local, bridge…}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236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0550" y="2859938"/>
            <a:ext cx="10039308" cy="521891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0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rgbClr val="66666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【Cloud Native Lives】Kubernetes管理员实训 模板.pptx" id="{22455D63-1947-4F54-8E5F-C16BA73BBACF}" vid="{6BB644D6-C8A2-4C93-BCDE-42C19C8B7D0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【Cloud Native Lives】Kubernetes管理员实训 模板</Template>
  <TotalTime>7527</TotalTime>
  <Words>615</Words>
  <Application>Microsoft Office PowerPoint</Application>
  <PresentationFormat>宽屏</PresentationFormat>
  <Paragraphs>124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Microsoft Yahei</vt:lpstr>
      <vt:lpstr>宋体</vt:lpstr>
      <vt:lpstr>微软雅黑</vt:lpstr>
      <vt:lpstr>Arial</vt:lpstr>
      <vt:lpstr>Calibri</vt:lpstr>
      <vt:lpstr>Wingdings</vt:lpstr>
      <vt:lpstr>1_Office 主题</vt:lpstr>
      <vt:lpstr>Day9 容器进阶之Kubernetes 网络管理原理分析</vt:lpstr>
      <vt:lpstr>大  纲</vt:lpstr>
      <vt:lpstr>Pod网络</vt:lpstr>
      <vt:lpstr>Pod网络</vt:lpstr>
      <vt:lpstr>PowerPoint 演示文稿</vt:lpstr>
      <vt:lpstr>CNI</vt:lpstr>
      <vt:lpstr>CNI: Container Network Interface</vt:lpstr>
      <vt:lpstr>CNI插件：host-local + bridge</vt:lpstr>
      <vt:lpstr>Service</vt:lpstr>
      <vt:lpstr>Kubernetes Service</vt:lpstr>
      <vt:lpstr>Service和Endpoints定义</vt:lpstr>
      <vt:lpstr>部署和配置网络load balancer</vt:lpstr>
      <vt:lpstr>LoadBalancer类型Service</vt:lpstr>
      <vt:lpstr>Ingress</vt:lpstr>
      <vt:lpstr>Ingress</vt:lpstr>
      <vt:lpstr>PowerPoint 演示文稿</vt:lpstr>
      <vt:lpstr>DNS</vt:lpstr>
      <vt:lpstr>Kubernetes DNS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Wangzefeng (Kevin)</dc:creator>
  <cp:lastModifiedBy>Wujiaqing (Allen, PaaS)</cp:lastModifiedBy>
  <cp:revision>372</cp:revision>
  <dcterms:created xsi:type="dcterms:W3CDTF">2018-09-26T06:34:32Z</dcterms:created>
  <dcterms:modified xsi:type="dcterms:W3CDTF">2018-11-05T08:09:50Z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  <property fmtid="{D5CDD505-2E9C-101B-9397-08002B2CF9AE}" pid="3" name="_2015_ms_pID_725343">
    <vt:lpwstr>(3)NmQASUIAlI6HT9LDpUFw1p0S+c7qAiVGH2ftuJCuWUdnvmoOmYRSAEgUHebbuN4qSTCNFZT/
GBEePgDq0pCq8gqmeZB5BjdHtTnzt3mJFVi/o/ToCxO3TWAC4u1VkSOqIeZryt9IhvJnHBW+
CLzudk0GPuTUbPqJz6v1Z8xjLJ8NHzKDSPJ9R8yRpYtHwO1rWBXWTRlnhm61diTXszdiQ1Le
IGUvE12r2ERjJ86AtG</vt:lpwstr>
  </property>
  <property fmtid="{D5CDD505-2E9C-101B-9397-08002B2CF9AE}" pid="4" name="_2015_ms_pID_7253431">
    <vt:lpwstr>YF4jp+Sm5WwKAZaiuPtkl7HzHoyGT7dOqV04mmzSaEpFekKDwztGMh
xu9YJeAs+1k/AjwLthEtyQOACjvYV5OSySsjJ0es9FH/kYP5CKpKIQYRRUH5KTqDRJinU4Zy
XNekkI7Z/mNYnabM/hfqrkfyzx1rhcBf8B/OoRcpeq0Di0Javrnkp9PpSu+fYspwnWTOogeR
TsiCNYCf7tRh+t58RXb3+EvxmKHfjjOoX6X6</vt:lpwstr>
  </property>
  <property fmtid="{D5CDD505-2E9C-101B-9397-08002B2CF9AE}" pid="5" name="_2015_ms_pID_7253432">
    <vt:lpwstr>T7+vIQAm4jCSNEs2NliMLhw=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1541405331</vt:lpwstr>
  </property>
</Properties>
</file>