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4" r:id="rId2"/>
    <p:sldId id="368" r:id="rId3"/>
    <p:sldId id="365" r:id="rId4"/>
    <p:sldId id="366" r:id="rId5"/>
    <p:sldId id="369" r:id="rId6"/>
    <p:sldId id="372" r:id="rId7"/>
    <p:sldId id="375" r:id="rId8"/>
    <p:sldId id="370" r:id="rId9"/>
    <p:sldId id="384" r:id="rId10"/>
    <p:sldId id="373" r:id="rId11"/>
    <p:sldId id="376" r:id="rId12"/>
    <p:sldId id="374" r:id="rId13"/>
    <p:sldId id="379" r:id="rId14"/>
    <p:sldId id="380" r:id="rId15"/>
    <p:sldId id="381" r:id="rId16"/>
    <p:sldId id="377" r:id="rId17"/>
    <p:sldId id="378" r:id="rId18"/>
    <p:sldId id="383" r:id="rId19"/>
    <p:sldId id="268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118"/>
    <a:srgbClr val="CC0000"/>
    <a:srgbClr val="D84437"/>
    <a:srgbClr val="A9A9A9"/>
    <a:srgbClr val="FF9900"/>
    <a:srgbClr val="4285F4"/>
    <a:srgbClr val="7A93AE"/>
    <a:srgbClr val="FAE798"/>
    <a:srgbClr val="666666"/>
    <a:srgbClr val="1A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256" autoAdjust="0"/>
  </p:normalViewPr>
  <p:slideViewPr>
    <p:cSldViewPr snapToGrid="0">
      <p:cViewPr varScale="1">
        <p:scale>
          <a:sx n="103" d="100"/>
          <a:sy n="103" d="100"/>
        </p:scale>
        <p:origin x="114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3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620286"/>
            <a:ext cx="5040000" cy="505744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2322081" y="2462489"/>
            <a:ext cx="3487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Kubernetes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管理员实训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416000" y="2933127"/>
            <a:ext cx="9360000" cy="84058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altLang="zh-CN" sz="4500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4400" dirty="0" smtClean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点击编辑标题内容</a:t>
            </a:r>
            <a:endParaRPr lang="en-US" altLang="zh-CN" sz="4400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046288" y="3912298"/>
            <a:ext cx="808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华为云容器团队核心架构师 </a:t>
            </a:r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CNCF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社区主要贡献者倾力打造</a:t>
            </a:r>
          </a:p>
        </p:txBody>
      </p:sp>
    </p:spTree>
    <p:extLst>
      <p:ext uri="{BB962C8B-B14F-4D97-AF65-F5344CB8AC3E}">
        <p14:creationId xmlns:p14="http://schemas.microsoft.com/office/powerpoint/2010/main" val="2363774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 userDrawn="1"/>
        </p:nvGrpSpPr>
        <p:grpSpPr>
          <a:xfrm>
            <a:off x="357780" y="415264"/>
            <a:ext cx="2388411" cy="576000"/>
            <a:chOff x="391955" y="431434"/>
            <a:chExt cx="3375225" cy="813984"/>
          </a:xfrm>
        </p:grpSpPr>
        <p:sp>
          <p:nvSpPr>
            <p:cNvPr id="7" name="矩形 6"/>
            <p:cNvSpPr/>
            <p:nvPr/>
          </p:nvSpPr>
          <p:spPr>
            <a:xfrm>
              <a:off x="391955" y="766985"/>
              <a:ext cx="3375225" cy="478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Kubernetes</a:t>
              </a:r>
              <a:r>
                <a: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管理员实训</a:t>
              </a:r>
              <a:endPara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95" y="431434"/>
              <a:ext cx="2697198" cy="27065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2349878" y="1049100"/>
            <a:ext cx="7492244" cy="802723"/>
          </a:xfrm>
        </p:spPr>
        <p:txBody>
          <a:bodyPr>
            <a:normAutofit/>
          </a:bodyPr>
          <a:lstStyle>
            <a:lvl1pPr algn="ctr">
              <a:defRPr sz="4400" b="1" baseline="0"/>
            </a:lvl1pPr>
          </a:lstStyle>
          <a:p>
            <a:r>
              <a:rPr lang="zh-CN" altLang="en-US" dirty="0" smtClean="0"/>
              <a:t>点击编辑目录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3822700" y="2209800"/>
            <a:ext cx="4546602" cy="2575560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24384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1</a:t>
            </a:r>
          </a:p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793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" y="1076"/>
            <a:ext cx="12189609" cy="685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3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4339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5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1161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51181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52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5300"/>
            <a:ext cx="3327400" cy="332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9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7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56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6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 userDrawn="1"/>
        </p:nvSpPr>
        <p:spPr>
          <a:xfrm>
            <a:off x="2496000" y="2801089"/>
            <a:ext cx="72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http://zhibo.huaweicloud.com/watch/2174406</a:t>
            </a: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3828467"/>
            <a:ext cx="322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11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6551450"/>
            <a:ext cx="1435037" cy="144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00" y="6464748"/>
            <a:ext cx="1080000" cy="317405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516000" y="6421477"/>
            <a:ext cx="11160000" cy="0"/>
          </a:xfrm>
          <a:prstGeom prst="line">
            <a:avLst/>
          </a:prstGeom>
          <a:gradFill flip="none" rotWithShape="1">
            <a:gsLst>
              <a:gs pos="68000">
                <a:srgbClr val="00ADED">
                  <a:alpha val="0"/>
                </a:srgbClr>
              </a:gs>
              <a:gs pos="100000">
                <a:srgbClr val="00B0F0">
                  <a:alpha val="26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gradFill flip="none" rotWithShape="1">
              <a:gsLst>
                <a:gs pos="0">
                  <a:srgbClr val="00C9D3">
                    <a:alpha val="40000"/>
                  </a:srgbClr>
                </a:gs>
                <a:gs pos="100000">
                  <a:srgbClr val="052F95">
                    <a:alpha val="40000"/>
                  </a:srgbClr>
                </a:gs>
              </a:gsLst>
              <a:lin ang="10800000" scaled="0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49" r:id="rId3"/>
    <p:sldLayoutId id="2147483650" r:id="rId4"/>
    <p:sldLayoutId id="2147483669" r:id="rId5"/>
    <p:sldLayoutId id="2147483670" r:id="rId6"/>
    <p:sldLayoutId id="2147483673" r:id="rId7"/>
    <p:sldLayoutId id="2147483674" r:id="rId8"/>
    <p:sldLayoutId id="2147483671" r:id="rId9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bg1">
              <a:lumMod val="9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16000" y="2933127"/>
            <a:ext cx="9360000" cy="840589"/>
          </a:xfrm>
        </p:spPr>
        <p:txBody>
          <a:bodyPr/>
          <a:lstStyle/>
          <a:p>
            <a:r>
              <a:rPr lang="en-US" altLang="zh-CN" dirty="0"/>
              <a:t>CKA</a:t>
            </a:r>
            <a:r>
              <a:rPr lang="zh-CN" altLang="en-US" dirty="0"/>
              <a:t>考纲与</a:t>
            </a:r>
            <a:r>
              <a:rPr lang="en-US" altLang="zh-CN" dirty="0"/>
              <a:t>K8S</a:t>
            </a:r>
            <a:r>
              <a:rPr lang="zh-CN" altLang="en-US" dirty="0"/>
              <a:t>基础概念解读</a:t>
            </a:r>
          </a:p>
        </p:txBody>
      </p:sp>
    </p:spTree>
    <p:extLst>
      <p:ext uri="{BB962C8B-B14F-4D97-AF65-F5344CB8AC3E}">
        <p14:creationId xmlns:p14="http://schemas.microsoft.com/office/powerpoint/2010/main" val="259481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946694" cy="51181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Pod</a:t>
            </a:r>
          </a:p>
          <a:p>
            <a:pPr lvl="1"/>
            <a:r>
              <a:rPr lang="zh-CN" altLang="en-US" sz="2000" dirty="0" smtClean="0"/>
              <a:t>一组功能相关的</a:t>
            </a:r>
            <a:r>
              <a:rPr lang="en-US" altLang="zh-CN" sz="2000" dirty="0" smtClean="0"/>
              <a:t>Container</a:t>
            </a:r>
            <a:r>
              <a:rPr lang="zh-CN" altLang="en-US" sz="2000" dirty="0" smtClean="0"/>
              <a:t>的封装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共享存储和</a:t>
            </a:r>
            <a:r>
              <a:rPr lang="en-US" altLang="zh-CN" sz="2000" dirty="0" smtClean="0"/>
              <a:t>Network Namespace</a:t>
            </a:r>
          </a:p>
          <a:p>
            <a:pPr lvl="1"/>
            <a:r>
              <a:rPr lang="en-US" altLang="zh-CN" sz="2000" dirty="0" smtClean="0"/>
              <a:t>K8S</a:t>
            </a:r>
            <a:r>
              <a:rPr lang="zh-CN" altLang="en-US" sz="2000" dirty="0" smtClean="0"/>
              <a:t>调度和作业运行的基本单位（</a:t>
            </a:r>
            <a:r>
              <a:rPr lang="en-US" altLang="zh-CN" sz="2000" dirty="0" smtClean="0"/>
              <a:t>Scheduler</a:t>
            </a:r>
            <a:r>
              <a:rPr lang="zh-CN" altLang="en-US" sz="2000" dirty="0"/>
              <a:t>调度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Kubelet</a:t>
            </a:r>
            <a:r>
              <a:rPr lang="zh-CN" altLang="en-US" sz="2000" dirty="0" smtClean="0"/>
              <a:t>运行）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容易“走失”，需要</a:t>
            </a:r>
            <a:r>
              <a:rPr lang="en-US" altLang="zh-CN" sz="2000" dirty="0" smtClean="0"/>
              <a:t>Workload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的“呵护”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Workloads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Deployment, StatefulSet, DaemonSet, Job...)</a:t>
            </a:r>
          </a:p>
          <a:p>
            <a:pPr lvl="1"/>
            <a:r>
              <a:rPr lang="zh-CN" altLang="en-US" sz="2000" dirty="0"/>
              <a:t>一</a:t>
            </a:r>
            <a:r>
              <a:rPr lang="zh-CN" altLang="en-US" sz="2000" dirty="0" smtClean="0"/>
              <a:t>组功能相关的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的封装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Service</a:t>
            </a:r>
          </a:p>
          <a:p>
            <a:pPr lvl="1"/>
            <a:r>
              <a:rPr lang="en-US" altLang="zh-CN" sz="2000" dirty="0" smtClean="0"/>
              <a:t>Pod</a:t>
            </a:r>
            <a:r>
              <a:rPr lang="zh-CN" altLang="en-US" sz="2000" dirty="0" smtClean="0"/>
              <a:t>“防失联”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给一组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设置反向代理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8492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Kubernetes API </a:t>
            </a:r>
            <a:r>
              <a:rPr lang="zh-CN" altLang="en-US" dirty="0" smtClean="0"/>
              <a:t>对象的基本构成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211355" y="1238185"/>
            <a:ext cx="3853543" cy="4902329"/>
            <a:chOff x="5467737" y="1130300"/>
            <a:chExt cx="3853543" cy="4902329"/>
          </a:xfrm>
        </p:grpSpPr>
        <p:sp>
          <p:nvSpPr>
            <p:cNvPr id="3" name="Shape 150"/>
            <p:cNvSpPr txBox="1">
              <a:spLocks/>
            </p:cNvSpPr>
            <p:nvPr/>
          </p:nvSpPr>
          <p:spPr>
            <a:xfrm>
              <a:off x="5467737" y="1130300"/>
              <a:ext cx="3853543" cy="490232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txBody>
            <a:bodyPr>
              <a:noAutofit/>
            </a:bodyPr>
            <a:lstStyle>
              <a:lvl1pPr marL="457200" indent="-4572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265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990600" indent="-3810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3735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2pPr>
              <a:lvl3pPr marL="15240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3pPr>
              <a:lvl4pPr marL="21336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665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4pPr>
              <a:lvl5pPr marL="27432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665" kern="1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5pPr>
              <a:lvl6pPr marL="33528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85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apiVersion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apps/v1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kind: Deployment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metadata: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name: nginx-deployment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labels: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app: nginx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spec: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replicas: 3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selector: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zh-CN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matchLabels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app: nginx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template: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metadata: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labels: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app: nginx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spec: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containers: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- name: nginx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image: nginx:1.7.9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ports: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- </a:t>
              </a:r>
              <a:r>
                <a:rPr lang="en-US" altLang="zh-CN" sz="1400" dirty="0" err="1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containerPort</a:t>
              </a:r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80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status: {}</a:t>
              </a:r>
              <a:endParaRPr lang="en-US" altLang="zh-CN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67737" y="1130300"/>
              <a:ext cx="2901822" cy="50255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67737" y="1632857"/>
              <a:ext cx="2901822" cy="84908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467737" y="2481942"/>
              <a:ext cx="2901822" cy="31817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67737" y="5663681"/>
              <a:ext cx="2901822" cy="368948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33054" y="1238185"/>
            <a:ext cx="3459055" cy="400110"/>
            <a:chOff x="5495731" y="1340632"/>
            <a:chExt cx="3459055" cy="400110"/>
          </a:xfrm>
        </p:grpSpPr>
        <p:sp>
          <p:nvSpPr>
            <p:cNvPr id="13" name="右箭头 12"/>
            <p:cNvSpPr/>
            <p:nvPr/>
          </p:nvSpPr>
          <p:spPr>
            <a:xfrm>
              <a:off x="5495731" y="1399592"/>
              <a:ext cx="1922106" cy="29857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595118" y="1340632"/>
              <a:ext cx="1359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typeMeta</a:t>
              </a:r>
              <a:endPara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33054" y="1965230"/>
            <a:ext cx="3683475" cy="400110"/>
            <a:chOff x="5495731" y="1340632"/>
            <a:chExt cx="3683475" cy="400110"/>
          </a:xfrm>
        </p:grpSpPr>
        <p:sp>
          <p:nvSpPr>
            <p:cNvPr id="17" name="右箭头 16"/>
            <p:cNvSpPr/>
            <p:nvPr/>
          </p:nvSpPr>
          <p:spPr>
            <a:xfrm>
              <a:off x="5495731" y="1399592"/>
              <a:ext cx="1922106" cy="29857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595118" y="1340632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objectMeta</a:t>
              </a:r>
              <a:endPara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33054" y="3980641"/>
            <a:ext cx="4454519" cy="400110"/>
            <a:chOff x="5495731" y="1340632"/>
            <a:chExt cx="4454519" cy="400110"/>
          </a:xfrm>
        </p:grpSpPr>
        <p:sp>
          <p:nvSpPr>
            <p:cNvPr id="20" name="右箭头 19"/>
            <p:cNvSpPr/>
            <p:nvPr/>
          </p:nvSpPr>
          <p:spPr>
            <a:xfrm>
              <a:off x="5495731" y="1399592"/>
              <a:ext cx="1922106" cy="29857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595118" y="1340632"/>
              <a:ext cx="2355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spec 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（期望状态）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33054" y="5740404"/>
            <a:ext cx="4627643" cy="400110"/>
            <a:chOff x="5495731" y="1340632"/>
            <a:chExt cx="4627643" cy="400110"/>
          </a:xfrm>
        </p:grpSpPr>
        <p:sp>
          <p:nvSpPr>
            <p:cNvPr id="23" name="右箭头 22"/>
            <p:cNvSpPr/>
            <p:nvPr/>
          </p:nvSpPr>
          <p:spPr>
            <a:xfrm>
              <a:off x="5495731" y="1399592"/>
              <a:ext cx="1922106" cy="298579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95118" y="1340632"/>
              <a:ext cx="2528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status 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（实际状态）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532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788650" cy="5118100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b="1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Basic Commands (Beginner):</a:t>
            </a: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create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从文件或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stdin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创建资源</a:t>
            </a: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expose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deployment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pod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创建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Service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。</a:t>
            </a: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run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  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Run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a particular image on the cluster</a:t>
            </a: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set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  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Set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specific features on objects</a:t>
            </a: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b="1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Basic Commands (Intermediate):</a:t>
            </a:r>
          </a:p>
          <a:p>
            <a:pPr marL="1879600" lvl="0" indent="-187960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get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最基本的查询命令</a:t>
            </a:r>
            <a:r>
              <a:rPr lang="zh-CN" altLang="en-US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如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get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rs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get deploy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/>
            </a:r>
            <a:b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</a:br>
            <a:r>
              <a:rPr lang="en-US" altLang="zh-CN" sz="1600" kern="0" dirty="0" err="1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get svc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get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rs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/foo</a:t>
            </a:r>
          </a:p>
          <a:p>
            <a:pPr marL="1879600" lvl="0" indent="-187960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explain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查看资源</a:t>
            </a:r>
            <a:r>
              <a:rPr lang="zh-CN" altLang="en-US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定义。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如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explain 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replicaset</a:t>
            </a: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edit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使用系统编辑器编辑资源。如 </a:t>
            </a:r>
            <a:r>
              <a:rPr lang="en-US" altLang="zh-CN" sz="1600" kern="0" dirty="0" err="1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edit deploy/foo</a:t>
            </a:r>
          </a:p>
          <a:p>
            <a:pPr marL="1879600" lvl="0" indent="-1879600" defTabSz="914400" eaLnBrk="0" fontAlgn="base" hangingPunct="0">
              <a:spcBef>
                <a:spcPts val="0"/>
              </a:spcBef>
              <a:spcAft>
                <a:spcPts val="1200"/>
              </a:spcAft>
              <a:buClr>
                <a:srgbClr val="777777"/>
              </a:buClr>
              <a:buSzPct val="60000"/>
              <a:buNone/>
            </a:pP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600" b="1" u="sng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delete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        </a:t>
            </a:r>
            <a:r>
              <a:rPr lang="zh-CN" altLang="en-US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删除指定资源，支持文件名、资源名、</a:t>
            </a:r>
            <a:r>
              <a:rPr lang="en-US" altLang="zh-CN" sz="1600" kern="0" dirty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label selector</a:t>
            </a:r>
            <a:r>
              <a:rPr lang="zh-CN" altLang="en-US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。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/>
            </a:r>
            <a:b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</a:br>
            <a:r>
              <a:rPr lang="zh-CN" altLang="en-US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如 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delete </a:t>
            </a:r>
            <a:r>
              <a:rPr lang="en-US" altLang="zh-CN" sz="1600" kern="0" dirty="0" err="1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po</a:t>
            </a:r>
            <a:r>
              <a:rPr lang="en-US" altLang="zh-CN" sz="1600" kern="0" dirty="0" smtClean="0"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-l foo=bar</a:t>
            </a:r>
            <a:endParaRPr lang="en-US" altLang="zh-CN" sz="1600" kern="0" dirty="0">
              <a:latin typeface="Consolas" panose="020B0609020204030204" pitchFamily="49" charset="0"/>
              <a:ea typeface="黑体" pitchFamily="49" charset="-122"/>
              <a:cs typeface="Consolas" panose="020B0609020204030204" pitchFamily="49" charset="0"/>
            </a:endParaRPr>
          </a:p>
        </p:txBody>
      </p:sp>
      <p:pic>
        <p:nvPicPr>
          <p:cNvPr id="4" name="Picture 2" descr="thumb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556760"/>
            <a:ext cx="290194" cy="29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45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788650" cy="51181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Deploy Commands:</a:t>
            </a:r>
          </a:p>
          <a:p>
            <a:pPr marL="1879600" indent="-1879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rollout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Deployment, Daemonset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的升级过程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管理（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查看状态、操作历史、暂停升级、恢复升级、回滚等）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rolling-update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客户端滚动升级，仅限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ReplicationController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修改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Deployment,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ReplicaSet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ReplicationController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Job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的实例数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autoscale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Deploy, RS, RC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配置自动伸缩规则（依赖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heapster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hpa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Cluster Management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certificate    Modify certificate resources.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cluster-info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查看集群信息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top  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查看资源占用率（依赖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heapster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cordon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标记节点为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unschedulable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uncordon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标记节点为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schedulable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drain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驱逐节点上的应用，准备下线维护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taint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修改节点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taint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标记</a:t>
            </a:r>
          </a:p>
        </p:txBody>
      </p:sp>
    </p:spTree>
    <p:extLst>
      <p:ext uri="{BB962C8B-B14F-4D97-AF65-F5344CB8AC3E}">
        <p14:creationId xmlns:p14="http://schemas.microsoft.com/office/powerpoint/2010/main" val="755081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788650" cy="51181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Troubleshooting and Debugging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查看资源详情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logs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查看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内容器的日志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attach 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内的一个容器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在指定容器内执行命令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port-forward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创建本地端口映射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proxy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Kubernetes API server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创建代理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容器内外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容器间文件拷贝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Advanced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文件或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创建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更新资源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patch  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使用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strategic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merge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语法更新对象的某些字段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replace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从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文件或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更新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资源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convert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在不同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版本之间转换对象定义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06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788650" cy="51181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Settings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给资源设置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给资源设置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annotation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completion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自动补全脚本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支持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zsh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Other Commands: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-versions   Print the supported API versions on the server, in the form of "group/version"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600" b="1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修改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配置（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kubeconfig</a:t>
            </a:r>
            <a:r>
              <a: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文件），如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help       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about any command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version        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查看客户端和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端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K8S</a:t>
            </a:r>
            <a:r>
              <a:rPr lang="zh-CN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版本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thumbs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324100"/>
            <a:ext cx="290194" cy="29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78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kubectl</a:t>
            </a:r>
            <a:r>
              <a:rPr lang="zh-CN" altLang="en-US" dirty="0" smtClean="0"/>
              <a:t>实用技巧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695400" y="5403864"/>
            <a:ext cx="9112743" cy="409107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95400" y="2636912"/>
            <a:ext cx="9112743" cy="339881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95400" y="4035619"/>
            <a:ext cx="9112743" cy="339881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5400" y="4718798"/>
            <a:ext cx="9112743" cy="339881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95400" y="1942232"/>
            <a:ext cx="9112743" cy="339881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/>
              <a:cs typeface="+mn-cs"/>
            </a:endParaRPr>
          </a:p>
        </p:txBody>
      </p:sp>
      <p:sp>
        <p:nvSpPr>
          <p:cNvPr id="15" name="文本占位符 2"/>
          <p:cNvSpPr txBox="1">
            <a:spLocks/>
          </p:cNvSpPr>
          <p:nvPr/>
        </p:nvSpPr>
        <p:spPr bwMode="auto">
          <a:xfrm>
            <a:off x="415600" y="1052736"/>
            <a:ext cx="9280800" cy="5039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lvl="0" indent="-34290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lvl="1" indent="-28575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命令太多太长记不住？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查看资源缩写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altLang="zh-CN" sz="1400" kern="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kubectl</a:t>
            </a:r>
            <a:r>
              <a:rPr lang="en-US" altLang="zh-CN" sz="14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黑体" pitchFamily="49" charset="-122"/>
                <a:cs typeface="Consolas" panose="020B0609020204030204" pitchFamily="49" charset="0"/>
              </a:rPr>
              <a:t>describe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FrutigerNext LT Medium"/>
                <a:ea typeface="黑体" pitchFamily="49" charset="-122"/>
              </a:rPr>
              <a:t> </a:t>
            </a:r>
            <a:r>
              <a:rPr lang="en-US" altLang="zh-CN" sz="14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Wingdings 3" panose="05040102010807070707" pitchFamily="18" charset="2"/>
                <a:ea typeface="黑体" pitchFamily="49" charset="-122"/>
              </a:rPr>
              <a:t>8</a:t>
            </a:r>
          </a:p>
          <a:p>
            <a:pPr lvl="1"/>
            <a:r>
              <a:rPr lang="zh-CN" altLang="en-US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kern="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lang="zh-CN" altLang="en-US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自动完成</a:t>
            </a:r>
            <a:endParaRPr lang="en-US" altLang="zh-CN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source &lt;(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completion bash)</a:t>
            </a:r>
          </a:p>
          <a:p>
            <a:pPr marL="400050" marR="0" lvl="1" indent="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kubectl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yaml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太累，找样例太麻烦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命令生成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run --image=nginx my-deploy -o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yaml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--dry-run &gt; 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my-</a:t>
            </a:r>
            <a:r>
              <a:rPr lang="en-US" altLang="zh-CN" sz="1400" kern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deploy.yaml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命令导出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statefulset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/foo -o=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yaml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--export  &gt;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new.yaml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en-US" altLang="zh-CN" kern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kern="0" noProof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亲和性下面字段的拼写忘记了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  <a:defRPr/>
            </a:pPr>
            <a:r>
              <a:rPr lang="en-US" altLang="zh-CN" sz="1400" kern="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kubectl</a:t>
            </a:r>
            <a:r>
              <a:rPr lang="en-US" altLang="zh-CN" sz="14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400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explain </a:t>
            </a:r>
            <a:r>
              <a:rPr lang="en-US" altLang="zh-CN" sz="1400" kern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pod.spec.affinity.podAffinity</a:t>
            </a:r>
            <a:endParaRPr lang="zh-CN" altLang="en-US" sz="1400" kern="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85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zh-CN" altLang="en-US" dirty="0" smtClean="0"/>
              <a:t>与集群交互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CCE-</a:t>
            </a:r>
            <a:r>
              <a:rPr lang="en-US" altLang="zh-CN" sz="2400" dirty="0" err="1" smtClean="0"/>
              <a:t>kubectl</a:t>
            </a:r>
            <a:r>
              <a:rPr lang="zh-CN" altLang="en-US" sz="2400" dirty="0" smtClean="0"/>
              <a:t>镜像创建无状态负载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镜像地址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swr.cn-south-1.myhuaweicloud.com/kevin-wangzefeng/cce-kubectl:v1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设置环境变量</a:t>
            </a:r>
            <a:r>
              <a:rPr lang="en-US" altLang="zh-CN" sz="2000" dirty="0" smtClean="0"/>
              <a:t>PASSWORD=&lt;</a:t>
            </a:r>
            <a:r>
              <a:rPr lang="zh-CN" altLang="en-US" sz="2000" dirty="0" smtClean="0"/>
              <a:t>你的密码</a:t>
            </a:r>
            <a:r>
              <a:rPr lang="en-US" altLang="zh-CN" sz="2000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暴露容器端口</a:t>
            </a:r>
            <a:r>
              <a:rPr lang="en-US" altLang="zh-CN" sz="2000" dirty="0" smtClean="0"/>
              <a:t>3000</a:t>
            </a:r>
            <a:r>
              <a:rPr lang="zh-CN" altLang="en-US" sz="2000" dirty="0" smtClean="0"/>
              <a:t>到外部服务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成功后通过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访问，用户名：</a:t>
            </a:r>
            <a:r>
              <a:rPr lang="en-US" altLang="zh-CN" sz="2000" dirty="0" smtClean="0"/>
              <a:t>term</a:t>
            </a:r>
            <a:r>
              <a:rPr lang="zh-CN" altLang="en-US" sz="2000" dirty="0" smtClean="0"/>
              <a:t>，密码：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你的密码</a:t>
            </a:r>
            <a:r>
              <a:rPr lang="en-US" altLang="zh-CN" sz="2000" dirty="0" smtClean="0"/>
              <a:t>&gt;</a:t>
            </a:r>
          </a:p>
          <a:p>
            <a:pPr lvl="1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0040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30498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通过命令行，使用</a:t>
            </a:r>
            <a:r>
              <a:rPr lang="en-US" altLang="zh-CN" sz="2000" dirty="0" smtClean="0"/>
              <a:t>nginx</a:t>
            </a:r>
            <a:r>
              <a:rPr lang="zh-CN" altLang="en-US" sz="2000" dirty="0" smtClean="0"/>
              <a:t>镜像创建一个</a:t>
            </a:r>
            <a:r>
              <a:rPr lang="en-US" altLang="zh-CN" sz="2000" dirty="0" smtClean="0"/>
              <a:t>pod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819150" lvl="1" indent="-285750"/>
            <a:r>
              <a:rPr lang="en-US" altLang="zh-CN" sz="1600" dirty="0" smtClean="0"/>
              <a:t>Pod</a:t>
            </a:r>
            <a:r>
              <a:rPr lang="zh-CN" altLang="en-US" sz="1600" dirty="0" smtClean="0"/>
              <a:t>的名称为</a:t>
            </a:r>
            <a:r>
              <a:rPr lang="en-US" altLang="zh-CN" sz="1600" dirty="0" smtClean="0"/>
              <a:t>&lt;hwcka-001-</a:t>
            </a:r>
            <a:r>
              <a:rPr lang="zh-CN" altLang="en-US" sz="1600" dirty="0"/>
              <a:t>你的华为云</a:t>
            </a:r>
            <a:r>
              <a:rPr lang="en-US" altLang="zh-CN" sz="1600" dirty="0"/>
              <a:t>id</a:t>
            </a:r>
            <a:r>
              <a:rPr lang="en-US" altLang="zh-CN" sz="1600" dirty="0" smtClean="0"/>
              <a:t>&gt;</a:t>
            </a:r>
          </a:p>
          <a:p>
            <a:pPr marL="819150" lvl="1" indent="-285750"/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将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所用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命令、创建的</a:t>
            </a:r>
            <a:r>
              <a:rPr lang="en-US" altLang="zh-C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Pod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完整</a:t>
            </a:r>
            <a:r>
              <a:rPr lang="en-US" altLang="zh-CN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yaml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截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图上传</a:t>
            </a:r>
            <a:endParaRPr lang="en-US" altLang="zh-CN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通过</a:t>
            </a:r>
            <a:r>
              <a:rPr lang="zh-CN" altLang="en-US" sz="2000" dirty="0" smtClean="0"/>
              <a:t>单个命令创建一个</a:t>
            </a:r>
            <a:r>
              <a:rPr lang="en-US" altLang="zh-CN" sz="2000" dirty="0" smtClean="0"/>
              <a:t>deployment</a:t>
            </a:r>
            <a:r>
              <a:rPr lang="zh-CN" altLang="en-US" sz="2000" dirty="0" smtClean="0"/>
              <a:t>并暴露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819150" lvl="1" indent="-285750"/>
            <a:r>
              <a:rPr lang="en-US" altLang="zh-CN" sz="1600" dirty="0"/>
              <a:t>deployment</a:t>
            </a:r>
            <a:r>
              <a:rPr lang="zh-CN" altLang="en-US" sz="1600" dirty="0"/>
              <a:t>和</a:t>
            </a:r>
            <a:r>
              <a:rPr lang="en-US" altLang="zh-CN" sz="1600" dirty="0"/>
              <a:t>Service</a:t>
            </a:r>
            <a:r>
              <a:rPr lang="zh-CN" altLang="en-US" sz="1600" dirty="0"/>
              <a:t>名称为</a:t>
            </a:r>
            <a:r>
              <a:rPr lang="en-US" altLang="zh-CN" sz="1600" dirty="0"/>
              <a:t>&lt;hwcka-002-</a:t>
            </a:r>
            <a:r>
              <a:rPr lang="zh-CN" altLang="en-US" sz="1600" dirty="0"/>
              <a:t>你的华为云</a:t>
            </a:r>
            <a:r>
              <a:rPr lang="en-US" altLang="zh-CN" sz="1600" dirty="0"/>
              <a:t>id&gt;</a:t>
            </a:r>
          </a:p>
          <a:p>
            <a:pPr marL="819150" lvl="1" indent="-285750"/>
            <a:r>
              <a:rPr lang="zh-CN" altLang="en-US" sz="1600" dirty="0"/>
              <a:t>使用</a:t>
            </a:r>
            <a:r>
              <a:rPr lang="en-US" altLang="zh-CN" sz="1600" dirty="0"/>
              <a:t>nginx</a:t>
            </a:r>
            <a:r>
              <a:rPr lang="zh-CN" altLang="en-US" sz="1600" dirty="0"/>
              <a:t>镜像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deployment</a:t>
            </a:r>
            <a:r>
              <a:rPr lang="zh-CN" altLang="en-US" sz="1600" dirty="0" smtClean="0"/>
              <a:t>拥有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pod</a:t>
            </a:r>
          </a:p>
          <a:p>
            <a:pPr marL="819150" lvl="1" indent="-285750"/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将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所用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命令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、创建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的</a:t>
            </a:r>
            <a:r>
              <a:rPr lang="en-US" altLang="zh-C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deployment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和</a:t>
            </a:r>
            <a:r>
              <a:rPr lang="en-US" altLang="zh-CN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service</a:t>
            </a:r>
            <a:r>
              <a:rPr lang="zh-CN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完整</a:t>
            </a:r>
            <a:r>
              <a:rPr lang="en-US" altLang="zh-CN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yaml</a:t>
            </a:r>
            <a:r>
              <a:rPr lang="zh-CN" alt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截图上传</a:t>
            </a:r>
          </a:p>
        </p:txBody>
      </p:sp>
      <p:sp>
        <p:nvSpPr>
          <p:cNvPr id="5" name="矩形 4"/>
          <p:cNvSpPr/>
          <p:nvPr/>
        </p:nvSpPr>
        <p:spPr>
          <a:xfrm>
            <a:off x="1088570" y="4645387"/>
            <a:ext cx="95203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作业完成后，提交到论坛，包括完整的浏览器截图、华为云账号，作业中所创建的集群、应用名称要带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hwcka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提交作业且答对的前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名，可获得满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的优惠券一张</a:t>
            </a:r>
          </a:p>
        </p:txBody>
      </p:sp>
    </p:spTree>
    <p:extLst>
      <p:ext uri="{BB962C8B-B14F-4D97-AF65-F5344CB8AC3E}">
        <p14:creationId xmlns:p14="http://schemas.microsoft.com/office/powerpoint/2010/main" val="5320258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标题 1"/>
          <p:cNvSpPr txBox="1">
            <a:spLocks/>
          </p:cNvSpPr>
          <p:nvPr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3828467"/>
            <a:ext cx="322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49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299788" y="1735494"/>
            <a:ext cx="5495730" cy="337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/>
              <a:t>扫</a:t>
            </a:r>
            <a:r>
              <a:rPr lang="zh-CN" altLang="en-US" sz="2000" dirty="0" smtClean="0"/>
              <a:t>码添加小助手，发送“</a:t>
            </a:r>
            <a:r>
              <a:rPr lang="en-US" altLang="zh-CN" sz="2000" dirty="0" smtClean="0"/>
              <a:t>CKA</a:t>
            </a:r>
            <a:r>
              <a:rPr lang="zh-CN" altLang="en-US" sz="2000" dirty="0"/>
              <a:t>培训</a:t>
            </a:r>
            <a:r>
              <a:rPr lang="zh-CN" altLang="en-US" sz="2000" dirty="0" smtClean="0"/>
              <a:t>加群”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03165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6278" y="1049100"/>
            <a:ext cx="7492244" cy="80272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22700" y="2209800"/>
            <a:ext cx="4546602" cy="3390900"/>
          </a:xfrm>
        </p:spPr>
        <p:txBody>
          <a:bodyPr/>
          <a:lstStyle/>
          <a:p>
            <a:r>
              <a:rPr lang="en-US" altLang="zh-CN" dirty="0"/>
              <a:t>CKA</a:t>
            </a:r>
            <a:r>
              <a:rPr lang="zh-CN" altLang="en-US" dirty="0"/>
              <a:t>认证介绍</a:t>
            </a:r>
            <a:endParaRPr lang="en-US" altLang="zh-CN" dirty="0"/>
          </a:p>
          <a:p>
            <a:r>
              <a:rPr lang="zh-CN" altLang="en-US" dirty="0"/>
              <a:t>考纲解读</a:t>
            </a:r>
            <a:endParaRPr lang="en-US" altLang="zh-CN" dirty="0"/>
          </a:p>
          <a:p>
            <a:r>
              <a:rPr lang="en-US" altLang="zh-CN" dirty="0"/>
              <a:t>K8S</a:t>
            </a:r>
            <a:r>
              <a:rPr lang="zh-CN" altLang="en-US" dirty="0"/>
              <a:t>架构和工作原理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K8S API</a:t>
            </a:r>
            <a:r>
              <a:rPr lang="zh-CN" altLang="en-US" dirty="0"/>
              <a:t>原语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kubectl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5456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CKA</a:t>
            </a:r>
            <a:r>
              <a:rPr lang="zh-CN" altLang="en-US" dirty="0" smtClean="0"/>
              <a:t>认证介绍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7219950" cy="51181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 smtClean="0">
                <a:solidFill>
                  <a:schemeClr val="bg1">
                    <a:lumMod val="95000"/>
                  </a:schemeClr>
                </a:solidFill>
              </a:rPr>
              <a:t>Certificated Kubernetes Administrator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面向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Kubernetes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管理员的认证项目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考核日常运维</a:t>
            </a:r>
            <a:r>
              <a:rPr lang="en-US" altLang="zh-CN" sz="2000" dirty="0" smtClean="0"/>
              <a:t>k8s</a:t>
            </a:r>
            <a:r>
              <a:rPr lang="zh-CN" altLang="en-US" sz="2000" dirty="0" smtClean="0"/>
              <a:t>集群所需的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2400" dirty="0" smtClean="0"/>
              <a:t>知识、技能，以及</a:t>
            </a:r>
            <a:r>
              <a:rPr lang="zh-CN" altLang="en-US" sz="2400" b="1" dirty="0" smtClean="0"/>
              <a:t>熟练度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https://training.linuxfoundation.org/wp-content/uploads/2018/06/logo_cka_whitet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214" y="1447800"/>
            <a:ext cx="3132922" cy="306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0970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CKA</a:t>
            </a:r>
            <a:r>
              <a:rPr lang="zh-CN" altLang="en-US" dirty="0" smtClean="0"/>
              <a:t>认证介绍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7219950" cy="44577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/>
              <a:t>关键信息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费用：</a:t>
            </a:r>
            <a:r>
              <a:rPr lang="en-US" altLang="zh-CN" sz="2000" dirty="0" smtClean="0"/>
              <a:t>$300</a:t>
            </a:r>
            <a:r>
              <a:rPr lang="zh-CN" altLang="en-US" sz="2000" dirty="0"/>
              <a:t>（</a:t>
            </a:r>
            <a:r>
              <a:rPr lang="zh-CN" altLang="en-US" sz="2000" dirty="0" smtClean="0"/>
              <a:t>含一次补考机会</a:t>
            </a:r>
            <a:r>
              <a:rPr lang="zh-CN" altLang="en-US" sz="2000" dirty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在线远程监考、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小时上机实操、开卷（可查</a:t>
            </a:r>
            <a:r>
              <a:rPr lang="en-US" altLang="zh-CN" sz="2000" dirty="0" smtClean="0"/>
              <a:t>K8S</a:t>
            </a:r>
            <a:r>
              <a:rPr lang="zh-CN" altLang="en-US" sz="2000" dirty="0" smtClean="0"/>
              <a:t>手册）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有效期 </a:t>
            </a:r>
            <a:r>
              <a:rPr lang="en-US" altLang="zh-CN" sz="2000" dirty="0" smtClean="0"/>
              <a:t>2 </a:t>
            </a:r>
            <a:r>
              <a:rPr lang="zh-CN" altLang="en-US" sz="2000" dirty="0" smtClean="0"/>
              <a:t>年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网络连通性、熟练</a:t>
            </a:r>
            <a:r>
              <a:rPr lang="zh-CN" altLang="en-US" sz="2000" b="1" dirty="0"/>
              <a:t>度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报名链接：</a:t>
            </a:r>
            <a:r>
              <a:rPr lang="en-US" altLang="zh-CN" sz="2000" dirty="0"/>
              <a:t>https://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</a:rPr>
              <a:t>www.cncf.io/certification/cka</a:t>
            </a:r>
            <a:r>
              <a:rPr lang="en-US" altLang="zh-CN" sz="2000" dirty="0" smtClean="0"/>
              <a:t>/</a:t>
            </a:r>
          </a:p>
        </p:txBody>
      </p:sp>
      <p:pic>
        <p:nvPicPr>
          <p:cNvPr id="1026" name="Picture 2" descr="https://training.linuxfoundation.org/wp-content/uploads/2018/06/logo_cka_whitet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214" y="1447800"/>
            <a:ext cx="3132922" cy="3060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1266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考</a:t>
            </a:r>
            <a:r>
              <a:rPr lang="zh-CN" altLang="en-US" dirty="0" smtClean="0"/>
              <a:t>纲解读</a:t>
            </a:r>
            <a:endParaRPr lang="zh-CN" altLang="en-US" dirty="0"/>
          </a:p>
        </p:txBody>
      </p:sp>
      <p:grpSp>
        <p:nvGrpSpPr>
          <p:cNvPr id="4" name="Group567"/>
          <p:cNvGrpSpPr/>
          <p:nvPr/>
        </p:nvGrpSpPr>
        <p:grpSpPr>
          <a:xfrm>
            <a:off x="2003960" y="1393085"/>
            <a:ext cx="7618972" cy="4094903"/>
            <a:chOff x="2536336" y="2578339"/>
            <a:chExt cx="3800000" cy="2295200"/>
          </a:xfrm>
        </p:grpSpPr>
        <p:sp>
          <p:nvSpPr>
            <p:cNvPr id="5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451440"/>
                    <a:pt x="409640" y="1003200"/>
                    <a:pt x="744800" y="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6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-451440"/>
                    <a:pt x="-409640" y="-1003200"/>
                    <a:pt x="-744800" y="-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7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-225720"/>
                    <a:pt x="-409640" y="-501600"/>
                    <a:pt x="-744800" y="-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8" name="FlexibleLine"/>
            <p:cNvSpPr/>
            <p:nvPr/>
          </p:nvSpPr>
          <p:spPr>
            <a:xfrm>
              <a:off x="4375536" y="3725938"/>
              <a:ext cx="744800" cy="7600"/>
            </a:xfrm>
            <a:custGeom>
              <a:avLst/>
              <a:gdLst/>
              <a:ahLst/>
              <a:cxnLst/>
              <a:rect l="0" t="0" r="0" b="0"/>
              <a:pathLst>
                <a:path w="744800" h="7600" fill="none">
                  <a:moveTo>
                    <a:pt x="0" y="0"/>
                  </a:moveTo>
                  <a:cubicBezTo>
                    <a:pt x="0" y="0"/>
                    <a:pt x="-409640" y="0"/>
                    <a:pt x="-744800" y="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9" name="FlexibleLine"/>
            <p:cNvSpPr/>
            <p:nvPr/>
          </p:nvSpPr>
          <p:spPr>
            <a:xfrm>
              <a:off x="4375536" y="3725938"/>
              <a:ext cx="744800" cy="7600"/>
            </a:xfrm>
            <a:custGeom>
              <a:avLst/>
              <a:gdLst/>
              <a:ahLst/>
              <a:cxnLst/>
              <a:rect l="0" t="0" r="0" b="0"/>
              <a:pathLst>
                <a:path w="744800" h="7600" fill="none">
                  <a:moveTo>
                    <a:pt x="0" y="0"/>
                  </a:moveTo>
                  <a:cubicBezTo>
                    <a:pt x="0" y="0"/>
                    <a:pt x="409640" y="0"/>
                    <a:pt x="744800" y="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0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225720"/>
                    <a:pt x="409640" y="501600"/>
                    <a:pt x="744800" y="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1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-451440"/>
                    <a:pt x="409640" y="-1003200"/>
                    <a:pt x="744800" y="-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2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451440"/>
                    <a:pt x="-409640" y="1003200"/>
                    <a:pt x="-744800" y="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3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225720"/>
                    <a:pt x="-409640" y="501600"/>
                    <a:pt x="-744800" y="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4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-225720"/>
                    <a:pt x="409640" y="-501600"/>
                    <a:pt x="744800" y="-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grpSp>
          <p:nvGrpSpPr>
            <p:cNvPr id="15" name="Main Idea"/>
            <p:cNvGrpSpPr/>
            <p:nvPr/>
          </p:nvGrpSpPr>
          <p:grpSpPr>
            <a:xfrm>
              <a:off x="4158176" y="3600318"/>
              <a:ext cx="434720" cy="251240"/>
              <a:chOff x="4158176" y="3600320"/>
              <a:chExt cx="434720" cy="251240"/>
            </a:xfrm>
          </p:grpSpPr>
          <p:sp>
            <p:nvSpPr>
              <p:cNvPr id="46" name="Rectangle balloon"/>
              <p:cNvSpPr/>
              <p:nvPr/>
            </p:nvSpPr>
            <p:spPr>
              <a:xfrm>
                <a:off x="4158176" y="3600320"/>
                <a:ext cx="434720" cy="251240"/>
              </a:xfrm>
              <a:custGeom>
                <a:avLst/>
                <a:gdLst/>
                <a:ahLst/>
                <a:cxnLst/>
                <a:rect l="0" t="0" r="0" b="0"/>
                <a:pathLst>
                  <a:path w="395200" h="334400">
                    <a:moveTo>
                      <a:pt x="60192" y="0"/>
                    </a:moveTo>
                    <a:lnTo>
                      <a:pt x="335008" y="0"/>
                    </a:lnTo>
                    <a:cubicBezTo>
                      <a:pt x="368252" y="0"/>
                      <a:pt x="395200" y="26948"/>
                      <a:pt x="395200" y="60192"/>
                    </a:cubicBezTo>
                    <a:lnTo>
                      <a:pt x="395200" y="274208"/>
                    </a:lnTo>
                    <a:cubicBezTo>
                      <a:pt x="395200" y="307452"/>
                      <a:pt x="368252" y="334400"/>
                      <a:pt x="335008" y="334400"/>
                    </a:cubicBezTo>
                    <a:lnTo>
                      <a:pt x="60192" y="334400"/>
                    </a:lnTo>
                    <a:cubicBezTo>
                      <a:pt x="26948" y="334400"/>
                      <a:pt x="0" y="307452"/>
                      <a:pt x="0" y="274208"/>
                    </a:cubicBezTo>
                    <a:lnTo>
                      <a:pt x="0" y="60192"/>
                    </a:lnTo>
                    <a:cubicBezTo>
                      <a:pt x="0" y="26948"/>
                      <a:pt x="26948" y="0"/>
                      <a:pt x="6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7" name="Text 568"/>
              <p:cNvSpPr txBox="1"/>
              <p:nvPr/>
            </p:nvSpPr>
            <p:spPr>
              <a:xfrm>
                <a:off x="4223536" y="3615740"/>
                <a:ext cx="319200" cy="2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dirty="0" smtClean="0">
                    <a:solidFill>
                      <a:srgbClr val="FFFFFF"/>
                    </a:solidFill>
                    <a:latin typeface="微软雅黑"/>
                  </a:rPr>
                  <a:t>CKA</a:t>
                </a:r>
                <a:endParaRPr dirty="0">
                  <a:solidFill>
                    <a:srgbClr val="FFFFFF"/>
                  </a:solidFill>
                  <a:latin typeface="微软雅黑"/>
                </a:endParaRPr>
              </a:p>
            </p:txBody>
          </p:sp>
        </p:grpSp>
        <p:grpSp>
          <p:nvGrpSpPr>
            <p:cNvPr id="16" name="Main Topic"/>
            <p:cNvGrpSpPr/>
            <p:nvPr/>
          </p:nvGrpSpPr>
          <p:grpSpPr>
            <a:xfrm>
              <a:off x="2870736" y="2578339"/>
              <a:ext cx="760000" cy="288800"/>
              <a:chOff x="2870736" y="2578340"/>
              <a:chExt cx="760000" cy="288800"/>
            </a:xfrm>
          </p:grpSpPr>
          <p:sp>
            <p:nvSpPr>
              <p:cNvPr id="44" name="Rectangle balloon"/>
              <p:cNvSpPr/>
              <p:nvPr/>
            </p:nvSpPr>
            <p:spPr>
              <a:xfrm>
                <a:off x="2870736" y="2578340"/>
                <a:ext cx="760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288800">
                    <a:moveTo>
                      <a:pt x="51984" y="0"/>
                    </a:moveTo>
                    <a:lnTo>
                      <a:pt x="708016" y="0"/>
                    </a:lnTo>
                    <a:cubicBezTo>
                      <a:pt x="736727" y="0"/>
                      <a:pt x="760000" y="23273"/>
                      <a:pt x="760000" y="51984"/>
                    </a:cubicBezTo>
                    <a:lnTo>
                      <a:pt x="760000" y="236816"/>
                    </a:lnTo>
                    <a:cubicBezTo>
                      <a:pt x="760000" y="265527"/>
                      <a:pt x="736727" y="288800"/>
                      <a:pt x="708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5" name="Text 569"/>
              <p:cNvSpPr txBox="1"/>
              <p:nvPr/>
            </p:nvSpPr>
            <p:spPr>
              <a:xfrm>
                <a:off x="2901136" y="2620140"/>
                <a:ext cx="714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核心概念 19%</a:t>
                </a:r>
              </a:p>
            </p:txBody>
          </p:sp>
        </p:grpSp>
        <p:grpSp>
          <p:nvGrpSpPr>
            <p:cNvPr id="17" name="Main Topic"/>
            <p:cNvGrpSpPr/>
            <p:nvPr/>
          </p:nvGrpSpPr>
          <p:grpSpPr>
            <a:xfrm>
              <a:off x="3068336" y="3079938"/>
              <a:ext cx="562400" cy="288800"/>
              <a:chOff x="3068336" y="3079940"/>
              <a:chExt cx="562400" cy="288800"/>
            </a:xfrm>
          </p:grpSpPr>
          <p:sp>
            <p:nvSpPr>
              <p:cNvPr id="42" name="Rectangle balloon"/>
              <p:cNvSpPr/>
              <p:nvPr/>
            </p:nvSpPr>
            <p:spPr>
              <a:xfrm>
                <a:off x="3068336" y="30799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3" name="Text 570"/>
              <p:cNvSpPr txBox="1"/>
              <p:nvPr/>
            </p:nvSpPr>
            <p:spPr>
              <a:xfrm>
                <a:off x="3098736" y="31217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调度 5%</a:t>
                </a:r>
              </a:p>
            </p:txBody>
          </p:sp>
        </p:grpSp>
        <p:grpSp>
          <p:nvGrpSpPr>
            <p:cNvPr id="18" name="Main Topic"/>
            <p:cNvGrpSpPr/>
            <p:nvPr/>
          </p:nvGrpSpPr>
          <p:grpSpPr>
            <a:xfrm>
              <a:off x="2885936" y="3581538"/>
              <a:ext cx="744800" cy="288800"/>
              <a:chOff x="2885936" y="3581540"/>
              <a:chExt cx="744800" cy="288800"/>
            </a:xfrm>
          </p:grpSpPr>
          <p:sp>
            <p:nvSpPr>
              <p:cNvPr id="40" name="Rectangle balloon"/>
              <p:cNvSpPr/>
              <p:nvPr/>
            </p:nvSpPr>
            <p:spPr>
              <a:xfrm>
                <a:off x="2885936" y="3581540"/>
                <a:ext cx="7448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44800" h="288800">
                    <a:moveTo>
                      <a:pt x="51984" y="0"/>
                    </a:moveTo>
                    <a:lnTo>
                      <a:pt x="692816" y="0"/>
                    </a:lnTo>
                    <a:cubicBezTo>
                      <a:pt x="721527" y="0"/>
                      <a:pt x="744800" y="23273"/>
                      <a:pt x="744800" y="51984"/>
                    </a:cubicBezTo>
                    <a:lnTo>
                      <a:pt x="744800" y="236816"/>
                    </a:lnTo>
                    <a:cubicBezTo>
                      <a:pt x="744800" y="265527"/>
                      <a:pt x="721527" y="288800"/>
                      <a:pt x="6928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1" name="Text 571"/>
              <p:cNvSpPr txBox="1"/>
              <p:nvPr/>
            </p:nvSpPr>
            <p:spPr>
              <a:xfrm>
                <a:off x="2916336" y="3623340"/>
                <a:ext cx="6992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日志/监控 5%</a:t>
                </a:r>
              </a:p>
            </p:txBody>
          </p:sp>
        </p:grpSp>
        <p:grpSp>
          <p:nvGrpSpPr>
            <p:cNvPr id="19" name="Main Topic"/>
            <p:cNvGrpSpPr/>
            <p:nvPr/>
          </p:nvGrpSpPr>
          <p:grpSpPr>
            <a:xfrm>
              <a:off x="5120336" y="3581538"/>
              <a:ext cx="562400" cy="288800"/>
              <a:chOff x="5120336" y="3581540"/>
              <a:chExt cx="562400" cy="288800"/>
            </a:xfrm>
          </p:grpSpPr>
          <p:sp>
            <p:nvSpPr>
              <p:cNvPr id="38" name="Rectangle balloon"/>
              <p:cNvSpPr/>
              <p:nvPr/>
            </p:nvSpPr>
            <p:spPr>
              <a:xfrm>
                <a:off x="5120336" y="35815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9" name="Text 572"/>
              <p:cNvSpPr txBox="1"/>
              <p:nvPr/>
            </p:nvSpPr>
            <p:spPr>
              <a:xfrm>
                <a:off x="5150736" y="36233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排错 10%</a:t>
                </a:r>
              </a:p>
            </p:txBody>
          </p:sp>
        </p:grpSp>
        <p:grpSp>
          <p:nvGrpSpPr>
            <p:cNvPr id="20" name="Main Topic"/>
            <p:cNvGrpSpPr/>
            <p:nvPr/>
          </p:nvGrpSpPr>
          <p:grpSpPr>
            <a:xfrm>
              <a:off x="5120336" y="4083136"/>
              <a:ext cx="562400" cy="288800"/>
              <a:chOff x="5120336" y="4083139"/>
              <a:chExt cx="562400" cy="288800"/>
            </a:xfrm>
          </p:grpSpPr>
          <p:sp>
            <p:nvSpPr>
              <p:cNvPr id="36" name="Rectangle balloon"/>
              <p:cNvSpPr/>
              <p:nvPr/>
            </p:nvSpPr>
            <p:spPr>
              <a:xfrm>
                <a:off x="5120336" y="4083139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7" name="Text 573"/>
              <p:cNvSpPr txBox="1"/>
              <p:nvPr/>
            </p:nvSpPr>
            <p:spPr>
              <a:xfrm>
                <a:off x="5150736" y="4124939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安全 12%</a:t>
                </a:r>
              </a:p>
            </p:txBody>
          </p:sp>
        </p:grpSp>
        <p:grpSp>
          <p:nvGrpSpPr>
            <p:cNvPr id="21" name="Main Topic"/>
            <p:cNvGrpSpPr/>
            <p:nvPr/>
          </p:nvGrpSpPr>
          <p:grpSpPr>
            <a:xfrm>
              <a:off x="5120336" y="2578339"/>
              <a:ext cx="562400" cy="288800"/>
              <a:chOff x="5120336" y="2578340"/>
              <a:chExt cx="562400" cy="288800"/>
            </a:xfrm>
          </p:grpSpPr>
          <p:sp>
            <p:nvSpPr>
              <p:cNvPr id="34" name="Rectangle balloon"/>
              <p:cNvSpPr/>
              <p:nvPr/>
            </p:nvSpPr>
            <p:spPr>
              <a:xfrm>
                <a:off x="5120336" y="25783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5" name="Text 574"/>
              <p:cNvSpPr txBox="1"/>
              <p:nvPr/>
            </p:nvSpPr>
            <p:spPr>
              <a:xfrm>
                <a:off x="5150736" y="26201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 dirty="0" err="1">
                    <a:solidFill>
                      <a:srgbClr val="FFFFFF"/>
                    </a:solidFill>
                    <a:latin typeface="微软雅黑"/>
                  </a:rPr>
                  <a:t>网络</a:t>
                </a:r>
                <a:r>
                  <a:rPr sz="1400" dirty="0">
                    <a:solidFill>
                      <a:srgbClr val="FFFFFF"/>
                    </a:solidFill>
                    <a:latin typeface="微软雅黑"/>
                  </a:rPr>
                  <a:t> 11%</a:t>
                </a:r>
              </a:p>
            </p:txBody>
          </p:sp>
        </p:grpSp>
        <p:grpSp>
          <p:nvGrpSpPr>
            <p:cNvPr id="22" name="Main Topic"/>
            <p:cNvGrpSpPr/>
            <p:nvPr/>
          </p:nvGrpSpPr>
          <p:grpSpPr>
            <a:xfrm>
              <a:off x="2870736" y="4584737"/>
              <a:ext cx="760000" cy="288800"/>
              <a:chOff x="2870736" y="4584739"/>
              <a:chExt cx="760000" cy="288800"/>
            </a:xfrm>
          </p:grpSpPr>
          <p:sp>
            <p:nvSpPr>
              <p:cNvPr id="32" name="Rectangle balloon"/>
              <p:cNvSpPr/>
              <p:nvPr/>
            </p:nvSpPr>
            <p:spPr>
              <a:xfrm>
                <a:off x="2870736" y="4584739"/>
                <a:ext cx="760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288800">
                    <a:moveTo>
                      <a:pt x="51984" y="0"/>
                    </a:moveTo>
                    <a:lnTo>
                      <a:pt x="708016" y="0"/>
                    </a:lnTo>
                    <a:cubicBezTo>
                      <a:pt x="736727" y="0"/>
                      <a:pt x="760000" y="23273"/>
                      <a:pt x="760000" y="51984"/>
                    </a:cubicBezTo>
                    <a:lnTo>
                      <a:pt x="760000" y="236816"/>
                    </a:lnTo>
                    <a:cubicBezTo>
                      <a:pt x="760000" y="265527"/>
                      <a:pt x="736727" y="288800"/>
                      <a:pt x="708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3" name="Text 575"/>
              <p:cNvSpPr txBox="1"/>
              <p:nvPr/>
            </p:nvSpPr>
            <p:spPr>
              <a:xfrm>
                <a:off x="2901136" y="4626539"/>
                <a:ext cx="714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集群运维 11%</a:t>
                </a:r>
              </a:p>
            </p:txBody>
          </p:sp>
        </p:grpSp>
        <p:grpSp>
          <p:nvGrpSpPr>
            <p:cNvPr id="23" name="Main Topic"/>
            <p:cNvGrpSpPr/>
            <p:nvPr/>
          </p:nvGrpSpPr>
          <p:grpSpPr>
            <a:xfrm>
              <a:off x="2536336" y="4083137"/>
              <a:ext cx="1094400" cy="288800"/>
              <a:chOff x="2536336" y="4083139"/>
              <a:chExt cx="1094400" cy="288800"/>
            </a:xfrm>
          </p:grpSpPr>
          <p:sp>
            <p:nvSpPr>
              <p:cNvPr id="30" name="Rectangle balloon"/>
              <p:cNvSpPr/>
              <p:nvPr/>
            </p:nvSpPr>
            <p:spPr>
              <a:xfrm>
                <a:off x="2536336" y="4083139"/>
                <a:ext cx="1094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1094400" h="288800">
                    <a:moveTo>
                      <a:pt x="51984" y="0"/>
                    </a:moveTo>
                    <a:lnTo>
                      <a:pt x="1042416" y="0"/>
                    </a:lnTo>
                    <a:cubicBezTo>
                      <a:pt x="1071127" y="0"/>
                      <a:pt x="1094400" y="23273"/>
                      <a:pt x="1094400" y="51984"/>
                    </a:cubicBezTo>
                    <a:lnTo>
                      <a:pt x="1094400" y="236816"/>
                    </a:lnTo>
                    <a:cubicBezTo>
                      <a:pt x="1094400" y="265527"/>
                      <a:pt x="1071127" y="288800"/>
                      <a:pt x="1042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1" name="Text 576"/>
              <p:cNvSpPr txBox="1"/>
              <p:nvPr/>
            </p:nvSpPr>
            <p:spPr>
              <a:xfrm>
                <a:off x="2566736" y="4124939"/>
                <a:ext cx="1048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应用生命周期管理 8%</a:t>
                </a:r>
              </a:p>
            </p:txBody>
          </p:sp>
        </p:grpSp>
        <p:grpSp>
          <p:nvGrpSpPr>
            <p:cNvPr id="24" name="Main Topic"/>
            <p:cNvGrpSpPr/>
            <p:nvPr/>
          </p:nvGrpSpPr>
          <p:grpSpPr>
            <a:xfrm>
              <a:off x="5120336" y="3079939"/>
              <a:ext cx="501600" cy="288800"/>
              <a:chOff x="5120336" y="3079940"/>
              <a:chExt cx="501600" cy="288800"/>
            </a:xfrm>
          </p:grpSpPr>
          <p:sp>
            <p:nvSpPr>
              <p:cNvPr id="28" name="Rectangle balloon"/>
              <p:cNvSpPr/>
              <p:nvPr/>
            </p:nvSpPr>
            <p:spPr>
              <a:xfrm>
                <a:off x="5120336" y="3079940"/>
                <a:ext cx="5016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01600" h="288800">
                    <a:moveTo>
                      <a:pt x="51984" y="0"/>
                    </a:moveTo>
                    <a:lnTo>
                      <a:pt x="449616" y="0"/>
                    </a:lnTo>
                    <a:cubicBezTo>
                      <a:pt x="478327" y="0"/>
                      <a:pt x="501600" y="23273"/>
                      <a:pt x="501600" y="51984"/>
                    </a:cubicBezTo>
                    <a:lnTo>
                      <a:pt x="501600" y="236816"/>
                    </a:lnTo>
                    <a:cubicBezTo>
                      <a:pt x="501600" y="265527"/>
                      <a:pt x="478327" y="288800"/>
                      <a:pt x="4496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29" name="Text 577"/>
              <p:cNvSpPr txBox="1"/>
              <p:nvPr/>
            </p:nvSpPr>
            <p:spPr>
              <a:xfrm>
                <a:off x="5150736" y="3121740"/>
                <a:ext cx="4560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 dirty="0" err="1">
                    <a:solidFill>
                      <a:srgbClr val="FFFFFF"/>
                    </a:solidFill>
                    <a:latin typeface="微软雅黑"/>
                  </a:rPr>
                  <a:t>存储</a:t>
                </a:r>
                <a:r>
                  <a:rPr sz="1400" dirty="0">
                    <a:solidFill>
                      <a:srgbClr val="FFFFFF"/>
                    </a:solidFill>
                    <a:latin typeface="微软雅黑"/>
                  </a:rPr>
                  <a:t> 7%</a:t>
                </a:r>
              </a:p>
            </p:txBody>
          </p:sp>
        </p:grpSp>
        <p:grpSp>
          <p:nvGrpSpPr>
            <p:cNvPr id="25" name="Main Topic"/>
            <p:cNvGrpSpPr/>
            <p:nvPr/>
          </p:nvGrpSpPr>
          <p:grpSpPr>
            <a:xfrm>
              <a:off x="5120336" y="4584739"/>
              <a:ext cx="1216000" cy="288800"/>
              <a:chOff x="5120336" y="4584739"/>
              <a:chExt cx="1216000" cy="288800"/>
            </a:xfrm>
          </p:grpSpPr>
          <p:sp>
            <p:nvSpPr>
              <p:cNvPr id="26" name="Rectangle balloon"/>
              <p:cNvSpPr/>
              <p:nvPr/>
            </p:nvSpPr>
            <p:spPr>
              <a:xfrm>
                <a:off x="5120336" y="4584739"/>
                <a:ext cx="1216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1216000" h="288800">
                    <a:moveTo>
                      <a:pt x="51984" y="0"/>
                    </a:moveTo>
                    <a:lnTo>
                      <a:pt x="1164016" y="0"/>
                    </a:lnTo>
                    <a:cubicBezTo>
                      <a:pt x="1192727" y="0"/>
                      <a:pt x="1216000" y="23273"/>
                      <a:pt x="1216000" y="51984"/>
                    </a:cubicBezTo>
                    <a:lnTo>
                      <a:pt x="1216000" y="236816"/>
                    </a:lnTo>
                    <a:cubicBezTo>
                      <a:pt x="1216000" y="265527"/>
                      <a:pt x="1192727" y="288800"/>
                      <a:pt x="1164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27" name="Text 578"/>
              <p:cNvSpPr txBox="1"/>
              <p:nvPr/>
            </p:nvSpPr>
            <p:spPr>
              <a:xfrm>
                <a:off x="5150736" y="4626539"/>
                <a:ext cx="1170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rgbClr val="FFFFFF"/>
                    </a:solidFill>
                    <a:latin typeface="微软雅黑"/>
                  </a:rPr>
                  <a:t>安装、配置和验证 12%</a:t>
                </a:r>
              </a:p>
            </p:txBody>
          </p:sp>
        </p:grpSp>
      </p:grpSp>
      <p:graphicFrame>
        <p:nvGraphicFramePr>
          <p:cNvPr id="49" name="对象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860328"/>
              </p:ext>
            </p:extLst>
          </p:nvPr>
        </p:nvGraphicFramePr>
        <p:xfrm>
          <a:off x="9961563" y="4972050"/>
          <a:ext cx="11541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包装程序外壳对象" showAsIcon="1" r:id="rId3" imgW="2040120" imgH="672120" progId="Package">
                  <p:embed/>
                </p:oleObj>
              </mc:Choice>
              <mc:Fallback>
                <p:oleObj name="包装程序外壳对象" showAsIcon="1" r:id="rId3" imgW="2040120" imgH="672120" progId="Package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1563" y="4972050"/>
                        <a:ext cx="1154112" cy="590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1512206" y="6020978"/>
            <a:ext cx="6545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 </a:t>
            </a:r>
            <a:r>
              <a:rPr lang="zh-CN" altLang="en-US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://github.com/cncf/</a:t>
            </a:r>
            <a:r>
              <a:rPr lang="zh-CN" altLang="en-US" u="sng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curriculum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查看考纲最新版本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200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实训课程设置</a:t>
            </a:r>
            <a:endParaRPr lang="zh-CN" altLang="en-US" dirty="0"/>
          </a:p>
        </p:txBody>
      </p:sp>
      <p:grpSp>
        <p:nvGrpSpPr>
          <p:cNvPr id="4" name="Group567"/>
          <p:cNvGrpSpPr/>
          <p:nvPr/>
        </p:nvGrpSpPr>
        <p:grpSpPr>
          <a:xfrm>
            <a:off x="2003960" y="1393085"/>
            <a:ext cx="7618972" cy="4094903"/>
            <a:chOff x="2536336" y="2578339"/>
            <a:chExt cx="3800000" cy="2295200"/>
          </a:xfrm>
        </p:grpSpPr>
        <p:sp>
          <p:nvSpPr>
            <p:cNvPr id="5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451440"/>
                    <a:pt x="409640" y="1003200"/>
                    <a:pt x="744800" y="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6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-451440"/>
                    <a:pt x="-409640" y="-1003200"/>
                    <a:pt x="-744800" y="-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7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-225720"/>
                    <a:pt x="-409640" y="-501600"/>
                    <a:pt x="-744800" y="-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8" name="FlexibleLine"/>
            <p:cNvSpPr/>
            <p:nvPr/>
          </p:nvSpPr>
          <p:spPr>
            <a:xfrm>
              <a:off x="4375536" y="3725938"/>
              <a:ext cx="744800" cy="7600"/>
            </a:xfrm>
            <a:custGeom>
              <a:avLst/>
              <a:gdLst/>
              <a:ahLst/>
              <a:cxnLst/>
              <a:rect l="0" t="0" r="0" b="0"/>
              <a:pathLst>
                <a:path w="744800" h="7600" fill="none">
                  <a:moveTo>
                    <a:pt x="0" y="0"/>
                  </a:moveTo>
                  <a:cubicBezTo>
                    <a:pt x="0" y="0"/>
                    <a:pt x="-409640" y="0"/>
                    <a:pt x="-744800" y="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9" name="FlexibleLine"/>
            <p:cNvSpPr/>
            <p:nvPr/>
          </p:nvSpPr>
          <p:spPr>
            <a:xfrm>
              <a:off x="4375536" y="3725938"/>
              <a:ext cx="744800" cy="7600"/>
            </a:xfrm>
            <a:custGeom>
              <a:avLst/>
              <a:gdLst/>
              <a:ahLst/>
              <a:cxnLst/>
              <a:rect l="0" t="0" r="0" b="0"/>
              <a:pathLst>
                <a:path w="744800" h="7600" fill="none">
                  <a:moveTo>
                    <a:pt x="0" y="0"/>
                  </a:moveTo>
                  <a:cubicBezTo>
                    <a:pt x="0" y="0"/>
                    <a:pt x="409640" y="0"/>
                    <a:pt x="744800" y="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0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225720"/>
                    <a:pt x="409640" y="501600"/>
                    <a:pt x="744800" y="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1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-451440"/>
                    <a:pt x="409640" y="-1003200"/>
                    <a:pt x="744800" y="-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2" name="FlexibleLine"/>
            <p:cNvSpPr/>
            <p:nvPr/>
          </p:nvSpPr>
          <p:spPr>
            <a:xfrm>
              <a:off x="4375536" y="3725938"/>
              <a:ext cx="744800" cy="1003199"/>
            </a:xfrm>
            <a:custGeom>
              <a:avLst/>
              <a:gdLst/>
              <a:ahLst/>
              <a:cxnLst/>
              <a:rect l="0" t="0" r="0" b="0"/>
              <a:pathLst>
                <a:path w="744800" h="1003200" fill="none">
                  <a:moveTo>
                    <a:pt x="0" y="0"/>
                  </a:moveTo>
                  <a:cubicBezTo>
                    <a:pt x="0" y="451440"/>
                    <a:pt x="-409640" y="1003200"/>
                    <a:pt x="-744800" y="10032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3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225720"/>
                    <a:pt x="-409640" y="501600"/>
                    <a:pt x="-744800" y="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sp>
          <p:nvSpPr>
            <p:cNvPr id="14" name="FlexibleLine"/>
            <p:cNvSpPr/>
            <p:nvPr/>
          </p:nvSpPr>
          <p:spPr>
            <a:xfrm>
              <a:off x="4375536" y="3725938"/>
              <a:ext cx="744800" cy="501600"/>
            </a:xfrm>
            <a:custGeom>
              <a:avLst/>
              <a:gdLst/>
              <a:ahLst/>
              <a:cxnLst/>
              <a:rect l="0" t="0" r="0" b="0"/>
              <a:pathLst>
                <a:path w="744800" h="501600" fill="none">
                  <a:moveTo>
                    <a:pt x="0" y="0"/>
                  </a:moveTo>
                  <a:cubicBezTo>
                    <a:pt x="0" y="-225720"/>
                    <a:pt x="409640" y="-501600"/>
                    <a:pt x="744800" y="-501600"/>
                  </a:cubicBezTo>
                </a:path>
              </a:pathLst>
            </a:custGeom>
            <a:noFill/>
            <a:ln w="7600" cap="flat">
              <a:solidFill>
                <a:schemeClr val="bg1"/>
              </a:solidFill>
              <a:bevel/>
            </a:ln>
          </p:spPr>
        </p:sp>
        <p:grpSp>
          <p:nvGrpSpPr>
            <p:cNvPr id="15" name="Main Idea"/>
            <p:cNvGrpSpPr/>
            <p:nvPr/>
          </p:nvGrpSpPr>
          <p:grpSpPr>
            <a:xfrm>
              <a:off x="4158176" y="3600318"/>
              <a:ext cx="434720" cy="251240"/>
              <a:chOff x="4158176" y="3600320"/>
              <a:chExt cx="434720" cy="251240"/>
            </a:xfrm>
          </p:grpSpPr>
          <p:sp>
            <p:nvSpPr>
              <p:cNvPr id="46" name="Rectangle balloon"/>
              <p:cNvSpPr/>
              <p:nvPr/>
            </p:nvSpPr>
            <p:spPr>
              <a:xfrm>
                <a:off x="4158176" y="3600320"/>
                <a:ext cx="434720" cy="251240"/>
              </a:xfrm>
              <a:custGeom>
                <a:avLst/>
                <a:gdLst/>
                <a:ahLst/>
                <a:cxnLst/>
                <a:rect l="0" t="0" r="0" b="0"/>
                <a:pathLst>
                  <a:path w="395200" h="334400">
                    <a:moveTo>
                      <a:pt x="60192" y="0"/>
                    </a:moveTo>
                    <a:lnTo>
                      <a:pt x="335008" y="0"/>
                    </a:lnTo>
                    <a:cubicBezTo>
                      <a:pt x="368252" y="0"/>
                      <a:pt x="395200" y="26948"/>
                      <a:pt x="395200" y="60192"/>
                    </a:cubicBezTo>
                    <a:lnTo>
                      <a:pt x="395200" y="274208"/>
                    </a:lnTo>
                    <a:cubicBezTo>
                      <a:pt x="395200" y="307452"/>
                      <a:pt x="368252" y="334400"/>
                      <a:pt x="335008" y="334400"/>
                    </a:cubicBezTo>
                    <a:lnTo>
                      <a:pt x="60192" y="334400"/>
                    </a:lnTo>
                    <a:cubicBezTo>
                      <a:pt x="26948" y="334400"/>
                      <a:pt x="0" y="307452"/>
                      <a:pt x="0" y="274208"/>
                    </a:cubicBezTo>
                    <a:lnTo>
                      <a:pt x="0" y="60192"/>
                    </a:lnTo>
                    <a:cubicBezTo>
                      <a:pt x="0" y="26948"/>
                      <a:pt x="26948" y="0"/>
                      <a:pt x="6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7" name="Text 568"/>
              <p:cNvSpPr txBox="1"/>
              <p:nvPr/>
            </p:nvSpPr>
            <p:spPr>
              <a:xfrm>
                <a:off x="4223536" y="3615740"/>
                <a:ext cx="319200" cy="2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dirty="0" smtClean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CKA</a:t>
                </a:r>
                <a:endParaRPr dirty="0">
                  <a:solidFill>
                    <a:schemeClr val="bg1">
                      <a:lumMod val="85000"/>
                      <a:alpha val="90000"/>
                    </a:schemeClr>
                  </a:solidFill>
                  <a:latin typeface="微软雅黑"/>
                </a:endParaRPr>
              </a:p>
            </p:txBody>
          </p:sp>
        </p:grpSp>
        <p:grpSp>
          <p:nvGrpSpPr>
            <p:cNvPr id="16" name="Main Topic"/>
            <p:cNvGrpSpPr/>
            <p:nvPr/>
          </p:nvGrpSpPr>
          <p:grpSpPr>
            <a:xfrm>
              <a:off x="2870736" y="2578339"/>
              <a:ext cx="760000" cy="288800"/>
              <a:chOff x="2870736" y="2578340"/>
              <a:chExt cx="760000" cy="288800"/>
            </a:xfrm>
          </p:grpSpPr>
          <p:sp>
            <p:nvSpPr>
              <p:cNvPr id="44" name="Rectangle balloon"/>
              <p:cNvSpPr/>
              <p:nvPr/>
            </p:nvSpPr>
            <p:spPr>
              <a:xfrm>
                <a:off x="2870736" y="2578340"/>
                <a:ext cx="760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288800">
                    <a:moveTo>
                      <a:pt x="51984" y="0"/>
                    </a:moveTo>
                    <a:lnTo>
                      <a:pt x="708016" y="0"/>
                    </a:lnTo>
                    <a:cubicBezTo>
                      <a:pt x="736727" y="0"/>
                      <a:pt x="760000" y="23273"/>
                      <a:pt x="760000" y="51984"/>
                    </a:cubicBezTo>
                    <a:lnTo>
                      <a:pt x="760000" y="236816"/>
                    </a:lnTo>
                    <a:cubicBezTo>
                      <a:pt x="760000" y="265527"/>
                      <a:pt x="736727" y="288800"/>
                      <a:pt x="708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5" name="Text 569"/>
              <p:cNvSpPr txBox="1"/>
              <p:nvPr/>
            </p:nvSpPr>
            <p:spPr>
              <a:xfrm>
                <a:off x="2901136" y="2620140"/>
                <a:ext cx="714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核心概念 19%</a:t>
                </a:r>
              </a:p>
            </p:txBody>
          </p:sp>
        </p:grpSp>
        <p:grpSp>
          <p:nvGrpSpPr>
            <p:cNvPr id="17" name="Main Topic"/>
            <p:cNvGrpSpPr/>
            <p:nvPr/>
          </p:nvGrpSpPr>
          <p:grpSpPr>
            <a:xfrm>
              <a:off x="3068336" y="3079938"/>
              <a:ext cx="562400" cy="288800"/>
              <a:chOff x="3068336" y="3079940"/>
              <a:chExt cx="562400" cy="288800"/>
            </a:xfrm>
          </p:grpSpPr>
          <p:sp>
            <p:nvSpPr>
              <p:cNvPr id="42" name="Rectangle balloon"/>
              <p:cNvSpPr/>
              <p:nvPr/>
            </p:nvSpPr>
            <p:spPr>
              <a:xfrm>
                <a:off x="3068336" y="30799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3" name="Text 570"/>
              <p:cNvSpPr txBox="1"/>
              <p:nvPr/>
            </p:nvSpPr>
            <p:spPr>
              <a:xfrm>
                <a:off x="3098736" y="31217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调度 5%</a:t>
                </a:r>
              </a:p>
            </p:txBody>
          </p:sp>
        </p:grpSp>
        <p:grpSp>
          <p:nvGrpSpPr>
            <p:cNvPr id="18" name="Main Topic"/>
            <p:cNvGrpSpPr/>
            <p:nvPr/>
          </p:nvGrpSpPr>
          <p:grpSpPr>
            <a:xfrm>
              <a:off x="2885936" y="3581538"/>
              <a:ext cx="744800" cy="288800"/>
              <a:chOff x="2885936" y="3581540"/>
              <a:chExt cx="744800" cy="288800"/>
            </a:xfrm>
          </p:grpSpPr>
          <p:sp>
            <p:nvSpPr>
              <p:cNvPr id="40" name="Rectangle balloon"/>
              <p:cNvSpPr/>
              <p:nvPr/>
            </p:nvSpPr>
            <p:spPr>
              <a:xfrm>
                <a:off x="2885936" y="3581540"/>
                <a:ext cx="7448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44800" h="288800">
                    <a:moveTo>
                      <a:pt x="51984" y="0"/>
                    </a:moveTo>
                    <a:lnTo>
                      <a:pt x="692816" y="0"/>
                    </a:lnTo>
                    <a:cubicBezTo>
                      <a:pt x="721527" y="0"/>
                      <a:pt x="744800" y="23273"/>
                      <a:pt x="744800" y="51984"/>
                    </a:cubicBezTo>
                    <a:lnTo>
                      <a:pt x="744800" y="236816"/>
                    </a:lnTo>
                    <a:cubicBezTo>
                      <a:pt x="744800" y="265527"/>
                      <a:pt x="721527" y="288800"/>
                      <a:pt x="6928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41" name="Text 571"/>
              <p:cNvSpPr txBox="1"/>
              <p:nvPr/>
            </p:nvSpPr>
            <p:spPr>
              <a:xfrm>
                <a:off x="2916336" y="3623340"/>
                <a:ext cx="6992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日志/监控 5%</a:t>
                </a:r>
              </a:p>
            </p:txBody>
          </p:sp>
        </p:grpSp>
        <p:grpSp>
          <p:nvGrpSpPr>
            <p:cNvPr id="19" name="Main Topic"/>
            <p:cNvGrpSpPr/>
            <p:nvPr/>
          </p:nvGrpSpPr>
          <p:grpSpPr>
            <a:xfrm>
              <a:off x="5120336" y="3581538"/>
              <a:ext cx="562400" cy="288800"/>
              <a:chOff x="5120336" y="3581540"/>
              <a:chExt cx="562400" cy="288800"/>
            </a:xfrm>
          </p:grpSpPr>
          <p:sp>
            <p:nvSpPr>
              <p:cNvPr id="38" name="Rectangle balloon"/>
              <p:cNvSpPr/>
              <p:nvPr/>
            </p:nvSpPr>
            <p:spPr>
              <a:xfrm>
                <a:off x="5120336" y="35815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9" name="Text 572"/>
              <p:cNvSpPr txBox="1"/>
              <p:nvPr/>
            </p:nvSpPr>
            <p:spPr>
              <a:xfrm>
                <a:off x="5150736" y="36233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排错 10%</a:t>
                </a:r>
              </a:p>
            </p:txBody>
          </p:sp>
        </p:grpSp>
        <p:grpSp>
          <p:nvGrpSpPr>
            <p:cNvPr id="20" name="Main Topic"/>
            <p:cNvGrpSpPr/>
            <p:nvPr/>
          </p:nvGrpSpPr>
          <p:grpSpPr>
            <a:xfrm>
              <a:off x="5120336" y="4083136"/>
              <a:ext cx="562400" cy="288800"/>
              <a:chOff x="5120336" y="4083139"/>
              <a:chExt cx="562400" cy="288800"/>
            </a:xfrm>
          </p:grpSpPr>
          <p:sp>
            <p:nvSpPr>
              <p:cNvPr id="36" name="Rectangle balloon"/>
              <p:cNvSpPr/>
              <p:nvPr/>
            </p:nvSpPr>
            <p:spPr>
              <a:xfrm>
                <a:off x="5120336" y="4083139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7" name="Text 573"/>
              <p:cNvSpPr txBox="1"/>
              <p:nvPr/>
            </p:nvSpPr>
            <p:spPr>
              <a:xfrm>
                <a:off x="5150736" y="4124939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安全 12%</a:t>
                </a:r>
              </a:p>
            </p:txBody>
          </p:sp>
        </p:grpSp>
        <p:grpSp>
          <p:nvGrpSpPr>
            <p:cNvPr id="21" name="Main Topic"/>
            <p:cNvGrpSpPr/>
            <p:nvPr/>
          </p:nvGrpSpPr>
          <p:grpSpPr>
            <a:xfrm>
              <a:off x="5120336" y="2578339"/>
              <a:ext cx="562400" cy="288800"/>
              <a:chOff x="5120336" y="2578340"/>
              <a:chExt cx="562400" cy="288800"/>
            </a:xfrm>
          </p:grpSpPr>
          <p:sp>
            <p:nvSpPr>
              <p:cNvPr id="34" name="Rectangle balloon"/>
              <p:cNvSpPr/>
              <p:nvPr/>
            </p:nvSpPr>
            <p:spPr>
              <a:xfrm>
                <a:off x="5120336" y="2578340"/>
                <a:ext cx="562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88800">
                    <a:moveTo>
                      <a:pt x="51984" y="0"/>
                    </a:moveTo>
                    <a:lnTo>
                      <a:pt x="510416" y="0"/>
                    </a:lnTo>
                    <a:cubicBezTo>
                      <a:pt x="539127" y="0"/>
                      <a:pt x="562400" y="23273"/>
                      <a:pt x="562400" y="51984"/>
                    </a:cubicBezTo>
                    <a:lnTo>
                      <a:pt x="562400" y="236816"/>
                    </a:lnTo>
                    <a:cubicBezTo>
                      <a:pt x="562400" y="265527"/>
                      <a:pt x="539127" y="288800"/>
                      <a:pt x="510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5" name="Text 574"/>
              <p:cNvSpPr txBox="1"/>
              <p:nvPr/>
            </p:nvSpPr>
            <p:spPr>
              <a:xfrm>
                <a:off x="5150736" y="2620140"/>
                <a:ext cx="516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 dirty="0" err="1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网络</a:t>
                </a:r>
                <a:r>
                  <a:rPr sz="14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 11%</a:t>
                </a:r>
              </a:p>
            </p:txBody>
          </p:sp>
        </p:grpSp>
        <p:grpSp>
          <p:nvGrpSpPr>
            <p:cNvPr id="22" name="Main Topic"/>
            <p:cNvGrpSpPr/>
            <p:nvPr/>
          </p:nvGrpSpPr>
          <p:grpSpPr>
            <a:xfrm>
              <a:off x="2870736" y="4584737"/>
              <a:ext cx="760000" cy="288800"/>
              <a:chOff x="2870736" y="4584739"/>
              <a:chExt cx="760000" cy="288800"/>
            </a:xfrm>
          </p:grpSpPr>
          <p:sp>
            <p:nvSpPr>
              <p:cNvPr id="32" name="Rectangle balloon"/>
              <p:cNvSpPr/>
              <p:nvPr/>
            </p:nvSpPr>
            <p:spPr>
              <a:xfrm>
                <a:off x="2870736" y="4584739"/>
                <a:ext cx="760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760000" h="288800">
                    <a:moveTo>
                      <a:pt x="51984" y="0"/>
                    </a:moveTo>
                    <a:lnTo>
                      <a:pt x="708016" y="0"/>
                    </a:lnTo>
                    <a:cubicBezTo>
                      <a:pt x="736727" y="0"/>
                      <a:pt x="760000" y="23273"/>
                      <a:pt x="760000" y="51984"/>
                    </a:cubicBezTo>
                    <a:lnTo>
                      <a:pt x="760000" y="236816"/>
                    </a:lnTo>
                    <a:cubicBezTo>
                      <a:pt x="760000" y="265527"/>
                      <a:pt x="736727" y="288800"/>
                      <a:pt x="708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3" name="Text 575"/>
              <p:cNvSpPr txBox="1"/>
              <p:nvPr/>
            </p:nvSpPr>
            <p:spPr>
              <a:xfrm>
                <a:off x="2901136" y="4626539"/>
                <a:ext cx="714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集群运维 11%</a:t>
                </a:r>
              </a:p>
            </p:txBody>
          </p:sp>
        </p:grpSp>
        <p:grpSp>
          <p:nvGrpSpPr>
            <p:cNvPr id="23" name="Main Topic"/>
            <p:cNvGrpSpPr/>
            <p:nvPr/>
          </p:nvGrpSpPr>
          <p:grpSpPr>
            <a:xfrm>
              <a:off x="2536336" y="4083137"/>
              <a:ext cx="1094400" cy="288800"/>
              <a:chOff x="2536336" y="4083139"/>
              <a:chExt cx="1094400" cy="288800"/>
            </a:xfrm>
          </p:grpSpPr>
          <p:sp>
            <p:nvSpPr>
              <p:cNvPr id="30" name="Rectangle balloon"/>
              <p:cNvSpPr/>
              <p:nvPr/>
            </p:nvSpPr>
            <p:spPr>
              <a:xfrm>
                <a:off x="2536336" y="4083139"/>
                <a:ext cx="10944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1094400" h="288800">
                    <a:moveTo>
                      <a:pt x="51984" y="0"/>
                    </a:moveTo>
                    <a:lnTo>
                      <a:pt x="1042416" y="0"/>
                    </a:lnTo>
                    <a:cubicBezTo>
                      <a:pt x="1071127" y="0"/>
                      <a:pt x="1094400" y="23273"/>
                      <a:pt x="1094400" y="51984"/>
                    </a:cubicBezTo>
                    <a:lnTo>
                      <a:pt x="1094400" y="236816"/>
                    </a:lnTo>
                    <a:cubicBezTo>
                      <a:pt x="1094400" y="265527"/>
                      <a:pt x="1071127" y="288800"/>
                      <a:pt x="10424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31" name="Text 576"/>
              <p:cNvSpPr txBox="1"/>
              <p:nvPr/>
            </p:nvSpPr>
            <p:spPr>
              <a:xfrm>
                <a:off x="2566736" y="4124939"/>
                <a:ext cx="10488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应用生命周期管理 8%</a:t>
                </a:r>
              </a:p>
            </p:txBody>
          </p:sp>
        </p:grpSp>
        <p:grpSp>
          <p:nvGrpSpPr>
            <p:cNvPr id="24" name="Main Topic"/>
            <p:cNvGrpSpPr/>
            <p:nvPr/>
          </p:nvGrpSpPr>
          <p:grpSpPr>
            <a:xfrm>
              <a:off x="5120336" y="3079939"/>
              <a:ext cx="501600" cy="288800"/>
              <a:chOff x="5120336" y="3079940"/>
              <a:chExt cx="501600" cy="288800"/>
            </a:xfrm>
          </p:grpSpPr>
          <p:sp>
            <p:nvSpPr>
              <p:cNvPr id="28" name="Rectangle balloon"/>
              <p:cNvSpPr/>
              <p:nvPr/>
            </p:nvSpPr>
            <p:spPr>
              <a:xfrm>
                <a:off x="5120336" y="3079940"/>
                <a:ext cx="5016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501600" h="288800">
                    <a:moveTo>
                      <a:pt x="51984" y="0"/>
                    </a:moveTo>
                    <a:lnTo>
                      <a:pt x="449616" y="0"/>
                    </a:lnTo>
                    <a:cubicBezTo>
                      <a:pt x="478327" y="0"/>
                      <a:pt x="501600" y="23273"/>
                      <a:pt x="501600" y="51984"/>
                    </a:cubicBezTo>
                    <a:lnTo>
                      <a:pt x="501600" y="236816"/>
                    </a:lnTo>
                    <a:cubicBezTo>
                      <a:pt x="501600" y="265527"/>
                      <a:pt x="478327" y="288800"/>
                      <a:pt x="4496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29" name="Text 577"/>
              <p:cNvSpPr txBox="1"/>
              <p:nvPr/>
            </p:nvSpPr>
            <p:spPr>
              <a:xfrm>
                <a:off x="5150736" y="3121740"/>
                <a:ext cx="4560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 dirty="0" err="1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存储</a:t>
                </a:r>
                <a:r>
                  <a:rPr sz="1400" dirty="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 7%</a:t>
                </a:r>
              </a:p>
            </p:txBody>
          </p:sp>
        </p:grpSp>
        <p:grpSp>
          <p:nvGrpSpPr>
            <p:cNvPr id="25" name="Main Topic"/>
            <p:cNvGrpSpPr/>
            <p:nvPr/>
          </p:nvGrpSpPr>
          <p:grpSpPr>
            <a:xfrm>
              <a:off x="5120336" y="4584739"/>
              <a:ext cx="1216000" cy="288800"/>
              <a:chOff x="5120336" y="4584739"/>
              <a:chExt cx="1216000" cy="288800"/>
            </a:xfrm>
          </p:grpSpPr>
          <p:sp>
            <p:nvSpPr>
              <p:cNvPr id="26" name="Rectangle balloon"/>
              <p:cNvSpPr/>
              <p:nvPr/>
            </p:nvSpPr>
            <p:spPr>
              <a:xfrm>
                <a:off x="5120336" y="4584739"/>
                <a:ext cx="1216000" cy="288800"/>
              </a:xfrm>
              <a:custGeom>
                <a:avLst/>
                <a:gdLst/>
                <a:ahLst/>
                <a:cxnLst/>
                <a:rect l="0" t="0" r="0" b="0"/>
                <a:pathLst>
                  <a:path w="1216000" h="288800">
                    <a:moveTo>
                      <a:pt x="51984" y="0"/>
                    </a:moveTo>
                    <a:lnTo>
                      <a:pt x="1164016" y="0"/>
                    </a:lnTo>
                    <a:cubicBezTo>
                      <a:pt x="1192727" y="0"/>
                      <a:pt x="1216000" y="23273"/>
                      <a:pt x="1216000" y="51984"/>
                    </a:cubicBezTo>
                    <a:lnTo>
                      <a:pt x="1216000" y="236816"/>
                    </a:lnTo>
                    <a:cubicBezTo>
                      <a:pt x="1216000" y="265527"/>
                      <a:pt x="1192727" y="288800"/>
                      <a:pt x="1164016" y="288800"/>
                    </a:cubicBezTo>
                    <a:lnTo>
                      <a:pt x="51984" y="288800"/>
                    </a:lnTo>
                    <a:cubicBezTo>
                      <a:pt x="23273" y="288800"/>
                      <a:pt x="0" y="265527"/>
                      <a:pt x="0" y="236816"/>
                    </a:cubicBezTo>
                    <a:lnTo>
                      <a:pt x="0" y="51984"/>
                    </a:lnTo>
                    <a:cubicBezTo>
                      <a:pt x="0" y="23273"/>
                      <a:pt x="23273" y="0"/>
                      <a:pt x="51984" y="0"/>
                    </a:cubicBezTo>
                    <a:close/>
                  </a:path>
                </a:pathLst>
              </a:custGeom>
              <a:solidFill>
                <a:srgbClr val="4A7EAA"/>
              </a:solidFill>
              <a:ln w="22800" cap="flat">
                <a:solidFill>
                  <a:schemeClr val="bg1"/>
                </a:solidFill>
                <a:bevel/>
              </a:ln>
              <a:effectLst/>
            </p:spPr>
          </p:sp>
          <p:sp>
            <p:nvSpPr>
              <p:cNvPr id="27" name="Text 578"/>
              <p:cNvSpPr txBox="1"/>
              <p:nvPr/>
            </p:nvSpPr>
            <p:spPr>
              <a:xfrm>
                <a:off x="5150736" y="4626539"/>
                <a:ext cx="1170400" cy="2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400">
                    <a:solidFill>
                      <a:schemeClr val="bg1">
                        <a:lumMod val="85000"/>
                        <a:alpha val="90000"/>
                      </a:schemeClr>
                    </a:solidFill>
                    <a:latin typeface="微软雅黑"/>
                  </a:rPr>
                  <a:t>安装、配置和验证 12%</a:t>
                </a: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1765300" y="1244600"/>
            <a:ext cx="8016238" cy="4365415"/>
            <a:chOff x="1765300" y="1244600"/>
            <a:chExt cx="8016238" cy="4365415"/>
          </a:xfrm>
        </p:grpSpPr>
        <p:sp>
          <p:nvSpPr>
            <p:cNvPr id="59" name="圆角矩形 58"/>
            <p:cNvSpPr/>
            <p:nvPr/>
          </p:nvSpPr>
          <p:spPr>
            <a:xfrm>
              <a:off x="1765300" y="1244600"/>
              <a:ext cx="2560252" cy="4365414"/>
            </a:xfrm>
            <a:prstGeom prst="roundRect">
              <a:avLst>
                <a:gd name="adj" fmla="val 1568"/>
              </a:avLst>
            </a:prstGeom>
            <a:solidFill>
              <a:srgbClr val="0A111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7057532" y="1244600"/>
              <a:ext cx="2724006" cy="4365414"/>
            </a:xfrm>
            <a:prstGeom prst="roundRect">
              <a:avLst>
                <a:gd name="adj" fmla="val 0"/>
              </a:avLst>
            </a:prstGeom>
            <a:solidFill>
              <a:srgbClr val="0A111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4325552" y="4829663"/>
              <a:ext cx="2726832" cy="780352"/>
            </a:xfrm>
            <a:prstGeom prst="roundRect">
              <a:avLst>
                <a:gd name="adj" fmla="val 0"/>
              </a:avLst>
            </a:prstGeom>
            <a:solidFill>
              <a:srgbClr val="0A1118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765300" y="1244599"/>
            <a:ext cx="8001000" cy="4365414"/>
            <a:chOff x="1765300" y="1244600"/>
            <a:chExt cx="8001000" cy="4365414"/>
          </a:xfrm>
        </p:grpSpPr>
        <p:sp>
          <p:nvSpPr>
            <p:cNvPr id="3" name="圆角矩形 2"/>
            <p:cNvSpPr/>
            <p:nvPr/>
          </p:nvSpPr>
          <p:spPr>
            <a:xfrm>
              <a:off x="1765300" y="1244600"/>
              <a:ext cx="2565400" cy="7747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基础概念解读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765300" y="2133657"/>
              <a:ext cx="2565400" cy="77470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65300" y="3002722"/>
              <a:ext cx="2565400" cy="1772478"/>
            </a:xfrm>
            <a:prstGeom prst="roundRect">
              <a:avLst>
                <a:gd name="adj" fmla="val 8069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日志、监控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与应用管理实训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765300" y="4849776"/>
              <a:ext cx="8001000" cy="760238"/>
            </a:xfrm>
            <a:prstGeom prst="roundRect">
              <a:avLst>
                <a:gd name="adj" fmla="val 8069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集群运维与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7057532" y="1244600"/>
              <a:ext cx="2708768" cy="77470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7057532" y="2171620"/>
              <a:ext cx="2708768" cy="77470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7057532" y="3047188"/>
              <a:ext cx="2708768" cy="7747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问题排查实训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7057532" y="3961108"/>
              <a:ext cx="2708768" cy="77470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安全管理实训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11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架构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1186239" y="1398659"/>
            <a:ext cx="9150065" cy="43656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9999"/>
            </a:solidFill>
            <a:prstDash val="dash"/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17">
              <a:buClr>
                <a:srgbClr val="CC9900"/>
              </a:buClr>
            </a:pPr>
            <a:endParaRPr lang="zh-CN" altLang="en-US" sz="1350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85630" y="3791192"/>
            <a:ext cx="4368085" cy="1824003"/>
            <a:chOff x="6410325" y="1343026"/>
            <a:chExt cx="5629276" cy="2324100"/>
          </a:xfrm>
        </p:grpSpPr>
        <p:sp>
          <p:nvSpPr>
            <p:cNvPr id="7" name="矩形 6"/>
            <p:cNvSpPr/>
            <p:nvPr/>
          </p:nvSpPr>
          <p:spPr bwMode="auto">
            <a:xfrm>
              <a:off x="6543675" y="2114550"/>
              <a:ext cx="5343525" cy="141922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35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grpSp>
          <p:nvGrpSpPr>
            <p:cNvPr id="8" name="组合 53"/>
            <p:cNvGrpSpPr/>
            <p:nvPr/>
          </p:nvGrpSpPr>
          <p:grpSpPr>
            <a:xfrm>
              <a:off x="6686550" y="2495550"/>
              <a:ext cx="1447800" cy="922709"/>
              <a:chOff x="7524750" y="3219450"/>
              <a:chExt cx="1447800" cy="922709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524750" y="3219450"/>
                <a:ext cx="1447800" cy="922709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CC9900"/>
                  </a:buClr>
                </a:pP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5" name="组合 38"/>
              <p:cNvGrpSpPr/>
              <p:nvPr/>
            </p:nvGrpSpPr>
            <p:grpSpPr>
              <a:xfrm>
                <a:off x="7650944" y="3644054"/>
                <a:ext cx="1140631" cy="407910"/>
                <a:chOff x="8812994" y="3834554"/>
                <a:chExt cx="1140631" cy="407910"/>
              </a:xfrm>
            </p:grpSpPr>
            <p:sp>
              <p:nvSpPr>
                <p:cNvPr id="37" name="矩形 36"/>
                <p:cNvSpPr/>
                <p:nvPr/>
              </p:nvSpPr>
              <p:spPr bwMode="auto">
                <a:xfrm>
                  <a:off x="9041594" y="3958379"/>
                  <a:ext cx="912031" cy="284085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cAdvisor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8927294" y="3901229"/>
                  <a:ext cx="912031" cy="284085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cAdvisor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8812994" y="3834554"/>
                  <a:ext cx="912031" cy="284085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cAdvisor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6" name="TextBox 140"/>
              <p:cNvSpPr txBox="1"/>
              <p:nvPr/>
            </p:nvSpPr>
            <p:spPr bwMode="auto">
              <a:xfrm>
                <a:off x="7659925" y="3283463"/>
                <a:ext cx="41727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Pod</a:t>
                </a: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54"/>
            <p:cNvGrpSpPr/>
            <p:nvPr/>
          </p:nvGrpSpPr>
          <p:grpSpPr>
            <a:xfrm>
              <a:off x="8381999" y="2495550"/>
              <a:ext cx="1438275" cy="922709"/>
              <a:chOff x="9686924" y="3219450"/>
              <a:chExt cx="1438275" cy="922709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9686924" y="3219450"/>
                <a:ext cx="1438275" cy="922709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CC9900"/>
                  </a:buClr>
                </a:pP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9" name="组合 45"/>
              <p:cNvGrpSpPr/>
              <p:nvPr/>
            </p:nvGrpSpPr>
            <p:grpSpPr>
              <a:xfrm>
                <a:off x="9851219" y="3644054"/>
                <a:ext cx="1140631" cy="407910"/>
                <a:chOff x="9213044" y="3672629"/>
                <a:chExt cx="1140631" cy="407910"/>
              </a:xfrm>
            </p:grpSpPr>
            <p:sp>
              <p:nvSpPr>
                <p:cNvPr id="31" name="矩形 30"/>
                <p:cNvSpPr/>
                <p:nvPr/>
              </p:nvSpPr>
              <p:spPr bwMode="auto">
                <a:xfrm>
                  <a:off x="9441644" y="3796454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  <p:sp>
              <p:nvSpPr>
                <p:cNvPr id="32" name="矩形 31"/>
                <p:cNvSpPr/>
                <p:nvPr/>
              </p:nvSpPr>
              <p:spPr bwMode="auto">
                <a:xfrm>
                  <a:off x="9327344" y="3739304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 bwMode="auto">
                <a:xfrm>
                  <a:off x="9213044" y="3672629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</p:grpSp>
          <p:sp>
            <p:nvSpPr>
              <p:cNvPr id="30" name="TextBox 134"/>
              <p:cNvSpPr txBox="1"/>
              <p:nvPr/>
            </p:nvSpPr>
            <p:spPr bwMode="auto">
              <a:xfrm>
                <a:off x="9812575" y="3283463"/>
                <a:ext cx="41727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Pod</a:t>
                </a: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70"/>
            <p:cNvGrpSpPr/>
            <p:nvPr/>
          </p:nvGrpSpPr>
          <p:grpSpPr>
            <a:xfrm>
              <a:off x="10286999" y="2486025"/>
              <a:ext cx="1438275" cy="922709"/>
              <a:chOff x="9686924" y="3219450"/>
              <a:chExt cx="1438275" cy="922709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9686924" y="3219450"/>
                <a:ext cx="1438275" cy="922709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CC9900"/>
                  </a:buClr>
                </a:pP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3" name="组合 45"/>
              <p:cNvGrpSpPr/>
              <p:nvPr/>
            </p:nvGrpSpPr>
            <p:grpSpPr>
              <a:xfrm>
                <a:off x="9851219" y="3644054"/>
                <a:ext cx="1140631" cy="407910"/>
                <a:chOff x="9213044" y="3672629"/>
                <a:chExt cx="1140631" cy="407910"/>
              </a:xfrm>
            </p:grpSpPr>
            <p:sp>
              <p:nvSpPr>
                <p:cNvPr id="25" name="矩形 24"/>
                <p:cNvSpPr/>
                <p:nvPr/>
              </p:nvSpPr>
              <p:spPr bwMode="auto">
                <a:xfrm>
                  <a:off x="9441644" y="3796454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9327344" y="3739304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9213044" y="3672629"/>
                  <a:ext cx="912031" cy="284085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85617">
                    <a:buClr>
                      <a:srgbClr val="CC9900"/>
                    </a:buClr>
                  </a:pPr>
                  <a:r>
                    <a: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容器</a:t>
                  </a:r>
                </a:p>
              </p:txBody>
            </p:sp>
          </p:grpSp>
          <p:sp>
            <p:nvSpPr>
              <p:cNvPr id="24" name="TextBox 128"/>
              <p:cNvSpPr txBox="1"/>
              <p:nvPr/>
            </p:nvSpPr>
            <p:spPr bwMode="auto">
              <a:xfrm>
                <a:off x="9812575" y="3283463"/>
                <a:ext cx="41727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Pod</a:t>
                </a: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TextBox 114"/>
            <p:cNvSpPr txBox="1"/>
            <p:nvPr/>
          </p:nvSpPr>
          <p:spPr bwMode="auto">
            <a:xfrm>
              <a:off x="9831625" y="2883339"/>
              <a:ext cx="455375" cy="265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30040" rIns="60081" bIns="3004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6"/>
            <p:cNvSpPr txBox="1"/>
            <p:nvPr/>
          </p:nvSpPr>
          <p:spPr bwMode="auto">
            <a:xfrm>
              <a:off x="10993675" y="2159439"/>
              <a:ext cx="731600" cy="265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30040" rIns="60081" bIns="3004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716863" y="1464499"/>
              <a:ext cx="1093637" cy="28408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en-US" altLang="zh-CN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kubelet</a:t>
              </a:r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410325" y="1343026"/>
              <a:ext cx="5629276" cy="2324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617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35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5" name="TextBox 119"/>
            <p:cNvSpPr txBox="1"/>
            <p:nvPr/>
          </p:nvSpPr>
          <p:spPr bwMode="auto">
            <a:xfrm>
              <a:off x="11001376" y="1454588"/>
              <a:ext cx="895350" cy="265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30040" rIns="60081" bIns="3004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节点</a:t>
              </a:r>
              <a:r>
                <a:rPr lang="en-US" altLang="zh-CN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/Node</a:t>
              </a:r>
              <a:endPara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39" idx="0"/>
            </p:cNvCxnSpPr>
            <p:nvPr/>
          </p:nvCxnSpPr>
          <p:spPr bwMode="auto">
            <a:xfrm>
              <a:off x="7263682" y="1748584"/>
              <a:ext cx="5078" cy="117157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7529885" y="1749287"/>
              <a:ext cx="0" cy="7633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endCxn id="28" idx="0"/>
            </p:cNvCxnSpPr>
            <p:nvPr/>
          </p:nvCxnSpPr>
          <p:spPr bwMode="auto">
            <a:xfrm>
              <a:off x="7800230" y="1749287"/>
              <a:ext cx="1300907" cy="7462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/>
            <p:cNvCxnSpPr>
              <a:endCxn id="22" idx="0"/>
            </p:cNvCxnSpPr>
            <p:nvPr/>
          </p:nvCxnSpPr>
          <p:spPr bwMode="auto">
            <a:xfrm>
              <a:off x="7808181" y="1749287"/>
              <a:ext cx="3197956" cy="736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/>
            <p:cNvCxnSpPr>
              <a:endCxn id="28" idx="0"/>
            </p:cNvCxnSpPr>
            <p:nvPr/>
          </p:nvCxnSpPr>
          <p:spPr bwMode="auto">
            <a:xfrm flipH="1">
              <a:off x="9101137" y="1758109"/>
              <a:ext cx="1958" cy="73744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/>
            <p:cNvCxnSpPr>
              <a:endCxn id="22" idx="0"/>
            </p:cNvCxnSpPr>
            <p:nvPr/>
          </p:nvCxnSpPr>
          <p:spPr bwMode="auto">
            <a:xfrm>
              <a:off x="9103095" y="1758109"/>
              <a:ext cx="1903042" cy="72791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矩形 39"/>
          <p:cNvSpPr/>
          <p:nvPr/>
        </p:nvSpPr>
        <p:spPr bwMode="auto">
          <a:xfrm>
            <a:off x="1430441" y="2795733"/>
            <a:ext cx="3664514" cy="12367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17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5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789702" y="1704752"/>
            <a:ext cx="1396102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kubectl</a:t>
            </a: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（用户命令）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2589675" y="3189021"/>
            <a:ext cx="1814436" cy="519753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，提供对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pods, services, rep. controllers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等的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552478" y="3186589"/>
            <a:ext cx="869647" cy="51975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ETCD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064437" y="2672405"/>
            <a:ext cx="832499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685617">
              <a:buClr>
                <a:srgbClr val="CC9900"/>
              </a:buClr>
            </a:pP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Auth N/Z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530443" y="3328853"/>
            <a:ext cx="847592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scheduler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41" idx="2"/>
            <a:endCxn id="47" idx="0"/>
          </p:cNvCxnSpPr>
          <p:nvPr/>
        </p:nvCxnSpPr>
        <p:spPr bwMode="auto">
          <a:xfrm flipH="1">
            <a:off x="3480687" y="1927708"/>
            <a:ext cx="7066" cy="744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>
            <a:stCxn id="47" idx="2"/>
            <a:endCxn id="42" idx="0"/>
          </p:cNvCxnSpPr>
          <p:nvPr/>
        </p:nvCxnSpPr>
        <p:spPr bwMode="auto">
          <a:xfrm>
            <a:off x="3480687" y="2895361"/>
            <a:ext cx="16206" cy="2936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>
            <a:stCxn id="48" idx="3"/>
            <a:endCxn id="42" idx="1"/>
          </p:cNvCxnSpPr>
          <p:nvPr/>
        </p:nvCxnSpPr>
        <p:spPr bwMode="auto">
          <a:xfrm>
            <a:off x="2378035" y="3440331"/>
            <a:ext cx="211640" cy="85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箭头连接符 53"/>
          <p:cNvCxnSpPr>
            <a:stCxn id="105" idx="0"/>
            <a:endCxn id="42" idx="2"/>
          </p:cNvCxnSpPr>
          <p:nvPr/>
        </p:nvCxnSpPr>
        <p:spPr bwMode="auto">
          <a:xfrm flipH="1" flipV="1">
            <a:off x="3496893" y="3708774"/>
            <a:ext cx="659914" cy="3901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矩形 54"/>
          <p:cNvSpPr/>
          <p:nvPr/>
        </p:nvSpPr>
        <p:spPr bwMode="auto">
          <a:xfrm>
            <a:off x="1314794" y="2350809"/>
            <a:ext cx="4331130" cy="283239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17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sz="135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6" name="TextBox 32"/>
          <p:cNvSpPr txBox="1"/>
          <p:nvPr/>
        </p:nvSpPr>
        <p:spPr bwMode="auto">
          <a:xfrm>
            <a:off x="1430432" y="4533069"/>
            <a:ext cx="1464363" cy="47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0040" rIns="60081" bIns="3004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主节点组件</a:t>
            </a:r>
            <a:endParaRPr lang="en-US" altLang="zh-CN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合设，或者根据集群大小分布到不同的机器上</a:t>
            </a:r>
          </a:p>
        </p:txBody>
      </p:sp>
      <p:sp>
        <p:nvSpPr>
          <p:cNvPr id="57" name="TextBox 80"/>
          <p:cNvSpPr txBox="1"/>
          <p:nvPr/>
        </p:nvSpPr>
        <p:spPr bwMode="auto">
          <a:xfrm>
            <a:off x="1537561" y="2901053"/>
            <a:ext cx="567691" cy="19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0040" rIns="60081" bIns="300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9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685630" y="1877166"/>
            <a:ext cx="4368085" cy="1824003"/>
            <a:chOff x="6219825" y="1343026"/>
            <a:chExt cx="5629276" cy="2324100"/>
          </a:xfrm>
        </p:grpSpPr>
        <p:grpSp>
          <p:nvGrpSpPr>
            <p:cNvPr id="59" name="组合 58"/>
            <p:cNvGrpSpPr/>
            <p:nvPr/>
          </p:nvGrpSpPr>
          <p:grpSpPr>
            <a:xfrm>
              <a:off x="6219825" y="1343026"/>
              <a:ext cx="5629276" cy="2324100"/>
              <a:chOff x="6410325" y="1343026"/>
              <a:chExt cx="5629276" cy="2324100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6543675" y="2114550"/>
                <a:ext cx="5343525" cy="1419226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617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35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6686550" y="2495550"/>
                <a:ext cx="1447800" cy="922709"/>
                <a:chOff x="7524750" y="3219450"/>
                <a:chExt cx="1447800" cy="922709"/>
              </a:xfrm>
            </p:grpSpPr>
            <p:sp>
              <p:nvSpPr>
                <p:cNvPr id="88" name="矩形 87"/>
                <p:cNvSpPr/>
                <p:nvPr/>
              </p:nvSpPr>
              <p:spPr bwMode="auto">
                <a:xfrm>
                  <a:off x="7524750" y="3219450"/>
                  <a:ext cx="1447800" cy="922709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>
                      <a:srgbClr val="CC9900"/>
                    </a:buClr>
                  </a:pP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89" name="组合 88"/>
                <p:cNvGrpSpPr/>
                <p:nvPr/>
              </p:nvGrpSpPr>
              <p:grpSpPr>
                <a:xfrm>
                  <a:off x="7650944" y="3644054"/>
                  <a:ext cx="1140631" cy="407910"/>
                  <a:chOff x="8812994" y="3834554"/>
                  <a:chExt cx="1140631" cy="407910"/>
                </a:xfrm>
              </p:grpSpPr>
              <p:sp>
                <p:nvSpPr>
                  <p:cNvPr id="91" name="矩形 90"/>
                  <p:cNvSpPr/>
                  <p:nvPr/>
                </p:nvSpPr>
                <p:spPr bwMode="auto">
                  <a:xfrm>
                    <a:off x="9041594" y="3958379"/>
                    <a:ext cx="912031" cy="284085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en-US" altLang="zh-CN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cAdvisor</a:t>
                    </a:r>
                    <a:endPara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2" name="矩形 91"/>
                  <p:cNvSpPr/>
                  <p:nvPr/>
                </p:nvSpPr>
                <p:spPr bwMode="auto">
                  <a:xfrm>
                    <a:off x="8927294" y="3901229"/>
                    <a:ext cx="912031" cy="284085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en-US" altLang="zh-CN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cAdvisor</a:t>
                    </a:r>
                    <a:endPara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 bwMode="auto">
                  <a:xfrm>
                    <a:off x="8812994" y="3834554"/>
                    <a:ext cx="912031" cy="284085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en-US" altLang="zh-CN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cAdvisor</a:t>
                    </a:r>
                    <a:endParaRPr lang="zh-CN" altLang="en-US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90" name="TextBox 50"/>
                <p:cNvSpPr txBox="1"/>
                <p:nvPr/>
              </p:nvSpPr>
              <p:spPr bwMode="auto">
                <a:xfrm>
                  <a:off x="7659925" y="3283463"/>
                  <a:ext cx="417275" cy="2656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30040" rIns="60081" bIns="3004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Pod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8381999" y="2495550"/>
                <a:ext cx="1438275" cy="922709"/>
                <a:chOff x="9686924" y="3219450"/>
                <a:chExt cx="1438275" cy="922709"/>
              </a:xfrm>
            </p:grpSpPr>
            <p:sp>
              <p:nvSpPr>
                <p:cNvPr id="82" name="矩形 81"/>
                <p:cNvSpPr/>
                <p:nvPr/>
              </p:nvSpPr>
              <p:spPr bwMode="auto">
                <a:xfrm>
                  <a:off x="9686924" y="3219450"/>
                  <a:ext cx="1438275" cy="922709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>
                      <a:srgbClr val="CC9900"/>
                    </a:buClr>
                  </a:pP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83" name="组合 82"/>
                <p:cNvGrpSpPr/>
                <p:nvPr/>
              </p:nvGrpSpPr>
              <p:grpSpPr>
                <a:xfrm>
                  <a:off x="9851219" y="3644054"/>
                  <a:ext cx="1140631" cy="407910"/>
                  <a:chOff x="9213044" y="3672629"/>
                  <a:chExt cx="1140631" cy="407910"/>
                </a:xfrm>
              </p:grpSpPr>
              <p:sp>
                <p:nvSpPr>
                  <p:cNvPr id="85" name="矩形 84"/>
                  <p:cNvSpPr/>
                  <p:nvPr/>
                </p:nvSpPr>
                <p:spPr bwMode="auto">
                  <a:xfrm>
                    <a:off x="9441644" y="3796454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 bwMode="auto">
                  <a:xfrm>
                    <a:off x="9327344" y="3739304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 bwMode="auto">
                  <a:xfrm>
                    <a:off x="9213044" y="3672629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</p:grpSp>
            <p:sp>
              <p:nvSpPr>
                <p:cNvPr id="84" name="TextBox 52"/>
                <p:cNvSpPr txBox="1"/>
                <p:nvPr/>
              </p:nvSpPr>
              <p:spPr bwMode="auto">
                <a:xfrm>
                  <a:off x="9812575" y="3283463"/>
                  <a:ext cx="417275" cy="2656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30040" rIns="60081" bIns="3004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Pod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0286999" y="2486025"/>
                <a:ext cx="1438275" cy="922709"/>
                <a:chOff x="9686924" y="3219450"/>
                <a:chExt cx="1438275" cy="922709"/>
              </a:xfrm>
            </p:grpSpPr>
            <p:sp>
              <p:nvSpPr>
                <p:cNvPr id="76" name="矩形 75"/>
                <p:cNvSpPr/>
                <p:nvPr/>
              </p:nvSpPr>
              <p:spPr bwMode="auto">
                <a:xfrm>
                  <a:off x="9686924" y="3219450"/>
                  <a:ext cx="1438275" cy="922709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</a:ln>
                <a:effectLst/>
                <a:extLst/>
              </p:spPr>
              <p:style>
                <a:lnRef idx="0">
                  <a:scrgbClr r="0" g="0" b="0"/>
                </a:lnRef>
                <a:fillRef idx="1003">
                  <a:schemeClr val="dk2"/>
                </a:fillRef>
                <a:effectRef idx="0">
                  <a:scrgbClr r="0" g="0" b="0"/>
                </a:effectRef>
                <a:fontRef idx="major"/>
              </p:style>
              <p:txBody>
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>
                      <a:srgbClr val="CC9900"/>
                    </a:buClr>
                  </a:pP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7" name="组合 45"/>
                <p:cNvGrpSpPr/>
                <p:nvPr/>
              </p:nvGrpSpPr>
              <p:grpSpPr>
                <a:xfrm>
                  <a:off x="9851219" y="3644054"/>
                  <a:ext cx="1140631" cy="407910"/>
                  <a:chOff x="9213044" y="3672629"/>
                  <a:chExt cx="1140631" cy="407910"/>
                </a:xfrm>
              </p:grpSpPr>
              <p:sp>
                <p:nvSpPr>
                  <p:cNvPr id="79" name="矩形 78"/>
                  <p:cNvSpPr/>
                  <p:nvPr/>
                </p:nvSpPr>
                <p:spPr bwMode="auto">
                  <a:xfrm>
                    <a:off x="9441644" y="3796454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  <p:sp>
                <p:nvSpPr>
                  <p:cNvPr id="80" name="矩形 79"/>
                  <p:cNvSpPr/>
                  <p:nvPr/>
                </p:nvSpPr>
                <p:spPr bwMode="auto">
                  <a:xfrm>
                    <a:off x="9327344" y="3739304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 bwMode="auto">
                  <a:xfrm>
                    <a:off x="9213044" y="3672629"/>
                    <a:ext cx="912031" cy="284085"/>
                  </a:xfrm>
                  <a:prstGeom prst="rect">
                    <a:avLst/>
                  </a:prstGeom>
                  <a:solidFill>
                    <a:srgbClr val="66CCFF"/>
                  </a:solidFill>
                  <a:ln w="12700">
                    <a:solidFill>
                      <a:schemeClr val="tx1"/>
                    </a:solidFill>
                  </a:ln>
                  <a:effectLst/>
                  <a:extLst/>
                </p:spPr>
                <p:style>
                  <a:lnRef idx="0">
                    <a:scrgbClr r="0" g="0" b="0"/>
                  </a:lnRef>
                  <a:fillRef idx="1003">
                    <a:schemeClr val="dk2"/>
                  </a:fillRef>
                  <a:effectRef idx="0">
                    <a:scrgbClr r="0" g="0" b="0"/>
                  </a:effectRef>
                  <a:fontRef idx="major"/>
                </p:style>
                <p:txBody>
    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85617">
                      <a:buClr>
                        <a:srgbClr val="CC9900"/>
                      </a:buClr>
                    </a:pPr>
                    <a:r>
                      <a: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容器</a:t>
                    </a:r>
                  </a:p>
                </p:txBody>
              </p:sp>
            </p:grpSp>
            <p:sp>
              <p:nvSpPr>
                <p:cNvPr id="78" name="TextBox 73"/>
                <p:cNvSpPr txBox="1"/>
                <p:nvPr/>
              </p:nvSpPr>
              <p:spPr bwMode="auto">
                <a:xfrm>
                  <a:off x="9812575" y="3283463"/>
                  <a:ext cx="417275" cy="2656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30040" rIns="60081" bIns="3004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altLang="zh-CN" sz="9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Pod</a:t>
                  </a:r>
                  <a:endParaRPr lang="zh-CN" altLang="en-US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5" name="TextBox 77"/>
              <p:cNvSpPr txBox="1"/>
              <p:nvPr/>
            </p:nvSpPr>
            <p:spPr bwMode="auto">
              <a:xfrm>
                <a:off x="9831625" y="2883339"/>
                <a:ext cx="45537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…</a:t>
                </a:r>
                <a:endParaRPr lang="zh-CN" altLang="en-US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79"/>
              <p:cNvSpPr txBox="1"/>
              <p:nvPr/>
            </p:nvSpPr>
            <p:spPr bwMode="auto">
              <a:xfrm>
                <a:off x="10993675" y="2159439"/>
                <a:ext cx="731600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Docker</a:t>
                </a:r>
                <a:endParaRPr lang="zh-CN" altLang="en-US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 bwMode="auto">
              <a:xfrm>
                <a:off x="6716863" y="1464499"/>
                <a:ext cx="1093637" cy="284085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617">
                  <a:buClr>
                    <a:srgbClr val="CC9900"/>
                  </a:buClr>
                </a:pPr>
                <a:r>
                  <a:rPr lang="en-US" altLang="zh-CN" sz="900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kubelet</a:t>
                </a:r>
                <a:endParaRPr lang="zh-CN" altLang="en-US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 bwMode="auto">
              <a:xfrm>
                <a:off x="6410325" y="1343026"/>
                <a:ext cx="5629276" cy="23241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style>
              <a:lnRef idx="0">
                <a:scrgbClr r="0" g="0" b="0"/>
              </a:lnRef>
              <a:fillRef idx="1003">
                <a:schemeClr val="dk2"/>
              </a:fillRef>
              <a:effectRef idx="0">
                <a:scrgbClr r="0" g="0" b="0"/>
              </a:effectRef>
              <a:fontRef idx="major"/>
            </p:style>
            <p:txBody>
  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617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35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9" name="TextBox 87"/>
              <p:cNvSpPr txBox="1"/>
              <p:nvPr/>
            </p:nvSpPr>
            <p:spPr bwMode="auto">
              <a:xfrm>
                <a:off x="11010900" y="1454588"/>
                <a:ext cx="885825" cy="26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30040" rIns="60081" bIns="3004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节点</a:t>
                </a:r>
                <a:r>
                  <a:rPr lang="en-US" altLang="zh-CN" sz="900" b="1" dirty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/Node</a:t>
                </a:r>
                <a:endParaRPr lang="zh-CN" altLang="en-US" sz="9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0" name="直接箭头连接符 69"/>
              <p:cNvCxnSpPr>
                <a:stCxn id="67" idx="2"/>
                <a:endCxn id="93" idx="0"/>
              </p:cNvCxnSpPr>
              <p:nvPr/>
            </p:nvCxnSpPr>
            <p:spPr bwMode="auto">
              <a:xfrm>
                <a:off x="7263682" y="1748584"/>
                <a:ext cx="5078" cy="117157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7529885" y="1749287"/>
                <a:ext cx="0" cy="76332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直接箭头连接符 71"/>
              <p:cNvCxnSpPr>
                <a:endCxn id="82" idx="0"/>
              </p:cNvCxnSpPr>
              <p:nvPr/>
            </p:nvCxnSpPr>
            <p:spPr bwMode="auto">
              <a:xfrm>
                <a:off x="7800230" y="1749287"/>
                <a:ext cx="1300907" cy="74626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3" name="直接箭头连接符 72"/>
              <p:cNvCxnSpPr>
                <a:endCxn id="76" idx="0"/>
              </p:cNvCxnSpPr>
              <p:nvPr/>
            </p:nvCxnSpPr>
            <p:spPr bwMode="auto">
              <a:xfrm>
                <a:off x="7808181" y="1749287"/>
                <a:ext cx="3197956" cy="73673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直接箭头连接符 73"/>
              <p:cNvCxnSpPr>
                <a:stCxn id="60" idx="2"/>
                <a:endCxn id="82" idx="0"/>
              </p:cNvCxnSpPr>
              <p:nvPr/>
            </p:nvCxnSpPr>
            <p:spPr bwMode="auto">
              <a:xfrm>
                <a:off x="9093570" y="1758109"/>
                <a:ext cx="7567" cy="737441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直接箭头连接符 74"/>
              <p:cNvCxnSpPr>
                <a:stCxn id="60" idx="2"/>
                <a:endCxn id="76" idx="0"/>
              </p:cNvCxnSpPr>
              <p:nvPr/>
            </p:nvCxnSpPr>
            <p:spPr bwMode="auto">
              <a:xfrm>
                <a:off x="9093570" y="1758109"/>
                <a:ext cx="1912567" cy="72791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" name="矩形 59"/>
            <p:cNvSpPr/>
            <p:nvPr/>
          </p:nvSpPr>
          <p:spPr bwMode="auto">
            <a:xfrm>
              <a:off x="8365776" y="1474024"/>
              <a:ext cx="1093637" cy="28408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en-US" altLang="zh-CN" sz="9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kube-proxy</a:t>
              </a:r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4" name="矩形 93"/>
          <p:cNvSpPr/>
          <p:nvPr/>
        </p:nvSpPr>
        <p:spPr bwMode="auto">
          <a:xfrm>
            <a:off x="7294674" y="1544576"/>
            <a:ext cx="848617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685617">
              <a:buClr>
                <a:srgbClr val="CC9900"/>
              </a:buClr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</a:p>
        </p:txBody>
      </p:sp>
      <p:sp>
        <p:nvSpPr>
          <p:cNvPr id="95" name="云形 94"/>
          <p:cNvSpPr/>
          <p:nvPr/>
        </p:nvSpPr>
        <p:spPr bwMode="auto">
          <a:xfrm>
            <a:off x="7245739" y="977287"/>
            <a:ext cx="914162" cy="392804"/>
          </a:xfrm>
          <a:prstGeom prst="cloud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6" name="直接箭头连接符 95"/>
          <p:cNvCxnSpPr>
            <a:stCxn id="95" idx="1"/>
            <a:endCxn id="94" idx="0"/>
          </p:cNvCxnSpPr>
          <p:nvPr/>
        </p:nvCxnSpPr>
        <p:spPr bwMode="auto">
          <a:xfrm>
            <a:off x="7702820" y="1369673"/>
            <a:ext cx="16163" cy="1749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94" idx="2"/>
            <a:endCxn id="60" idx="0"/>
          </p:cNvCxnSpPr>
          <p:nvPr/>
        </p:nvCxnSpPr>
        <p:spPr bwMode="auto">
          <a:xfrm>
            <a:off x="7718983" y="1767532"/>
            <a:ext cx="56125" cy="212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矩形 97"/>
          <p:cNvSpPr/>
          <p:nvPr/>
        </p:nvSpPr>
        <p:spPr bwMode="auto">
          <a:xfrm>
            <a:off x="7294674" y="3882274"/>
            <a:ext cx="848617" cy="222956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  <a:effectLst/>
          <a:extLst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685617">
              <a:buClr>
                <a:srgbClr val="CC9900"/>
              </a:buClr>
            </a:pPr>
            <a:r>
              <a:rPr lang="en-US" altLang="zh-CN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kube-proxy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箭头连接符 98"/>
          <p:cNvCxnSpPr>
            <a:stCxn id="42" idx="3"/>
            <a:endCxn id="46" idx="1"/>
          </p:cNvCxnSpPr>
          <p:nvPr/>
        </p:nvCxnSpPr>
        <p:spPr bwMode="auto">
          <a:xfrm flipV="1">
            <a:off x="4404111" y="3446466"/>
            <a:ext cx="148367" cy="24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曲线连接符 99"/>
          <p:cNvCxnSpPr>
            <a:endCxn id="67" idx="1"/>
          </p:cNvCxnSpPr>
          <p:nvPr/>
        </p:nvCxnSpPr>
        <p:spPr bwMode="auto">
          <a:xfrm flipV="1">
            <a:off x="4350098" y="2083979"/>
            <a:ext cx="1573393" cy="1114437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曲线连接符 100"/>
          <p:cNvCxnSpPr>
            <a:endCxn id="13" idx="1"/>
          </p:cNvCxnSpPr>
          <p:nvPr/>
        </p:nvCxnSpPr>
        <p:spPr bwMode="auto">
          <a:xfrm>
            <a:off x="4342955" y="3684063"/>
            <a:ext cx="1580536" cy="31394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TextBox 179"/>
          <p:cNvSpPr txBox="1"/>
          <p:nvPr/>
        </p:nvSpPr>
        <p:spPr bwMode="auto">
          <a:xfrm>
            <a:off x="1430432" y="2451114"/>
            <a:ext cx="1077671" cy="19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0040" rIns="60081" bIns="300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主控节点</a:t>
            </a:r>
            <a:r>
              <a:rPr lang="en-US" altLang="zh-CN" sz="9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/Master</a:t>
            </a:r>
            <a:endParaRPr lang="zh-CN" altLang="en-US" sz="9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" name="图片 102" descr="k8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0075" y="1555656"/>
            <a:ext cx="1023087" cy="652019"/>
          </a:xfrm>
          <a:prstGeom prst="rect">
            <a:avLst/>
          </a:prstGeom>
        </p:spPr>
      </p:pic>
      <p:grpSp>
        <p:nvGrpSpPr>
          <p:cNvPr id="104" name="组合 103"/>
          <p:cNvGrpSpPr/>
          <p:nvPr/>
        </p:nvGrpSpPr>
        <p:grpSpPr>
          <a:xfrm>
            <a:off x="3428793" y="4084010"/>
            <a:ext cx="1456028" cy="904526"/>
            <a:chOff x="3400425" y="4286251"/>
            <a:chExt cx="1876424" cy="1152524"/>
          </a:xfrm>
        </p:grpSpPr>
        <p:sp>
          <p:nvSpPr>
            <p:cNvPr id="105" name="矩形 104"/>
            <p:cNvSpPr/>
            <p:nvPr/>
          </p:nvSpPr>
          <p:spPr bwMode="auto">
            <a:xfrm>
              <a:off x="3400425" y="4305300"/>
              <a:ext cx="1876424" cy="1133475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defTabSz="685617">
                <a:buClr>
                  <a:srgbClr val="CC9900"/>
                </a:buClr>
              </a:pPr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3933824" y="4371975"/>
              <a:ext cx="1247775" cy="2667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en-US" altLang="zh-CN" sz="75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Endpoints</a:t>
              </a:r>
              <a:r>
                <a:rPr lang="zh-CN" altLang="en-US" sz="75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控制器</a:t>
              </a: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3933824" y="4733925"/>
              <a:ext cx="1247775" cy="2667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zh-CN" altLang="en-US" sz="75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节点控制器</a:t>
              </a:r>
            </a:p>
          </p:txBody>
        </p:sp>
        <p:sp>
          <p:nvSpPr>
            <p:cNvPr id="108" name="圆角矩形 107"/>
            <p:cNvSpPr/>
            <p:nvPr/>
          </p:nvSpPr>
          <p:spPr bwMode="auto">
            <a:xfrm>
              <a:off x="3933824" y="5095875"/>
              <a:ext cx="1247775" cy="2667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  <a:extLst/>
          </p:spPr>
          <p:style>
            <a:lnRef idx="0">
              <a:scrgbClr r="0" g="0" b="0"/>
            </a:lnRef>
            <a:fillRef idx="1003">
              <a:schemeClr val="dk2"/>
            </a:fillRef>
            <a:effectRef idx="0">
              <a:scrgbClr r="0" g="0" b="0"/>
            </a:effectRef>
            <a:fontRef idx="major"/>
          </p:style>
          <p:txBody>
            <a:bodyPr rot="0" spcFirstLastPara="0" vertOverflow="overflow" horzOverflow="overflow" vert="horz" wrap="square" lIns="68562" tIns="34281" rIns="68562" bIns="342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617">
                <a:buClr>
                  <a:srgbClr val="CC9900"/>
                </a:buClr>
              </a:pPr>
              <a:r>
                <a:rPr lang="zh-CN" altLang="en-US" sz="75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副本</a:t>
              </a:r>
              <a:r>
                <a:rPr lang="zh-CN" altLang="en-US" sz="75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控制器</a:t>
              </a:r>
              <a:endParaRPr lang="zh-CN" altLang="en-US" sz="75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Box 151"/>
            <p:cNvSpPr txBox="1"/>
            <p:nvPr/>
          </p:nvSpPr>
          <p:spPr bwMode="auto">
            <a:xfrm>
              <a:off x="3590360" y="4286251"/>
              <a:ext cx="256672" cy="1152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0" tIns="30040" rIns="60081" bIns="3004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Controller-</a:t>
              </a:r>
              <a:r>
                <a:rPr lang="en-US" altLang="zh-CN" sz="9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mgr</a:t>
              </a:r>
              <a:endPara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488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/>
          <a:srcRect t="-1879" b="-2449"/>
          <a:stretch/>
        </p:blipFill>
        <p:spPr>
          <a:xfrm>
            <a:off x="1152606" y="1184988"/>
            <a:ext cx="9876179" cy="50105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3331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66666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【Cloud Native Lives】Kubernetes管理员实训 模板.potx" id="{E2144D86-4286-49C8-AFF2-7BDFBD385134}" vid="{AF1AEE2C-72D3-41CB-89EC-683CE6863DB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【Cloud Native Lives】Kubernetes管理员实训 模板</Template>
  <TotalTime>1626</TotalTime>
  <Words>1117</Words>
  <Application>Microsoft Office PowerPoint</Application>
  <PresentationFormat>宽屏</PresentationFormat>
  <Paragraphs>233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FrutigerNext LT Medium</vt:lpstr>
      <vt:lpstr>黑体</vt:lpstr>
      <vt:lpstr>宋体</vt:lpstr>
      <vt:lpstr>微软雅黑</vt:lpstr>
      <vt:lpstr>Arial</vt:lpstr>
      <vt:lpstr>Calibri</vt:lpstr>
      <vt:lpstr>Consolas</vt:lpstr>
      <vt:lpstr>Wingdings</vt:lpstr>
      <vt:lpstr>Wingdings 3</vt:lpstr>
      <vt:lpstr>1_Office 主题</vt:lpstr>
      <vt:lpstr>包装程序外壳对象</vt:lpstr>
      <vt:lpstr>CKA考纲与K8S基础概念解读</vt:lpstr>
      <vt:lpstr>PowerPoint 演示文稿</vt:lpstr>
      <vt:lpstr>目  录</vt:lpstr>
      <vt:lpstr>CKA认证介绍</vt:lpstr>
      <vt:lpstr>CKA认证介绍</vt:lpstr>
      <vt:lpstr>考纲解读</vt:lpstr>
      <vt:lpstr>实训课程设置</vt:lpstr>
      <vt:lpstr>Kubernetes架构</vt:lpstr>
      <vt:lpstr>Kubernetes工作原理</vt:lpstr>
      <vt:lpstr>Kubernetes基本概念</vt:lpstr>
      <vt:lpstr>Kubernetes API 对象的基本构成</vt:lpstr>
      <vt:lpstr>使用kubectl与集群交互</vt:lpstr>
      <vt:lpstr>使用kubectl与集群交互</vt:lpstr>
      <vt:lpstr>使用kubectl与集群交互</vt:lpstr>
      <vt:lpstr>使用kubectl与集群交互</vt:lpstr>
      <vt:lpstr>kubectl实用技巧</vt:lpstr>
      <vt:lpstr>使用kubectl与集群交互</vt:lpstr>
      <vt:lpstr>课后作业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CKA考纲与K8S基础概念解读</dc:title>
  <dc:creator>Wangzefeng (Kevin)</dc:creator>
  <cp:lastModifiedBy>Maojie (Jie, PaaS)</cp:lastModifiedBy>
  <cp:revision>68</cp:revision>
  <dcterms:created xsi:type="dcterms:W3CDTF">2018-09-19T09:15:49Z</dcterms:created>
  <dcterms:modified xsi:type="dcterms:W3CDTF">2018-09-20T12:50:47Z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  <property fmtid="{D5CDD505-2E9C-101B-9397-08002B2CF9AE}" pid="3" name="_2015_ms_pID_725343">
    <vt:lpwstr>(3)diNFO1dqf6WXQ+En9nh6+dS7tYG+dXrpVj8p0vghXOtw7Vb2T58oXf50oFNSuDduuuATuBI4
7P4p7dYSbNPmsPxw+FhEpy6FPSYoOS05m0LuBgj1eIJt/F7WZ2f863I9obqO+GpZ+boTQRcw
qTWQdX14VgLELCxxHdjjrShAAtah9BH3DTuGKdajfqBo+Z0qz3+aEMuhdyzLkoVqvKVLQS7h
MV63N3FwZOB6WMQzsR</vt:lpwstr>
  </property>
  <property fmtid="{D5CDD505-2E9C-101B-9397-08002B2CF9AE}" pid="4" name="_2015_ms_pID_7253431">
    <vt:lpwstr>gZHV4ooaNzggfkjDLbljr8Hsw+MtGNfVyUkkbJ/oGMoapSI/jjuBLp
BvyQN1Er548lJwsjpLkeN6V6RfKM7zaOyzp3PxW28A7/sBmd+Ss9Xqqkjd+SvHvwKl2sbWai
pbgid+SlbF31iJB1CXAiZHzyZbeG0zRivVd6AEYneOPDxDDX3bSvif1b9VvszJqvksMeaDrs
+mXwhRCwniWUEb8WV1IkItmF3t40Crr6ldZd</vt:lpwstr>
  </property>
  <property fmtid="{D5CDD505-2E9C-101B-9397-08002B2CF9AE}" pid="5" name="_2015_ms_pID_7253432">
    <vt:lpwstr>tz7wk9XiQEszDSYwU1r4LIY=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1531206356</vt:lpwstr>
  </property>
</Properties>
</file>