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embeddedFontLst>
    <p:embeddedFont>
      <p:font typeface="Roboto"/>
      <p:regular r:id="rId75"/>
      <p:bold r:id="rId76"/>
      <p:italic r:id="rId77"/>
      <p:boldItalic r:id="rId78"/>
    </p:embeddedFont>
    <p:embeddedFont>
      <p:font typeface="Roboto Mono"/>
      <p:regular r:id="rId79"/>
      <p:bold r:id="rId80"/>
      <p:italic r:id="rId81"/>
      <p:boldItalic r:id="rId82"/>
    </p:embeddedFont>
    <p:embeddedFont>
      <p:font typeface="Open Sans"/>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EA6F39F-CA14-4546-8EF3-AD591C6D83D2}">
  <a:tblStyle styleId="{2EA6F39F-CA14-4546-8EF3-AD591C6D83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OpenSans-bold.fntdata"/><Relationship Id="rId83" Type="http://schemas.openxmlformats.org/officeDocument/2006/relationships/font" Target="fonts/OpenSans-regular.fntdata"/><Relationship Id="rId42" Type="http://schemas.openxmlformats.org/officeDocument/2006/relationships/slide" Target="slides/slide37.xml"/><Relationship Id="rId86" Type="http://schemas.openxmlformats.org/officeDocument/2006/relationships/font" Target="fonts/OpenSans-boldItalic.fntdata"/><Relationship Id="rId41" Type="http://schemas.openxmlformats.org/officeDocument/2006/relationships/slide" Target="slides/slide36.xml"/><Relationship Id="rId85" Type="http://schemas.openxmlformats.org/officeDocument/2006/relationships/font" Target="fonts/OpenSans-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Mono-bold.fntdata"/><Relationship Id="rId82" Type="http://schemas.openxmlformats.org/officeDocument/2006/relationships/font" Target="fonts/RobotoMono-boldItalic.fntdata"/><Relationship Id="rId81"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oboto-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oboto-italic.fntdata"/><Relationship Id="rId32" Type="http://schemas.openxmlformats.org/officeDocument/2006/relationships/slide" Target="slides/slide27.xml"/><Relationship Id="rId76" Type="http://schemas.openxmlformats.org/officeDocument/2006/relationships/font" Target="fonts/Roboto-bold.fntdata"/><Relationship Id="rId35" Type="http://schemas.openxmlformats.org/officeDocument/2006/relationships/slide" Target="slides/slide30.xml"/><Relationship Id="rId79" Type="http://schemas.openxmlformats.org/officeDocument/2006/relationships/font" Target="fonts/RobotoMono-regular.fntdata"/><Relationship Id="rId34" Type="http://schemas.openxmlformats.org/officeDocument/2006/relationships/slide" Target="slides/slide29.xml"/><Relationship Id="rId78" Type="http://schemas.openxmlformats.org/officeDocument/2006/relationships/font" Target="fonts/Roboto-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kubernetes.io/v1.1/docs/admin/etcd.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596841435_5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96841435_5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1efb79fd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efb79fd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 container runtime is a CRI (Container Runtime Interface) compatible application that executes and manages containers!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1efb79fd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efb79fd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888888"/>
                </a:solidFill>
                <a:latin typeface="Open Sans"/>
                <a:ea typeface="Open Sans"/>
                <a:cs typeface="Open Sans"/>
                <a:sym typeface="Open Sans"/>
              </a:rPr>
              <a:t>From a physical perspective, a Kubernetes cluster consists of:</a:t>
            </a:r>
            <a:endParaRPr sz="1050">
              <a:solidFill>
                <a:srgbClr val="888888"/>
              </a:solidFill>
              <a:latin typeface="Open Sans"/>
              <a:ea typeface="Open Sans"/>
              <a:cs typeface="Open Sans"/>
              <a:sym typeface="Open Sans"/>
            </a:endParaRPr>
          </a:p>
          <a:p>
            <a:pPr indent="-295275" lvl="0" marL="457200" rtl="0" algn="l">
              <a:lnSpc>
                <a:spcPct val="115000"/>
              </a:lnSpc>
              <a:spcBef>
                <a:spcPts val="1100"/>
              </a:spcBef>
              <a:spcAft>
                <a:spcPts val="0"/>
              </a:spcAft>
              <a:buClr>
                <a:srgbClr val="888888"/>
              </a:buClr>
              <a:buSzPts val="1050"/>
              <a:buFont typeface="Open Sans"/>
              <a:buAutoNum type="arabicPeriod"/>
            </a:pPr>
            <a:r>
              <a:rPr lang="en" sz="1050">
                <a:solidFill>
                  <a:srgbClr val="888888"/>
                </a:solidFill>
                <a:latin typeface="Open Sans"/>
                <a:ea typeface="Open Sans"/>
                <a:cs typeface="Open Sans"/>
                <a:sym typeface="Open Sans"/>
              </a:rPr>
              <a:t>A </a:t>
            </a:r>
            <a:r>
              <a:rPr lang="en" sz="1050">
                <a:solidFill>
                  <a:srgbClr val="A0A0A0"/>
                </a:solidFill>
                <a:latin typeface="Open Sans"/>
                <a:ea typeface="Open Sans"/>
                <a:cs typeface="Open Sans"/>
                <a:sym typeface="Open Sans"/>
              </a:rPr>
              <a:t>master</a:t>
            </a:r>
            <a:r>
              <a:rPr lang="en" sz="1050">
                <a:solidFill>
                  <a:srgbClr val="888888"/>
                </a:solidFill>
                <a:latin typeface="Open Sans"/>
                <a:ea typeface="Open Sans"/>
                <a:cs typeface="Open Sans"/>
                <a:sym typeface="Open Sans"/>
              </a:rPr>
              <a:t> (with several independent sub-components, details below) that coordinates the work.</a:t>
            </a:r>
            <a:endParaRPr sz="1050">
              <a:solidFill>
                <a:srgbClr val="888888"/>
              </a:solidFill>
              <a:latin typeface="Open Sans"/>
              <a:ea typeface="Open Sans"/>
              <a:cs typeface="Open Sans"/>
              <a:sym typeface="Open Sans"/>
            </a:endParaRPr>
          </a:p>
          <a:p>
            <a:pPr indent="-295275" lvl="0" marL="457200" rtl="0" algn="l">
              <a:lnSpc>
                <a:spcPct val="115000"/>
              </a:lnSpc>
              <a:spcBef>
                <a:spcPts val="0"/>
              </a:spcBef>
              <a:spcAft>
                <a:spcPts val="0"/>
              </a:spcAft>
              <a:buClr>
                <a:srgbClr val="888888"/>
              </a:buClr>
              <a:buSzPts val="1050"/>
              <a:buFont typeface="Open Sans"/>
              <a:buAutoNum type="arabicPeriod"/>
            </a:pPr>
            <a:r>
              <a:rPr lang="en" sz="1050">
                <a:solidFill>
                  <a:srgbClr val="888888"/>
                </a:solidFill>
                <a:latin typeface="Open Sans"/>
                <a:ea typeface="Open Sans"/>
                <a:cs typeface="Open Sans"/>
                <a:sym typeface="Open Sans"/>
              </a:rPr>
              <a:t>A </a:t>
            </a:r>
            <a:r>
              <a:rPr lang="en" sz="1050">
                <a:solidFill>
                  <a:srgbClr val="A0A0A0"/>
                </a:solidFill>
                <a:latin typeface="Open Sans"/>
                <a:ea typeface="Open Sans"/>
                <a:cs typeface="Open Sans"/>
                <a:sym typeface="Open Sans"/>
              </a:rPr>
              <a:t>distributed key-value store</a:t>
            </a:r>
            <a:r>
              <a:rPr lang="en" sz="1050">
                <a:solidFill>
                  <a:srgbClr val="888888"/>
                </a:solidFill>
                <a:latin typeface="Open Sans"/>
                <a:ea typeface="Open Sans"/>
                <a:cs typeface="Open Sans"/>
                <a:sym typeface="Open Sans"/>
              </a:rPr>
              <a:t>, currently </a:t>
            </a:r>
            <a:r>
              <a:rPr lang="en" sz="1050" u="sng">
                <a:solidFill>
                  <a:srgbClr val="0F0F0F"/>
                </a:solidFill>
                <a:latin typeface="Open Sans"/>
                <a:ea typeface="Open Sans"/>
                <a:cs typeface="Open Sans"/>
                <a:sym typeface="Open Sans"/>
                <a:hlinkClick r:id="rId2"/>
              </a:rPr>
              <a:t>etcd</a:t>
            </a:r>
            <a:r>
              <a:rPr lang="en" sz="1050">
                <a:solidFill>
                  <a:srgbClr val="888888"/>
                </a:solidFill>
                <a:latin typeface="Open Sans"/>
                <a:ea typeface="Open Sans"/>
                <a:cs typeface="Open Sans"/>
                <a:sym typeface="Open Sans"/>
              </a:rPr>
              <a:t>, for maintaining the resource state in a persistent and reliable manner, throughout the cluster.</a:t>
            </a:r>
            <a:endParaRPr sz="1050">
              <a:solidFill>
                <a:srgbClr val="888888"/>
              </a:solidFill>
              <a:latin typeface="Open Sans"/>
              <a:ea typeface="Open Sans"/>
              <a:cs typeface="Open Sans"/>
              <a:sym typeface="Open Sans"/>
            </a:endParaRPr>
          </a:p>
          <a:p>
            <a:pPr indent="-295275" lvl="0" marL="457200" rtl="0" algn="l">
              <a:lnSpc>
                <a:spcPct val="115000"/>
              </a:lnSpc>
              <a:spcBef>
                <a:spcPts val="0"/>
              </a:spcBef>
              <a:spcAft>
                <a:spcPts val="0"/>
              </a:spcAft>
              <a:buClr>
                <a:srgbClr val="888888"/>
              </a:buClr>
              <a:buSzPts val="1050"/>
              <a:buFont typeface="Open Sans"/>
              <a:buAutoNum type="arabicPeriod"/>
            </a:pPr>
            <a:r>
              <a:rPr lang="en" sz="1050">
                <a:solidFill>
                  <a:srgbClr val="888888"/>
                </a:solidFill>
                <a:latin typeface="Open Sans"/>
                <a:ea typeface="Open Sans"/>
                <a:cs typeface="Open Sans"/>
                <a:sym typeface="Open Sans"/>
              </a:rPr>
              <a:t>A number of </a:t>
            </a:r>
            <a:r>
              <a:rPr lang="en" sz="1050">
                <a:solidFill>
                  <a:srgbClr val="A0A0A0"/>
                </a:solidFill>
                <a:latin typeface="Open Sans"/>
                <a:ea typeface="Open Sans"/>
                <a:cs typeface="Open Sans"/>
                <a:sym typeface="Open Sans"/>
              </a:rPr>
              <a:t>nodes</a:t>
            </a:r>
            <a:r>
              <a:rPr lang="en" sz="1050">
                <a:solidFill>
                  <a:srgbClr val="888888"/>
                </a:solidFill>
                <a:latin typeface="Open Sans"/>
                <a:ea typeface="Open Sans"/>
                <a:cs typeface="Open Sans"/>
                <a:sym typeface="Open Sans"/>
              </a:rPr>
              <a:t> that carry out the work.</a:t>
            </a:r>
            <a:endParaRPr sz="1050">
              <a:solidFill>
                <a:srgbClr val="888888"/>
              </a:solidFill>
              <a:latin typeface="Open Sans"/>
              <a:ea typeface="Open Sans"/>
              <a:cs typeface="Open Sans"/>
              <a:sym typeface="Open Sans"/>
            </a:endParaRPr>
          </a:p>
          <a:p>
            <a:pPr indent="-295275" lvl="0" marL="457200" rtl="0" algn="l">
              <a:lnSpc>
                <a:spcPct val="115000"/>
              </a:lnSpc>
              <a:spcBef>
                <a:spcPts val="0"/>
              </a:spcBef>
              <a:spcAft>
                <a:spcPts val="0"/>
              </a:spcAft>
              <a:buClr>
                <a:srgbClr val="888888"/>
              </a:buClr>
              <a:buSzPts val="1050"/>
              <a:buFont typeface="Open Sans"/>
              <a:buAutoNum type="arabicPeriod"/>
            </a:pPr>
            <a:r>
              <a:rPr lang="en" sz="1050">
                <a:solidFill>
                  <a:srgbClr val="888888"/>
                </a:solidFill>
                <a:latin typeface="Open Sans"/>
                <a:ea typeface="Open Sans"/>
                <a:cs typeface="Open Sans"/>
                <a:sym typeface="Open Sans"/>
              </a:rPr>
              <a:t>A command line tool called </a:t>
            </a:r>
            <a:r>
              <a:rPr lang="en" sz="1050">
                <a:solidFill>
                  <a:srgbClr val="383E41"/>
                </a:solidFill>
                <a:highlight>
                  <a:srgbClr val="F3F6FA"/>
                </a:highlight>
                <a:latin typeface="Consolas"/>
                <a:ea typeface="Consolas"/>
                <a:cs typeface="Consolas"/>
                <a:sym typeface="Consolas"/>
              </a:rPr>
              <a:t>kubectl</a:t>
            </a:r>
            <a:r>
              <a:rPr lang="en" sz="1050">
                <a:solidFill>
                  <a:srgbClr val="888888"/>
                </a:solidFill>
                <a:latin typeface="Open Sans"/>
                <a:ea typeface="Open Sans"/>
                <a:cs typeface="Open Sans"/>
                <a:sym typeface="Open Sans"/>
              </a:rPr>
              <a:t> allowing to query and manipulate the cluster state; this is a fancy way of saying: running containers, creating services and administrating the cluster (logging, monitoring, debugging).</a:t>
            </a:r>
            <a:endParaRPr sz="1050">
              <a:solidFill>
                <a:srgbClr val="888888"/>
              </a:solidFill>
              <a:latin typeface="Open Sans"/>
              <a:ea typeface="Open Sans"/>
              <a:cs typeface="Open Sans"/>
              <a:sym typeface="Open Sans"/>
            </a:endParaRPr>
          </a:p>
          <a:p>
            <a:pPr indent="0" lvl="0" marL="0" rtl="0" algn="l">
              <a:spcBef>
                <a:spcPts val="8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1efb79fd8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efb79fd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A Kubernetes cluster is a set of physical or virtual machines and other infrastructure resources that are used to run your applications. The machines that manage the cluster are called </a:t>
            </a:r>
            <a:r>
              <a:rPr i="1" lang="en" sz="800"/>
              <a:t>Master Nodes </a:t>
            </a:r>
            <a:r>
              <a:rPr lang="en" sz="800"/>
              <a:t>and the machines that run the containers are called </a:t>
            </a:r>
            <a:r>
              <a:rPr i="1" lang="en" sz="800"/>
              <a:t>Worker Nodes</a:t>
            </a:r>
            <a:r>
              <a:rPr lang="en" sz="800"/>
              <a:t>.</a:t>
            </a:r>
            <a:endParaRPr sz="800"/>
          </a:p>
          <a:p>
            <a:pPr indent="0" lvl="0" marL="0" rtl="0" algn="l">
              <a:spcBef>
                <a:spcPts val="0"/>
              </a:spcBef>
              <a:spcAft>
                <a:spcPts val="0"/>
              </a:spcAft>
              <a:buNone/>
            </a:pPr>
            <a:r>
              <a:rPr lang="en"/>
              <a:t>						</a:t>
            </a:r>
            <a:endParaRPr/>
          </a:p>
          <a:p>
            <a:pPr indent="0" lvl="0" marL="0" rtl="0" algn="l">
              <a:spcBef>
                <a:spcPts val="0"/>
              </a:spcBef>
              <a:spcAft>
                <a:spcPts val="0"/>
              </a:spcAft>
              <a:buNone/>
            </a:pPr>
            <a:r>
              <a:rPr b="1" lang="en" sz="900"/>
              <a:t>NODE</a:t>
            </a:r>
            <a:endParaRPr b="1" sz="900"/>
          </a:p>
          <a:p>
            <a:pPr indent="0" lvl="0" marL="0" rtl="0" algn="l">
              <a:spcBef>
                <a:spcPts val="0"/>
              </a:spcBef>
              <a:spcAft>
                <a:spcPts val="0"/>
              </a:spcAft>
              <a:buNone/>
            </a:pPr>
            <a:r>
              <a:rPr lang="en"/>
              <a:t>						</a:t>
            </a:r>
            <a:endParaRPr/>
          </a:p>
          <a:p>
            <a:pPr indent="0" lvl="0" marL="0" rtl="0" algn="l">
              <a:spcBef>
                <a:spcPts val="0"/>
              </a:spcBef>
              <a:spcAft>
                <a:spcPts val="0"/>
              </a:spcAft>
              <a:buNone/>
            </a:pPr>
            <a:r>
              <a:rPr lang="en" sz="800"/>
              <a:t>A Node is a physical or virtual machine. It has the necessary services to run application containers.</a:t>
            </a:r>
            <a:endParaRPr sz="800"/>
          </a:p>
          <a:p>
            <a:pPr indent="0" lvl="0" marL="0" rtl="0" algn="l">
              <a:spcBef>
                <a:spcPts val="0"/>
              </a:spcBef>
              <a:spcAft>
                <a:spcPts val="0"/>
              </a:spcAft>
              <a:buNone/>
            </a:pPr>
            <a:r>
              <a:rPr lang="en"/>
              <a:t>						</a:t>
            </a:r>
            <a:endParaRPr/>
          </a:p>
          <a:p>
            <a:pPr indent="0" lvl="0" marL="0" rtl="0" algn="l">
              <a:spcBef>
                <a:spcPts val="0"/>
              </a:spcBef>
              <a:spcAft>
                <a:spcPts val="0"/>
              </a:spcAft>
              <a:buNone/>
            </a:pPr>
            <a:r>
              <a:rPr lang="en" sz="800"/>
              <a:t>A Master Node is the central control point that provides a unified view of the cluster. Multiple masters can be setup to create a highly- available cluster.</a:t>
            </a:r>
            <a:endParaRPr sz="800"/>
          </a:p>
          <a:p>
            <a:pPr indent="0" lvl="0" marL="0" rtl="0" algn="l">
              <a:spcBef>
                <a:spcPts val="0"/>
              </a:spcBef>
              <a:spcAft>
                <a:spcPts val="0"/>
              </a:spcAft>
              <a:buNone/>
            </a:pPr>
            <a:r>
              <a:rPr lang="en"/>
              <a:t>						</a:t>
            </a:r>
            <a:endParaRPr/>
          </a:p>
          <a:p>
            <a:pPr indent="0" lvl="0" marL="0" rtl="0" algn="l">
              <a:spcBef>
                <a:spcPts val="0"/>
              </a:spcBef>
              <a:spcAft>
                <a:spcPts val="0"/>
              </a:spcAft>
              <a:buNone/>
            </a:pPr>
            <a:r>
              <a:rPr lang="en" sz="800"/>
              <a:t>A Worker Node runs tasks as delegated by the master. Each Worker Node can run multiple pods.</a:t>
            </a:r>
            <a:endParaRPr sz="800"/>
          </a:p>
          <a:p>
            <a:pPr indent="0" lvl="0" marL="0" rtl="0" algn="l">
              <a:spcBef>
                <a:spcPts val="0"/>
              </a:spcBef>
              <a:spcAft>
                <a:spcPts val="0"/>
              </a:spcAft>
              <a:buNone/>
            </a:pPr>
            <a:r>
              <a:rPr lang="en"/>
              <a:t>						</a:t>
            </a:r>
            <a:endParaRPr/>
          </a:p>
          <a:p>
            <a:pPr indent="0" lvl="0" marL="0" rtl="0" algn="l">
              <a:spcBef>
                <a:spcPts val="0"/>
              </a:spcBef>
              <a:spcAft>
                <a:spcPts val="0"/>
              </a:spcAft>
              <a:buNone/>
            </a:pPr>
            <a:r>
              <a:rPr b="1" lang="en" sz="900"/>
              <a:t>KUBELET</a:t>
            </a:r>
            <a:endParaRPr b="1" sz="900"/>
          </a:p>
          <a:p>
            <a:pPr indent="0" lvl="0" marL="0" rtl="0" algn="l">
              <a:spcBef>
                <a:spcPts val="0"/>
              </a:spcBef>
              <a:spcAft>
                <a:spcPts val="0"/>
              </a:spcAft>
              <a:buNone/>
            </a:pPr>
            <a:r>
              <a:rPr lang="en"/>
              <a:t>						</a:t>
            </a:r>
            <a:endParaRPr/>
          </a:p>
          <a:p>
            <a:pPr indent="0" lvl="0" marL="0" rtl="0" algn="l">
              <a:spcBef>
                <a:spcPts val="0"/>
              </a:spcBef>
              <a:spcAft>
                <a:spcPts val="0"/>
              </a:spcAft>
              <a:buNone/>
            </a:pPr>
            <a:r>
              <a:rPr lang="en" sz="800"/>
              <a:t>Kubelet is a service running on each Node that manages containers and is managed by the master. This service reads container manifests as YAML or JSON files that describe each Pod. A typical way to provide this manifest is using the configuration file as shown in the previous sections. Kubelet ensures that the containers defined in the Pods are started and continue running.</a:t>
            </a:r>
            <a:endParaRPr sz="800"/>
          </a:p>
          <a:p>
            <a:pPr indent="0" lvl="0" marL="0" rtl="0" algn="l">
              <a:spcBef>
                <a:spcPts val="0"/>
              </a:spcBef>
              <a:spcAft>
                <a:spcPts val="0"/>
              </a:spcAft>
              <a:buNone/>
            </a:pPr>
            <a:r>
              <a:rPr lang="en"/>
              <a:t>						</a:t>
            </a:r>
            <a:endParaRPr/>
          </a:p>
          <a:p>
            <a:pPr indent="0" lvl="0" marL="0" rtl="0" algn="l">
              <a:spcBef>
                <a:spcPts val="0"/>
              </a:spcBef>
              <a:spcAft>
                <a:spcPts val="0"/>
              </a:spcAft>
              <a:buNone/>
            </a:pPr>
            <a:r>
              <a:rPr lang="en" sz="800"/>
              <a:t>Kubelet is a Kubernetes-internal concept and generally does not require direct manipulation </a:t>
            </a:r>
            <a:endParaRPr sz="800"/>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1efb79fd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efb79f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interactions are as follows:</a:t>
            </a:r>
            <a:endParaRPr/>
          </a:p>
          <a:p>
            <a:pPr indent="-317500" lvl="0" marL="457200" rtl="0" algn="l">
              <a:spcBef>
                <a:spcPts val="0"/>
              </a:spcBef>
              <a:spcAft>
                <a:spcPts val="0"/>
              </a:spcAft>
              <a:buSzPts val="1400"/>
              <a:buAutoNum type="arabicPeriod"/>
            </a:pPr>
            <a:r>
              <a:rPr lang="en"/>
              <a:t>A replication controller (RC) looks after one or more pods. The RC keeps a number of pods (so called replicas) up and running.</a:t>
            </a:r>
            <a:endParaRPr/>
          </a:p>
          <a:p>
            <a:pPr indent="-317500" lvl="1" marL="914400" rtl="0" algn="l">
              <a:spcBef>
                <a:spcPts val="0"/>
              </a:spcBef>
              <a:spcAft>
                <a:spcPts val="0"/>
              </a:spcAft>
              <a:buSzPts val="1400"/>
              <a:buChar char="○"/>
            </a:pPr>
            <a:r>
              <a:rPr lang="en"/>
              <a:t>To launch a pod and implicitly create a RC: kubectl run ubuntu --image=ubuntu</a:t>
            </a:r>
            <a:endParaRPr/>
          </a:p>
          <a:p>
            <a:pPr indent="-317500" lvl="1" marL="914400" rtl="0" algn="l">
              <a:spcBef>
                <a:spcPts val="0"/>
              </a:spcBef>
              <a:spcAft>
                <a:spcPts val="0"/>
              </a:spcAft>
              <a:buSzPts val="1400"/>
              <a:buChar char="○"/>
            </a:pPr>
            <a:r>
              <a:rPr lang="en"/>
              <a:t>To create a RC from a manifest, use: kubectl create -f nginx-rc.yaml. See the YAML formatted RC manifest file itself for the actual definition.</a:t>
            </a:r>
            <a:endParaRPr/>
          </a:p>
          <a:p>
            <a:pPr indent="-317500" lvl="1" marL="914400" rtl="0" algn="l">
              <a:spcBef>
                <a:spcPts val="0"/>
              </a:spcBef>
              <a:spcAft>
                <a:spcPts val="0"/>
              </a:spcAft>
              <a:buSzPts val="1400"/>
              <a:buChar char="○"/>
            </a:pPr>
            <a:r>
              <a:rPr lang="en"/>
              <a:t>To list all RCs in a certain namespace:kubectl get rc --namespace="kube-system"</a:t>
            </a:r>
            <a:endParaRPr/>
          </a:p>
          <a:p>
            <a:pPr indent="-317500" lvl="1" marL="914400" rtl="0" algn="l">
              <a:spcBef>
                <a:spcPts val="0"/>
              </a:spcBef>
              <a:spcAft>
                <a:spcPts val="0"/>
              </a:spcAft>
              <a:buSzPts val="1400"/>
              <a:buChar char="○"/>
            </a:pPr>
            <a:r>
              <a:rPr lang="en"/>
              <a:t>To change the number of pods in a RC, scale it like so: kubectl scale --replicas=2 rc nginx</a:t>
            </a:r>
            <a:endParaRPr/>
          </a:p>
          <a:p>
            <a:pPr indent="-317500" lvl="1" marL="914400" rtl="0" algn="l">
              <a:spcBef>
                <a:spcPts val="0"/>
              </a:spcBef>
              <a:spcAft>
                <a:spcPts val="0"/>
              </a:spcAft>
              <a:buSzPts val="1400"/>
              <a:buChar char="○"/>
            </a:pPr>
            <a:r>
              <a:rPr lang="en"/>
              <a:t>Containers in a pod may use ephemeral local disk space but for sustainable, persistent scenarios as well as sharing data between containers in a pod you can use volumes.</a:t>
            </a:r>
            <a:endParaRPr/>
          </a:p>
          <a:p>
            <a:pPr indent="-317500" lvl="1" marL="914400" rtl="0" algn="l">
              <a:spcBef>
                <a:spcPts val="0"/>
              </a:spcBef>
              <a:spcAft>
                <a:spcPts val="0"/>
              </a:spcAft>
              <a:buSzPts val="1400"/>
              <a:buChar char="○"/>
            </a:pPr>
            <a:r>
              <a:rPr lang="en"/>
              <a:t>Implement health checks via readinessProbe and livenessProbe fields on the pod-level.</a:t>
            </a:r>
            <a:endParaRPr/>
          </a:p>
          <a:p>
            <a:pPr indent="-317500" lvl="0" marL="457200" rtl="0" algn="l">
              <a:spcBef>
                <a:spcPts val="0"/>
              </a:spcBef>
              <a:spcAft>
                <a:spcPts val="0"/>
              </a:spcAft>
              <a:buSzPts val="1400"/>
              <a:buAutoNum type="arabicPeriod"/>
            </a:pPr>
            <a:r>
              <a:rPr lang="en"/>
              <a:t>A service represents a logical group of pods (backed by a RC). It provides a stable interface to interact with the pods. To create a service from a YAML file, use: kubectl create -f my-service.yaml. The service selects the targeted pods it routes traffic to via labels, for example, to list all pods labelled with 'app=webserver' use: </a:t>
            </a:r>
            <a:endParaRPr/>
          </a:p>
          <a:p>
            <a:pPr indent="-317500" lvl="0" marL="457200" rtl="0" algn="l">
              <a:spcBef>
                <a:spcPts val="0"/>
              </a:spcBef>
              <a:spcAft>
                <a:spcPts val="0"/>
              </a:spcAft>
              <a:buSzPts val="1400"/>
              <a:buAutoNum type="arabicPeriod"/>
            </a:pPr>
            <a:r>
              <a:rPr lang="en"/>
              <a:t>kubectl get pods -l="app=webserver".</a:t>
            </a:r>
            <a:endParaRPr/>
          </a:p>
          <a:p>
            <a:pPr indent="-317500" lvl="0" marL="457200" rtl="0" algn="l">
              <a:spcBef>
                <a:spcPts val="0"/>
              </a:spcBef>
              <a:spcAft>
                <a:spcPts val="0"/>
              </a:spcAft>
              <a:buSzPts val="1400"/>
              <a:buAutoNum type="arabicPeriod"/>
            </a:pPr>
            <a:r>
              <a:rPr lang="en"/>
              <a:t>From either the end-user perspective or other services in a cluster, one interacts with a service. To expose a RC named 'nginx' that has a pod serving on port 8000 as a service on port 80, use kubectl expose rc nginx --port=80 --target-port=8000. Also to list the endpoints, use: kubectl get ep</a:t>
            </a:r>
            <a:endParaRPr/>
          </a:p>
          <a:p>
            <a:pPr indent="-317500" lvl="0" marL="457200" rtl="0" algn="l">
              <a:spcBef>
                <a:spcPts val="0"/>
              </a:spcBef>
              <a:spcAft>
                <a:spcPts val="0"/>
              </a:spcAft>
              <a:buSzPts val="1400"/>
              <a:buAutoNum type="arabicPeriod"/>
            </a:pPr>
            <a:r>
              <a:rPr lang="en"/>
              <a:t>On each node a local proxy runs that provides for basic service discovery and load balancing.</a:t>
            </a:r>
            <a:endParaRPr/>
          </a:p>
          <a:p>
            <a:pPr indent="-317500" lvl="0" marL="457200" rtl="0" algn="l">
              <a:spcBef>
                <a:spcPts val="0"/>
              </a:spcBef>
              <a:spcAft>
                <a:spcPts val="0"/>
              </a:spcAft>
              <a:buSzPts val="1400"/>
              <a:buAutoNum type="arabicPeriod"/>
            </a:pPr>
            <a:r>
              <a:rPr lang="en"/>
              <a:t>A container in a pod may use one or more secrets to handle sensitive information such as passwords or API credentials. To list all secrets, use: kubectl get secrets</a:t>
            </a:r>
            <a:endParaRPr/>
          </a:p>
          <a:p>
            <a:pPr indent="-317500" lvl="0" marL="457200" rtl="0" algn="l">
              <a:spcBef>
                <a:spcPts val="0"/>
              </a:spcBef>
              <a:spcAft>
                <a:spcPts val="0"/>
              </a:spcAft>
              <a:buSzPts val="1400"/>
              <a:buAutoNum type="arabicPeriod"/>
            </a:pPr>
            <a:r>
              <a:rPr lang="en"/>
              <a:t>A autoscaler is available on a per-RC basis. It scales the replicas depending on the average CPU utilization of the RC's pods.</a:t>
            </a:r>
            <a:endParaRPr/>
          </a:p>
          <a:p>
            <a:pPr indent="-317500" lvl="0" marL="457200" rtl="0" algn="l">
              <a:spcBef>
                <a:spcPts val="0"/>
              </a:spcBef>
              <a:spcAft>
                <a:spcPts val="0"/>
              </a:spcAft>
              <a:buSzPts val="1400"/>
              <a:buAutoNum type="arabicPeriod"/>
            </a:pPr>
            <a:r>
              <a:rPr lang="en"/>
              <a:t>For batch workloads, you can use jobs. To view completed pods of a job, use: kubectl get pods --show-all</a:t>
            </a:r>
            <a:endParaRPr/>
          </a:p>
          <a:p>
            <a:pPr indent="-317500" lvl="0" marL="457200" rtl="0" algn="l">
              <a:spcBef>
                <a:spcPts val="0"/>
              </a:spcBef>
              <a:spcAft>
                <a:spcPts val="0"/>
              </a:spcAft>
              <a:buSzPts val="1400"/>
              <a:buAutoNum type="arabicPeriod"/>
            </a:pPr>
            <a:r>
              <a:rPr lang="en"/>
              <a:t>Changes to resources such as pods, RCs, services, etc. are available through events: kubectl get events</a:t>
            </a:r>
            <a:endParaRPr/>
          </a:p>
          <a:p>
            <a:pPr indent="-317500" lvl="0" marL="457200" rtl="0" algn="l">
              <a:spcBef>
                <a:spcPts val="0"/>
              </a:spcBef>
              <a:spcAft>
                <a:spcPts val="0"/>
              </a:spcAft>
              <a:buSzPts val="1400"/>
              <a:buAutoNum type="arabicPeriod"/>
            </a:pPr>
            <a:r>
              <a:rPr lang="en"/>
              <a:t>To separate users, groups or applications use namespaces.To list all namespaces, use: kubectl get ns and to see the resource quotas of a namespace use kubectl get quota. When a pod doesn't specify its resource constraints such as CPU shares or memory requested it effectively can consume unbounded resources. You really want to specify default limits along with the quotas. Note: while quotas work on the namespace-level for, say, entire groups of users or projects, the limits work on a per-pod level.</a:t>
            </a:r>
            <a:endParaRPr sz="1050">
              <a:solidFill>
                <a:srgbClr val="888888"/>
              </a:solidFill>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6a10c7301_18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6a10c7301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3599df588_13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599df588_13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Overview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Masters - Acts as the primary control plane for Kubernetes. Masters are responsible at a minimum for running the API Server, scheduler, and cluster controller. They commonly also manage storing cluster state, cloud-provider specific components and other cluster essential services. </a:t>
            </a:r>
            <a:br>
              <a:rPr lang="en"/>
            </a:br>
            <a:br>
              <a:rPr lang="en"/>
            </a:br>
            <a:r>
              <a:rPr lang="en"/>
              <a:t>Nodes - Are the ‘workers’ of a Kubernetes cluster. They run a minimal agent that manages the node itself, and are tasked with executing workloads as designated by the master.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53f18a942_1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53f18a942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1efb79fd8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efb79fd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3599df588_13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599df588_13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1e568562b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e568562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1efb79fd8_0_1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efb79fd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3599df588_5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3599df588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3599df588_5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3599df588_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3599df588_5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3599df588_5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1efb79fd8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efb79fd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3599df588_6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3599df588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3599df588_6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3599df588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3599df588_6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3599df588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3599df588_6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3599df588_6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3599df588_6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3599df58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1efb79fd8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efb79fd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1efb79fd8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efb79fd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kubectl bash completion doesn’t work out of the box if you set </a:t>
            </a:r>
            <a:r>
              <a:rPr lang="en">
                <a:latin typeface="Roboto"/>
                <a:ea typeface="Roboto"/>
                <a:cs typeface="Roboto"/>
                <a:sym typeface="Roboto"/>
              </a:rPr>
              <a:t>alias k=’kubectl’</a:t>
            </a:r>
            <a:endParaRPr/>
          </a:p>
          <a:p>
            <a:pPr indent="0" lvl="0" marL="0" rtl="0" algn="l">
              <a:spcBef>
                <a:spcPts val="0"/>
              </a:spcBef>
              <a:spcAft>
                <a:spcPts val="0"/>
              </a:spcAft>
              <a:buNone/>
            </a:pPr>
            <a:r>
              <a:rPr lang="en"/>
              <a:t>You need to do:</a:t>
            </a:r>
            <a:br>
              <a:rPr lang="en"/>
            </a:br>
            <a:endParaRPr/>
          </a:p>
          <a:p>
            <a:pPr indent="0" lvl="0" marL="0" rtl="0" algn="l">
              <a:spcBef>
                <a:spcPts val="0"/>
              </a:spcBef>
              <a:spcAft>
                <a:spcPts val="0"/>
              </a:spcAft>
              <a:buNone/>
            </a:pPr>
            <a:r>
              <a:rPr lang="en"/>
              <a:t>kubectl completion bash | sed -e 's/kubectl/k/g'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Mac the above doesn’t work, to fix this to the following:</a:t>
            </a:r>
            <a:br>
              <a:rPr lang="en"/>
            </a:br>
            <a:br>
              <a:rPr lang="en"/>
            </a:br>
            <a:r>
              <a:rPr lang="en"/>
              <a:t>kubectl completion bash | sed -e 's/kubectl/k/g' &gt;&gt; ~/.kubectl-short-completion.bash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 .kubectl-short-completion.bash in your .bash_profile:</a:t>
            </a:r>
            <a:br>
              <a:rPr lang="en"/>
            </a:br>
            <a:endParaRPr/>
          </a:p>
          <a:p>
            <a:pPr indent="0" lvl="0" marL="0" rtl="0" algn="l">
              <a:spcBef>
                <a:spcPts val="0"/>
              </a:spcBef>
              <a:spcAft>
                <a:spcPts val="0"/>
              </a:spcAft>
              <a:buNone/>
            </a:pPr>
            <a:r>
              <a:rPr lang="en"/>
              <a:t>source ~/.kubectl-short-completion.bash</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1efb79fd8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1efb79fd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438638e62_108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438638e62_10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2 kube config files:</a:t>
            </a:r>
            <a:br>
              <a:rPr lang="en"/>
            </a:br>
            <a:r>
              <a:rPr lang="en"/>
              <a:t>KUBECONFIG=~/.kube/config:./kube.config kubectl config view --flatten --&gt; config</a:t>
            </a:r>
            <a:endParaRPr/>
          </a:p>
          <a:p>
            <a:pPr indent="0" lvl="0" marL="0" rtl="0" algn="l">
              <a:spcBef>
                <a:spcPts val="0"/>
              </a:spcBef>
              <a:spcAft>
                <a:spcPts val="0"/>
              </a:spcAft>
              <a:buNone/>
            </a:pPr>
            <a:r>
              <a:rPr lang="en"/>
              <a:t>cp config ~/.kube/config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3438638e62_86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438638e62_8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3438638e62_86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438638e62_8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1efb79fd8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1efb79fd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31efb79fd8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1efb79fd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33599df588_13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3599df588_1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1efb79fd8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1efb79fd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33599df588_1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3599df588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62950d2f8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2950d2f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31efb79fd8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efb79fd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33599df588_13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3599df588_1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3438638e62_12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438638e62_1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this doesn’t work on minikube:</a:t>
            </a:r>
            <a:br>
              <a:rPr lang="en"/>
            </a:br>
            <a:r>
              <a:rPr lang="en"/>
              <a:t>minikube start --extra-config=apiserver.Features.Enable-SwaggerUI=true</a:t>
            </a:r>
            <a:br>
              <a:rPr lang="en"/>
            </a:br>
            <a:r>
              <a:rPr lang="en"/>
              <a:t>k proxy --port=8080</a:t>
            </a:r>
            <a:endParaRPr/>
          </a:p>
          <a:p>
            <a:pPr indent="0" lvl="0" marL="0" rtl="0" algn="l">
              <a:spcBef>
                <a:spcPts val="0"/>
              </a:spcBef>
              <a:spcAft>
                <a:spcPts val="0"/>
              </a:spcAft>
              <a:buNone/>
            </a:pPr>
            <a:r>
              <a:rPr lang="en"/>
              <a:t>http://127.0.0.1:8080/swagger-ui</a:t>
            </a:r>
            <a:br>
              <a:rPr lang="en"/>
            </a:b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3438638e62_124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438638e62_12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3438638e62_124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438638e62_12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31efb79fd8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1efb79fd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31efb79fd8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efb79fd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31efb79fd8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1efb79fd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362950d2f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62950d2f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362950d2f8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62950d2f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62950d2f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2950d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350b29b6d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50b29b6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497ebca1f1_8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497ebca1f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33599df588_6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3599df588_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33599df588_13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3599df588_1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33599df588_13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3599df588_1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33599df588_13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3599df588_1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33599df588_13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3599df588_1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33599df588_13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3599df588_1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33599df588_13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3599df588_1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33599df588_13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3599df588_1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1efb79fd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efb79fd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33599df588_13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3599df588_1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33599df588_13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3599df588_13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3596841435_54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596841435_5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3596841435_54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596841435_5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33599df588_13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3599df588_1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42f80e438b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2f80e43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42f80e438b_2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42f80e438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42f80e438b_2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42f80e438b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3438638e62_124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3438638e62_12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31efb79fd8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31efb79fd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4345c92f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345c92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3599df588_5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599df588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1efb79fd8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efb79fd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mhausenblas" TargetMode="External"/><Relationship Id="rId5" Type="http://schemas.openxmlformats.org/officeDocument/2006/relationships/hyperlink" Target="https://twitter.com/markoluksa" TargetMode="External"/><Relationship Id="rId6" Type="http://schemas.openxmlformats.org/officeDocument/2006/relationships/hyperlink" Target="https://twitter.com/MrBobbyTables" TargetMode="External"/><Relationship Id="rId7"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github.com/cncf/curriculum" TargetMode="External"/><Relationship Id="rId4" Type="http://schemas.openxmlformats.org/officeDocument/2006/relationships/hyperlink" Target="https://goo.gl/Rywkp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k8s.info/cs.html#cs-menu" TargetMode="Externa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k8s.info/cs.html#cs-menu" TargetMode="Externa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hyperlink" Target="http://k8s.info/cs.html#cs-men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www.weave.works/blog/what-does-production-ready-really-mean-for-a-kubernetes-cluster"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www.slideshare.net/BobKillen/kubernetes-a-comprehensive-overview-updated"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medium.com/@dominik.tornow/kubernetes-high-availability-d2c9cbbdd864"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kubernetes.io/docs/concepts/workloads/pods/pod/" TargetMode="External"/><Relationship Id="rId4" Type="http://schemas.openxmlformats.org/officeDocument/2006/relationships/hyperlink" Target="https://kubernetes.io/docs/concepts/overview/working-with-objects/labels/" TargetMode="External"/><Relationship Id="rId9" Type="http://schemas.openxmlformats.org/officeDocument/2006/relationships/hyperlink" Target="https://kubernetes.io/docs/concepts/services-networking/service/" TargetMode="External"/><Relationship Id="rId5" Type="http://schemas.openxmlformats.org/officeDocument/2006/relationships/hyperlink" Target="https://kubernetes.io/docs/concepts/workloads/controllers/deployment/" TargetMode="External"/><Relationship Id="rId6" Type="http://schemas.openxmlformats.org/officeDocument/2006/relationships/hyperlink" Target="https://kubernetes.io/docs/concepts/workloads/controllers/replicaset/" TargetMode="External"/><Relationship Id="rId7" Type="http://schemas.openxmlformats.org/officeDocument/2006/relationships/hyperlink" Target="https://kubernetes.io/docs/concepts/workloads/controllers/replicationcontroller/" TargetMode="External"/><Relationship Id="rId8" Type="http://schemas.openxmlformats.org/officeDocument/2006/relationships/hyperlink" Target="https://kubernetes.io/cn/docs/concepts/workloads/controllers/deployme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kubernetes.io/docs/concepts/workloads/controllers/statefulset/" TargetMode="External"/><Relationship Id="rId4" Type="http://schemas.openxmlformats.org/officeDocument/2006/relationships/hyperlink" Target="https://kubernetes.io/docs/tasks/configure-pod-container/configure-pod-configmap/" TargetMode="External"/><Relationship Id="rId5" Type="http://schemas.openxmlformats.org/officeDocument/2006/relationships/hyperlink" Target="https://kubernetes.io/docs/concepts/configuration/secret/" TargetMode="External"/><Relationship Id="rId6" Type="http://schemas.openxmlformats.org/officeDocument/2006/relationships/hyperlink" Target="https://kubernetes.io/docs/concepts/storage/persistent-volumes/" TargetMode="External"/><Relationship Id="rId7" Type="http://schemas.openxmlformats.org/officeDocument/2006/relationships/hyperlink" Target="https://kubernetes.io/cn/docs/concepts/workloads/controllers/deploy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youtube.com/watch?v=expPQSW8934&amp;t=" TargetMode="External"/><Relationship Id="rId4" Type="http://schemas.openxmlformats.org/officeDocument/2006/relationships/hyperlink" Target="https://kubernauts.gitbooks.io/kubernauts-kubernetes-training-courses/content/courses/novice.html" TargetMode="External"/><Relationship Id="rId5" Type="http://schemas.openxmlformats.org/officeDocument/2006/relationships/hyperlink" Target="https://kubernauts.gitbooks.io/kubernauts-kubernetes-training-courses/content/courses/proficient.html" TargetMode="External"/><Relationship Id="rId6" Type="http://schemas.openxmlformats.org/officeDocument/2006/relationships/hyperlink" Target="https://kubernauts-slack-join.herokuapp.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www.manning.com/books/kubernetes-in-action" TargetMode="External"/><Relationship Id="rId4" Type="http://schemas.openxmlformats.org/officeDocument/2006/relationships/hyperlink" Target="https://www.manning.com/books/kubernetes-in-action" TargetMode="External"/><Relationship Id="rId5" Type="http://schemas.openxmlformats.org/officeDocument/2006/relationships/hyperlink" Target="https://www.manning.com/books/kubernetes-in-ac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www.manning.com/books/kubernetes-in-action" TargetMode="External"/><Relationship Id="rId4" Type="http://schemas.openxmlformats.org/officeDocument/2006/relationships/hyperlink" Target="https://www.manning.com/books/kubernetes-in-action" TargetMode="External"/><Relationship Id="rId5" Type="http://schemas.openxmlformats.org/officeDocument/2006/relationships/hyperlink" Target="https://www.manning.com/books/kubernetes-in-ac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www.manning.com/books/kubernetes-in-action" TargetMode="External"/><Relationship Id="rId4" Type="http://schemas.openxmlformats.org/officeDocument/2006/relationships/hyperlink" Target="https://www.manning.com/books/kubernetes-in-action" TargetMode="External"/><Relationship Id="rId5" Type="http://schemas.openxmlformats.org/officeDocument/2006/relationships/hyperlink" Target="https://www.manning.com/books/kubernetes-in-ac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www.manning.com/books/kubernetes-in-action" TargetMode="External"/><Relationship Id="rId4" Type="http://schemas.openxmlformats.org/officeDocument/2006/relationships/hyperlink" Target="https://www.manning.com/books/kubernetes-in-action" TargetMode="External"/><Relationship Id="rId5" Type="http://schemas.openxmlformats.org/officeDocument/2006/relationships/hyperlink" Target="https://www.manning.com/books/kubernetes-in-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2.jpg"/><Relationship Id="rId4" Type="http://schemas.openxmlformats.org/officeDocument/2006/relationships/hyperlink" Target="https://www.infoq.com/articles/kubernetes-effec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s://www.infoq.com/articles/kubernetes-effec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0.jpg"/><Relationship Id="rId4" Type="http://schemas.openxmlformats.org/officeDocument/2006/relationships/hyperlink" Target="https://www.infoq.com/articles/kubernetes-effec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8.jpg"/><Relationship Id="rId4" Type="http://schemas.openxmlformats.org/officeDocument/2006/relationships/hyperlink" Target="https://www.infoq.com/articles/kubernetes-effec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3.jpg"/><Relationship Id="rId4" Type="http://schemas.openxmlformats.org/officeDocument/2006/relationships/hyperlink" Target="https://www.infoq.com/articles/kubernetes-effec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s://kubernetes.io/docs/home/" TargetMode="External"/><Relationship Id="rId4" Type="http://schemas.openxmlformats.org/officeDocument/2006/relationships/hyperlink" Target="https://kubernetesbootcamp.github.io/kubernetes-bootcamp/" TargetMode="External"/><Relationship Id="rId5" Type="http://schemas.openxmlformats.org/officeDocument/2006/relationships/hyperlink" Target="https://kubernetes.io/docs/setup/independent/create-cluster-kubeadm/" TargetMode="External"/><Relationship Id="rId6" Type="http://schemas.openxmlformats.org/officeDocument/2006/relationships/hyperlink" Target="https://kubernauts.gitbooks.io/kubernauts-kops-faststart/content/" TargetMode="External"/><Relationship Id="rId7" Type="http://schemas.openxmlformats.org/officeDocument/2006/relationships/hyperlink" Target="https://github.com/Kubicorn" TargetMode="External"/><Relationship Id="rId8" Type="http://schemas.openxmlformats.org/officeDocument/2006/relationships/hyperlink" Target="https://github.com/kubernauts/tk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abhishek-tiwari.com/local-development-environment-for-kubernetes-using-minikube/" TargetMode="External"/><Relationship Id="rId4" Type="http://schemas.openxmlformats.org/officeDocument/2006/relationships/hyperlink" Target="https://docs.okd.io/latest/minishift/getting-started/installing.html" TargetMode="External"/><Relationship Id="rId9" Type="http://schemas.openxmlformats.org/officeDocument/2006/relationships/hyperlink" Target="https://kubernauts.gitbooks.io/kubernauts-kubernetes-training-courses/content/courses/novice.html" TargetMode="External"/><Relationship Id="rId5" Type="http://schemas.openxmlformats.org/officeDocument/2006/relationships/hyperlink" Target="https://github.com/galexrt/k8s-vagrant-multi-node" TargetMode="External"/><Relationship Id="rId6" Type="http://schemas.openxmlformats.org/officeDocument/2006/relationships/hyperlink" Target="https://github.com/kubernetes-sigs/kubeadm-dind-cluster" TargetMode="External"/><Relationship Id="rId7" Type="http://schemas.openxmlformats.org/officeDocument/2006/relationships/hyperlink" Target="https://cloud.google.com/free/" TargetMode="External"/><Relationship Id="rId8" Type="http://schemas.openxmlformats.org/officeDocument/2006/relationships/hyperlink" Target="https://cloud.google.com/sd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hyperlink" Target="https://kubernetes.io/docs/tasks/tools/install-kubect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s://github.com/ahmetb/kubectx" TargetMode="External"/><Relationship Id="rId4" Type="http://schemas.openxmlformats.org/officeDocument/2006/relationships/hyperlink" Target="https://github.com/jonmosco/kube-ps1" TargetMode="External"/><Relationship Id="rId5" Type="http://schemas.openxmlformats.org/officeDocument/2006/relationships/hyperlink" Target="http://kubed.sh/"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s://abhishek-tiwari.com/local-development-environment-for-kubernetes-using-minikub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hyperlink" Target="https://cloud.google.com/sd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hyperlink" Target="https://www.manning.com/books/kubernetes-in-action" TargetMode="External"/><Relationship Id="rId4" Type="http://schemas.openxmlformats.org/officeDocument/2006/relationships/hyperlink" Target="https://www.manning.com/books/kubernetes-in-action" TargetMode="External"/><Relationship Id="rId5" Type="http://schemas.openxmlformats.org/officeDocument/2006/relationships/hyperlink" Target="https://www.manning.com/books/kubernetes-in-action" TargetMode="External"/><Relationship Id="rId6" Type="http://schemas.openxmlformats.org/officeDocument/2006/relationships/image" Target="../media/image1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hyperlink" Target="https://www.manning.com/books/kubernetes-in-action" TargetMode="External"/><Relationship Id="rId4" Type="http://schemas.openxmlformats.org/officeDocument/2006/relationships/hyperlink" Target="https://www.manning.com/books/kubernetes-in-action" TargetMode="External"/><Relationship Id="rId5" Type="http://schemas.openxmlformats.org/officeDocument/2006/relationships/hyperlink" Target="https://www.manning.com/books/kubernetes-in-action" TargetMode="External"/><Relationship Id="rId6" Type="http://schemas.openxmlformats.org/officeDocument/2006/relationships/image" Target="../media/image1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hyperlink" Target="http://127.0.0.1:8001/ui"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github.com/kubernauts/tk8" TargetMode="External"/><Relationship Id="rId4" Type="http://schemas.openxmlformats.org/officeDocument/2006/relationships/hyperlink" Target="https://github.com/kubernauts/tk8eks" TargetMode="External"/><Relationship Id="rId5" Type="http://schemas.openxmlformats.org/officeDocument/2006/relationships/hyperlink" Target="https://kubernauts.gitbooks.io/kubernauts-kops-faststart/content/" TargetMode="External"/><Relationship Id="rId6" Type="http://schemas.openxmlformats.org/officeDocument/2006/relationships/hyperlink" Target="https://aws.amazon.com/de/quickstart/architecture/heptio-kubernetes/" TargetMode="External"/><Relationship Id="rId7" Type="http://schemas.openxmlformats.org/officeDocument/2006/relationships/hyperlink" Target="https://github.com/dwmkerr/terraform-aws-openshift" TargetMode="External"/><Relationship Id="rId8" Type="http://schemas.openxmlformats.org/officeDocument/2006/relationships/hyperlink" Target="https://kubernauts.gitbooks.io/kubernauts-kubernetes-training-courses/content/courses/novic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hyperlink" Target="https://kubernetes.io/docs/reference/setup-tools/kubeadm/kubeadm/" TargetMode="External"/><Relationship Id="rId4" Type="http://schemas.openxmlformats.org/officeDocument/2006/relationships/hyperlink" Target="https://kubernauts.gitbooks.io/kubernauts-kops-faststart/content/" TargetMode="External"/><Relationship Id="rId5" Type="http://schemas.openxmlformats.org/officeDocument/2006/relationships/hyperlink" Target="https://github.com/kris-nova/kubicorn" TargetMode="External"/><Relationship Id="rId6" Type="http://schemas.openxmlformats.org/officeDocument/2006/relationships/hyperlink" Target="https://github.com/kubernauts/tk8"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hyperlink" Target="http://172.17.4.101:8080/" TargetMode="External"/><Relationship Id="rId4" Type="http://schemas.openxmlformats.org/officeDocument/2006/relationships/hyperlink" Target="http://192.168.99.100:8080" TargetMode="External"/><Relationship Id="rId5" Type="http://schemas.openxmlformats.org/officeDocument/2006/relationships/hyperlink" Target="https://raw.githubusercontent.com/kubernetes/kubernetes/master/api/openapi-spec/swagger.jso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26.png"/><Relationship Id="rId4" Type="http://schemas.openxmlformats.org/officeDocument/2006/relationships/hyperlink" Target="https://blog.openshift.com/kubernetes-deep-dive-api-server-part-1/"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hyperlink" Target="http://freecontent.manning.com/deploying-and-updating-apps/" TargetMode="External"/><Relationship Id="rId4" Type="http://schemas.openxmlformats.org/officeDocument/2006/relationships/image" Target="../media/image25.png"/><Relationship Id="rId5"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18.png"/><Relationship Id="rId4" Type="http://schemas.openxmlformats.org/officeDocument/2006/relationships/hyperlink" Target="https://medium.com/google-cloud/kubernetes-nodeport-vs-loadbalancer-vs-ingress-when-should-i-use-what-922f010849e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hyperlink" Target="https://www.getambassador.io/about/microservices-api-gateways" TargetMode="External"/><Relationship Id="rId4" Type="http://schemas.openxmlformats.org/officeDocument/2006/relationships/hyperlink" Target="https://www.envoyproxy.io/" TargetMode="External"/><Relationship Id="rId5" Type="http://schemas.openxmlformats.org/officeDocument/2006/relationships/hyperlink" Target="https://www.datawire.io/" TargetMode="External"/><Relationship Id="rId6" Type="http://schemas.openxmlformats.org/officeDocument/2006/relationships/hyperlink" Target="https://github.com/datawire/ambassador" TargetMode="External"/><Relationship Id="rId7" Type="http://schemas.openxmlformats.org/officeDocument/2006/relationships/hyperlink" Target="https://blog.getambassador.io/kubernetes-ingress-nodeport-load-balancers-and-ingress-controllers-6e29f1c44f2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github.com/openshift-evangelists/kbe" TargetMode="External"/><Relationship Id="rId4" Type="http://schemas.openxmlformats.org/officeDocument/2006/relationships/hyperlink" Target="https://www.gitbook.com/book/kubernauts/kubernauts-kubernetes-training-courses/edit#" TargetMode="External"/><Relationship Id="rId5" Type="http://schemas.openxmlformats.org/officeDocument/2006/relationships/hyperlink" Target="https://github.com/mrbobbytables/k8s-intro-tutorials" TargetMode="External"/><Relationship Id="rId6" Type="http://schemas.openxmlformats.org/officeDocument/2006/relationships/hyperlink" Target="https://kubernauts.gitbooks.io/kubernauts-kubernetes-training-courses/content/courses/novice.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hyperlink" Target="http://mhausenblas.info/" TargetMode="External"/><Relationship Id="rId4" Type="http://schemas.openxmlformats.org/officeDocument/2006/relationships/hyperlink" Target="http://kubernetesbyexample.com/" TargetMode="External"/><Relationship Id="rId5"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hyperlink" Target="https://mrbobbytabl.es/#about" TargetMode="External"/><Relationship Id="rId4" Type="http://schemas.openxmlformats.org/officeDocument/2006/relationships/hyperlink" Target="https://docs.google.com/presentation/d/1zrfVlE5r61ZNQrmXKx5gJmBcXnoa_WerHEnTxu5SMco/edit#slide=id.g3cfa019267_4_0" TargetMode="External"/><Relationship Id="rId5" Type="http://schemas.openxmlformats.org/officeDocument/2006/relationships/hyperlink" Target="https://github.com/mrbobbytables/k8s-intro-tutorials" TargetMode="External"/><Relationship Id="rId6" Type="http://schemas.openxmlformats.org/officeDocument/2006/relationships/image" Target="../media/image1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hyperlink" Target="https://kubernetes.io/docs/concepts/overview/kubernetes-api/"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23.png"/><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goo.gl/Rywkpd" TargetMode="External"/><Relationship Id="rId4" Type="http://schemas.openxmlformats.org/officeDocument/2006/relationships/hyperlink" Target="https://www.amazon.com/Kubernetes-Cookbook-Building-Native-Applications/dp/1491979682/ref=sr_1_1?ie=UTF8&amp;qid=1518904419&amp;sr=8-1&amp;keywords=Kubernetes+Cookbook&amp;dpID=519W1bORQ3L&amp;preST=_SX218_BO1,204,203,200_QL40_&amp;dpSrc=srch" TargetMode="External"/><Relationship Id="rId11" Type="http://schemas.openxmlformats.org/officeDocument/2006/relationships/image" Target="../media/image9.png"/><Relationship Id="rId10" Type="http://schemas.openxmlformats.org/officeDocument/2006/relationships/hyperlink" Target="https://www.manning.com/books/kubernetes-in-action" TargetMode="External"/><Relationship Id="rId9"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hyperlink" Target="https://www.amazon.com/Kubernetes-Running-Dive-Future-Infrastructure/dp/1491935677/ref=sr_1_1?s=books&amp;ie=UTF8&amp;qid=1518904547&amp;sr=1-1&amp;keywords=kubernetes+up+and+running&amp;dpID=51Wf2nQa43L&amp;preST=_SX218_BO1,204,203,200_QL40_&amp;dpSrc=srch" TargetMode="External"/><Relationship Id="rId7" Type="http://schemas.openxmlformats.org/officeDocument/2006/relationships/image" Target="../media/image2.jpg"/><Relationship Id="rId8" Type="http://schemas.openxmlformats.org/officeDocument/2006/relationships/hyperlink" Target="https://leanpub.com/k8spattern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 Id="rId3" Type="http://schemas.openxmlformats.org/officeDocument/2006/relationships/hyperlink" Target="http://127.0.0.1:8888/" TargetMode="External"/><Relationship Id="rId4" Type="http://schemas.openxmlformats.org/officeDocument/2006/relationships/hyperlink" Target="https://www.manning.com/books/kubernetes-in-action" TargetMode="External"/><Relationship Id="rId5" Type="http://schemas.openxmlformats.org/officeDocument/2006/relationships/hyperlink" Target="https://www.manning.com/books/kubernetes-in-action" TargetMode="External"/><Relationship Id="rId6" Type="http://schemas.openxmlformats.org/officeDocument/2006/relationships/hyperlink" Target="https://www.manning.com/books/kubernetes-in-action"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hyperlink" Target="https://www.manning.com/books/kubernetes-in-action" TargetMode="External"/><Relationship Id="rId4" Type="http://schemas.openxmlformats.org/officeDocument/2006/relationships/hyperlink" Target="https://www.manning.com/books/kubernetes-in-action" TargetMode="External"/><Relationship Id="rId5" Type="http://schemas.openxmlformats.org/officeDocument/2006/relationships/hyperlink" Target="https://www.manning.com/books/kubernetes-in-action"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hyperlink" Target="https://www.manning.com/books/kubernetes-in-action" TargetMode="External"/><Relationship Id="rId4" Type="http://schemas.openxmlformats.org/officeDocument/2006/relationships/hyperlink" Target="https://www.manning.com/books/kubernetes-in-action" TargetMode="External"/><Relationship Id="rId5" Type="http://schemas.openxmlformats.org/officeDocument/2006/relationships/hyperlink" Target="https://www.manning.com/books/kubernetes-in-action"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hyperlink" Target="https://goo.gl/k5rFpb" TargetMode="External"/><Relationship Id="rId4" Type="http://schemas.openxmlformats.org/officeDocument/2006/relationships/image" Target="../media/image2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 Id="rId3" Type="http://schemas.openxmlformats.org/officeDocument/2006/relationships/hyperlink" Target="https://github.com/kubernauts/tk8" TargetMode="External"/><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hyperlink" Target="https://github.com/kubernauts/kafka-confluent-platform" TargetMode="Externa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 Id="rId3" Type="http://schemas.openxmlformats.org/officeDocument/2006/relationships/hyperlink" Target="https://kubernauts-slack-join.herokuapp.com/" TargetMode="External"/><Relationship Id="rId4" Type="http://schemas.openxmlformats.org/officeDocument/2006/relationships/hyperlink" Target="https://kubernetes.slack.com" TargetMode="External"/><Relationship Id="rId5" Type="http://schemas.openxmlformats.org/officeDocument/2006/relationships/hyperlink" Target="https://github.com/kubernauts" TargetMode="External"/><Relationship Id="rId6" Type="http://schemas.openxmlformats.org/officeDocument/2006/relationships/hyperlink" Target="https://twitter.com/kubernauts?lang=en" TargetMode="External"/><Relationship Id="rId7" Type="http://schemas.openxmlformats.org/officeDocument/2006/relationships/hyperlink" Target="https://www.meetup.com/kubernauts/" TargetMode="External"/><Relationship Id="rId8" Type="http://schemas.openxmlformats.org/officeDocument/2006/relationships/hyperlink" Target="https://kubernauts.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slideshare.net/BobKillen/kubernetes-a-comprehensive-overview-updated" TargetMode="External"/><Relationship Id="rId4" Type="http://schemas.openxmlformats.org/officeDocument/2006/relationships/hyperlink" Target="https://www.katacoda.com/courses/kubernetes" TargetMode="External"/><Relationship Id="rId5" Type="http://schemas.openxmlformats.org/officeDocument/2006/relationships/hyperlink" Target="http://kubernetesbyexamp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mhausenblas.info/kubectl-in-action/" TargetMode="External"/><Relationship Id="rId4" Type="http://schemas.openxmlformats.org/officeDocument/2006/relationships/hyperlink" Target="https://github.com/kubernauts/k8s-admin-helper" TargetMode="External"/><Relationship Id="rId5" Type="http://schemas.openxmlformats.org/officeDocument/2006/relationships/hyperlink" Target="https://www.mindmeister.com/929803117/container-ecosyste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descr="kubernauts-learning.png" id="67" name="Google Shape;67;p13"/>
          <p:cNvPicPr preferRelativeResize="0"/>
          <p:nvPr/>
        </p:nvPicPr>
        <p:blipFill>
          <a:blip r:embed="rId3">
            <a:alphaModFix/>
          </a:blip>
          <a:stretch>
            <a:fillRect/>
          </a:stretch>
        </p:blipFill>
        <p:spPr>
          <a:xfrm>
            <a:off x="3851215" y="348174"/>
            <a:ext cx="1441576" cy="1398300"/>
          </a:xfrm>
          <a:prstGeom prst="rect">
            <a:avLst/>
          </a:prstGeom>
          <a:noFill/>
          <a:ln>
            <a:noFill/>
          </a:ln>
        </p:spPr>
      </p:pic>
      <p:sp>
        <p:nvSpPr>
          <p:cNvPr id="68" name="Google Shape;68;p13"/>
          <p:cNvSpPr txBox="1"/>
          <p:nvPr>
            <p:ph type="ctrTitle"/>
          </p:nvPr>
        </p:nvSpPr>
        <p:spPr>
          <a:xfrm>
            <a:off x="36750" y="1665400"/>
            <a:ext cx="9070500" cy="188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Fundamental </a:t>
            </a:r>
            <a:r>
              <a:rPr lang="en" sz="3000"/>
              <a:t>Kubernetes Training Labs</a:t>
            </a:r>
            <a:endParaRPr sz="3000"/>
          </a:p>
          <a:p>
            <a:pPr indent="0" lvl="0" marL="0" rtl="0" algn="ctr">
              <a:spcBef>
                <a:spcPts val="0"/>
              </a:spcBef>
              <a:spcAft>
                <a:spcPts val="0"/>
              </a:spcAft>
              <a:buNone/>
            </a:pPr>
            <a:r>
              <a:rPr lang="en" sz="3000"/>
              <a:t>(v0.8)</a:t>
            </a:r>
            <a:endParaRPr sz="3000"/>
          </a:p>
          <a:p>
            <a:pPr indent="0" lvl="0" marL="0" rtl="0" algn="ctr">
              <a:spcBef>
                <a:spcPts val="0"/>
              </a:spcBef>
              <a:spcAft>
                <a:spcPts val="0"/>
              </a:spcAft>
              <a:buNone/>
            </a:pPr>
            <a:r>
              <a:rPr lang="en" sz="1000"/>
              <a:t>last update: 2018/12/01</a:t>
            </a:r>
            <a:endParaRPr sz="1000"/>
          </a:p>
          <a:p>
            <a:pPr indent="0" lvl="0" marL="0" rtl="0" algn="ctr">
              <a:spcBef>
                <a:spcPts val="0"/>
              </a:spcBef>
              <a:spcAft>
                <a:spcPts val="0"/>
              </a:spcAft>
              <a:buNone/>
            </a:pPr>
            <a:r>
              <a:rPr lang="en" sz="1000"/>
              <a:t>Sources from and thanks to </a:t>
            </a:r>
            <a:r>
              <a:rPr lang="en" sz="1000" u="sng">
                <a:solidFill>
                  <a:schemeClr val="hlink"/>
                </a:solidFill>
                <a:hlinkClick r:id="rId4"/>
              </a:rPr>
              <a:t>Michael Hausenblas</a:t>
            </a:r>
            <a:r>
              <a:rPr lang="en" sz="1000"/>
              <a:t>, </a:t>
            </a:r>
            <a:r>
              <a:rPr lang="en" sz="1000" u="sng">
                <a:solidFill>
                  <a:schemeClr val="hlink"/>
                </a:solidFill>
                <a:hlinkClick r:id="rId5"/>
              </a:rPr>
              <a:t>Marko Lukša</a:t>
            </a:r>
            <a:r>
              <a:rPr lang="en" sz="1000"/>
              <a:t>, </a:t>
            </a:r>
            <a:r>
              <a:rPr lang="en" sz="1000" u="sng">
                <a:solidFill>
                  <a:schemeClr val="hlink"/>
                </a:solidFill>
                <a:hlinkClick r:id="rId6"/>
              </a:rPr>
              <a:t>Bob Killen</a:t>
            </a:r>
            <a:endParaRPr sz="1000"/>
          </a:p>
          <a:p>
            <a:pPr indent="0" lvl="0" marL="0" rtl="0" algn="ctr">
              <a:spcBef>
                <a:spcPts val="0"/>
              </a:spcBef>
              <a:spcAft>
                <a:spcPts val="0"/>
              </a:spcAft>
              <a:buNone/>
            </a:pPr>
            <a:r>
              <a:rPr lang="en" sz="1000"/>
              <a:t>Presenter: Arash Kaffamanesh</a:t>
            </a:r>
            <a:endParaRPr sz="1000"/>
          </a:p>
        </p:txBody>
      </p:sp>
      <p:pic>
        <p:nvPicPr>
          <p:cNvPr id="69" name="Google Shape;69;p13"/>
          <p:cNvPicPr preferRelativeResize="0"/>
          <p:nvPr/>
        </p:nvPicPr>
        <p:blipFill>
          <a:blip r:embed="rId7">
            <a:alphaModFix/>
          </a:blip>
          <a:stretch>
            <a:fillRect/>
          </a:stretch>
        </p:blipFill>
        <p:spPr>
          <a:xfrm>
            <a:off x="2561088" y="4125375"/>
            <a:ext cx="3874722" cy="916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TOPICS (4)</a:t>
            </a:r>
            <a:endParaRPr i="1" sz="1400"/>
          </a:p>
        </p:txBody>
      </p:sp>
      <p:sp>
        <p:nvSpPr>
          <p:cNvPr id="139" name="Google Shape;139;p22"/>
          <p:cNvSpPr txBox="1"/>
          <p:nvPr/>
        </p:nvSpPr>
        <p:spPr>
          <a:xfrm>
            <a:off x="45575" y="462900"/>
            <a:ext cx="9098400" cy="4680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SzPts val="2400"/>
              <a:buFont typeface="Roboto"/>
              <a:buChar char="●"/>
            </a:pPr>
            <a:r>
              <a:rPr lang="en" sz="2400">
                <a:latin typeface="Roboto"/>
                <a:ea typeface="Roboto"/>
                <a:cs typeface="Roboto"/>
                <a:sym typeface="Roboto"/>
              </a:rPr>
              <a:t>Resources</a:t>
            </a:r>
            <a:r>
              <a:rPr lang="en" sz="2400">
                <a:latin typeface="Roboto"/>
                <a:ea typeface="Roboto"/>
                <a:cs typeface="Roboto"/>
                <a:sym typeface="Roboto"/>
              </a:rPr>
              <a:t> for CKA(D) Candidates</a:t>
            </a:r>
            <a:endParaRPr sz="2400">
              <a:latin typeface="Roboto"/>
              <a:ea typeface="Roboto"/>
              <a:cs typeface="Roboto"/>
              <a:sym typeface="Roboto"/>
            </a:endParaRPr>
          </a:p>
          <a:p>
            <a:pPr indent="-381000" lvl="1" marL="914400" marR="0" rtl="0" algn="l">
              <a:lnSpc>
                <a:spcPct val="100000"/>
              </a:lnSpc>
              <a:spcBef>
                <a:spcPts val="1000"/>
              </a:spcBef>
              <a:spcAft>
                <a:spcPts val="0"/>
              </a:spcAft>
              <a:buSzPts val="2400"/>
              <a:buFont typeface="Roboto"/>
              <a:buChar char="○"/>
            </a:pPr>
            <a:r>
              <a:rPr lang="en" sz="2400">
                <a:latin typeface="Roboto"/>
                <a:ea typeface="Roboto"/>
                <a:cs typeface="Roboto"/>
                <a:sym typeface="Roboto"/>
              </a:rPr>
              <a:t>Curriculum for CNCF Certification Courses </a:t>
            </a:r>
            <a:r>
              <a:rPr lang="en" sz="2400" u="sng">
                <a:solidFill>
                  <a:schemeClr val="hlink"/>
                </a:solidFill>
                <a:latin typeface="Roboto"/>
                <a:ea typeface="Roboto"/>
                <a:cs typeface="Roboto"/>
                <a:sym typeface="Roboto"/>
                <a:hlinkClick r:id="rId3"/>
              </a:rPr>
              <a:t>→</a:t>
            </a:r>
            <a:r>
              <a:rPr lang="en" sz="2400">
                <a:latin typeface="Roboto"/>
                <a:ea typeface="Roboto"/>
                <a:cs typeface="Roboto"/>
                <a:sym typeface="Roboto"/>
              </a:rPr>
              <a:t>  </a:t>
            </a:r>
            <a:endParaRPr sz="2400">
              <a:latin typeface="Roboto"/>
              <a:ea typeface="Roboto"/>
              <a:cs typeface="Roboto"/>
              <a:sym typeface="Roboto"/>
            </a:endParaRPr>
          </a:p>
          <a:p>
            <a:pPr indent="-381000" lvl="1" marL="914400" marR="0" rtl="0" algn="l">
              <a:lnSpc>
                <a:spcPct val="100000"/>
              </a:lnSpc>
              <a:spcBef>
                <a:spcPts val="1000"/>
              </a:spcBef>
              <a:spcAft>
                <a:spcPts val="1000"/>
              </a:spcAft>
              <a:buSzPts val="2400"/>
              <a:buFont typeface="Roboto"/>
              <a:buChar char="○"/>
            </a:pPr>
            <a:r>
              <a:rPr lang="en" sz="2400">
                <a:latin typeface="Roboto"/>
                <a:ea typeface="Roboto"/>
                <a:cs typeface="Roboto"/>
                <a:sym typeface="Roboto"/>
              </a:rPr>
              <a:t>Please refer to the section “For CKA Candidates” </a:t>
            </a:r>
            <a:r>
              <a:rPr lang="en" sz="2400" u="sng">
                <a:solidFill>
                  <a:schemeClr val="hlink"/>
                </a:solidFill>
                <a:latin typeface="Roboto"/>
                <a:ea typeface="Roboto"/>
                <a:cs typeface="Roboto"/>
                <a:sym typeface="Roboto"/>
                <a:hlinkClick r:id="rId4"/>
              </a:rPr>
              <a:t>→</a:t>
            </a:r>
            <a:r>
              <a:rPr lang="en" sz="2400">
                <a:latin typeface="Roboto"/>
                <a:ea typeface="Roboto"/>
                <a:cs typeface="Roboto"/>
                <a:sym typeface="Roboto"/>
              </a:rPr>
              <a:t> </a:t>
            </a:r>
            <a:endParaRPr sz="24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What Is Kubernetes?</a:t>
            </a:r>
            <a:endParaRPr i="1" sz="1400"/>
          </a:p>
        </p:txBody>
      </p:sp>
      <p:sp>
        <p:nvSpPr>
          <p:cNvPr id="146" name="Google Shape;146;p23"/>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Kubernetes is the linux kernel of distributed systems</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Kubernetes is the linux of the cloud!</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Kubernetes is a platform and container orchestration tool for automating deployment, scaling, and operations of application containers.</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Kubernetes supports Containerd (docker), Rkt, Cri-o containers. Kata (formerly clear and hyper) and Virtlet support are coming soon.</a:t>
            </a:r>
            <a:endParaRPr sz="1000">
              <a:solidFill>
                <a:srgbClr val="414141"/>
              </a:solidFill>
            </a:endParaRPr>
          </a:p>
          <a:p>
            <a:pPr indent="0" lvl="0" marL="0" marR="0" rtl="0" algn="l">
              <a:lnSpc>
                <a:spcPct val="150000"/>
              </a:lnSpc>
              <a:spcBef>
                <a:spcPts val="700"/>
              </a:spcBef>
              <a:spcAft>
                <a:spcPts val="2800"/>
              </a:spcAft>
              <a:buNone/>
            </a:pPr>
            <a:r>
              <a:t/>
            </a:r>
            <a:endParaRPr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Architecture (physical layout)</a:t>
            </a:r>
            <a:endParaRPr i="1" sz="1400"/>
          </a:p>
        </p:txBody>
      </p:sp>
      <p:sp>
        <p:nvSpPr>
          <p:cNvPr id="153" name="Google Shape;153;p24"/>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400"/>
              </a:spcBef>
              <a:spcAft>
                <a:spcPts val="0"/>
              </a:spcAft>
              <a:buNone/>
            </a:pPr>
            <a:r>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
        <p:nvSpPr>
          <p:cNvPr id="154" name="Google Shape;154;p24"/>
          <p:cNvSpPr txBox="1"/>
          <p:nvPr/>
        </p:nvSpPr>
        <p:spPr>
          <a:xfrm>
            <a:off x="0" y="4895550"/>
            <a:ext cx="9161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3"/>
              </a:rPr>
              <a:t>http://k8s.info/cs.html#cs-menu</a:t>
            </a:r>
            <a:endParaRPr sz="1000"/>
          </a:p>
        </p:txBody>
      </p:sp>
      <p:pic>
        <p:nvPicPr>
          <p:cNvPr id="155" name="Google Shape;155;p24"/>
          <p:cNvPicPr preferRelativeResize="0"/>
          <p:nvPr/>
        </p:nvPicPr>
        <p:blipFill>
          <a:blip r:embed="rId4">
            <a:alphaModFix/>
          </a:blip>
          <a:stretch>
            <a:fillRect/>
          </a:stretch>
        </p:blipFill>
        <p:spPr>
          <a:xfrm>
            <a:off x="1538275" y="712850"/>
            <a:ext cx="6084550" cy="4046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Architecture (abstraction overview)</a:t>
            </a:r>
            <a:endParaRPr i="1" sz="1400"/>
          </a:p>
        </p:txBody>
      </p:sp>
      <p:sp>
        <p:nvSpPr>
          <p:cNvPr id="162" name="Google Shape;162;p25"/>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400"/>
              </a:spcBef>
              <a:spcAft>
                <a:spcPts val="0"/>
              </a:spcAft>
              <a:buNone/>
            </a:pPr>
            <a:r>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
        <p:nvSpPr>
          <p:cNvPr id="163" name="Google Shape;163;p25"/>
          <p:cNvSpPr txBox="1"/>
          <p:nvPr/>
        </p:nvSpPr>
        <p:spPr>
          <a:xfrm>
            <a:off x="0" y="4895550"/>
            <a:ext cx="9161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3"/>
              </a:rPr>
              <a:t>http://k8s.info/cs.html#cs-menu</a:t>
            </a:r>
            <a:endParaRPr sz="1000"/>
          </a:p>
        </p:txBody>
      </p:sp>
      <p:pic>
        <p:nvPicPr>
          <p:cNvPr id="164" name="Google Shape;164;p25"/>
          <p:cNvPicPr preferRelativeResize="0"/>
          <p:nvPr/>
        </p:nvPicPr>
        <p:blipFill>
          <a:blip r:embed="rId4">
            <a:alphaModFix/>
          </a:blip>
          <a:stretch>
            <a:fillRect/>
          </a:stretch>
        </p:blipFill>
        <p:spPr>
          <a:xfrm>
            <a:off x="1407249" y="456375"/>
            <a:ext cx="6740675" cy="4482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Architecture (abstraction details)</a:t>
            </a:r>
            <a:endParaRPr i="1" sz="1400"/>
          </a:p>
        </p:txBody>
      </p:sp>
      <p:sp>
        <p:nvSpPr>
          <p:cNvPr id="171" name="Google Shape;171;p26"/>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400"/>
              </a:spcBef>
              <a:spcAft>
                <a:spcPts val="0"/>
              </a:spcAft>
              <a:buNone/>
            </a:pPr>
            <a:r>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pic>
        <p:nvPicPr>
          <p:cNvPr id="172" name="Google Shape;172;p26"/>
          <p:cNvPicPr preferRelativeResize="0"/>
          <p:nvPr/>
        </p:nvPicPr>
        <p:blipFill>
          <a:blip r:embed="rId3">
            <a:alphaModFix/>
          </a:blip>
          <a:stretch>
            <a:fillRect/>
          </a:stretch>
        </p:blipFill>
        <p:spPr>
          <a:xfrm>
            <a:off x="1111000" y="455325"/>
            <a:ext cx="6616700" cy="4400101"/>
          </a:xfrm>
          <a:prstGeom prst="rect">
            <a:avLst/>
          </a:prstGeom>
          <a:noFill/>
          <a:ln>
            <a:noFill/>
          </a:ln>
        </p:spPr>
      </p:pic>
      <p:sp>
        <p:nvSpPr>
          <p:cNvPr id="173" name="Google Shape;173;p26"/>
          <p:cNvSpPr txBox="1"/>
          <p:nvPr/>
        </p:nvSpPr>
        <p:spPr>
          <a:xfrm>
            <a:off x="0" y="4895550"/>
            <a:ext cx="9161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4"/>
              </a:rPr>
              <a:t>http://k8s.info/cs.html#cs-menu</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High-Level Architecture Overview</a:t>
            </a:r>
            <a:endParaRPr i="1" sz="1400"/>
          </a:p>
        </p:txBody>
      </p:sp>
      <p:sp>
        <p:nvSpPr>
          <p:cNvPr id="180" name="Google Shape;180;p27"/>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400"/>
              </a:spcBef>
              <a:spcAft>
                <a:spcPts val="0"/>
              </a:spcAft>
              <a:buNone/>
            </a:pPr>
            <a:r>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
        <p:nvSpPr>
          <p:cNvPr id="181" name="Google Shape;181;p27"/>
          <p:cNvSpPr txBox="1"/>
          <p:nvPr/>
        </p:nvSpPr>
        <p:spPr>
          <a:xfrm>
            <a:off x="0" y="4895550"/>
            <a:ext cx="9161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3"/>
              </a:rPr>
              <a:t>https://www.weave.works/blog/what-does-production-ready-really-mean-for-a-kubernetes-cluster</a:t>
            </a:r>
            <a:endParaRPr sz="1000"/>
          </a:p>
        </p:txBody>
      </p:sp>
      <p:pic>
        <p:nvPicPr>
          <p:cNvPr id="182" name="Google Shape;182;p27"/>
          <p:cNvPicPr preferRelativeResize="0"/>
          <p:nvPr/>
        </p:nvPicPr>
        <p:blipFill>
          <a:blip r:embed="rId4">
            <a:alphaModFix/>
          </a:blip>
          <a:stretch>
            <a:fillRect/>
          </a:stretch>
        </p:blipFill>
        <p:spPr>
          <a:xfrm>
            <a:off x="766199" y="513124"/>
            <a:ext cx="7369150" cy="4117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Architecture Overview</a:t>
            </a:r>
            <a:endParaRPr i="1" sz="1400"/>
          </a:p>
        </p:txBody>
      </p:sp>
      <p:sp>
        <p:nvSpPr>
          <p:cNvPr id="189" name="Google Shape;189;p28"/>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400"/>
              </a:spcBef>
              <a:spcAft>
                <a:spcPts val="0"/>
              </a:spcAft>
              <a:buNone/>
            </a:pPr>
            <a:r>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
        <p:nvSpPr>
          <p:cNvPr id="190" name="Google Shape;190;p28"/>
          <p:cNvSpPr txBox="1"/>
          <p:nvPr/>
        </p:nvSpPr>
        <p:spPr>
          <a:xfrm>
            <a:off x="0" y="4895550"/>
            <a:ext cx="9161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3"/>
              </a:rPr>
              <a:t>Kubernetes - a comprehensive Overview</a:t>
            </a:r>
            <a:endParaRPr sz="1000"/>
          </a:p>
        </p:txBody>
      </p:sp>
      <p:pic>
        <p:nvPicPr>
          <p:cNvPr id="191" name="Google Shape;191;p28"/>
          <p:cNvPicPr preferRelativeResize="0"/>
          <p:nvPr/>
        </p:nvPicPr>
        <p:blipFill>
          <a:blip r:embed="rId4">
            <a:alphaModFix/>
          </a:blip>
          <a:stretch>
            <a:fillRect/>
          </a:stretch>
        </p:blipFill>
        <p:spPr>
          <a:xfrm>
            <a:off x="1738863" y="737350"/>
            <a:ext cx="5683366" cy="40075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HA</a:t>
            </a:r>
            <a:endParaRPr i="1" sz="1400"/>
          </a:p>
        </p:txBody>
      </p:sp>
      <p:sp>
        <p:nvSpPr>
          <p:cNvPr id="198" name="Google Shape;198;p29"/>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400"/>
              </a:spcBef>
              <a:spcAft>
                <a:spcPts val="0"/>
              </a:spcAft>
              <a:buNone/>
            </a:pPr>
            <a:r>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
        <p:nvSpPr>
          <p:cNvPr id="199" name="Google Shape;199;p29"/>
          <p:cNvSpPr txBox="1"/>
          <p:nvPr/>
        </p:nvSpPr>
        <p:spPr>
          <a:xfrm>
            <a:off x="0" y="4773000"/>
            <a:ext cx="9161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Don’t miss</a:t>
            </a:r>
            <a:r>
              <a:rPr lang="en" sz="1000"/>
              <a:t>: </a:t>
            </a:r>
            <a:r>
              <a:rPr lang="en" sz="1000" u="sng">
                <a:solidFill>
                  <a:schemeClr val="hlink"/>
                </a:solidFill>
                <a:hlinkClick r:id="rId3"/>
              </a:rPr>
              <a:t>https://medium.com/@dominik.tornow/kubernetes-high-availability-d2c9cbbdd864</a:t>
            </a:r>
            <a:endParaRPr sz="1000"/>
          </a:p>
        </p:txBody>
      </p:sp>
      <p:pic>
        <p:nvPicPr>
          <p:cNvPr id="200" name="Google Shape;200;p29"/>
          <p:cNvPicPr preferRelativeResize="0"/>
          <p:nvPr/>
        </p:nvPicPr>
        <p:blipFill>
          <a:blip r:embed="rId4">
            <a:alphaModFix/>
          </a:blip>
          <a:stretch>
            <a:fillRect/>
          </a:stretch>
        </p:blipFill>
        <p:spPr>
          <a:xfrm>
            <a:off x="762000" y="895350"/>
            <a:ext cx="7620000" cy="3352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Core Concepts of</a:t>
            </a:r>
            <a:r>
              <a:rPr lang="en" sz="1400"/>
              <a:t> Kubernetes (1)</a:t>
            </a:r>
            <a:endParaRPr i="1" sz="1400"/>
          </a:p>
        </p:txBody>
      </p:sp>
      <p:sp>
        <p:nvSpPr>
          <p:cNvPr id="207" name="Google Shape;207;p30"/>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Pod </a:t>
            </a:r>
            <a:r>
              <a:rPr lang="en" sz="2400" u="sng">
                <a:solidFill>
                  <a:schemeClr val="hlink"/>
                </a:solidFill>
                <a:hlinkClick r:id="rId3"/>
              </a:rPr>
              <a:t>→</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Label and selectors </a:t>
            </a:r>
            <a:r>
              <a:rPr lang="en" sz="2400" u="sng">
                <a:solidFill>
                  <a:schemeClr val="hlink"/>
                </a:solidFill>
                <a:hlinkClick r:id="rId4"/>
              </a:rPr>
              <a:t>→</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Controllers</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Deployments </a:t>
            </a:r>
            <a:r>
              <a:rPr lang="en" sz="2400" u="sng">
                <a:solidFill>
                  <a:schemeClr val="hlink"/>
                </a:solidFill>
                <a:hlinkClick r:id="rId5"/>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ReplicaSet </a:t>
            </a:r>
            <a:r>
              <a:rPr lang="en" sz="2400" u="sng">
                <a:solidFill>
                  <a:schemeClr val="hlink"/>
                </a:solidFill>
                <a:hlinkClick r:id="rId6"/>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ReplicationController </a:t>
            </a:r>
            <a:r>
              <a:rPr lang="en" sz="2400" u="sng">
                <a:solidFill>
                  <a:schemeClr val="hlink"/>
                </a:solidFill>
                <a:hlinkClick r:id="rId7"/>
              </a:rPr>
              <a:t>→</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DaemonSet </a:t>
            </a:r>
            <a:r>
              <a:rPr lang="en" sz="2400" u="sng">
                <a:solidFill>
                  <a:schemeClr val="hlink"/>
                </a:solidFill>
                <a:hlinkClick r:id="rId8"/>
              </a:rPr>
              <a:t>→</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Service </a:t>
            </a:r>
            <a:r>
              <a:rPr lang="en" sz="2400" u="sng">
                <a:solidFill>
                  <a:schemeClr val="hlink"/>
                </a:solidFill>
                <a:hlinkClick r:id="rId9"/>
              </a:rPr>
              <a:t>→</a:t>
            </a:r>
            <a:r>
              <a:rPr lang="en" sz="2400">
                <a:solidFill>
                  <a:srgbClr val="414141"/>
                </a:solidFill>
              </a:rPr>
              <a:t>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1"/>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Core Concepts of Kubernetes (2)</a:t>
            </a:r>
            <a:endParaRPr i="1" sz="1400"/>
          </a:p>
        </p:txBody>
      </p:sp>
      <p:sp>
        <p:nvSpPr>
          <p:cNvPr id="214" name="Google Shape;214;p31"/>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StatefulSets </a:t>
            </a:r>
            <a:r>
              <a:rPr lang="en" sz="2400" u="sng">
                <a:solidFill>
                  <a:schemeClr val="accent5"/>
                </a:solidFill>
                <a:hlinkClick r:id="rId3"/>
              </a:rPr>
              <a:t>→</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ConfigMaps </a:t>
            </a:r>
            <a:r>
              <a:rPr lang="en" sz="2400" u="sng">
                <a:solidFill>
                  <a:schemeClr val="hlink"/>
                </a:solidFill>
                <a:hlinkClick r:id="rId4"/>
              </a:rPr>
              <a:t>→</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Secrets </a:t>
            </a:r>
            <a:r>
              <a:rPr lang="en" sz="2400" u="sng">
                <a:solidFill>
                  <a:schemeClr val="hlink"/>
                </a:solidFill>
                <a:hlinkClick r:id="rId5"/>
              </a:rPr>
              <a:t>→</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Persistent Volumes (attaching storage to containers) </a:t>
            </a:r>
            <a:r>
              <a:rPr lang="en" sz="2400" u="sng">
                <a:solidFill>
                  <a:schemeClr val="hlink"/>
                </a:solidFill>
                <a:hlinkClick r:id="rId6"/>
              </a:rPr>
              <a:t>→</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Life Cycle of Applications in Kubernetes </a:t>
            </a:r>
            <a:r>
              <a:rPr lang="en" sz="2400" u="sng">
                <a:solidFill>
                  <a:schemeClr val="hlink"/>
                </a:solidFill>
                <a:hlinkClick r:id="rId7"/>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Updating Pods</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Rolling updates</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Rollback</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About this project</a:t>
            </a:r>
            <a:endParaRPr i="1" sz="1400"/>
          </a:p>
        </p:txBody>
      </p:sp>
      <p:sp>
        <p:nvSpPr>
          <p:cNvPr id="76" name="Google Shape;76;p14"/>
          <p:cNvSpPr txBox="1"/>
          <p:nvPr/>
        </p:nvSpPr>
        <p:spPr>
          <a:xfrm>
            <a:off x="20075" y="462900"/>
            <a:ext cx="9123900" cy="4680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 sz="2400">
                <a:latin typeface="Roboto"/>
                <a:ea typeface="Roboto"/>
                <a:cs typeface="Roboto"/>
                <a:sym typeface="Roboto"/>
              </a:rPr>
              <a:t>This k8s trainings slides are created for everyone who’d like to use it for k8s fundamental trainings</a:t>
            </a:r>
            <a:endParaRPr sz="2400">
              <a:latin typeface="Roboto"/>
              <a:ea typeface="Roboto"/>
              <a:cs typeface="Roboto"/>
              <a:sym typeface="Roboto"/>
            </a:endParaRPr>
          </a:p>
          <a:p>
            <a:pPr indent="-381000" lvl="0" marL="457200" rtl="0" algn="l">
              <a:spcBef>
                <a:spcPts val="1000"/>
              </a:spcBef>
              <a:spcAft>
                <a:spcPts val="0"/>
              </a:spcAft>
              <a:buSzPts val="2400"/>
              <a:buFont typeface="Roboto"/>
              <a:buChar char="●"/>
            </a:pPr>
            <a:r>
              <a:rPr b="1" lang="en" sz="2400">
                <a:latin typeface="Roboto"/>
                <a:ea typeface="Roboto"/>
                <a:cs typeface="Roboto"/>
                <a:sym typeface="Roboto"/>
              </a:rPr>
              <a:t>The video recording of one of our tainings is available here</a:t>
            </a:r>
            <a:r>
              <a:rPr lang="en" sz="2400">
                <a:latin typeface="Roboto"/>
                <a:ea typeface="Roboto"/>
                <a:cs typeface="Roboto"/>
                <a:sym typeface="Roboto"/>
              </a:rPr>
              <a:t> </a:t>
            </a:r>
            <a:r>
              <a:rPr lang="en" sz="2400" u="sng">
                <a:solidFill>
                  <a:schemeClr val="hlink"/>
                </a:solidFill>
                <a:latin typeface="Roboto"/>
                <a:ea typeface="Roboto"/>
                <a:cs typeface="Roboto"/>
                <a:sym typeface="Roboto"/>
                <a:hlinkClick r:id="rId3"/>
              </a:rPr>
              <a:t>→</a:t>
            </a:r>
            <a:r>
              <a:rPr lang="en" sz="2400">
                <a:latin typeface="Roboto"/>
                <a:ea typeface="Roboto"/>
                <a:cs typeface="Roboto"/>
                <a:sym typeface="Roboto"/>
              </a:rPr>
              <a:t> </a:t>
            </a:r>
            <a:endParaRPr sz="2400">
              <a:latin typeface="Roboto"/>
              <a:ea typeface="Roboto"/>
              <a:cs typeface="Roboto"/>
              <a:sym typeface="Roboto"/>
            </a:endParaRPr>
          </a:p>
          <a:p>
            <a:pPr indent="-381000" lvl="0" marL="457200" rtl="0" algn="l">
              <a:spcBef>
                <a:spcPts val="1000"/>
              </a:spcBef>
              <a:spcAft>
                <a:spcPts val="0"/>
              </a:spcAft>
              <a:buSzPts val="2400"/>
              <a:buFont typeface="Roboto"/>
              <a:buChar char="●"/>
            </a:pPr>
            <a:r>
              <a:rPr b="1" lang="en" sz="2400">
                <a:latin typeface="Roboto"/>
                <a:ea typeface="Roboto"/>
                <a:cs typeface="Roboto"/>
                <a:sym typeface="Roboto"/>
              </a:rPr>
              <a:t>GET STARTED, ingress point :-) is here</a:t>
            </a:r>
            <a:r>
              <a:rPr lang="en" sz="2400">
                <a:latin typeface="Roboto"/>
                <a:ea typeface="Roboto"/>
                <a:cs typeface="Roboto"/>
                <a:sym typeface="Roboto"/>
              </a:rPr>
              <a:t> </a:t>
            </a:r>
            <a:r>
              <a:rPr lang="en" sz="2400" u="sng">
                <a:solidFill>
                  <a:schemeClr val="accent5"/>
                </a:solidFill>
                <a:latin typeface="Roboto"/>
                <a:ea typeface="Roboto"/>
                <a:cs typeface="Roboto"/>
                <a:sym typeface="Roboto"/>
                <a:hlinkClick r:id="rId4"/>
              </a:rPr>
              <a:t>→</a:t>
            </a:r>
            <a:endParaRPr sz="2400">
              <a:latin typeface="Roboto"/>
              <a:ea typeface="Roboto"/>
              <a:cs typeface="Roboto"/>
              <a:sym typeface="Roboto"/>
            </a:endParaRPr>
          </a:p>
          <a:p>
            <a:pPr indent="-381000" lvl="0" marL="457200" rtl="0" algn="l">
              <a:spcBef>
                <a:spcPts val="1000"/>
              </a:spcBef>
              <a:spcAft>
                <a:spcPts val="0"/>
              </a:spcAft>
              <a:buSzPts val="2400"/>
              <a:buFont typeface="Roboto"/>
              <a:buChar char="●"/>
            </a:pPr>
            <a:r>
              <a:rPr lang="en" sz="2400">
                <a:latin typeface="Roboto"/>
                <a:ea typeface="Roboto"/>
                <a:cs typeface="Roboto"/>
                <a:sym typeface="Roboto"/>
              </a:rPr>
              <a:t>Additional study guides and training material will be developed for CKA and CKAD Candidates </a:t>
            </a:r>
            <a:r>
              <a:rPr lang="en" sz="2400" u="sng">
                <a:solidFill>
                  <a:schemeClr val="hlink"/>
                </a:solidFill>
                <a:latin typeface="Roboto"/>
                <a:ea typeface="Roboto"/>
                <a:cs typeface="Roboto"/>
                <a:sym typeface="Roboto"/>
                <a:hlinkClick r:id="rId5"/>
              </a:rPr>
              <a:t>→</a:t>
            </a:r>
            <a:r>
              <a:rPr lang="en" sz="2400">
                <a:latin typeface="Roboto"/>
                <a:ea typeface="Roboto"/>
                <a:cs typeface="Roboto"/>
                <a:sym typeface="Roboto"/>
              </a:rPr>
              <a:t> </a:t>
            </a:r>
            <a:endParaRPr sz="2400">
              <a:latin typeface="Roboto"/>
              <a:ea typeface="Roboto"/>
              <a:cs typeface="Roboto"/>
              <a:sym typeface="Roboto"/>
            </a:endParaRPr>
          </a:p>
          <a:p>
            <a:pPr indent="-381000" lvl="0" marL="457200" rtl="0" algn="l">
              <a:spcBef>
                <a:spcPts val="1000"/>
              </a:spcBef>
              <a:spcAft>
                <a:spcPts val="0"/>
              </a:spcAft>
              <a:buSzPts val="2400"/>
              <a:buFont typeface="Roboto"/>
              <a:buChar char="●"/>
            </a:pPr>
            <a:r>
              <a:rPr lang="en" sz="2400">
                <a:latin typeface="Roboto"/>
                <a:ea typeface="Roboto"/>
                <a:cs typeface="Roboto"/>
                <a:sym typeface="Roboto"/>
              </a:rPr>
              <a:t>For more information please join us on slack </a:t>
            </a:r>
            <a:r>
              <a:rPr lang="en" sz="2400" u="sng">
                <a:solidFill>
                  <a:schemeClr val="hlink"/>
                </a:solidFill>
                <a:latin typeface="Roboto"/>
                <a:ea typeface="Roboto"/>
                <a:cs typeface="Roboto"/>
                <a:sym typeface="Roboto"/>
                <a:hlinkClick r:id="rId6"/>
              </a:rPr>
              <a:t>→</a:t>
            </a:r>
            <a:r>
              <a:rPr lang="en" sz="2400">
                <a:latin typeface="Roboto"/>
                <a:ea typeface="Roboto"/>
                <a:cs typeface="Roboto"/>
                <a:sym typeface="Roboto"/>
              </a:rPr>
              <a:t> </a:t>
            </a:r>
            <a:endParaRPr sz="2400">
              <a:latin typeface="Roboto"/>
              <a:ea typeface="Roboto"/>
              <a:cs typeface="Roboto"/>
              <a:sym typeface="Roboto"/>
            </a:endParaRPr>
          </a:p>
          <a:p>
            <a:pPr indent="-381000" lvl="1" marL="914400" rtl="0" algn="l">
              <a:spcBef>
                <a:spcPts val="1000"/>
              </a:spcBef>
              <a:spcAft>
                <a:spcPts val="1000"/>
              </a:spcAft>
              <a:buSzPts val="2400"/>
              <a:buFont typeface="Roboto"/>
              <a:buChar char="○"/>
            </a:pPr>
            <a:r>
              <a:rPr lang="en" sz="2400">
                <a:latin typeface="Roboto"/>
                <a:ea typeface="Roboto"/>
                <a:cs typeface="Roboto"/>
                <a:sym typeface="Roboto"/>
              </a:rPr>
              <a:t>If you’d like to become a CKA(D), please ask to join the CKA(D)s channel, everyone in the group can add you to the CKA(D)s channel</a:t>
            </a:r>
            <a:endParaRPr sz="24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resources explained (1)</a:t>
            </a:r>
            <a:endParaRPr i="1" sz="1400"/>
          </a:p>
        </p:txBody>
      </p:sp>
      <p:sp>
        <p:nvSpPr>
          <p:cNvPr id="221" name="Google Shape;221;p32"/>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400"/>
              </a:spcBef>
              <a:spcAft>
                <a:spcPts val="0"/>
              </a:spcAft>
              <a:buNone/>
            </a:pPr>
            <a:r>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graphicFrame>
        <p:nvGraphicFramePr>
          <p:cNvPr id="222" name="Google Shape;222;p32"/>
          <p:cNvGraphicFramePr/>
          <p:nvPr/>
        </p:nvGraphicFramePr>
        <p:xfrm>
          <a:off x="0" y="415210"/>
          <a:ext cx="3000000" cy="3000000"/>
        </p:xfrm>
        <a:graphic>
          <a:graphicData uri="http://schemas.openxmlformats.org/drawingml/2006/table">
            <a:tbl>
              <a:tblPr>
                <a:noFill/>
                <a:tableStyleId>{2EA6F39F-CA14-4546-8EF3-AD591C6D83D2}</a:tableStyleId>
              </a:tblPr>
              <a:tblGrid>
                <a:gridCol w="1038900"/>
                <a:gridCol w="3140525"/>
                <a:gridCol w="4944475"/>
              </a:tblGrid>
              <a:tr h="388825">
                <a:tc>
                  <a:txBody>
                    <a:bodyPr>
                      <a:noAutofit/>
                    </a:bodyPr>
                    <a:lstStyle/>
                    <a:p>
                      <a:pPr indent="0" lvl="0" marL="0" rtl="0" algn="l">
                        <a:spcBef>
                          <a:spcPts val="0"/>
                        </a:spcBef>
                        <a:spcAft>
                          <a:spcPts val="0"/>
                        </a:spcAft>
                        <a:buNone/>
                      </a:pPr>
                      <a:r>
                        <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Resource (abbr.) [API version]</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Description</a:t>
                      </a:r>
                      <a:endParaRPr/>
                    </a:p>
                  </a:txBody>
                  <a:tcPr marT="91425" marB="91425" marR="91425" marL="91425">
                    <a:solidFill>
                      <a:srgbClr val="EFEFEF"/>
                    </a:solidFill>
                  </a:tcPr>
                </a:tc>
              </a:tr>
              <a:tr h="57325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Namespace* (ns) [v1]</a:t>
                      </a:r>
                      <a:endParaRPr/>
                    </a:p>
                  </a:txBody>
                  <a:tcPr marT="91425" marB="91425" marR="91425" marL="91425"/>
                </a:tc>
                <a:tc>
                  <a:txBody>
                    <a:bodyPr>
                      <a:noAutofit/>
                    </a:bodyPr>
                    <a:lstStyle/>
                    <a:p>
                      <a:pPr indent="0" lvl="0" marL="0" rtl="0" algn="l">
                        <a:spcBef>
                          <a:spcPts val="0"/>
                        </a:spcBef>
                        <a:spcAft>
                          <a:spcPts val="0"/>
                        </a:spcAft>
                        <a:buNone/>
                      </a:pPr>
                      <a:r>
                        <a:rPr lang="en"/>
                        <a:t>Enables organizing resources into non-overlapping groups (for example, per tenant) </a:t>
                      </a:r>
                      <a:endParaRPr/>
                    </a:p>
                  </a:txBody>
                  <a:tcPr marT="91425" marB="91425" marR="91425" marL="91425"/>
                </a:tc>
              </a:tr>
              <a:tr h="3766225">
                <a:tc>
                  <a:txBody>
                    <a:bodyPr>
                      <a:noAutofit/>
                    </a:bodyPr>
                    <a:lstStyle/>
                    <a:p>
                      <a:pPr indent="0" lvl="0" marL="0" rtl="0" algn="l">
                        <a:spcBef>
                          <a:spcPts val="0"/>
                        </a:spcBef>
                        <a:spcAft>
                          <a:spcPts val="0"/>
                        </a:spcAft>
                        <a:buNone/>
                      </a:pPr>
                      <a:r>
                        <a:rPr lang="en"/>
                        <a:t>Deploying Workloads</a:t>
                      </a:r>
                      <a:endParaRPr/>
                    </a:p>
                  </a:txBody>
                  <a:tcPr marT="91425" marB="91425" marR="91425" marL="91425"/>
                </a:tc>
                <a:tc>
                  <a:txBody>
                    <a:bodyPr>
                      <a:noAutofit/>
                    </a:bodyPr>
                    <a:lstStyle/>
                    <a:p>
                      <a:pPr indent="0" lvl="0" marL="0" rtl="0" algn="l">
                        <a:spcBef>
                          <a:spcPts val="0"/>
                        </a:spcBef>
                        <a:spcAft>
                          <a:spcPts val="0"/>
                        </a:spcAft>
                        <a:buNone/>
                      </a:pPr>
                      <a:r>
                        <a:rPr lang="en"/>
                        <a:t>Pod (po) [v1]</a:t>
                      </a:r>
                      <a:endParaRPr/>
                    </a:p>
                    <a:p>
                      <a:pPr indent="0" lvl="0" marL="0" rtl="0" algn="l">
                        <a:spcBef>
                          <a:spcPts val="0"/>
                        </a:spcBef>
                        <a:spcAft>
                          <a:spcPts val="0"/>
                        </a:spcAft>
                        <a:buNone/>
                      </a:pPr>
                      <a:r>
                        <a:t/>
                      </a:r>
                      <a:endParaRPr/>
                    </a:p>
                    <a:p>
                      <a:pPr indent="0" lvl="0" marL="0" rtl="0" algn="l">
                        <a:spcBef>
                          <a:spcPts val="0"/>
                        </a:spcBef>
                        <a:spcAft>
                          <a:spcPts val="0"/>
                        </a:spcAft>
                        <a:buNone/>
                      </a:pPr>
                      <a:br>
                        <a:rPr lang="en"/>
                      </a:br>
                      <a:r>
                        <a:rPr lang="en"/>
                        <a:t>ReplicaSet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ReplicationController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CronJob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DaemonSet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StatefulSet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Deployment</a:t>
                      </a:r>
                      <a:endParaRPr/>
                    </a:p>
                  </a:txBody>
                  <a:tcPr marT="91425" marB="91425" marR="91425" marL="91425"/>
                </a:tc>
                <a:tc>
                  <a:txBody>
                    <a:bodyPr>
                      <a:noAutofit/>
                    </a:bodyPr>
                    <a:lstStyle/>
                    <a:p>
                      <a:pPr indent="0" lvl="0" marL="0" rtl="0" algn="l">
                        <a:spcBef>
                          <a:spcPts val="0"/>
                        </a:spcBef>
                        <a:spcAft>
                          <a:spcPts val="0"/>
                        </a:spcAft>
                        <a:buNone/>
                      </a:pPr>
                      <a:r>
                        <a:rPr lang="en"/>
                        <a:t>The basic deployable unit containing one or more processes in co-located containers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Keeps one or more pod replicas running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older, less-powerful equivalent of a ReplicaSet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Runs pods that perform a completable task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Runs a scheduled job once or periodically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Runs one pod replica per node (on all nodes or only on those matching a node selector)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Runs stateful pods with a stable identity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Declarative deployment and updates of pods </a:t>
                      </a:r>
                      <a:endParaRPr/>
                    </a:p>
                    <a:p>
                      <a:pPr indent="0" lvl="0" marL="0" rtl="0" algn="l">
                        <a:spcBef>
                          <a:spcPts val="0"/>
                        </a:spcBef>
                        <a:spcAft>
                          <a:spcPts val="0"/>
                        </a:spcAft>
                        <a:buNone/>
                      </a:pPr>
                      <a:r>
                        <a:t/>
                      </a:r>
                      <a:endParaRPr/>
                    </a:p>
                  </a:txBody>
                  <a:tcPr marT="91425" marB="91425" marR="91425" marL="91425"/>
                </a:tc>
              </a:tr>
            </a:tbl>
          </a:graphicData>
        </a:graphic>
      </p:graphicFrame>
      <p:sp>
        <p:nvSpPr>
          <p:cNvPr id="223" name="Google Shape;223;p32"/>
          <p:cNvSpPr txBox="1"/>
          <p:nvPr/>
        </p:nvSpPr>
        <p:spPr>
          <a:xfrm>
            <a:off x="0" y="5039425"/>
            <a:ext cx="91239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accent5"/>
                </a:solidFill>
                <a:hlinkClick r:id="rId3"/>
              </a:rPr>
              <a:t>Kubernetes in Action book by</a:t>
            </a:r>
            <a:r>
              <a:rPr lang="en" u="sng">
                <a:solidFill>
                  <a:schemeClr val="accent5"/>
                </a:solidFill>
                <a:hlinkClick r:id="rId4"/>
              </a:rPr>
              <a:t> </a:t>
            </a:r>
            <a:r>
              <a:rPr lang="en" sz="1000" u="sng">
                <a:solidFill>
                  <a:schemeClr val="accent5"/>
                </a:solidFill>
                <a:hlinkClick r:id="rId5"/>
              </a:rPr>
              <a:t>Marko Lukša</a:t>
            </a:r>
            <a:endParaRPr b="1" sz="1600"/>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resources explained (2)</a:t>
            </a:r>
            <a:endParaRPr i="1" sz="1400"/>
          </a:p>
        </p:txBody>
      </p:sp>
      <p:sp>
        <p:nvSpPr>
          <p:cNvPr id="230" name="Google Shape;230;p33"/>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400"/>
              </a:spcBef>
              <a:spcAft>
                <a:spcPts val="0"/>
              </a:spcAft>
              <a:buNone/>
            </a:pPr>
            <a:r>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graphicFrame>
        <p:nvGraphicFramePr>
          <p:cNvPr id="231" name="Google Shape;231;p33"/>
          <p:cNvGraphicFramePr/>
          <p:nvPr/>
        </p:nvGraphicFramePr>
        <p:xfrm>
          <a:off x="0" y="415210"/>
          <a:ext cx="3000000" cy="3000000"/>
        </p:xfrm>
        <a:graphic>
          <a:graphicData uri="http://schemas.openxmlformats.org/drawingml/2006/table">
            <a:tbl>
              <a:tblPr>
                <a:noFill/>
                <a:tableStyleId>{2EA6F39F-CA14-4546-8EF3-AD591C6D83D2}</a:tableStyleId>
              </a:tblPr>
              <a:tblGrid>
                <a:gridCol w="1038900"/>
                <a:gridCol w="3301500"/>
                <a:gridCol w="4783500"/>
              </a:tblGrid>
              <a:tr h="408275">
                <a:tc>
                  <a:txBody>
                    <a:bodyPr>
                      <a:noAutofit/>
                    </a:bodyPr>
                    <a:lstStyle/>
                    <a:p>
                      <a:pPr indent="0" lvl="0" marL="0" rtl="0" algn="l">
                        <a:spcBef>
                          <a:spcPts val="0"/>
                        </a:spcBef>
                        <a:spcAft>
                          <a:spcPts val="0"/>
                        </a:spcAft>
                        <a:buNone/>
                      </a:pPr>
                      <a:r>
                        <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Resource (abbr.) [API version]</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Description</a:t>
                      </a:r>
                      <a:endParaRPr/>
                    </a:p>
                  </a:txBody>
                  <a:tcPr marT="91425" marB="91425" marR="91425" marL="91425">
                    <a:solidFill>
                      <a:srgbClr val="EFEFEF"/>
                    </a:solidFill>
                  </a:tcPr>
                </a:tc>
              </a:tr>
              <a:tr h="1710650">
                <a:tc>
                  <a:txBody>
                    <a:bodyPr>
                      <a:noAutofit/>
                    </a:bodyPr>
                    <a:lstStyle/>
                    <a:p>
                      <a:pPr indent="0" lvl="0" marL="0" rtl="0" algn="l">
                        <a:spcBef>
                          <a:spcPts val="0"/>
                        </a:spcBef>
                        <a:spcAft>
                          <a:spcPts val="0"/>
                        </a:spcAft>
                        <a:buNone/>
                      </a:pPr>
                      <a:r>
                        <a:rPr lang="en"/>
                        <a:t>Services</a:t>
                      </a:r>
                      <a:endParaRPr/>
                    </a:p>
                  </a:txBody>
                  <a:tcPr marT="91425" marB="91425" marR="91425" marL="91425"/>
                </a:tc>
                <a:tc>
                  <a:txBody>
                    <a:bodyPr>
                      <a:noAutofit/>
                    </a:bodyPr>
                    <a:lstStyle/>
                    <a:p>
                      <a:pPr indent="0" lvl="0" marL="0" rtl="0" algn="l">
                        <a:spcBef>
                          <a:spcPts val="0"/>
                        </a:spcBef>
                        <a:spcAft>
                          <a:spcPts val="0"/>
                        </a:spcAft>
                        <a:buNone/>
                      </a:pPr>
                      <a:r>
                        <a:rPr b="1" lang="en" sz="1100"/>
                        <a:t>Service </a:t>
                      </a:r>
                      <a:r>
                        <a:rPr lang="en" sz="1100"/>
                        <a:t>(svc) [v1]</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100"/>
                        <a:t>Endpoints </a:t>
                      </a:r>
                      <a:r>
                        <a:rPr lang="en" sz="1100"/>
                        <a:t>(ep) [v1]</a:t>
                      </a:r>
                      <a:endParaRPr sz="1100"/>
                    </a:p>
                    <a:p>
                      <a:pPr indent="0" lvl="0" marL="0" rtl="0" algn="l">
                        <a:spcBef>
                          <a:spcPts val="0"/>
                        </a:spcBef>
                        <a:spcAft>
                          <a:spcPts val="0"/>
                        </a:spcAft>
                        <a:buNone/>
                      </a:pPr>
                      <a:br>
                        <a:rPr lang="en"/>
                      </a:br>
                      <a:endParaRPr/>
                    </a:p>
                    <a:p>
                      <a:pPr indent="0" lvl="0" marL="0" rtl="0" algn="l">
                        <a:spcBef>
                          <a:spcPts val="0"/>
                        </a:spcBef>
                        <a:spcAft>
                          <a:spcPts val="0"/>
                        </a:spcAft>
                        <a:buNone/>
                      </a:pPr>
                      <a:r>
                        <a:rPr lang="en"/>
                        <a:t>Ingress (ing) [extensions/v1beta1]</a:t>
                      </a:r>
                      <a:endParaRPr/>
                    </a:p>
                  </a:txBody>
                  <a:tcPr marT="91425" marB="91425" marR="91425" marL="91425"/>
                </a:tc>
                <a:tc>
                  <a:txBody>
                    <a:bodyPr>
                      <a:noAutofit/>
                    </a:bodyPr>
                    <a:lstStyle/>
                    <a:p>
                      <a:pPr indent="0" lvl="0" marL="0" rtl="0" algn="l">
                        <a:spcBef>
                          <a:spcPts val="0"/>
                        </a:spcBef>
                        <a:spcAft>
                          <a:spcPts val="0"/>
                        </a:spcAft>
                        <a:buNone/>
                      </a:pPr>
                      <a:r>
                        <a:rPr lang="en"/>
                        <a:t>Exposes one or more pods at a single and stable IP address and port pair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Defines which pods (or other servers) are exposed through a service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Exposes one or more services to external clients through a single externally reachable IP address</a:t>
                      </a:r>
                      <a:endParaRPr/>
                    </a:p>
                  </a:txBody>
                  <a:tcPr marT="91425" marB="91425" marR="91425" marL="91425"/>
                </a:tc>
              </a:tr>
              <a:tr h="891125">
                <a:tc>
                  <a:txBody>
                    <a:bodyPr>
                      <a:noAutofit/>
                    </a:bodyPr>
                    <a:lstStyle/>
                    <a:p>
                      <a:pPr indent="0" lvl="0" marL="0" rtl="0" algn="l">
                        <a:spcBef>
                          <a:spcPts val="0"/>
                        </a:spcBef>
                        <a:spcAft>
                          <a:spcPts val="0"/>
                        </a:spcAft>
                        <a:buNone/>
                      </a:pPr>
                      <a:r>
                        <a:rPr lang="en"/>
                        <a:t>Config</a:t>
                      </a:r>
                      <a:endParaRPr/>
                    </a:p>
                  </a:txBody>
                  <a:tcPr marT="91425" marB="91425" marR="91425" marL="91425"/>
                </a:tc>
                <a:tc>
                  <a:txBody>
                    <a:bodyPr>
                      <a:noAutofit/>
                    </a:bodyPr>
                    <a:lstStyle/>
                    <a:p>
                      <a:pPr indent="0" lvl="0" marL="0" rtl="0" algn="l">
                        <a:spcBef>
                          <a:spcPts val="0"/>
                        </a:spcBef>
                        <a:spcAft>
                          <a:spcPts val="0"/>
                        </a:spcAft>
                        <a:buNone/>
                      </a:pPr>
                      <a:r>
                        <a:rPr lang="en"/>
                        <a:t>ConfigMap (cm) [v1]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Secret [v1]</a:t>
                      </a:r>
                      <a:endParaRPr/>
                    </a:p>
                  </a:txBody>
                  <a:tcPr marT="91425" marB="91425" marR="91425" marL="91425"/>
                </a:tc>
                <a:tc>
                  <a:txBody>
                    <a:bodyPr>
                      <a:noAutofit/>
                    </a:bodyPr>
                    <a:lstStyle/>
                    <a:p>
                      <a:pPr indent="0" lvl="0" marL="0" rtl="0" algn="l">
                        <a:spcBef>
                          <a:spcPts val="0"/>
                        </a:spcBef>
                        <a:spcAft>
                          <a:spcPts val="0"/>
                        </a:spcAft>
                        <a:buNone/>
                      </a:pPr>
                      <a:r>
                        <a:rPr lang="en"/>
                        <a:t>A key-value map for storing non-sensitive config options for apps and exposing it to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 a ConfigMap, but for sensitive data</a:t>
                      </a:r>
                      <a:endParaRPr/>
                    </a:p>
                  </a:txBody>
                  <a:tcPr marT="91425" marB="91425" marR="91425" marL="91425"/>
                </a:tc>
              </a:tr>
              <a:tr h="1439725">
                <a:tc>
                  <a:txBody>
                    <a:bodyPr>
                      <a:noAutofit/>
                    </a:bodyPr>
                    <a:lstStyle/>
                    <a:p>
                      <a:pPr indent="0" lvl="0" marL="0" rtl="0" algn="l">
                        <a:spcBef>
                          <a:spcPts val="0"/>
                        </a:spcBef>
                        <a:spcAft>
                          <a:spcPts val="0"/>
                        </a:spcAft>
                        <a:buNone/>
                      </a:pPr>
                      <a:r>
                        <a:rPr lang="en"/>
                        <a:t>Storage</a:t>
                      </a:r>
                      <a:endParaRPr/>
                    </a:p>
                  </a:txBody>
                  <a:tcPr marT="91425" marB="91425" marR="91425" marL="91425"/>
                </a:tc>
                <a:tc>
                  <a:txBody>
                    <a:bodyPr>
                      <a:noAutofit/>
                    </a:bodyPr>
                    <a:lstStyle/>
                    <a:p>
                      <a:pPr indent="0" lvl="0" marL="0" rtl="0" algn="l">
                        <a:spcBef>
                          <a:spcPts val="0"/>
                        </a:spcBef>
                        <a:spcAft>
                          <a:spcPts val="0"/>
                        </a:spcAft>
                        <a:buNone/>
                      </a:pPr>
                      <a:r>
                        <a:rPr lang="en"/>
                        <a:t>PersistentVolume* (pv) [v1]</a:t>
                      </a:r>
                      <a:endParaRPr/>
                    </a:p>
                    <a:p>
                      <a:pPr indent="0" lvl="0" marL="0" rtl="0" algn="l">
                        <a:spcBef>
                          <a:spcPts val="0"/>
                        </a:spcBef>
                        <a:spcAft>
                          <a:spcPts val="0"/>
                        </a:spcAft>
                        <a:buNone/>
                      </a:pPr>
                      <a:r>
                        <a:t/>
                      </a:r>
                      <a:endParaRPr/>
                    </a:p>
                    <a:p>
                      <a:pPr indent="0" lvl="0" marL="0" rtl="0" algn="l">
                        <a:spcBef>
                          <a:spcPts val="0"/>
                        </a:spcBef>
                        <a:spcAft>
                          <a:spcPts val="0"/>
                        </a:spcAft>
                        <a:buNone/>
                      </a:pPr>
                      <a:br>
                        <a:rPr lang="en"/>
                      </a:br>
                      <a:r>
                        <a:rPr lang="en"/>
                        <a:t>PersistentVolumeClaim (pvc) [v1]</a:t>
                      </a:r>
                      <a:br>
                        <a:rPr lang="en"/>
                      </a:br>
                      <a:br>
                        <a:rPr lang="en"/>
                      </a:br>
                      <a:r>
                        <a:rPr lang="en"/>
                        <a:t>StorageClass* (sc) [storage.k8s.io/v1]</a:t>
                      </a:r>
                      <a:endParaRPr/>
                    </a:p>
                  </a:txBody>
                  <a:tcPr marT="91425" marB="91425" marR="91425" marL="91425"/>
                </a:tc>
                <a:tc>
                  <a:txBody>
                    <a:bodyPr>
                      <a:noAutofit/>
                    </a:bodyPr>
                    <a:lstStyle/>
                    <a:p>
                      <a:pPr indent="0" lvl="0" marL="0" rtl="0" algn="l">
                        <a:spcBef>
                          <a:spcPts val="0"/>
                        </a:spcBef>
                        <a:spcAft>
                          <a:spcPts val="0"/>
                        </a:spcAft>
                        <a:buNone/>
                      </a:pPr>
                      <a:r>
                        <a:rPr lang="en"/>
                        <a:t>Points to persistent storage that can be mounted into a pod through a PersistentVolumeClaim</a:t>
                      </a:r>
                      <a:endParaRPr/>
                    </a:p>
                    <a:p>
                      <a:pPr indent="0" lvl="0" marL="0" rtl="0" algn="l">
                        <a:spcBef>
                          <a:spcPts val="0"/>
                        </a:spcBef>
                        <a:spcAft>
                          <a:spcPts val="0"/>
                        </a:spcAft>
                        <a:buNone/>
                      </a:pPr>
                      <a:br>
                        <a:rPr lang="en"/>
                      </a:br>
                      <a:r>
                        <a:rPr lang="en"/>
                        <a:t>A request for and claim to a PersistentVolume</a:t>
                      </a:r>
                      <a:endParaRPr/>
                    </a:p>
                    <a:p>
                      <a:pPr indent="0" lvl="0" marL="0" rtl="0" algn="l">
                        <a:spcBef>
                          <a:spcPts val="0"/>
                        </a:spcBef>
                        <a:spcAft>
                          <a:spcPts val="0"/>
                        </a:spcAft>
                        <a:buNone/>
                      </a:pPr>
                      <a:br>
                        <a:rPr lang="en"/>
                      </a:br>
                      <a:r>
                        <a:rPr lang="en"/>
                        <a:t>Defines the type of storage in a PersistentVolumeClaim</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txBody>
                  <a:tcPr marT="91425" marB="91425" marR="91425" marL="91425"/>
                </a:tc>
              </a:tr>
            </a:tbl>
          </a:graphicData>
        </a:graphic>
      </p:graphicFrame>
      <p:sp>
        <p:nvSpPr>
          <p:cNvPr id="232" name="Google Shape;232;p33"/>
          <p:cNvSpPr txBox="1"/>
          <p:nvPr/>
        </p:nvSpPr>
        <p:spPr>
          <a:xfrm>
            <a:off x="0" y="5143500"/>
            <a:ext cx="9123900" cy="23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accent5"/>
                </a:solidFill>
                <a:hlinkClick r:id="rId3"/>
              </a:rPr>
              <a:t>Kubernetes in Action book by</a:t>
            </a:r>
            <a:r>
              <a:rPr lang="en" u="sng">
                <a:solidFill>
                  <a:schemeClr val="accent5"/>
                </a:solidFill>
                <a:hlinkClick r:id="rId4"/>
              </a:rPr>
              <a:t> </a:t>
            </a:r>
            <a:r>
              <a:rPr lang="en" sz="1000" u="sng">
                <a:solidFill>
                  <a:schemeClr val="accent5"/>
                </a:solidFill>
                <a:hlinkClick r:id="rId5"/>
              </a:rPr>
              <a:t>Marko Lukša</a:t>
            </a:r>
            <a:endParaRPr b="1"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4"/>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4"/>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resources explained (4)</a:t>
            </a:r>
            <a:endParaRPr i="1" sz="1400"/>
          </a:p>
        </p:txBody>
      </p:sp>
      <p:sp>
        <p:nvSpPr>
          <p:cNvPr id="239" name="Google Shape;239;p34"/>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400"/>
              </a:spcBef>
              <a:spcAft>
                <a:spcPts val="0"/>
              </a:spcAft>
              <a:buNone/>
            </a:pPr>
            <a:r>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graphicFrame>
        <p:nvGraphicFramePr>
          <p:cNvPr id="240" name="Google Shape;240;p34"/>
          <p:cNvGraphicFramePr/>
          <p:nvPr/>
        </p:nvGraphicFramePr>
        <p:xfrm>
          <a:off x="10050" y="415197"/>
          <a:ext cx="3000000" cy="3000000"/>
        </p:xfrm>
        <a:graphic>
          <a:graphicData uri="http://schemas.openxmlformats.org/drawingml/2006/table">
            <a:tbl>
              <a:tblPr>
                <a:noFill/>
                <a:tableStyleId>{2EA6F39F-CA14-4546-8EF3-AD591C6D83D2}</a:tableStyleId>
              </a:tblPr>
              <a:tblGrid>
                <a:gridCol w="1038900"/>
                <a:gridCol w="3301500"/>
                <a:gridCol w="4783500"/>
              </a:tblGrid>
              <a:tr h="392725">
                <a:tc>
                  <a:txBody>
                    <a:bodyPr>
                      <a:noAutofit/>
                    </a:bodyPr>
                    <a:lstStyle/>
                    <a:p>
                      <a:pPr indent="0" lvl="0" marL="0" rtl="0" algn="l">
                        <a:spcBef>
                          <a:spcPts val="0"/>
                        </a:spcBef>
                        <a:spcAft>
                          <a:spcPts val="0"/>
                        </a:spcAft>
                        <a:buNone/>
                      </a:pPr>
                      <a:r>
                        <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Resource (abbr.) [API version]</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Description</a:t>
                      </a:r>
                      <a:endParaRPr/>
                    </a:p>
                  </a:txBody>
                  <a:tcPr marT="91425" marB="91425" marR="91425" marL="91425">
                    <a:solidFill>
                      <a:srgbClr val="EFEFEF"/>
                    </a:solidFill>
                  </a:tcPr>
                </a:tc>
              </a:tr>
              <a:tr h="1413550">
                <a:tc>
                  <a:txBody>
                    <a:bodyPr>
                      <a:noAutofit/>
                    </a:bodyPr>
                    <a:lstStyle/>
                    <a:p>
                      <a:pPr indent="0" lvl="0" marL="0" rtl="0" algn="l">
                        <a:spcBef>
                          <a:spcPts val="0"/>
                        </a:spcBef>
                        <a:spcAft>
                          <a:spcPts val="0"/>
                        </a:spcAft>
                        <a:buNone/>
                      </a:pPr>
                      <a:r>
                        <a:rPr lang="en"/>
                        <a:t>Scaling</a:t>
                      </a:r>
                      <a:endParaRPr/>
                    </a:p>
                  </a:txBody>
                  <a:tcPr marT="91425" marB="91425" marR="91425" marL="91425"/>
                </a:tc>
                <a:tc>
                  <a:txBody>
                    <a:bodyPr>
                      <a:noAutofit/>
                    </a:bodyPr>
                    <a:lstStyle/>
                    <a:p>
                      <a:pPr indent="0" lvl="0" marL="0" rtl="0" algn="l">
                        <a:spcBef>
                          <a:spcPts val="0"/>
                        </a:spcBef>
                        <a:spcAft>
                          <a:spcPts val="0"/>
                        </a:spcAft>
                        <a:buNone/>
                      </a:pPr>
                      <a:r>
                        <a:rPr lang="en"/>
                        <a:t>HorizontalPodAutoscaler (hpa) [autoscaling/v2beta1**]</a:t>
                      </a:r>
                      <a:br>
                        <a:rPr lang="en"/>
                      </a:br>
                      <a:br>
                        <a:rPr lang="en"/>
                      </a:br>
                      <a:endParaRPr/>
                    </a:p>
                    <a:p>
                      <a:pPr indent="0" lvl="0" marL="0" rtl="0" algn="l">
                        <a:spcBef>
                          <a:spcPts val="0"/>
                        </a:spcBef>
                        <a:spcAft>
                          <a:spcPts val="0"/>
                        </a:spcAft>
                        <a:buNone/>
                      </a:pPr>
                      <a:r>
                        <a:rPr lang="en"/>
                        <a:t>PodDisruptionBudget (pdb) [policy/v1beta1]</a:t>
                      </a:r>
                      <a:endParaRPr b="1" sz="1100"/>
                    </a:p>
                  </a:txBody>
                  <a:tcPr marT="91425" marB="91425" marR="91425" marL="91425"/>
                </a:tc>
                <a:tc>
                  <a:txBody>
                    <a:bodyPr>
                      <a:noAutofit/>
                    </a:bodyPr>
                    <a:lstStyle/>
                    <a:p>
                      <a:pPr indent="0" lvl="0" marL="0" rtl="0" algn="l">
                        <a:spcBef>
                          <a:spcPts val="0"/>
                        </a:spcBef>
                        <a:spcAft>
                          <a:spcPts val="0"/>
                        </a:spcAft>
                        <a:buNone/>
                      </a:pPr>
                      <a:r>
                        <a:rPr lang="en"/>
                        <a:t>Automatically scales number of pod replicas based on CPU usage or another metric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Defines the minimum number of pods that must remain running when evacuating nodes</a:t>
                      </a:r>
                      <a:endParaRPr/>
                    </a:p>
                  </a:txBody>
                  <a:tcPr marT="91425" marB="91425" marR="91425" marL="91425"/>
                </a:tc>
              </a:tr>
              <a:tr h="1207875">
                <a:tc>
                  <a:txBody>
                    <a:bodyPr>
                      <a:noAutofit/>
                    </a:bodyPr>
                    <a:lstStyle/>
                    <a:p>
                      <a:pPr indent="0" lvl="0" marL="0" rtl="0" algn="l">
                        <a:spcBef>
                          <a:spcPts val="0"/>
                        </a:spcBef>
                        <a:spcAft>
                          <a:spcPts val="0"/>
                        </a:spcAft>
                        <a:buNone/>
                      </a:pPr>
                      <a:r>
                        <a:rPr lang="en"/>
                        <a:t>Resources</a:t>
                      </a:r>
                      <a:endParaRPr/>
                    </a:p>
                  </a:txBody>
                  <a:tcPr marT="91425" marB="91425" marR="91425" marL="91425"/>
                </a:tc>
                <a:tc>
                  <a:txBody>
                    <a:bodyPr>
                      <a:noAutofit/>
                    </a:bodyPr>
                    <a:lstStyle/>
                    <a:p>
                      <a:pPr indent="0" lvl="0" marL="0" rtl="0" algn="l">
                        <a:spcBef>
                          <a:spcPts val="0"/>
                        </a:spcBef>
                        <a:spcAft>
                          <a:spcPts val="0"/>
                        </a:spcAft>
                        <a:buNone/>
                      </a:pPr>
                      <a:r>
                        <a:rPr lang="en"/>
                        <a:t>LimitRange (limits) [v1]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ResourceQuota (quota) [v1]</a:t>
                      </a:r>
                      <a:endParaRPr/>
                    </a:p>
                  </a:txBody>
                  <a:tcPr marT="91425" marB="91425" marR="91425" marL="91425"/>
                </a:tc>
                <a:tc>
                  <a:txBody>
                    <a:bodyPr>
                      <a:noAutofit/>
                    </a:bodyPr>
                    <a:lstStyle/>
                    <a:p>
                      <a:pPr indent="0" lvl="0" marL="0" rtl="0" algn="l">
                        <a:spcBef>
                          <a:spcPts val="0"/>
                        </a:spcBef>
                        <a:spcAft>
                          <a:spcPts val="0"/>
                        </a:spcAft>
                        <a:buNone/>
                      </a:pPr>
                      <a:r>
                        <a:rPr lang="en"/>
                        <a:t>Defines the min, max, default limits, and default requests for pods in a namespace</a:t>
                      </a:r>
                      <a:br>
                        <a:rPr lang="en"/>
                      </a:br>
                      <a:endParaRPr/>
                    </a:p>
                    <a:p>
                      <a:pPr indent="0" lvl="0" marL="0" rtl="0" algn="l">
                        <a:spcBef>
                          <a:spcPts val="0"/>
                        </a:spcBef>
                        <a:spcAft>
                          <a:spcPts val="0"/>
                        </a:spcAft>
                        <a:buNone/>
                      </a:pPr>
                      <a:r>
                        <a:rPr lang="en"/>
                        <a:t>Defines the amount of computational resources available to pods in the namespace</a:t>
                      </a:r>
                      <a:endParaRPr/>
                    </a:p>
                  </a:txBody>
                  <a:tcPr marT="91425" marB="91425" marR="91425" marL="91425"/>
                </a:tc>
              </a:tr>
              <a:tr h="2236275">
                <a:tc>
                  <a:txBody>
                    <a:bodyPr>
                      <a:noAutofit/>
                    </a:bodyPr>
                    <a:lstStyle/>
                    <a:p>
                      <a:pPr indent="0" lvl="0" marL="0" rtl="0" algn="l">
                        <a:spcBef>
                          <a:spcPts val="0"/>
                        </a:spcBef>
                        <a:spcAft>
                          <a:spcPts val="0"/>
                        </a:spcAft>
                        <a:buNone/>
                      </a:pPr>
                      <a:r>
                        <a:rPr lang="en"/>
                        <a:t>Cluster state</a:t>
                      </a:r>
                      <a:endParaRPr/>
                    </a:p>
                  </a:txBody>
                  <a:tcPr marT="91425" marB="91425" marR="91425" marL="91425"/>
                </a:tc>
                <a:tc>
                  <a:txBody>
                    <a:bodyPr>
                      <a:noAutofit/>
                    </a:bodyPr>
                    <a:lstStyle/>
                    <a:p>
                      <a:pPr indent="0" lvl="0" marL="0" rtl="0" algn="l">
                        <a:spcBef>
                          <a:spcPts val="0"/>
                        </a:spcBef>
                        <a:spcAft>
                          <a:spcPts val="0"/>
                        </a:spcAft>
                        <a:buNone/>
                      </a:pPr>
                      <a:r>
                        <a:rPr lang="en"/>
                        <a:t>Node* (no) [v1]</a:t>
                      </a:r>
                      <a:br>
                        <a:rPr lang="en"/>
                      </a:br>
                      <a:endParaRPr/>
                    </a:p>
                    <a:p>
                      <a:pPr indent="0" lvl="0" marL="0" rtl="0" algn="l">
                        <a:spcBef>
                          <a:spcPts val="0"/>
                        </a:spcBef>
                        <a:spcAft>
                          <a:spcPts val="0"/>
                        </a:spcAft>
                        <a:buNone/>
                      </a:pPr>
                      <a:r>
                        <a:rPr lang="en"/>
                        <a:t>Cluster* [federation/v1beta1] </a:t>
                      </a:r>
                      <a:br>
                        <a:rPr lang="en"/>
                      </a:br>
                      <a:br>
                        <a:rPr lang="en"/>
                      </a:br>
                      <a:r>
                        <a:rPr lang="en"/>
                        <a:t>ComponentStatus* (cs) [v1] </a:t>
                      </a:r>
                      <a:br>
                        <a:rPr lang="en"/>
                      </a:br>
                      <a:br>
                        <a:rPr lang="en"/>
                      </a:br>
                      <a:r>
                        <a:rPr lang="en"/>
                        <a:t>Event (ev) [v1]</a:t>
                      </a:r>
                      <a:endParaRPr/>
                    </a:p>
                  </a:txBody>
                  <a:tcPr marT="91425" marB="91425" marR="91425" marL="91425"/>
                </a:tc>
                <a:tc>
                  <a:txBody>
                    <a:bodyPr>
                      <a:noAutofit/>
                    </a:bodyPr>
                    <a:lstStyle/>
                    <a:p>
                      <a:pPr indent="0" lvl="0" marL="0" rtl="0" algn="l">
                        <a:spcBef>
                          <a:spcPts val="0"/>
                        </a:spcBef>
                        <a:spcAft>
                          <a:spcPts val="0"/>
                        </a:spcAft>
                        <a:buNone/>
                      </a:pPr>
                      <a:r>
                        <a:rPr lang="en"/>
                        <a:t>Represents a Kubernetes worker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Kubernetes cluster (used in cluster federation)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Status of a Control Plane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report of something that occurred in the cluster</a:t>
                      </a:r>
                      <a:endParaRPr/>
                    </a:p>
                  </a:txBody>
                  <a:tcPr marT="91425" marB="91425" marR="91425" marL="91425"/>
                </a:tc>
              </a:tr>
            </a:tbl>
          </a:graphicData>
        </a:graphic>
      </p:graphicFrame>
      <p:sp>
        <p:nvSpPr>
          <p:cNvPr id="241" name="Google Shape;241;p34"/>
          <p:cNvSpPr txBox="1"/>
          <p:nvPr/>
        </p:nvSpPr>
        <p:spPr>
          <a:xfrm>
            <a:off x="10050" y="5143500"/>
            <a:ext cx="9123900" cy="4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accent5"/>
                </a:solidFill>
                <a:hlinkClick r:id="rId3"/>
              </a:rPr>
              <a:t>Kubernetes in Action book by</a:t>
            </a:r>
            <a:r>
              <a:rPr lang="en" u="sng">
                <a:solidFill>
                  <a:schemeClr val="accent5"/>
                </a:solidFill>
                <a:hlinkClick r:id="rId4"/>
              </a:rPr>
              <a:t> </a:t>
            </a:r>
            <a:r>
              <a:rPr lang="en" sz="1000" u="sng">
                <a:solidFill>
                  <a:schemeClr val="accent5"/>
                </a:solidFill>
                <a:hlinkClick r:id="rId5"/>
              </a:rPr>
              <a:t>Marko Lukša</a:t>
            </a:r>
            <a:endParaRPr b="1"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resources explained (4)</a:t>
            </a:r>
            <a:endParaRPr i="1" sz="1400"/>
          </a:p>
        </p:txBody>
      </p:sp>
      <p:graphicFrame>
        <p:nvGraphicFramePr>
          <p:cNvPr id="248" name="Google Shape;248;p35"/>
          <p:cNvGraphicFramePr/>
          <p:nvPr/>
        </p:nvGraphicFramePr>
        <p:xfrm>
          <a:off x="18600" y="456072"/>
          <a:ext cx="3000000" cy="3000000"/>
        </p:xfrm>
        <a:graphic>
          <a:graphicData uri="http://schemas.openxmlformats.org/drawingml/2006/table">
            <a:tbl>
              <a:tblPr>
                <a:noFill/>
                <a:tableStyleId>{2EA6F39F-CA14-4546-8EF3-AD591C6D83D2}</a:tableStyleId>
              </a:tblPr>
              <a:tblGrid>
                <a:gridCol w="1038900"/>
                <a:gridCol w="3245775"/>
                <a:gridCol w="4839225"/>
              </a:tblGrid>
              <a:tr h="392725">
                <a:tc>
                  <a:txBody>
                    <a:bodyPr>
                      <a:noAutofit/>
                    </a:bodyPr>
                    <a:lstStyle/>
                    <a:p>
                      <a:pPr indent="0" lvl="0" marL="0" rtl="0" algn="l">
                        <a:spcBef>
                          <a:spcPts val="0"/>
                        </a:spcBef>
                        <a:spcAft>
                          <a:spcPts val="0"/>
                        </a:spcAft>
                        <a:buNone/>
                      </a:pPr>
                      <a:r>
                        <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Resource (abbr.) [API version]</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Description</a:t>
                      </a:r>
                      <a:endParaRPr/>
                    </a:p>
                  </a:txBody>
                  <a:tcPr marT="91425" marB="91425" marR="91425" marL="91425">
                    <a:solidFill>
                      <a:srgbClr val="EFEFEF"/>
                    </a:solidFill>
                  </a:tcPr>
                </a:tc>
              </a:tr>
              <a:tr h="4742475">
                <a:tc>
                  <a:txBody>
                    <a:bodyPr>
                      <a:noAutofit/>
                    </a:bodyPr>
                    <a:lstStyle/>
                    <a:p>
                      <a:pPr indent="0" lvl="0" marL="0" rtl="0" algn="l">
                        <a:spcBef>
                          <a:spcPts val="0"/>
                        </a:spcBef>
                        <a:spcAft>
                          <a:spcPts val="0"/>
                        </a:spcAft>
                        <a:buNone/>
                      </a:pPr>
                      <a:r>
                        <a:rPr lang="en"/>
                        <a:t>Security</a:t>
                      </a:r>
                      <a:endParaRPr/>
                    </a:p>
                  </a:txBody>
                  <a:tcPr marT="91425" marB="91425" marR="91425" marL="91425"/>
                </a:tc>
                <a:tc>
                  <a:txBody>
                    <a:bodyPr>
                      <a:noAutofit/>
                    </a:bodyPr>
                    <a:lstStyle/>
                    <a:p>
                      <a:pPr indent="0" lvl="0" marL="0" rtl="0" algn="l">
                        <a:spcBef>
                          <a:spcPts val="0"/>
                        </a:spcBef>
                        <a:spcAft>
                          <a:spcPts val="0"/>
                        </a:spcAft>
                        <a:buNone/>
                      </a:pPr>
                      <a:r>
                        <a:rPr lang="en"/>
                        <a:t>ServiceAccount (sa) [v1]</a:t>
                      </a:r>
                      <a:endParaRPr/>
                    </a:p>
                    <a:p>
                      <a:pPr indent="0" lvl="0" marL="0" rtl="0" algn="l">
                        <a:spcBef>
                          <a:spcPts val="0"/>
                        </a:spcBef>
                        <a:spcAft>
                          <a:spcPts val="0"/>
                        </a:spcAft>
                        <a:buNone/>
                      </a:pPr>
                      <a:br>
                        <a:rPr lang="en"/>
                      </a:br>
                      <a:r>
                        <a:rPr lang="en"/>
                        <a:t>Role [rbac.authorization.k8s.io/v1]</a:t>
                      </a:r>
                      <a:endParaRPr/>
                    </a:p>
                    <a:p>
                      <a:pPr indent="0" lvl="0" marL="0" rtl="0" algn="l">
                        <a:spcBef>
                          <a:spcPts val="0"/>
                        </a:spcBef>
                        <a:spcAft>
                          <a:spcPts val="0"/>
                        </a:spcAft>
                        <a:buNone/>
                      </a:pPr>
                      <a:br>
                        <a:rPr lang="en"/>
                      </a:br>
                      <a:br>
                        <a:rPr lang="en"/>
                      </a:br>
                      <a:r>
                        <a:rPr lang="en"/>
                        <a:t>ClusterRole*</a:t>
                      </a:r>
                      <a:endParaRPr/>
                    </a:p>
                    <a:p>
                      <a:pPr indent="0" lvl="0" marL="0" rtl="0" algn="l">
                        <a:spcBef>
                          <a:spcPts val="0"/>
                        </a:spcBef>
                        <a:spcAft>
                          <a:spcPts val="0"/>
                        </a:spcAft>
                        <a:buNone/>
                      </a:pPr>
                      <a:r>
                        <a:rPr lang="en"/>
                        <a:t>[rbac.authorization.k8s.io/v1]</a:t>
                      </a:r>
                      <a:endParaRPr/>
                    </a:p>
                    <a:p>
                      <a:pPr indent="0" lvl="0" marL="0" rtl="0" algn="l">
                        <a:spcBef>
                          <a:spcPts val="0"/>
                        </a:spcBef>
                        <a:spcAft>
                          <a:spcPts val="0"/>
                        </a:spcAft>
                        <a:buNone/>
                      </a:pPr>
                      <a:br>
                        <a:rPr lang="en"/>
                      </a:br>
                      <a:r>
                        <a:rPr lang="en"/>
                        <a:t>RoleBinding</a:t>
                      </a:r>
                      <a:endParaRPr/>
                    </a:p>
                    <a:p>
                      <a:pPr indent="0" lvl="0" marL="0" rtl="0" algn="l">
                        <a:spcBef>
                          <a:spcPts val="0"/>
                        </a:spcBef>
                        <a:spcAft>
                          <a:spcPts val="0"/>
                        </a:spcAft>
                        <a:buNone/>
                      </a:pPr>
                      <a:r>
                        <a:rPr lang="en"/>
                        <a:t>[rbac.authorization.k8s.io/v1]</a:t>
                      </a:r>
                      <a:endParaRPr/>
                    </a:p>
                    <a:p>
                      <a:pPr indent="0" lvl="0" marL="0" rtl="0" algn="l">
                        <a:spcBef>
                          <a:spcPts val="0"/>
                        </a:spcBef>
                        <a:spcAft>
                          <a:spcPts val="0"/>
                        </a:spcAft>
                        <a:buNone/>
                      </a:pPr>
                      <a:br>
                        <a:rPr lang="en"/>
                      </a:br>
                      <a:r>
                        <a:rPr lang="en"/>
                        <a:t>ClusterRoleBinding*</a:t>
                      </a:r>
                      <a:endParaRPr/>
                    </a:p>
                    <a:p>
                      <a:pPr indent="0" lvl="0" marL="0" rtl="0" algn="l">
                        <a:spcBef>
                          <a:spcPts val="0"/>
                        </a:spcBef>
                        <a:spcAft>
                          <a:spcPts val="0"/>
                        </a:spcAft>
                        <a:buNone/>
                      </a:pPr>
                      <a:r>
                        <a:rPr lang="en"/>
                        <a:t>[rbac.authorization.k8s.io/v1]</a:t>
                      </a:r>
                      <a:endParaRPr/>
                    </a:p>
                    <a:p>
                      <a:pPr indent="0" lvl="0" marL="0" rtl="0" algn="l">
                        <a:spcBef>
                          <a:spcPts val="0"/>
                        </a:spcBef>
                        <a:spcAft>
                          <a:spcPts val="0"/>
                        </a:spcAft>
                        <a:buNone/>
                      </a:pPr>
                      <a:br>
                        <a:rPr lang="en"/>
                      </a:br>
                      <a:r>
                        <a:rPr lang="en"/>
                        <a:t>PodSecurityPolicy* (psp) [extensions/v1beta1]</a:t>
                      </a:r>
                      <a:endParaRPr/>
                    </a:p>
                    <a:p>
                      <a:pPr indent="0" lvl="0" marL="0" rtl="0" algn="l">
                        <a:spcBef>
                          <a:spcPts val="0"/>
                        </a:spcBef>
                        <a:spcAft>
                          <a:spcPts val="0"/>
                        </a:spcAft>
                        <a:buNone/>
                      </a:pPr>
                      <a:br>
                        <a:rPr lang="en"/>
                      </a:br>
                      <a:r>
                        <a:rPr lang="en"/>
                        <a:t>NetworkPolicy (netpol) [networking.k8s.io/v1]</a:t>
                      </a:r>
                      <a:endParaRPr/>
                    </a:p>
                    <a:p>
                      <a:pPr indent="0" lvl="0" marL="0" rtl="0" algn="l">
                        <a:spcBef>
                          <a:spcPts val="0"/>
                        </a:spcBef>
                        <a:spcAft>
                          <a:spcPts val="0"/>
                        </a:spcAft>
                        <a:buNone/>
                      </a:pPr>
                      <a:br>
                        <a:rPr lang="en"/>
                      </a:br>
                      <a:r>
                        <a:rPr lang="en"/>
                        <a:t>CertificateSigningRequest* (csr) [certificates.k8s.io/v1beta1]</a:t>
                      </a:r>
                      <a:endParaRPr/>
                    </a:p>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An account used by apps running in pods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Defines which actions a subject may perform on which resources (per namespace)</a:t>
                      </a:r>
                      <a:endParaRPr/>
                    </a:p>
                    <a:p>
                      <a:pPr indent="0" lvl="0" marL="0" rtl="0" algn="l">
                        <a:spcBef>
                          <a:spcPts val="0"/>
                        </a:spcBef>
                        <a:spcAft>
                          <a:spcPts val="0"/>
                        </a:spcAft>
                        <a:buNone/>
                      </a:pPr>
                      <a:br>
                        <a:rPr lang="en"/>
                      </a:br>
                      <a:r>
                        <a:rPr lang="en"/>
                        <a:t>Like Role, but for cluster-level resources or to grant access to resources across all namespaces</a:t>
                      </a:r>
                      <a:endParaRPr/>
                    </a:p>
                    <a:p>
                      <a:pPr indent="0" lvl="0" marL="0" rtl="0" algn="l">
                        <a:spcBef>
                          <a:spcPts val="0"/>
                        </a:spcBef>
                        <a:spcAft>
                          <a:spcPts val="0"/>
                        </a:spcAft>
                        <a:buNone/>
                      </a:pPr>
                      <a:br>
                        <a:rPr lang="en"/>
                      </a:br>
                      <a:r>
                        <a:rPr lang="en"/>
                        <a:t>Defines who can perform the actions defined in a Role or ClusterRole (within a namespace)</a:t>
                      </a:r>
                      <a:endParaRPr/>
                    </a:p>
                    <a:p>
                      <a:pPr indent="0" lvl="0" marL="0" rtl="0" algn="l">
                        <a:spcBef>
                          <a:spcPts val="0"/>
                        </a:spcBef>
                        <a:spcAft>
                          <a:spcPts val="0"/>
                        </a:spcAft>
                        <a:buNone/>
                      </a:pPr>
                      <a:br>
                        <a:rPr lang="en"/>
                      </a:br>
                      <a:r>
                        <a:rPr lang="en"/>
                        <a:t>Like RoleBinding, but across all namespaces</a:t>
                      </a:r>
                      <a:endParaRPr/>
                    </a:p>
                    <a:p>
                      <a:pPr indent="0" lvl="0" marL="0" rtl="0" algn="l">
                        <a:spcBef>
                          <a:spcPts val="0"/>
                        </a:spcBef>
                        <a:spcAft>
                          <a:spcPts val="0"/>
                        </a:spcAft>
                        <a:buNone/>
                      </a:pPr>
                      <a:br>
                        <a:rPr lang="en"/>
                      </a:br>
                      <a:br>
                        <a:rPr lang="en"/>
                      </a:br>
                      <a:r>
                        <a:rPr lang="en"/>
                        <a:t>A cluster-level resource that defines which security- sensitive features pods can use</a:t>
                      </a:r>
                      <a:endParaRPr/>
                    </a:p>
                    <a:p>
                      <a:pPr indent="0" lvl="0" marL="0" rtl="0" algn="l">
                        <a:spcBef>
                          <a:spcPts val="0"/>
                        </a:spcBef>
                        <a:spcAft>
                          <a:spcPts val="0"/>
                        </a:spcAft>
                        <a:buNone/>
                      </a:pPr>
                      <a:br>
                        <a:rPr lang="en"/>
                      </a:br>
                      <a:r>
                        <a:rPr lang="en"/>
                        <a:t>Isolates the network between pods by specifying which pods can connect to each other</a:t>
                      </a:r>
                      <a:endParaRPr/>
                    </a:p>
                    <a:p>
                      <a:pPr indent="0" lvl="0" marL="0" rtl="0" algn="l">
                        <a:spcBef>
                          <a:spcPts val="0"/>
                        </a:spcBef>
                        <a:spcAft>
                          <a:spcPts val="0"/>
                        </a:spcAft>
                        <a:buNone/>
                      </a:pPr>
                      <a:br>
                        <a:rPr lang="en"/>
                      </a:br>
                      <a:r>
                        <a:rPr lang="en"/>
                        <a:t>A request for signing a public key certificate</a:t>
                      </a:r>
                      <a:endParaRPr/>
                    </a:p>
                    <a:p>
                      <a:pPr indent="0" lvl="0" marL="0" rtl="0" algn="l">
                        <a:spcBef>
                          <a:spcPts val="0"/>
                        </a:spcBef>
                        <a:spcAft>
                          <a:spcPts val="0"/>
                        </a:spcAft>
                        <a:buNone/>
                      </a:pPr>
                      <a:r>
                        <a:t/>
                      </a:r>
                      <a:endParaRPr/>
                    </a:p>
                  </a:txBody>
                  <a:tcPr marT="91425" marB="91425" marR="91425" marL="91425"/>
                </a:tc>
              </a:tr>
              <a:tr h="1207875">
                <a:tc>
                  <a:txBody>
                    <a:bodyPr>
                      <a:noAutofit/>
                    </a:bodyPr>
                    <a:lstStyle/>
                    <a:p>
                      <a:pPr indent="0" lvl="0" marL="0" rtl="0" algn="l">
                        <a:spcBef>
                          <a:spcPts val="0"/>
                        </a:spcBef>
                        <a:spcAft>
                          <a:spcPts val="0"/>
                        </a:spcAft>
                        <a:buNone/>
                      </a:pPr>
                      <a:r>
                        <a:rPr lang="en"/>
                        <a:t>Ext.</a:t>
                      </a:r>
                      <a:endParaRPr/>
                    </a:p>
                  </a:txBody>
                  <a:tcPr marT="91425" marB="91425" marR="91425" marL="91425"/>
                </a:tc>
                <a:tc>
                  <a:txBody>
                    <a:bodyPr>
                      <a:noAutofit/>
                    </a:bodyPr>
                    <a:lstStyle/>
                    <a:p>
                      <a:pPr indent="0" lvl="0" marL="0" rtl="0" algn="l">
                        <a:spcBef>
                          <a:spcPts val="0"/>
                        </a:spcBef>
                        <a:spcAft>
                          <a:spcPts val="0"/>
                        </a:spcAft>
                        <a:buNone/>
                      </a:pPr>
                      <a:r>
                        <a:rPr lang="en"/>
                        <a:t>CustomResourceDefinition* (crd) [apiextensions.k8s.io/v1beta1]</a:t>
                      </a:r>
                      <a:endParaRPr/>
                    </a:p>
                  </a:txBody>
                  <a:tcPr marT="91425" marB="91425" marR="91425" marL="91425"/>
                </a:tc>
                <a:tc>
                  <a:txBody>
                    <a:bodyPr>
                      <a:noAutofit/>
                    </a:bodyPr>
                    <a:lstStyle/>
                    <a:p>
                      <a:pPr indent="0" lvl="0" marL="0" rtl="0" algn="l">
                        <a:spcBef>
                          <a:spcPts val="0"/>
                        </a:spcBef>
                        <a:spcAft>
                          <a:spcPts val="0"/>
                        </a:spcAft>
                        <a:buNone/>
                      </a:pPr>
                      <a:r>
                        <a:rPr lang="en"/>
                        <a:t>Defines a custom resource, allowing users to create instances of the custom resource</a:t>
                      </a:r>
                      <a:endParaRPr/>
                    </a:p>
                  </a:txBody>
                  <a:tcPr marT="91425" marB="91425" marR="91425" marL="91425"/>
                </a:tc>
              </a:tr>
            </a:tbl>
          </a:graphicData>
        </a:graphic>
      </p:graphicFrame>
      <p:sp>
        <p:nvSpPr>
          <p:cNvPr id="249" name="Google Shape;249;p35"/>
          <p:cNvSpPr txBox="1"/>
          <p:nvPr/>
        </p:nvSpPr>
        <p:spPr>
          <a:xfrm>
            <a:off x="10050" y="6437375"/>
            <a:ext cx="9123900" cy="4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accent5"/>
                </a:solidFill>
                <a:hlinkClick r:id="rId3"/>
              </a:rPr>
              <a:t>Kubernetes in Action book by</a:t>
            </a:r>
            <a:r>
              <a:rPr lang="en" u="sng">
                <a:solidFill>
                  <a:schemeClr val="accent5"/>
                </a:solidFill>
                <a:hlinkClick r:id="rId4"/>
              </a:rPr>
              <a:t> </a:t>
            </a:r>
            <a:r>
              <a:rPr lang="en" sz="1000" u="sng">
                <a:solidFill>
                  <a:schemeClr val="accent5"/>
                </a:solidFill>
                <a:hlinkClick r:id="rId5"/>
              </a:rPr>
              <a:t>Marko Lukša</a:t>
            </a:r>
            <a:endParaRPr b="1"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6"/>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Application dependency on Kubernetes primitives</a:t>
            </a:r>
            <a:endParaRPr i="1" sz="1400"/>
          </a:p>
        </p:txBody>
      </p:sp>
      <p:pic>
        <p:nvPicPr>
          <p:cNvPr id="256" name="Google Shape;256;p36"/>
          <p:cNvPicPr preferRelativeResize="0"/>
          <p:nvPr/>
        </p:nvPicPr>
        <p:blipFill>
          <a:blip r:embed="rId3">
            <a:alphaModFix/>
          </a:blip>
          <a:stretch>
            <a:fillRect/>
          </a:stretch>
        </p:blipFill>
        <p:spPr>
          <a:xfrm>
            <a:off x="1534525" y="460750"/>
            <a:ext cx="5601852" cy="4423500"/>
          </a:xfrm>
          <a:prstGeom prst="rect">
            <a:avLst/>
          </a:prstGeom>
          <a:noFill/>
          <a:ln>
            <a:noFill/>
          </a:ln>
        </p:spPr>
      </p:pic>
      <p:sp>
        <p:nvSpPr>
          <p:cNvPr id="257" name="Google Shape;257;p36"/>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4"/>
              </a:rPr>
              <a:t>Kubernetes effect by Bilgin Ibryam</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effect on software development life cycle</a:t>
            </a:r>
            <a:endParaRPr i="1" sz="1400"/>
          </a:p>
        </p:txBody>
      </p:sp>
      <p:grpSp>
        <p:nvGrpSpPr>
          <p:cNvPr id="264" name="Google Shape;264;p37"/>
          <p:cNvGrpSpPr/>
          <p:nvPr/>
        </p:nvGrpSpPr>
        <p:grpSpPr>
          <a:xfrm>
            <a:off x="569525" y="1719600"/>
            <a:ext cx="8011900" cy="1553400"/>
            <a:chOff x="188525" y="2557800"/>
            <a:chExt cx="8011900" cy="1553400"/>
          </a:xfrm>
        </p:grpSpPr>
        <p:sp>
          <p:nvSpPr>
            <p:cNvPr id="265" name="Google Shape;265;p37"/>
            <p:cNvSpPr/>
            <p:nvPr/>
          </p:nvSpPr>
          <p:spPr>
            <a:xfrm>
              <a:off x="188525" y="2557800"/>
              <a:ext cx="1396200" cy="15534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Distributed</a:t>
              </a:r>
              <a:br>
                <a:rPr lang="en"/>
              </a:br>
              <a:r>
                <a:rPr lang="en"/>
                <a:t>Primitives</a:t>
              </a:r>
              <a:endParaRPr/>
            </a:p>
          </p:txBody>
        </p:sp>
        <p:sp>
          <p:nvSpPr>
            <p:cNvPr id="266" name="Google Shape;266;p37"/>
            <p:cNvSpPr/>
            <p:nvPr/>
          </p:nvSpPr>
          <p:spPr>
            <a:xfrm>
              <a:off x="1870225" y="2557800"/>
              <a:ext cx="1364400" cy="15534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CN- </a:t>
              </a:r>
              <a:r>
                <a:rPr lang="en"/>
                <a:t>Design Principles</a:t>
              </a:r>
              <a:endParaRPr/>
            </a:p>
          </p:txBody>
        </p:sp>
        <p:sp>
          <p:nvSpPr>
            <p:cNvPr id="267" name="Google Shape;267;p37"/>
            <p:cNvSpPr/>
            <p:nvPr/>
          </p:nvSpPr>
          <p:spPr>
            <a:xfrm>
              <a:off x="3647000" y="2557800"/>
              <a:ext cx="1364400" cy="15534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Container</a:t>
              </a:r>
              <a:r>
                <a:rPr lang="en"/>
                <a:t>Design Patterns</a:t>
              </a:r>
              <a:endParaRPr/>
            </a:p>
          </p:txBody>
        </p:sp>
        <p:sp>
          <p:nvSpPr>
            <p:cNvPr id="268" name="Google Shape;268;p37"/>
            <p:cNvSpPr/>
            <p:nvPr/>
          </p:nvSpPr>
          <p:spPr>
            <a:xfrm>
              <a:off x="5178125" y="2557800"/>
              <a:ext cx="1364400" cy="15534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Best Practices</a:t>
              </a:r>
              <a:endParaRPr/>
            </a:p>
          </p:txBody>
        </p:sp>
        <p:sp>
          <p:nvSpPr>
            <p:cNvPr id="269" name="Google Shape;269;p37"/>
            <p:cNvSpPr/>
            <p:nvPr/>
          </p:nvSpPr>
          <p:spPr>
            <a:xfrm>
              <a:off x="6836025" y="2557800"/>
              <a:ext cx="1364400" cy="15534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Cloud Native </a:t>
              </a:r>
              <a:r>
                <a:rPr lang="en"/>
                <a:t>Benefits</a:t>
              </a:r>
              <a:endParaRPr/>
            </a:p>
          </p:txBody>
        </p:sp>
      </p:grpSp>
      <p:sp>
        <p:nvSpPr>
          <p:cNvPr id="270" name="Google Shape;270;p37"/>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3"/>
              </a:rPr>
              <a:t>Kubernetes effect by Bilgin Ibryam</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8"/>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Local and distributed abstractions and primitives</a:t>
            </a:r>
            <a:endParaRPr i="1" sz="1400"/>
          </a:p>
        </p:txBody>
      </p:sp>
      <p:pic>
        <p:nvPicPr>
          <p:cNvPr id="277" name="Google Shape;277;p38"/>
          <p:cNvPicPr preferRelativeResize="0"/>
          <p:nvPr/>
        </p:nvPicPr>
        <p:blipFill>
          <a:blip r:embed="rId3">
            <a:alphaModFix/>
          </a:blip>
          <a:stretch>
            <a:fillRect/>
          </a:stretch>
        </p:blipFill>
        <p:spPr>
          <a:xfrm>
            <a:off x="1585275" y="800100"/>
            <a:ext cx="5705475" cy="3543300"/>
          </a:xfrm>
          <a:prstGeom prst="rect">
            <a:avLst/>
          </a:prstGeom>
          <a:noFill/>
          <a:ln>
            <a:noFill/>
          </a:ln>
        </p:spPr>
      </p:pic>
      <p:sp>
        <p:nvSpPr>
          <p:cNvPr id="278" name="Google Shape;278;p38"/>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4"/>
              </a:rPr>
              <a:t>Kubernetes effect by Bilgin Ibryam</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9"/>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Local and distributed abstractions and primitives</a:t>
            </a:r>
            <a:endParaRPr i="1" sz="1400"/>
          </a:p>
        </p:txBody>
      </p:sp>
      <p:pic>
        <p:nvPicPr>
          <p:cNvPr id="285" name="Google Shape;285;p39"/>
          <p:cNvPicPr preferRelativeResize="0"/>
          <p:nvPr/>
        </p:nvPicPr>
        <p:blipFill>
          <a:blip r:embed="rId3">
            <a:alphaModFix/>
          </a:blip>
          <a:stretch>
            <a:fillRect/>
          </a:stretch>
        </p:blipFill>
        <p:spPr>
          <a:xfrm>
            <a:off x="1195600" y="1271588"/>
            <a:ext cx="5705475" cy="2600325"/>
          </a:xfrm>
          <a:prstGeom prst="rect">
            <a:avLst/>
          </a:prstGeom>
          <a:noFill/>
          <a:ln>
            <a:noFill/>
          </a:ln>
        </p:spPr>
      </p:pic>
      <p:sp>
        <p:nvSpPr>
          <p:cNvPr id="286" name="Google Shape;286;p39"/>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4"/>
              </a:rPr>
              <a:t>Kubernetes effect by Bilgin Ibryam</a:t>
            </a: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0"/>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Deployment and Release Strategy with Kubernetes</a:t>
            </a:r>
            <a:endParaRPr i="1" sz="1400"/>
          </a:p>
        </p:txBody>
      </p:sp>
      <p:pic>
        <p:nvPicPr>
          <p:cNvPr id="293" name="Google Shape;293;p40"/>
          <p:cNvPicPr preferRelativeResize="0"/>
          <p:nvPr/>
        </p:nvPicPr>
        <p:blipFill rotWithShape="1">
          <a:blip r:embed="rId3">
            <a:alphaModFix/>
          </a:blip>
          <a:srcRect b="0" l="0" r="0" t="0"/>
          <a:stretch/>
        </p:blipFill>
        <p:spPr>
          <a:xfrm>
            <a:off x="1231938" y="573875"/>
            <a:ext cx="6660025" cy="4213950"/>
          </a:xfrm>
          <a:prstGeom prst="rect">
            <a:avLst/>
          </a:prstGeom>
          <a:noFill/>
          <a:ln>
            <a:noFill/>
          </a:ln>
        </p:spPr>
      </p:pic>
      <p:sp>
        <p:nvSpPr>
          <p:cNvPr id="294" name="Google Shape;294;p40"/>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4"/>
              </a:rPr>
              <a:t>Kubernetes effect by Bilgin Ibryam</a:t>
            </a: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1"/>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1"/>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Getting started with Kubernetes</a:t>
            </a:r>
            <a:endParaRPr i="1" sz="1400"/>
          </a:p>
        </p:txBody>
      </p:sp>
      <p:sp>
        <p:nvSpPr>
          <p:cNvPr id="301" name="Google Shape;301;p41"/>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Kubernetes.IO documentation </a:t>
            </a:r>
            <a:r>
              <a:rPr lang="en" sz="2400" u="sng">
                <a:solidFill>
                  <a:schemeClr val="hlink"/>
                </a:solidFill>
                <a:hlinkClick r:id="rId3"/>
              </a:rPr>
              <a:t>→</a:t>
            </a:r>
            <a:r>
              <a:rPr lang="en" sz="2400">
                <a:solidFill>
                  <a:srgbClr val="414141"/>
                </a:solidFill>
              </a:rPr>
              <a:t> &amp;&amp; Kubernetes Bootcamp </a:t>
            </a:r>
            <a:r>
              <a:rPr lang="en" sz="2400" u="sng">
                <a:solidFill>
                  <a:schemeClr val="hlink"/>
                </a:solidFill>
                <a:hlinkClick r:id="rId4"/>
              </a:rPr>
              <a:t>→</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Install Kubernetes CLI kubectl</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Create a local cluster with Minikube, Tectonic, MiniShift</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Create a Kubernetes cluster on GKE</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Create a Kubernetes cluster on AWS</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Kubeadm </a:t>
            </a:r>
            <a:r>
              <a:rPr lang="en" sz="2400" u="sng">
                <a:solidFill>
                  <a:schemeClr val="hlink"/>
                </a:solidFill>
                <a:hlinkClick r:id="rId5"/>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Kops FastStart </a:t>
            </a:r>
            <a:r>
              <a:rPr lang="en" sz="2400" u="sng">
                <a:solidFill>
                  <a:schemeClr val="hlink"/>
                </a:solidFill>
                <a:hlinkClick r:id="rId6"/>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Kubicorn </a:t>
            </a:r>
            <a:r>
              <a:rPr lang="en" sz="2400" u="sng">
                <a:solidFill>
                  <a:schemeClr val="hlink"/>
                </a:solidFill>
                <a:hlinkClick r:id="rId7"/>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TK8 </a:t>
            </a:r>
            <a:r>
              <a:rPr lang="en" sz="2400" u="sng">
                <a:solidFill>
                  <a:schemeClr val="hlink"/>
                </a:solidFill>
                <a:hlinkClick r:id="rId8"/>
              </a:rPr>
              <a:t>→</a:t>
            </a:r>
            <a:r>
              <a:rPr lang="en" sz="2400">
                <a:solidFill>
                  <a:srgbClr val="414141"/>
                </a:solidFill>
              </a:rPr>
              <a:t>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How to prepare for online trainings (1)</a:t>
            </a:r>
            <a:endParaRPr i="1" sz="1400"/>
          </a:p>
        </p:txBody>
      </p:sp>
      <p:sp>
        <p:nvSpPr>
          <p:cNvPr id="83" name="Google Shape;83;p15"/>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Install minikube </a:t>
            </a:r>
            <a:r>
              <a:rPr lang="en" sz="2400" u="sng">
                <a:solidFill>
                  <a:schemeClr val="hlink"/>
                </a:solidFill>
                <a:hlinkClick r:id="rId3"/>
              </a:rPr>
              <a:t>→</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Install minishift (OKD) </a:t>
            </a:r>
            <a:r>
              <a:rPr lang="en" sz="2400" u="sng">
                <a:solidFill>
                  <a:schemeClr val="hlink"/>
                </a:solidFill>
                <a:hlinkClick r:id="rId4"/>
              </a:rPr>
              <a:t>→</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Install a k8s-vagrant-multi-node cluster </a:t>
            </a:r>
            <a:r>
              <a:rPr lang="en" sz="2400" u="sng">
                <a:solidFill>
                  <a:schemeClr val="hlink"/>
                </a:solidFill>
                <a:hlinkClick r:id="rId5"/>
              </a:rPr>
              <a:t>→</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Or Kubeadm DinD Cluster </a:t>
            </a:r>
            <a:r>
              <a:rPr lang="en" sz="2400" u="sng">
                <a:solidFill>
                  <a:schemeClr val="hlink"/>
                </a:solidFill>
                <a:hlinkClick r:id="rId6"/>
              </a:rPr>
              <a:t>→</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Optional: you need an account on GCP with billing enabled</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Get started with $300 free credits </a:t>
            </a:r>
            <a:r>
              <a:rPr lang="en" sz="2400" u="sng">
                <a:solidFill>
                  <a:schemeClr val="hlink"/>
                </a:solidFill>
                <a:hlinkClick r:id="rId7"/>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Create a project and enable GKE service</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Install gcloud SDK / CLI: </a:t>
            </a:r>
            <a:r>
              <a:rPr lang="en" sz="2400" u="sng">
                <a:solidFill>
                  <a:schemeClr val="hlink"/>
                </a:solidFill>
                <a:hlinkClick r:id="rId8"/>
              </a:rPr>
              <a:t>→</a:t>
            </a:r>
            <a:endParaRPr sz="2400">
              <a:latin typeface="Roboto"/>
              <a:ea typeface="Roboto"/>
              <a:cs typeface="Roboto"/>
              <a:sym typeface="Roboto"/>
            </a:endParaRPr>
          </a:p>
        </p:txBody>
      </p:sp>
      <p:sp>
        <p:nvSpPr>
          <p:cNvPr id="84" name="Google Shape;84;p15"/>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9"/>
              </a:rPr>
              <a:t>https://kubernauts.gitbooks.io/kubernauts-kubernetes-training-courses/content/courses/novice.html </a:t>
            </a:r>
            <a:endParaRPr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2"/>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Install Kubernetes CLI kubectl</a:t>
            </a:r>
            <a:endParaRPr i="1" sz="1400"/>
          </a:p>
        </p:txBody>
      </p:sp>
      <p:sp>
        <p:nvSpPr>
          <p:cNvPr id="308" name="Google Shape;308;p42"/>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On macOS: brew install kubectl</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On linux and windows follow the official documentation:</a:t>
            </a:r>
            <a:br>
              <a:rPr lang="en" sz="2400">
                <a:solidFill>
                  <a:srgbClr val="414141"/>
                </a:solidFill>
              </a:rPr>
            </a:br>
            <a:r>
              <a:rPr lang="en" sz="2400" u="sng">
                <a:solidFill>
                  <a:schemeClr val="hlink"/>
                </a:solidFill>
                <a:hlinkClick r:id="rId3"/>
              </a:rPr>
              <a:t>https://kubernetes.io/docs/tasks/tools/install-kubectl/</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381000" lvl="0" marL="457200" marR="0" rtl="0" algn="l">
              <a:lnSpc>
                <a:spcPct val="150000"/>
              </a:lnSpc>
              <a:spcBef>
                <a:spcPts val="0"/>
              </a:spcBef>
              <a:spcAft>
                <a:spcPts val="0"/>
              </a:spcAft>
              <a:buSzPts val="2400"/>
              <a:buFont typeface="Roboto"/>
              <a:buChar char="●"/>
            </a:pPr>
            <a:r>
              <a:rPr lang="en" sz="2400">
                <a:latin typeface="Roboto"/>
                <a:ea typeface="Roboto"/>
                <a:cs typeface="Roboto"/>
                <a:sym typeface="Roboto"/>
              </a:rPr>
              <a:t>“kubectl version” gives the client and server version</a:t>
            </a:r>
            <a:endParaRPr sz="2400">
              <a:latin typeface="Roboto"/>
              <a:ea typeface="Roboto"/>
              <a:cs typeface="Roboto"/>
              <a:sym typeface="Roboto"/>
            </a:endParaRPr>
          </a:p>
          <a:p>
            <a:pPr indent="-381000" lvl="0" marL="457200" marR="0" rtl="0" algn="l">
              <a:lnSpc>
                <a:spcPct val="150000"/>
              </a:lnSpc>
              <a:spcBef>
                <a:spcPts val="0"/>
              </a:spcBef>
              <a:spcAft>
                <a:spcPts val="0"/>
              </a:spcAft>
              <a:buSzPts val="2400"/>
              <a:buFont typeface="Roboto"/>
              <a:buChar char="●"/>
            </a:pPr>
            <a:r>
              <a:rPr lang="en" sz="2400">
                <a:latin typeface="Roboto"/>
                <a:ea typeface="Roboto"/>
                <a:cs typeface="Roboto"/>
                <a:sym typeface="Roboto"/>
              </a:rPr>
              <a:t>“which kubectl”</a:t>
            </a:r>
            <a:endParaRPr sz="2400">
              <a:latin typeface="Roboto"/>
              <a:ea typeface="Roboto"/>
              <a:cs typeface="Roboto"/>
              <a:sym typeface="Roboto"/>
            </a:endParaRPr>
          </a:p>
          <a:p>
            <a:pPr indent="-381000" lvl="0" marL="457200" marR="0" rtl="0" algn="l">
              <a:lnSpc>
                <a:spcPct val="150000"/>
              </a:lnSpc>
              <a:spcBef>
                <a:spcPts val="0"/>
              </a:spcBef>
              <a:spcAft>
                <a:spcPts val="0"/>
              </a:spcAft>
              <a:buSzPts val="2400"/>
              <a:buFont typeface="Roboto"/>
              <a:buChar char="●"/>
            </a:pPr>
            <a:r>
              <a:rPr lang="en" sz="2400">
                <a:latin typeface="Roboto"/>
                <a:ea typeface="Roboto"/>
                <a:cs typeface="Roboto"/>
                <a:sym typeface="Roboto"/>
              </a:rPr>
              <a:t>alias k=’kubectl’</a:t>
            </a:r>
            <a:endParaRPr sz="2400">
              <a:latin typeface="Roboto"/>
              <a:ea typeface="Roboto"/>
              <a:cs typeface="Roboto"/>
              <a:sym typeface="Roboto"/>
            </a:endParaRPr>
          </a:p>
          <a:p>
            <a:pPr indent="-381000" lvl="0" marL="457200" marR="0" rtl="0" algn="l">
              <a:lnSpc>
                <a:spcPct val="150000"/>
              </a:lnSpc>
              <a:spcBef>
                <a:spcPts val="0"/>
              </a:spcBef>
              <a:spcAft>
                <a:spcPts val="0"/>
              </a:spcAft>
              <a:buSzPts val="2400"/>
              <a:buFont typeface="Roboto"/>
              <a:buChar char="●"/>
            </a:pPr>
            <a:r>
              <a:rPr lang="en" sz="2400">
                <a:latin typeface="Roboto"/>
                <a:ea typeface="Roboto"/>
                <a:cs typeface="Roboto"/>
                <a:sym typeface="Roboto"/>
              </a:rPr>
              <a:t> Enable shell autocompletion (e.g. on linux):</a:t>
            </a:r>
            <a:endParaRPr sz="2400">
              <a:latin typeface="Roboto"/>
              <a:ea typeface="Roboto"/>
              <a:cs typeface="Roboto"/>
              <a:sym typeface="Roboto"/>
            </a:endParaRPr>
          </a:p>
          <a:p>
            <a:pPr indent="-381000" lvl="1" marL="914400" marR="0" rtl="0" algn="l">
              <a:lnSpc>
                <a:spcPct val="150000"/>
              </a:lnSpc>
              <a:spcBef>
                <a:spcPts val="0"/>
              </a:spcBef>
              <a:spcAft>
                <a:spcPts val="0"/>
              </a:spcAft>
              <a:buSzPts val="2400"/>
              <a:buFont typeface="Roboto"/>
              <a:buChar char="○"/>
            </a:pPr>
            <a:r>
              <a:rPr lang="en" sz="2400">
                <a:latin typeface="Roboto"/>
                <a:ea typeface="Roboto"/>
                <a:cs typeface="Roboto"/>
                <a:sym typeface="Roboto"/>
              </a:rPr>
              <a:t>echo "source &lt;(kubectl completion bash)" &gt;&gt; ~/.bashrc</a:t>
            </a:r>
            <a:endParaRPr sz="24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3"/>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3"/>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kubectx and kubens tools</a:t>
            </a:r>
            <a:endParaRPr i="1" sz="1400"/>
          </a:p>
        </p:txBody>
      </p:sp>
      <p:sp>
        <p:nvSpPr>
          <p:cNvPr id="315" name="Google Shape;315;p43"/>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40000"/>
              </a:lnSpc>
              <a:spcBef>
                <a:spcPts val="1400"/>
              </a:spcBef>
              <a:spcAft>
                <a:spcPts val="0"/>
              </a:spcAft>
              <a:buClr>
                <a:srgbClr val="414141"/>
              </a:buClr>
              <a:buSzPts val="2400"/>
              <a:buFont typeface="Arial"/>
              <a:buChar char="●"/>
            </a:pPr>
            <a:r>
              <a:rPr lang="en" sz="2400">
                <a:solidFill>
                  <a:srgbClr val="414141"/>
                </a:solidFill>
              </a:rPr>
              <a:t>Great kubectl helpers by Ahmet Alp Balkan</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kubectx and kubens </a:t>
            </a:r>
            <a:r>
              <a:rPr lang="en" sz="2400" u="sng">
                <a:solidFill>
                  <a:schemeClr val="hlink"/>
                </a:solidFill>
                <a:hlinkClick r:id="rId3"/>
              </a:rPr>
              <a:t>→</a:t>
            </a:r>
            <a:r>
              <a:rPr lang="en" sz="2400">
                <a:solidFill>
                  <a:srgbClr val="414141"/>
                </a:solidFill>
              </a:rPr>
              <a:t> </a:t>
            </a:r>
            <a:endParaRPr sz="2400">
              <a:solidFill>
                <a:srgbClr val="414141"/>
              </a:solidFill>
            </a:endParaRPr>
          </a:p>
          <a:p>
            <a:pPr indent="-381000" lvl="0" marL="457200" rtl="0" algn="l">
              <a:lnSpc>
                <a:spcPct val="125000"/>
              </a:lnSpc>
              <a:spcBef>
                <a:spcPts val="0"/>
              </a:spcBef>
              <a:spcAft>
                <a:spcPts val="0"/>
              </a:spcAft>
              <a:buClr>
                <a:srgbClr val="414141"/>
              </a:buClr>
              <a:buSzPts val="2400"/>
              <a:buChar char="●"/>
            </a:pPr>
            <a:r>
              <a:rPr lang="en" sz="2400">
                <a:solidFill>
                  <a:srgbClr val="414141"/>
                </a:solidFill>
              </a:rPr>
              <a:t>Kubernetes prompt for bash and zsh</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kube-ps1 </a:t>
            </a:r>
            <a:r>
              <a:rPr lang="en" sz="2400" u="sng">
                <a:solidFill>
                  <a:schemeClr val="hlink"/>
                </a:solidFill>
                <a:hlinkClick r:id="rId4"/>
              </a:rPr>
              <a:t>→</a:t>
            </a:r>
            <a:r>
              <a:rPr lang="en" sz="2400">
                <a:solidFill>
                  <a:srgbClr val="414141"/>
                </a:solidFill>
              </a:rPr>
              <a:t> </a:t>
            </a:r>
            <a:endParaRPr sz="2400">
              <a:solidFill>
                <a:srgbClr val="414141"/>
              </a:solidFill>
            </a:endParaRPr>
          </a:p>
          <a:p>
            <a:pPr indent="-381000" lvl="0" marL="457200" marR="0" rtl="0" algn="l">
              <a:lnSpc>
                <a:spcPct val="140000"/>
              </a:lnSpc>
              <a:spcBef>
                <a:spcPts val="0"/>
              </a:spcBef>
              <a:spcAft>
                <a:spcPts val="0"/>
              </a:spcAft>
              <a:buClr>
                <a:srgbClr val="414141"/>
              </a:buClr>
              <a:buSzPts val="2400"/>
              <a:buChar char="●"/>
            </a:pPr>
            <a:r>
              <a:rPr lang="en" sz="2400">
                <a:solidFill>
                  <a:srgbClr val="414141"/>
                </a:solidFill>
              </a:rPr>
              <a:t>Kubed-sh (kube-dash) </a:t>
            </a:r>
            <a:r>
              <a:rPr lang="en" sz="2400" u="sng">
                <a:solidFill>
                  <a:schemeClr val="hlink"/>
                </a:solidFill>
                <a:hlinkClick r:id="rId5"/>
              </a:rPr>
              <a:t>→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4"/>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4"/>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Useful aliases</a:t>
            </a:r>
            <a:endParaRPr i="1" sz="1400"/>
          </a:p>
        </p:txBody>
      </p:sp>
      <p:sp>
        <p:nvSpPr>
          <p:cNvPr id="322" name="Google Shape;322;p44"/>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40000"/>
              </a:lnSpc>
              <a:spcBef>
                <a:spcPts val="1400"/>
              </a:spcBef>
              <a:spcAft>
                <a:spcPts val="0"/>
              </a:spcAft>
              <a:buClr>
                <a:srgbClr val="414141"/>
              </a:buClr>
              <a:buSzPts val="2400"/>
              <a:buChar char="●"/>
            </a:pPr>
            <a:r>
              <a:rPr lang="en" sz="2400">
                <a:solidFill>
                  <a:srgbClr val="414141"/>
                </a:solidFill>
              </a:rPr>
              <a:t>alias k="kubectl"</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alias g="gcloud"</a:t>
            </a:r>
            <a:endParaRPr sz="2400">
              <a:solidFill>
                <a:srgbClr val="414141"/>
              </a:solidFill>
            </a:endParaRPr>
          </a:p>
          <a:p>
            <a:pPr indent="-381000" lvl="0" marL="457200" marR="0" rtl="0" algn="l">
              <a:lnSpc>
                <a:spcPct val="140000"/>
              </a:lnSpc>
              <a:spcBef>
                <a:spcPts val="0"/>
              </a:spcBef>
              <a:spcAft>
                <a:spcPts val="0"/>
              </a:spcAft>
              <a:buClr>
                <a:srgbClr val="414141"/>
              </a:buClr>
              <a:buSzPts val="2400"/>
              <a:buChar char="●"/>
            </a:pPr>
            <a:r>
              <a:rPr lang="en" sz="2400">
                <a:solidFill>
                  <a:srgbClr val="414141"/>
                </a:solidFill>
              </a:rPr>
              <a:t>alias kx="kubectx"</a:t>
            </a:r>
            <a:endParaRPr sz="2400">
              <a:solidFill>
                <a:srgbClr val="414141"/>
              </a:solidFill>
            </a:endParaRPr>
          </a:p>
          <a:p>
            <a:pPr indent="-381000" lvl="0" marL="457200" marR="0" rtl="0" algn="l">
              <a:lnSpc>
                <a:spcPct val="140000"/>
              </a:lnSpc>
              <a:spcBef>
                <a:spcPts val="0"/>
              </a:spcBef>
              <a:spcAft>
                <a:spcPts val="0"/>
              </a:spcAft>
              <a:buClr>
                <a:srgbClr val="414141"/>
              </a:buClr>
              <a:buSzPts val="2400"/>
              <a:buChar char="●"/>
            </a:pPr>
            <a:r>
              <a:rPr lang="en" sz="2400">
                <a:solidFill>
                  <a:srgbClr val="414141"/>
                </a:solidFill>
              </a:rPr>
              <a:t>alias kn="kubens"</a:t>
            </a:r>
            <a:endParaRPr sz="2400">
              <a:solidFill>
                <a:srgbClr val="414141"/>
              </a:solidFill>
            </a:endParaRPr>
          </a:p>
          <a:p>
            <a:pPr indent="-381000" lvl="0" marL="457200" marR="0" rtl="0" algn="l">
              <a:lnSpc>
                <a:spcPct val="140000"/>
              </a:lnSpc>
              <a:spcBef>
                <a:spcPts val="0"/>
              </a:spcBef>
              <a:spcAft>
                <a:spcPts val="0"/>
              </a:spcAft>
              <a:buClr>
                <a:srgbClr val="414141"/>
              </a:buClr>
              <a:buSzPts val="2400"/>
              <a:buChar char="●"/>
            </a:pPr>
            <a:r>
              <a:rPr lang="en" sz="2400">
                <a:solidFill>
                  <a:srgbClr val="414141"/>
                </a:solidFill>
              </a:rPr>
              <a:t>alias kon="kubeon"</a:t>
            </a:r>
            <a:endParaRPr sz="2400">
              <a:solidFill>
                <a:srgbClr val="414141"/>
              </a:solidFill>
            </a:endParaRPr>
          </a:p>
          <a:p>
            <a:pPr indent="-381000" lvl="0" marL="457200" marR="0" rtl="0" algn="l">
              <a:lnSpc>
                <a:spcPct val="140000"/>
              </a:lnSpc>
              <a:spcBef>
                <a:spcPts val="0"/>
              </a:spcBef>
              <a:spcAft>
                <a:spcPts val="0"/>
              </a:spcAft>
              <a:buClr>
                <a:srgbClr val="414141"/>
              </a:buClr>
              <a:buSzPts val="2400"/>
              <a:buChar char="●"/>
            </a:pPr>
            <a:r>
              <a:rPr lang="en" sz="2400">
                <a:solidFill>
                  <a:srgbClr val="414141"/>
                </a:solidFill>
              </a:rPr>
              <a:t>alias koff="kubeoff"</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alias kcvm="kubectl config view --minify"</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alias kgn="kubectl get nodes"</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alias kgp="kubectl get pods"</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5"/>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5"/>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Local Development Environment using Minikube</a:t>
            </a:r>
            <a:endParaRPr i="1" sz="1400"/>
          </a:p>
        </p:txBody>
      </p:sp>
      <p:sp>
        <p:nvSpPr>
          <p:cNvPr id="329" name="Google Shape;329;p45"/>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Follow the best Minikube tutorial ever by the awesome Abhishek Tiwari</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u="sng">
                <a:solidFill>
                  <a:schemeClr val="hlink"/>
                </a:solidFill>
                <a:hlinkClick r:id="rId3"/>
              </a:rPr>
              <a:t>https://abhishek-tiwari.com/local-development-environment-for-kubernetes-using-minikube/</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6"/>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6"/>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Create a Kubernetes cluster on GKE (1)</a:t>
            </a:r>
            <a:endParaRPr i="1" sz="1400"/>
          </a:p>
        </p:txBody>
      </p:sp>
      <p:sp>
        <p:nvSpPr>
          <p:cNvPr id="336" name="Google Shape;336;p46"/>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You need an account on GCP with billing enabled</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Create a project and enable GKE service</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Install gcloud SDK / CLI:</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u="sng">
                <a:solidFill>
                  <a:schemeClr val="hlink"/>
                </a:solidFill>
                <a:hlinkClick r:id="rId3"/>
              </a:rPr>
              <a:t>https://cloud.google.com/sdk/</a:t>
            </a:r>
            <a:endParaRPr sz="2400">
              <a:solidFill>
                <a:srgbClr val="414141"/>
              </a:solidFill>
            </a:endParaRPr>
          </a:p>
          <a:p>
            <a:pPr indent="0" lvl="0" marL="0" marR="0" rtl="0" algn="l">
              <a:lnSpc>
                <a:spcPct val="150000"/>
              </a:lnSpc>
              <a:spcBef>
                <a:spcPts val="700"/>
              </a:spcBef>
              <a:spcAft>
                <a:spcPts val="2800"/>
              </a:spcAft>
              <a:buNone/>
            </a:pPr>
            <a:r>
              <a:t/>
            </a:r>
            <a:endParaRPr sz="2400">
              <a:latin typeface="Roboto"/>
              <a:ea typeface="Roboto"/>
              <a:cs typeface="Roboto"/>
              <a:sym typeface="Roboto"/>
            </a:endParaRPr>
          </a:p>
        </p:txBody>
      </p:sp>
      <p:sp>
        <p:nvSpPr>
          <p:cNvPr id="337" name="Google Shape;337;p46"/>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7"/>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7"/>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Create a Kubernetes cluster on GKE (2)</a:t>
            </a:r>
            <a:endParaRPr i="1" sz="1400"/>
          </a:p>
        </p:txBody>
      </p:sp>
      <p:sp>
        <p:nvSpPr>
          <p:cNvPr id="344" name="Google Shape;344;p47"/>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SzPts val="2400"/>
              <a:buFont typeface="Roboto"/>
              <a:buChar char="●"/>
            </a:pPr>
            <a:r>
              <a:rPr lang="en" sz="2400">
                <a:solidFill>
                  <a:srgbClr val="414141"/>
                </a:solidFill>
              </a:rPr>
              <a:t>gcloud projects create kubernauts-trainings</a:t>
            </a:r>
            <a:endParaRPr sz="2400">
              <a:solidFill>
                <a:srgbClr val="414141"/>
              </a:solidFill>
            </a:endParaRPr>
          </a:p>
          <a:p>
            <a:pPr indent="-381000" lvl="0" marL="457200" marR="0" rtl="0" algn="l">
              <a:lnSpc>
                <a:spcPct val="150000"/>
              </a:lnSpc>
              <a:spcBef>
                <a:spcPts val="0"/>
              </a:spcBef>
              <a:spcAft>
                <a:spcPts val="0"/>
              </a:spcAft>
              <a:buClr>
                <a:srgbClr val="414141"/>
              </a:buClr>
              <a:buSzPts val="2400"/>
              <a:buChar char="●"/>
            </a:pPr>
            <a:r>
              <a:rPr lang="en" sz="2400">
                <a:solidFill>
                  <a:srgbClr val="414141"/>
                </a:solidFill>
              </a:rPr>
              <a:t>gcloud config set project kubernauts-trainings</a:t>
            </a:r>
            <a:endParaRPr sz="2400">
              <a:solidFill>
                <a:srgbClr val="414141"/>
              </a:solidFill>
            </a:endParaRPr>
          </a:p>
          <a:p>
            <a:pPr indent="-381000" lvl="0" marL="457200" marR="0" rtl="0" algn="l">
              <a:lnSpc>
                <a:spcPct val="150000"/>
              </a:lnSpc>
              <a:spcBef>
                <a:spcPts val="0"/>
              </a:spcBef>
              <a:spcAft>
                <a:spcPts val="0"/>
              </a:spcAft>
              <a:buClr>
                <a:srgbClr val="414141"/>
              </a:buClr>
              <a:buSzPts val="2400"/>
              <a:buChar char="●"/>
            </a:pPr>
            <a:r>
              <a:rPr lang="en" sz="2400">
                <a:solidFill>
                  <a:srgbClr val="414141"/>
                </a:solidFill>
              </a:rPr>
              <a:t>gcloud container clusters create my-training-cluster --zone=us-central1-a</a:t>
            </a:r>
            <a:endParaRPr sz="2400">
              <a:solidFill>
                <a:srgbClr val="414141"/>
              </a:solidFill>
            </a:endParaRPr>
          </a:p>
          <a:p>
            <a:pPr indent="-381000" lvl="1" marL="914400" marR="0" rtl="0" algn="l">
              <a:lnSpc>
                <a:spcPct val="150000"/>
              </a:lnSpc>
              <a:spcBef>
                <a:spcPts val="0"/>
              </a:spcBef>
              <a:spcAft>
                <a:spcPts val="0"/>
              </a:spcAft>
              <a:buClr>
                <a:srgbClr val="414141"/>
              </a:buClr>
              <a:buSzPts val="2400"/>
              <a:buChar char="○"/>
            </a:pPr>
            <a:r>
              <a:rPr lang="en" sz="2400">
                <a:solidFill>
                  <a:srgbClr val="414141"/>
                </a:solidFill>
              </a:rPr>
              <a:t>Note: message=The Kubernetes Engine API is not enabled for project training-220218. Please ensure …</a:t>
            </a:r>
            <a:endParaRPr sz="2400">
              <a:solidFill>
                <a:srgbClr val="414141"/>
              </a:solidFill>
            </a:endParaRPr>
          </a:p>
          <a:p>
            <a:pPr indent="-381000" lvl="0" marL="457200" marR="0" rtl="0" algn="l">
              <a:lnSpc>
                <a:spcPct val="150000"/>
              </a:lnSpc>
              <a:spcBef>
                <a:spcPts val="0"/>
              </a:spcBef>
              <a:spcAft>
                <a:spcPts val="0"/>
              </a:spcAft>
              <a:buClr>
                <a:srgbClr val="414141"/>
              </a:buClr>
              <a:buSzPts val="2400"/>
              <a:buChar char="●"/>
            </a:pPr>
            <a:r>
              <a:rPr lang="en" sz="2400">
                <a:solidFill>
                  <a:srgbClr val="414141"/>
                </a:solidFill>
              </a:rPr>
              <a:t>Kubectl get nodes</a:t>
            </a:r>
            <a:endParaRPr sz="2400">
              <a:solidFill>
                <a:srgbClr val="414141"/>
              </a:solidFill>
            </a:endParaRPr>
          </a:p>
        </p:txBody>
      </p:sp>
      <p:pic>
        <p:nvPicPr>
          <p:cNvPr id="345" name="Google Shape;345;p47"/>
          <p:cNvPicPr preferRelativeResize="0"/>
          <p:nvPr/>
        </p:nvPicPr>
        <p:blipFill>
          <a:blip r:embed="rId3">
            <a:alphaModFix/>
          </a:blip>
          <a:stretch>
            <a:fillRect/>
          </a:stretch>
        </p:blipFill>
        <p:spPr>
          <a:xfrm>
            <a:off x="558338" y="4286250"/>
            <a:ext cx="6410325" cy="685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8"/>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8"/>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How you’re interacting with your three-node Kubernetes cluster</a:t>
            </a:r>
            <a:endParaRPr b="1" sz="1000">
              <a:solidFill>
                <a:srgbClr val="3C3C3C"/>
              </a:solidFill>
              <a:latin typeface="Arial"/>
              <a:ea typeface="Arial"/>
              <a:cs typeface="Arial"/>
              <a:sym typeface="Arial"/>
            </a:endParaRPr>
          </a:p>
          <a:p>
            <a:pPr indent="0" lvl="0" marL="0" rtl="0" algn="ctr">
              <a:spcBef>
                <a:spcPts val="400"/>
              </a:spcBef>
              <a:spcAft>
                <a:spcPts val="400"/>
              </a:spcAft>
              <a:buNone/>
            </a:pPr>
            <a:r>
              <a:t/>
            </a:r>
            <a:endParaRPr sz="1400"/>
          </a:p>
        </p:txBody>
      </p:sp>
      <p:sp>
        <p:nvSpPr>
          <p:cNvPr id="352" name="Google Shape;352;p48"/>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accent5"/>
                </a:solidFill>
                <a:hlinkClick r:id="rId3"/>
              </a:rPr>
              <a:t>Kubernetes in Action book by</a:t>
            </a:r>
            <a:r>
              <a:rPr lang="en" u="sng">
                <a:solidFill>
                  <a:schemeClr val="accent5"/>
                </a:solidFill>
                <a:hlinkClick r:id="rId4"/>
              </a:rPr>
              <a:t> </a:t>
            </a:r>
            <a:r>
              <a:rPr lang="en" sz="1000" u="sng">
                <a:solidFill>
                  <a:schemeClr val="accent5"/>
                </a:solidFill>
                <a:hlinkClick r:id="rId5"/>
              </a:rPr>
              <a:t>Marko Lukša</a:t>
            </a:r>
            <a:endParaRPr sz="1000"/>
          </a:p>
        </p:txBody>
      </p:sp>
      <p:pic>
        <p:nvPicPr>
          <p:cNvPr id="353" name="Google Shape;353;p48"/>
          <p:cNvPicPr preferRelativeResize="0"/>
          <p:nvPr/>
        </p:nvPicPr>
        <p:blipFill>
          <a:blip r:embed="rId6">
            <a:alphaModFix/>
          </a:blip>
          <a:stretch>
            <a:fillRect/>
          </a:stretch>
        </p:blipFill>
        <p:spPr>
          <a:xfrm>
            <a:off x="1799875" y="684575"/>
            <a:ext cx="5395845" cy="4115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9"/>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9"/>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Running the container image in </a:t>
            </a:r>
            <a:r>
              <a:rPr lang="en" sz="1400"/>
              <a:t>Kubernetes</a:t>
            </a:r>
            <a:endParaRPr b="1" sz="1000">
              <a:solidFill>
                <a:srgbClr val="3C3C3C"/>
              </a:solidFill>
              <a:latin typeface="Arial"/>
              <a:ea typeface="Arial"/>
              <a:cs typeface="Arial"/>
              <a:sym typeface="Arial"/>
            </a:endParaRPr>
          </a:p>
          <a:p>
            <a:pPr indent="0" lvl="0" marL="0" rtl="0" algn="ctr">
              <a:spcBef>
                <a:spcPts val="400"/>
              </a:spcBef>
              <a:spcAft>
                <a:spcPts val="400"/>
              </a:spcAft>
              <a:buNone/>
            </a:pPr>
            <a:r>
              <a:t/>
            </a:r>
            <a:endParaRPr sz="1400"/>
          </a:p>
        </p:txBody>
      </p:sp>
      <p:sp>
        <p:nvSpPr>
          <p:cNvPr id="360" name="Google Shape;360;p49"/>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accent5"/>
                </a:solidFill>
                <a:hlinkClick r:id="rId3"/>
              </a:rPr>
              <a:t>Kubernetes in Action book by</a:t>
            </a:r>
            <a:r>
              <a:rPr lang="en" u="sng">
                <a:solidFill>
                  <a:schemeClr val="accent5"/>
                </a:solidFill>
                <a:hlinkClick r:id="rId4"/>
              </a:rPr>
              <a:t> </a:t>
            </a:r>
            <a:r>
              <a:rPr lang="en" sz="1000" u="sng">
                <a:solidFill>
                  <a:schemeClr val="accent5"/>
                </a:solidFill>
                <a:hlinkClick r:id="rId5"/>
              </a:rPr>
              <a:t>Marko Lukša</a:t>
            </a:r>
            <a:endParaRPr sz="1000"/>
          </a:p>
        </p:txBody>
      </p:sp>
      <p:pic>
        <p:nvPicPr>
          <p:cNvPr id="361" name="Google Shape;361;p49"/>
          <p:cNvPicPr preferRelativeResize="0"/>
          <p:nvPr/>
        </p:nvPicPr>
        <p:blipFill>
          <a:blip r:embed="rId6">
            <a:alphaModFix/>
          </a:blip>
          <a:stretch>
            <a:fillRect/>
          </a:stretch>
        </p:blipFill>
        <p:spPr>
          <a:xfrm>
            <a:off x="1929725" y="634950"/>
            <a:ext cx="5619750" cy="4200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0"/>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0"/>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Create a Kubernetes cluster on GKE (3)</a:t>
            </a:r>
            <a:endParaRPr i="1" sz="1400"/>
          </a:p>
        </p:txBody>
      </p:sp>
      <p:sp>
        <p:nvSpPr>
          <p:cNvPr id="368" name="Google Shape;368;p50"/>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SzPts val="2400"/>
              <a:buFont typeface="Roboto"/>
              <a:buChar char="●"/>
            </a:pPr>
            <a:r>
              <a:rPr lang="en" sz="2400">
                <a:solidFill>
                  <a:srgbClr val="414141"/>
                </a:solidFill>
              </a:rPr>
              <a:t>List your clusters</a:t>
            </a:r>
            <a:endParaRPr sz="2400">
              <a:solidFill>
                <a:srgbClr val="414141"/>
              </a:solidFill>
            </a:endParaRPr>
          </a:p>
          <a:p>
            <a:pPr indent="-381000" lvl="1" marL="914400" marR="0" rtl="0" algn="l">
              <a:lnSpc>
                <a:spcPct val="150000"/>
              </a:lnSpc>
              <a:spcBef>
                <a:spcPts val="0"/>
              </a:spcBef>
              <a:spcAft>
                <a:spcPts val="0"/>
              </a:spcAft>
              <a:buSzPts val="2400"/>
              <a:buFont typeface="Roboto"/>
              <a:buChar char="○"/>
            </a:pPr>
            <a:r>
              <a:rPr lang="en" sz="2400">
                <a:solidFill>
                  <a:srgbClr val="414141"/>
                </a:solidFill>
              </a:rPr>
              <a:t>gcloud container clusters list</a:t>
            </a:r>
            <a:endParaRPr sz="2400">
              <a:solidFill>
                <a:srgbClr val="414141"/>
              </a:solidFill>
            </a:endParaRPr>
          </a:p>
          <a:p>
            <a:pPr indent="-381000" lvl="0" marL="457200" marR="76200" rtl="0" algn="l">
              <a:lnSpc>
                <a:spcPct val="142857"/>
              </a:lnSpc>
              <a:spcBef>
                <a:spcPts val="0"/>
              </a:spcBef>
              <a:spcAft>
                <a:spcPts val="0"/>
              </a:spcAft>
              <a:buClr>
                <a:srgbClr val="414141"/>
              </a:buClr>
              <a:buSzPts val="2400"/>
              <a:buChar char="●"/>
            </a:pPr>
            <a:r>
              <a:rPr lang="en" sz="2400">
                <a:solidFill>
                  <a:srgbClr val="414141"/>
                </a:solidFill>
              </a:rPr>
              <a:t>Set a default Compute Engine zone</a:t>
            </a:r>
            <a:endParaRPr sz="2400">
              <a:solidFill>
                <a:srgbClr val="414141"/>
              </a:solidFill>
            </a:endParaRPr>
          </a:p>
          <a:p>
            <a:pPr indent="-381000" lvl="1" marL="914400" marR="76200" rtl="0" algn="l">
              <a:lnSpc>
                <a:spcPct val="142857"/>
              </a:lnSpc>
              <a:spcBef>
                <a:spcPts val="0"/>
              </a:spcBef>
              <a:spcAft>
                <a:spcPts val="0"/>
              </a:spcAft>
              <a:buClr>
                <a:srgbClr val="414141"/>
              </a:buClr>
              <a:buSzPts val="2400"/>
              <a:buChar char="○"/>
            </a:pPr>
            <a:r>
              <a:rPr lang="en" sz="2400">
                <a:solidFill>
                  <a:srgbClr val="414141"/>
                </a:solidFill>
              </a:rPr>
              <a:t>gcloud config set compute/zone us-central1-a</a:t>
            </a:r>
            <a:endParaRPr sz="1050">
              <a:solidFill>
                <a:srgbClr val="37474F"/>
              </a:solidFill>
              <a:highlight>
                <a:srgbClr val="F7F7F7"/>
              </a:highlight>
              <a:latin typeface="Roboto Mono"/>
              <a:ea typeface="Roboto Mono"/>
              <a:cs typeface="Roboto Mono"/>
              <a:sym typeface="Roboto Mono"/>
            </a:endParaRPr>
          </a:p>
          <a:p>
            <a:pPr indent="-381000" lvl="0" marL="457200" marR="0" rtl="0" algn="l">
              <a:lnSpc>
                <a:spcPct val="150000"/>
              </a:lnSpc>
              <a:spcBef>
                <a:spcPts val="0"/>
              </a:spcBef>
              <a:spcAft>
                <a:spcPts val="0"/>
              </a:spcAft>
              <a:buClr>
                <a:srgbClr val="414141"/>
              </a:buClr>
              <a:buSzPts val="2400"/>
              <a:buChar char="●"/>
            </a:pPr>
            <a:r>
              <a:rPr lang="en" sz="2400">
                <a:solidFill>
                  <a:srgbClr val="414141"/>
                </a:solidFill>
              </a:rPr>
              <a:t>Define a standard project with your ProjectID</a:t>
            </a:r>
            <a:endParaRPr sz="2400">
              <a:solidFill>
                <a:srgbClr val="414141"/>
              </a:solidFill>
            </a:endParaRPr>
          </a:p>
          <a:p>
            <a:pPr indent="-381000" lvl="1" marL="914400" marR="76200" rtl="0" algn="l">
              <a:lnSpc>
                <a:spcPct val="142857"/>
              </a:lnSpc>
              <a:spcBef>
                <a:spcPts val="0"/>
              </a:spcBef>
              <a:spcAft>
                <a:spcPts val="0"/>
              </a:spcAft>
              <a:buClr>
                <a:srgbClr val="414141"/>
              </a:buClr>
              <a:buSzPts val="2400"/>
              <a:buChar char="○"/>
            </a:pPr>
            <a:r>
              <a:rPr lang="en" sz="2400">
                <a:solidFill>
                  <a:srgbClr val="414141"/>
                </a:solidFill>
              </a:rPr>
              <a:t>gcloud config set project kubernauts-trainings</a:t>
            </a:r>
            <a:endParaRPr sz="2400">
              <a:solidFill>
                <a:srgbClr val="414141"/>
              </a:solidFill>
            </a:endParaRPr>
          </a:p>
          <a:p>
            <a:pPr indent="-381000" lvl="0" marL="457200" marR="76200" rtl="0" algn="l">
              <a:lnSpc>
                <a:spcPct val="142857"/>
              </a:lnSpc>
              <a:spcBef>
                <a:spcPts val="0"/>
              </a:spcBef>
              <a:spcAft>
                <a:spcPts val="0"/>
              </a:spcAft>
              <a:buClr>
                <a:srgbClr val="414141"/>
              </a:buClr>
              <a:buSzPts val="2400"/>
              <a:buChar char="●"/>
            </a:pPr>
            <a:r>
              <a:rPr lang="en" sz="2400">
                <a:solidFill>
                  <a:srgbClr val="414141"/>
                </a:solidFill>
              </a:rPr>
              <a:t>Access the Kubernetes dashboard</a:t>
            </a:r>
            <a:endParaRPr sz="2400">
              <a:solidFill>
                <a:srgbClr val="414141"/>
              </a:solidFill>
            </a:endParaRPr>
          </a:p>
          <a:p>
            <a:pPr indent="-381000" lvl="1" marL="914400" marR="76200" rtl="0" algn="l">
              <a:lnSpc>
                <a:spcPct val="142857"/>
              </a:lnSpc>
              <a:spcBef>
                <a:spcPts val="0"/>
              </a:spcBef>
              <a:spcAft>
                <a:spcPts val="0"/>
              </a:spcAft>
              <a:buClr>
                <a:srgbClr val="414141"/>
              </a:buClr>
              <a:buSzPts val="2400"/>
              <a:buChar char="○"/>
            </a:pPr>
            <a:r>
              <a:rPr lang="en" sz="2400">
                <a:solidFill>
                  <a:srgbClr val="414141"/>
                </a:solidFill>
              </a:rPr>
              <a:t>kubectl proxy </a:t>
            </a:r>
            <a:r>
              <a:rPr lang="en" sz="2400" u="sng">
                <a:solidFill>
                  <a:schemeClr val="hlink"/>
                </a:solidFill>
                <a:hlinkClick r:id="rId3"/>
              </a:rPr>
              <a:t>→</a:t>
            </a:r>
            <a:r>
              <a:rPr lang="en" sz="2400">
                <a:solidFill>
                  <a:srgbClr val="414141"/>
                </a:solidFill>
              </a:rPr>
              <a:t> </a:t>
            </a:r>
            <a:endParaRPr sz="2400">
              <a:solidFill>
                <a:srgbClr val="414141"/>
              </a:solidFill>
            </a:endParaRPr>
          </a:p>
        </p:txBody>
      </p:sp>
      <p:sp>
        <p:nvSpPr>
          <p:cNvPr id="369" name="Google Shape;369;p50"/>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endParaRPr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1"/>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Create a Kubernetes cluster on GKE (4)</a:t>
            </a:r>
            <a:endParaRPr i="1" sz="1400"/>
          </a:p>
        </p:txBody>
      </p:sp>
      <p:sp>
        <p:nvSpPr>
          <p:cNvPr id="376" name="Google Shape;376;p51"/>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rgbClr val="000000"/>
              </a:buClr>
              <a:buSzPts val="2400"/>
              <a:buFont typeface="Roboto"/>
              <a:buChar char="●"/>
            </a:pPr>
            <a:r>
              <a:rPr lang="en" sz="2400">
                <a:solidFill>
                  <a:srgbClr val="414141"/>
                </a:solidFill>
              </a:rPr>
              <a:t>Login to one of the nodes</a:t>
            </a:r>
            <a:endParaRPr sz="2400">
              <a:solidFill>
                <a:srgbClr val="414141"/>
              </a:solidFill>
            </a:endParaRPr>
          </a:p>
          <a:p>
            <a:pPr indent="-317500" lvl="1" marL="914400" rtl="0" algn="l">
              <a:spcBef>
                <a:spcPts val="0"/>
              </a:spcBef>
              <a:spcAft>
                <a:spcPts val="0"/>
              </a:spcAft>
              <a:buSzPts val="1400"/>
              <a:buChar char="○"/>
            </a:pPr>
            <a:r>
              <a:rPr lang="en"/>
              <a:t>gcloud compute ssh &lt;node-name&gt;</a:t>
            </a:r>
            <a:endParaRPr/>
          </a:p>
          <a:p>
            <a:pPr indent="0" lvl="0" marL="0" rtl="0" algn="l">
              <a:spcBef>
                <a:spcPts val="0"/>
              </a:spcBef>
              <a:spcAft>
                <a:spcPts val="0"/>
              </a:spcAft>
              <a:buNone/>
            </a:pPr>
            <a:r>
              <a:t/>
            </a:r>
            <a:endParaRPr/>
          </a:p>
          <a:p>
            <a:pPr indent="-381000" lvl="0" marL="457200" rtl="0" algn="l">
              <a:lnSpc>
                <a:spcPct val="150000"/>
              </a:lnSpc>
              <a:spcBef>
                <a:spcPts val="0"/>
              </a:spcBef>
              <a:spcAft>
                <a:spcPts val="0"/>
              </a:spcAft>
              <a:buClr>
                <a:srgbClr val="414141"/>
              </a:buClr>
              <a:buSzPts val="2400"/>
              <a:buChar char="●"/>
            </a:pPr>
            <a:r>
              <a:rPr lang="en" sz="2400">
                <a:solidFill>
                  <a:srgbClr val="414141"/>
                </a:solidFill>
              </a:rPr>
              <a:t>Get more information about a node</a:t>
            </a:r>
            <a:endParaRPr sz="2400">
              <a:solidFill>
                <a:srgbClr val="414141"/>
              </a:solidFill>
            </a:endParaRPr>
          </a:p>
          <a:p>
            <a:pPr indent="-381000" lvl="1" marL="914400" rtl="0" algn="l">
              <a:lnSpc>
                <a:spcPct val="150000"/>
              </a:lnSpc>
              <a:spcBef>
                <a:spcPts val="0"/>
              </a:spcBef>
              <a:spcAft>
                <a:spcPts val="0"/>
              </a:spcAft>
              <a:buClr>
                <a:srgbClr val="414141"/>
              </a:buClr>
              <a:buSzPts val="2400"/>
              <a:buChar char="○"/>
            </a:pPr>
            <a:r>
              <a:rPr lang="en"/>
              <a:t>kubectl describe node &lt;node name&gt;</a:t>
            </a:r>
            <a:endParaRPr sz="2400">
              <a:solidFill>
                <a:srgbClr val="414141"/>
              </a:solidFill>
            </a:endParaRPr>
          </a:p>
          <a:p>
            <a:pPr indent="-381000" lvl="0" marL="457200" rtl="0" algn="l">
              <a:lnSpc>
                <a:spcPct val="150000"/>
              </a:lnSpc>
              <a:spcBef>
                <a:spcPts val="0"/>
              </a:spcBef>
              <a:spcAft>
                <a:spcPts val="0"/>
              </a:spcAft>
              <a:buClr>
                <a:srgbClr val="414141"/>
              </a:buClr>
              <a:buSzPts val="2400"/>
              <a:buChar char="●"/>
            </a:pPr>
            <a:r>
              <a:rPr lang="en" sz="2400">
                <a:solidFill>
                  <a:srgbClr val="414141"/>
                </a:solidFill>
              </a:rPr>
              <a:t>Delete / clean up your training cluster</a:t>
            </a:r>
            <a:endParaRPr sz="2400">
              <a:solidFill>
                <a:srgbClr val="414141"/>
              </a:solidFill>
            </a:endParaRPr>
          </a:p>
          <a:p>
            <a:pPr indent="-381000" lvl="1" marL="914400" rtl="0" algn="l">
              <a:lnSpc>
                <a:spcPct val="150000"/>
              </a:lnSpc>
              <a:spcBef>
                <a:spcPts val="0"/>
              </a:spcBef>
              <a:spcAft>
                <a:spcPts val="0"/>
              </a:spcAft>
              <a:buClr>
                <a:srgbClr val="414141"/>
              </a:buClr>
              <a:buSzPts val="2400"/>
              <a:buChar char="○"/>
            </a:pPr>
            <a:r>
              <a:rPr lang="en"/>
              <a:t>gcloud container clusters delete my-training-cluster --zone=europe-west3-a</a:t>
            </a:r>
            <a:endParaRPr/>
          </a:p>
          <a:p>
            <a:pPr indent="0" lvl="0" marL="0" rtl="0" algn="l">
              <a:lnSpc>
                <a:spcPct val="150000"/>
              </a:lnSpc>
              <a:spcBef>
                <a:spcPts val="2800"/>
              </a:spcBef>
              <a:spcAft>
                <a:spcPts val="2800"/>
              </a:spcAft>
              <a:buNone/>
            </a:pPr>
            <a:r>
              <a:rPr lang="en"/>
              <a:t>Note: deleting a cluster doesn’t delete your storage / disks on GKE, you’ve to delete them manually</a:t>
            </a:r>
            <a:endParaRPr/>
          </a:p>
        </p:txBody>
      </p:sp>
      <p:sp>
        <p:nvSpPr>
          <p:cNvPr id="377" name="Google Shape;377;p51"/>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How to prepare for online trainings (2)</a:t>
            </a:r>
            <a:endParaRPr i="1" sz="1400"/>
          </a:p>
        </p:txBody>
      </p:sp>
      <p:sp>
        <p:nvSpPr>
          <p:cNvPr id="91" name="Google Shape;91;p16"/>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Optional: create a Kubernetes Cluster on AWS or OpenStack</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Use Kubernauts’ TK8 installer for AWS, OpenStack and Bare-Metal </a:t>
            </a:r>
            <a:r>
              <a:rPr lang="en" sz="2400" u="sng">
                <a:solidFill>
                  <a:schemeClr val="hlink"/>
                </a:solidFill>
                <a:hlinkClick r:id="rId3"/>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Use Kubernauts’ TK8EKS installer for AWS, OpenStack and Bare-Metal </a:t>
            </a:r>
            <a:r>
              <a:rPr lang="en" sz="2400" u="sng">
                <a:solidFill>
                  <a:schemeClr val="accent5"/>
                </a:solidFill>
                <a:hlinkClick r:id="rId4"/>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Use our Kops Faststart guide for AWS </a:t>
            </a:r>
            <a:r>
              <a:rPr lang="en" sz="2400" u="sng">
                <a:solidFill>
                  <a:schemeClr val="accent5"/>
                </a:solidFill>
                <a:hlinkClick r:id="rId5"/>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Use Heptio’s Quickstart for AWS </a:t>
            </a:r>
            <a:r>
              <a:rPr lang="en" sz="2400" u="sng">
                <a:solidFill>
                  <a:schemeClr val="accent5"/>
                </a:solidFill>
                <a:hlinkClick r:id="rId6"/>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New: use Dave Karre’s OKD 3.10 implementation </a:t>
            </a:r>
            <a:r>
              <a:rPr lang="en" sz="2400" u="sng">
                <a:solidFill>
                  <a:schemeClr val="hlink"/>
                </a:solidFill>
                <a:hlinkClick r:id="rId7"/>
              </a:rPr>
              <a:t>→</a:t>
            </a:r>
            <a:r>
              <a:rPr lang="en" sz="2400">
                <a:solidFill>
                  <a:srgbClr val="414141"/>
                </a:solidFill>
              </a:rPr>
              <a:t> </a:t>
            </a:r>
            <a:endParaRPr sz="2400">
              <a:solidFill>
                <a:srgbClr val="414141"/>
              </a:solidFill>
            </a:endParaRPr>
          </a:p>
          <a:p>
            <a:pPr indent="0" lvl="0" marL="0" marR="0" rtl="0" algn="l">
              <a:lnSpc>
                <a:spcPct val="150000"/>
              </a:lnSpc>
              <a:spcBef>
                <a:spcPts val="700"/>
              </a:spcBef>
              <a:spcAft>
                <a:spcPts val="2800"/>
              </a:spcAft>
              <a:buNone/>
            </a:pPr>
            <a:r>
              <a:t/>
            </a:r>
            <a:endParaRPr sz="2400">
              <a:latin typeface="Roboto"/>
              <a:ea typeface="Roboto"/>
              <a:cs typeface="Roboto"/>
              <a:sym typeface="Roboto"/>
            </a:endParaRPr>
          </a:p>
        </p:txBody>
      </p:sp>
      <p:sp>
        <p:nvSpPr>
          <p:cNvPr id="92" name="Google Shape;92;p16"/>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8"/>
              </a:rPr>
              <a:t>https://kubernauts.gitbooks.io/kubernauts-kubernetes-training-courses/content/courses/novice.html </a:t>
            </a:r>
            <a:endParaRPr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2"/>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2"/>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Create a Kubernetes cluster on AWS / OpenStack</a:t>
            </a:r>
            <a:endParaRPr i="1" sz="1400"/>
          </a:p>
        </p:txBody>
      </p:sp>
      <p:sp>
        <p:nvSpPr>
          <p:cNvPr id="384" name="Google Shape;384;p52"/>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Create a Kubernetes cluster on AWS</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Kubdeadm </a:t>
            </a:r>
            <a:r>
              <a:rPr lang="en" sz="2400" u="sng">
                <a:solidFill>
                  <a:schemeClr val="hlink"/>
                </a:solidFill>
                <a:hlinkClick r:id="rId3"/>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Kops FastStart </a:t>
            </a:r>
            <a:r>
              <a:rPr lang="en" sz="2400" u="sng">
                <a:solidFill>
                  <a:schemeClr val="hlink"/>
                </a:solidFill>
                <a:hlinkClick r:id="rId4"/>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Kubicorn </a:t>
            </a:r>
            <a:r>
              <a:rPr lang="en" sz="2400" u="sng">
                <a:solidFill>
                  <a:schemeClr val="hlink"/>
                </a:solidFill>
                <a:hlinkClick r:id="rId5"/>
              </a:rPr>
              <a:t>→</a:t>
            </a:r>
            <a:r>
              <a:rPr lang="en" sz="2400">
                <a:solidFill>
                  <a:srgbClr val="414141"/>
                </a:solidFill>
              </a:rPr>
              <a:t> </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TK8 </a:t>
            </a:r>
            <a:r>
              <a:rPr lang="en" sz="2400" u="sng">
                <a:solidFill>
                  <a:schemeClr val="hlink"/>
                </a:solidFill>
                <a:hlinkClick r:id="rId6"/>
              </a:rPr>
              <a:t>→</a:t>
            </a:r>
            <a:r>
              <a:rPr lang="en" sz="2400">
                <a:solidFill>
                  <a:srgbClr val="414141"/>
                </a:solidFill>
              </a:rPr>
              <a:t> (supports OpenStack as well, Bare-Metal, Azure, GCP coming soon)</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3"/>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3"/>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Create a Kubernetes cluster on ACS</a:t>
            </a:r>
            <a:endParaRPr i="1" sz="1400"/>
          </a:p>
        </p:txBody>
      </p:sp>
      <p:sp>
        <p:nvSpPr>
          <p:cNvPr id="391" name="Google Shape;391;p53"/>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Create a Kubernetes cluster on ACS</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ToDo → see Kubernetes CookBook</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
        <p:nvSpPr>
          <p:cNvPr id="392" name="Google Shape;392;p53"/>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4"/>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4"/>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API Groups, OpenAPI and Swagger UI (1)</a:t>
            </a:r>
            <a:endParaRPr i="1" sz="1400"/>
          </a:p>
        </p:txBody>
      </p:sp>
      <p:sp>
        <p:nvSpPr>
          <p:cNvPr id="399" name="Google Shape;399;p54"/>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40000"/>
              </a:lnSpc>
              <a:spcBef>
                <a:spcPts val="1400"/>
              </a:spcBef>
              <a:spcAft>
                <a:spcPts val="0"/>
              </a:spcAft>
              <a:buClr>
                <a:srgbClr val="414141"/>
              </a:buClr>
              <a:buSzPts val="2400"/>
              <a:buFont typeface="Arial"/>
              <a:buChar char="●"/>
            </a:pPr>
            <a:r>
              <a:rPr lang="en" sz="2400">
                <a:solidFill>
                  <a:srgbClr val="414141"/>
                </a:solidFill>
              </a:rPr>
              <a:t>Install Swagger UI on Minikube / Minishift / Tectonic</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k run swagger-ui --image=swaggerapi/swagger-ui:latest</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On Tectonic </a:t>
            </a:r>
            <a:r>
              <a:rPr lang="en" sz="2400" u="sng">
                <a:solidFill>
                  <a:schemeClr val="hlink"/>
                </a:solidFill>
                <a:hlinkClick r:id="rId3"/>
              </a:rPr>
              <a:t>→</a:t>
            </a:r>
            <a:r>
              <a:rPr lang="en" sz="2400">
                <a:solidFill>
                  <a:srgbClr val="414141"/>
                </a:solidFill>
              </a:rPr>
              <a:t>  </a:t>
            </a:r>
            <a:endParaRPr sz="2400">
              <a:solidFill>
                <a:srgbClr val="414141"/>
              </a:solidFill>
            </a:endParaRPr>
          </a:p>
          <a:p>
            <a:pPr indent="-381000" lvl="2" marL="1371600" marR="0" rtl="0" algn="l">
              <a:lnSpc>
                <a:spcPct val="140000"/>
              </a:lnSpc>
              <a:spcBef>
                <a:spcPts val="0"/>
              </a:spcBef>
              <a:spcAft>
                <a:spcPts val="0"/>
              </a:spcAft>
              <a:buClr>
                <a:srgbClr val="414141"/>
              </a:buClr>
              <a:buSzPts val="2400"/>
              <a:buChar char="■"/>
            </a:pPr>
            <a:r>
              <a:rPr lang="en" sz="2400">
                <a:solidFill>
                  <a:srgbClr val="414141"/>
                </a:solidFill>
              </a:rPr>
              <a:t>k expose deployment swagger-ui --port=8080 --external-ip=172.17.4.101 --type=NodePort</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On Minikube </a:t>
            </a:r>
            <a:r>
              <a:rPr lang="en" sz="2400" u="sng">
                <a:solidFill>
                  <a:schemeClr val="hlink"/>
                </a:solidFill>
                <a:hlinkClick r:id="rId4"/>
              </a:rPr>
              <a:t>→</a:t>
            </a:r>
            <a:r>
              <a:rPr lang="en" sz="2400">
                <a:solidFill>
                  <a:srgbClr val="414141"/>
                </a:solidFill>
              </a:rPr>
              <a:t> </a:t>
            </a:r>
            <a:endParaRPr sz="2400">
              <a:solidFill>
                <a:srgbClr val="414141"/>
              </a:solidFill>
            </a:endParaRPr>
          </a:p>
          <a:p>
            <a:pPr indent="-381000" lvl="2" marL="1371600" marR="0" rtl="0" algn="l">
              <a:lnSpc>
                <a:spcPct val="140000"/>
              </a:lnSpc>
              <a:spcBef>
                <a:spcPts val="0"/>
              </a:spcBef>
              <a:spcAft>
                <a:spcPts val="0"/>
              </a:spcAft>
              <a:buClr>
                <a:srgbClr val="414141"/>
              </a:buClr>
              <a:buSzPts val="2400"/>
              <a:buChar char="■"/>
            </a:pPr>
            <a:r>
              <a:rPr lang="en" sz="2400">
                <a:solidFill>
                  <a:srgbClr val="414141"/>
                </a:solidFill>
              </a:rPr>
              <a:t>k expose deployment swagger-ui --port=8080 --external-ip=$(minikube ip) --type=NodePort</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Use </a:t>
            </a:r>
            <a:r>
              <a:rPr lang="en" sz="2400" u="sng">
                <a:solidFill>
                  <a:schemeClr val="hlink"/>
                </a:solidFill>
                <a:hlinkClick r:id="rId5"/>
              </a:rPr>
              <a:t>swagger.json</a:t>
            </a:r>
            <a:r>
              <a:rPr lang="en" sz="2400">
                <a:solidFill>
                  <a:srgbClr val="414141"/>
                </a:solidFill>
              </a:rPr>
              <a:t> to explore the API</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5"/>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5"/>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API Groups, OpenAPI and Swagger UI (2)</a:t>
            </a:r>
            <a:endParaRPr i="1" sz="1400"/>
          </a:p>
        </p:txBody>
      </p:sp>
      <p:pic>
        <p:nvPicPr>
          <p:cNvPr id="406" name="Google Shape;406;p55"/>
          <p:cNvPicPr preferRelativeResize="0"/>
          <p:nvPr/>
        </p:nvPicPr>
        <p:blipFill>
          <a:blip r:embed="rId3">
            <a:alphaModFix/>
          </a:blip>
          <a:stretch>
            <a:fillRect/>
          </a:stretch>
        </p:blipFill>
        <p:spPr>
          <a:xfrm>
            <a:off x="152400" y="567600"/>
            <a:ext cx="8839200" cy="417366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6"/>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6"/>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API Groups, OpenAPI and Swagger UI (3)</a:t>
            </a:r>
            <a:endParaRPr i="1" sz="1400"/>
          </a:p>
        </p:txBody>
      </p:sp>
      <p:pic>
        <p:nvPicPr>
          <p:cNvPr id="413" name="Google Shape;413;p56"/>
          <p:cNvPicPr preferRelativeResize="0"/>
          <p:nvPr/>
        </p:nvPicPr>
        <p:blipFill>
          <a:blip r:embed="rId3">
            <a:alphaModFix/>
          </a:blip>
          <a:stretch>
            <a:fillRect/>
          </a:stretch>
        </p:blipFill>
        <p:spPr>
          <a:xfrm>
            <a:off x="1475137" y="1260325"/>
            <a:ext cx="6357976" cy="3753250"/>
          </a:xfrm>
          <a:prstGeom prst="rect">
            <a:avLst/>
          </a:prstGeom>
          <a:noFill/>
          <a:ln>
            <a:noFill/>
          </a:ln>
        </p:spPr>
      </p:pic>
      <p:sp>
        <p:nvSpPr>
          <p:cNvPr id="414" name="Google Shape;414;p56"/>
          <p:cNvSpPr txBox="1"/>
          <p:nvPr/>
        </p:nvSpPr>
        <p:spPr>
          <a:xfrm>
            <a:off x="294375" y="533550"/>
            <a:ext cx="85737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14141"/>
                </a:solidFill>
              </a:rPr>
              <a:t>Enjoy the Kubernetes API deep dive </a:t>
            </a:r>
            <a:r>
              <a:rPr lang="en" sz="2400" u="sng">
                <a:solidFill>
                  <a:schemeClr val="hlink"/>
                </a:solidFill>
                <a:hlinkClick r:id="rId4"/>
              </a:rPr>
              <a:t>→</a:t>
            </a:r>
            <a:r>
              <a:rPr lang="en" sz="2400">
                <a:solidFill>
                  <a:srgbClr val="414141"/>
                </a:solidFill>
              </a:rPr>
              <a:t> </a:t>
            </a:r>
            <a:endParaRPr sz="2400">
              <a:solidFill>
                <a:srgbClr val="41414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7"/>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7"/>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Play with Simple Apps on Kubernetes</a:t>
            </a:r>
            <a:endParaRPr i="1" sz="1400"/>
          </a:p>
        </p:txBody>
      </p:sp>
      <p:sp>
        <p:nvSpPr>
          <p:cNvPr id="421" name="Google Shape;421;p57"/>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Start the Ghost micro-blogging platform</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kubectl run ghost --image=ghost:0.9</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kubectl expose deployments ghost --port=2368 --type=LoadBalancer</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 expose deployment ghost --port=2368 --external-ip=$(minikube ip) --type=NodePort</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kubectl get svc</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kubectl get deploy</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kubectl edit deploy ghost (change the nr. of replicas to 3)</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pic>
        <p:nvPicPr>
          <p:cNvPr id="422" name="Google Shape;422;p57"/>
          <p:cNvPicPr preferRelativeResize="0"/>
          <p:nvPr/>
        </p:nvPicPr>
        <p:blipFill>
          <a:blip r:embed="rId3">
            <a:alphaModFix/>
          </a:blip>
          <a:stretch>
            <a:fillRect/>
          </a:stretch>
        </p:blipFill>
        <p:spPr>
          <a:xfrm>
            <a:off x="4023163" y="3870713"/>
            <a:ext cx="4810125" cy="714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8"/>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8"/>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Play with Simple Apps on Kubernetes</a:t>
            </a:r>
            <a:endParaRPr i="1" sz="1400"/>
          </a:p>
        </p:txBody>
      </p:sp>
      <p:sp>
        <p:nvSpPr>
          <p:cNvPr id="429" name="Google Shape;429;p58"/>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Log into the pod</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kubectl exec -it ghost-xxx bash</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Get the logs from the pod</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kubectl logs ghost-xxx</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Delete</a:t>
            </a:r>
            <a:r>
              <a:rPr lang="en" sz="2400">
                <a:solidFill>
                  <a:srgbClr val="414141"/>
                </a:solidFill>
              </a:rPr>
              <a:t> the Ghost micro-bloging platform</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kubectl delete deploy ghost</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Get the cluster state</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kubectl cluster-info dump --all-namespaces --output-directory=$PWD/cluster-state</a:t>
            </a:r>
            <a:endParaRPr sz="2400">
              <a:solidFill>
                <a:srgbClr val="414141"/>
              </a:solidFill>
            </a:endParaRPr>
          </a:p>
          <a:p>
            <a:pPr indent="0" lvl="0" marL="0" marR="0" rtl="0" algn="l">
              <a:lnSpc>
                <a:spcPct val="150000"/>
              </a:lnSpc>
              <a:spcBef>
                <a:spcPts val="700"/>
              </a:spcBef>
              <a:spcAft>
                <a:spcPts val="2800"/>
              </a:spcAft>
              <a:buNone/>
            </a:pPr>
            <a:r>
              <a:t/>
            </a:r>
            <a:endParaRPr sz="24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9"/>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9"/>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Deploying and Updating Apps with Kubernetes</a:t>
            </a:r>
            <a:endParaRPr i="1" sz="1400"/>
          </a:p>
        </p:txBody>
      </p:sp>
      <p:sp>
        <p:nvSpPr>
          <p:cNvPr id="436" name="Google Shape;436;p59"/>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Please read and understand </a:t>
            </a:r>
            <a:r>
              <a:rPr lang="en" sz="2400" u="sng">
                <a:solidFill>
                  <a:schemeClr val="hlink"/>
                </a:solidFill>
                <a:hlinkClick r:id="rId3"/>
              </a:rPr>
              <a:t>this</a:t>
            </a:r>
            <a:r>
              <a:rPr lang="en" sz="2400">
                <a:solidFill>
                  <a:srgbClr val="414141"/>
                </a:solidFill>
              </a:rPr>
              <a:t> great free chapter from Kubernetes in Action book by Marko Lukša.  </a:t>
            </a:r>
            <a:br>
              <a:rPr lang="en" sz="2400">
                <a:latin typeface="Roboto"/>
                <a:ea typeface="Roboto"/>
                <a:cs typeface="Roboto"/>
                <a:sym typeface="Roboto"/>
              </a:rPr>
            </a:br>
            <a:endParaRPr sz="2400">
              <a:latin typeface="Roboto"/>
              <a:ea typeface="Roboto"/>
              <a:cs typeface="Roboto"/>
              <a:sym typeface="Roboto"/>
            </a:endParaRPr>
          </a:p>
        </p:txBody>
      </p:sp>
      <p:pic>
        <p:nvPicPr>
          <p:cNvPr id="437" name="Google Shape;437;p59"/>
          <p:cNvPicPr preferRelativeResize="0"/>
          <p:nvPr/>
        </p:nvPicPr>
        <p:blipFill>
          <a:blip r:embed="rId4">
            <a:alphaModFix/>
          </a:blip>
          <a:stretch>
            <a:fillRect/>
          </a:stretch>
        </p:blipFill>
        <p:spPr>
          <a:xfrm>
            <a:off x="6931850" y="1332350"/>
            <a:ext cx="1621400" cy="2017325"/>
          </a:xfrm>
          <a:prstGeom prst="rect">
            <a:avLst/>
          </a:prstGeom>
          <a:noFill/>
          <a:ln>
            <a:noFill/>
          </a:ln>
        </p:spPr>
      </p:pic>
      <p:pic>
        <p:nvPicPr>
          <p:cNvPr id="438" name="Google Shape;438;p59"/>
          <p:cNvPicPr preferRelativeResize="0"/>
          <p:nvPr/>
        </p:nvPicPr>
        <p:blipFill>
          <a:blip r:embed="rId5">
            <a:alphaModFix/>
          </a:blip>
          <a:stretch>
            <a:fillRect/>
          </a:stretch>
        </p:blipFill>
        <p:spPr>
          <a:xfrm>
            <a:off x="735275" y="1954500"/>
            <a:ext cx="5314950" cy="904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0"/>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0"/>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Understanding Kubernetes NodePort vs LoadBalancer vs Ingress</a:t>
            </a:r>
            <a:endParaRPr i="1" sz="1400"/>
          </a:p>
        </p:txBody>
      </p:sp>
      <p:sp>
        <p:nvSpPr>
          <p:cNvPr id="445" name="Google Shape;445;p60"/>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400"/>
              </a:spcBef>
              <a:spcAft>
                <a:spcPts val="700"/>
              </a:spcAft>
              <a:buNone/>
            </a:pPr>
            <a:r>
              <a:t/>
            </a:r>
            <a:endParaRPr sz="2400">
              <a:latin typeface="Roboto"/>
              <a:ea typeface="Roboto"/>
              <a:cs typeface="Roboto"/>
              <a:sym typeface="Roboto"/>
            </a:endParaRPr>
          </a:p>
        </p:txBody>
      </p:sp>
      <p:pic>
        <p:nvPicPr>
          <p:cNvPr id="446" name="Google Shape;446;p60"/>
          <p:cNvPicPr preferRelativeResize="0"/>
          <p:nvPr/>
        </p:nvPicPr>
        <p:blipFill>
          <a:blip r:embed="rId3">
            <a:alphaModFix/>
          </a:blip>
          <a:stretch>
            <a:fillRect/>
          </a:stretch>
        </p:blipFill>
        <p:spPr>
          <a:xfrm>
            <a:off x="2636050" y="631775"/>
            <a:ext cx="3573400" cy="3988801"/>
          </a:xfrm>
          <a:prstGeom prst="rect">
            <a:avLst/>
          </a:prstGeom>
          <a:noFill/>
          <a:ln>
            <a:noFill/>
          </a:ln>
        </p:spPr>
      </p:pic>
      <p:sp>
        <p:nvSpPr>
          <p:cNvPr id="447" name="Google Shape;447;p60"/>
          <p:cNvSpPr txBox="1"/>
          <p:nvPr/>
        </p:nvSpPr>
        <p:spPr>
          <a:xfrm>
            <a:off x="73600" y="4792775"/>
            <a:ext cx="90060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0"/>
          <p:cNvSpPr txBox="1"/>
          <p:nvPr/>
        </p:nvSpPr>
        <p:spPr>
          <a:xfrm>
            <a:off x="10050" y="4797600"/>
            <a:ext cx="91239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4"/>
              </a:rPr>
              <a:t>https://medium.com/google-cloud/kubernetes-nodeport-vs-loadbalancer-vs-ingress-when-should-i-use-what-922f010849e0</a:t>
            </a:r>
            <a:endParaRPr sz="1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1"/>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1"/>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ingress with Ambassador</a:t>
            </a:r>
            <a:endParaRPr i="1" sz="1400"/>
          </a:p>
        </p:txBody>
      </p:sp>
      <p:sp>
        <p:nvSpPr>
          <p:cNvPr id="455" name="Google Shape;455;p61"/>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Ambassador is an open source, Kubernetes-native </a:t>
            </a:r>
            <a:r>
              <a:rPr lang="en" sz="2400" u="sng">
                <a:solidFill>
                  <a:schemeClr val="hlink"/>
                </a:solidFill>
                <a:hlinkClick r:id="rId3"/>
              </a:rPr>
              <a:t>microservices API gateway</a:t>
            </a:r>
            <a:r>
              <a:rPr lang="en" sz="2400">
                <a:solidFill>
                  <a:srgbClr val="414141"/>
                </a:solidFill>
              </a:rPr>
              <a:t> built on the </a:t>
            </a:r>
            <a:r>
              <a:rPr lang="en" sz="2400" u="sng">
                <a:solidFill>
                  <a:schemeClr val="hlink"/>
                </a:solidFill>
                <a:hlinkClick r:id="rId4"/>
              </a:rPr>
              <a:t>Envoy Proxy</a:t>
            </a:r>
            <a:r>
              <a:rPr lang="en" sz="2400">
                <a:solidFill>
                  <a:srgbClr val="414141"/>
                </a:solidFill>
              </a:rPr>
              <a:t>.</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Ambassador is awesome and powerful, eliminates the shortcomings of Kubernetes ingress capabilities</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Ambassador is easily configured via Kubernetes annotations</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Ambassador is in active development by </a:t>
            </a:r>
            <a:r>
              <a:rPr lang="en" sz="2400" u="sng">
                <a:solidFill>
                  <a:schemeClr val="hlink"/>
                </a:solidFill>
                <a:hlinkClick r:id="rId5"/>
              </a:rPr>
              <a:t>datawire.io</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Needles to say Ambassador is open source </a:t>
            </a:r>
            <a:r>
              <a:rPr lang="en" sz="2400" u="sng">
                <a:solidFill>
                  <a:schemeClr val="hlink"/>
                </a:solidFill>
                <a:hlinkClick r:id="rId6"/>
              </a:rPr>
              <a:t>→</a:t>
            </a:r>
            <a:r>
              <a:rPr lang="en" sz="2400">
                <a:solidFill>
                  <a:srgbClr val="414141"/>
                </a:solidFill>
              </a:rPr>
              <a:t> </a:t>
            </a:r>
            <a:endParaRPr sz="2400">
              <a:solidFill>
                <a:srgbClr val="414141"/>
              </a:solidFill>
            </a:endParaRPr>
          </a:p>
        </p:txBody>
      </p:sp>
      <p:sp>
        <p:nvSpPr>
          <p:cNvPr id="456" name="Google Shape;456;p61"/>
          <p:cNvSpPr txBox="1"/>
          <p:nvPr/>
        </p:nvSpPr>
        <p:spPr>
          <a:xfrm>
            <a:off x="73600" y="4792775"/>
            <a:ext cx="90060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1"/>
          <p:cNvSpPr txBox="1"/>
          <p:nvPr/>
        </p:nvSpPr>
        <p:spPr>
          <a:xfrm>
            <a:off x="10050" y="4797600"/>
            <a:ext cx="91239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7"/>
              </a:rPr>
              <a:t>https://blog.getambassador.io/kubernetes-ingress-nodeport-load-balancers-and-ingress-controllers-6e29f1c44f2d</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How to prepare for online trainings (3)</a:t>
            </a:r>
            <a:endParaRPr i="1" sz="1400"/>
          </a:p>
        </p:txBody>
      </p:sp>
      <p:sp>
        <p:nvSpPr>
          <p:cNvPr id="99" name="Google Shape;99;p17"/>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Font typeface="Roboto"/>
              <a:buChar char="●"/>
            </a:pPr>
            <a:r>
              <a:rPr lang="en" sz="2250">
                <a:solidFill>
                  <a:srgbClr val="333333"/>
                </a:solidFill>
                <a:latin typeface="Roboto"/>
                <a:ea typeface="Roboto"/>
                <a:cs typeface="Roboto"/>
                <a:sym typeface="Roboto"/>
              </a:rPr>
              <a:t>Checkout the code of Kubernetes By Example</a:t>
            </a:r>
            <a:br>
              <a:rPr lang="en" sz="1050">
                <a:solidFill>
                  <a:srgbClr val="333333"/>
                </a:solidFill>
                <a:latin typeface="Roboto"/>
                <a:ea typeface="Roboto"/>
                <a:cs typeface="Roboto"/>
                <a:sym typeface="Roboto"/>
              </a:rPr>
            </a:br>
            <a:r>
              <a:rPr lang="en" sz="1050">
                <a:solidFill>
                  <a:srgbClr val="333333"/>
                </a:solidFill>
                <a:latin typeface="Roboto"/>
                <a:ea typeface="Roboto"/>
                <a:cs typeface="Roboto"/>
                <a:sym typeface="Roboto"/>
              </a:rPr>
              <a:t>$ git clone </a:t>
            </a:r>
            <a:r>
              <a:rPr lang="en" sz="1050" u="sng">
                <a:solidFill>
                  <a:schemeClr val="hlink"/>
                </a:solidFill>
                <a:latin typeface="Roboto"/>
                <a:ea typeface="Roboto"/>
                <a:cs typeface="Roboto"/>
                <a:sym typeface="Roboto"/>
                <a:hlinkClick r:id="rId3"/>
              </a:rPr>
              <a:t>https://github.com/openshift-evangelists/kbe</a:t>
            </a:r>
            <a:br>
              <a:rPr lang="en" sz="1050">
                <a:solidFill>
                  <a:srgbClr val="333333"/>
                </a:solidFill>
                <a:latin typeface="Roboto"/>
                <a:ea typeface="Roboto"/>
                <a:cs typeface="Roboto"/>
                <a:sym typeface="Roboto"/>
              </a:rPr>
            </a:br>
            <a:endParaRPr sz="1050">
              <a:solidFill>
                <a:srgbClr val="333333"/>
              </a:solidFill>
              <a:latin typeface="Roboto"/>
              <a:ea typeface="Roboto"/>
              <a:cs typeface="Roboto"/>
              <a:sym typeface="Roboto"/>
            </a:endParaRPr>
          </a:p>
          <a:p>
            <a:pPr indent="-317500" lvl="0" marL="457200" marR="0" rtl="0" algn="l">
              <a:lnSpc>
                <a:spcPct val="150000"/>
              </a:lnSpc>
              <a:spcBef>
                <a:spcPts val="0"/>
              </a:spcBef>
              <a:spcAft>
                <a:spcPts val="0"/>
              </a:spcAft>
              <a:buSzPts val="1400"/>
              <a:buFont typeface="Roboto"/>
              <a:buChar char="●"/>
            </a:pPr>
            <a:r>
              <a:rPr lang="en" sz="2250">
                <a:solidFill>
                  <a:srgbClr val="333333"/>
                </a:solidFill>
                <a:latin typeface="Roboto"/>
                <a:ea typeface="Roboto"/>
                <a:cs typeface="Roboto"/>
                <a:sym typeface="Roboto"/>
              </a:rPr>
              <a:t>Checkout the code of Kubernetes By Action</a:t>
            </a:r>
            <a:br>
              <a:rPr lang="en" sz="2250">
                <a:solidFill>
                  <a:srgbClr val="333333"/>
                </a:solidFill>
                <a:latin typeface="Roboto"/>
                <a:ea typeface="Roboto"/>
                <a:cs typeface="Roboto"/>
                <a:sym typeface="Roboto"/>
              </a:rPr>
            </a:br>
            <a:r>
              <a:rPr lang="en" sz="1050">
                <a:solidFill>
                  <a:srgbClr val="333333"/>
                </a:solidFill>
                <a:latin typeface="Roboto"/>
                <a:ea typeface="Roboto"/>
                <a:cs typeface="Roboto"/>
                <a:sym typeface="Roboto"/>
              </a:rPr>
              <a:t>$ git clone </a:t>
            </a:r>
            <a:r>
              <a:rPr lang="en" sz="1050" u="sng">
                <a:solidFill>
                  <a:srgbClr val="3884FF"/>
                </a:solidFill>
                <a:latin typeface="Roboto"/>
                <a:ea typeface="Roboto"/>
                <a:cs typeface="Roboto"/>
                <a:sym typeface="Roboto"/>
                <a:hlinkClick r:id="rId4"/>
              </a:rPr>
              <a:t>https://github.com/luksa/kubernetes-in-action.git</a:t>
            </a:r>
            <a:r>
              <a:rPr lang="en" sz="1050">
                <a:solidFill>
                  <a:srgbClr val="333333"/>
                </a:solidFill>
                <a:latin typeface="Roboto"/>
                <a:ea typeface="Roboto"/>
                <a:cs typeface="Roboto"/>
                <a:sym typeface="Roboto"/>
              </a:rPr>
              <a:t> </a:t>
            </a:r>
            <a:br>
              <a:rPr lang="en" sz="1050">
                <a:solidFill>
                  <a:srgbClr val="333333"/>
                </a:solidFill>
                <a:latin typeface="Roboto"/>
                <a:ea typeface="Roboto"/>
                <a:cs typeface="Roboto"/>
                <a:sym typeface="Roboto"/>
              </a:rPr>
            </a:br>
            <a:endParaRPr sz="1050">
              <a:solidFill>
                <a:srgbClr val="333333"/>
              </a:solidFill>
              <a:latin typeface="Roboto"/>
              <a:ea typeface="Roboto"/>
              <a:cs typeface="Roboto"/>
              <a:sym typeface="Roboto"/>
            </a:endParaRPr>
          </a:p>
          <a:p>
            <a:pPr indent="-295275" lvl="0" marL="457200" rtl="0" algn="l">
              <a:lnSpc>
                <a:spcPct val="150000"/>
              </a:lnSpc>
              <a:spcBef>
                <a:spcPts val="0"/>
              </a:spcBef>
              <a:spcAft>
                <a:spcPts val="0"/>
              </a:spcAft>
              <a:buClr>
                <a:srgbClr val="333333"/>
              </a:buClr>
              <a:buSzPts val="1050"/>
              <a:buFont typeface="Roboto"/>
              <a:buChar char="●"/>
            </a:pPr>
            <a:r>
              <a:rPr lang="en" sz="2250">
                <a:solidFill>
                  <a:srgbClr val="333333"/>
                </a:solidFill>
                <a:latin typeface="Roboto"/>
                <a:ea typeface="Roboto"/>
                <a:cs typeface="Roboto"/>
                <a:sym typeface="Roboto"/>
              </a:rPr>
              <a:t>Checkout the code of K8s intro tutorials</a:t>
            </a:r>
            <a:br>
              <a:rPr lang="en" sz="2250">
                <a:solidFill>
                  <a:srgbClr val="333333"/>
                </a:solidFill>
                <a:latin typeface="Roboto"/>
                <a:ea typeface="Roboto"/>
                <a:cs typeface="Roboto"/>
                <a:sym typeface="Roboto"/>
              </a:rPr>
            </a:br>
            <a:r>
              <a:rPr lang="en" sz="1050">
                <a:solidFill>
                  <a:srgbClr val="333333"/>
                </a:solidFill>
                <a:latin typeface="Roboto"/>
                <a:ea typeface="Roboto"/>
                <a:cs typeface="Roboto"/>
                <a:sym typeface="Roboto"/>
              </a:rPr>
              <a:t>$ git clone </a:t>
            </a:r>
            <a:r>
              <a:rPr lang="en" sz="1050" u="sng">
                <a:solidFill>
                  <a:schemeClr val="hlink"/>
                </a:solidFill>
                <a:latin typeface="Roboto"/>
                <a:ea typeface="Roboto"/>
                <a:cs typeface="Roboto"/>
                <a:sym typeface="Roboto"/>
                <a:hlinkClick r:id="rId5"/>
              </a:rPr>
              <a:t>https://github.com/mrbobbytables/k8s-intro-tutorials</a:t>
            </a:r>
            <a:endParaRPr sz="1050">
              <a:solidFill>
                <a:srgbClr val="333333"/>
              </a:solidFill>
              <a:latin typeface="Roboto"/>
              <a:ea typeface="Roboto"/>
              <a:cs typeface="Roboto"/>
              <a:sym typeface="Roboto"/>
            </a:endParaRPr>
          </a:p>
          <a:p>
            <a:pPr indent="0" lvl="0" marL="0" marR="0" rtl="0" algn="l">
              <a:lnSpc>
                <a:spcPct val="150000"/>
              </a:lnSpc>
              <a:spcBef>
                <a:spcPts val="2800"/>
              </a:spcBef>
              <a:spcAft>
                <a:spcPts val="0"/>
              </a:spcAft>
              <a:buNone/>
            </a:pPr>
            <a:r>
              <a:t/>
            </a:r>
            <a:endParaRPr sz="1050">
              <a:solidFill>
                <a:srgbClr val="333333"/>
              </a:solidFill>
              <a:latin typeface="Roboto"/>
              <a:ea typeface="Roboto"/>
              <a:cs typeface="Roboto"/>
              <a:sym typeface="Roboto"/>
            </a:endParaRPr>
          </a:p>
          <a:p>
            <a:pPr indent="0" lvl="0" marL="0" marR="0" rtl="0" algn="l">
              <a:lnSpc>
                <a:spcPct val="150000"/>
              </a:lnSpc>
              <a:spcBef>
                <a:spcPts val="2800"/>
              </a:spcBef>
              <a:spcAft>
                <a:spcPts val="2800"/>
              </a:spcAft>
              <a:buNone/>
            </a:pPr>
            <a:r>
              <a:t/>
            </a:r>
            <a:endParaRPr sz="2400">
              <a:solidFill>
                <a:srgbClr val="414141"/>
              </a:solidFill>
            </a:endParaRPr>
          </a:p>
        </p:txBody>
      </p:sp>
      <p:sp>
        <p:nvSpPr>
          <p:cNvPr id="100" name="Google Shape;100;p17"/>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6"/>
              </a:rPr>
              <a:t>https://kubernauts.gitbooks.io/kubernauts-kubernetes-training-courses/content/courses/novice.html </a:t>
            </a:r>
            <a:endParaRPr sz="1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62"/>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2"/>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by Example</a:t>
            </a:r>
            <a:endParaRPr i="1" sz="1400"/>
          </a:p>
        </p:txBody>
      </p:sp>
      <p:sp>
        <p:nvSpPr>
          <p:cNvPr id="464" name="Google Shape;464;p62"/>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By the awesome Kubernaut </a:t>
            </a:r>
            <a:r>
              <a:rPr lang="en" sz="2400" u="sng">
                <a:solidFill>
                  <a:schemeClr val="hlink"/>
                </a:solidFill>
                <a:hlinkClick r:id="rId3"/>
              </a:rPr>
              <a:t>Michael Hausenblas</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Hands-On introduction to Kubernetes </a:t>
            </a:r>
            <a:r>
              <a:rPr lang="en" sz="2400" u="sng">
                <a:solidFill>
                  <a:schemeClr val="hlink"/>
                </a:solidFill>
                <a:hlinkClick r:id="rId4"/>
              </a:rPr>
              <a:t>→</a:t>
            </a:r>
            <a:r>
              <a:rPr lang="en" sz="2400">
                <a:solidFill>
                  <a:srgbClr val="414141"/>
                </a:solidFill>
              </a:rPr>
              <a:t> </a:t>
            </a:r>
            <a:endParaRPr sz="2400">
              <a:solidFill>
                <a:srgbClr val="414141"/>
              </a:solidFill>
            </a:endParaRPr>
          </a:p>
          <a:p>
            <a:pPr indent="0" lvl="0" marL="0" marR="0" rtl="0" algn="l">
              <a:lnSpc>
                <a:spcPct val="150000"/>
              </a:lnSpc>
              <a:spcBef>
                <a:spcPts val="700"/>
              </a:spcBef>
              <a:spcAft>
                <a:spcPts val="2800"/>
              </a:spcAft>
              <a:buNone/>
            </a:pPr>
            <a:r>
              <a:rPr lang="en" sz="2400">
                <a:latin typeface="Roboto"/>
                <a:ea typeface="Roboto"/>
                <a:cs typeface="Roboto"/>
                <a:sym typeface="Roboto"/>
              </a:rPr>
              <a:t>Note: you can run the examples on minikube,</a:t>
            </a:r>
            <a:br>
              <a:rPr lang="en" sz="2400">
                <a:latin typeface="Roboto"/>
                <a:ea typeface="Roboto"/>
                <a:cs typeface="Roboto"/>
                <a:sym typeface="Roboto"/>
              </a:rPr>
            </a:br>
            <a:r>
              <a:rPr lang="en" sz="2400">
                <a:latin typeface="Roboto"/>
                <a:ea typeface="Roboto"/>
                <a:cs typeface="Roboto"/>
                <a:sym typeface="Roboto"/>
              </a:rPr>
              <a:t>OpenShift, GKE or any other Kubernetes</a:t>
            </a:r>
            <a:br>
              <a:rPr lang="en" sz="2400">
                <a:latin typeface="Roboto"/>
                <a:ea typeface="Roboto"/>
                <a:cs typeface="Roboto"/>
                <a:sym typeface="Roboto"/>
              </a:rPr>
            </a:br>
            <a:r>
              <a:rPr lang="en" sz="2400">
                <a:latin typeface="Roboto"/>
                <a:ea typeface="Roboto"/>
                <a:cs typeface="Roboto"/>
                <a:sym typeface="Roboto"/>
              </a:rPr>
              <a:t>Installations.</a:t>
            </a:r>
            <a:br>
              <a:rPr lang="en" sz="2400">
                <a:latin typeface="Roboto"/>
                <a:ea typeface="Roboto"/>
                <a:cs typeface="Roboto"/>
                <a:sym typeface="Roboto"/>
              </a:rPr>
            </a:br>
            <a:endParaRPr sz="2400">
              <a:latin typeface="Roboto"/>
              <a:ea typeface="Roboto"/>
              <a:cs typeface="Roboto"/>
              <a:sym typeface="Roboto"/>
            </a:endParaRPr>
          </a:p>
        </p:txBody>
      </p:sp>
      <p:pic>
        <p:nvPicPr>
          <p:cNvPr descr="Picture of Michael Hausenblas" id="465" name="Google Shape;465;p62"/>
          <p:cNvPicPr preferRelativeResize="0"/>
          <p:nvPr/>
        </p:nvPicPr>
        <p:blipFill>
          <a:blip r:embed="rId5">
            <a:alphaModFix/>
          </a:blip>
          <a:stretch>
            <a:fillRect/>
          </a:stretch>
        </p:blipFill>
        <p:spPr>
          <a:xfrm>
            <a:off x="6574750" y="1281500"/>
            <a:ext cx="2275575" cy="22755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3"/>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3"/>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Presentations and Tutorials by Bob Killen</a:t>
            </a:r>
            <a:endParaRPr i="1" sz="1400"/>
          </a:p>
        </p:txBody>
      </p:sp>
      <p:sp>
        <p:nvSpPr>
          <p:cNvPr id="472" name="Google Shape;472;p63"/>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By the awesome </a:t>
            </a:r>
            <a:r>
              <a:rPr lang="en" sz="2400" u="sng">
                <a:solidFill>
                  <a:schemeClr val="hlink"/>
                </a:solidFill>
                <a:hlinkClick r:id="rId3"/>
              </a:rPr>
              <a:t>Bob Killen</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Introduction to Kubernetes </a:t>
            </a:r>
            <a:r>
              <a:rPr lang="en" sz="2400" u="sng">
                <a:solidFill>
                  <a:schemeClr val="hlink"/>
                </a:solidFill>
                <a:hlinkClick r:id="rId4"/>
              </a:rPr>
              <a:t>→</a:t>
            </a:r>
            <a:r>
              <a:rPr lang="en" sz="2400">
                <a:solidFill>
                  <a:srgbClr val="414141"/>
                </a:solidFill>
              </a:rPr>
              <a:t> </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Kubernetes Tutorials </a:t>
            </a:r>
            <a:r>
              <a:rPr lang="en" sz="2400" u="sng">
                <a:solidFill>
                  <a:schemeClr val="hlink"/>
                </a:solidFill>
                <a:hlinkClick r:id="rId5"/>
              </a:rPr>
              <a:t>→</a:t>
            </a:r>
            <a:endParaRPr sz="2400">
              <a:solidFill>
                <a:srgbClr val="414141"/>
              </a:solidFill>
            </a:endParaRPr>
          </a:p>
        </p:txBody>
      </p:sp>
      <p:pic>
        <p:nvPicPr>
          <p:cNvPr id="473" name="Google Shape;473;p63"/>
          <p:cNvPicPr preferRelativeResize="0"/>
          <p:nvPr/>
        </p:nvPicPr>
        <p:blipFill>
          <a:blip r:embed="rId6">
            <a:alphaModFix/>
          </a:blip>
          <a:stretch>
            <a:fillRect/>
          </a:stretch>
        </p:blipFill>
        <p:spPr>
          <a:xfrm>
            <a:off x="6666525" y="641025"/>
            <a:ext cx="2013801" cy="20138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4"/>
          <p:cNvSpPr/>
          <p:nvPr/>
        </p:nvSpPr>
        <p:spPr>
          <a:xfrm>
            <a:off x="0" y="0"/>
            <a:ext cx="9161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lt1"/>
                </a:solidFill>
              </a:rPr>
              <a:t>More Exercises</a:t>
            </a:r>
            <a:endParaRPr sz="60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65"/>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5"/>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1: Create a deployment for nginx ...</a:t>
            </a:r>
            <a:endParaRPr i="1" sz="1400"/>
          </a:p>
        </p:txBody>
      </p:sp>
      <p:sp>
        <p:nvSpPr>
          <p:cNvPr id="485" name="Google Shape;485;p65"/>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414141"/>
              </a:buClr>
              <a:buSzPts val="2400"/>
              <a:buChar char="●"/>
            </a:pPr>
            <a:r>
              <a:rPr lang="en" sz="2400">
                <a:solidFill>
                  <a:srgbClr val="414141"/>
                </a:solidFill>
              </a:rPr>
              <a:t>Create a deployment running nginx version 1.12.2 that will run in 2 pods</a:t>
            </a:r>
            <a:endParaRPr sz="2400">
              <a:solidFill>
                <a:srgbClr val="414141"/>
              </a:solidFill>
            </a:endParaRPr>
          </a:p>
          <a:p>
            <a:pPr indent="-381000" lvl="1" marL="914400" rtl="0" algn="l">
              <a:lnSpc>
                <a:spcPct val="115000"/>
              </a:lnSpc>
              <a:spcBef>
                <a:spcPts val="0"/>
              </a:spcBef>
              <a:spcAft>
                <a:spcPts val="0"/>
              </a:spcAft>
              <a:buClr>
                <a:srgbClr val="414141"/>
              </a:buClr>
              <a:buSzPts val="2400"/>
              <a:buChar char="○"/>
            </a:pPr>
            <a:r>
              <a:rPr lang="en" sz="2400">
                <a:solidFill>
                  <a:srgbClr val="414141"/>
                </a:solidFill>
              </a:rPr>
              <a:t>Scale this to 4 pods</a:t>
            </a:r>
            <a:endParaRPr sz="2400">
              <a:solidFill>
                <a:srgbClr val="414141"/>
              </a:solidFill>
            </a:endParaRPr>
          </a:p>
          <a:p>
            <a:pPr indent="-381000" lvl="1" marL="914400" rtl="0" algn="l">
              <a:lnSpc>
                <a:spcPct val="115000"/>
              </a:lnSpc>
              <a:spcBef>
                <a:spcPts val="0"/>
              </a:spcBef>
              <a:spcAft>
                <a:spcPts val="0"/>
              </a:spcAft>
              <a:buClr>
                <a:srgbClr val="414141"/>
              </a:buClr>
              <a:buSzPts val="2400"/>
              <a:buChar char="○"/>
            </a:pPr>
            <a:r>
              <a:rPr lang="en" sz="2400">
                <a:solidFill>
                  <a:srgbClr val="414141"/>
                </a:solidFill>
              </a:rPr>
              <a:t>Scale it back to 2 pods</a:t>
            </a:r>
            <a:endParaRPr sz="2400">
              <a:solidFill>
                <a:srgbClr val="414141"/>
              </a:solidFill>
            </a:endParaRPr>
          </a:p>
          <a:p>
            <a:pPr indent="-381000" lvl="1" marL="914400" rtl="0" algn="l">
              <a:lnSpc>
                <a:spcPct val="115000"/>
              </a:lnSpc>
              <a:spcBef>
                <a:spcPts val="0"/>
              </a:spcBef>
              <a:spcAft>
                <a:spcPts val="0"/>
              </a:spcAft>
              <a:buClr>
                <a:srgbClr val="414141"/>
              </a:buClr>
              <a:buSzPts val="2400"/>
              <a:buChar char="○"/>
            </a:pPr>
            <a:r>
              <a:rPr lang="en" sz="2400">
                <a:solidFill>
                  <a:srgbClr val="414141"/>
                </a:solidFill>
              </a:rPr>
              <a:t>Upgrade the nginx image version to 1.13.8</a:t>
            </a:r>
            <a:endParaRPr sz="2400">
              <a:solidFill>
                <a:srgbClr val="414141"/>
              </a:solidFill>
            </a:endParaRPr>
          </a:p>
          <a:p>
            <a:pPr indent="-381000" lvl="1" marL="914400" rtl="0" algn="l">
              <a:lnSpc>
                <a:spcPct val="115000"/>
              </a:lnSpc>
              <a:spcBef>
                <a:spcPts val="0"/>
              </a:spcBef>
              <a:spcAft>
                <a:spcPts val="0"/>
              </a:spcAft>
              <a:buClr>
                <a:srgbClr val="414141"/>
              </a:buClr>
              <a:buSzPts val="2400"/>
              <a:buChar char="○"/>
            </a:pPr>
            <a:r>
              <a:rPr lang="en" sz="2400">
                <a:solidFill>
                  <a:srgbClr val="414141"/>
                </a:solidFill>
              </a:rPr>
              <a:t>Check the status of the upgrade</a:t>
            </a:r>
            <a:endParaRPr sz="2400">
              <a:solidFill>
                <a:srgbClr val="414141"/>
              </a:solidFill>
            </a:endParaRPr>
          </a:p>
          <a:p>
            <a:pPr indent="-381000" lvl="1" marL="914400" rtl="0" algn="l">
              <a:lnSpc>
                <a:spcPct val="115000"/>
              </a:lnSpc>
              <a:spcBef>
                <a:spcPts val="0"/>
              </a:spcBef>
              <a:spcAft>
                <a:spcPts val="0"/>
              </a:spcAft>
              <a:buClr>
                <a:srgbClr val="414141"/>
              </a:buClr>
              <a:buSzPts val="2400"/>
              <a:buChar char="○"/>
            </a:pPr>
            <a:r>
              <a:rPr lang="en" sz="2400">
                <a:solidFill>
                  <a:srgbClr val="414141"/>
                </a:solidFill>
              </a:rPr>
              <a:t>Check the history</a:t>
            </a:r>
            <a:endParaRPr sz="2400">
              <a:solidFill>
                <a:srgbClr val="414141"/>
              </a:solidFill>
            </a:endParaRPr>
          </a:p>
          <a:p>
            <a:pPr indent="-381000" lvl="1" marL="914400" rtl="0" algn="l">
              <a:lnSpc>
                <a:spcPct val="115000"/>
              </a:lnSpc>
              <a:spcBef>
                <a:spcPts val="0"/>
              </a:spcBef>
              <a:spcAft>
                <a:spcPts val="0"/>
              </a:spcAft>
              <a:buClr>
                <a:srgbClr val="414141"/>
              </a:buClr>
              <a:buSzPts val="2400"/>
              <a:buChar char="○"/>
            </a:pPr>
            <a:r>
              <a:rPr lang="en" sz="2400">
                <a:solidFill>
                  <a:srgbClr val="414141"/>
                </a:solidFill>
              </a:rPr>
              <a:t>Undo the upgrade</a:t>
            </a:r>
            <a:endParaRPr sz="2400">
              <a:solidFill>
                <a:srgbClr val="414141"/>
              </a:solidFill>
            </a:endParaRPr>
          </a:p>
          <a:p>
            <a:pPr indent="-381000" lvl="1" marL="914400" rtl="0" algn="l">
              <a:lnSpc>
                <a:spcPct val="115000"/>
              </a:lnSpc>
              <a:spcBef>
                <a:spcPts val="0"/>
              </a:spcBef>
              <a:spcAft>
                <a:spcPts val="0"/>
              </a:spcAft>
              <a:buClr>
                <a:srgbClr val="414141"/>
              </a:buClr>
              <a:buSzPts val="2400"/>
              <a:buChar char="○"/>
            </a:pPr>
            <a:r>
              <a:rPr lang="en" sz="2400">
                <a:solidFill>
                  <a:srgbClr val="414141"/>
                </a:solidFill>
              </a:rPr>
              <a:t>Delete the deployment</a:t>
            </a:r>
            <a:endParaRPr sz="2400">
              <a:solidFill>
                <a:srgbClr val="414141"/>
              </a:solidFill>
            </a:endParaRPr>
          </a:p>
          <a:p>
            <a:pPr indent="0" lvl="0" marL="0" rtl="0" algn="l">
              <a:lnSpc>
                <a:spcPct val="140000"/>
              </a:lnSpc>
              <a:spcBef>
                <a:spcPts val="1400"/>
              </a:spcBef>
              <a:spcAft>
                <a:spcPts val="0"/>
              </a:spcAft>
              <a:buNone/>
            </a:pPr>
            <a:r>
              <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
        <p:nvSpPr>
          <p:cNvPr id="486" name="Google Shape;486;p65"/>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endParaRPr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6"/>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6"/>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1: Create a deployment for nginx ...</a:t>
            </a:r>
            <a:endParaRPr i="1" sz="1400"/>
          </a:p>
        </p:txBody>
      </p:sp>
      <p:sp>
        <p:nvSpPr>
          <p:cNvPr id="493" name="Google Shape;493;p66"/>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Create nginx version 1.12.2 with 2 pods</a:t>
            </a:r>
            <a:endParaRPr sz="2400">
              <a:solidFill>
                <a:srgbClr val="414141"/>
              </a:solidFill>
            </a:endParaRPr>
          </a:p>
          <a:p>
            <a:pPr indent="-374650" lvl="1" marL="914400" rtl="0" algn="l">
              <a:lnSpc>
                <a:spcPct val="115000"/>
              </a:lnSpc>
              <a:spcBef>
                <a:spcPts val="0"/>
              </a:spcBef>
              <a:spcAft>
                <a:spcPts val="0"/>
              </a:spcAft>
              <a:buClr>
                <a:srgbClr val="414141"/>
              </a:buClr>
              <a:buSzPts val="2300"/>
              <a:buChar char="○"/>
            </a:pPr>
            <a:r>
              <a:rPr lang="en" sz="2300">
                <a:solidFill>
                  <a:srgbClr val="414141"/>
                </a:solidFill>
              </a:rPr>
              <a:t>kubectl run nginx --image=nginx:1.12.2 --replicas=2 --record</a:t>
            </a:r>
            <a:endParaRPr sz="2300">
              <a:solidFill>
                <a:srgbClr val="414141"/>
              </a:solidFill>
            </a:endParaRPr>
          </a:p>
          <a:p>
            <a:pPr indent="-381000" lvl="0" marL="457200" rtl="0" algn="l">
              <a:lnSpc>
                <a:spcPct val="115000"/>
              </a:lnSpc>
              <a:spcBef>
                <a:spcPts val="0"/>
              </a:spcBef>
              <a:spcAft>
                <a:spcPts val="0"/>
              </a:spcAft>
              <a:buClr>
                <a:srgbClr val="414141"/>
              </a:buClr>
              <a:buSzPts val="2400"/>
              <a:buChar char="●"/>
            </a:pPr>
            <a:r>
              <a:rPr lang="en" sz="2400">
                <a:solidFill>
                  <a:srgbClr val="414141"/>
                </a:solidFill>
              </a:rPr>
              <a:t>Scale to 5 pods</a:t>
            </a:r>
            <a:endParaRPr sz="2400">
              <a:solidFill>
                <a:srgbClr val="414141"/>
              </a:solidFill>
            </a:endParaRPr>
          </a:p>
          <a:p>
            <a:pPr indent="-381000" lvl="1" marL="914400" rtl="0" algn="l">
              <a:lnSpc>
                <a:spcPct val="115000"/>
              </a:lnSpc>
              <a:spcBef>
                <a:spcPts val="0"/>
              </a:spcBef>
              <a:spcAft>
                <a:spcPts val="0"/>
              </a:spcAft>
              <a:buClr>
                <a:srgbClr val="414141"/>
              </a:buClr>
              <a:buSzPts val="2400"/>
              <a:buChar char="○"/>
            </a:pPr>
            <a:r>
              <a:rPr lang="en" sz="2400">
                <a:solidFill>
                  <a:srgbClr val="414141"/>
                </a:solidFill>
              </a:rPr>
              <a:t>kubectl scale --replicas=5 deployment nginx</a:t>
            </a:r>
            <a:endParaRPr sz="2400">
              <a:solidFill>
                <a:srgbClr val="414141"/>
              </a:solidFill>
            </a:endParaRPr>
          </a:p>
          <a:p>
            <a:pPr indent="-381000" lvl="0" marL="457200" rtl="0" algn="l">
              <a:lnSpc>
                <a:spcPct val="115000"/>
              </a:lnSpc>
              <a:spcBef>
                <a:spcPts val="0"/>
              </a:spcBef>
              <a:spcAft>
                <a:spcPts val="0"/>
              </a:spcAft>
              <a:buClr>
                <a:srgbClr val="414141"/>
              </a:buClr>
              <a:buSzPts val="2400"/>
              <a:buChar char="●"/>
            </a:pPr>
            <a:r>
              <a:rPr lang="en" sz="2400">
                <a:solidFill>
                  <a:srgbClr val="414141"/>
                </a:solidFill>
              </a:rPr>
              <a:t>Scale back to 2 pods</a:t>
            </a:r>
            <a:endParaRPr sz="2400">
              <a:solidFill>
                <a:srgbClr val="414141"/>
              </a:solidFill>
            </a:endParaRPr>
          </a:p>
          <a:p>
            <a:pPr indent="-381000" lvl="1" marL="914400" rtl="0" algn="l">
              <a:lnSpc>
                <a:spcPct val="115000"/>
              </a:lnSpc>
              <a:spcBef>
                <a:spcPts val="0"/>
              </a:spcBef>
              <a:spcAft>
                <a:spcPts val="0"/>
              </a:spcAft>
              <a:buClr>
                <a:srgbClr val="414141"/>
              </a:buClr>
              <a:buSzPts val="2400"/>
              <a:buChar char="○"/>
            </a:pPr>
            <a:r>
              <a:rPr lang="en" sz="2400">
                <a:solidFill>
                  <a:srgbClr val="414141"/>
                </a:solidFill>
              </a:rPr>
              <a:t>kubectl scale --replicas=2 deployment nginx</a:t>
            </a:r>
            <a:endParaRPr sz="2400">
              <a:solidFill>
                <a:srgbClr val="414141"/>
              </a:solidFill>
            </a:endParaRPr>
          </a:p>
          <a:p>
            <a:pPr indent="-381000" lvl="0" marL="457200" rtl="0" algn="l">
              <a:lnSpc>
                <a:spcPct val="115000"/>
              </a:lnSpc>
              <a:spcBef>
                <a:spcPts val="0"/>
              </a:spcBef>
              <a:spcAft>
                <a:spcPts val="0"/>
              </a:spcAft>
              <a:buClr>
                <a:srgbClr val="414141"/>
              </a:buClr>
              <a:buSzPts val="2400"/>
              <a:buChar char="●"/>
            </a:pPr>
            <a:r>
              <a:rPr lang="en" sz="2400">
                <a:solidFill>
                  <a:srgbClr val="414141"/>
                </a:solidFill>
              </a:rPr>
              <a:t>Upgrade the nginx image to 1.13.8 version</a:t>
            </a:r>
            <a:endParaRPr sz="2400">
              <a:solidFill>
                <a:srgbClr val="414141"/>
              </a:solidFill>
            </a:endParaRPr>
          </a:p>
          <a:p>
            <a:pPr indent="-381000" lvl="1" marL="914400" rtl="0" algn="l">
              <a:lnSpc>
                <a:spcPct val="115000"/>
              </a:lnSpc>
              <a:spcBef>
                <a:spcPts val="0"/>
              </a:spcBef>
              <a:spcAft>
                <a:spcPts val="0"/>
              </a:spcAft>
              <a:buClr>
                <a:srgbClr val="414141"/>
              </a:buClr>
              <a:buSzPts val="2400"/>
              <a:buChar char="○"/>
            </a:pPr>
            <a:r>
              <a:rPr lang="en" sz="2400">
                <a:solidFill>
                  <a:srgbClr val="414141"/>
                </a:solidFill>
              </a:rPr>
              <a:t>kubectl set image deployment nginx nginx=nginx:1.13.8</a:t>
            </a:r>
            <a:endParaRPr sz="2400">
              <a:solidFill>
                <a:srgbClr val="414141"/>
              </a:solidFill>
            </a:endParaRPr>
          </a:p>
          <a:p>
            <a:pPr indent="0" lvl="0" marL="0" rtl="0" algn="l">
              <a:lnSpc>
                <a:spcPct val="115000"/>
              </a:lnSpc>
              <a:spcBef>
                <a:spcPts val="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
        <p:nvSpPr>
          <p:cNvPr id="494" name="Google Shape;494;p66"/>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endParaRPr sz="1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7"/>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7"/>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1: Create a deployment for nginx ...</a:t>
            </a:r>
            <a:endParaRPr i="1" sz="1400"/>
          </a:p>
        </p:txBody>
      </p:sp>
      <p:sp>
        <p:nvSpPr>
          <p:cNvPr id="501" name="Google Shape;501;p67"/>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40000"/>
              </a:lnSpc>
              <a:spcBef>
                <a:spcPts val="1400"/>
              </a:spcBef>
              <a:spcAft>
                <a:spcPts val="0"/>
              </a:spcAft>
              <a:buClr>
                <a:srgbClr val="414141"/>
              </a:buClr>
              <a:buSzPts val="2400"/>
              <a:buFont typeface="Arial"/>
              <a:buChar char="●"/>
            </a:pPr>
            <a:r>
              <a:rPr lang="en" sz="2400">
                <a:solidFill>
                  <a:srgbClr val="414141"/>
                </a:solidFill>
              </a:rPr>
              <a:t>Check the status of the upgrade</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kubectl </a:t>
            </a:r>
            <a:r>
              <a:rPr b="1" lang="en" sz="2400">
                <a:solidFill>
                  <a:srgbClr val="414141"/>
                </a:solidFill>
              </a:rPr>
              <a:t>rollout status</a:t>
            </a:r>
            <a:r>
              <a:rPr lang="en" sz="2400">
                <a:solidFill>
                  <a:srgbClr val="414141"/>
                </a:solidFill>
              </a:rPr>
              <a:t> deployment nginx</a:t>
            </a:r>
            <a:endParaRPr sz="2400">
              <a:solidFill>
                <a:srgbClr val="414141"/>
              </a:solidFill>
            </a:endParaRPr>
          </a:p>
          <a:p>
            <a:pPr indent="-381000" lvl="0" marL="457200" marR="0" rtl="0" algn="l">
              <a:lnSpc>
                <a:spcPct val="140000"/>
              </a:lnSpc>
              <a:spcBef>
                <a:spcPts val="0"/>
              </a:spcBef>
              <a:spcAft>
                <a:spcPts val="0"/>
              </a:spcAft>
              <a:buClr>
                <a:srgbClr val="414141"/>
              </a:buClr>
              <a:buSzPts val="2400"/>
              <a:buChar char="●"/>
            </a:pPr>
            <a:r>
              <a:rPr lang="en" sz="2400">
                <a:solidFill>
                  <a:srgbClr val="414141"/>
                </a:solidFill>
              </a:rPr>
              <a:t>Get the history of the actions</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kubectl </a:t>
            </a:r>
            <a:r>
              <a:rPr b="1" lang="en" sz="2400">
                <a:solidFill>
                  <a:srgbClr val="414141"/>
                </a:solidFill>
              </a:rPr>
              <a:t>rollout history</a:t>
            </a:r>
            <a:r>
              <a:rPr lang="en" sz="2400">
                <a:solidFill>
                  <a:srgbClr val="414141"/>
                </a:solidFill>
              </a:rPr>
              <a:t> deployment nginx</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Undo / rollback the upgrade</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kubectl </a:t>
            </a:r>
            <a:r>
              <a:rPr b="1" lang="en" sz="2400">
                <a:solidFill>
                  <a:srgbClr val="414141"/>
                </a:solidFill>
              </a:rPr>
              <a:t>rollout undo</a:t>
            </a:r>
            <a:r>
              <a:rPr lang="en" sz="2400">
                <a:solidFill>
                  <a:srgbClr val="414141"/>
                </a:solidFill>
              </a:rPr>
              <a:t> deployment nginx</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Delete the deployment</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a:solidFill>
                  <a:srgbClr val="414141"/>
                </a:solidFill>
              </a:rPr>
              <a:t>k delete deploy/nginx</a:t>
            </a:r>
            <a:endParaRPr sz="2400">
              <a:solidFill>
                <a:srgbClr val="414141"/>
              </a:solidFill>
            </a:endParaRPr>
          </a:p>
          <a:p>
            <a:pPr indent="0" lvl="0" marL="0" rtl="0" algn="l">
              <a:lnSpc>
                <a:spcPct val="115000"/>
              </a:lnSpc>
              <a:spcBef>
                <a:spcPts val="700"/>
              </a:spcBef>
              <a:spcAft>
                <a:spcPts val="0"/>
              </a:spcAft>
              <a:buNone/>
            </a:pPr>
            <a:r>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sp>
        <p:nvSpPr>
          <p:cNvPr id="502" name="Google Shape;502;p67"/>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endParaRPr sz="1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8"/>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8"/>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1: Create a deployment for nginx from a manifest file</a:t>
            </a:r>
            <a:endParaRPr i="1" sz="1400"/>
          </a:p>
        </p:txBody>
      </p:sp>
      <p:sp>
        <p:nvSpPr>
          <p:cNvPr id="509" name="Google Shape;509;p68"/>
          <p:cNvSpPr txBox="1"/>
          <p:nvPr/>
        </p:nvSpPr>
        <p:spPr>
          <a:xfrm>
            <a:off x="5656350" y="557675"/>
            <a:ext cx="3159900" cy="41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cat nginx.yaml</a:t>
            </a:r>
            <a:endParaRPr sz="1200"/>
          </a:p>
          <a:p>
            <a:pPr indent="0" lvl="0" marL="0" rtl="0" algn="l">
              <a:spcBef>
                <a:spcPts val="0"/>
              </a:spcBef>
              <a:spcAft>
                <a:spcPts val="0"/>
              </a:spcAft>
              <a:buNone/>
            </a:pPr>
            <a:r>
              <a:rPr lang="en" sz="1200"/>
              <a:t>apiVersion: </a:t>
            </a:r>
            <a:r>
              <a:rPr b="1" lang="en" sz="1200"/>
              <a:t>extensions/v1beta1</a:t>
            </a:r>
            <a:endParaRPr b="1" sz="1200"/>
          </a:p>
          <a:p>
            <a:pPr indent="0" lvl="0" marL="0" rtl="0" algn="l">
              <a:spcBef>
                <a:spcPts val="0"/>
              </a:spcBef>
              <a:spcAft>
                <a:spcPts val="0"/>
              </a:spcAft>
              <a:buNone/>
            </a:pPr>
            <a:r>
              <a:rPr lang="en" sz="1200"/>
              <a:t>kind: Deployment</a:t>
            </a:r>
            <a:endParaRPr sz="1200"/>
          </a:p>
          <a:p>
            <a:pPr indent="0" lvl="0" marL="0" rtl="0" algn="l">
              <a:spcBef>
                <a:spcPts val="0"/>
              </a:spcBef>
              <a:spcAft>
                <a:spcPts val="0"/>
              </a:spcAft>
              <a:buNone/>
            </a:pPr>
            <a:r>
              <a:rPr lang="en" sz="1200"/>
              <a:t>metadata:</a:t>
            </a:r>
            <a:endParaRPr sz="1200"/>
          </a:p>
          <a:p>
            <a:pPr indent="0" lvl="0" marL="0" rtl="0" algn="l">
              <a:spcBef>
                <a:spcPts val="0"/>
              </a:spcBef>
              <a:spcAft>
                <a:spcPts val="0"/>
              </a:spcAft>
              <a:buNone/>
            </a:pPr>
            <a:r>
              <a:rPr lang="en" sz="1200"/>
              <a:t>  name: nginx</a:t>
            </a:r>
            <a:endParaRPr sz="1200"/>
          </a:p>
          <a:p>
            <a:pPr indent="0" lvl="0" marL="0" rtl="0" algn="l">
              <a:spcBef>
                <a:spcPts val="0"/>
              </a:spcBef>
              <a:spcAft>
                <a:spcPts val="0"/>
              </a:spcAft>
              <a:buNone/>
            </a:pPr>
            <a:r>
              <a:rPr lang="en" sz="1200"/>
              <a:t>  labels:</a:t>
            </a:r>
            <a:endParaRPr sz="1200"/>
          </a:p>
          <a:p>
            <a:pPr indent="0" lvl="0" marL="0" rtl="0" algn="l">
              <a:spcBef>
                <a:spcPts val="0"/>
              </a:spcBef>
              <a:spcAft>
                <a:spcPts val="0"/>
              </a:spcAft>
              <a:buNone/>
            </a:pPr>
            <a:r>
              <a:rPr lang="en" sz="1200"/>
              <a:t>    app: nginx</a:t>
            </a:r>
            <a:endParaRPr sz="1200"/>
          </a:p>
          <a:p>
            <a:pPr indent="0" lvl="0" marL="0" rtl="0" algn="l">
              <a:spcBef>
                <a:spcPts val="0"/>
              </a:spcBef>
              <a:spcAft>
                <a:spcPts val="0"/>
              </a:spcAft>
              <a:buNone/>
            </a:pPr>
            <a:r>
              <a:rPr lang="en" sz="1200"/>
              <a:t>spec:</a:t>
            </a:r>
            <a:endParaRPr sz="1200"/>
          </a:p>
          <a:p>
            <a:pPr indent="0" lvl="0" marL="0" rtl="0" algn="l">
              <a:spcBef>
                <a:spcPts val="0"/>
              </a:spcBef>
              <a:spcAft>
                <a:spcPts val="0"/>
              </a:spcAft>
              <a:buNone/>
            </a:pPr>
            <a:r>
              <a:rPr lang="en" sz="1200"/>
              <a:t>  replicas: 2</a:t>
            </a:r>
            <a:endParaRPr sz="1200"/>
          </a:p>
          <a:p>
            <a:pPr indent="0" lvl="0" marL="0" rtl="0" algn="l">
              <a:spcBef>
                <a:spcPts val="0"/>
              </a:spcBef>
              <a:spcAft>
                <a:spcPts val="0"/>
              </a:spcAft>
              <a:buNone/>
            </a:pPr>
            <a:r>
              <a:rPr lang="en" sz="1200"/>
              <a:t>  selector:</a:t>
            </a:r>
            <a:endParaRPr sz="1200"/>
          </a:p>
          <a:p>
            <a:pPr indent="0" lvl="0" marL="0" rtl="0" algn="l">
              <a:spcBef>
                <a:spcPts val="0"/>
              </a:spcBef>
              <a:spcAft>
                <a:spcPts val="0"/>
              </a:spcAft>
              <a:buNone/>
            </a:pPr>
            <a:r>
              <a:rPr lang="en" sz="1200"/>
              <a:t>    matchLabels:</a:t>
            </a:r>
            <a:endParaRPr sz="1200"/>
          </a:p>
          <a:p>
            <a:pPr indent="0" lvl="0" marL="0" rtl="0" algn="l">
              <a:spcBef>
                <a:spcPts val="0"/>
              </a:spcBef>
              <a:spcAft>
                <a:spcPts val="0"/>
              </a:spcAft>
              <a:buNone/>
            </a:pPr>
            <a:r>
              <a:rPr lang="en" sz="1200"/>
              <a:t>      app: nginx</a:t>
            </a:r>
            <a:endParaRPr sz="1200"/>
          </a:p>
          <a:p>
            <a:pPr indent="0" lvl="0" marL="0" rtl="0" algn="l">
              <a:spcBef>
                <a:spcPts val="0"/>
              </a:spcBef>
              <a:spcAft>
                <a:spcPts val="0"/>
              </a:spcAft>
              <a:buNone/>
            </a:pPr>
            <a:r>
              <a:rPr lang="en" sz="1200"/>
              <a:t>  template:</a:t>
            </a:r>
            <a:endParaRPr sz="1200"/>
          </a:p>
          <a:p>
            <a:pPr indent="0" lvl="0" marL="0" rtl="0" algn="l">
              <a:spcBef>
                <a:spcPts val="0"/>
              </a:spcBef>
              <a:spcAft>
                <a:spcPts val="0"/>
              </a:spcAft>
              <a:buNone/>
            </a:pPr>
            <a:r>
              <a:rPr lang="en" sz="1200"/>
              <a:t>    metadata:</a:t>
            </a:r>
            <a:endParaRPr sz="1200"/>
          </a:p>
          <a:p>
            <a:pPr indent="0" lvl="0" marL="0" rtl="0" algn="l">
              <a:spcBef>
                <a:spcPts val="0"/>
              </a:spcBef>
              <a:spcAft>
                <a:spcPts val="0"/>
              </a:spcAft>
              <a:buNone/>
            </a:pPr>
            <a:r>
              <a:rPr lang="en" sz="1200"/>
              <a:t>      labels:</a:t>
            </a:r>
            <a:endParaRPr sz="1200"/>
          </a:p>
          <a:p>
            <a:pPr indent="0" lvl="0" marL="0" rtl="0" algn="l">
              <a:spcBef>
                <a:spcPts val="0"/>
              </a:spcBef>
              <a:spcAft>
                <a:spcPts val="0"/>
              </a:spcAft>
              <a:buNone/>
            </a:pPr>
            <a:r>
              <a:rPr lang="en" sz="1200"/>
              <a:t>        app: nginx</a:t>
            </a:r>
            <a:endParaRPr sz="1200"/>
          </a:p>
          <a:p>
            <a:pPr indent="0" lvl="0" marL="0" rtl="0" algn="l">
              <a:spcBef>
                <a:spcPts val="0"/>
              </a:spcBef>
              <a:spcAft>
                <a:spcPts val="0"/>
              </a:spcAft>
              <a:buNone/>
            </a:pPr>
            <a:r>
              <a:rPr lang="en" sz="1200"/>
              <a:t>    spec:</a:t>
            </a:r>
            <a:endParaRPr sz="1200"/>
          </a:p>
          <a:p>
            <a:pPr indent="0" lvl="0" marL="0" rtl="0" algn="l">
              <a:spcBef>
                <a:spcPts val="0"/>
              </a:spcBef>
              <a:spcAft>
                <a:spcPts val="0"/>
              </a:spcAft>
              <a:buNone/>
            </a:pPr>
            <a:r>
              <a:rPr lang="en" sz="1200"/>
              <a:t>      containers:</a:t>
            </a:r>
            <a:endParaRPr sz="1200"/>
          </a:p>
          <a:p>
            <a:pPr indent="0" lvl="0" marL="0" rtl="0" algn="l">
              <a:spcBef>
                <a:spcPts val="0"/>
              </a:spcBef>
              <a:spcAft>
                <a:spcPts val="0"/>
              </a:spcAft>
              <a:buNone/>
            </a:pPr>
            <a:r>
              <a:rPr lang="en" sz="1200"/>
              <a:t>      - name: nginx</a:t>
            </a:r>
            <a:endParaRPr sz="1200"/>
          </a:p>
          <a:p>
            <a:pPr indent="0" lvl="0" marL="0" rtl="0" algn="l">
              <a:spcBef>
                <a:spcPts val="0"/>
              </a:spcBef>
              <a:spcAft>
                <a:spcPts val="0"/>
              </a:spcAft>
              <a:buNone/>
            </a:pPr>
            <a:r>
              <a:rPr lang="en" sz="1200"/>
              <a:t>        image: nginx:1.12.2</a:t>
            </a:r>
            <a:endParaRPr sz="1200"/>
          </a:p>
          <a:p>
            <a:pPr indent="0" lvl="0" marL="0" rtl="0" algn="l">
              <a:spcBef>
                <a:spcPts val="0"/>
              </a:spcBef>
              <a:spcAft>
                <a:spcPts val="0"/>
              </a:spcAft>
              <a:buNone/>
            </a:pPr>
            <a:r>
              <a:rPr lang="en" sz="1200"/>
              <a:t>        ports:</a:t>
            </a:r>
            <a:endParaRPr sz="1200"/>
          </a:p>
          <a:p>
            <a:pPr indent="0" lvl="0" marL="0" rtl="0" algn="l">
              <a:spcBef>
                <a:spcPts val="0"/>
              </a:spcBef>
              <a:spcAft>
                <a:spcPts val="0"/>
              </a:spcAft>
              <a:buNone/>
            </a:pPr>
            <a:r>
              <a:rPr lang="en" sz="1200"/>
              <a:t>        - containerPort: 80</a:t>
            </a:r>
            <a:endParaRPr sz="1200"/>
          </a:p>
          <a:p>
            <a:pPr indent="0" lvl="0" marL="0" rtl="0" algn="l">
              <a:spcBef>
                <a:spcPts val="0"/>
              </a:spcBef>
              <a:spcAft>
                <a:spcPts val="0"/>
              </a:spcAft>
              <a:buNone/>
            </a:pPr>
            <a:r>
              <a:t/>
            </a:r>
            <a:endParaRPr/>
          </a:p>
        </p:txBody>
      </p:sp>
      <p:sp>
        <p:nvSpPr>
          <p:cNvPr id="510" name="Google Shape;510;p68"/>
          <p:cNvSpPr txBox="1"/>
          <p:nvPr/>
        </p:nvSpPr>
        <p:spPr>
          <a:xfrm>
            <a:off x="221225" y="663875"/>
            <a:ext cx="5311200" cy="235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Create the deployment with a manifest:</a:t>
            </a:r>
            <a:endParaRPr/>
          </a:p>
          <a:p>
            <a:pPr indent="-317500" lvl="1" marL="914400" rtl="0" algn="l">
              <a:spcBef>
                <a:spcPts val="0"/>
              </a:spcBef>
              <a:spcAft>
                <a:spcPts val="0"/>
              </a:spcAft>
              <a:buSzPts val="1400"/>
              <a:buChar char="○"/>
            </a:pPr>
            <a:r>
              <a:rPr lang="en"/>
              <a:t>kubectl create -f nginx.yaml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Pods, services, configmaps, secrets in our examples are all part of the /api/v1 API group, while deployments are part of the </a:t>
            </a:r>
            <a:r>
              <a:rPr b="1" lang="en"/>
              <a:t>/apis/extensions/v1beta1</a:t>
            </a:r>
            <a:r>
              <a:rPr lang="en"/>
              <a:t> API group.</a:t>
            </a:r>
            <a:br>
              <a:rPr lang="en"/>
            </a:br>
            <a:endParaRPr/>
          </a:p>
          <a:p>
            <a:pPr indent="0" lvl="0" marL="0" rtl="0" algn="l">
              <a:spcBef>
                <a:spcPts val="0"/>
              </a:spcBef>
              <a:spcAft>
                <a:spcPts val="0"/>
              </a:spcAft>
              <a:buNone/>
            </a:pPr>
            <a:r>
              <a:rPr lang="en"/>
              <a:t>The group an object is part of is what is referred to as apiVersion in the object specification, available via the </a:t>
            </a:r>
            <a:r>
              <a:rPr lang="en" u="sng">
                <a:solidFill>
                  <a:schemeClr val="hlink"/>
                </a:solidFill>
                <a:hlinkClick r:id="rId3"/>
              </a:rPr>
              <a:t>API reference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69"/>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9"/>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1: Create a deployment for nginx ...</a:t>
            </a:r>
            <a:endParaRPr i="1" sz="1400"/>
          </a:p>
        </p:txBody>
      </p:sp>
      <p:sp>
        <p:nvSpPr>
          <p:cNvPr id="517" name="Google Shape;517;p69"/>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40000"/>
              </a:lnSpc>
              <a:spcBef>
                <a:spcPts val="1400"/>
              </a:spcBef>
              <a:spcAft>
                <a:spcPts val="0"/>
              </a:spcAft>
              <a:buClr>
                <a:srgbClr val="414141"/>
              </a:buClr>
              <a:buSzPts val="2400"/>
              <a:buFont typeface="Arial"/>
              <a:buChar char="●"/>
            </a:pPr>
            <a:r>
              <a:rPr lang="en" sz="2400">
                <a:solidFill>
                  <a:srgbClr val="414141"/>
                </a:solidFill>
              </a:rPr>
              <a:t>Edit the deployment: change the replicas to 5 and image version to 1.13.8</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kubectl </a:t>
            </a:r>
            <a:r>
              <a:rPr b="1" lang="en" sz="2400">
                <a:solidFill>
                  <a:srgbClr val="414141"/>
                </a:solidFill>
              </a:rPr>
              <a:t>edit deployment</a:t>
            </a:r>
            <a:r>
              <a:rPr lang="en" sz="2400">
                <a:solidFill>
                  <a:srgbClr val="414141"/>
                </a:solidFill>
              </a:rPr>
              <a:t> </a:t>
            </a:r>
            <a:r>
              <a:rPr lang="en" sz="2400">
                <a:solidFill>
                  <a:srgbClr val="414141"/>
                </a:solidFill>
              </a:rPr>
              <a:t>nginx</a:t>
            </a:r>
            <a:endParaRPr sz="2400">
              <a:solidFill>
                <a:srgbClr val="414141"/>
              </a:solidFill>
            </a:endParaRPr>
          </a:p>
          <a:p>
            <a:pPr indent="-381000" lvl="0" marL="457200" marR="0" rtl="0" algn="l">
              <a:lnSpc>
                <a:spcPct val="140000"/>
              </a:lnSpc>
              <a:spcBef>
                <a:spcPts val="0"/>
              </a:spcBef>
              <a:spcAft>
                <a:spcPts val="0"/>
              </a:spcAft>
              <a:buClr>
                <a:srgbClr val="414141"/>
              </a:buClr>
              <a:buSzPts val="2400"/>
              <a:buChar char="●"/>
            </a:pPr>
            <a:r>
              <a:rPr lang="en" sz="2400">
                <a:solidFill>
                  <a:srgbClr val="414141"/>
                </a:solidFill>
              </a:rPr>
              <a:t>Get some info about the deployment and ReplicaSet</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kubectl get deploy</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kubectl get rs</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k get pods -o wide (set alias k=’kubectl’)</a:t>
            </a:r>
            <a:endParaRPr sz="2400">
              <a:solidFill>
                <a:srgbClr val="414141"/>
              </a:solidFill>
            </a:endParaRPr>
          </a:p>
          <a:p>
            <a:pPr indent="-381000" lvl="1" marL="914400" marR="0" rtl="0" algn="l">
              <a:lnSpc>
                <a:spcPct val="140000"/>
              </a:lnSpc>
              <a:spcBef>
                <a:spcPts val="0"/>
              </a:spcBef>
              <a:spcAft>
                <a:spcPts val="0"/>
              </a:spcAft>
              <a:buClr>
                <a:srgbClr val="414141"/>
              </a:buClr>
              <a:buSzPts val="2400"/>
              <a:buChar char="○"/>
            </a:pPr>
            <a:r>
              <a:rPr lang="en" sz="2400">
                <a:solidFill>
                  <a:srgbClr val="414141"/>
                </a:solidFill>
              </a:rPr>
              <a:t>K</a:t>
            </a:r>
            <a:r>
              <a:rPr lang="en" sz="2400">
                <a:solidFill>
                  <a:srgbClr val="414141"/>
                </a:solidFill>
              </a:rPr>
              <a:t> describe pod nginx-xyz	</a:t>
            </a:r>
            <a:endParaRPr sz="2400">
              <a:solidFill>
                <a:srgbClr val="414141"/>
              </a:solidFill>
            </a:endParaRPr>
          </a:p>
          <a:p>
            <a:pPr indent="0" lvl="0" marL="0" marR="0" rtl="0" algn="l">
              <a:lnSpc>
                <a:spcPct val="140000"/>
              </a:lnSpc>
              <a:spcBef>
                <a:spcPts val="1400"/>
              </a:spcBef>
              <a:spcAft>
                <a:spcPts val="0"/>
              </a:spcAft>
              <a:buNone/>
            </a:pPr>
            <a:r>
              <a:t/>
            </a:r>
            <a:endParaRPr sz="2400">
              <a:solidFill>
                <a:srgbClr val="414141"/>
              </a:solidFill>
            </a:endParaRPr>
          </a:p>
          <a:p>
            <a:pPr indent="0" lvl="0" marL="0" marR="0" rtl="0" algn="l">
              <a:lnSpc>
                <a:spcPct val="150000"/>
              </a:lnSpc>
              <a:spcBef>
                <a:spcPts val="700"/>
              </a:spcBef>
              <a:spcAft>
                <a:spcPts val="2800"/>
              </a:spcAft>
              <a:buNone/>
            </a:pPr>
            <a:r>
              <a:t/>
            </a:r>
            <a:endParaRPr sz="2400">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70"/>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0"/>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1: Create a service to the pods with expose</a:t>
            </a:r>
            <a:endParaRPr i="1" sz="1400"/>
          </a:p>
        </p:txBody>
      </p:sp>
      <p:sp>
        <p:nvSpPr>
          <p:cNvPr id="524" name="Google Shape;524;p70"/>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40000"/>
              </a:lnSpc>
              <a:spcBef>
                <a:spcPts val="1400"/>
              </a:spcBef>
              <a:spcAft>
                <a:spcPts val="0"/>
              </a:spcAft>
              <a:buClr>
                <a:srgbClr val="414141"/>
              </a:buClr>
              <a:buSzPts val="2400"/>
              <a:buFont typeface="Arial"/>
              <a:buChar char="●"/>
            </a:pPr>
            <a:r>
              <a:rPr lang="en" sz="1800">
                <a:solidFill>
                  <a:srgbClr val="414141"/>
                </a:solidFill>
              </a:rPr>
              <a:t>kubectl expose deployments nginx --port=80 --type=</a:t>
            </a:r>
            <a:r>
              <a:rPr b="1" lang="en" sz="1800">
                <a:solidFill>
                  <a:srgbClr val="414141"/>
                </a:solidFill>
              </a:rPr>
              <a:t>LoadBalancer</a:t>
            </a:r>
            <a:r>
              <a:rPr lang="en" sz="2400">
                <a:solidFill>
                  <a:srgbClr val="414141"/>
                </a:solidFill>
              </a:rPr>
              <a:t>	</a:t>
            </a:r>
            <a:endParaRPr sz="2400">
              <a:solidFill>
                <a:srgbClr val="414141"/>
              </a:solidFill>
            </a:endParaRPr>
          </a:p>
          <a:p>
            <a:pPr indent="0" lvl="0" marL="0" marR="0" rtl="0" algn="l">
              <a:lnSpc>
                <a:spcPct val="140000"/>
              </a:lnSpc>
              <a:spcBef>
                <a:spcPts val="1400"/>
              </a:spcBef>
              <a:spcAft>
                <a:spcPts val="0"/>
              </a:spcAft>
              <a:buNone/>
            </a:pPr>
            <a:r>
              <a:t/>
            </a:r>
            <a:endParaRPr sz="2400">
              <a:solidFill>
                <a:srgbClr val="414141"/>
              </a:solidFill>
            </a:endParaRPr>
          </a:p>
          <a:p>
            <a:pPr indent="0" lvl="0" marL="0" marR="0" rtl="0" algn="l">
              <a:lnSpc>
                <a:spcPct val="140000"/>
              </a:lnSpc>
              <a:spcBef>
                <a:spcPts val="1400"/>
              </a:spcBef>
              <a:spcAft>
                <a:spcPts val="0"/>
              </a:spcAft>
              <a:buNone/>
            </a:pPr>
            <a:r>
              <a:t/>
            </a:r>
            <a:endParaRPr sz="2400">
              <a:solidFill>
                <a:srgbClr val="414141"/>
              </a:solidFill>
            </a:endParaRPr>
          </a:p>
          <a:p>
            <a:pPr indent="-381000" lvl="0" marL="457200" marR="0" rtl="0" algn="l">
              <a:lnSpc>
                <a:spcPct val="140000"/>
              </a:lnSpc>
              <a:spcBef>
                <a:spcPts val="1400"/>
              </a:spcBef>
              <a:spcAft>
                <a:spcPts val="0"/>
              </a:spcAft>
              <a:buClr>
                <a:srgbClr val="414141"/>
              </a:buClr>
              <a:buSzPts val="2400"/>
              <a:buChar char="●"/>
            </a:pPr>
            <a:r>
              <a:rPr lang="en" sz="2400">
                <a:solidFill>
                  <a:srgbClr val="414141"/>
                </a:solidFill>
              </a:rPr>
              <a:t>k get svc</a:t>
            </a:r>
            <a:endParaRPr sz="2400">
              <a:latin typeface="Roboto"/>
              <a:ea typeface="Roboto"/>
              <a:cs typeface="Roboto"/>
              <a:sym typeface="Roboto"/>
            </a:endParaRPr>
          </a:p>
        </p:txBody>
      </p:sp>
      <p:pic>
        <p:nvPicPr>
          <p:cNvPr id="525" name="Google Shape;525;p70"/>
          <p:cNvPicPr preferRelativeResize="0"/>
          <p:nvPr/>
        </p:nvPicPr>
        <p:blipFill>
          <a:blip r:embed="rId3">
            <a:alphaModFix/>
          </a:blip>
          <a:stretch>
            <a:fillRect/>
          </a:stretch>
        </p:blipFill>
        <p:spPr>
          <a:xfrm>
            <a:off x="4603148" y="1165650"/>
            <a:ext cx="4157100" cy="1703100"/>
          </a:xfrm>
          <a:prstGeom prst="rect">
            <a:avLst/>
          </a:prstGeom>
          <a:noFill/>
          <a:ln>
            <a:noFill/>
          </a:ln>
        </p:spPr>
      </p:pic>
      <p:pic>
        <p:nvPicPr>
          <p:cNvPr id="526" name="Google Shape;526;p70"/>
          <p:cNvPicPr preferRelativeResize="0"/>
          <p:nvPr/>
        </p:nvPicPr>
        <p:blipFill>
          <a:blip r:embed="rId4">
            <a:alphaModFix/>
          </a:blip>
          <a:stretch>
            <a:fillRect/>
          </a:stretch>
        </p:blipFill>
        <p:spPr>
          <a:xfrm>
            <a:off x="579600" y="3754325"/>
            <a:ext cx="5429250" cy="5143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71"/>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1"/>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2: write an ingress rule ...</a:t>
            </a:r>
            <a:endParaRPr i="1" sz="1400"/>
          </a:p>
        </p:txBody>
      </p:sp>
      <p:sp>
        <p:nvSpPr>
          <p:cNvPr id="533" name="Google Shape;533;p71"/>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414141"/>
              </a:buClr>
              <a:buSzPts val="2400"/>
              <a:buChar char="●"/>
            </a:pPr>
            <a:r>
              <a:rPr lang="en" sz="2400">
                <a:solidFill>
                  <a:srgbClr val="414141"/>
                </a:solidFill>
              </a:rPr>
              <a:t>Write an ingress rule that redirects calls to /foo to one service and to /bar to another</a:t>
            </a:r>
            <a:endParaRPr sz="2400">
              <a:solidFill>
                <a:srgbClr val="414141"/>
              </a:solidFill>
            </a:endParaRPr>
          </a:p>
          <a:p>
            <a:pPr indent="-381000" lvl="1" marL="914400" rtl="0" algn="l">
              <a:lnSpc>
                <a:spcPct val="115000"/>
              </a:lnSpc>
              <a:spcBef>
                <a:spcPts val="0"/>
              </a:spcBef>
              <a:spcAft>
                <a:spcPts val="0"/>
              </a:spcAft>
              <a:buClr>
                <a:srgbClr val="414141"/>
              </a:buClr>
              <a:buSzPts val="2400"/>
              <a:buChar char="○"/>
            </a:pPr>
            <a:r>
              <a:rPr lang="en" sz="2400">
                <a:solidFill>
                  <a:srgbClr val="414141"/>
                </a:solidFill>
              </a:rPr>
              <a:t>k create -f ingress.yaml</a:t>
            </a:r>
            <a:endParaRPr sz="2400">
              <a:solidFill>
                <a:srgbClr val="414141"/>
              </a:solidFill>
            </a:endParaRPr>
          </a:p>
          <a:p>
            <a:pPr indent="0" lvl="0" marL="0" marR="0" rtl="0" algn="l">
              <a:lnSpc>
                <a:spcPct val="140000"/>
              </a:lnSpc>
              <a:spcBef>
                <a:spcPts val="1400"/>
              </a:spcBef>
              <a:spcAft>
                <a:spcPts val="0"/>
              </a:spcAft>
              <a:buNone/>
            </a:pPr>
            <a:r>
              <a:t/>
            </a:r>
            <a:endParaRPr sz="2400">
              <a:solidFill>
                <a:srgbClr val="414141"/>
              </a:solidFill>
            </a:endParaRPr>
          </a:p>
          <a:p>
            <a:pPr indent="0" lvl="0" marL="0" marR="0" rtl="0" algn="l">
              <a:lnSpc>
                <a:spcPct val="150000"/>
              </a:lnSpc>
              <a:spcBef>
                <a:spcPts val="700"/>
              </a:spcBef>
              <a:spcAft>
                <a:spcPts val="2800"/>
              </a:spcAft>
              <a:buNone/>
            </a:pPr>
            <a:r>
              <a:t/>
            </a:r>
            <a:endParaRPr sz="2400">
              <a:latin typeface="Roboto"/>
              <a:ea typeface="Roboto"/>
              <a:cs typeface="Roboto"/>
              <a:sym typeface="Roboto"/>
            </a:endParaRPr>
          </a:p>
        </p:txBody>
      </p:sp>
      <p:sp>
        <p:nvSpPr>
          <p:cNvPr id="534" name="Google Shape;534;p71"/>
          <p:cNvSpPr txBox="1"/>
          <p:nvPr/>
        </p:nvSpPr>
        <p:spPr>
          <a:xfrm>
            <a:off x="5567825" y="964850"/>
            <a:ext cx="3292800" cy="40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cat ingress.yaml</a:t>
            </a:r>
            <a:endParaRPr sz="1200"/>
          </a:p>
          <a:p>
            <a:pPr indent="0" lvl="0" marL="0" rtl="0" algn="l">
              <a:spcBef>
                <a:spcPts val="0"/>
              </a:spcBef>
              <a:spcAft>
                <a:spcPts val="0"/>
              </a:spcAft>
              <a:buNone/>
            </a:pPr>
            <a:r>
              <a:rPr lang="en" sz="1200"/>
              <a:t>apiVersion: extensions/v1beta1</a:t>
            </a:r>
            <a:endParaRPr sz="1200"/>
          </a:p>
          <a:p>
            <a:pPr indent="0" lvl="0" marL="0" rtl="0" algn="l">
              <a:spcBef>
                <a:spcPts val="0"/>
              </a:spcBef>
              <a:spcAft>
                <a:spcPts val="0"/>
              </a:spcAft>
              <a:buNone/>
            </a:pPr>
            <a:r>
              <a:rPr lang="en" sz="1200"/>
              <a:t>kind: Ingress</a:t>
            </a:r>
            <a:endParaRPr sz="1200"/>
          </a:p>
          <a:p>
            <a:pPr indent="0" lvl="0" marL="0" rtl="0" algn="l">
              <a:spcBef>
                <a:spcPts val="0"/>
              </a:spcBef>
              <a:spcAft>
                <a:spcPts val="0"/>
              </a:spcAft>
              <a:buNone/>
            </a:pPr>
            <a:r>
              <a:rPr lang="en" sz="1200"/>
              <a:t>metadata:</a:t>
            </a:r>
            <a:endParaRPr sz="1200"/>
          </a:p>
          <a:p>
            <a:pPr indent="0" lvl="0" marL="0" rtl="0" algn="l">
              <a:spcBef>
                <a:spcPts val="0"/>
              </a:spcBef>
              <a:spcAft>
                <a:spcPts val="0"/>
              </a:spcAft>
              <a:buNone/>
            </a:pPr>
            <a:r>
              <a:rPr lang="en" sz="1200"/>
              <a:t>  name: test</a:t>
            </a:r>
            <a:endParaRPr sz="1200"/>
          </a:p>
          <a:p>
            <a:pPr indent="0" lvl="0" marL="0" rtl="0" algn="l">
              <a:spcBef>
                <a:spcPts val="0"/>
              </a:spcBef>
              <a:spcAft>
                <a:spcPts val="0"/>
              </a:spcAft>
              <a:buNone/>
            </a:pPr>
            <a:r>
              <a:rPr lang="en" sz="1200"/>
              <a:t>  annotations:</a:t>
            </a:r>
            <a:endParaRPr sz="1200"/>
          </a:p>
          <a:p>
            <a:pPr indent="0" lvl="0" marL="0" rtl="0" algn="l">
              <a:spcBef>
                <a:spcPts val="0"/>
              </a:spcBef>
              <a:spcAft>
                <a:spcPts val="0"/>
              </a:spcAft>
              <a:buNone/>
            </a:pPr>
            <a:r>
              <a:rPr lang="en" sz="1200"/>
              <a:t>    ingress.kubernetes.io/rewrite-target: /</a:t>
            </a:r>
            <a:endParaRPr sz="1200"/>
          </a:p>
          <a:p>
            <a:pPr indent="0" lvl="0" marL="0" rtl="0" algn="l">
              <a:spcBef>
                <a:spcPts val="0"/>
              </a:spcBef>
              <a:spcAft>
                <a:spcPts val="0"/>
              </a:spcAft>
              <a:buNone/>
            </a:pPr>
            <a:r>
              <a:rPr lang="en" sz="1200"/>
              <a:t>spec:</a:t>
            </a:r>
            <a:endParaRPr sz="1200"/>
          </a:p>
          <a:p>
            <a:pPr indent="0" lvl="0" marL="0" rtl="0" algn="l">
              <a:spcBef>
                <a:spcPts val="0"/>
              </a:spcBef>
              <a:spcAft>
                <a:spcPts val="0"/>
              </a:spcAft>
              <a:buNone/>
            </a:pPr>
            <a:r>
              <a:rPr lang="en" sz="1200"/>
              <a:t>  rules:</a:t>
            </a:r>
            <a:endParaRPr sz="1200"/>
          </a:p>
          <a:p>
            <a:pPr indent="0" lvl="0" marL="0" rtl="0" algn="l">
              <a:spcBef>
                <a:spcPts val="0"/>
              </a:spcBef>
              <a:spcAft>
                <a:spcPts val="0"/>
              </a:spcAft>
              <a:buNone/>
            </a:pPr>
            <a:r>
              <a:rPr lang="en" sz="1200"/>
              <a:t>  - host: kubernauts.io</a:t>
            </a:r>
            <a:endParaRPr sz="1200"/>
          </a:p>
          <a:p>
            <a:pPr indent="0" lvl="0" marL="0" rtl="0" algn="l">
              <a:spcBef>
                <a:spcPts val="0"/>
              </a:spcBef>
              <a:spcAft>
                <a:spcPts val="0"/>
              </a:spcAft>
              <a:buNone/>
            </a:pPr>
            <a:r>
              <a:rPr lang="en" sz="1200"/>
              <a:t>    http:</a:t>
            </a:r>
            <a:endParaRPr sz="1200"/>
          </a:p>
          <a:p>
            <a:pPr indent="0" lvl="0" marL="0" rtl="0" algn="l">
              <a:spcBef>
                <a:spcPts val="0"/>
              </a:spcBef>
              <a:spcAft>
                <a:spcPts val="0"/>
              </a:spcAft>
              <a:buNone/>
            </a:pPr>
            <a:r>
              <a:rPr lang="en" sz="1200"/>
              <a:t>      paths:</a:t>
            </a:r>
            <a:endParaRPr sz="1200"/>
          </a:p>
          <a:p>
            <a:pPr indent="0" lvl="0" marL="0" rtl="0" algn="l">
              <a:spcBef>
                <a:spcPts val="0"/>
              </a:spcBef>
              <a:spcAft>
                <a:spcPts val="0"/>
              </a:spcAft>
              <a:buNone/>
            </a:pPr>
            <a:r>
              <a:rPr lang="en" sz="1200"/>
              <a:t>      - path: /foo</a:t>
            </a:r>
            <a:endParaRPr sz="1200"/>
          </a:p>
          <a:p>
            <a:pPr indent="0" lvl="0" marL="0" rtl="0" algn="l">
              <a:spcBef>
                <a:spcPts val="0"/>
              </a:spcBef>
              <a:spcAft>
                <a:spcPts val="0"/>
              </a:spcAft>
              <a:buNone/>
            </a:pPr>
            <a:r>
              <a:rPr lang="en" sz="1200"/>
              <a:t>        backend:</a:t>
            </a:r>
            <a:endParaRPr sz="1200"/>
          </a:p>
          <a:p>
            <a:pPr indent="0" lvl="0" marL="0" rtl="0" algn="l">
              <a:spcBef>
                <a:spcPts val="0"/>
              </a:spcBef>
              <a:spcAft>
                <a:spcPts val="0"/>
              </a:spcAft>
              <a:buNone/>
            </a:pPr>
            <a:r>
              <a:rPr lang="en" sz="1200"/>
              <a:t>          serviceName: s1</a:t>
            </a:r>
            <a:endParaRPr sz="1200"/>
          </a:p>
          <a:p>
            <a:pPr indent="0" lvl="0" marL="0" rtl="0" algn="l">
              <a:spcBef>
                <a:spcPts val="0"/>
              </a:spcBef>
              <a:spcAft>
                <a:spcPts val="0"/>
              </a:spcAft>
              <a:buNone/>
            </a:pPr>
            <a:r>
              <a:rPr lang="en" sz="1200"/>
              <a:t>          servicePort: 80</a:t>
            </a:r>
            <a:endParaRPr sz="1200"/>
          </a:p>
          <a:p>
            <a:pPr indent="0" lvl="0" marL="0" rtl="0" algn="l">
              <a:spcBef>
                <a:spcPts val="0"/>
              </a:spcBef>
              <a:spcAft>
                <a:spcPts val="0"/>
              </a:spcAft>
              <a:buNone/>
            </a:pPr>
            <a:r>
              <a:rPr lang="en" sz="1200"/>
              <a:t>      - path: /bar</a:t>
            </a:r>
            <a:endParaRPr sz="1200"/>
          </a:p>
          <a:p>
            <a:pPr indent="0" lvl="0" marL="0" rtl="0" algn="l">
              <a:spcBef>
                <a:spcPts val="0"/>
              </a:spcBef>
              <a:spcAft>
                <a:spcPts val="0"/>
              </a:spcAft>
              <a:buNone/>
            </a:pPr>
            <a:r>
              <a:rPr lang="en" sz="1200"/>
              <a:t>        backend:</a:t>
            </a:r>
            <a:endParaRPr sz="1200"/>
          </a:p>
          <a:p>
            <a:pPr indent="0" lvl="0" marL="0" rtl="0" algn="l">
              <a:spcBef>
                <a:spcPts val="0"/>
              </a:spcBef>
              <a:spcAft>
                <a:spcPts val="0"/>
              </a:spcAft>
              <a:buNone/>
            </a:pPr>
            <a:r>
              <a:rPr lang="en" sz="1200"/>
              <a:t>          serviceName: s2</a:t>
            </a:r>
            <a:endParaRPr sz="1200"/>
          </a:p>
          <a:p>
            <a:pPr indent="0" lvl="0" marL="0" rtl="0" algn="l">
              <a:spcBef>
                <a:spcPts val="0"/>
              </a:spcBef>
              <a:spcAft>
                <a:spcPts val="0"/>
              </a:spcAft>
              <a:buNone/>
            </a:pPr>
            <a:r>
              <a:rPr lang="en" sz="1200"/>
              <a:t>          servicePort: 80</a:t>
            </a:r>
            <a:endParaRPr sz="12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Kubernetes Learning Resources List</a:t>
            </a:r>
            <a:endParaRPr i="1" sz="1400"/>
          </a:p>
        </p:txBody>
      </p:sp>
      <p:sp>
        <p:nvSpPr>
          <p:cNvPr id="107" name="Google Shape;107;p18"/>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rtl="0" algn="l">
              <a:lnSpc>
                <a:spcPct val="140000"/>
              </a:lnSpc>
              <a:spcBef>
                <a:spcPts val="1400"/>
              </a:spcBef>
              <a:spcAft>
                <a:spcPts val="0"/>
              </a:spcAft>
              <a:buClr>
                <a:srgbClr val="414141"/>
              </a:buClr>
              <a:buSzPts val="2400"/>
              <a:buChar char="●"/>
            </a:pPr>
            <a:r>
              <a:rPr lang="en" sz="2400">
                <a:solidFill>
                  <a:srgbClr val="414141"/>
                </a:solidFill>
              </a:rPr>
              <a:t>Everything you need to know about Kubernetes &amp; more:</a:t>
            </a:r>
            <a:endParaRPr sz="2400">
              <a:solidFill>
                <a:srgbClr val="414141"/>
              </a:solidFill>
            </a:endParaRPr>
          </a:p>
          <a:p>
            <a:pPr indent="-381000" lvl="1" marL="914400" rtl="0" algn="l">
              <a:lnSpc>
                <a:spcPct val="140000"/>
              </a:lnSpc>
              <a:spcBef>
                <a:spcPts val="0"/>
              </a:spcBef>
              <a:spcAft>
                <a:spcPts val="0"/>
              </a:spcAft>
              <a:buClr>
                <a:srgbClr val="414141"/>
              </a:buClr>
              <a:buSzPts val="2400"/>
              <a:buChar char="○"/>
            </a:pPr>
            <a:r>
              <a:rPr lang="en" sz="2400" u="sng">
                <a:solidFill>
                  <a:schemeClr val="hlink"/>
                </a:solidFill>
                <a:hlinkClick r:id="rId3"/>
              </a:rPr>
              <a:t>https://goo.gl/Rywkpd</a:t>
            </a:r>
            <a:endParaRPr sz="2400">
              <a:solidFill>
                <a:srgbClr val="414141"/>
              </a:solidFill>
            </a:endParaRPr>
          </a:p>
          <a:p>
            <a:pPr indent="-381000" lvl="0" marL="457200" rtl="0" algn="l">
              <a:lnSpc>
                <a:spcPct val="140000"/>
              </a:lnSpc>
              <a:spcBef>
                <a:spcPts val="0"/>
              </a:spcBef>
              <a:spcAft>
                <a:spcPts val="0"/>
              </a:spcAft>
              <a:buClr>
                <a:srgbClr val="414141"/>
              </a:buClr>
              <a:buSzPts val="2400"/>
              <a:buChar char="●"/>
            </a:pPr>
            <a:r>
              <a:rPr lang="en" sz="2400">
                <a:solidFill>
                  <a:srgbClr val="414141"/>
                </a:solidFill>
              </a:rPr>
              <a:t>Recommended Books and references:</a:t>
            </a:r>
            <a:endParaRPr sz="2400">
              <a:solidFill>
                <a:srgbClr val="414141"/>
              </a:solidFill>
            </a:endParaRPr>
          </a:p>
          <a:p>
            <a:pPr indent="0" lvl="0" marL="0" rtl="0" algn="l">
              <a:lnSpc>
                <a:spcPct val="115000"/>
              </a:lnSpc>
              <a:spcBef>
                <a:spcPts val="700"/>
              </a:spcBef>
              <a:spcAft>
                <a:spcPts val="0"/>
              </a:spcAft>
              <a:buNone/>
            </a:pPr>
            <a:r>
              <a:rPr lang="en" sz="1000">
                <a:solidFill>
                  <a:srgbClr val="414141"/>
                </a:solidFill>
              </a:rPr>
              <a:t>			</a:t>
            </a:r>
            <a:endParaRPr sz="1000">
              <a:solidFill>
                <a:srgbClr val="414141"/>
              </a:solidFill>
            </a:endParaRPr>
          </a:p>
          <a:p>
            <a:pPr indent="0" lvl="0" marL="0" marR="0" rtl="0" algn="l">
              <a:lnSpc>
                <a:spcPct val="150000"/>
              </a:lnSpc>
              <a:spcBef>
                <a:spcPts val="0"/>
              </a:spcBef>
              <a:spcAft>
                <a:spcPts val="2800"/>
              </a:spcAft>
              <a:buNone/>
            </a:pPr>
            <a:r>
              <a:t/>
            </a:r>
            <a:endParaRPr sz="2400">
              <a:latin typeface="Roboto"/>
              <a:ea typeface="Roboto"/>
              <a:cs typeface="Roboto"/>
              <a:sym typeface="Roboto"/>
            </a:endParaRPr>
          </a:p>
        </p:txBody>
      </p:sp>
      <p:pic>
        <p:nvPicPr>
          <p:cNvPr id="108" name="Google Shape;108;p18">
            <a:hlinkClick r:id="rId4"/>
          </p:cNvPr>
          <p:cNvPicPr preferRelativeResize="0"/>
          <p:nvPr/>
        </p:nvPicPr>
        <p:blipFill>
          <a:blip r:embed="rId5">
            <a:alphaModFix/>
          </a:blip>
          <a:stretch>
            <a:fillRect/>
          </a:stretch>
        </p:blipFill>
        <p:spPr>
          <a:xfrm>
            <a:off x="2686988" y="2645575"/>
            <a:ext cx="1744250" cy="2295075"/>
          </a:xfrm>
          <a:prstGeom prst="rect">
            <a:avLst/>
          </a:prstGeom>
          <a:noFill/>
          <a:ln>
            <a:noFill/>
          </a:ln>
        </p:spPr>
      </p:pic>
      <p:pic>
        <p:nvPicPr>
          <p:cNvPr id="109" name="Google Shape;109;p18">
            <a:hlinkClick r:id="rId6"/>
          </p:cNvPr>
          <p:cNvPicPr preferRelativeResize="0"/>
          <p:nvPr/>
        </p:nvPicPr>
        <p:blipFill>
          <a:blip r:embed="rId7">
            <a:alphaModFix/>
          </a:blip>
          <a:stretch>
            <a:fillRect/>
          </a:stretch>
        </p:blipFill>
        <p:spPr>
          <a:xfrm>
            <a:off x="7000050" y="2634175"/>
            <a:ext cx="1744250" cy="2284473"/>
          </a:xfrm>
          <a:prstGeom prst="rect">
            <a:avLst/>
          </a:prstGeom>
          <a:noFill/>
          <a:ln>
            <a:noFill/>
          </a:ln>
        </p:spPr>
      </p:pic>
      <p:pic>
        <p:nvPicPr>
          <p:cNvPr id="110" name="Google Shape;110;p18">
            <a:hlinkClick r:id="rId8"/>
          </p:cNvPr>
          <p:cNvPicPr preferRelativeResize="0"/>
          <p:nvPr/>
        </p:nvPicPr>
        <p:blipFill>
          <a:blip r:embed="rId9">
            <a:alphaModFix/>
          </a:blip>
          <a:stretch>
            <a:fillRect/>
          </a:stretch>
        </p:blipFill>
        <p:spPr>
          <a:xfrm>
            <a:off x="4888784" y="2645575"/>
            <a:ext cx="1733329" cy="2261675"/>
          </a:xfrm>
          <a:prstGeom prst="rect">
            <a:avLst/>
          </a:prstGeom>
          <a:noFill/>
          <a:ln>
            <a:noFill/>
          </a:ln>
        </p:spPr>
      </p:pic>
      <p:pic>
        <p:nvPicPr>
          <p:cNvPr id="111" name="Google Shape;111;p18">
            <a:hlinkClick r:id="rId10"/>
          </p:cNvPr>
          <p:cNvPicPr preferRelativeResize="0"/>
          <p:nvPr/>
        </p:nvPicPr>
        <p:blipFill>
          <a:blip r:embed="rId11">
            <a:alphaModFix/>
          </a:blip>
          <a:stretch>
            <a:fillRect/>
          </a:stretch>
        </p:blipFill>
        <p:spPr>
          <a:xfrm>
            <a:off x="501266" y="2645575"/>
            <a:ext cx="1810986" cy="22950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72"/>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2"/>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3: deployment, RC &amp; RS</a:t>
            </a:r>
            <a:endParaRPr i="1" sz="1400"/>
          </a:p>
        </p:txBody>
      </p:sp>
      <p:sp>
        <p:nvSpPr>
          <p:cNvPr id="541" name="Google Shape;541;p72"/>
          <p:cNvSpPr txBox="1"/>
          <p:nvPr/>
        </p:nvSpPr>
        <p:spPr>
          <a:xfrm>
            <a:off x="97375" y="557675"/>
            <a:ext cx="8763300" cy="44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kubectl run kubia --image=luksa/kubia --port=8080 --generator=run/v1</a:t>
            </a:r>
            <a:endParaRPr/>
          </a:p>
          <a:p>
            <a:pPr indent="0" lvl="0" marL="0" rtl="0" algn="l">
              <a:spcBef>
                <a:spcPts val="0"/>
              </a:spcBef>
              <a:spcAft>
                <a:spcPts val="0"/>
              </a:spcAft>
              <a:buNone/>
            </a:pPr>
            <a:r>
              <a:rPr lang="en"/>
              <a:t>kubectl run kubia --image=luksa/kubia --port=8080</a:t>
            </a:r>
            <a:endParaRPr/>
          </a:p>
          <a:p>
            <a:pPr indent="0" lvl="0" marL="0" rtl="0" algn="l">
              <a:spcBef>
                <a:spcPts val="0"/>
              </a:spcBef>
              <a:spcAft>
                <a:spcPts val="0"/>
              </a:spcAft>
              <a:buNone/>
            </a:pPr>
            <a:r>
              <a:rPr lang="en"/>
              <a:t>k get svc</a:t>
            </a:r>
            <a:endParaRPr/>
          </a:p>
          <a:p>
            <a:pPr indent="0" lvl="0" marL="0" rtl="0" algn="l">
              <a:spcBef>
                <a:spcPts val="0"/>
              </a:spcBef>
              <a:spcAft>
                <a:spcPts val="0"/>
              </a:spcAft>
              <a:buNone/>
            </a:pPr>
            <a:r>
              <a:rPr lang="en"/>
              <a:t>k get pods</a:t>
            </a:r>
            <a:endParaRPr/>
          </a:p>
          <a:p>
            <a:pPr indent="0" lvl="0" marL="0" rtl="0" algn="l">
              <a:spcBef>
                <a:spcPts val="0"/>
              </a:spcBef>
              <a:spcAft>
                <a:spcPts val="0"/>
              </a:spcAft>
              <a:buNone/>
            </a:pPr>
            <a:r>
              <a:rPr lang="en"/>
              <a:t>k get rc</a:t>
            </a:r>
            <a:endParaRPr/>
          </a:p>
          <a:p>
            <a:pPr indent="0" lvl="0" marL="0" rtl="0" algn="l">
              <a:spcBef>
                <a:spcPts val="0"/>
              </a:spcBef>
              <a:spcAft>
                <a:spcPts val="0"/>
              </a:spcAft>
              <a:buNone/>
            </a:pPr>
            <a:r>
              <a:rPr lang="en"/>
              <a:t>k get rs</a:t>
            </a:r>
            <a:endParaRPr/>
          </a:p>
          <a:p>
            <a:pPr indent="0" lvl="0" marL="0" rtl="0" algn="l">
              <a:spcBef>
                <a:spcPts val="0"/>
              </a:spcBef>
              <a:spcAft>
                <a:spcPts val="0"/>
              </a:spcAft>
              <a:buNone/>
            </a:pPr>
            <a:r>
              <a:rPr lang="en"/>
              <a:t>kubectl describe rs kubia-57478bf476</a:t>
            </a:r>
            <a:endParaRPr/>
          </a:p>
          <a:p>
            <a:pPr indent="0" lvl="0" marL="0" rtl="0" algn="l">
              <a:spcBef>
                <a:spcPts val="0"/>
              </a:spcBef>
              <a:spcAft>
                <a:spcPts val="0"/>
              </a:spcAft>
              <a:buNone/>
            </a:pPr>
            <a:r>
              <a:rPr lang="en"/>
              <a:t>k get svc</a:t>
            </a:r>
            <a:endParaRPr/>
          </a:p>
          <a:p>
            <a:pPr indent="0" lvl="0" marL="0" rtl="0" algn="l">
              <a:spcBef>
                <a:spcPts val="0"/>
              </a:spcBef>
              <a:spcAft>
                <a:spcPts val="0"/>
              </a:spcAft>
              <a:buNone/>
            </a:pPr>
            <a:r>
              <a:rPr lang="en"/>
              <a:t>k expose rc kubia --type=LoadBalancer --name kubia-http</a:t>
            </a:r>
            <a:endParaRPr/>
          </a:p>
          <a:p>
            <a:pPr indent="0" lvl="0" marL="0" rtl="0" algn="l">
              <a:spcBef>
                <a:spcPts val="0"/>
              </a:spcBef>
              <a:spcAft>
                <a:spcPts val="0"/>
              </a:spcAft>
              <a:buNone/>
            </a:pPr>
            <a:r>
              <a:rPr lang="en"/>
              <a:t>k expose rs kubia --type=LoadBalancer --name kubia-http2</a:t>
            </a:r>
            <a:endParaRPr/>
          </a:p>
          <a:p>
            <a:pPr indent="0" lvl="0" marL="0" rtl="0" algn="l">
              <a:spcBef>
                <a:spcPts val="0"/>
              </a:spcBef>
              <a:spcAft>
                <a:spcPts val="0"/>
              </a:spcAft>
              <a:buNone/>
            </a:pPr>
            <a:r>
              <a:rPr lang="en"/>
              <a:t>k expose rs kubia-57478bf476 --type=LoadBalancer --name kubia-http2</a:t>
            </a:r>
            <a:endParaRPr/>
          </a:p>
          <a:p>
            <a:pPr indent="0" lvl="0" marL="0" rtl="0" algn="l">
              <a:spcBef>
                <a:spcPts val="0"/>
              </a:spcBef>
              <a:spcAft>
                <a:spcPts val="0"/>
              </a:spcAft>
              <a:buNone/>
            </a:pPr>
            <a:r>
              <a:rPr lang="en"/>
              <a:t>k get pods</a:t>
            </a:r>
            <a:endParaRPr/>
          </a:p>
          <a:p>
            <a:pPr indent="0" lvl="0" marL="0" rtl="0" algn="l">
              <a:spcBef>
                <a:spcPts val="0"/>
              </a:spcBef>
              <a:spcAft>
                <a:spcPts val="0"/>
              </a:spcAft>
              <a:buNone/>
            </a:pPr>
            <a:r>
              <a:rPr lang="en"/>
              <a:t>k scale rc kubia --replicas=3</a:t>
            </a:r>
            <a:endParaRPr/>
          </a:p>
          <a:p>
            <a:pPr indent="0" lvl="0" marL="0" rtl="0" algn="l">
              <a:spcBef>
                <a:spcPts val="0"/>
              </a:spcBef>
              <a:spcAft>
                <a:spcPts val="0"/>
              </a:spcAft>
              <a:buNone/>
            </a:pPr>
            <a:r>
              <a:rPr lang="en"/>
              <a:t>k get pods</a:t>
            </a:r>
            <a:endParaRPr/>
          </a:p>
          <a:p>
            <a:pPr indent="0" lvl="0" marL="0" rtl="0" algn="l">
              <a:spcBef>
                <a:spcPts val="0"/>
              </a:spcBef>
              <a:spcAft>
                <a:spcPts val="0"/>
              </a:spcAft>
              <a:buNone/>
            </a:pPr>
            <a:r>
              <a:rPr lang="en"/>
              <a:t>k scale rs kubia-57478bf476 --replicas=3 —&gt; can’t work, you should scale the deployment</a:t>
            </a:r>
            <a:endParaRPr/>
          </a:p>
          <a:p>
            <a:pPr indent="0" lvl="0" marL="0" rtl="0" algn="l">
              <a:spcBef>
                <a:spcPts val="0"/>
              </a:spcBef>
              <a:spcAft>
                <a:spcPts val="0"/>
              </a:spcAft>
              <a:buNone/>
            </a:pPr>
            <a:r>
              <a:rPr lang="en"/>
              <a:t>k scale deployment kubia --replicas=3</a:t>
            </a:r>
            <a:br>
              <a:rPr lang="en"/>
            </a:br>
            <a:r>
              <a:rPr lang="en"/>
              <a:t>K port-forward kubia-xxxxx 8888:8080</a:t>
            </a:r>
            <a:endParaRPr/>
          </a:p>
          <a:p>
            <a:pPr indent="0" lvl="0" marL="0" rtl="0" algn="l">
              <a:spcBef>
                <a:spcPts val="0"/>
              </a:spcBef>
              <a:spcAft>
                <a:spcPts val="0"/>
              </a:spcAft>
              <a:buNone/>
            </a:pPr>
            <a:r>
              <a:rPr lang="en"/>
              <a:t>	</a:t>
            </a:r>
            <a:r>
              <a:rPr lang="en" u="sng">
                <a:solidFill>
                  <a:schemeClr val="hlink"/>
                </a:solidFill>
                <a:hlinkClick r:id="rId3"/>
              </a:rPr>
              <a:t>http://127.0.0.1:8888/</a:t>
            </a:r>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
        <p:nvSpPr>
          <p:cNvPr id="542" name="Google Shape;542;p72"/>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Note</a:t>
            </a:r>
            <a:r>
              <a:rPr lang="en" sz="1000"/>
              <a:t>: the kubia image is from the </a:t>
            </a:r>
            <a:r>
              <a:rPr lang="en" sz="1000" u="sng">
                <a:solidFill>
                  <a:schemeClr val="accent5"/>
                </a:solidFill>
                <a:hlinkClick r:id="rId4"/>
              </a:rPr>
              <a:t>Kubernetes in Action book by</a:t>
            </a:r>
            <a:r>
              <a:rPr lang="en" u="sng">
                <a:solidFill>
                  <a:schemeClr val="accent5"/>
                </a:solidFill>
                <a:hlinkClick r:id="rId5"/>
              </a:rPr>
              <a:t> </a:t>
            </a:r>
            <a:r>
              <a:rPr lang="en" sz="1000" u="sng">
                <a:solidFill>
                  <a:schemeClr val="accent5"/>
                </a:solidFill>
                <a:hlinkClick r:id="rId6"/>
              </a:rPr>
              <a:t>Marko Lukša</a:t>
            </a:r>
            <a:endParaRPr sz="10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73"/>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3"/>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4: horizontal pod autoscaling (hpa)</a:t>
            </a:r>
            <a:endParaRPr i="1" sz="1400"/>
          </a:p>
        </p:txBody>
      </p:sp>
      <p:sp>
        <p:nvSpPr>
          <p:cNvPr id="549" name="Google Shape;549;p73"/>
          <p:cNvSpPr txBox="1"/>
          <p:nvPr/>
        </p:nvSpPr>
        <p:spPr>
          <a:xfrm>
            <a:off x="97375" y="557675"/>
            <a:ext cx="8763300" cy="448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On GKE:</a:t>
            </a:r>
            <a:br>
              <a:rPr lang="en"/>
            </a:br>
            <a:endParaRPr/>
          </a:p>
          <a:p>
            <a:pPr indent="0" lvl="0" marL="0" rtl="0" algn="l">
              <a:spcBef>
                <a:spcPts val="0"/>
              </a:spcBef>
              <a:spcAft>
                <a:spcPts val="0"/>
              </a:spcAft>
              <a:buNone/>
            </a:pPr>
            <a:r>
              <a:rPr lang="en"/>
              <a:t>kubectl run ghost --image=ghost:0.9 </a:t>
            </a:r>
            <a:r>
              <a:rPr b="1" lang="en"/>
              <a:t>--requests="cpu=100m"</a:t>
            </a:r>
            <a:endParaRPr b="1"/>
          </a:p>
          <a:p>
            <a:pPr indent="0" lvl="0" marL="0" rtl="0" algn="l">
              <a:spcBef>
                <a:spcPts val="0"/>
              </a:spcBef>
              <a:spcAft>
                <a:spcPts val="0"/>
              </a:spcAft>
              <a:buNone/>
            </a:pPr>
            <a:r>
              <a:rPr lang="en"/>
              <a:t>k expose deployment ghost --port=2368 --type=LoadBalancer</a:t>
            </a:r>
            <a:endParaRPr/>
          </a:p>
          <a:p>
            <a:pPr indent="0" lvl="0" marL="0" rtl="0" algn="l">
              <a:spcBef>
                <a:spcPts val="0"/>
              </a:spcBef>
              <a:spcAft>
                <a:spcPts val="0"/>
              </a:spcAft>
              <a:buNone/>
            </a:pPr>
            <a:r>
              <a:rPr lang="en"/>
              <a:t>k autoscale deployment ghost --min=1 --max=4 --cpu-percent=10</a:t>
            </a:r>
            <a:endParaRPr/>
          </a:p>
          <a:p>
            <a:pPr indent="0" lvl="0" marL="0" rtl="0" algn="l">
              <a:spcBef>
                <a:spcPts val="0"/>
              </a:spcBef>
              <a:spcAft>
                <a:spcPts val="0"/>
              </a:spcAft>
              <a:buNone/>
            </a:pPr>
            <a:r>
              <a:rPr lang="en"/>
              <a:t>export loadbalancer_ip=$(k get svc -o wide | grep ghost | awk '{print $4}')</a:t>
            </a:r>
            <a:endParaRPr/>
          </a:p>
          <a:p>
            <a:pPr indent="0" lvl="0" marL="0" rtl="0" algn="l">
              <a:spcBef>
                <a:spcPts val="0"/>
              </a:spcBef>
              <a:spcAft>
                <a:spcPts val="0"/>
              </a:spcAft>
              <a:buNone/>
            </a:pPr>
            <a:r>
              <a:rPr lang="en"/>
              <a:t>while true; do curl http://$loadbalancer_ip:2368/ ; done</a:t>
            </a:r>
            <a:endParaRPr/>
          </a:p>
          <a:p>
            <a:pPr indent="0" lvl="0" marL="0" rtl="0" algn="l">
              <a:spcBef>
                <a:spcPts val="0"/>
              </a:spcBef>
              <a:spcAft>
                <a:spcPts val="0"/>
              </a:spcAft>
              <a:buNone/>
            </a:pPr>
            <a:r>
              <a:rPr lang="en"/>
              <a:t>k get hpa -w</a:t>
            </a:r>
            <a:endParaRPr/>
          </a:p>
          <a:p>
            <a:pPr indent="0" lvl="0" marL="0" rtl="0" algn="l">
              <a:spcBef>
                <a:spcPts val="0"/>
              </a:spcBef>
              <a:spcAft>
                <a:spcPts val="0"/>
              </a:spcAft>
              <a:buNone/>
            </a:pPr>
            <a:r>
              <a:rPr lang="en"/>
              <a:t>k describe hpa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On Minikube (hpa doesn’t work for now on minikube → </a:t>
            </a:r>
            <a:r>
              <a:rPr lang="en">
                <a:solidFill>
                  <a:srgbClr val="FF0000"/>
                </a:solidFill>
              </a:rPr>
              <a:t>bug</a:t>
            </a:r>
            <a:r>
              <a:rPr lang="en"/>
              <a:t>??)</a:t>
            </a:r>
            <a:br>
              <a:rPr lang="en"/>
            </a:br>
            <a:endParaRPr/>
          </a:p>
          <a:p>
            <a:pPr indent="0" lvl="0" marL="0" rtl="0" algn="l">
              <a:spcBef>
                <a:spcPts val="0"/>
              </a:spcBef>
              <a:spcAft>
                <a:spcPts val="0"/>
              </a:spcAft>
              <a:buNone/>
            </a:pPr>
            <a:r>
              <a:rPr lang="en"/>
              <a:t>minikube addons enable heapster</a:t>
            </a:r>
            <a:endParaRPr/>
          </a:p>
          <a:p>
            <a:pPr indent="0" lvl="0" marL="0" rtl="0" algn="l">
              <a:spcBef>
                <a:spcPts val="0"/>
              </a:spcBef>
              <a:spcAft>
                <a:spcPts val="0"/>
              </a:spcAft>
              <a:buNone/>
            </a:pPr>
            <a:r>
              <a:rPr lang="en"/>
              <a:t>kubectl run ghost --image=ghost:0.9 </a:t>
            </a:r>
            <a:r>
              <a:rPr b="1" lang="en"/>
              <a:t>--requests="cpu=100m"</a:t>
            </a:r>
            <a:endParaRPr b="1"/>
          </a:p>
          <a:p>
            <a:pPr indent="0" lvl="0" marL="0" rtl="0" algn="l">
              <a:spcBef>
                <a:spcPts val="0"/>
              </a:spcBef>
              <a:spcAft>
                <a:spcPts val="0"/>
              </a:spcAft>
              <a:buNone/>
            </a:pPr>
            <a:r>
              <a:rPr lang="en"/>
              <a:t>k expose deployment ghost --port=2368 --type=NodePort --external-ip=$(minikube ip)</a:t>
            </a:r>
            <a:endParaRPr/>
          </a:p>
          <a:p>
            <a:pPr indent="0" lvl="0" marL="0" rtl="0" algn="l">
              <a:spcBef>
                <a:spcPts val="0"/>
              </a:spcBef>
              <a:spcAft>
                <a:spcPts val="0"/>
              </a:spcAft>
              <a:buNone/>
            </a:pPr>
            <a:r>
              <a:rPr lang="en"/>
              <a:t>k autoscale deployment ghost --min=1 --max=4 --cpu-percent=10</a:t>
            </a:r>
            <a:endParaRPr/>
          </a:p>
          <a:p>
            <a:pPr indent="0" lvl="0" marL="0" rtl="0" algn="l">
              <a:spcBef>
                <a:spcPts val="0"/>
              </a:spcBef>
              <a:spcAft>
                <a:spcPts val="0"/>
              </a:spcAft>
              <a:buNone/>
            </a:pPr>
            <a:r>
              <a:rPr lang="en"/>
              <a:t>while true; do curl http://$(minikube ip):2368/ ; done</a:t>
            </a:r>
            <a:endParaRPr/>
          </a:p>
          <a:p>
            <a:pPr indent="0" lvl="0" marL="0" rtl="0" algn="l">
              <a:spcBef>
                <a:spcPts val="0"/>
              </a:spcBef>
              <a:spcAft>
                <a:spcPts val="0"/>
              </a:spcAft>
              <a:buNone/>
            </a:pPr>
            <a:r>
              <a:rPr lang="en"/>
              <a:t>k get hpa -w</a:t>
            </a:r>
            <a:endParaRPr/>
          </a:p>
          <a:p>
            <a:pPr indent="0" lvl="0" marL="0" rtl="0" algn="l">
              <a:spcBef>
                <a:spcPts val="0"/>
              </a:spcBef>
              <a:spcAft>
                <a:spcPts val="0"/>
              </a:spcAft>
              <a:buNone/>
            </a:pPr>
            <a:r>
              <a:rPr lang="en"/>
              <a:t>k describe hpa</a:t>
            </a:r>
            <a:endParaRPr/>
          </a:p>
          <a:p>
            <a:pPr indent="0" lvl="0" marL="0" rtl="0" algn="l">
              <a:spcBef>
                <a:spcPts val="0"/>
              </a:spcBef>
              <a:spcAft>
                <a:spcPts val="0"/>
              </a:spcAft>
              <a:buNone/>
            </a:pPr>
            <a:r>
              <a:rPr lang="en"/>
              <a:t>→ </a:t>
            </a:r>
            <a:r>
              <a:rPr lang="en">
                <a:solidFill>
                  <a:srgbClr val="FF0000"/>
                </a:solidFill>
              </a:rPr>
              <a:t>unable to get metrics for resource cpu</a:t>
            </a:r>
            <a:endParaRPr>
              <a:solidFill>
                <a:srgbClr val="FF0000"/>
              </a:solidFill>
            </a:endParaRPr>
          </a:p>
          <a:p>
            <a:pPr indent="0" lvl="0" marL="0" rtl="0" algn="l">
              <a:spcBef>
                <a:spcPts val="0"/>
              </a:spcBef>
              <a:spcAft>
                <a:spcPts val="0"/>
              </a:spcAft>
              <a:buNone/>
            </a:pPr>
            <a:br>
              <a:rPr lang="en"/>
            </a:b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4"/>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4"/>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5: deploying replicated stateful applications</a:t>
            </a:r>
            <a:endParaRPr i="1" sz="1400"/>
          </a:p>
        </p:txBody>
      </p:sp>
      <p:sp>
        <p:nvSpPr>
          <p:cNvPr id="556" name="Google Shape;556;p74"/>
          <p:cNvSpPr txBox="1"/>
          <p:nvPr/>
        </p:nvSpPr>
        <p:spPr>
          <a:xfrm>
            <a:off x="97375" y="557675"/>
            <a:ext cx="8763300" cy="44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gcloud compute disks create --size=1GiB --zone=us-central1-a pv-a</a:t>
            </a:r>
            <a:endParaRPr/>
          </a:p>
          <a:p>
            <a:pPr indent="0" lvl="0" marL="0" rtl="0" algn="l">
              <a:spcBef>
                <a:spcPts val="0"/>
              </a:spcBef>
              <a:spcAft>
                <a:spcPts val="0"/>
              </a:spcAft>
              <a:buNone/>
            </a:pPr>
            <a:r>
              <a:rPr lang="en"/>
              <a:t>gcloud compute disks create --size=1GiB --zone=us-central1-a  pv-b</a:t>
            </a:r>
            <a:endParaRPr/>
          </a:p>
          <a:p>
            <a:pPr indent="0" lvl="0" marL="0" rtl="0" algn="l">
              <a:spcBef>
                <a:spcPts val="0"/>
              </a:spcBef>
              <a:spcAft>
                <a:spcPts val="0"/>
              </a:spcAft>
              <a:buNone/>
            </a:pPr>
            <a:r>
              <a:rPr lang="en"/>
              <a:t>gcloud compute disks create --size=1GiB --zone=us-central1-a  pv-c</a:t>
            </a:r>
            <a:endParaRPr/>
          </a:p>
          <a:p>
            <a:pPr indent="0" lvl="0" marL="0" rtl="0" algn="l">
              <a:spcBef>
                <a:spcPts val="0"/>
              </a:spcBef>
              <a:spcAft>
                <a:spcPts val="0"/>
              </a:spcAft>
              <a:buNone/>
            </a:pPr>
            <a:r>
              <a:rPr lang="en"/>
              <a:t>k create -f persistent-volumes-gcepd.yaml</a:t>
            </a:r>
            <a:endParaRPr/>
          </a:p>
          <a:p>
            <a:pPr indent="0" lvl="0" marL="0" rtl="0" algn="l">
              <a:spcBef>
                <a:spcPts val="0"/>
              </a:spcBef>
              <a:spcAft>
                <a:spcPts val="0"/>
              </a:spcAft>
              <a:buNone/>
            </a:pPr>
            <a:r>
              <a:rPr lang="en"/>
              <a:t>k create -f kubia-service-headless.yaml</a:t>
            </a:r>
            <a:endParaRPr/>
          </a:p>
          <a:p>
            <a:pPr indent="0" lvl="0" marL="0" rtl="0" algn="l">
              <a:spcBef>
                <a:spcPts val="0"/>
              </a:spcBef>
              <a:spcAft>
                <a:spcPts val="0"/>
              </a:spcAft>
              <a:buNone/>
            </a:pPr>
            <a:r>
              <a:rPr lang="en"/>
              <a:t>k create -f kubia-statefulset.yaml</a:t>
            </a:r>
            <a:endParaRPr/>
          </a:p>
          <a:p>
            <a:pPr indent="0" lvl="0" marL="0" rtl="0" algn="l">
              <a:spcBef>
                <a:spcPts val="0"/>
              </a:spcBef>
              <a:spcAft>
                <a:spcPts val="0"/>
              </a:spcAft>
              <a:buNone/>
            </a:pPr>
            <a:r>
              <a:rPr lang="en"/>
              <a:t>k get po</a:t>
            </a:r>
            <a:endParaRPr/>
          </a:p>
          <a:p>
            <a:pPr indent="0" lvl="0" marL="0" rtl="0" algn="l">
              <a:spcBef>
                <a:spcPts val="0"/>
              </a:spcBef>
              <a:spcAft>
                <a:spcPts val="0"/>
              </a:spcAft>
              <a:buNone/>
            </a:pPr>
            <a:r>
              <a:rPr lang="en"/>
              <a:t>k get po kubia-0 -o yaml</a:t>
            </a:r>
            <a:endParaRPr/>
          </a:p>
          <a:p>
            <a:pPr indent="0" lvl="0" marL="0" rtl="0" algn="l">
              <a:spcBef>
                <a:spcPts val="0"/>
              </a:spcBef>
              <a:spcAft>
                <a:spcPts val="0"/>
              </a:spcAft>
              <a:buNone/>
            </a:pPr>
            <a:r>
              <a:rPr lang="en"/>
              <a:t>k get pvc</a:t>
            </a:r>
            <a:endParaRPr/>
          </a:p>
          <a:p>
            <a:pPr indent="0" lvl="0" marL="0" rtl="0" algn="l">
              <a:spcBef>
                <a:spcPts val="0"/>
              </a:spcBef>
              <a:spcAft>
                <a:spcPts val="0"/>
              </a:spcAft>
              <a:buNone/>
            </a:pPr>
            <a:r>
              <a:rPr lang="en"/>
              <a:t>k proxy</a:t>
            </a:r>
            <a:endParaRPr/>
          </a:p>
          <a:p>
            <a:pPr indent="0" lvl="0" marL="0" rtl="0" algn="l">
              <a:spcBef>
                <a:spcPts val="0"/>
              </a:spcBef>
              <a:spcAft>
                <a:spcPts val="0"/>
              </a:spcAft>
              <a:buNone/>
            </a:pPr>
            <a:r>
              <a:rPr lang="en"/>
              <a:t>k create -f kubia-service-public.yaml</a:t>
            </a:r>
            <a:endParaRPr/>
          </a:p>
          <a:p>
            <a:pPr indent="0" lvl="0" marL="0" rtl="0" algn="l">
              <a:spcBef>
                <a:spcPts val="0"/>
              </a:spcBef>
              <a:spcAft>
                <a:spcPts val="0"/>
              </a:spcAft>
              <a:buNone/>
            </a:pPr>
            <a:r>
              <a:rPr lang="en"/>
              <a:t>k proxy</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
        <p:nvSpPr>
          <p:cNvPr id="557" name="Google Shape;557;p74"/>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Note: This example is from the Chapter 10 of the </a:t>
            </a:r>
            <a:r>
              <a:rPr lang="en" sz="1000" u="sng">
                <a:solidFill>
                  <a:schemeClr val="accent5"/>
                </a:solidFill>
                <a:hlinkClick r:id="rId3"/>
              </a:rPr>
              <a:t>Kubernetes in Action book by</a:t>
            </a:r>
            <a:r>
              <a:rPr lang="en" u="sng">
                <a:solidFill>
                  <a:schemeClr val="accent5"/>
                </a:solidFill>
                <a:hlinkClick r:id="rId4"/>
              </a:rPr>
              <a:t> </a:t>
            </a:r>
            <a:r>
              <a:rPr lang="en" sz="1000" u="sng">
                <a:solidFill>
                  <a:schemeClr val="accent5"/>
                </a:solidFill>
                <a:hlinkClick r:id="rId5"/>
              </a:rPr>
              <a:t>Marko Lukša</a:t>
            </a:r>
            <a:endParaRPr sz="10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5"/>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5"/>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6: Play with RBAC</a:t>
            </a:r>
            <a:endParaRPr i="1" sz="1400"/>
          </a:p>
        </p:txBody>
      </p:sp>
      <p:sp>
        <p:nvSpPr>
          <p:cNvPr id="564" name="Google Shape;564;p75"/>
          <p:cNvSpPr txBox="1"/>
          <p:nvPr/>
        </p:nvSpPr>
        <p:spPr>
          <a:xfrm>
            <a:off x="106575" y="511675"/>
            <a:ext cx="8763300" cy="44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minikube stop</a:t>
            </a:r>
            <a:endParaRPr/>
          </a:p>
          <a:p>
            <a:pPr indent="0" lvl="0" marL="0" rtl="0" algn="l">
              <a:spcBef>
                <a:spcPts val="0"/>
              </a:spcBef>
              <a:spcAft>
                <a:spcPts val="0"/>
              </a:spcAft>
              <a:buNone/>
            </a:pPr>
            <a:r>
              <a:rPr lang="en"/>
              <a:t>minikube start --extra-config=apiserver.Authorization.Mode=RBAC</a:t>
            </a:r>
            <a:endParaRPr/>
          </a:p>
          <a:p>
            <a:pPr indent="0" lvl="0" marL="0" rtl="0" algn="l">
              <a:spcBef>
                <a:spcPts val="0"/>
              </a:spcBef>
              <a:spcAft>
                <a:spcPts val="0"/>
              </a:spcAft>
              <a:buNone/>
            </a:pPr>
            <a:r>
              <a:rPr lang="en"/>
              <a:t>k create ns foo</a:t>
            </a:r>
            <a:endParaRPr/>
          </a:p>
          <a:p>
            <a:pPr indent="0" lvl="0" marL="0" rtl="0" algn="l">
              <a:spcBef>
                <a:spcPts val="0"/>
              </a:spcBef>
              <a:spcAft>
                <a:spcPts val="0"/>
              </a:spcAft>
              <a:buNone/>
            </a:pPr>
            <a:r>
              <a:rPr lang="en"/>
              <a:t>k create ns bar</a:t>
            </a:r>
            <a:endParaRPr/>
          </a:p>
          <a:p>
            <a:pPr indent="0" lvl="0" marL="0" rtl="0" algn="l">
              <a:spcBef>
                <a:spcPts val="0"/>
              </a:spcBef>
              <a:spcAft>
                <a:spcPts val="0"/>
              </a:spcAft>
              <a:buNone/>
            </a:pPr>
            <a:r>
              <a:rPr lang="en"/>
              <a:t>k run test --image=luksa/kubectl-proxy -n foo</a:t>
            </a:r>
            <a:endParaRPr/>
          </a:p>
          <a:p>
            <a:pPr indent="0" lvl="0" marL="0" rtl="0" algn="l">
              <a:spcBef>
                <a:spcPts val="0"/>
              </a:spcBef>
              <a:spcAft>
                <a:spcPts val="0"/>
              </a:spcAft>
              <a:buNone/>
            </a:pPr>
            <a:r>
              <a:rPr lang="en"/>
              <a:t>k run test --image=luksa/kubectl-proxy -n bar</a:t>
            </a:r>
            <a:endParaRPr/>
          </a:p>
          <a:p>
            <a:pPr indent="0" lvl="0" marL="0" rtl="0" algn="l">
              <a:spcBef>
                <a:spcPts val="0"/>
              </a:spcBef>
              <a:spcAft>
                <a:spcPts val="0"/>
              </a:spcAft>
              <a:buNone/>
            </a:pPr>
            <a:r>
              <a:rPr lang="en"/>
              <a:t>k get po -n foo</a:t>
            </a:r>
            <a:endParaRPr/>
          </a:p>
          <a:p>
            <a:pPr indent="0" lvl="0" marL="0" rtl="0" algn="l">
              <a:spcBef>
                <a:spcPts val="0"/>
              </a:spcBef>
              <a:spcAft>
                <a:spcPts val="0"/>
              </a:spcAft>
              <a:buNone/>
            </a:pPr>
            <a:r>
              <a:rPr lang="en"/>
              <a:t>k get po -n bar</a:t>
            </a:r>
            <a:endParaRPr/>
          </a:p>
          <a:p>
            <a:pPr indent="0" lvl="0" marL="0" rtl="0" algn="l">
              <a:spcBef>
                <a:spcPts val="0"/>
              </a:spcBef>
              <a:spcAft>
                <a:spcPts val="0"/>
              </a:spcAft>
              <a:buNone/>
            </a:pPr>
            <a:r>
              <a:rPr lang="en"/>
              <a:t>k exec -it test-xxxxxxxxx-yyyyy -n foo sh</a:t>
            </a:r>
            <a:endParaRPr/>
          </a:p>
          <a:p>
            <a:pPr indent="0" lvl="0" marL="0" rtl="0" algn="l">
              <a:spcBef>
                <a:spcPts val="0"/>
              </a:spcBef>
              <a:spcAft>
                <a:spcPts val="0"/>
              </a:spcAft>
              <a:buNone/>
            </a:pPr>
            <a:r>
              <a:rPr lang="en"/>
              <a:t>k exec -it test-yyyyyyyyy-xxxxx -n bar sh</a:t>
            </a:r>
            <a:endParaRPr/>
          </a:p>
          <a:p>
            <a:pPr indent="0" lvl="0" marL="0" rtl="0" algn="l">
              <a:spcBef>
                <a:spcPts val="0"/>
              </a:spcBef>
              <a:spcAft>
                <a:spcPts val="0"/>
              </a:spcAft>
              <a:buNone/>
            </a:pPr>
            <a:r>
              <a:rPr lang="en"/>
              <a:t>curl localhost:8001/api/v1/namespaces/foo/services</a:t>
            </a:r>
            <a:endParaRPr/>
          </a:p>
          <a:p>
            <a:pPr indent="0" lvl="0" marL="0" rtl="0" algn="l">
              <a:spcBef>
                <a:spcPts val="0"/>
              </a:spcBef>
              <a:spcAft>
                <a:spcPts val="0"/>
              </a:spcAft>
              <a:buNone/>
            </a:pPr>
            <a:r>
              <a:rPr lang="en"/>
              <a:t>curl localhost:8001/api/v1/namespaces/bar/services</a:t>
            </a:r>
            <a:endParaRPr/>
          </a:p>
          <a:p>
            <a:pPr indent="0" lvl="0" marL="0" rtl="0" algn="l">
              <a:spcBef>
                <a:spcPts val="0"/>
              </a:spcBef>
              <a:spcAft>
                <a:spcPts val="0"/>
              </a:spcAft>
              <a:buNone/>
            </a:pPr>
            <a:r>
              <a:rPr lang="en"/>
              <a:t>cd Chapter12/</a:t>
            </a:r>
            <a:endParaRPr/>
          </a:p>
          <a:p>
            <a:pPr indent="0" lvl="0" marL="0" rtl="0" algn="l">
              <a:spcBef>
                <a:spcPts val="0"/>
              </a:spcBef>
              <a:spcAft>
                <a:spcPts val="0"/>
              </a:spcAft>
              <a:buNone/>
            </a:pPr>
            <a:r>
              <a:rPr lang="en"/>
              <a:t>cat service-reader.yaml</a:t>
            </a:r>
            <a:endParaRPr/>
          </a:p>
          <a:p>
            <a:pPr indent="0" lvl="0" marL="0" rtl="0" algn="l">
              <a:spcBef>
                <a:spcPts val="0"/>
              </a:spcBef>
              <a:spcAft>
                <a:spcPts val="0"/>
              </a:spcAft>
              <a:buNone/>
            </a:pPr>
            <a:r>
              <a:rPr lang="en"/>
              <a:t>k create -f service-reader.yaml -n foo</a:t>
            </a:r>
            <a:endParaRPr/>
          </a:p>
          <a:p>
            <a:pPr indent="0" lvl="0" marL="0" rtl="0" algn="l">
              <a:spcBef>
                <a:spcPts val="0"/>
              </a:spcBef>
              <a:spcAft>
                <a:spcPts val="0"/>
              </a:spcAft>
              <a:buNone/>
            </a:pPr>
            <a:r>
              <a:rPr lang="en"/>
              <a:t>k create role service-reader --verb=get --verb=list --resource=services -n bar</a:t>
            </a:r>
            <a:endParaRPr/>
          </a:p>
          <a:p>
            <a:pPr indent="0" lvl="0" marL="0" rtl="0" algn="l">
              <a:spcBef>
                <a:spcPts val="0"/>
              </a:spcBef>
              <a:spcAft>
                <a:spcPts val="0"/>
              </a:spcAft>
              <a:buNone/>
            </a:pPr>
            <a:r>
              <a:rPr lang="en"/>
              <a:t>k create rolebinding test --role=service-reader --serviceaccount=foo:default -n foo</a:t>
            </a:r>
            <a:endParaRPr/>
          </a:p>
          <a:p>
            <a:pPr indent="0" lvl="0" marL="0" rtl="0" algn="l">
              <a:spcBef>
                <a:spcPts val="0"/>
              </a:spcBef>
              <a:spcAft>
                <a:spcPts val="0"/>
              </a:spcAft>
              <a:buNone/>
            </a:pPr>
            <a:r>
              <a:rPr lang="en"/>
              <a:t>k create rolebinding test --role=service-reader --serviceaccount=bar:default -n bar</a:t>
            </a:r>
            <a:endParaRPr/>
          </a:p>
          <a:p>
            <a:pPr indent="0" lvl="0" marL="0" rtl="0" algn="l">
              <a:spcBef>
                <a:spcPts val="0"/>
              </a:spcBef>
              <a:spcAft>
                <a:spcPts val="0"/>
              </a:spcAft>
              <a:buNone/>
            </a:pPr>
            <a:r>
              <a:rPr lang="en"/>
              <a:t>k edit rolebinding test -n foo</a:t>
            </a:r>
            <a:endParaRPr/>
          </a:p>
          <a:p>
            <a:pPr indent="0" lvl="0" marL="0" rtl="0" algn="l">
              <a:spcBef>
                <a:spcPts val="0"/>
              </a:spcBef>
              <a:spcAft>
                <a:spcPts val="0"/>
              </a:spcAft>
              <a:buNone/>
            </a:pPr>
            <a:r>
              <a:rPr lang="en"/>
              <a:t>k edit rolebinding test -n bar</a:t>
            </a:r>
            <a:r>
              <a:rPr lang="en"/>
              <a:t> </a:t>
            </a:r>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
        <p:nvSpPr>
          <p:cNvPr id="565" name="Google Shape;565;p75"/>
          <p:cNvSpPr txBox="1"/>
          <p:nvPr/>
        </p:nvSpPr>
        <p:spPr>
          <a:xfrm>
            <a:off x="-100" y="4835475"/>
            <a:ext cx="9144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Note: This example is from the Chapter 12 of the </a:t>
            </a:r>
            <a:r>
              <a:rPr lang="en" sz="1000" u="sng">
                <a:solidFill>
                  <a:schemeClr val="accent5"/>
                </a:solidFill>
                <a:hlinkClick r:id="rId3"/>
              </a:rPr>
              <a:t>Kubernetes in Action book by</a:t>
            </a:r>
            <a:r>
              <a:rPr lang="en" u="sng">
                <a:solidFill>
                  <a:schemeClr val="accent5"/>
                </a:solidFill>
                <a:hlinkClick r:id="rId4"/>
              </a:rPr>
              <a:t> </a:t>
            </a:r>
            <a:r>
              <a:rPr lang="en" sz="1000" u="sng">
                <a:solidFill>
                  <a:schemeClr val="accent5"/>
                </a:solidFill>
                <a:hlinkClick r:id="rId5"/>
              </a:rPr>
              <a:t>Marko Lukša</a:t>
            </a:r>
            <a:endParaRPr sz="10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6"/>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6"/>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7: Load Testing with Apache Jmeter on Kubernetes and OpenShift</a:t>
            </a:r>
            <a:endParaRPr i="1" sz="1400"/>
          </a:p>
        </p:txBody>
      </p:sp>
      <p:sp>
        <p:nvSpPr>
          <p:cNvPr id="572" name="Google Shape;572;p76"/>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40000"/>
              </a:lnSpc>
              <a:spcBef>
                <a:spcPts val="1400"/>
              </a:spcBef>
              <a:spcAft>
                <a:spcPts val="0"/>
              </a:spcAft>
              <a:buClr>
                <a:srgbClr val="414141"/>
              </a:buClr>
              <a:buSzPts val="2400"/>
              <a:buFont typeface="Arial"/>
              <a:buChar char="●"/>
            </a:pPr>
            <a:r>
              <a:rPr lang="en" sz="2400">
                <a:solidFill>
                  <a:srgbClr val="414141"/>
                </a:solidFill>
              </a:rPr>
              <a:t>A more complete example: </a:t>
            </a:r>
            <a:r>
              <a:rPr lang="en" sz="1800" u="sng">
                <a:solidFill>
                  <a:schemeClr val="hlink"/>
                </a:solidFill>
                <a:latin typeface="Roboto"/>
                <a:ea typeface="Roboto"/>
                <a:cs typeface="Roboto"/>
                <a:sym typeface="Roboto"/>
                <a:hlinkClick r:id="rId3"/>
              </a:rPr>
              <a:t>https://goo.gl/k5rFpb</a:t>
            </a:r>
            <a:r>
              <a:rPr lang="en" sz="2400">
                <a:solidFill>
                  <a:srgbClr val="414141"/>
                </a:solidFill>
              </a:rPr>
              <a:t>	</a:t>
            </a:r>
            <a:br>
              <a:rPr lang="en"/>
            </a:br>
            <a:r>
              <a:rPr lang="en"/>
              <a:t> </a:t>
            </a:r>
            <a:endParaRPr sz="2400">
              <a:solidFill>
                <a:srgbClr val="414141"/>
              </a:solidFill>
            </a:endParaRPr>
          </a:p>
          <a:p>
            <a:pPr indent="0" lvl="0" marL="0" marR="0" rtl="0" algn="l">
              <a:lnSpc>
                <a:spcPct val="140000"/>
              </a:lnSpc>
              <a:spcBef>
                <a:spcPts val="1400"/>
              </a:spcBef>
              <a:spcAft>
                <a:spcPts val="0"/>
              </a:spcAft>
              <a:buNone/>
            </a:pPr>
            <a:r>
              <a:t/>
            </a:r>
            <a:endParaRPr sz="2400">
              <a:solidFill>
                <a:srgbClr val="414141"/>
              </a:solidFill>
            </a:endParaRPr>
          </a:p>
          <a:p>
            <a:pPr indent="0" lvl="0" marL="0" marR="0" rtl="0" algn="l">
              <a:lnSpc>
                <a:spcPct val="150000"/>
              </a:lnSpc>
              <a:spcBef>
                <a:spcPts val="700"/>
              </a:spcBef>
              <a:spcAft>
                <a:spcPts val="2800"/>
              </a:spcAft>
              <a:buNone/>
            </a:pPr>
            <a:r>
              <a:t/>
            </a:r>
            <a:endParaRPr sz="2400">
              <a:latin typeface="Roboto"/>
              <a:ea typeface="Roboto"/>
              <a:cs typeface="Roboto"/>
              <a:sym typeface="Roboto"/>
            </a:endParaRPr>
          </a:p>
        </p:txBody>
      </p:sp>
      <p:pic>
        <p:nvPicPr>
          <p:cNvPr id="573" name="Google Shape;573;p76"/>
          <p:cNvPicPr preferRelativeResize="0"/>
          <p:nvPr/>
        </p:nvPicPr>
        <p:blipFill>
          <a:blip r:embed="rId4">
            <a:alphaModFix/>
          </a:blip>
          <a:stretch>
            <a:fillRect/>
          </a:stretch>
        </p:blipFill>
        <p:spPr>
          <a:xfrm>
            <a:off x="2664396" y="1305625"/>
            <a:ext cx="3558626" cy="3451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77"/>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7"/>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8: Running Rancher on Kubernetes</a:t>
            </a:r>
            <a:endParaRPr i="1" sz="1400"/>
          </a:p>
        </p:txBody>
      </p:sp>
      <p:sp>
        <p:nvSpPr>
          <p:cNvPr id="580" name="Google Shape;580;p77"/>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40000"/>
              </a:lnSpc>
              <a:spcBef>
                <a:spcPts val="1400"/>
              </a:spcBef>
              <a:spcAft>
                <a:spcPts val="0"/>
              </a:spcAft>
              <a:buClr>
                <a:srgbClr val="414141"/>
              </a:buClr>
              <a:buSzPts val="2400"/>
              <a:buFont typeface="Arial"/>
              <a:buChar char="●"/>
            </a:pPr>
            <a:r>
              <a:rPr lang="en" sz="2400">
                <a:solidFill>
                  <a:srgbClr val="414141"/>
                </a:solidFill>
              </a:rPr>
              <a:t>TK8 on Github</a:t>
            </a:r>
            <a:r>
              <a:rPr lang="en" sz="2400">
                <a:solidFill>
                  <a:srgbClr val="414141"/>
                </a:solidFill>
              </a:rPr>
              <a:t>:</a:t>
            </a:r>
            <a:br>
              <a:rPr lang="en" sz="2400">
                <a:solidFill>
                  <a:srgbClr val="414141"/>
                </a:solidFill>
              </a:rPr>
            </a:br>
            <a:r>
              <a:rPr lang="en" sz="1800" u="sng">
                <a:solidFill>
                  <a:schemeClr val="hlink"/>
                </a:solidFill>
                <a:latin typeface="Roboto"/>
                <a:ea typeface="Roboto"/>
                <a:cs typeface="Roboto"/>
                <a:sym typeface="Roboto"/>
                <a:hlinkClick r:id="rId3"/>
              </a:rPr>
              <a:t>https://github.com/kubernauts/tk8</a:t>
            </a:r>
            <a:br>
              <a:rPr lang="en"/>
            </a:br>
            <a:r>
              <a:rPr lang="en"/>
              <a:t> </a:t>
            </a:r>
            <a:endParaRPr sz="2400">
              <a:solidFill>
                <a:srgbClr val="414141"/>
              </a:solidFill>
            </a:endParaRPr>
          </a:p>
          <a:p>
            <a:pPr indent="0" lvl="0" marL="0" marR="0" rtl="0" algn="l">
              <a:lnSpc>
                <a:spcPct val="140000"/>
              </a:lnSpc>
              <a:spcBef>
                <a:spcPts val="1400"/>
              </a:spcBef>
              <a:spcAft>
                <a:spcPts val="0"/>
              </a:spcAft>
              <a:buNone/>
            </a:pPr>
            <a:r>
              <a:t/>
            </a:r>
            <a:endParaRPr sz="2400">
              <a:solidFill>
                <a:srgbClr val="414141"/>
              </a:solidFill>
            </a:endParaRPr>
          </a:p>
          <a:p>
            <a:pPr indent="0" lvl="0" marL="0" marR="0" rtl="0" algn="l">
              <a:lnSpc>
                <a:spcPct val="150000"/>
              </a:lnSpc>
              <a:spcBef>
                <a:spcPts val="700"/>
              </a:spcBef>
              <a:spcAft>
                <a:spcPts val="2800"/>
              </a:spcAft>
              <a:buNone/>
            </a:pPr>
            <a:r>
              <a:t/>
            </a:r>
            <a:endParaRPr sz="2400">
              <a:latin typeface="Roboto"/>
              <a:ea typeface="Roboto"/>
              <a:cs typeface="Roboto"/>
              <a:sym typeface="Roboto"/>
            </a:endParaRPr>
          </a:p>
        </p:txBody>
      </p:sp>
      <p:pic>
        <p:nvPicPr>
          <p:cNvPr id="581" name="Google Shape;581;p77"/>
          <p:cNvPicPr preferRelativeResize="0"/>
          <p:nvPr/>
        </p:nvPicPr>
        <p:blipFill>
          <a:blip r:embed="rId4">
            <a:alphaModFix/>
          </a:blip>
          <a:stretch>
            <a:fillRect/>
          </a:stretch>
        </p:blipFill>
        <p:spPr>
          <a:xfrm>
            <a:off x="1462175" y="1636725"/>
            <a:ext cx="6219650" cy="31098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78"/>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8"/>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9: Kafka Confluent on Kubernetes or OpenShift</a:t>
            </a:r>
            <a:endParaRPr i="1" sz="1400"/>
          </a:p>
        </p:txBody>
      </p:sp>
      <p:sp>
        <p:nvSpPr>
          <p:cNvPr id="588" name="Google Shape;588;p78"/>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40000"/>
              </a:lnSpc>
              <a:spcBef>
                <a:spcPts val="1400"/>
              </a:spcBef>
              <a:spcAft>
                <a:spcPts val="0"/>
              </a:spcAft>
              <a:buClr>
                <a:srgbClr val="414141"/>
              </a:buClr>
              <a:buSzPts val="2400"/>
              <a:buFont typeface="Arial"/>
              <a:buChar char="●"/>
            </a:pPr>
            <a:r>
              <a:rPr lang="en" sz="2400">
                <a:solidFill>
                  <a:srgbClr val="414141"/>
                </a:solidFill>
              </a:rPr>
              <a:t>Github link:</a:t>
            </a:r>
            <a:endParaRPr sz="2400">
              <a:solidFill>
                <a:srgbClr val="414141"/>
              </a:solidFill>
            </a:endParaRPr>
          </a:p>
          <a:p>
            <a:pPr indent="-381000" lvl="1" marL="914400" marR="0" rtl="0" algn="l">
              <a:lnSpc>
                <a:spcPct val="140000"/>
              </a:lnSpc>
              <a:spcBef>
                <a:spcPts val="0"/>
              </a:spcBef>
              <a:spcAft>
                <a:spcPts val="0"/>
              </a:spcAft>
              <a:buClr>
                <a:srgbClr val="414141"/>
              </a:buClr>
              <a:buSzPts val="2400"/>
              <a:buFont typeface="Arial"/>
              <a:buChar char="○"/>
            </a:pPr>
            <a:r>
              <a:rPr lang="en" sz="1800" u="sng">
                <a:solidFill>
                  <a:schemeClr val="hlink"/>
                </a:solidFill>
                <a:latin typeface="Roboto"/>
                <a:ea typeface="Roboto"/>
                <a:cs typeface="Roboto"/>
                <a:sym typeface="Roboto"/>
                <a:hlinkClick r:id="rId3"/>
              </a:rPr>
              <a:t>https://github.com/kubernauts/kafka-confluent-platform</a:t>
            </a:r>
            <a:br>
              <a:rPr lang="en"/>
            </a:br>
            <a:r>
              <a:rPr lang="en"/>
              <a:t> </a:t>
            </a:r>
            <a:endParaRPr sz="2400">
              <a:solidFill>
                <a:srgbClr val="414141"/>
              </a:solidFill>
            </a:endParaRPr>
          </a:p>
          <a:p>
            <a:pPr indent="0" lvl="0" marL="0" marR="0" rtl="0" algn="l">
              <a:lnSpc>
                <a:spcPct val="140000"/>
              </a:lnSpc>
              <a:spcBef>
                <a:spcPts val="1400"/>
              </a:spcBef>
              <a:spcAft>
                <a:spcPts val="0"/>
              </a:spcAft>
              <a:buNone/>
            </a:pPr>
            <a:r>
              <a:t/>
            </a:r>
            <a:endParaRPr sz="2400">
              <a:solidFill>
                <a:srgbClr val="414141"/>
              </a:solidFill>
            </a:endParaRPr>
          </a:p>
          <a:p>
            <a:pPr indent="0" lvl="0" marL="0" marR="0" rtl="0" algn="l">
              <a:lnSpc>
                <a:spcPct val="150000"/>
              </a:lnSpc>
              <a:spcBef>
                <a:spcPts val="700"/>
              </a:spcBef>
              <a:spcAft>
                <a:spcPts val="2800"/>
              </a:spcAft>
              <a:buNone/>
            </a:pPr>
            <a:r>
              <a:t/>
            </a:r>
            <a:endParaRPr sz="2400">
              <a:latin typeface="Roboto"/>
              <a:ea typeface="Roboto"/>
              <a:cs typeface="Roboto"/>
              <a:sym typeface="Roboto"/>
            </a:endParaRPr>
          </a:p>
        </p:txBody>
      </p:sp>
      <p:pic>
        <p:nvPicPr>
          <p:cNvPr id="589" name="Google Shape;589;p78"/>
          <p:cNvPicPr preferRelativeResize="0"/>
          <p:nvPr/>
        </p:nvPicPr>
        <p:blipFill>
          <a:blip r:embed="rId4">
            <a:alphaModFix/>
          </a:blip>
          <a:stretch>
            <a:fillRect/>
          </a:stretch>
        </p:blipFill>
        <p:spPr>
          <a:xfrm>
            <a:off x="1718625" y="2233072"/>
            <a:ext cx="5706751" cy="17032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9"/>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9"/>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Exercise 10: Cassandra on Kubernetes</a:t>
            </a:r>
            <a:endParaRPr i="1" sz="1400"/>
          </a:p>
        </p:txBody>
      </p:sp>
      <p:sp>
        <p:nvSpPr>
          <p:cNvPr id="596" name="Google Shape;596;p79"/>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40000"/>
              </a:lnSpc>
              <a:spcBef>
                <a:spcPts val="1400"/>
              </a:spcBef>
              <a:spcAft>
                <a:spcPts val="0"/>
              </a:spcAft>
              <a:buClr>
                <a:srgbClr val="414141"/>
              </a:buClr>
              <a:buSzPts val="2400"/>
              <a:buFont typeface="Arial"/>
              <a:buChar char="●"/>
            </a:pPr>
            <a:r>
              <a:rPr lang="en" sz="2400">
                <a:solidFill>
                  <a:srgbClr val="414141"/>
                </a:solidFill>
              </a:rPr>
              <a:t>Github link: </a:t>
            </a:r>
            <a:r>
              <a:rPr lang="en" sz="1800">
                <a:solidFill>
                  <a:srgbClr val="414141"/>
                </a:solidFill>
                <a:latin typeface="Roboto"/>
                <a:ea typeface="Roboto"/>
                <a:cs typeface="Roboto"/>
                <a:sym typeface="Roboto"/>
              </a:rPr>
              <a:t>coming soon</a:t>
            </a:r>
            <a:r>
              <a:rPr lang="en"/>
              <a:t> </a:t>
            </a:r>
            <a:endParaRPr sz="2400">
              <a:solidFill>
                <a:srgbClr val="414141"/>
              </a:solidFill>
            </a:endParaRPr>
          </a:p>
          <a:p>
            <a:pPr indent="0" lvl="0" marL="0" marR="0" rtl="0" algn="l">
              <a:lnSpc>
                <a:spcPct val="140000"/>
              </a:lnSpc>
              <a:spcBef>
                <a:spcPts val="1400"/>
              </a:spcBef>
              <a:spcAft>
                <a:spcPts val="0"/>
              </a:spcAft>
              <a:buNone/>
            </a:pPr>
            <a:r>
              <a:t/>
            </a:r>
            <a:endParaRPr sz="2400">
              <a:solidFill>
                <a:srgbClr val="414141"/>
              </a:solidFill>
            </a:endParaRPr>
          </a:p>
          <a:p>
            <a:pPr indent="0" lvl="0" marL="0" marR="0" rtl="0" algn="l">
              <a:lnSpc>
                <a:spcPct val="150000"/>
              </a:lnSpc>
              <a:spcBef>
                <a:spcPts val="700"/>
              </a:spcBef>
              <a:spcAft>
                <a:spcPts val="2800"/>
              </a:spcAft>
              <a:buNone/>
            </a:pPr>
            <a:r>
              <a:t/>
            </a:r>
            <a:endParaRPr sz="2400">
              <a:latin typeface="Roboto"/>
              <a:ea typeface="Roboto"/>
              <a:cs typeface="Roboto"/>
              <a:sym typeface="Roboto"/>
            </a:endParaRPr>
          </a:p>
        </p:txBody>
      </p:sp>
      <p:pic>
        <p:nvPicPr>
          <p:cNvPr id="597" name="Google Shape;597;p79"/>
          <p:cNvPicPr preferRelativeResize="0"/>
          <p:nvPr/>
        </p:nvPicPr>
        <p:blipFill>
          <a:blip r:embed="rId3">
            <a:alphaModFix/>
          </a:blip>
          <a:stretch>
            <a:fillRect/>
          </a:stretch>
        </p:blipFill>
        <p:spPr>
          <a:xfrm>
            <a:off x="1700213" y="1352550"/>
            <a:ext cx="5743575" cy="28956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80"/>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0"/>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Appendix (1)</a:t>
            </a:r>
            <a:endParaRPr i="1" sz="1400"/>
          </a:p>
        </p:txBody>
      </p:sp>
      <p:sp>
        <p:nvSpPr>
          <p:cNvPr id="604" name="Google Shape;604;p80"/>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40000"/>
              </a:lnSpc>
              <a:spcBef>
                <a:spcPts val="1400"/>
              </a:spcBef>
              <a:spcAft>
                <a:spcPts val="0"/>
              </a:spcAft>
              <a:buClr>
                <a:srgbClr val="414141"/>
              </a:buClr>
              <a:buSzPts val="2400"/>
              <a:buFont typeface="Arial"/>
              <a:buChar char="●"/>
            </a:pPr>
            <a:r>
              <a:rPr lang="en" sz="2400">
                <a:solidFill>
                  <a:srgbClr val="414141"/>
                </a:solidFill>
              </a:rPr>
              <a:t>Run Minikube with RKT or CRI-O</a:t>
            </a:r>
            <a:endParaRPr sz="2400">
              <a:solidFill>
                <a:srgbClr val="414141"/>
              </a:solidFill>
            </a:endParaRPr>
          </a:p>
          <a:p>
            <a:pPr indent="-381000" lvl="1" marL="914400" marR="0" rtl="0" algn="l">
              <a:lnSpc>
                <a:spcPct val="140000"/>
              </a:lnSpc>
              <a:spcBef>
                <a:spcPts val="0"/>
              </a:spcBef>
              <a:spcAft>
                <a:spcPts val="0"/>
              </a:spcAft>
              <a:buClr>
                <a:srgbClr val="414141"/>
              </a:buClr>
              <a:buSzPts val="2400"/>
              <a:buFont typeface="Arial"/>
              <a:buChar char="○"/>
            </a:pPr>
            <a:r>
              <a:rPr lang="en"/>
              <a:t>minikube start --container-runtime=rkt --network-plugin=cni</a:t>
            </a:r>
            <a:endParaRPr/>
          </a:p>
          <a:p>
            <a:pPr indent="-381000" lvl="1" marL="914400" marR="0" rtl="0" algn="l">
              <a:lnSpc>
                <a:spcPct val="140000"/>
              </a:lnSpc>
              <a:spcBef>
                <a:spcPts val="0"/>
              </a:spcBef>
              <a:spcAft>
                <a:spcPts val="0"/>
              </a:spcAft>
              <a:buClr>
                <a:srgbClr val="414141"/>
              </a:buClr>
              <a:buSzPts val="2400"/>
              <a:buFont typeface="Arial"/>
              <a:buChar char="○"/>
            </a:pPr>
            <a:r>
              <a:rPr lang="en"/>
              <a:t>minikube start --container-runtime=crio --network-plugin=cni</a:t>
            </a:r>
            <a:endParaRPr/>
          </a:p>
          <a:p>
            <a:pPr indent="0" lvl="0" marL="0" marR="0" rtl="0" algn="l">
              <a:lnSpc>
                <a:spcPct val="140000"/>
              </a:lnSpc>
              <a:spcBef>
                <a:spcPts val="1400"/>
              </a:spcBef>
              <a:spcAft>
                <a:spcPts val="0"/>
              </a:spcAft>
              <a:buNone/>
            </a:pPr>
            <a:r>
              <a:rPr lang="en"/>
              <a:t> </a:t>
            </a:r>
            <a:endParaRPr sz="2400">
              <a:solidFill>
                <a:srgbClr val="414141"/>
              </a:solidFill>
            </a:endParaRPr>
          </a:p>
          <a:p>
            <a:pPr indent="0" lvl="0" marL="0" marR="0" rtl="0" algn="l">
              <a:lnSpc>
                <a:spcPct val="140000"/>
              </a:lnSpc>
              <a:spcBef>
                <a:spcPts val="1400"/>
              </a:spcBef>
              <a:spcAft>
                <a:spcPts val="0"/>
              </a:spcAft>
              <a:buNone/>
            </a:pPr>
            <a:r>
              <a:t/>
            </a:r>
            <a:endParaRPr sz="2400">
              <a:solidFill>
                <a:srgbClr val="414141"/>
              </a:solidFill>
            </a:endParaRPr>
          </a:p>
          <a:p>
            <a:pPr indent="0" lvl="0" marL="0" marR="0" rtl="0" algn="l">
              <a:lnSpc>
                <a:spcPct val="150000"/>
              </a:lnSpc>
              <a:spcBef>
                <a:spcPts val="700"/>
              </a:spcBef>
              <a:spcAft>
                <a:spcPts val="2800"/>
              </a:spcAft>
              <a:buNone/>
            </a:pPr>
            <a:r>
              <a:t/>
            </a:r>
            <a:endParaRPr sz="2400">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81"/>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1"/>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Get in Touch</a:t>
            </a:r>
            <a:endParaRPr i="1" sz="1400"/>
          </a:p>
        </p:txBody>
      </p:sp>
      <p:sp>
        <p:nvSpPr>
          <p:cNvPr id="611" name="Google Shape;611;p81"/>
          <p:cNvSpPr txBox="1"/>
          <p:nvPr/>
        </p:nvSpPr>
        <p:spPr>
          <a:xfrm>
            <a:off x="0" y="415200"/>
            <a:ext cx="9144000" cy="47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SzPts val="2400"/>
              <a:buFont typeface="Roboto"/>
              <a:buAutoNum type="arabicPeriod"/>
            </a:pPr>
            <a:r>
              <a:rPr lang="en" sz="2400">
                <a:latin typeface="Roboto"/>
                <a:ea typeface="Roboto"/>
                <a:cs typeface="Roboto"/>
                <a:sym typeface="Roboto"/>
              </a:rPr>
              <a:t>Slack - </a:t>
            </a:r>
            <a:r>
              <a:rPr lang="en" sz="2400" u="sng">
                <a:solidFill>
                  <a:schemeClr val="hlink"/>
                </a:solidFill>
                <a:latin typeface="Roboto"/>
                <a:ea typeface="Roboto"/>
                <a:cs typeface="Roboto"/>
                <a:sym typeface="Roboto"/>
                <a:hlinkClick r:id="rId3"/>
              </a:rPr>
              <a:t>https://kubernauts-slack-join.herokuapp.com/</a:t>
            </a:r>
            <a:endParaRPr sz="2400">
              <a:latin typeface="Roboto"/>
              <a:ea typeface="Roboto"/>
              <a:cs typeface="Roboto"/>
              <a:sym typeface="Roboto"/>
            </a:endParaRPr>
          </a:p>
          <a:p>
            <a:pPr indent="-381000" lvl="0" marL="457200" marR="0" rtl="0" algn="l">
              <a:lnSpc>
                <a:spcPct val="150000"/>
              </a:lnSpc>
              <a:spcBef>
                <a:spcPts val="0"/>
              </a:spcBef>
              <a:spcAft>
                <a:spcPts val="0"/>
              </a:spcAft>
              <a:buSzPts val="2400"/>
              <a:buFont typeface="Roboto"/>
              <a:buAutoNum type="arabicPeriod"/>
            </a:pPr>
            <a:r>
              <a:rPr lang="en" sz="2400">
                <a:latin typeface="Roboto"/>
                <a:ea typeface="Roboto"/>
                <a:cs typeface="Roboto"/>
                <a:sym typeface="Roboto"/>
              </a:rPr>
              <a:t>#kubernetes-teachers on </a:t>
            </a:r>
            <a:r>
              <a:rPr lang="en" sz="2400" u="sng">
                <a:solidFill>
                  <a:schemeClr val="hlink"/>
                </a:solidFill>
                <a:latin typeface="Roboto"/>
                <a:ea typeface="Roboto"/>
                <a:cs typeface="Roboto"/>
                <a:sym typeface="Roboto"/>
                <a:hlinkClick r:id="rId4"/>
              </a:rPr>
              <a:t>https://kubernetes.slack.com</a:t>
            </a:r>
            <a:endParaRPr sz="2400">
              <a:latin typeface="Roboto"/>
              <a:ea typeface="Roboto"/>
              <a:cs typeface="Roboto"/>
              <a:sym typeface="Roboto"/>
            </a:endParaRPr>
          </a:p>
          <a:p>
            <a:pPr indent="-381000" lvl="0" marL="457200" marR="0" rtl="0" algn="l">
              <a:lnSpc>
                <a:spcPct val="150000"/>
              </a:lnSpc>
              <a:spcBef>
                <a:spcPts val="0"/>
              </a:spcBef>
              <a:spcAft>
                <a:spcPts val="0"/>
              </a:spcAft>
              <a:buSzPts val="2400"/>
              <a:buFont typeface="Roboto"/>
              <a:buAutoNum type="arabicPeriod"/>
            </a:pPr>
            <a:r>
              <a:rPr lang="en" sz="2400">
                <a:latin typeface="Roboto"/>
                <a:ea typeface="Roboto"/>
                <a:cs typeface="Roboto"/>
                <a:sym typeface="Roboto"/>
              </a:rPr>
              <a:t>GitHub - </a:t>
            </a:r>
            <a:r>
              <a:rPr lang="en" sz="2400" u="sng">
                <a:solidFill>
                  <a:schemeClr val="hlink"/>
                </a:solidFill>
                <a:latin typeface="Roboto"/>
                <a:ea typeface="Roboto"/>
                <a:cs typeface="Roboto"/>
                <a:sym typeface="Roboto"/>
                <a:hlinkClick r:id="rId5"/>
              </a:rPr>
              <a:t>https://github.com/kubernauts</a:t>
            </a:r>
            <a:endParaRPr sz="2400">
              <a:latin typeface="Roboto"/>
              <a:ea typeface="Roboto"/>
              <a:cs typeface="Roboto"/>
              <a:sym typeface="Roboto"/>
            </a:endParaRPr>
          </a:p>
          <a:p>
            <a:pPr indent="-381000" lvl="0" marL="457200" marR="0" rtl="0" algn="l">
              <a:lnSpc>
                <a:spcPct val="150000"/>
              </a:lnSpc>
              <a:spcBef>
                <a:spcPts val="0"/>
              </a:spcBef>
              <a:spcAft>
                <a:spcPts val="0"/>
              </a:spcAft>
              <a:buSzPts val="2400"/>
              <a:buFont typeface="Roboto"/>
              <a:buAutoNum type="arabicPeriod"/>
            </a:pPr>
            <a:r>
              <a:rPr lang="en" sz="2400">
                <a:latin typeface="Roboto"/>
                <a:ea typeface="Roboto"/>
                <a:cs typeface="Roboto"/>
                <a:sym typeface="Roboto"/>
              </a:rPr>
              <a:t>Twitter - </a:t>
            </a:r>
            <a:r>
              <a:rPr lang="en" sz="2400" u="sng">
                <a:solidFill>
                  <a:schemeClr val="hlink"/>
                </a:solidFill>
                <a:latin typeface="Roboto"/>
                <a:ea typeface="Roboto"/>
                <a:cs typeface="Roboto"/>
                <a:sym typeface="Roboto"/>
                <a:hlinkClick r:id="rId6"/>
              </a:rPr>
              <a:t>@kubernauts</a:t>
            </a:r>
            <a:endParaRPr sz="2400">
              <a:latin typeface="Roboto"/>
              <a:ea typeface="Roboto"/>
              <a:cs typeface="Roboto"/>
              <a:sym typeface="Roboto"/>
            </a:endParaRPr>
          </a:p>
          <a:p>
            <a:pPr indent="-381000" lvl="0" marL="457200" marR="0" rtl="0" algn="l">
              <a:lnSpc>
                <a:spcPct val="150000"/>
              </a:lnSpc>
              <a:spcBef>
                <a:spcPts val="0"/>
              </a:spcBef>
              <a:spcAft>
                <a:spcPts val="0"/>
              </a:spcAft>
              <a:buSzPts val="2400"/>
              <a:buFont typeface="Roboto"/>
              <a:buAutoNum type="arabicPeriod"/>
            </a:pPr>
            <a:r>
              <a:rPr lang="en" sz="2400">
                <a:latin typeface="Roboto"/>
                <a:ea typeface="Roboto"/>
                <a:cs typeface="Roboto"/>
                <a:sym typeface="Roboto"/>
              </a:rPr>
              <a:t>Meetup group - </a:t>
            </a:r>
            <a:r>
              <a:rPr lang="en" sz="2400" u="sng">
                <a:solidFill>
                  <a:schemeClr val="hlink"/>
                </a:solidFill>
                <a:latin typeface="Roboto"/>
                <a:ea typeface="Roboto"/>
                <a:cs typeface="Roboto"/>
                <a:sym typeface="Roboto"/>
                <a:hlinkClick r:id="rId7"/>
              </a:rPr>
              <a:t>https://www.meetup.com/kubernauts/</a:t>
            </a:r>
            <a:endParaRPr sz="2400">
              <a:latin typeface="Roboto"/>
              <a:ea typeface="Roboto"/>
              <a:cs typeface="Roboto"/>
              <a:sym typeface="Roboto"/>
            </a:endParaRPr>
          </a:p>
          <a:p>
            <a:pPr indent="-381000" lvl="0" marL="457200" marR="0" rtl="0" algn="l">
              <a:lnSpc>
                <a:spcPct val="150000"/>
              </a:lnSpc>
              <a:spcBef>
                <a:spcPts val="0"/>
              </a:spcBef>
              <a:spcAft>
                <a:spcPts val="0"/>
              </a:spcAft>
              <a:buSzPts val="2400"/>
              <a:buFont typeface="Roboto"/>
              <a:buAutoNum type="arabicPeriod"/>
            </a:pPr>
            <a:r>
              <a:rPr lang="en" sz="2400">
                <a:latin typeface="Roboto"/>
                <a:ea typeface="Roboto"/>
                <a:cs typeface="Roboto"/>
                <a:sym typeface="Roboto"/>
              </a:rPr>
              <a:t>And finally, </a:t>
            </a:r>
            <a:r>
              <a:rPr lang="en" sz="2400" u="sng">
                <a:solidFill>
                  <a:schemeClr val="hlink"/>
                </a:solidFill>
                <a:latin typeface="Roboto"/>
                <a:ea typeface="Roboto"/>
                <a:cs typeface="Roboto"/>
                <a:sym typeface="Roboto"/>
                <a:hlinkClick r:id="rId8"/>
              </a:rPr>
              <a:t>kubernauts.io</a:t>
            </a:r>
            <a:endParaRPr sz="24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TOPICS (1)</a:t>
            </a:r>
            <a:endParaRPr i="1" sz="1400"/>
          </a:p>
        </p:txBody>
      </p:sp>
      <p:sp>
        <p:nvSpPr>
          <p:cNvPr id="118" name="Google Shape;118;p19"/>
          <p:cNvSpPr txBox="1"/>
          <p:nvPr/>
        </p:nvSpPr>
        <p:spPr>
          <a:xfrm>
            <a:off x="45575" y="462900"/>
            <a:ext cx="9098400" cy="4680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Roboto"/>
              <a:buChar char="●"/>
            </a:pPr>
            <a:r>
              <a:rPr lang="en" sz="2400">
                <a:latin typeface="Roboto"/>
                <a:ea typeface="Roboto"/>
                <a:cs typeface="Roboto"/>
                <a:sym typeface="Roboto"/>
              </a:rPr>
              <a:t>What is Kubernetes (“k8s” or “kube”)</a:t>
            </a:r>
            <a:endParaRPr sz="2400">
              <a:latin typeface="Roboto"/>
              <a:ea typeface="Roboto"/>
              <a:cs typeface="Roboto"/>
              <a:sym typeface="Roboto"/>
            </a:endParaRPr>
          </a:p>
          <a:p>
            <a:pPr indent="-381000" lvl="0" marL="457200" marR="0" rtl="0" algn="l">
              <a:lnSpc>
                <a:spcPct val="100000"/>
              </a:lnSpc>
              <a:spcBef>
                <a:spcPts val="1000"/>
              </a:spcBef>
              <a:spcAft>
                <a:spcPts val="0"/>
              </a:spcAft>
              <a:buClr>
                <a:srgbClr val="000000"/>
              </a:buClr>
              <a:buSzPts val="2400"/>
              <a:buFont typeface="Roboto"/>
              <a:buChar char="●"/>
            </a:pPr>
            <a:r>
              <a:rPr lang="en" sz="2400">
                <a:latin typeface="Roboto"/>
                <a:ea typeface="Roboto"/>
                <a:cs typeface="Roboto"/>
                <a:sym typeface="Roboto"/>
              </a:rPr>
              <a:t>Kubernetes Architecture</a:t>
            </a:r>
            <a:endParaRPr sz="2400">
              <a:latin typeface="Roboto"/>
              <a:ea typeface="Roboto"/>
              <a:cs typeface="Roboto"/>
              <a:sym typeface="Roboto"/>
            </a:endParaRPr>
          </a:p>
          <a:p>
            <a:pPr indent="-381000" lvl="0" marL="457200" marR="0" rtl="0" algn="l">
              <a:lnSpc>
                <a:spcPct val="100000"/>
              </a:lnSpc>
              <a:spcBef>
                <a:spcPts val="1000"/>
              </a:spcBef>
              <a:spcAft>
                <a:spcPts val="0"/>
              </a:spcAft>
              <a:buClr>
                <a:srgbClr val="000000"/>
              </a:buClr>
              <a:buSzPts val="2400"/>
              <a:buFont typeface="Roboto"/>
              <a:buChar char="●"/>
            </a:pPr>
            <a:r>
              <a:rPr lang="en" sz="2400">
                <a:latin typeface="Roboto"/>
                <a:ea typeface="Roboto"/>
                <a:cs typeface="Roboto"/>
                <a:sym typeface="Roboto"/>
              </a:rPr>
              <a:t>Core Concepts of Kubernetes</a:t>
            </a:r>
            <a:endParaRPr sz="2400">
              <a:latin typeface="Roboto"/>
              <a:ea typeface="Roboto"/>
              <a:cs typeface="Roboto"/>
              <a:sym typeface="Roboto"/>
            </a:endParaRPr>
          </a:p>
          <a:p>
            <a:pPr indent="-381000" lvl="0" marL="457200" marR="0" rtl="0" algn="l">
              <a:lnSpc>
                <a:spcPct val="100000"/>
              </a:lnSpc>
              <a:spcBef>
                <a:spcPts val="1000"/>
              </a:spcBef>
              <a:spcAft>
                <a:spcPts val="0"/>
              </a:spcAft>
              <a:buSzPts val="2400"/>
              <a:buFont typeface="Roboto"/>
              <a:buChar char="●"/>
            </a:pPr>
            <a:r>
              <a:rPr lang="en" sz="2400">
                <a:latin typeface="Roboto"/>
                <a:ea typeface="Roboto"/>
                <a:cs typeface="Roboto"/>
                <a:sym typeface="Roboto"/>
              </a:rPr>
              <a:t>Kubernetes resources explained</a:t>
            </a:r>
            <a:endParaRPr sz="2400">
              <a:latin typeface="Roboto"/>
              <a:ea typeface="Roboto"/>
              <a:cs typeface="Roboto"/>
              <a:sym typeface="Roboto"/>
            </a:endParaRPr>
          </a:p>
          <a:p>
            <a:pPr indent="-381000" lvl="0" marL="457200" marR="0" rtl="0" algn="l">
              <a:lnSpc>
                <a:spcPct val="100000"/>
              </a:lnSpc>
              <a:spcBef>
                <a:spcPts val="1000"/>
              </a:spcBef>
              <a:spcAft>
                <a:spcPts val="0"/>
              </a:spcAft>
              <a:buClr>
                <a:srgbClr val="000000"/>
              </a:buClr>
              <a:buSzPts val="2400"/>
              <a:buFont typeface="Roboto"/>
              <a:buChar char="●"/>
            </a:pPr>
            <a:r>
              <a:rPr lang="en" sz="2400">
                <a:latin typeface="Roboto"/>
                <a:ea typeface="Roboto"/>
                <a:cs typeface="Roboto"/>
                <a:sym typeface="Roboto"/>
              </a:rPr>
              <a:t>Application dependency on Kubernetes primitives</a:t>
            </a:r>
            <a:endParaRPr sz="2400">
              <a:latin typeface="Roboto"/>
              <a:ea typeface="Roboto"/>
              <a:cs typeface="Roboto"/>
              <a:sym typeface="Roboto"/>
            </a:endParaRPr>
          </a:p>
          <a:p>
            <a:pPr indent="-381000" lvl="0" marL="457200" marR="0" rtl="0" algn="l">
              <a:lnSpc>
                <a:spcPct val="100000"/>
              </a:lnSpc>
              <a:spcBef>
                <a:spcPts val="1000"/>
              </a:spcBef>
              <a:spcAft>
                <a:spcPts val="0"/>
              </a:spcAft>
              <a:buSzPts val="2400"/>
              <a:buFont typeface="Roboto"/>
              <a:buChar char="●"/>
            </a:pPr>
            <a:r>
              <a:rPr lang="en" sz="2400">
                <a:latin typeface="Roboto"/>
                <a:ea typeface="Roboto"/>
                <a:cs typeface="Roboto"/>
                <a:sym typeface="Roboto"/>
              </a:rPr>
              <a:t>Kubernetes effect on the software development life cycle</a:t>
            </a:r>
            <a:endParaRPr sz="2400">
              <a:latin typeface="Roboto"/>
              <a:ea typeface="Roboto"/>
              <a:cs typeface="Roboto"/>
              <a:sym typeface="Roboto"/>
            </a:endParaRPr>
          </a:p>
          <a:p>
            <a:pPr indent="-381000" lvl="0" marL="457200" rtl="0" algn="l">
              <a:spcBef>
                <a:spcPts val="1000"/>
              </a:spcBef>
              <a:spcAft>
                <a:spcPts val="0"/>
              </a:spcAft>
              <a:buSzPts val="2400"/>
              <a:buFont typeface="Roboto"/>
              <a:buChar char="●"/>
            </a:pPr>
            <a:r>
              <a:rPr lang="en" sz="2400">
                <a:latin typeface="Roboto"/>
                <a:ea typeface="Roboto"/>
                <a:cs typeface="Roboto"/>
                <a:sym typeface="Roboto"/>
              </a:rPr>
              <a:t>Local and Distributed Abstractions and Primitives</a:t>
            </a:r>
            <a:endParaRPr sz="2400">
              <a:latin typeface="Roboto"/>
              <a:ea typeface="Roboto"/>
              <a:cs typeface="Roboto"/>
              <a:sym typeface="Roboto"/>
            </a:endParaRPr>
          </a:p>
          <a:p>
            <a:pPr indent="-381000" lvl="0" marL="457200" rtl="0" algn="l">
              <a:spcBef>
                <a:spcPts val="1000"/>
              </a:spcBef>
              <a:spcAft>
                <a:spcPts val="0"/>
              </a:spcAft>
              <a:buSzPts val="2400"/>
              <a:buFont typeface="Roboto"/>
              <a:buChar char="●"/>
            </a:pPr>
            <a:r>
              <a:rPr lang="en" sz="2400">
                <a:latin typeface="Roboto"/>
                <a:ea typeface="Roboto"/>
                <a:cs typeface="Roboto"/>
                <a:sym typeface="Roboto"/>
              </a:rPr>
              <a:t>Container Design Patterns and best practices</a:t>
            </a:r>
            <a:endParaRPr sz="2400">
              <a:latin typeface="Roboto"/>
              <a:ea typeface="Roboto"/>
              <a:cs typeface="Roboto"/>
              <a:sym typeface="Roboto"/>
            </a:endParaRPr>
          </a:p>
          <a:p>
            <a:pPr indent="-381000" lvl="0" marL="457200" rtl="0" algn="l">
              <a:spcBef>
                <a:spcPts val="1000"/>
              </a:spcBef>
              <a:spcAft>
                <a:spcPts val="1000"/>
              </a:spcAft>
              <a:buSzPts val="2400"/>
              <a:buFont typeface="Roboto"/>
              <a:buChar char="●"/>
            </a:pPr>
            <a:r>
              <a:rPr lang="en" sz="2400">
                <a:latin typeface="Roboto"/>
                <a:ea typeface="Roboto"/>
                <a:cs typeface="Roboto"/>
                <a:sym typeface="Roboto"/>
              </a:rPr>
              <a:t>Deployment and release strategy with Kubernetes</a:t>
            </a:r>
            <a:endParaRPr sz="24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TOPICS (2)</a:t>
            </a:r>
            <a:endParaRPr i="1" sz="1400"/>
          </a:p>
        </p:txBody>
      </p:sp>
      <p:sp>
        <p:nvSpPr>
          <p:cNvPr id="125" name="Google Shape;125;p20"/>
          <p:cNvSpPr txBox="1"/>
          <p:nvPr/>
        </p:nvSpPr>
        <p:spPr>
          <a:xfrm>
            <a:off x="45575" y="462900"/>
            <a:ext cx="9098400" cy="4680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 sz="2400">
                <a:latin typeface="Roboto"/>
                <a:ea typeface="Roboto"/>
                <a:cs typeface="Roboto"/>
                <a:sym typeface="Roboto"/>
              </a:rPr>
              <a:t>Kubernetes v1.8: A Comprehensive Overview </a:t>
            </a:r>
            <a:r>
              <a:rPr lang="en" sz="2400" u="sng">
                <a:solidFill>
                  <a:schemeClr val="hlink"/>
                </a:solidFill>
                <a:latin typeface="Roboto"/>
                <a:ea typeface="Roboto"/>
                <a:cs typeface="Roboto"/>
                <a:sym typeface="Roboto"/>
                <a:hlinkClick r:id="rId3"/>
              </a:rPr>
              <a:t>→</a:t>
            </a:r>
            <a:r>
              <a:rPr lang="en" sz="2400">
                <a:latin typeface="Roboto"/>
                <a:ea typeface="Roboto"/>
                <a:cs typeface="Roboto"/>
                <a:sym typeface="Roboto"/>
              </a:rPr>
              <a:t> </a:t>
            </a:r>
            <a:endParaRPr sz="2400">
              <a:latin typeface="Roboto"/>
              <a:ea typeface="Roboto"/>
              <a:cs typeface="Roboto"/>
              <a:sym typeface="Roboto"/>
            </a:endParaRPr>
          </a:p>
          <a:p>
            <a:pPr indent="-381000" lvl="0" marL="457200" rtl="0" algn="l">
              <a:spcBef>
                <a:spcPts val="1000"/>
              </a:spcBef>
              <a:spcAft>
                <a:spcPts val="0"/>
              </a:spcAft>
              <a:buSzPts val="2400"/>
              <a:buFont typeface="Roboto"/>
              <a:buChar char="●"/>
            </a:pPr>
            <a:r>
              <a:rPr lang="en" sz="2400">
                <a:latin typeface="Roboto"/>
                <a:ea typeface="Roboto"/>
                <a:cs typeface="Roboto"/>
                <a:sym typeface="Roboto"/>
              </a:rPr>
              <a:t>Getting started with Kubernetes </a:t>
            </a:r>
            <a:endParaRPr sz="2400">
              <a:latin typeface="Roboto"/>
              <a:ea typeface="Roboto"/>
              <a:cs typeface="Roboto"/>
              <a:sym typeface="Roboto"/>
            </a:endParaRPr>
          </a:p>
          <a:p>
            <a:pPr indent="-381000" lvl="1" marL="914400" rtl="0" algn="l">
              <a:spcBef>
                <a:spcPts val="1000"/>
              </a:spcBef>
              <a:spcAft>
                <a:spcPts val="0"/>
              </a:spcAft>
              <a:buSzPts val="2400"/>
              <a:buFont typeface="Roboto"/>
              <a:buChar char="○"/>
            </a:pPr>
            <a:r>
              <a:rPr lang="en" sz="2400">
                <a:latin typeface="Roboto"/>
                <a:ea typeface="Roboto"/>
                <a:cs typeface="Roboto"/>
                <a:sym typeface="Roboto"/>
              </a:rPr>
              <a:t>Get started with k8s w/o installation with Katacoda </a:t>
            </a:r>
            <a:r>
              <a:rPr lang="en" sz="2400" u="sng">
                <a:solidFill>
                  <a:schemeClr val="hlink"/>
                </a:solidFill>
                <a:latin typeface="Roboto"/>
                <a:ea typeface="Roboto"/>
                <a:cs typeface="Roboto"/>
                <a:sym typeface="Roboto"/>
                <a:hlinkClick r:id="rId4"/>
              </a:rPr>
              <a:t>→</a:t>
            </a:r>
            <a:r>
              <a:rPr lang="en" sz="2400">
                <a:latin typeface="Roboto"/>
                <a:ea typeface="Roboto"/>
                <a:cs typeface="Roboto"/>
                <a:sym typeface="Roboto"/>
              </a:rPr>
              <a:t> </a:t>
            </a:r>
            <a:endParaRPr sz="2400">
              <a:latin typeface="Roboto"/>
              <a:ea typeface="Roboto"/>
              <a:cs typeface="Roboto"/>
              <a:sym typeface="Roboto"/>
            </a:endParaRPr>
          </a:p>
          <a:p>
            <a:pPr indent="-381000" lvl="1" marL="914400" rtl="0" algn="l">
              <a:spcBef>
                <a:spcPts val="1000"/>
              </a:spcBef>
              <a:spcAft>
                <a:spcPts val="0"/>
              </a:spcAft>
              <a:buSzPts val="2400"/>
              <a:buFont typeface="Roboto"/>
              <a:buChar char="○"/>
            </a:pPr>
            <a:r>
              <a:rPr lang="en" sz="2400">
                <a:latin typeface="Roboto"/>
                <a:ea typeface="Roboto"/>
                <a:cs typeface="Roboto"/>
                <a:sym typeface="Roboto"/>
              </a:rPr>
              <a:t>Install k8s everywhere</a:t>
            </a:r>
            <a:endParaRPr sz="2400">
              <a:latin typeface="Roboto"/>
              <a:ea typeface="Roboto"/>
              <a:cs typeface="Roboto"/>
              <a:sym typeface="Roboto"/>
            </a:endParaRPr>
          </a:p>
          <a:p>
            <a:pPr indent="-381000" lvl="1" marL="914400" rtl="0" algn="l">
              <a:spcBef>
                <a:spcPts val="1000"/>
              </a:spcBef>
              <a:spcAft>
                <a:spcPts val="0"/>
              </a:spcAft>
              <a:buSzPts val="2400"/>
              <a:buFont typeface="Roboto"/>
              <a:buChar char="○"/>
            </a:pPr>
            <a:r>
              <a:rPr lang="en" sz="2400">
                <a:latin typeface="Roboto"/>
                <a:ea typeface="Roboto"/>
                <a:cs typeface="Roboto"/>
                <a:sym typeface="Roboto"/>
              </a:rPr>
              <a:t>Play with Simple Apps on k8s</a:t>
            </a:r>
            <a:endParaRPr sz="2400">
              <a:latin typeface="Roboto"/>
              <a:ea typeface="Roboto"/>
              <a:cs typeface="Roboto"/>
              <a:sym typeface="Roboto"/>
            </a:endParaRPr>
          </a:p>
          <a:p>
            <a:pPr indent="-381000" lvl="1" marL="914400" rtl="0" algn="l">
              <a:spcBef>
                <a:spcPts val="1000"/>
              </a:spcBef>
              <a:spcAft>
                <a:spcPts val="0"/>
              </a:spcAft>
              <a:buSzPts val="2400"/>
              <a:buFont typeface="Roboto"/>
              <a:buChar char="○"/>
            </a:pPr>
            <a:r>
              <a:rPr lang="en" sz="2400">
                <a:latin typeface="Roboto"/>
                <a:ea typeface="Roboto"/>
                <a:cs typeface="Roboto"/>
                <a:sym typeface="Roboto"/>
              </a:rPr>
              <a:t>Kubernetes by Example </a:t>
            </a:r>
            <a:r>
              <a:rPr lang="en" sz="2400" u="sng">
                <a:solidFill>
                  <a:schemeClr val="hlink"/>
                </a:solidFill>
                <a:latin typeface="Roboto"/>
                <a:ea typeface="Roboto"/>
                <a:cs typeface="Roboto"/>
                <a:sym typeface="Roboto"/>
                <a:hlinkClick r:id="rId5"/>
              </a:rPr>
              <a:t>→</a:t>
            </a:r>
            <a:r>
              <a:rPr lang="en" sz="2400">
                <a:latin typeface="Roboto"/>
                <a:ea typeface="Roboto"/>
                <a:cs typeface="Roboto"/>
                <a:sym typeface="Roboto"/>
              </a:rPr>
              <a:t> </a:t>
            </a:r>
            <a:endParaRPr sz="2400">
              <a:latin typeface="Roboto"/>
              <a:ea typeface="Roboto"/>
              <a:cs typeface="Roboto"/>
              <a:sym typeface="Roboto"/>
            </a:endParaRPr>
          </a:p>
          <a:p>
            <a:pPr indent="-381000" lvl="1" marL="914400" rtl="0" algn="l">
              <a:spcBef>
                <a:spcPts val="1000"/>
              </a:spcBef>
              <a:spcAft>
                <a:spcPts val="0"/>
              </a:spcAft>
              <a:buSzPts val="2400"/>
              <a:buFont typeface="Roboto"/>
              <a:buChar char="○"/>
            </a:pPr>
            <a:r>
              <a:rPr lang="en" sz="2400">
                <a:latin typeface="Roboto"/>
                <a:ea typeface="Roboto"/>
                <a:cs typeface="Roboto"/>
                <a:sym typeface="Roboto"/>
              </a:rPr>
              <a:t>Deploying and Updating App with Kubernetes</a:t>
            </a:r>
            <a:endParaRPr sz="2400">
              <a:latin typeface="Roboto"/>
              <a:ea typeface="Roboto"/>
              <a:cs typeface="Roboto"/>
              <a:sym typeface="Roboto"/>
            </a:endParaRPr>
          </a:p>
          <a:p>
            <a:pPr indent="-381000" lvl="1" marL="914400" rtl="0" algn="l">
              <a:spcBef>
                <a:spcPts val="1000"/>
              </a:spcBef>
              <a:spcAft>
                <a:spcPts val="1000"/>
              </a:spcAft>
              <a:buSzPts val="2400"/>
              <a:buFont typeface="Roboto"/>
              <a:buChar char="○"/>
            </a:pPr>
            <a:r>
              <a:rPr lang="en" sz="2400">
                <a:latin typeface="Roboto"/>
                <a:ea typeface="Roboto"/>
                <a:cs typeface="Roboto"/>
                <a:sym typeface="Roboto"/>
              </a:rPr>
              <a:t>Deploy complex apps on k8s</a:t>
            </a:r>
            <a:endParaRPr sz="2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p:nvPr/>
        </p:nvSpPr>
        <p:spPr>
          <a:xfrm>
            <a:off x="0" y="0"/>
            <a:ext cx="9161100" cy="4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ph idx="4294967295" type="title"/>
          </p:nvPr>
        </p:nvSpPr>
        <p:spPr>
          <a:xfrm>
            <a:off x="0" y="0"/>
            <a:ext cx="91239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n" sz="1400"/>
              <a:t>TOPICS (3)</a:t>
            </a:r>
            <a:endParaRPr i="1" sz="1400"/>
          </a:p>
        </p:txBody>
      </p:sp>
      <p:sp>
        <p:nvSpPr>
          <p:cNvPr id="132" name="Google Shape;132;p21"/>
          <p:cNvSpPr txBox="1"/>
          <p:nvPr/>
        </p:nvSpPr>
        <p:spPr>
          <a:xfrm>
            <a:off x="45575" y="462900"/>
            <a:ext cx="9098400" cy="4680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Roboto"/>
              <a:buChar char="●"/>
            </a:pPr>
            <a:r>
              <a:rPr lang="en" sz="2400">
                <a:latin typeface="Roboto"/>
                <a:ea typeface="Roboto"/>
                <a:cs typeface="Roboto"/>
                <a:sym typeface="Roboto"/>
              </a:rPr>
              <a:t>Kubectl: manage k8s resources</a:t>
            </a:r>
            <a:endParaRPr sz="2400">
              <a:latin typeface="Roboto"/>
              <a:ea typeface="Roboto"/>
              <a:cs typeface="Roboto"/>
              <a:sym typeface="Roboto"/>
            </a:endParaRPr>
          </a:p>
          <a:p>
            <a:pPr indent="-381000" lvl="0" marL="457200" marR="0" rtl="0" algn="l">
              <a:lnSpc>
                <a:spcPct val="100000"/>
              </a:lnSpc>
              <a:spcBef>
                <a:spcPts val="1000"/>
              </a:spcBef>
              <a:spcAft>
                <a:spcPts val="0"/>
              </a:spcAft>
              <a:buSzPts val="2400"/>
              <a:buFont typeface="Roboto"/>
              <a:buChar char="●"/>
            </a:pPr>
            <a:r>
              <a:rPr lang="en" sz="2400">
                <a:latin typeface="Roboto"/>
                <a:ea typeface="Roboto"/>
                <a:cs typeface="Roboto"/>
                <a:sym typeface="Roboto"/>
              </a:rPr>
              <a:t>Kubectl in action </a:t>
            </a:r>
            <a:r>
              <a:rPr lang="en" sz="2400" u="sng">
                <a:solidFill>
                  <a:schemeClr val="hlink"/>
                </a:solidFill>
                <a:latin typeface="Roboto"/>
                <a:ea typeface="Roboto"/>
                <a:cs typeface="Roboto"/>
                <a:sym typeface="Roboto"/>
                <a:hlinkClick r:id="rId3"/>
              </a:rPr>
              <a:t>→</a:t>
            </a:r>
            <a:r>
              <a:rPr lang="en" sz="2400">
                <a:latin typeface="Roboto"/>
                <a:ea typeface="Roboto"/>
                <a:cs typeface="Roboto"/>
                <a:sym typeface="Roboto"/>
              </a:rPr>
              <a:t> </a:t>
            </a:r>
            <a:endParaRPr sz="2400">
              <a:latin typeface="Roboto"/>
              <a:ea typeface="Roboto"/>
              <a:cs typeface="Roboto"/>
              <a:sym typeface="Roboto"/>
            </a:endParaRPr>
          </a:p>
          <a:p>
            <a:pPr indent="-381000" lvl="0" marL="457200" marR="0" rtl="0" algn="l">
              <a:lnSpc>
                <a:spcPct val="100000"/>
              </a:lnSpc>
              <a:spcBef>
                <a:spcPts val="1000"/>
              </a:spcBef>
              <a:spcAft>
                <a:spcPts val="0"/>
              </a:spcAft>
              <a:buSzPts val="2400"/>
              <a:buFont typeface="Roboto"/>
              <a:buChar char="●"/>
            </a:pPr>
            <a:r>
              <a:rPr lang="en" sz="2400">
                <a:latin typeface="Roboto"/>
                <a:ea typeface="Roboto"/>
                <a:cs typeface="Roboto"/>
                <a:sym typeface="Roboto"/>
              </a:rPr>
              <a:t>Kubernetes Admin Helper </a:t>
            </a:r>
            <a:r>
              <a:rPr lang="en" sz="2400" u="sng">
                <a:solidFill>
                  <a:schemeClr val="hlink"/>
                </a:solidFill>
                <a:latin typeface="Roboto"/>
                <a:ea typeface="Roboto"/>
                <a:cs typeface="Roboto"/>
                <a:sym typeface="Roboto"/>
                <a:hlinkClick r:id="rId4"/>
              </a:rPr>
              <a:t>→</a:t>
            </a:r>
            <a:r>
              <a:rPr lang="en" sz="2400">
                <a:latin typeface="Roboto"/>
                <a:ea typeface="Roboto"/>
                <a:cs typeface="Roboto"/>
                <a:sym typeface="Roboto"/>
              </a:rPr>
              <a:t> </a:t>
            </a:r>
            <a:endParaRPr sz="2400">
              <a:latin typeface="Roboto"/>
              <a:ea typeface="Roboto"/>
              <a:cs typeface="Roboto"/>
              <a:sym typeface="Roboto"/>
            </a:endParaRPr>
          </a:p>
          <a:p>
            <a:pPr indent="-381000" lvl="0" marL="457200" marR="0" rtl="0" algn="l">
              <a:lnSpc>
                <a:spcPct val="100000"/>
              </a:lnSpc>
              <a:spcBef>
                <a:spcPts val="1000"/>
              </a:spcBef>
              <a:spcAft>
                <a:spcPts val="0"/>
              </a:spcAft>
              <a:buClr>
                <a:srgbClr val="000000"/>
              </a:buClr>
              <a:buSzPts val="2400"/>
              <a:buFont typeface="Roboto"/>
              <a:buChar char="●"/>
            </a:pPr>
            <a:r>
              <a:rPr lang="en" sz="2400">
                <a:latin typeface="Roboto"/>
                <a:ea typeface="Roboto"/>
                <a:cs typeface="Roboto"/>
                <a:sym typeface="Roboto"/>
              </a:rPr>
              <a:t>Kubernetes &amp; the Container Ecosystem </a:t>
            </a:r>
            <a:r>
              <a:rPr lang="en" sz="2400" u="sng">
                <a:solidFill>
                  <a:schemeClr val="hlink"/>
                </a:solidFill>
                <a:latin typeface="Roboto"/>
                <a:ea typeface="Roboto"/>
                <a:cs typeface="Roboto"/>
                <a:sym typeface="Roboto"/>
                <a:hlinkClick r:id="rId5"/>
              </a:rPr>
              <a:t>→</a:t>
            </a:r>
            <a:r>
              <a:rPr lang="en" sz="2400">
                <a:latin typeface="Roboto"/>
                <a:ea typeface="Roboto"/>
                <a:cs typeface="Roboto"/>
                <a:sym typeface="Roboto"/>
              </a:rPr>
              <a:t> </a:t>
            </a:r>
            <a:endParaRPr sz="2400">
              <a:latin typeface="Roboto"/>
              <a:ea typeface="Roboto"/>
              <a:cs typeface="Roboto"/>
              <a:sym typeface="Roboto"/>
            </a:endParaRPr>
          </a:p>
          <a:p>
            <a:pPr indent="-381000" lvl="0" marL="457200" marR="0" rtl="0" algn="l">
              <a:lnSpc>
                <a:spcPct val="100000"/>
              </a:lnSpc>
              <a:spcBef>
                <a:spcPts val="1000"/>
              </a:spcBef>
              <a:spcAft>
                <a:spcPts val="0"/>
              </a:spcAft>
              <a:buSzPts val="2400"/>
              <a:buFont typeface="Roboto"/>
              <a:buChar char="●"/>
            </a:pPr>
            <a:r>
              <a:rPr lang="en" sz="2400">
                <a:latin typeface="Roboto"/>
                <a:ea typeface="Roboto"/>
                <a:cs typeface="Roboto"/>
                <a:sym typeface="Roboto"/>
              </a:rPr>
              <a:t>Kubernetes &amp; Helm, Kedge &amp; Co.</a:t>
            </a:r>
            <a:endParaRPr sz="2400">
              <a:latin typeface="Roboto"/>
              <a:ea typeface="Roboto"/>
              <a:cs typeface="Roboto"/>
              <a:sym typeface="Roboto"/>
            </a:endParaRPr>
          </a:p>
          <a:p>
            <a:pPr indent="-381000" lvl="0" marL="457200" marR="0" rtl="0" algn="l">
              <a:lnSpc>
                <a:spcPct val="100000"/>
              </a:lnSpc>
              <a:spcBef>
                <a:spcPts val="1000"/>
              </a:spcBef>
              <a:spcAft>
                <a:spcPts val="0"/>
              </a:spcAft>
              <a:buSzPts val="2400"/>
              <a:buFont typeface="Roboto"/>
              <a:buChar char="●"/>
            </a:pPr>
            <a:r>
              <a:rPr lang="en" sz="2400">
                <a:latin typeface="Roboto"/>
                <a:ea typeface="Roboto"/>
                <a:cs typeface="Roboto"/>
                <a:sym typeface="Roboto"/>
              </a:rPr>
              <a:t>Extending Kubernetes </a:t>
            </a:r>
            <a:endParaRPr sz="2400">
              <a:latin typeface="Roboto"/>
              <a:ea typeface="Roboto"/>
              <a:cs typeface="Roboto"/>
              <a:sym typeface="Roboto"/>
            </a:endParaRPr>
          </a:p>
          <a:p>
            <a:pPr indent="-381000" lvl="0" marL="457200" marR="0" rtl="0" algn="l">
              <a:lnSpc>
                <a:spcPct val="100000"/>
              </a:lnSpc>
              <a:spcBef>
                <a:spcPts val="1000"/>
              </a:spcBef>
              <a:spcAft>
                <a:spcPts val="0"/>
              </a:spcAft>
              <a:buSzPts val="2400"/>
              <a:buFont typeface="Roboto"/>
              <a:buChar char="●"/>
            </a:pPr>
            <a:r>
              <a:rPr lang="en" sz="2400">
                <a:latin typeface="Roboto"/>
                <a:ea typeface="Roboto"/>
                <a:cs typeface="Roboto"/>
                <a:sym typeface="Roboto"/>
              </a:rPr>
              <a:t>Exercises</a:t>
            </a:r>
            <a:endParaRPr sz="2400">
              <a:latin typeface="Roboto"/>
              <a:ea typeface="Roboto"/>
              <a:cs typeface="Roboto"/>
              <a:sym typeface="Roboto"/>
            </a:endParaRPr>
          </a:p>
          <a:p>
            <a:pPr indent="-381000" lvl="0" marL="457200" marR="0" rtl="0" algn="l">
              <a:lnSpc>
                <a:spcPct val="100000"/>
              </a:lnSpc>
              <a:spcBef>
                <a:spcPts val="1000"/>
              </a:spcBef>
              <a:spcAft>
                <a:spcPts val="0"/>
              </a:spcAft>
              <a:buSzPts val="2400"/>
              <a:buFont typeface="Roboto"/>
              <a:buChar char="●"/>
            </a:pPr>
            <a:r>
              <a:rPr lang="en" sz="2400">
                <a:latin typeface="Roboto"/>
                <a:ea typeface="Roboto"/>
                <a:cs typeface="Roboto"/>
                <a:sym typeface="Roboto"/>
              </a:rPr>
              <a:t>Horizontal Pod Autoscaling (HPA)</a:t>
            </a:r>
            <a:endParaRPr sz="2400">
              <a:latin typeface="Roboto"/>
              <a:ea typeface="Roboto"/>
              <a:cs typeface="Roboto"/>
              <a:sym typeface="Roboto"/>
            </a:endParaRPr>
          </a:p>
          <a:p>
            <a:pPr indent="-381000" lvl="0" marL="457200" rtl="0" algn="l">
              <a:spcBef>
                <a:spcPts val="1000"/>
              </a:spcBef>
              <a:spcAft>
                <a:spcPts val="1000"/>
              </a:spcAft>
              <a:buSzPts val="2400"/>
              <a:buFont typeface="Roboto"/>
              <a:buChar char="●"/>
            </a:pPr>
            <a:r>
              <a:rPr lang="en" sz="2400">
                <a:latin typeface="Roboto"/>
                <a:ea typeface="Roboto"/>
                <a:cs typeface="Roboto"/>
                <a:sym typeface="Roboto"/>
              </a:rPr>
              <a:t>Troubleshooting &amp; Maintenance (wip)</a:t>
            </a:r>
            <a:endParaRPr sz="2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