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6" r:id="rId3"/>
    <p:sldId id="257" r:id="rId5"/>
    <p:sldId id="259" r:id="rId6"/>
    <p:sldId id="295" r:id="rId7"/>
    <p:sldId id="272" r:id="rId8"/>
    <p:sldId id="296" r:id="rId9"/>
    <p:sldId id="301" r:id="rId10"/>
    <p:sldId id="302" r:id="rId11"/>
    <p:sldId id="263" r:id="rId12"/>
    <p:sldId id="303" r:id="rId13"/>
    <p:sldId id="264" r:id="rId14"/>
    <p:sldId id="304" r:id="rId15"/>
    <p:sldId id="305" r:id="rId16"/>
    <p:sldId id="261" r:id="rId17"/>
    <p:sldId id="274" r:id="rId18"/>
    <p:sldId id="306" r:id="rId19"/>
    <p:sldId id="308" r:id="rId20"/>
    <p:sldId id="277" r:id="rId21"/>
    <p:sldId id="309" r:id="rId22"/>
    <p:sldId id="310" r:id="rId23"/>
    <p:sldId id="278" r:id="rId24"/>
    <p:sldId id="312" r:id="rId25"/>
    <p:sldId id="307" r:id="rId26"/>
    <p:sldId id="268" r:id="rId27"/>
    <p:sldId id="313" r:id="rId28"/>
    <p:sldId id="314" r:id="rId29"/>
    <p:sldId id="317" r:id="rId30"/>
    <p:sldId id="315" r:id="rId31"/>
    <p:sldId id="25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69060" autoAdjust="0"/>
  </p:normalViewPr>
  <p:slideViewPr>
    <p:cSldViewPr snapToGrid="0" snapToObjects="1">
      <p:cViewPr varScale="1">
        <p:scale>
          <a:sx n="80" d="100"/>
          <a:sy n="80" d="100"/>
        </p:scale>
        <p:origin x="2616" y="84"/>
      </p:cViewPr>
      <p:guideLst>
        <p:guide orient="horz" pos="2160"/>
        <p:guide pos="28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FD881-8DBB-1049-9873-D56299261AF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BCFA1-6ED6-BA4D-A3B7-510ACA29B7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85394-3AC6-D348-8DD0-6F5B151D88F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Vagrant</a:t>
            </a:r>
            <a:r>
              <a:rPr lang="de-CH" baseline="0" dirty="0" smtClean="0"/>
              <a:t> Box:</a:t>
            </a:r>
            <a:endParaRPr lang="de-CH" baseline="0" dirty="0" smtClean="0"/>
          </a:p>
          <a:p>
            <a:r>
              <a:rPr lang="de-CH" dirty="0" smtClean="0"/>
              <a:t>https://bitbucket.org/inftec/vagrant-playground/branch/docker-demo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VM: \\192.168.0.200\Public\2014-12-18 Workshop Docker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DEPRECATED: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Preparation:</a:t>
            </a:r>
            <a:endParaRPr lang="de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Windows: Install boot2docker: https://github.com/boot2docker/boot2docker</a:t>
            </a:r>
            <a:endParaRPr lang="de-CH" dirty="0" smtClean="0"/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de-CH" i="1" dirty="0" smtClean="0"/>
              <a:t>Optional:</a:t>
            </a:r>
            <a:r>
              <a:rPr lang="de-CH" i="1" baseline="0" dirty="0" smtClean="0"/>
              <a:t> Clean images and containers from installation</a:t>
            </a:r>
            <a:endParaRPr lang="de-CH" i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Pull required Images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docker pull ubuntu</a:t>
            </a:r>
            <a:endParaRPr lang="de-CH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docker pull training/webapp</a:t>
            </a:r>
            <a:endParaRPr lang="de-CH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virtualized application includes not only the application - which may be only 10s of MB - and the necessary binaries and libraries, but also an entire guest operating system - which may weigh 10s of GB.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container comprises just the application and its dependencies. It runs as an isolated process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host operating system, sharing the kernel with other containers. Thus, it enjoys the resource isolation and allocation benefits of VMs but is much more portable and efficient.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 smtClean="0"/>
          </a:p>
          <a:p>
            <a:r>
              <a:rPr lang="de-CH" dirty="0" smtClean="0"/>
              <a:t>Docker provides base</a:t>
            </a:r>
            <a:r>
              <a:rPr lang="de-CH" baseline="0" dirty="0" smtClean="0"/>
              <a:t> images that contain OS installations we can start from: The OS is not more than an application running on the Kernel...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Immediately</a:t>
            </a:r>
            <a:r>
              <a:rPr lang="de-CH" baseline="0" dirty="0" smtClean="0"/>
              <a:t> exits</a:t>
            </a:r>
            <a:endParaRPr lang="de-CH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ps</a:t>
            </a:r>
            <a:endParaRPr lang="de-CH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ps –a</a:t>
            </a:r>
            <a:endParaRPr lang="de-CH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Re-attach: docker start –i stoic_wozniak</a:t>
            </a:r>
            <a:endParaRPr lang="de-CH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commit –m «message» containerId imageName(e.g. mytest/test1:1.0)</a:t>
            </a:r>
            <a:endParaRPr lang="de-CH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New Image</a:t>
            </a:r>
            <a:endParaRPr lang="de-CH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Immediately</a:t>
            </a:r>
            <a:r>
              <a:rPr lang="de-CH" baseline="0" dirty="0" smtClean="0"/>
              <a:t> exits</a:t>
            </a:r>
            <a:endParaRPr lang="de-CH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ps</a:t>
            </a:r>
            <a:endParaRPr lang="de-CH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ps –a</a:t>
            </a:r>
            <a:endParaRPr lang="de-CH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Re-attach: docker start –i stoic_wozniak</a:t>
            </a:r>
            <a:endParaRPr lang="de-CH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commit –m «message» containerId imageName(e.g. mytest/test1:1.0)</a:t>
            </a:r>
            <a:endParaRPr lang="de-CH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New Image</a:t>
            </a:r>
            <a:endParaRPr lang="de-CH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docker run</a:t>
            </a:r>
            <a:r>
              <a:rPr lang="de-CH" baseline="0" dirty="0" smtClean="0"/>
              <a:t> --rm to remove container after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docker run</a:t>
            </a:r>
            <a:r>
              <a:rPr lang="de-CH" baseline="0" dirty="0" smtClean="0"/>
              <a:t> --rm to remove container after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docker run</a:t>
            </a:r>
            <a:r>
              <a:rPr lang="de-CH" baseline="0" dirty="0" smtClean="0"/>
              <a:t> --rm to remove container after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461825"/>
            <a:ext cx="9144000" cy="3579440"/>
          </a:xfrm>
          <a:prstGeom prst="rect">
            <a:avLst/>
          </a:prstGeom>
          <a:gradFill>
            <a:gsLst>
              <a:gs pos="77000">
                <a:schemeClr val="bg1">
                  <a:lumMod val="95000"/>
                </a:schemeClr>
              </a:gs>
              <a:gs pos="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44222" y="2837014"/>
            <a:ext cx="6760495" cy="607027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70422" y="2239630"/>
            <a:ext cx="3234639" cy="366292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244082" y="3971123"/>
            <a:ext cx="3234639" cy="366292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Date: XX.XX.XXXX</a:t>
            </a:r>
            <a:endParaRPr 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0727" y="6316321"/>
            <a:ext cx="536421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BA865F8-D0B2-3245-A9F6-5F06F5A3A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122326"/>
            <a:ext cx="9153479" cy="74515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68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0727" y="6316321"/>
            <a:ext cx="536421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011551" y="959109"/>
            <a:ext cx="6286589" cy="607027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6113626" cy="914400"/>
          </a:xfrm>
        </p:spPr>
        <p:txBody>
          <a:bodyPr>
            <a:noAutofit/>
          </a:bodyPr>
          <a:lstStyle>
            <a:lvl1pPr>
              <a:defRPr sz="28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000">
                <a:solidFill>
                  <a:srgbClr val="3C3C3C"/>
                </a:solidFill>
              </a:defRPr>
            </a:lvl3pPr>
            <a:lvl4pPr>
              <a:defRPr sz="1800">
                <a:solidFill>
                  <a:srgbClr val="3C3C3C"/>
                </a:solidFill>
              </a:defRPr>
            </a:lvl4pPr>
            <a:lvl5pPr>
              <a:defRPr sz="18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78351" y="6316321"/>
            <a:ext cx="3222555" cy="365125"/>
          </a:xfrm>
        </p:spPr>
        <p:txBody>
          <a:bodyPr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9153479" cy="6867477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96833" y="2583929"/>
            <a:ext cx="6760495" cy="361271"/>
          </a:xfrm>
        </p:spPr>
        <p:txBody>
          <a:bodyPr>
            <a:no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End of Presentation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96833" y="3568737"/>
            <a:ext cx="6760495" cy="364062"/>
          </a:xfrm>
        </p:spPr>
        <p:txBody>
          <a:bodyPr>
            <a:noAutofit/>
          </a:bodyPr>
          <a:lstStyle>
            <a:lvl1pPr marL="0" indent="0" algn="ctr">
              <a:buNone/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Thank you for viewing.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204" y="4662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878" y="1830388"/>
            <a:ext cx="8229600" cy="414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2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865F8-D0B2-3245-A9F6-5F06F5A3A0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922905" y="2388235"/>
            <a:ext cx="4868545" cy="607060"/>
          </a:xfrm>
        </p:spPr>
        <p:txBody>
          <a:bodyPr/>
          <a:lstStyle/>
          <a:p>
            <a:r>
              <a:rPr lang="de-CH" dirty="0" smtClean="0"/>
              <a:t>Docker </a:t>
            </a:r>
            <a:r>
              <a:rPr lang="en-US" altLang="de-CH" dirty="0" smtClean="0"/>
              <a:t>intro</a:t>
            </a:r>
            <a:endParaRPr lang="en-US" altLang="de-CH" dirty="0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5240137" y="3588218"/>
            <a:ext cx="3234639" cy="366292"/>
          </a:xfrm>
        </p:spPr>
        <p:txBody>
          <a:bodyPr/>
          <a:lstStyle/>
          <a:p>
            <a:r>
              <a:rPr lang="de-CH" dirty="0" smtClean="0"/>
              <a:t>201</a:t>
            </a:r>
            <a:r>
              <a:rPr lang="en-US" altLang="de-CH" dirty="0" smtClean="0"/>
              <a:t>8</a:t>
            </a:r>
            <a:r>
              <a:rPr lang="de-CH" dirty="0" smtClean="0"/>
              <a:t>-</a:t>
            </a:r>
            <a:r>
              <a:rPr lang="en-US" altLang="de-CH" dirty="0" smtClean="0"/>
              <a:t>3</a:t>
            </a:r>
            <a:r>
              <a:rPr lang="de-CH" dirty="0" smtClean="0"/>
              <a:t>-1</a:t>
            </a:r>
            <a:r>
              <a:rPr lang="en-US" altLang="de-CH" dirty="0" smtClean="0"/>
              <a:t>6</a:t>
            </a:r>
            <a:endParaRPr lang="en-US" alt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05506" y="338079"/>
            <a:ext cx="6286589" cy="607027"/>
          </a:xfrm>
        </p:spPr>
        <p:txBody>
          <a:bodyPr/>
          <a:lstStyle/>
          <a:p>
            <a:r>
              <a:rPr lang="en-US" altLang="de-CH" dirty="0" smtClean="0"/>
              <a:t>Advantages:</a:t>
            </a:r>
            <a:endParaRPr lang="en-US" altLang="de-CH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188595"/>
            <a:ext cx="1706245" cy="906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2015" y="1778000"/>
            <a:ext cx="73799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/>
              <a:t>更高效的利用系统资源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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/>
              <a:t>更快的启动速度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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/>
              <a:t>一致的运行环境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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/>
              <a:t>更方便的持续交付和部署 </a:t>
            </a:r>
            <a:r>
              <a:rPr lang="en-US" altLang="zh-CN"/>
              <a:t>[CI/CD]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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/>
              <a:t>更轻松的迁移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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/>
              <a:t>更轻松的维护和扩展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Hello World</a:t>
            </a:r>
            <a:endParaRPr lang="de-CH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6113626" cy="4087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exa</a:t>
            </a:r>
            <a:r>
              <a:rPr lang="de-CH" b="1" dirty="0" smtClean="0"/>
              <a:t>mple</a:t>
            </a:r>
            <a:r>
              <a:rPr lang="en-US" altLang="de-CH" b="1" dirty="0" smtClean="0"/>
              <a:t>:</a:t>
            </a:r>
            <a:endParaRPr lang="en-US" altLang="de-CH" b="1" dirty="0" smtClean="0"/>
          </a:p>
          <a:p>
            <a:pPr marL="0" indent="0">
              <a:buNone/>
            </a:pPr>
            <a:endParaRPr lang="en-US" altLang="de-CH" b="1" dirty="0" smtClean="0"/>
          </a:p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ubuntu</a:t>
            </a:r>
            <a:r>
              <a:rPr lang="en-US" alt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:latest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echo Hello World</a:t>
            </a:r>
            <a:endParaRPr lang="de-C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images [-a]</a:t>
            </a:r>
            <a:endParaRPr lang="de-C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ps –a</a:t>
            </a:r>
            <a:endParaRPr lang="de-CH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54401" y="290454"/>
            <a:ext cx="6286589" cy="607027"/>
          </a:xfrm>
        </p:spPr>
        <p:txBody>
          <a:bodyPr/>
          <a:lstStyle/>
          <a:p>
            <a:r>
              <a:rPr lang="de-CH" dirty="0" smtClean="0"/>
              <a:t>Hello World</a:t>
            </a:r>
            <a:endParaRPr lang="de-CH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435100"/>
            <a:ext cx="9074150" cy="40360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A865F8-D0B2-3245-A9F6-5F06F5A3A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60446" y="486034"/>
            <a:ext cx="6286589" cy="607027"/>
          </a:xfrm>
        </p:spPr>
        <p:txBody>
          <a:bodyPr/>
          <a:lstStyle/>
          <a:p>
            <a:r>
              <a:rPr lang="en-US" altLang="de-CH" dirty="0" smtClean="0"/>
              <a:t>Docker in a nutshell</a:t>
            </a:r>
            <a:endParaRPr lang="en-US" altLang="de-CH" dirty="0" smtClean="0"/>
          </a:p>
        </p:txBody>
      </p:sp>
      <p:pic>
        <p:nvPicPr>
          <p:cNvPr id="6" name="图片 5" descr="docker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" y="1800860"/>
            <a:ext cx="7509510" cy="393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75335" y="958850"/>
            <a:ext cx="7541260" cy="1072515"/>
          </a:xfrm>
        </p:spPr>
        <p:txBody>
          <a:bodyPr/>
          <a:lstStyle/>
          <a:p>
            <a:r>
              <a:rPr lang="de-CH" dirty="0" smtClean="0"/>
              <a:t>Terminology - </a:t>
            </a:r>
            <a:r>
              <a:rPr lang="en-US" altLang="de-CH" dirty="0" smtClean="0"/>
              <a:t>Registry</a:t>
            </a:r>
            <a:endParaRPr lang="en-US" altLang="de-CH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0" y="1923933"/>
            <a:ext cx="7566965" cy="4043729"/>
          </a:xfrm>
        </p:spPr>
        <p:txBody>
          <a:bodyPr>
            <a:normAutofit/>
          </a:bodyPr>
          <a:lstStyle/>
          <a:p>
            <a:r>
              <a:rPr lang="zh-CN" altLang="de-CH" dirty="0" smtClean="0"/>
              <a:t>负责构建，存储，分发镜像</a:t>
            </a:r>
            <a:endParaRPr lang="zh-CN" altLang="de-CH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2588260"/>
            <a:ext cx="5654675" cy="35274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Terminology - Image</a:t>
            </a:r>
            <a:endParaRPr lang="en-US" dirty="0"/>
          </a:p>
        </p:txBody>
      </p:sp>
      <p:pic>
        <p:nvPicPr>
          <p:cNvPr id="6" name="图片 5" descr="docker_image_componen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925" y="2040890"/>
            <a:ext cx="5368290" cy="40265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Terminology -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0" y="1923933"/>
            <a:ext cx="7566965" cy="4043729"/>
          </a:xfrm>
        </p:spPr>
        <p:txBody>
          <a:bodyPr>
            <a:normAutofit/>
          </a:bodyPr>
          <a:lstStyle/>
          <a:p>
            <a:r>
              <a:rPr lang="de-CH" dirty="0" smtClean="0"/>
              <a:t>Persisted snapshot that can be run</a:t>
            </a:r>
            <a:endParaRPr lang="de-CH" dirty="0" smtClean="0"/>
          </a:p>
          <a:p>
            <a:pPr lvl="1"/>
            <a:r>
              <a:rPr lang="en-US" altLang="de-CH" i="1" dirty="0" smtClean="0"/>
              <a:t>search</a:t>
            </a:r>
            <a:r>
              <a:rPr lang="de-CH" i="1" dirty="0" smtClean="0"/>
              <a:t>: </a:t>
            </a:r>
            <a:r>
              <a:rPr lang="en-US" altLang="de-CH" dirty="0" smtClean="0"/>
              <a:t>search </a:t>
            </a:r>
            <a:r>
              <a:rPr lang="de-CH" dirty="0" smtClean="0"/>
              <a:t>images</a:t>
            </a:r>
            <a:endParaRPr lang="de-CH" dirty="0" smtClean="0"/>
          </a:p>
          <a:p>
            <a:pPr lvl="1"/>
            <a:r>
              <a:rPr lang="de-CH" i="1" dirty="0" smtClean="0">
                <a:sym typeface="+mn-ea"/>
              </a:rPr>
              <a:t>pull</a:t>
            </a:r>
            <a:r>
              <a:rPr lang="de-CH" dirty="0" smtClean="0">
                <a:sym typeface="+mn-ea"/>
              </a:rPr>
              <a:t>: Download image from repository</a:t>
            </a:r>
            <a:endParaRPr lang="de-CH" dirty="0" smtClean="0"/>
          </a:p>
          <a:p>
            <a:pPr lvl="1"/>
            <a:r>
              <a:rPr lang="de-CH" i="1" dirty="0" smtClean="0">
                <a:sym typeface="+mn-ea"/>
              </a:rPr>
              <a:t>images: </a:t>
            </a:r>
            <a:r>
              <a:rPr lang="de-CH" dirty="0" smtClean="0">
                <a:sym typeface="+mn-ea"/>
              </a:rPr>
              <a:t>List all local images</a:t>
            </a:r>
            <a:endParaRPr lang="de-CH" dirty="0" smtClean="0"/>
          </a:p>
          <a:p>
            <a:pPr lvl="1"/>
            <a:r>
              <a:rPr lang="de-CH" i="1" dirty="0" smtClean="0"/>
              <a:t>run</a:t>
            </a:r>
            <a:r>
              <a:rPr lang="de-CH" dirty="0" smtClean="0"/>
              <a:t>: Create a container from an image and execute a command in it</a:t>
            </a:r>
            <a:endParaRPr lang="de-CH" dirty="0" smtClean="0"/>
          </a:p>
          <a:p>
            <a:pPr lvl="1"/>
            <a:r>
              <a:rPr lang="de-CH" i="1" dirty="0" smtClean="0"/>
              <a:t>tag</a:t>
            </a:r>
            <a:r>
              <a:rPr lang="de-CH" dirty="0" smtClean="0"/>
              <a:t>: Tag an image</a:t>
            </a:r>
            <a:endParaRPr lang="de-CH" dirty="0" smtClean="0"/>
          </a:p>
          <a:p>
            <a:pPr lvl="1"/>
            <a:r>
              <a:rPr lang="de-CH" i="1" dirty="0" smtClean="0"/>
              <a:t>rmi</a:t>
            </a:r>
            <a:r>
              <a:rPr lang="de-CH" dirty="0" smtClean="0"/>
              <a:t>: Delete a local image</a:t>
            </a:r>
            <a:endParaRPr lang="de-CH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Terminology - Container</a:t>
            </a:r>
            <a:endParaRPr lang="en-US" dirty="0"/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135" y="2068830"/>
            <a:ext cx="5837555" cy="46437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Terminology - Container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7379176" cy="4055761"/>
          </a:xfrm>
        </p:spPr>
        <p:txBody>
          <a:bodyPr>
            <a:normAutofit/>
          </a:bodyPr>
          <a:lstStyle/>
          <a:p>
            <a:r>
              <a:rPr lang="de-CH" dirty="0" smtClean="0"/>
              <a:t>Runnable </a:t>
            </a:r>
            <a:r>
              <a:rPr lang="de-CH" dirty="0"/>
              <a:t>instance of an image</a:t>
            </a:r>
            <a:endParaRPr lang="de-CH" dirty="0"/>
          </a:p>
          <a:p>
            <a:pPr lvl="1"/>
            <a:r>
              <a:rPr lang="de-CH" i="1" dirty="0" smtClean="0"/>
              <a:t>ps</a:t>
            </a:r>
            <a:r>
              <a:rPr lang="de-CH" i="1" dirty="0"/>
              <a:t>:</a:t>
            </a:r>
            <a:r>
              <a:rPr lang="de-CH" dirty="0"/>
              <a:t> List all running containers</a:t>
            </a:r>
            <a:endParaRPr lang="de-CH" dirty="0"/>
          </a:p>
          <a:p>
            <a:pPr lvl="1"/>
            <a:r>
              <a:rPr lang="de-CH" i="1" dirty="0" smtClean="0"/>
              <a:t>ps </a:t>
            </a:r>
            <a:r>
              <a:rPr lang="de-CH" i="1" dirty="0"/>
              <a:t>–a</a:t>
            </a:r>
            <a:r>
              <a:rPr lang="de-CH" dirty="0"/>
              <a:t>: List all containers (incl. stopped</a:t>
            </a:r>
            <a:r>
              <a:rPr lang="de-CH" dirty="0" smtClean="0"/>
              <a:t>)</a:t>
            </a:r>
            <a:endParaRPr lang="de-CH" dirty="0" smtClean="0"/>
          </a:p>
          <a:p>
            <a:pPr lvl="1"/>
            <a:r>
              <a:rPr lang="de-CH" i="1" dirty="0" smtClean="0"/>
              <a:t>top</a:t>
            </a:r>
            <a:r>
              <a:rPr lang="de-CH" dirty="0" smtClean="0"/>
              <a:t>: Display processes of a container</a:t>
            </a:r>
            <a:endParaRPr lang="de-CH" dirty="0"/>
          </a:p>
          <a:p>
            <a:pPr lvl="1"/>
            <a:r>
              <a:rPr lang="de-CH" i="1" dirty="0" smtClean="0"/>
              <a:t>start</a:t>
            </a:r>
            <a:r>
              <a:rPr lang="de-CH" dirty="0"/>
              <a:t>: Start a stopped container</a:t>
            </a:r>
            <a:endParaRPr lang="de-CH" dirty="0"/>
          </a:p>
          <a:p>
            <a:pPr lvl="1"/>
            <a:r>
              <a:rPr lang="de-CH" i="1" dirty="0" smtClean="0"/>
              <a:t>stop</a:t>
            </a:r>
            <a:r>
              <a:rPr lang="de-CH" dirty="0"/>
              <a:t>: Stop a running container</a:t>
            </a:r>
            <a:endParaRPr lang="de-CH" dirty="0"/>
          </a:p>
          <a:p>
            <a:pPr lvl="1"/>
            <a:r>
              <a:rPr lang="de-CH" i="1" dirty="0" smtClean="0"/>
              <a:t>pause</a:t>
            </a:r>
            <a:r>
              <a:rPr lang="de-CH" dirty="0"/>
              <a:t>: Pause all processes within a </a:t>
            </a:r>
            <a:r>
              <a:rPr lang="de-CH" dirty="0" smtClean="0"/>
              <a:t>container</a:t>
            </a:r>
            <a:endParaRPr lang="de-CH" dirty="0" smtClean="0"/>
          </a:p>
          <a:p>
            <a:pPr lvl="1"/>
            <a:r>
              <a:rPr lang="de-CH" i="1" dirty="0" smtClean="0"/>
              <a:t>rm</a:t>
            </a:r>
            <a:r>
              <a:rPr lang="de-CH" dirty="0" smtClean="0"/>
              <a:t>: Delete a container</a:t>
            </a:r>
            <a:endParaRPr lang="de-CH" dirty="0" smtClean="0"/>
          </a:p>
          <a:p>
            <a:pPr lvl="1"/>
            <a:r>
              <a:rPr lang="de-CH" i="1" dirty="0" smtClean="0"/>
              <a:t>commit</a:t>
            </a:r>
            <a:r>
              <a:rPr lang="de-CH" dirty="0" smtClean="0"/>
              <a:t>: Create an image from a container</a:t>
            </a:r>
            <a:endParaRPr lang="de-CH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011555" y="2106930"/>
            <a:ext cx="6464935" cy="3152775"/>
          </a:xfrm>
        </p:spPr>
        <p:txBody>
          <a:bodyPr>
            <a:normAutofit lnSpcReduction="20000"/>
          </a:bodyPr>
          <a:lstStyle/>
          <a:p>
            <a:r>
              <a:rPr lang="de-CH" dirty="0" smtClean="0"/>
              <a:t>What is Docker?  </a:t>
            </a:r>
            <a:r>
              <a:rPr lang="en-US" altLang="de-CH" dirty="0" smtClean="0"/>
              <a:t>&amp; WHY ?</a:t>
            </a:r>
            <a:endParaRPr lang="en-US" alt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r>
              <a:rPr lang="en-US" altLang="de-CH" dirty="0" smtClean="0"/>
              <a:t>Registry</a:t>
            </a:r>
            <a:r>
              <a:rPr lang="zh-CN" altLang="de-CH" dirty="0" smtClean="0"/>
              <a:t> </a:t>
            </a:r>
            <a:r>
              <a:rPr lang="en-US" altLang="de-CH" dirty="0" smtClean="0"/>
              <a:t> </a:t>
            </a:r>
            <a:r>
              <a:rPr lang="de-CH" dirty="0" smtClean="0"/>
              <a:t>Images and Containers</a:t>
            </a:r>
            <a:endParaRPr lang="de-CH" dirty="0" smtClean="0"/>
          </a:p>
          <a:p>
            <a:endParaRPr lang="zh-CN" altLang="de-CH" dirty="0" smtClean="0"/>
          </a:p>
          <a:p>
            <a:r>
              <a:rPr lang="en-US" altLang="zh-CN" dirty="0" smtClean="0"/>
              <a:t>image build practice</a:t>
            </a:r>
            <a:endParaRPr lang="en-US" altLang="zh-CN" dirty="0" smtClean="0"/>
          </a:p>
          <a:p>
            <a:endParaRPr lang="zh-CN" altLang="de-CH" dirty="0" smtClean="0"/>
          </a:p>
          <a:p>
            <a:r>
              <a:rPr lang="de-CH" dirty="0" smtClean="0"/>
              <a:t>Hands-On Workshop</a:t>
            </a:r>
            <a:endParaRPr lang="de-CH" dirty="0" smtClean="0"/>
          </a:p>
          <a:p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Terminology - Container</a:t>
            </a:r>
            <a:endParaRPr lang="en-US" dirty="0"/>
          </a:p>
        </p:txBody>
      </p:sp>
      <p:pic>
        <p:nvPicPr>
          <p:cNvPr id="6" name="图片 5" descr="container_state_mach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" y="1452880"/>
            <a:ext cx="9142095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645498" y="5095649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cid4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493098" y="4732231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Image vs. 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5270" y="1909187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Base Image</a:t>
            </a:r>
            <a:endParaRPr lang="de-CH" dirty="0" smtClean="0"/>
          </a:p>
          <a:p>
            <a:pPr algn="ctr"/>
            <a:r>
              <a:rPr lang="de-CH" i="1" dirty="0" smtClean="0"/>
              <a:t>ubuntu:latest</a:t>
            </a:r>
            <a:endParaRPr lang="de-CH" i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285433" y="1909186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cid1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2813538" y="2265903"/>
            <a:ext cx="24718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53660" y="191856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run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285433" y="3322385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10" idx="0"/>
          </p:cNvCxnSpPr>
          <p:nvPr/>
        </p:nvCxnSpPr>
        <p:spPr>
          <a:xfrm>
            <a:off x="6144567" y="2622619"/>
            <a:ext cx="0" cy="69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5623" y="278100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cmd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new state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1"/>
            <a:endCxn id="18" idx="3"/>
          </p:cNvCxnSpPr>
          <p:nvPr/>
        </p:nvCxnSpPr>
        <p:spPr>
          <a:xfrm flipH="1" flipV="1">
            <a:off x="2829812" y="3676645"/>
            <a:ext cx="2455621" cy="2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11544" y="3319928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New Image</a:t>
            </a:r>
            <a:endParaRPr lang="de-CH" dirty="0" smtClean="0"/>
          </a:p>
          <a:p>
            <a:pPr algn="ctr"/>
            <a:r>
              <a:rPr lang="de-CH" dirty="0" smtClean="0"/>
              <a:t>iid1</a:t>
            </a:r>
            <a:endParaRPr lang="de-CH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609666" y="332238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commit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0"/>
            <a:endCxn id="5" idx="2"/>
          </p:cNvCxnSpPr>
          <p:nvPr/>
        </p:nvCxnSpPr>
        <p:spPr>
          <a:xfrm flipH="1" flipV="1">
            <a:off x="1954404" y="2622620"/>
            <a:ext cx="16274" cy="697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1226" y="280154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base image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40698" y="4378867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8" idx="2"/>
            <a:endCxn id="25" idx="1"/>
          </p:cNvCxnSpPr>
          <p:nvPr/>
        </p:nvCxnSpPr>
        <p:spPr>
          <a:xfrm>
            <a:off x="1970678" y="4033361"/>
            <a:ext cx="3370020" cy="702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4849" y="404597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run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18415"/>
            <a:ext cx="9157335" cy="61074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A865F8-D0B2-3245-A9F6-5F06F5A3A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de-CH" dirty="0" smtClean="0"/>
              <a:t>Build image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2312670"/>
            <a:ext cx="7713980" cy="45332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de-CH" dirty="0" smtClean="0"/>
              <a:t>Build image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" y="1880235"/>
            <a:ext cx="8221345" cy="49625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de-CH" dirty="0" smtClean="0"/>
              <a:t>Build image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" y="1991360"/>
            <a:ext cx="909193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de-CH" dirty="0" smtClean="0"/>
              <a:t>Run container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" y="2030095"/>
            <a:ext cx="8542655" cy="48190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de-CH" dirty="0" smtClean="0"/>
              <a:t>Build image - 2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1870" y="2527935"/>
            <a:ext cx="71596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登录 </a:t>
            </a:r>
            <a:r>
              <a:rPr lang="en-US" altLang="zh-CN"/>
              <a:t>hub.docker.com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创建</a:t>
            </a:r>
            <a:r>
              <a:rPr lang="en-US" altLang="zh-CN"/>
              <a:t>automated build 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选择</a:t>
            </a:r>
            <a:r>
              <a:rPr lang="en-US" altLang="zh-CN"/>
              <a:t>github.com</a:t>
            </a:r>
            <a:r>
              <a:rPr lang="zh-CN" altLang="en-US"/>
              <a:t>上的源码 </a:t>
            </a:r>
            <a:r>
              <a:rPr lang="en-US" altLang="zh-CN"/>
              <a:t>triger</a:t>
            </a:r>
            <a:r>
              <a:rPr lang="zh-CN" altLang="en-US"/>
              <a:t>并构建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/>
              <a:t>docker hub</a:t>
            </a:r>
            <a:r>
              <a:rPr lang="zh-CN" altLang="en-US"/>
              <a:t>上查看构建出来的镜像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335263" y="2875952"/>
            <a:ext cx="6760495" cy="364062"/>
          </a:xfrm>
        </p:spPr>
        <p:txBody>
          <a:bodyPr/>
          <a:lstStyle/>
          <a:p>
            <a:r>
              <a:rPr lang="en-US" sz="4800"/>
              <a:t>Q &amp; A</a:t>
            </a:r>
            <a:endParaRPr lang="en-US" sz="480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8607425" y="6316663"/>
            <a:ext cx="536575" cy="365125"/>
          </a:xfrm>
        </p:spPr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What is Docker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5255" y="480695"/>
            <a:ext cx="2042795" cy="1085215"/>
          </a:xfrm>
          <a:prstGeom prst="rect">
            <a:avLst/>
          </a:prstGeom>
        </p:spPr>
      </p:pic>
      <p:sp>
        <p:nvSpPr>
          <p:cNvPr id="6" name="文本占位符 5"/>
          <p:cNvSpPr/>
          <p:nvPr>
            <p:ph type="body" sz="quarter" idx="14"/>
          </p:nvPr>
        </p:nvSpPr>
        <p:spPr>
          <a:xfrm>
            <a:off x="1205230" y="2487295"/>
            <a:ext cx="6732905" cy="2414905"/>
          </a:xfrm>
        </p:spPr>
        <p:txBody>
          <a:bodyPr/>
          <a:p>
            <a:pPr marL="0" indent="0">
              <a:buNone/>
            </a:pPr>
            <a:r>
              <a:rPr lang="zh-CN" altLang="en-US"/>
              <a:t>Docker是一款轻量级容器的管理引擎软件。云计算时代，可以帮助用户轻松实现分布式应用的“Build, Ship, Run”。</a:t>
            </a:r>
            <a:endParaRPr lang="zh-CN" altLang="en-US"/>
          </a:p>
        </p:txBody>
      </p:sp>
      <p:pic>
        <p:nvPicPr>
          <p:cNvPr id="7" name="图片 6" descr="father-of-dock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80" y="4204335"/>
            <a:ext cx="2742565" cy="1912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Docker History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2013-03: Releases as Open Source</a:t>
            </a:r>
            <a:endParaRPr lang="de-CH" dirty="0" smtClean="0"/>
          </a:p>
          <a:p>
            <a:r>
              <a:rPr lang="de-CH" dirty="0" smtClean="0"/>
              <a:t>2013-09: Red Hat collaboration (Fedora, RHEL, OpenShift)</a:t>
            </a:r>
            <a:endParaRPr lang="de-CH" dirty="0" smtClean="0"/>
          </a:p>
          <a:p>
            <a:r>
              <a:rPr lang="de-CH" dirty="0" smtClean="0"/>
              <a:t>2014-03: 34th most starred GitHub project</a:t>
            </a:r>
            <a:endParaRPr lang="de-CH" dirty="0" smtClean="0"/>
          </a:p>
          <a:p>
            <a:r>
              <a:rPr lang="de-CH" dirty="0" smtClean="0"/>
              <a:t>2014-05: JAX Innovation Award (most innovative open technology)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05506" y="338079"/>
            <a:ext cx="6286589" cy="607027"/>
          </a:xfrm>
        </p:spPr>
        <p:txBody>
          <a:bodyPr/>
          <a:lstStyle/>
          <a:p>
            <a:r>
              <a:rPr lang="en-US" altLang="de-CH" dirty="0" smtClean="0"/>
              <a:t>Why </a:t>
            </a:r>
            <a:r>
              <a:rPr lang="de-CH" dirty="0" smtClean="0"/>
              <a:t>Docker  </a:t>
            </a:r>
            <a:r>
              <a:rPr lang="en-US" altLang="de-CH" dirty="0" smtClean="0"/>
              <a:t>?</a:t>
            </a:r>
            <a:endParaRPr lang="en-US" altLang="de-CH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188595"/>
            <a:ext cx="1706245" cy="906145"/>
          </a:xfrm>
          <a:prstGeom prst="rect">
            <a:avLst/>
          </a:prstGeom>
        </p:spPr>
      </p:pic>
      <p:pic>
        <p:nvPicPr>
          <p:cNvPr id="9" name="图片 8" descr="why-dock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" y="1195070"/>
            <a:ext cx="8582660" cy="4875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05506" y="338079"/>
            <a:ext cx="6286589" cy="607027"/>
          </a:xfrm>
        </p:spPr>
        <p:txBody>
          <a:bodyPr/>
          <a:lstStyle/>
          <a:p>
            <a:r>
              <a:rPr lang="en-US" altLang="de-CH" dirty="0" smtClean="0"/>
              <a:t>Why </a:t>
            </a:r>
            <a:r>
              <a:rPr lang="de-CH" dirty="0" smtClean="0"/>
              <a:t>Docker  </a:t>
            </a:r>
            <a:r>
              <a:rPr lang="en-US" altLang="de-CH" dirty="0" smtClean="0"/>
              <a:t>?</a:t>
            </a:r>
            <a:endParaRPr lang="en-US" altLang="de-CH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188595"/>
            <a:ext cx="1706245" cy="906145"/>
          </a:xfrm>
          <a:prstGeom prst="rect">
            <a:avLst/>
          </a:prstGeom>
        </p:spPr>
      </p:pic>
      <p:pic>
        <p:nvPicPr>
          <p:cNvPr id="4" name="图片 3" descr="why-docker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316990"/>
            <a:ext cx="8130540" cy="4773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05506" y="338079"/>
            <a:ext cx="6286589" cy="607027"/>
          </a:xfrm>
        </p:spPr>
        <p:txBody>
          <a:bodyPr/>
          <a:lstStyle/>
          <a:p>
            <a:r>
              <a:rPr lang="en-US" altLang="de-CH" dirty="0" smtClean="0"/>
              <a:t>Before use </a:t>
            </a:r>
            <a:r>
              <a:rPr lang="de-CH" dirty="0" smtClean="0"/>
              <a:t>Docker</a:t>
            </a:r>
            <a:endParaRPr lang="en-US" altLang="de-CH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188595"/>
            <a:ext cx="1706245" cy="906145"/>
          </a:xfrm>
          <a:prstGeom prst="rect">
            <a:avLst/>
          </a:prstGeom>
        </p:spPr>
      </p:pic>
      <p:pic>
        <p:nvPicPr>
          <p:cNvPr id="6" name="图片 5" descr="env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" y="1739265"/>
            <a:ext cx="8749665" cy="3442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05506" y="338079"/>
            <a:ext cx="6286589" cy="607027"/>
          </a:xfrm>
        </p:spPr>
        <p:txBody>
          <a:bodyPr/>
          <a:lstStyle/>
          <a:p>
            <a:r>
              <a:rPr lang="en-US" altLang="de-CH" dirty="0" smtClean="0"/>
              <a:t>After use </a:t>
            </a:r>
            <a:r>
              <a:rPr lang="de-CH" dirty="0" smtClean="0"/>
              <a:t>Docker</a:t>
            </a:r>
            <a:endParaRPr lang="en-US" altLang="de-CH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188595"/>
            <a:ext cx="1706245" cy="906145"/>
          </a:xfrm>
          <a:prstGeom prst="rect">
            <a:avLst/>
          </a:prstGeom>
        </p:spPr>
      </p:pic>
      <p:pic>
        <p:nvPicPr>
          <p:cNvPr id="4" name="图片 3" descr="env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" y="1666875"/>
            <a:ext cx="8430895" cy="4034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Docker vs. Virtual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9668" y="1716527"/>
            <a:ext cx="3305799" cy="3687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1" y="2732552"/>
            <a:ext cx="3325624" cy="26714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4845" y="5755149"/>
            <a:ext cx="494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Source: https://www.docker.com/whatisdocker/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nfTec">
      <a:dk1>
        <a:srgbClr val="3C3C3C"/>
      </a:dk1>
      <a:lt1>
        <a:sysClr val="window" lastClr="FFFFFF"/>
      </a:lt1>
      <a:dk2>
        <a:srgbClr val="000000"/>
      </a:dk2>
      <a:lt2>
        <a:srgbClr val="EFF0F2"/>
      </a:lt2>
      <a:accent1>
        <a:srgbClr val="E80018"/>
      </a:accent1>
      <a:accent2>
        <a:srgbClr val="ED7C00"/>
      </a:accent2>
      <a:accent3>
        <a:srgbClr val="3C3C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1731</Words>
  <Application>WPS 演示</Application>
  <PresentationFormat>On-screen Show (4:3)</PresentationFormat>
  <Paragraphs>213</Paragraphs>
  <Slides>29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Arial</vt:lpstr>
      <vt:lpstr>Wingdings</vt:lpstr>
      <vt:lpstr>微软雅黑</vt:lpstr>
      <vt:lpstr>Arial Unicode MS</vt:lpstr>
      <vt:lpstr>黑体</vt:lpstr>
      <vt:lpstr>Calibri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Northstar PG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Donny Epp</dc:creator>
  <cp:lastModifiedBy>Treesea2</cp:lastModifiedBy>
  <cp:revision>147</cp:revision>
  <dcterms:created xsi:type="dcterms:W3CDTF">2011-11-08T16:41:00Z</dcterms:created>
  <dcterms:modified xsi:type="dcterms:W3CDTF">2018-03-16T00:19:41Z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