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5" r:id="rId4"/>
    <p:sldId id="279" r:id="rId5"/>
    <p:sldId id="260" r:id="rId6"/>
    <p:sldId id="268" r:id="rId7"/>
    <p:sldId id="263" r:id="rId8"/>
    <p:sldId id="280" r:id="rId9"/>
    <p:sldId id="271"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6"/>
    <p:restoredTop sz="82047"/>
  </p:normalViewPr>
  <p:slideViewPr>
    <p:cSldViewPr snapToGrid="0" snapToObjects="1">
      <p:cViewPr>
        <p:scale>
          <a:sx n="170" d="100"/>
          <a:sy n="170" d="100"/>
        </p:scale>
        <p:origin x="24"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385B-E762-F94F-B8AB-0E51BDA1EC86}"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B2E5D-87C1-E14D-8640-5E66DB7EFB6C}" type="slidenum">
              <a:rPr lang="en-US" smtClean="0"/>
              <a:t>‹#›</a:t>
            </a:fld>
            <a:endParaRPr lang="en-US"/>
          </a:p>
        </p:txBody>
      </p:sp>
    </p:spTree>
    <p:extLst>
      <p:ext uri="{BB962C8B-B14F-4D97-AF65-F5344CB8AC3E}">
        <p14:creationId xmlns:p14="http://schemas.microsoft.com/office/powerpoint/2010/main" val="14651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a:t>
            </a:fld>
            <a:endParaRPr lang="en-US"/>
          </a:p>
        </p:txBody>
      </p:sp>
    </p:spTree>
    <p:extLst>
      <p:ext uri="{BB962C8B-B14F-4D97-AF65-F5344CB8AC3E}">
        <p14:creationId xmlns:p14="http://schemas.microsoft.com/office/powerpoint/2010/main" val="31901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-Low-access: at least 500 persons and/or at least 33 percent of the population lives more than 1 mile from a supermarket or large grocery store (10 miles, in the case of rural census tracts).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2010 Census food desert analysis deviated from the established USDA definition, defining a low-income community in this context as 40 percent of the population having an income at or below 200 percent of federal poverty thresholds for family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interest, using the alternate low-income classification, 29.7 million people live in low income census tracts more than 1 mile from a supermarket. </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2</a:t>
            </a:fld>
            <a:endParaRPr lang="en-US"/>
          </a:p>
        </p:txBody>
      </p:sp>
    </p:spTree>
    <p:extLst>
      <p:ext uri="{BB962C8B-B14F-4D97-AF65-F5344CB8AC3E}">
        <p14:creationId xmlns:p14="http://schemas.microsoft.com/office/powerpoint/2010/main" val="37358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 study in the American Journal of Preventive Medicine, wealthier neighborhoods have over three times as many supermarkets as lower income neighborhoods. Keep in mind that this is nation-wide, not Nashville specifically.</a:t>
            </a:r>
          </a:p>
          <a:p>
            <a:endParaRPr lang="en-US" dirty="0"/>
          </a:p>
          <a:p>
            <a:r>
              <a:rPr lang="en-US" dirty="0"/>
              <a:t>-Findings from this study led researchers to speculate that the migration of supermarkets to suburbs and the lack of transportation available to low-income communities are contributing to malnutrition amongst poorer communities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-”Premature death due to cancer and cardiovascular disease is also greater for African-American, White, and Latino communities where there is greater imbalance of food choices.” (Gallagher, 2006)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study in Chicago demonstrated that African-Americans are the most disadvantaged in regards to access to healthy food choices, and travel the furthest on average to grocery stores [in Chicago]. (Gallagher, 2006)</a:t>
            </a:r>
          </a:p>
        </p:txBody>
      </p:sp>
      <p:sp>
        <p:nvSpPr>
          <p:cNvPr id="4" name="Slide Number Placeholder 3"/>
          <p:cNvSpPr>
            <a:spLocks noGrp="1"/>
          </p:cNvSpPr>
          <p:nvPr>
            <p:ph type="sldNum" sz="quarter" idx="5"/>
          </p:nvPr>
        </p:nvSpPr>
        <p:spPr/>
        <p:txBody>
          <a:bodyPr/>
          <a:lstStyle/>
          <a:p>
            <a:fld id="{215B2E5D-87C1-E14D-8640-5E66DB7EFB6C}" type="slidenum">
              <a:rPr lang="en-US" smtClean="0"/>
              <a:t>3</a:t>
            </a:fld>
            <a:endParaRPr lang="en-US"/>
          </a:p>
        </p:txBody>
      </p:sp>
    </p:spTree>
    <p:extLst>
      <p:ext uri="{BB962C8B-B14F-4D97-AF65-F5344CB8AC3E}">
        <p14:creationId xmlns:p14="http://schemas.microsoft.com/office/powerpoint/2010/main" val="280622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Piggly Wiggly was closest grocery store. After closer, no choice but to drive ~15-20 minutes to Publix or Kroger, dependent on traffic.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registered nurse, and public health in all its forms is a big interest of mine. Public health is an important subject matter to everyone in a community.</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5</a:t>
            </a:fld>
            <a:endParaRPr lang="en-US"/>
          </a:p>
        </p:txBody>
      </p:sp>
    </p:spTree>
    <p:extLst>
      <p:ext uri="{BB962C8B-B14F-4D97-AF65-F5344CB8AC3E}">
        <p14:creationId xmlns:p14="http://schemas.microsoft.com/office/powerpoint/2010/main" val="167947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quickly discovered that my analysis will have a few limitations.</a:t>
            </a:r>
          </a:p>
          <a:p>
            <a:endParaRPr lang="en-US" dirty="0"/>
          </a:p>
          <a:p>
            <a:r>
              <a:rPr lang="en-US" dirty="0"/>
              <a:t>Most of these limitations surround API nuances</a:t>
            </a:r>
          </a:p>
          <a:p>
            <a:r>
              <a:rPr lang="en-US" dirty="0"/>
              <a:t>	* Google Places API limits queries to 60 results</a:t>
            </a:r>
          </a:p>
          <a:p>
            <a:r>
              <a:rPr lang="en-US" dirty="0"/>
              <a:t>	* Results differ depending on size of search area</a:t>
            </a:r>
          </a:p>
          <a:p>
            <a:r>
              <a:rPr lang="en-US" dirty="0"/>
              <a:t>		* ‘zoom in’ on google maps while doing a search</a:t>
            </a:r>
          </a:p>
          <a:p>
            <a:r>
              <a:rPr lang="en-US" dirty="0"/>
              <a:t>	* Duplicates are a given when searching amongst adjacent zip codes</a:t>
            </a:r>
          </a:p>
          <a:p>
            <a:endParaRPr lang="en-US" dirty="0"/>
          </a:p>
          <a:p>
            <a:r>
              <a:rPr lang="en-US" dirty="0"/>
              <a:t>Too much subjectivity when categorizing stores</a:t>
            </a:r>
          </a:p>
          <a:p>
            <a:r>
              <a:rPr lang="en-US" dirty="0"/>
              <a:t>	* one API parameter is establishment type</a:t>
            </a:r>
          </a:p>
          <a:p>
            <a:r>
              <a:rPr lang="en-US" dirty="0"/>
              <a:t>		* parameter set for query, but results still not perfect</a:t>
            </a:r>
          </a:p>
          <a:p>
            <a:r>
              <a:rPr lang="en-US" dirty="0"/>
              <a:t>		* required manual filtering</a:t>
            </a:r>
          </a:p>
          <a:p>
            <a:r>
              <a:rPr lang="en-US" dirty="0"/>
              <a:t>	* many results in grocery query too ambiguous, potentially fitting other categories more closely</a:t>
            </a:r>
          </a:p>
          <a:p>
            <a:endParaRPr lang="en-US" dirty="0"/>
          </a:p>
          <a:p>
            <a:r>
              <a:rPr lang="en-US" dirty="0"/>
              <a:t>This analysis did not look at data other than number of grocery stores and the relationship to chronic disease.</a:t>
            </a:r>
          </a:p>
        </p:txBody>
      </p:sp>
      <p:sp>
        <p:nvSpPr>
          <p:cNvPr id="4" name="Slide Number Placeholder 3"/>
          <p:cNvSpPr>
            <a:spLocks noGrp="1"/>
          </p:cNvSpPr>
          <p:nvPr>
            <p:ph type="sldNum" sz="quarter" idx="5"/>
          </p:nvPr>
        </p:nvSpPr>
        <p:spPr/>
        <p:txBody>
          <a:bodyPr/>
          <a:lstStyle/>
          <a:p>
            <a:fld id="{215B2E5D-87C1-E14D-8640-5E66DB7EFB6C}" type="slidenum">
              <a:rPr lang="en-US" smtClean="0"/>
              <a:t>6</a:t>
            </a:fld>
            <a:endParaRPr lang="en-US"/>
          </a:p>
        </p:txBody>
      </p:sp>
    </p:spTree>
    <p:extLst>
      <p:ext uri="{BB962C8B-B14F-4D97-AF65-F5344CB8AC3E}">
        <p14:creationId xmlns:p14="http://schemas.microsoft.com/office/powerpoint/2010/main" val="230954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my dashboard to be utilized as a tool to obtain a quick birds eye view of Nashville. I wanted to be able to quickly determine two things: if there were potential food deserts present in Nashville, and if there seemed to be any sort of recognizable geospatial relationship between the location of grocery stores and the prevalence of chronic disease in my community.</a:t>
            </a:r>
          </a:p>
        </p:txBody>
      </p:sp>
      <p:sp>
        <p:nvSpPr>
          <p:cNvPr id="4" name="Slide Number Placeholder 3"/>
          <p:cNvSpPr>
            <a:spLocks noGrp="1"/>
          </p:cNvSpPr>
          <p:nvPr>
            <p:ph type="sldNum" sz="quarter" idx="5"/>
          </p:nvPr>
        </p:nvSpPr>
        <p:spPr/>
        <p:txBody>
          <a:bodyPr/>
          <a:lstStyle/>
          <a:p>
            <a:fld id="{215B2E5D-87C1-E14D-8640-5E66DB7EFB6C}" type="slidenum">
              <a:rPr lang="en-US" smtClean="0"/>
              <a:t>7</a:t>
            </a:fld>
            <a:endParaRPr lang="en-US"/>
          </a:p>
        </p:txBody>
      </p:sp>
    </p:spTree>
    <p:extLst>
      <p:ext uri="{BB962C8B-B14F-4D97-AF65-F5344CB8AC3E}">
        <p14:creationId xmlns:p14="http://schemas.microsoft.com/office/powerpoint/2010/main" val="34505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8</a:t>
            </a:fld>
            <a:endParaRPr lang="en-US"/>
          </a:p>
        </p:txBody>
      </p:sp>
    </p:spTree>
    <p:extLst>
      <p:ext uri="{BB962C8B-B14F-4D97-AF65-F5344CB8AC3E}">
        <p14:creationId xmlns:p14="http://schemas.microsoft.com/office/powerpoint/2010/main" val="227397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9</a:t>
            </a:fld>
            <a:endParaRPr lang="en-US"/>
          </a:p>
        </p:txBody>
      </p:sp>
    </p:spTree>
    <p:extLst>
      <p:ext uri="{BB962C8B-B14F-4D97-AF65-F5344CB8AC3E}">
        <p14:creationId xmlns:p14="http://schemas.microsoft.com/office/powerpoint/2010/main" val="310075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10</a:t>
            </a:fld>
            <a:endParaRPr lang="en-US"/>
          </a:p>
        </p:txBody>
      </p:sp>
    </p:spTree>
    <p:extLst>
      <p:ext uri="{BB962C8B-B14F-4D97-AF65-F5344CB8AC3E}">
        <p14:creationId xmlns:p14="http://schemas.microsoft.com/office/powerpoint/2010/main" val="92382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arigallagher.com/2006/07/18/examining-the-impact-of-food-deserts-on-public-health-in-chicago-july-18-2006/"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xtension.unr.edu/publication.aspx?PubID=2484" TargetMode="External"/><Relationship Id="rId5" Type="http://schemas.openxmlformats.org/officeDocument/2006/relationships/hyperlink" Target="https://www.ers.usda.gov/webdocs/publications/42711/12716_ap036_1_.pdf?v=41055" TargetMode="External"/><Relationship Id="rId4" Type="http://schemas.openxmlformats.org/officeDocument/2006/relationships/hyperlink" Target="http://www.ncbi.nlm.nih.gov/pubmed/1177767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public.tableau.com/views/food_desert_dashboard/FoodDesertDashboard?:language=en-US&amp;publish=yes&amp;:display_count=n&amp;:origin=viz_share_lin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366D-CB01-0808-B7C1-202BD891CF1E}"/>
              </a:ext>
            </a:extLst>
          </p:cNvPr>
          <p:cNvSpPr>
            <a:spLocks noGrp="1"/>
          </p:cNvSpPr>
          <p:nvPr>
            <p:ph type="ctrTitle"/>
          </p:nvPr>
        </p:nvSpPr>
        <p:spPr/>
        <p:txBody>
          <a:bodyPr/>
          <a:lstStyle/>
          <a:p>
            <a:pPr algn="l"/>
            <a:r>
              <a:rPr lang="en-US" dirty="0"/>
              <a:t>Impact of Food Deserts on Chronic Disease in Nashville</a:t>
            </a:r>
          </a:p>
        </p:txBody>
      </p:sp>
      <p:sp>
        <p:nvSpPr>
          <p:cNvPr id="3" name="Subtitle 2">
            <a:extLst>
              <a:ext uri="{FF2B5EF4-FFF2-40B4-BE49-F238E27FC236}">
                <a16:creationId xmlns:a16="http://schemas.microsoft.com/office/drawing/2014/main" id="{5AE4B01C-A4AA-C8CE-FF94-4E31407FDA68}"/>
              </a:ext>
            </a:extLst>
          </p:cNvPr>
          <p:cNvSpPr>
            <a:spLocks noGrp="1"/>
          </p:cNvSpPr>
          <p:nvPr>
            <p:ph type="subTitle" idx="1"/>
          </p:nvPr>
        </p:nvSpPr>
        <p:spPr/>
        <p:txBody>
          <a:bodyPr/>
          <a:lstStyle/>
          <a:p>
            <a:r>
              <a:rPr lang="en-US" dirty="0"/>
              <a:t>Data Analysis performed by Kenneth Simmons, RN</a:t>
            </a:r>
          </a:p>
          <a:p>
            <a:r>
              <a:rPr lang="en-US" dirty="0"/>
              <a:t>Nashville Software School – DDA6</a:t>
            </a:r>
          </a:p>
        </p:txBody>
      </p:sp>
    </p:spTree>
    <p:extLst>
      <p:ext uri="{BB962C8B-B14F-4D97-AF65-F5344CB8AC3E}">
        <p14:creationId xmlns:p14="http://schemas.microsoft.com/office/powerpoint/2010/main" val="238266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9CEF-D313-650F-CDED-D901767987C6}"/>
              </a:ext>
            </a:extLst>
          </p:cNvPr>
          <p:cNvSpPr>
            <a:spLocks noGrp="1"/>
          </p:cNvSpPr>
          <p:nvPr>
            <p:ph type="title"/>
          </p:nvPr>
        </p:nvSpPr>
        <p:spPr/>
        <p:txBody>
          <a:bodyPr/>
          <a:lstStyle/>
          <a:p>
            <a:r>
              <a:rPr lang="en-US" dirty="0"/>
              <a:t>Works Cited </a:t>
            </a:r>
            <a:br>
              <a:rPr lang="en-US" dirty="0"/>
            </a:br>
            <a:endParaRPr lang="en-US" dirty="0"/>
          </a:p>
        </p:txBody>
      </p:sp>
      <p:sp>
        <p:nvSpPr>
          <p:cNvPr id="3" name="Content Placeholder 2">
            <a:extLst>
              <a:ext uri="{FF2B5EF4-FFF2-40B4-BE49-F238E27FC236}">
                <a16:creationId xmlns:a16="http://schemas.microsoft.com/office/drawing/2014/main" id="{2EECEF7C-B273-D9AF-B1C7-784CE704E0C5}"/>
              </a:ext>
            </a:extLst>
          </p:cNvPr>
          <p:cNvSpPr>
            <a:spLocks noGrp="1"/>
          </p:cNvSpPr>
          <p:nvPr>
            <p:ph idx="1"/>
          </p:nvPr>
        </p:nvSpPr>
        <p:spPr>
          <a:xfrm>
            <a:off x="677334" y="1488613"/>
            <a:ext cx="8596668" cy="3880773"/>
          </a:xfrm>
        </p:spPr>
        <p:txBody>
          <a:bodyPr>
            <a:normAutofit fontScale="62500" lnSpcReduction="20000"/>
          </a:bodyPr>
          <a:lstStyle/>
          <a:p>
            <a:pPr marL="0" indent="0">
              <a:buNone/>
            </a:pPr>
            <a:endParaRPr lang="en-US" dirty="0"/>
          </a:p>
          <a:p>
            <a:r>
              <a:rPr lang="en-US" dirty="0"/>
              <a:t>Gallagher, M. (2006). Examining the Impact of Food Deserts on Public Health in Chicago. Study commissioned by LaSalle Bank. 2006. Retrieved 4/25/22 from </a:t>
            </a:r>
            <a:r>
              <a:rPr lang="en-US" dirty="0">
                <a:hlinkClick r:id="rId3"/>
              </a:rPr>
              <a:t>http://www.marigallagher.com/2006/07/18/examining-the-impact-of-food-deserts-on-public-health-in-chicago-july-18-2006/</a:t>
            </a:r>
            <a:endParaRPr lang="en-US" dirty="0"/>
          </a:p>
          <a:p>
            <a:endParaRPr lang="en-US" dirty="0"/>
          </a:p>
          <a:p>
            <a:r>
              <a:rPr lang="en-US" dirty="0"/>
              <a:t>Morland, K., Wing, S., et al. (2002). Neighborhood characteristics associated with the location of food stores and food service places. </a:t>
            </a:r>
            <a:r>
              <a:rPr lang="en-US" i="1" dirty="0"/>
              <a:t>American Journal of Preventive Medicine</a:t>
            </a:r>
            <a:r>
              <a:rPr lang="en-US" dirty="0"/>
              <a:t>. 22(1),23-29. Retrieved 4/25/22 from  </a:t>
            </a:r>
            <a:r>
              <a:rPr lang="en-US" dirty="0">
                <a:hlinkClick r:id="rId4"/>
              </a:rPr>
              <a:t>http://www.ncbi.nlm.nih.gov/pubmed/11777675</a:t>
            </a:r>
            <a:r>
              <a:rPr lang="en-US" dirty="0"/>
              <a:t> </a:t>
            </a:r>
          </a:p>
          <a:p>
            <a:endParaRPr lang="en-US" dirty="0"/>
          </a:p>
          <a:p>
            <a:r>
              <a:rPr lang="en-US" dirty="0"/>
              <a:t>United States Department of Agriculture Economic Research Service. (2009). </a:t>
            </a:r>
            <a:r>
              <a:rPr lang="en-US" i="1" dirty="0"/>
              <a:t>Access to Affordable and Nutritious Food: Measuring and Understanding Food Deserts and Their Consequences.</a:t>
            </a:r>
            <a:r>
              <a:rPr lang="en-US" dirty="0"/>
              <a:t> Retrieved 4/25/22 from </a:t>
            </a:r>
            <a:r>
              <a:rPr lang="en-US" dirty="0">
                <a:hlinkClick r:id="rId5"/>
              </a:rPr>
              <a:t>https://www.ers.usda.gov/webdocs/publications/42711/12716_ap036_1_.pdf?v=41055</a:t>
            </a:r>
            <a:endParaRPr lang="en-US" dirty="0"/>
          </a:p>
          <a:p>
            <a:endParaRPr lang="en-US" b="1" dirty="0"/>
          </a:p>
          <a:p>
            <a:r>
              <a:rPr lang="en-US" dirty="0"/>
              <a:t>University of Nevada, Reno. (n.d.).</a:t>
            </a:r>
            <a:r>
              <a:rPr lang="en-US" i="1" dirty="0"/>
              <a:t>What is a Food Desert?</a:t>
            </a:r>
            <a:r>
              <a:rPr lang="en-US" dirty="0"/>
              <a:t>. </a:t>
            </a:r>
            <a:r>
              <a:rPr lang="en-US" dirty="0">
                <a:hlinkClick r:id="rId6"/>
              </a:rPr>
              <a:t>https://extension.unr.edu/publication.aspx?PubID=2484</a:t>
            </a:r>
            <a:endParaRPr lang="en-US" dirty="0"/>
          </a:p>
          <a:p>
            <a:endParaRPr lang="en-US" dirty="0"/>
          </a:p>
          <a:p>
            <a:r>
              <a:rPr lang="en-US" dirty="0"/>
              <a:t>Ver Ploeg, M., </a:t>
            </a:r>
            <a:r>
              <a:rPr lang="en-US" dirty="0" err="1"/>
              <a:t>Nulph</a:t>
            </a:r>
            <a:r>
              <a:rPr lang="en-US" dirty="0"/>
              <a:t>, D., &amp; Williams, R. (2011). </a:t>
            </a:r>
            <a:r>
              <a:rPr lang="en-US" i="1" dirty="0"/>
              <a:t>Mapping Food Deserts in the United States.</a:t>
            </a:r>
            <a:r>
              <a:rPr lang="en-US" dirty="0"/>
              <a:t> Economic Research Service U.S. Department of Agriculture. Retrieved 4/25/22 from </a:t>
            </a:r>
            <a:r>
              <a:rPr lang="en-US" dirty="0">
                <a:hlinkClick r:id="rId7"/>
              </a:rPr>
              <a:t>https://www.ers.usda.gov/amber-waves/2011/december/data-feature-mapping-food-deserts-in-the-us/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311-C72D-F18D-7457-459E5A3245D1}"/>
              </a:ext>
            </a:extLst>
          </p:cNvPr>
          <p:cNvSpPr>
            <a:spLocks noGrp="1"/>
          </p:cNvSpPr>
          <p:nvPr>
            <p:ph type="title"/>
          </p:nvPr>
        </p:nvSpPr>
        <p:spPr/>
        <p:txBody>
          <a:bodyPr/>
          <a:lstStyle/>
          <a:p>
            <a:r>
              <a:rPr lang="en-US" dirty="0"/>
              <a:t>What is a Food Desert?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D6D57-1E11-E2D7-4FDC-4532A337B224}"/>
                  </a:ext>
                </a:extLst>
              </p:cNvPr>
              <p:cNvSpPr>
                <a:spLocks noGrp="1"/>
              </p:cNvSpPr>
              <p:nvPr>
                <p:ph idx="1"/>
              </p:nvPr>
            </p:nvSpPr>
            <p:spPr>
              <a:xfrm>
                <a:off x="796636" y="1444978"/>
                <a:ext cx="7791566" cy="3635021"/>
              </a:xfrm>
            </p:spPr>
            <p:txBody>
              <a:bodyPr>
                <a:normAutofit/>
              </a:bodyPr>
              <a:lstStyle/>
              <a:p>
                <a:r>
                  <a:rPr lang="en-US" dirty="0"/>
                  <a:t>“An area in the United States with limited access to affordable and nutritious food, particularly such an area composed of predominantly lower income neighborhoods and communities” -2008 Farm Bill</a:t>
                </a:r>
              </a:p>
              <a:p>
                <a:r>
                  <a:rPr lang="en-US" dirty="0"/>
                  <a:t>Census tracts qualify as food deserts if they meet low-income and low-access thresholds:</a:t>
                </a:r>
              </a:p>
              <a:p>
                <a:pPr lvl="1"/>
                <a:r>
                  <a:rPr lang="en-US" dirty="0"/>
                  <a:t>Low income: poverty rate of </a:t>
                </a:r>
                <a14:m>
                  <m:oMath xmlns:m="http://schemas.openxmlformats.org/officeDocument/2006/math">
                    <m:r>
                      <a:rPr lang="en-US" b="0" i="1" smtClean="0">
                        <a:latin typeface="Cambria Math" panose="02040503050406030204" pitchFamily="18" charset="0"/>
                      </a:rPr>
                      <m:t>≥</m:t>
                    </m:r>
                  </m:oMath>
                </a14:m>
                <a:r>
                  <a:rPr lang="en-US" dirty="0"/>
                  <a:t>20% OR income at or below 80% median family income</a:t>
                </a:r>
              </a:p>
              <a:p>
                <a:pPr lvl="1"/>
                <a:r>
                  <a:rPr lang="en-US" dirty="0"/>
                  <a:t>Low access: 500 people or at least 33% of an urban population live more than 1 mile from a grocery store (10 miles, rural)</a:t>
                </a:r>
              </a:p>
              <a:p>
                <a:endParaRPr lang="en-US" dirty="0"/>
              </a:p>
            </p:txBody>
          </p:sp>
        </mc:Choice>
        <mc:Fallback>
          <p:sp>
            <p:nvSpPr>
              <p:cNvPr id="3" name="Content Placeholder 2">
                <a:extLst>
                  <a:ext uri="{FF2B5EF4-FFF2-40B4-BE49-F238E27FC236}">
                    <a16:creationId xmlns:a16="http://schemas.microsoft.com/office/drawing/2014/main" id="{2DFD6D57-1E11-E2D7-4FDC-4532A337B224}"/>
                  </a:ext>
                </a:extLst>
              </p:cNvPr>
              <p:cNvSpPr>
                <a:spLocks noGrp="1" noRot="1" noChangeAspect="1" noMove="1" noResize="1" noEditPoints="1" noAdjustHandles="1" noChangeArrowheads="1" noChangeShapeType="1" noTextEdit="1"/>
              </p:cNvSpPr>
              <p:nvPr>
                <p:ph idx="1"/>
              </p:nvPr>
            </p:nvSpPr>
            <p:spPr>
              <a:xfrm>
                <a:off x="796636" y="1444978"/>
                <a:ext cx="7791566" cy="3635021"/>
              </a:xfrm>
              <a:blipFill>
                <a:blip r:embed="rId3"/>
                <a:stretch>
                  <a:fillRect l="-163" t="-6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18A7D3-584D-550A-5ADC-96190DCD6CEF}"/>
              </a:ext>
            </a:extLst>
          </p:cNvPr>
          <p:cNvSpPr txBox="1"/>
          <p:nvPr/>
        </p:nvSpPr>
        <p:spPr>
          <a:xfrm>
            <a:off x="796636" y="5313218"/>
            <a:ext cx="5216237" cy="600164"/>
          </a:xfrm>
          <a:prstGeom prst="rect">
            <a:avLst/>
          </a:prstGeom>
          <a:noFill/>
        </p:spPr>
        <p:txBody>
          <a:bodyPr wrap="square" rtlCol="0">
            <a:spAutoFit/>
          </a:bodyPr>
          <a:lstStyle/>
          <a:p>
            <a:r>
              <a:rPr lang="en-US" sz="1100" dirty="0"/>
              <a:t>Access to Affordable and Nutritious Food, 2009.</a:t>
            </a:r>
          </a:p>
          <a:p>
            <a:r>
              <a:rPr lang="en-US" sz="1100" dirty="0"/>
              <a:t>Economic Research Service U.S. Department of Agriculture, 2011.</a:t>
            </a:r>
          </a:p>
          <a:p>
            <a:r>
              <a:rPr lang="en-US" sz="1100" dirty="0"/>
              <a:t>University of Nevada, Reno. “What is a Food Desert?.”</a:t>
            </a:r>
          </a:p>
        </p:txBody>
      </p:sp>
    </p:spTree>
    <p:extLst>
      <p:ext uri="{BB962C8B-B14F-4D97-AF65-F5344CB8AC3E}">
        <p14:creationId xmlns:p14="http://schemas.microsoft.com/office/powerpoint/2010/main" val="13343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76D0-5289-B01E-CC61-A570F8628798}"/>
              </a:ext>
            </a:extLst>
          </p:cNvPr>
          <p:cNvSpPr>
            <a:spLocks noGrp="1"/>
          </p:cNvSpPr>
          <p:nvPr>
            <p:ph type="title"/>
          </p:nvPr>
        </p:nvSpPr>
        <p:spPr/>
        <p:txBody>
          <a:bodyPr/>
          <a:lstStyle/>
          <a:p>
            <a:r>
              <a:rPr lang="en-US" dirty="0"/>
              <a:t>Health Impacts on Individuals/Communities</a:t>
            </a:r>
          </a:p>
        </p:txBody>
      </p:sp>
      <p:sp>
        <p:nvSpPr>
          <p:cNvPr id="3" name="Content Placeholder 2">
            <a:extLst>
              <a:ext uri="{FF2B5EF4-FFF2-40B4-BE49-F238E27FC236}">
                <a16:creationId xmlns:a16="http://schemas.microsoft.com/office/drawing/2014/main" id="{57365260-FD45-C2D7-27A0-4372061593F9}"/>
              </a:ext>
            </a:extLst>
          </p:cNvPr>
          <p:cNvSpPr>
            <a:spLocks noGrp="1"/>
          </p:cNvSpPr>
          <p:nvPr>
            <p:ph idx="1"/>
          </p:nvPr>
        </p:nvSpPr>
        <p:spPr/>
        <p:txBody>
          <a:bodyPr>
            <a:normAutofit/>
          </a:bodyPr>
          <a:lstStyle/>
          <a:p>
            <a:r>
              <a:rPr lang="en-US" dirty="0"/>
              <a:t>Diet is understood to have some notable impact on the onset or progression of many common chronic diseases that affect folks in our community</a:t>
            </a:r>
          </a:p>
          <a:p>
            <a:r>
              <a:rPr lang="en-US" dirty="0"/>
              <a:t>Wealthier neighborhoods: over three times as many supermarkets, compared to lower income neighborhoods</a:t>
            </a:r>
          </a:p>
          <a:p>
            <a:r>
              <a:rPr lang="en-US" dirty="0"/>
              <a:t>Availability of personal transportation can contribute to malnutrition</a:t>
            </a:r>
          </a:p>
          <a:p>
            <a:r>
              <a:rPr lang="en-US" dirty="0"/>
              <a:t>Minority communities have fewer food choices and more premature death</a:t>
            </a:r>
          </a:p>
          <a:p>
            <a:pPr marL="0" indent="0">
              <a:buNone/>
            </a:pPr>
            <a:endParaRPr lang="en-US" dirty="0"/>
          </a:p>
          <a:p>
            <a:endParaRPr lang="en-US" dirty="0"/>
          </a:p>
        </p:txBody>
      </p:sp>
      <p:sp>
        <p:nvSpPr>
          <p:cNvPr id="4" name="TextBox 3">
            <a:extLst>
              <a:ext uri="{FF2B5EF4-FFF2-40B4-BE49-F238E27FC236}">
                <a16:creationId xmlns:a16="http://schemas.microsoft.com/office/drawing/2014/main" id="{FEC01250-E187-F686-CE64-E8FA6AFE7F5E}"/>
              </a:ext>
            </a:extLst>
          </p:cNvPr>
          <p:cNvSpPr txBox="1"/>
          <p:nvPr/>
        </p:nvSpPr>
        <p:spPr>
          <a:xfrm>
            <a:off x="773109" y="5610475"/>
            <a:ext cx="4041422" cy="800219"/>
          </a:xfrm>
          <a:prstGeom prst="rect">
            <a:avLst/>
          </a:prstGeom>
          <a:noFill/>
        </p:spPr>
        <p:txBody>
          <a:bodyPr wrap="square" rtlCol="0">
            <a:spAutoFit/>
          </a:bodyPr>
          <a:lstStyle/>
          <a:p>
            <a:r>
              <a:rPr lang="en-US" sz="1400" dirty="0"/>
              <a:t>Morland, Wing, 2002</a:t>
            </a:r>
          </a:p>
          <a:p>
            <a:r>
              <a:rPr lang="en-US" sz="1400" dirty="0"/>
              <a:t>Gallagher, 2006</a:t>
            </a:r>
          </a:p>
          <a:p>
            <a:endParaRPr lang="en-US" dirty="0"/>
          </a:p>
        </p:txBody>
      </p:sp>
    </p:spTree>
    <p:extLst>
      <p:ext uri="{BB962C8B-B14F-4D97-AF65-F5344CB8AC3E}">
        <p14:creationId xmlns:p14="http://schemas.microsoft.com/office/powerpoint/2010/main" val="369625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20A4-DA63-F31B-B4CE-DE885FEF377E}"/>
              </a:ext>
            </a:extLst>
          </p:cNvPr>
          <p:cNvSpPr>
            <a:spLocks noGrp="1"/>
          </p:cNvSpPr>
          <p:nvPr>
            <p:ph type="title"/>
          </p:nvPr>
        </p:nvSpPr>
        <p:spPr/>
        <p:txBody>
          <a:bodyPr/>
          <a:lstStyle/>
          <a:p>
            <a:r>
              <a:rPr lang="en-US" dirty="0"/>
              <a:t>My Hypothesis</a:t>
            </a:r>
          </a:p>
        </p:txBody>
      </p:sp>
      <p:sp>
        <p:nvSpPr>
          <p:cNvPr id="3" name="Content Placeholder 2">
            <a:extLst>
              <a:ext uri="{FF2B5EF4-FFF2-40B4-BE49-F238E27FC236}">
                <a16:creationId xmlns:a16="http://schemas.microsoft.com/office/drawing/2014/main" id="{43DEB8ED-BA5D-5C8C-AD8D-BC339849E190}"/>
              </a:ext>
            </a:extLst>
          </p:cNvPr>
          <p:cNvSpPr>
            <a:spLocks noGrp="1"/>
          </p:cNvSpPr>
          <p:nvPr>
            <p:ph idx="1"/>
          </p:nvPr>
        </p:nvSpPr>
        <p:spPr/>
        <p:txBody>
          <a:bodyPr/>
          <a:lstStyle/>
          <a:p>
            <a:r>
              <a:rPr lang="en-US" dirty="0"/>
              <a:t>I propose that any area which has greater exposure to potential food deserts, will see a higher prevalence of certain chronic disease within the community</a:t>
            </a:r>
          </a:p>
        </p:txBody>
      </p:sp>
    </p:spTree>
    <p:extLst>
      <p:ext uri="{BB962C8B-B14F-4D97-AF65-F5344CB8AC3E}">
        <p14:creationId xmlns:p14="http://schemas.microsoft.com/office/powerpoint/2010/main" val="277804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0A3-40EF-F958-5466-7C5AD6E9616F}"/>
              </a:ext>
            </a:extLst>
          </p:cNvPr>
          <p:cNvSpPr>
            <a:spLocks noGrp="1"/>
          </p:cNvSpPr>
          <p:nvPr>
            <p:ph type="title"/>
          </p:nvPr>
        </p:nvSpPr>
        <p:spPr/>
        <p:txBody>
          <a:bodyPr/>
          <a:lstStyle/>
          <a:p>
            <a:r>
              <a:rPr lang="en-US" dirty="0"/>
              <a:t>Reasoning Behind my Analysis</a:t>
            </a:r>
          </a:p>
        </p:txBody>
      </p:sp>
      <p:sp>
        <p:nvSpPr>
          <p:cNvPr id="3" name="Content Placeholder 2">
            <a:extLst>
              <a:ext uri="{FF2B5EF4-FFF2-40B4-BE49-F238E27FC236}">
                <a16:creationId xmlns:a16="http://schemas.microsoft.com/office/drawing/2014/main" id="{B313E338-FCC9-3C03-D40D-A703E41CEB75}"/>
              </a:ext>
            </a:extLst>
          </p:cNvPr>
          <p:cNvSpPr>
            <a:spLocks noGrp="1"/>
          </p:cNvSpPr>
          <p:nvPr>
            <p:ph idx="1"/>
          </p:nvPr>
        </p:nvSpPr>
        <p:spPr>
          <a:xfrm>
            <a:off x="677334" y="1488613"/>
            <a:ext cx="8596668" cy="3880773"/>
          </a:xfrm>
        </p:spPr>
        <p:txBody>
          <a:bodyPr/>
          <a:lstStyle/>
          <a:p>
            <a:r>
              <a:rPr lang="en-US" dirty="0"/>
              <a:t>Initial lightbulb moment: the Piggly Wiggly on West End closed down</a:t>
            </a:r>
          </a:p>
          <a:p>
            <a:r>
              <a:rPr lang="en-US" dirty="0"/>
              <a:t>Rising food costs</a:t>
            </a:r>
          </a:p>
          <a:p>
            <a:r>
              <a:rPr lang="en-US" dirty="0"/>
              <a:t>Nashville has less than ideal public transportation (subjective opinion)</a:t>
            </a:r>
          </a:p>
          <a:p>
            <a:r>
              <a:rPr lang="en-US" dirty="0"/>
              <a:t>I am an RN, but public health is everyone’s business</a:t>
            </a:r>
          </a:p>
          <a:p>
            <a:r>
              <a:rPr lang="en-US" dirty="0"/>
              <a:t>Everyone loves food</a:t>
            </a:r>
          </a:p>
          <a:p>
            <a:endParaRPr lang="en-US" dirty="0"/>
          </a:p>
        </p:txBody>
      </p:sp>
    </p:spTree>
    <p:extLst>
      <p:ext uri="{BB962C8B-B14F-4D97-AF65-F5344CB8AC3E}">
        <p14:creationId xmlns:p14="http://schemas.microsoft.com/office/powerpoint/2010/main" val="426827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E979-9D8C-2186-64E7-C33899109C30}"/>
              </a:ext>
            </a:extLst>
          </p:cNvPr>
          <p:cNvSpPr>
            <a:spLocks noGrp="1"/>
          </p:cNvSpPr>
          <p:nvPr>
            <p:ph type="title"/>
          </p:nvPr>
        </p:nvSpPr>
        <p:spPr/>
        <p:txBody>
          <a:bodyPr/>
          <a:lstStyle/>
          <a:p>
            <a:r>
              <a:rPr lang="en-US" dirty="0"/>
              <a:t>Limitations of my Analysis</a:t>
            </a:r>
          </a:p>
        </p:txBody>
      </p:sp>
      <p:sp>
        <p:nvSpPr>
          <p:cNvPr id="3" name="Content Placeholder 2">
            <a:extLst>
              <a:ext uri="{FF2B5EF4-FFF2-40B4-BE49-F238E27FC236}">
                <a16:creationId xmlns:a16="http://schemas.microsoft.com/office/drawing/2014/main" id="{0FB1E7D3-7A5D-4518-4096-C57BB6FABF05}"/>
              </a:ext>
            </a:extLst>
          </p:cNvPr>
          <p:cNvSpPr>
            <a:spLocks noGrp="1"/>
          </p:cNvSpPr>
          <p:nvPr>
            <p:ph idx="1"/>
          </p:nvPr>
        </p:nvSpPr>
        <p:spPr>
          <a:xfrm>
            <a:off x="677334" y="1488613"/>
            <a:ext cx="8596668" cy="3880773"/>
          </a:xfrm>
        </p:spPr>
        <p:txBody>
          <a:bodyPr/>
          <a:lstStyle/>
          <a:p>
            <a:r>
              <a:rPr lang="en-US" dirty="0"/>
              <a:t>Does not take into account convenience stores, restaurants, gas stations, </a:t>
            </a:r>
            <a:r>
              <a:rPr lang="en-US" dirty="0" err="1"/>
              <a:t>etc</a:t>
            </a:r>
            <a:endParaRPr lang="en-US" dirty="0"/>
          </a:p>
          <a:p>
            <a:pPr lvl="1"/>
            <a:r>
              <a:rPr lang="en-US" dirty="0"/>
              <a:t>Categorization of individual markets </a:t>
            </a:r>
            <a:r>
              <a:rPr lang="en-US" dirty="0" err="1"/>
              <a:t>etc</a:t>
            </a:r>
            <a:r>
              <a:rPr lang="en-US" dirty="0"/>
              <a:t> far too subjective</a:t>
            </a:r>
          </a:p>
          <a:p>
            <a:pPr lvl="1"/>
            <a:r>
              <a:rPr lang="en-US" dirty="0"/>
              <a:t>Availability of produce at grocers kept as ‘control’ for healthy food access, and impact on public health</a:t>
            </a:r>
          </a:p>
          <a:p>
            <a:r>
              <a:rPr lang="en-US" dirty="0"/>
              <a:t>Supermarket/Grocery queries limited by API nuances</a:t>
            </a:r>
          </a:p>
          <a:p>
            <a:pPr lvl="1"/>
            <a:r>
              <a:rPr lang="en-US" dirty="0"/>
              <a:t>Queries kept to large-chain groceries/supermarkets with established presence</a:t>
            </a:r>
          </a:p>
          <a:p>
            <a:pPr lvl="1"/>
            <a:r>
              <a:rPr lang="en-US" dirty="0"/>
              <a:t>60 results per query</a:t>
            </a:r>
          </a:p>
          <a:p>
            <a:pPr lvl="1"/>
            <a:r>
              <a:rPr lang="en-US" dirty="0"/>
              <a:t>‘honorable mentions’ kept in some cases</a:t>
            </a:r>
          </a:p>
          <a:p>
            <a:r>
              <a:rPr lang="en-US" dirty="0"/>
              <a:t>Only looking at geospatial relationships and average disease prevalence</a:t>
            </a:r>
          </a:p>
          <a:p>
            <a:r>
              <a:rPr lang="en-US" dirty="0"/>
              <a:t>Does not look at household income or other census data</a:t>
            </a:r>
          </a:p>
        </p:txBody>
      </p:sp>
    </p:spTree>
    <p:extLst>
      <p:ext uri="{BB962C8B-B14F-4D97-AF65-F5344CB8AC3E}">
        <p14:creationId xmlns:p14="http://schemas.microsoft.com/office/powerpoint/2010/main" val="6985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A picture containing background pattern&#10;&#10;Description automatically generated">
            <a:extLst>
              <a:ext uri="{FF2B5EF4-FFF2-40B4-BE49-F238E27FC236}">
                <a16:creationId xmlns:a16="http://schemas.microsoft.com/office/drawing/2014/main" id="{A0189372-212F-6DB7-0D53-0EB3ADD200FB}"/>
              </a:ext>
            </a:extLst>
          </p:cNvPr>
          <p:cNvPicPr>
            <a:picLocks noChangeAspect="1"/>
          </p:cNvPicPr>
          <p:nvPr/>
        </p:nvPicPr>
        <p:blipFill rotWithShape="1">
          <a:blip r:embed="rId3"/>
          <a:srcRect l="9162" t="5389" b="370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541FFE4-FF91-1306-BEA8-872CA065D66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hlinkClick r:id="rId4"/>
              </a:rPr>
              <a:t>Impact on Nashville</a:t>
            </a:r>
            <a:endParaRPr lang="en-US" sz="4800" dirty="0"/>
          </a:p>
        </p:txBody>
      </p:sp>
      <p:cxnSp>
        <p:nvCxnSpPr>
          <p:cNvPr id="86" name="Straight Connector 8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873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D5CD-3D94-3BD1-35BD-8A5E89A84355}"/>
              </a:ext>
            </a:extLst>
          </p:cNvPr>
          <p:cNvSpPr>
            <a:spLocks noGrp="1"/>
          </p:cNvSpPr>
          <p:nvPr>
            <p:ph type="title"/>
          </p:nvPr>
        </p:nvSpPr>
        <p:spPr/>
        <p:txBody>
          <a:bodyPr/>
          <a:lstStyle/>
          <a:p>
            <a:r>
              <a:rPr lang="en-US" dirty="0"/>
              <a:t>Potential Findings and Opportunities for Further Exploration and Analysis</a:t>
            </a:r>
          </a:p>
        </p:txBody>
      </p:sp>
      <p:sp>
        <p:nvSpPr>
          <p:cNvPr id="3" name="Content Placeholder 2">
            <a:extLst>
              <a:ext uri="{FF2B5EF4-FFF2-40B4-BE49-F238E27FC236}">
                <a16:creationId xmlns:a16="http://schemas.microsoft.com/office/drawing/2014/main" id="{D0A1DBE3-70D5-7732-B2C3-890D7C487DB9}"/>
              </a:ext>
            </a:extLst>
          </p:cNvPr>
          <p:cNvSpPr>
            <a:spLocks noGrp="1"/>
          </p:cNvSpPr>
          <p:nvPr>
            <p:ph idx="1"/>
          </p:nvPr>
        </p:nvSpPr>
        <p:spPr/>
        <p:txBody>
          <a:bodyPr/>
          <a:lstStyle/>
          <a:p>
            <a:r>
              <a:rPr lang="en-US" dirty="0"/>
              <a:t>Zip Code 37218 consistently has higher prevalence of disease</a:t>
            </a:r>
          </a:p>
          <a:p>
            <a:r>
              <a:rPr lang="en-US" dirty="0"/>
              <a:t>There does indeed seem to be the potential for a food desert presence based on my dashboard tool</a:t>
            </a:r>
          </a:p>
          <a:p>
            <a:r>
              <a:rPr lang="en-US" dirty="0"/>
              <a:t>It would be interesting to pivot my analysis to take further into account socioeconomic factors, and attempt to think of any solutions that address health and diet needs</a:t>
            </a:r>
          </a:p>
          <a:p>
            <a:endParaRPr lang="en-US" dirty="0"/>
          </a:p>
          <a:p>
            <a:endParaRPr lang="en-US" dirty="0"/>
          </a:p>
        </p:txBody>
      </p:sp>
    </p:spTree>
    <p:extLst>
      <p:ext uri="{BB962C8B-B14F-4D97-AF65-F5344CB8AC3E}">
        <p14:creationId xmlns:p14="http://schemas.microsoft.com/office/powerpoint/2010/main" val="125502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99E5-7A26-54F0-7699-063A5CE75FA6}"/>
              </a:ext>
            </a:extLst>
          </p:cNvPr>
          <p:cNvSpPr>
            <a:spLocks noGrp="1"/>
          </p:cNvSpPr>
          <p:nvPr>
            <p:ph type="title"/>
          </p:nvPr>
        </p:nvSpPr>
        <p:spPr>
          <a:xfrm>
            <a:off x="1797666" y="2768600"/>
            <a:ext cx="8596668" cy="1320800"/>
          </a:xfrm>
        </p:spPr>
        <p:txBody>
          <a:bodyPr/>
          <a:lstStyle/>
          <a:p>
            <a:pPr algn="ctr"/>
            <a:r>
              <a:rPr lang="en-US" dirty="0"/>
              <a:t>Questions?</a:t>
            </a:r>
          </a:p>
        </p:txBody>
      </p:sp>
    </p:spTree>
    <p:extLst>
      <p:ext uri="{BB962C8B-B14F-4D97-AF65-F5344CB8AC3E}">
        <p14:creationId xmlns:p14="http://schemas.microsoft.com/office/powerpoint/2010/main" val="4170679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3986</TotalTime>
  <Words>1235</Words>
  <Application>Microsoft Macintosh PowerPoint</Application>
  <PresentationFormat>Widescreen</PresentationFormat>
  <Paragraphs>95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Trebuchet MS</vt:lpstr>
      <vt:lpstr>Wingdings 3</vt:lpstr>
      <vt:lpstr>Facet</vt:lpstr>
      <vt:lpstr>Impact of Food Deserts on Chronic Disease in Nashville</vt:lpstr>
      <vt:lpstr>What is a Food Desert?</vt:lpstr>
      <vt:lpstr>Health Impacts on Individuals/Communities</vt:lpstr>
      <vt:lpstr>My Hypothesis</vt:lpstr>
      <vt:lpstr>Reasoning Behind my Analysis</vt:lpstr>
      <vt:lpstr>Limitations of my Analysis</vt:lpstr>
      <vt:lpstr>Impact on Nashville</vt:lpstr>
      <vt:lpstr>Potential Findings and Opportunities for Further Exploration and Analysis</vt:lpstr>
      <vt:lpstr>Questions?</vt:lpstr>
      <vt:lpstr>Works Cited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Food Deserts on Chronic Disease in Nashville</dc:title>
  <dc:creator>Kenneth Simmons</dc:creator>
  <cp:lastModifiedBy>Kenneth Simmons</cp:lastModifiedBy>
  <cp:revision>57</cp:revision>
  <dcterms:created xsi:type="dcterms:W3CDTF">2022-04-26T18:09:36Z</dcterms:created>
  <dcterms:modified xsi:type="dcterms:W3CDTF">2022-04-29T12:36:01Z</dcterms:modified>
</cp:coreProperties>
</file>