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0" r:id="rId5"/>
    <p:sldId id="272" r:id="rId6"/>
    <p:sldId id="268" r:id="rId7"/>
    <p:sldId id="263" r:id="rId8"/>
    <p:sldId id="278" r:id="rId9"/>
    <p:sldId id="27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2"/>
    <p:restoredTop sz="82035"/>
  </p:normalViewPr>
  <p:slideViewPr>
    <p:cSldViewPr snapToGrid="0" snapToObjects="1">
      <p:cViewPr>
        <p:scale>
          <a:sx n="170" d="100"/>
          <a:sy n="170" d="100"/>
        </p:scale>
        <p:origin x="17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3385B-E762-F94F-B8AB-0E51BDA1EC86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B2E5D-87C1-E14D-8640-5E66DB7E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2E5D-87C1-E14D-8640-5E66DB7EFB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5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-Low-income: a poverty rate of 20 percent or greater, or a median family income at or below 80 percent of the statewide or metropolitan area median family income;</a:t>
            </a:r>
          </a:p>
          <a:p>
            <a:r>
              <a:rPr lang="en-US" dirty="0"/>
              <a:t>-Low-access: at least 500 persons and/or at least 33 percent of the population lives more than 1 mile from a supermarket or large grocery store (10 miles, in the case of rural census tracts).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-The 2010 Census food desert analysis deviated from the established USDA definition, defining a low-income community requires 40 percent of the population to have an income at or below 200 percent of federal poverty thresholds for family 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-Of interest, using the alternate low-income classification, 29.7 million people live in low income census tracts more than 1 mile from a supermarket.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2E5D-87C1-E14D-8640-5E66DB7EFB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-According to a study in the American Journal of Preventive Medicine, wealthier neighborhoods have over three times as many supermarkets as lower income neighborhoods. Keep in mind that this is nation-wide, not Nashville specifically.</a:t>
            </a:r>
          </a:p>
          <a:p>
            <a:endParaRPr lang="en-US" dirty="0"/>
          </a:p>
          <a:p>
            <a:r>
              <a:rPr lang="en-US" dirty="0"/>
              <a:t>-Findings from this study led researchers to speculate that the migration of supermarkets to suburbs and the lack of transportation available to low-income communities are contributing to malnutrition amongst poorer communities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-”Premature death due to cancer and cardiovascular disease is also greater for African-American, White, and Latino communities where there is greater imbalance of food choices.” (Gallagher, 2006)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study in Chicago demonstrated that African-Americans are the most disadvantaged in regards to access to healthy food choices, and travel the furthest on average to grocery stores [in Chicago]. (Gallagher, 2006)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2E5D-87C1-E14D-8640-5E66DB7EF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Piggly Wiggly was closest grocery store. After closer, no choice but to drive ~15-20 minutes to Publix or Kroger, dependent on traffic.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am a registered nurse, and public health in all its forms is a big interest of mine. Public health is an important subject matter to everyone in a community.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2E5D-87C1-E14D-8640-5E66DB7EF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7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quickly discovered that my analysis will have a few limitations.</a:t>
            </a:r>
          </a:p>
          <a:p>
            <a:endParaRPr lang="en-US" dirty="0"/>
          </a:p>
          <a:p>
            <a:r>
              <a:rPr lang="en-US" dirty="0"/>
              <a:t>Most of these limitations surround API nuances</a:t>
            </a:r>
          </a:p>
          <a:p>
            <a:r>
              <a:rPr lang="en-US" dirty="0"/>
              <a:t>	* Google Places API limits queries to 60 results</a:t>
            </a:r>
          </a:p>
          <a:p>
            <a:r>
              <a:rPr lang="en-US" dirty="0"/>
              <a:t>	* Results differ depending on size of search area</a:t>
            </a:r>
          </a:p>
          <a:p>
            <a:r>
              <a:rPr lang="en-US" dirty="0"/>
              <a:t>		* ‘zoom in’ on google maps while doing a search</a:t>
            </a:r>
          </a:p>
          <a:p>
            <a:r>
              <a:rPr lang="en-US" dirty="0"/>
              <a:t>	* Duplicates are a given when searching amongst adjacent zip codes</a:t>
            </a:r>
          </a:p>
          <a:p>
            <a:endParaRPr lang="en-US" dirty="0"/>
          </a:p>
          <a:p>
            <a:r>
              <a:rPr lang="en-US" dirty="0"/>
              <a:t>Too much subjectivity when categorizing stores</a:t>
            </a:r>
          </a:p>
          <a:p>
            <a:r>
              <a:rPr lang="en-US" dirty="0"/>
              <a:t>	* one API parameter is establishment type</a:t>
            </a:r>
          </a:p>
          <a:p>
            <a:r>
              <a:rPr lang="en-US" dirty="0"/>
              <a:t>		* parameter set for query, but results still not perfect</a:t>
            </a:r>
          </a:p>
          <a:p>
            <a:r>
              <a:rPr lang="en-US" dirty="0"/>
              <a:t>		* required manual filtering</a:t>
            </a:r>
          </a:p>
          <a:p>
            <a:r>
              <a:rPr lang="en-US" dirty="0"/>
              <a:t>	* many results in grocery query too ambiguous, potentially fitting other categories more closely</a:t>
            </a:r>
          </a:p>
          <a:p>
            <a:endParaRPr lang="en-US" dirty="0"/>
          </a:p>
          <a:p>
            <a:r>
              <a:rPr lang="en-US" dirty="0"/>
              <a:t>This analysis did not look at data other than number of grocery stores and the relationship to chronic disease.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2E5D-87C1-E14D-8640-5E66DB7EFB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47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2E5D-87C1-E14D-8640-5E66DB7EFB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3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2E5D-87C1-E14D-8640-5E66DB7EFB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2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igallagher.com/2006/07/18/examining-the-impact-of-food-deserts-on-public-health-in-chicago-july-18-2006/" TargetMode="External"/><Relationship Id="rId7" Type="http://schemas.openxmlformats.org/officeDocument/2006/relationships/hyperlink" Target="https://www.ers.usda.gov/amber-waves/2011/december/data-feature-mapping-food-deserts-in-the-u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tension.unr.edu/publication.aspx?PubID=2484" TargetMode="External"/><Relationship Id="rId5" Type="http://schemas.openxmlformats.org/officeDocument/2006/relationships/hyperlink" Target="https://www.ers.usda.gov/webdocs/publications/42711/12716_ap036_1_.pdf?v=41055" TargetMode="External"/><Relationship Id="rId4" Type="http://schemas.openxmlformats.org/officeDocument/2006/relationships/hyperlink" Target="http://www.ncbi.nlm.nih.gov/pubmed/1177767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food_desert_dashboard/FoodDesertDashboard?:language=en-US&amp;publish=yes&amp;:display_count=n&amp;:origin=viz_share_lin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366D-CB01-0808-B7C1-202BD891C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Impact of Food Deserts on Chronic Disease in Nashville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B01C-A4AA-C8CE-FF94-4E31407FD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 performed by Kenneth Simmons, RN</a:t>
            </a:r>
          </a:p>
          <a:p>
            <a:r>
              <a:rPr lang="en-US" dirty="0"/>
              <a:t>Nashville Software School – DDA6</a:t>
            </a:r>
          </a:p>
        </p:txBody>
      </p:sp>
    </p:spTree>
    <p:extLst>
      <p:ext uri="{BB962C8B-B14F-4D97-AF65-F5344CB8AC3E}">
        <p14:creationId xmlns:p14="http://schemas.microsoft.com/office/powerpoint/2010/main" val="238266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9CEF-D313-650F-CDED-D9017679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EF7C-B273-D9AF-B1C7-784CE704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Gallagher, M. (2006). Examining the Impact of Food Deserts on Public Health in Chicago. Study commissioned by LaSalle Bank. 2006. Retrieved 4/25/22 from </a:t>
            </a:r>
            <a:r>
              <a:rPr lang="en-US" dirty="0">
                <a:hlinkClick r:id="rId3"/>
              </a:rPr>
              <a:t>http://www.marigallagher.com/2006/07/18/examining-the-impact-of-food-deserts-on-public-health-in-chicago-july-18-2006/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Morland, K., Wing, S., et al. (2002). Neighborhood characteristics associated with the location of food stores and food service places. </a:t>
            </a:r>
            <a:r>
              <a:rPr lang="en-US" i="1" dirty="0"/>
              <a:t>American Journal of Preventive Medicine</a:t>
            </a:r>
            <a:r>
              <a:rPr lang="en-US" dirty="0"/>
              <a:t>. 22(1),23-29. Retrieved 4/25/22 from  </a:t>
            </a:r>
            <a:r>
              <a:rPr lang="en-US" dirty="0">
                <a:hlinkClick r:id="rId4"/>
              </a:rPr>
              <a:t>http://www.ncbi.nlm.nih.gov/pubmed/11777675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United States Department of Agriculture Economic Research Service. (2009). </a:t>
            </a:r>
            <a:r>
              <a:rPr lang="en-US" i="1" dirty="0"/>
              <a:t>Access to Affordable and Nutritious Food: Measuring and Understanding Food Deserts and Their Consequences.</a:t>
            </a:r>
            <a:r>
              <a:rPr lang="en-US" dirty="0"/>
              <a:t> Retrieved 4/25/22 from </a:t>
            </a:r>
            <a:r>
              <a:rPr lang="en-US" dirty="0">
                <a:hlinkClick r:id="rId5"/>
              </a:rPr>
              <a:t>https://www.ers.usda.gov/webdocs/publications/42711/12716_ap036_1_.pdf?v=41055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University of Nevada, Reno. (n.d.).</a:t>
            </a:r>
            <a:r>
              <a:rPr lang="en-US" i="1" dirty="0"/>
              <a:t>What is a Food Desert?</a:t>
            </a:r>
            <a:r>
              <a:rPr lang="en-US" dirty="0"/>
              <a:t>. </a:t>
            </a:r>
            <a:r>
              <a:rPr lang="en-US" dirty="0">
                <a:hlinkClick r:id="rId6"/>
              </a:rPr>
              <a:t>https://extension.unr.edu/publication.aspx?PubID=2484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 Ploeg, M., </a:t>
            </a:r>
            <a:r>
              <a:rPr lang="en-US" dirty="0" err="1"/>
              <a:t>Nulph</a:t>
            </a:r>
            <a:r>
              <a:rPr lang="en-US" dirty="0"/>
              <a:t>, D., &amp; Williams, R. (2011). </a:t>
            </a:r>
            <a:r>
              <a:rPr lang="en-US" i="1" dirty="0"/>
              <a:t>Mapping Food Deserts in the United States.</a:t>
            </a:r>
            <a:r>
              <a:rPr lang="en-US" dirty="0"/>
              <a:t> Economic Research Service U.S. Department of Agriculture. Retrieved 4/25/22 from </a:t>
            </a:r>
            <a:r>
              <a:rPr lang="en-US" dirty="0">
                <a:hlinkClick r:id="rId7"/>
              </a:rPr>
              <a:t>https://www.ers.usda.gov/amber-waves/2011/december/data-feature-mapping-food-deserts-in-the-us/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5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9311-C72D-F18D-7457-459E5A32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Food Desert?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D6D57-1E11-E2D7-4FDC-4532A337B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636" y="1444978"/>
                <a:ext cx="7791566" cy="36350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“An area in the United States with limited access to affordable and nutritious food, particularly such an area composed of predominantly lower income neighborhoods and communities” -2008 Farm Bill</a:t>
                </a:r>
              </a:p>
              <a:p>
                <a:r>
                  <a:rPr lang="en-US" dirty="0"/>
                  <a:t>Census tracts qualify as food deserts if they meet low-income and low-access thresholds:</a:t>
                </a:r>
              </a:p>
              <a:p>
                <a:pPr lvl="1"/>
                <a:r>
                  <a:rPr lang="en-US" dirty="0"/>
                  <a:t>Low income: poverty rate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20% OR income at or below 80% median family income</a:t>
                </a:r>
              </a:p>
              <a:p>
                <a:pPr lvl="1"/>
                <a:r>
                  <a:rPr lang="en-US" dirty="0"/>
                  <a:t>Low access: 500 people or at least 33% of an urban population live more than 1 mile from a grocery store (10 miles, rural)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D6D57-1E11-E2D7-4FDC-4532A337B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636" y="1444978"/>
                <a:ext cx="7791566" cy="3635021"/>
              </a:xfrm>
              <a:blipFill>
                <a:blip r:embed="rId3"/>
                <a:stretch>
                  <a:fillRect l="-163"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E18A7D3-584D-550A-5ADC-96190DCD6CEF}"/>
              </a:ext>
            </a:extLst>
          </p:cNvPr>
          <p:cNvSpPr txBox="1"/>
          <p:nvPr/>
        </p:nvSpPr>
        <p:spPr>
          <a:xfrm>
            <a:off x="796636" y="5313218"/>
            <a:ext cx="52162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Access to Affordable and Nutritious Food, 2009.</a:t>
            </a:r>
          </a:p>
          <a:p>
            <a:r>
              <a:rPr lang="en-US" sz="1100" dirty="0"/>
              <a:t>Economic Research Service U.S. Department of Agriculture, 2011.</a:t>
            </a:r>
          </a:p>
          <a:p>
            <a:r>
              <a:rPr lang="en-US" sz="1100" dirty="0"/>
              <a:t>University of Nevada, Reno. “What is a Food Desert?.”</a:t>
            </a:r>
          </a:p>
        </p:txBody>
      </p:sp>
    </p:spTree>
    <p:extLst>
      <p:ext uri="{BB962C8B-B14F-4D97-AF65-F5344CB8AC3E}">
        <p14:creationId xmlns:p14="http://schemas.microsoft.com/office/powerpoint/2010/main" val="133437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76D0-5289-B01E-CC61-A570F862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Impacts on Individuals/Communities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5260-FD45-C2D7-27A0-43720615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Wealthier neighborhoods: over three times as many supermarkets, compared to lower income neighborhoods</a:t>
            </a:r>
          </a:p>
          <a:p>
            <a:r>
              <a:rPr lang="en-US" dirty="0"/>
              <a:t>Availability of personal transportation can contribute to malnutrition</a:t>
            </a:r>
          </a:p>
          <a:p>
            <a:r>
              <a:rPr lang="en-US" dirty="0"/>
              <a:t>Minority communities have fewer food choices and more premature death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01250-E187-F686-CE64-E8FA6AFE7F5E}"/>
              </a:ext>
            </a:extLst>
          </p:cNvPr>
          <p:cNvSpPr txBox="1"/>
          <p:nvPr/>
        </p:nvSpPr>
        <p:spPr>
          <a:xfrm>
            <a:off x="773109" y="5610475"/>
            <a:ext cx="40414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Morland, Wing, 2002</a:t>
            </a:r>
          </a:p>
          <a:p>
            <a:r>
              <a:rPr lang="en-US" sz="1400" dirty="0"/>
              <a:t>Gallagher, 2006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5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D0A3-40EF-F958-5466-7C5AD6E9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Behind my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3E338-FCC9-3C03-D40D-A703E41CE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Initial lightbulb moment: the Piggly Wiggly on West End closed down</a:t>
            </a:r>
          </a:p>
          <a:p>
            <a:r>
              <a:rPr lang="en-US" dirty="0"/>
              <a:t>Rising food costs</a:t>
            </a:r>
          </a:p>
          <a:p>
            <a:r>
              <a:rPr lang="en-US" dirty="0"/>
              <a:t>Nashville has less than ideal public transportation (subjective opinion)</a:t>
            </a:r>
          </a:p>
          <a:p>
            <a:r>
              <a:rPr lang="en-US" dirty="0"/>
              <a:t>I am an RN, but public health is everyone’s business</a:t>
            </a:r>
          </a:p>
          <a:p>
            <a:r>
              <a:rPr lang="en-US" dirty="0"/>
              <a:t>Everyone loves food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7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C1E9-0183-1982-3B35-31B07E90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technique flow chart?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B9AD-F70A-9FE9-CA81-9AF2D0BA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and arrows to make it look good</a:t>
            </a:r>
          </a:p>
        </p:txBody>
      </p:sp>
    </p:spTree>
    <p:extLst>
      <p:ext uri="{BB962C8B-B14F-4D97-AF65-F5344CB8AC3E}">
        <p14:creationId xmlns:p14="http://schemas.microsoft.com/office/powerpoint/2010/main" val="50408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E979-9D8C-2186-64E7-C3389910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E7D3-7A5D-4518-4096-C57BB6FA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Does not take into account convenience stores, restaurants, gas stations,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Categorization of individual markets </a:t>
            </a:r>
            <a:r>
              <a:rPr lang="en-US" dirty="0" err="1"/>
              <a:t>etc</a:t>
            </a:r>
            <a:r>
              <a:rPr lang="en-US" dirty="0"/>
              <a:t> far too subjective</a:t>
            </a:r>
          </a:p>
          <a:p>
            <a:pPr lvl="1"/>
            <a:r>
              <a:rPr lang="en-US" dirty="0"/>
              <a:t>Availability of produce at grocers kept as ‘control’ for healthy food access, and impact on public health</a:t>
            </a:r>
          </a:p>
          <a:p>
            <a:r>
              <a:rPr lang="en-US" dirty="0"/>
              <a:t>Supermarket/Grocery queries limited by API nuances</a:t>
            </a:r>
          </a:p>
          <a:p>
            <a:pPr lvl="1"/>
            <a:r>
              <a:rPr lang="en-US" dirty="0"/>
              <a:t>Queries kept to large-chain groceries/supermarkets with established presence</a:t>
            </a:r>
          </a:p>
          <a:p>
            <a:pPr lvl="1"/>
            <a:r>
              <a:rPr lang="en-US" dirty="0"/>
              <a:t>60 results per query</a:t>
            </a:r>
          </a:p>
          <a:p>
            <a:pPr lvl="1"/>
            <a:r>
              <a:rPr lang="en-US" dirty="0"/>
              <a:t>‘honorable mentions’ kept in some cases</a:t>
            </a:r>
          </a:p>
          <a:p>
            <a:r>
              <a:rPr lang="en-US" dirty="0"/>
              <a:t>Only looking at geospatial relationships and average disease prevalence</a:t>
            </a:r>
          </a:p>
          <a:p>
            <a:r>
              <a:rPr lang="en-US" dirty="0"/>
              <a:t>Does not look at household income or other census data</a:t>
            </a:r>
          </a:p>
        </p:txBody>
      </p:sp>
    </p:spTree>
    <p:extLst>
      <p:ext uri="{BB962C8B-B14F-4D97-AF65-F5344CB8AC3E}">
        <p14:creationId xmlns:p14="http://schemas.microsoft.com/office/powerpoint/2010/main" val="6985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0189372-212F-6DB7-0D53-0EB3ADD20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2" t="5389" b="370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41FFE4-FF91-1306-BEA8-872CA065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hlinkClick r:id="rId3"/>
              </a:rPr>
              <a:t>Impact on Nashville</a:t>
            </a:r>
            <a:endParaRPr lang="en-US" sz="4800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7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4D31-3F31-2363-64CA-25D86BF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one zip code have a total of 9 grocery stores while other zip codes only have one?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percentage of grocery stores that one zip code accounts for</a:t>
            </a:r>
          </a:p>
        </p:txBody>
      </p:sp>
    </p:spTree>
    <p:extLst>
      <p:ext uri="{BB962C8B-B14F-4D97-AF65-F5344CB8AC3E}">
        <p14:creationId xmlns:p14="http://schemas.microsoft.com/office/powerpoint/2010/main" val="271310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99E5-7A26-54F0-7699-063A5CE7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06793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3097</TotalTime>
  <Words>1124</Words>
  <Application>Microsoft Macintosh PowerPoint</Application>
  <PresentationFormat>Widescreen</PresentationFormat>
  <Paragraphs>89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Trebuchet MS</vt:lpstr>
      <vt:lpstr>Wingdings 3</vt:lpstr>
      <vt:lpstr>Facet</vt:lpstr>
      <vt:lpstr>Impact of Food Deserts on Chronic Disease in Nashville</vt:lpstr>
      <vt:lpstr>What is a Food Desert?</vt:lpstr>
      <vt:lpstr>Health Impacts on Individuals/Communities</vt:lpstr>
      <vt:lpstr>Reasoning Behind my Analysis</vt:lpstr>
      <vt:lpstr>Analysis technique flow chart? </vt:lpstr>
      <vt:lpstr>Limitations of my Analysis</vt:lpstr>
      <vt:lpstr>Impact on Nashville</vt:lpstr>
      <vt:lpstr>Why does one zip code have a total of 9 grocery stores while other zip codes only have one?  What percentage of grocery stores that one zip code accounts for</vt:lpstr>
      <vt:lpstr>Questions?</vt:lpstr>
      <vt:lpstr>Works Cited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Food Deserts on Chronic Disease in Nashville</dc:title>
  <dc:creator>Kenneth Simmons</dc:creator>
  <cp:lastModifiedBy>Kenneth Simmons</cp:lastModifiedBy>
  <cp:revision>49</cp:revision>
  <dcterms:created xsi:type="dcterms:W3CDTF">2022-04-26T18:09:36Z</dcterms:created>
  <dcterms:modified xsi:type="dcterms:W3CDTF">2022-04-28T21:47:00Z</dcterms:modified>
</cp:coreProperties>
</file>