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5" r:id="rId5"/>
    <p:sldId id="260" r:id="rId6"/>
    <p:sldId id="272" r:id="rId7"/>
    <p:sldId id="268" r:id="rId8"/>
    <p:sldId id="263" r:id="rId9"/>
    <p:sldId id="278" r:id="rId10"/>
    <p:sldId id="259" r:id="rId11"/>
    <p:sldId id="273" r:id="rId12"/>
    <p:sldId id="274" r:id="rId13"/>
    <p:sldId id="275" r:id="rId14"/>
    <p:sldId id="276" r:id="rId15"/>
    <p:sldId id="277" r:id="rId16"/>
    <p:sldId id="25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3"/>
    <p:restoredTop sz="63150"/>
  </p:normalViewPr>
  <p:slideViewPr>
    <p:cSldViewPr snapToGrid="0" snapToObjects="1">
      <p:cViewPr>
        <p:scale>
          <a:sx n="170" d="100"/>
          <a:sy n="170" d="100"/>
        </p:scale>
        <p:origin x="11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385B-E762-F94F-B8AB-0E51BDA1EC86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2E5D-87C1-E14D-8640-5E66DB7E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-Low-income: a poverty rate of 20 percent or greater, or a median family income at or below 80 percent of the statewide or metropolitan area median family income;</a:t>
            </a:r>
          </a:p>
          <a:p>
            <a:r>
              <a:rPr lang="en-US" dirty="0"/>
              <a:t>-Low-access: at least 500 persons and/or at least 33 percent of the population lives more than 1 mile from a supermarket or large grocery store (10 miles, in the case of rural census tracts).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2010 Census food desert analysis deviated from the established USDA definition, defining a low-income community requires 40 percent of the population to have an income at or below 200 percent of federal poverty thresholds for family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-Of interest, using the alternate low-income classification, 29.7 million people live in low income census tracts more than 1 mile from a supermarket.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-According to a study in the American Journal of Preventive Medicine, wealthier neighborhoods have over three times as many supermarkets as lower income neighborhoods</a:t>
            </a:r>
          </a:p>
          <a:p>
            <a:endParaRPr lang="en-US" dirty="0"/>
          </a:p>
          <a:p>
            <a:r>
              <a:rPr lang="en-US" dirty="0"/>
              <a:t>-Findings from this study led researchers to speculate that the migration of supermarkets to suburbs and the lack of transportation available to low-income communities are contributing to malnutrition among the poor.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-”Premature death due to cancer and cardiovascular disease is also greater for African-American, White, and Latino communities where there is greater imbalance of food choices.” (Gallagher, 2006)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study in Chicago demonstrated that African-Americans are the most disadvantaged in regards to access to healthy food choices, and travel the furthest on average to grocery stores [in Chicago]. (Gallagher, 2006)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Piggly Wiggly was closest grocery store. After closer, no choice but to drive ~15-20 minutes to Publix or Kroger, dependent on traffic.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am a registered nurse, and public health in all its forms is a big interest of mine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B2E5D-87C1-E14D-8640-5E66DB7EF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webdocs/publications/42711/12716_ap036_1_.pdf?v=41055" TargetMode="External"/><Relationship Id="rId7" Type="http://schemas.openxmlformats.org/officeDocument/2006/relationships/hyperlink" Target="https://extension.unr.edu/publication.aspx?PubID=24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rs.usda.gov/amber-waves/2011/december/data-feature-mapping-food-deserts-in-the-us/" TargetMode="External"/><Relationship Id="rId5" Type="http://schemas.openxmlformats.org/officeDocument/2006/relationships/hyperlink" Target="http://www.ncbi.nlm.nih.gov/pubmed/11777675" TargetMode="External"/><Relationship Id="rId4" Type="http://schemas.openxmlformats.org/officeDocument/2006/relationships/hyperlink" Target="http://www.marigallagher.com/2006/07/18/examining-the-impact-of-food-deserts-on-public-health-in-chicago-july-18-2006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366D-CB01-0808-B7C1-202BD891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Impact of Food Deserts on Chronic Disease in Nashville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B01C-A4AA-C8CE-FF94-4E31407FD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performed by Kenneth Simmons, RN</a:t>
            </a:r>
          </a:p>
        </p:txBody>
      </p:sp>
    </p:spTree>
    <p:extLst>
      <p:ext uri="{BB962C8B-B14F-4D97-AF65-F5344CB8AC3E}">
        <p14:creationId xmlns:p14="http://schemas.microsoft.com/office/powerpoint/2010/main" val="2382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0367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1661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23669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chol</a:t>
            </a:r>
            <a:r>
              <a:rPr lang="en-US" dirty="0"/>
              <a:t>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46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143464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0D75-208D-5399-8893-8A26B6F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B78-804F-3D02-73C6-8B9294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+/- correlation between disease prevalence and # of grocers per zip</a:t>
            </a:r>
          </a:p>
          <a:p>
            <a:r>
              <a:rPr lang="en-US" dirty="0"/>
              <a:t>Scatter plot and trend line with correlation number on this slide, or next slide</a:t>
            </a:r>
          </a:p>
        </p:txBody>
      </p:sp>
    </p:spTree>
    <p:extLst>
      <p:ext uri="{BB962C8B-B14F-4D97-AF65-F5344CB8AC3E}">
        <p14:creationId xmlns:p14="http://schemas.microsoft.com/office/powerpoint/2010/main" val="31608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CEF-D313-650F-CDED-D901767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EF7C-B273-D9AF-B1C7-784CE704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United States Department of Agriculture Economic Research Service. (2009). </a:t>
            </a:r>
            <a:r>
              <a:rPr lang="en-US" i="1" dirty="0"/>
              <a:t>Access to Affordable and Nutritious Food: Measuring and Understanding Food Deserts and Their Consequences.</a:t>
            </a:r>
            <a:r>
              <a:rPr lang="en-US" dirty="0"/>
              <a:t> Retrieved 4/25/22 from </a:t>
            </a:r>
            <a:r>
              <a:rPr lang="en-US" dirty="0">
                <a:hlinkClick r:id="rId3"/>
              </a:rPr>
              <a:t>https://www.ers.usda.gov/webdocs/publications/42711/12716_ap036_1_.pdf?v=41055</a:t>
            </a:r>
            <a:endParaRPr lang="en-US" dirty="0"/>
          </a:p>
          <a:p>
            <a:endParaRPr lang="en-US" dirty="0"/>
          </a:p>
          <a:p>
            <a:r>
              <a:rPr lang="en-US" dirty="0"/>
              <a:t>Gallagher, M. (2006). Examining the Impact of Food Deserts on Public Health in Chicago. Study commissioned by LaSalle Bank. 2006. Retrieved 4/25/22 from </a:t>
            </a:r>
            <a:r>
              <a:rPr lang="en-US" dirty="0">
                <a:hlinkClick r:id="rId4"/>
              </a:rPr>
              <a:t>http://www.marigallagher.com/2006/07/18/examining-the-impact-of-food-deserts-on-public-health-in-chicago-july-18-2006/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Morland, K., Wing, S., et al. (2002). Neighborhood characteristics associated with the location of food stores and food service places. </a:t>
            </a:r>
            <a:r>
              <a:rPr lang="en-US" i="1" dirty="0"/>
              <a:t>American Journal of Preventive Medicine</a:t>
            </a:r>
            <a:r>
              <a:rPr lang="en-US" dirty="0"/>
              <a:t>. 22(1),23-29. Retrieved 4/25/22 from  </a:t>
            </a:r>
            <a:r>
              <a:rPr lang="en-US" dirty="0">
                <a:hlinkClick r:id="rId5"/>
              </a:rPr>
              <a:t>http://www.ncbi.nlm.nih.gov/pubmed/11777675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Ver Ploeg, M., </a:t>
            </a:r>
            <a:r>
              <a:rPr lang="en-US" dirty="0" err="1"/>
              <a:t>Nulph</a:t>
            </a:r>
            <a:r>
              <a:rPr lang="en-US" dirty="0"/>
              <a:t>, D., &amp; Williams, R. (2011). </a:t>
            </a:r>
            <a:r>
              <a:rPr lang="en-US" i="1" dirty="0"/>
              <a:t>Mapping Food Deserts in the United States.</a:t>
            </a:r>
            <a:r>
              <a:rPr lang="en-US" dirty="0"/>
              <a:t> Economic Research Service U.S. Department of Agriculture. Retrieved 4/25/22 from </a:t>
            </a:r>
            <a:r>
              <a:rPr lang="en-US" dirty="0">
                <a:hlinkClick r:id="rId6"/>
              </a:rPr>
              <a:t>https://www.ers.usda.gov/amber-waves/2011/december/data-feature-mapping-food-deserts-in-the-us/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University of Nevada, Reno. (n.d.).</a:t>
            </a:r>
            <a:r>
              <a:rPr lang="en-US" i="1" dirty="0"/>
              <a:t>What is a Food Desert?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extension.unr.edu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publication.aspx?PubID</a:t>
            </a:r>
            <a:r>
              <a:rPr lang="en-US" dirty="0">
                <a:hlinkClick r:id="rId7"/>
              </a:rPr>
              <a:t>=2484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9E5-7A26-54F0-7699-063A5CE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21082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06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311-C72D-F18D-7457-459E5A32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“An area in the United States with limited access to affordable and nutritious food, particularly such an area composed of predominantly lower income neighborhoods and communities” -2008 Farm Bill</a:t>
                </a:r>
              </a:p>
              <a:p>
                <a:r>
                  <a:rPr lang="en-US" dirty="0"/>
                  <a:t>Census tracts qualify as food deserts if they meet low-income and low-access thresholds:</a:t>
                </a:r>
              </a:p>
              <a:p>
                <a:pPr lvl="1"/>
                <a:r>
                  <a:rPr lang="en-US" dirty="0"/>
                  <a:t>Low income: poverty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20% OR income at or below 80% median family income</a:t>
                </a:r>
              </a:p>
              <a:p>
                <a:pPr lvl="1"/>
                <a:r>
                  <a:rPr lang="en-US" dirty="0"/>
                  <a:t>Low access: 500 people or at least 33% of an urban population live more than 1 mile from a grocery store (10 miles, rural)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D6D57-1E11-E2D7-4FDC-4532A337B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36" y="1444978"/>
                <a:ext cx="7791566" cy="3635021"/>
              </a:xfrm>
              <a:blipFill>
                <a:blip r:embed="rId3"/>
                <a:stretch>
                  <a:fillRect l="-163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18A7D3-584D-550A-5ADC-96190DCD6CEF}"/>
              </a:ext>
            </a:extLst>
          </p:cNvPr>
          <p:cNvSpPr txBox="1"/>
          <p:nvPr/>
        </p:nvSpPr>
        <p:spPr>
          <a:xfrm>
            <a:off x="796636" y="5313218"/>
            <a:ext cx="52162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Access to Affordable and Nutritious Food, 2009.</a:t>
            </a:r>
          </a:p>
          <a:p>
            <a:r>
              <a:rPr lang="en-US" sz="1100" dirty="0"/>
              <a:t>Economic Research Service U.S. Department of Agriculture, 2011.</a:t>
            </a:r>
          </a:p>
          <a:p>
            <a:r>
              <a:rPr lang="en-US" sz="1100" dirty="0"/>
              <a:t>University of Nevada, Reno. “What is a Food Desert?.”</a:t>
            </a:r>
          </a:p>
        </p:txBody>
      </p:sp>
    </p:spTree>
    <p:extLst>
      <p:ext uri="{BB962C8B-B14F-4D97-AF65-F5344CB8AC3E}">
        <p14:creationId xmlns:p14="http://schemas.microsoft.com/office/powerpoint/2010/main" val="13343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62F9-C2A6-2AA3-506F-6CB236F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Non-health related impacts of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93ED-0A83-43A6-4936-6BBB36F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discrimination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3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6D0-5289-B01E-CC61-A570F86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Impacts on Individuals/Communities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5260-FD45-C2D7-27A0-4372061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Wealthier neighborhoods: over three times as many supermarkets, compared to lower income neighborhoods</a:t>
            </a:r>
          </a:p>
          <a:p>
            <a:r>
              <a:rPr lang="en-US" dirty="0"/>
              <a:t>Lack of transportation contributes to malnutrition</a:t>
            </a:r>
          </a:p>
          <a:p>
            <a:r>
              <a:rPr lang="en-US" dirty="0"/>
              <a:t>Minority communities have fewer food choices and more premature death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01250-E187-F686-CE64-E8FA6AFE7F5E}"/>
              </a:ext>
            </a:extLst>
          </p:cNvPr>
          <p:cNvSpPr txBox="1"/>
          <p:nvPr/>
        </p:nvSpPr>
        <p:spPr>
          <a:xfrm>
            <a:off x="773109" y="5610475"/>
            <a:ext cx="40414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Morland, Wing, 2002</a:t>
            </a:r>
          </a:p>
          <a:p>
            <a:r>
              <a:rPr lang="en-US" sz="1400" dirty="0"/>
              <a:t>Gallagher, 2006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5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D0A3-40EF-F958-5466-7C5AD6E9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why I did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E338-FCC9-3C03-D40D-A703E41C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Piggly wiggly on West End</a:t>
            </a:r>
          </a:p>
          <a:p>
            <a:r>
              <a:rPr lang="en-US" dirty="0"/>
              <a:t>Rising food costs</a:t>
            </a:r>
          </a:p>
          <a:p>
            <a:r>
              <a:rPr lang="en-US" dirty="0"/>
              <a:t>Nashville has less than ideal public transportation (subjective opinion)</a:t>
            </a:r>
          </a:p>
          <a:p>
            <a:r>
              <a:rPr lang="en-US" dirty="0"/>
              <a:t>RN with interest in public health</a:t>
            </a:r>
          </a:p>
          <a:p>
            <a:r>
              <a:rPr lang="en-US" dirty="0"/>
              <a:t>Everyone loves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C1E9-0183-1982-3B35-31B07E9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 flow chart?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9AD-F70A-9FE9-CA81-9AF2D0BA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and arrows to make it look good</a:t>
            </a:r>
          </a:p>
        </p:txBody>
      </p:sp>
    </p:spTree>
    <p:extLst>
      <p:ext uri="{BB962C8B-B14F-4D97-AF65-F5344CB8AC3E}">
        <p14:creationId xmlns:p14="http://schemas.microsoft.com/office/powerpoint/2010/main" val="5040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E979-9D8C-2186-64E7-C338991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E7D3-7A5D-4518-4096-C57BB6FA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take into account convenience stores, restaurants, gas stations,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Categorization of individual markets </a:t>
            </a:r>
            <a:r>
              <a:rPr lang="en-US" dirty="0" err="1"/>
              <a:t>etc</a:t>
            </a:r>
            <a:r>
              <a:rPr lang="en-US" dirty="0"/>
              <a:t> far too subjective</a:t>
            </a:r>
          </a:p>
          <a:p>
            <a:pPr lvl="1"/>
            <a:r>
              <a:rPr lang="en-US" dirty="0"/>
              <a:t>Availability of produce at grocers kept as ‘control’ for healthy food access, and impact on public health</a:t>
            </a:r>
          </a:p>
          <a:p>
            <a:r>
              <a:rPr lang="en-US" dirty="0"/>
              <a:t>Supermarket/Grocery queries limited by API nuances</a:t>
            </a:r>
          </a:p>
          <a:p>
            <a:pPr lvl="1"/>
            <a:r>
              <a:rPr lang="en-US" dirty="0"/>
              <a:t>Queries kept to large-chain groceries/supermarkets with established presence</a:t>
            </a:r>
          </a:p>
          <a:p>
            <a:pPr lvl="1"/>
            <a:r>
              <a:rPr lang="en-US" dirty="0"/>
              <a:t>60 results per query</a:t>
            </a:r>
          </a:p>
          <a:p>
            <a:pPr lvl="1"/>
            <a:r>
              <a:rPr lang="en-US" dirty="0"/>
              <a:t>‘honorable mentions’ kept in some cases</a:t>
            </a:r>
          </a:p>
          <a:p>
            <a:r>
              <a:rPr lang="en-US" dirty="0"/>
              <a:t>Only looking at geospatial relationships and average disease prevalence</a:t>
            </a:r>
          </a:p>
          <a:p>
            <a:r>
              <a:rPr lang="en-US" dirty="0"/>
              <a:t>Not taking into account household income data</a:t>
            </a:r>
          </a:p>
        </p:txBody>
      </p:sp>
    </p:spTree>
    <p:extLst>
      <p:ext uri="{BB962C8B-B14F-4D97-AF65-F5344CB8AC3E}">
        <p14:creationId xmlns:p14="http://schemas.microsoft.com/office/powerpoint/2010/main" val="6985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189372-212F-6DB7-0D53-0EB3ADD2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2" t="5389" b="370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1FFE4-FF91-1306-BEA8-872CA06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Impact on Nashville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7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4D31-3F31-2363-64CA-25D86BF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one zip code have a total of 10 grocery stores while other zip codes only have one?</a:t>
            </a:r>
            <a:br>
              <a:rPr lang="en-US" dirty="0"/>
            </a:br>
            <a:r>
              <a:rPr lang="en-US" dirty="0"/>
              <a:t>What percentage of grocery stores that one zip code accounts for</a:t>
            </a:r>
          </a:p>
        </p:txBody>
      </p:sp>
    </p:spTree>
    <p:extLst>
      <p:ext uri="{BB962C8B-B14F-4D97-AF65-F5344CB8AC3E}">
        <p14:creationId xmlns:p14="http://schemas.microsoft.com/office/powerpoint/2010/main" val="2713106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1836</TotalTime>
  <Words>1117</Words>
  <Application>Microsoft Macintosh PowerPoint</Application>
  <PresentationFormat>Widescreen</PresentationFormat>
  <Paragraphs>88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Impact of Food Deserts on Chronic Disease in Nashville</vt:lpstr>
      <vt:lpstr>What is a Food Desert?</vt:lpstr>
      <vt:lpstr>Non-health related impacts of food deserts</vt:lpstr>
      <vt:lpstr>Health Impacts on Individuals/Communities</vt:lpstr>
      <vt:lpstr>Reason why I did this analysis</vt:lpstr>
      <vt:lpstr>Analysis technique flow chart? </vt:lpstr>
      <vt:lpstr>Limitations of my Analysis</vt:lpstr>
      <vt:lpstr>Impact on Nashville</vt:lpstr>
      <vt:lpstr>Why does one zip code have a total of 10 grocery stores while other zip codes only have one? What percentage of grocery stores that one zip code accounts for</vt:lpstr>
      <vt:lpstr>BP scatterplot</vt:lpstr>
      <vt:lpstr>CAD scatterplot</vt:lpstr>
      <vt:lpstr>DM scatterplot</vt:lpstr>
      <vt:lpstr>High chol scatterplot</vt:lpstr>
      <vt:lpstr>obesity scatterplot</vt:lpstr>
      <vt:lpstr>stroke scatterplot</vt:lpstr>
      <vt:lpstr>Works Cited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Food Deserts on Chronic Disease in Nashville</dc:title>
  <dc:creator>Kenneth Simmons</dc:creator>
  <cp:lastModifiedBy>Kenneth Simmons</cp:lastModifiedBy>
  <cp:revision>21</cp:revision>
  <dcterms:created xsi:type="dcterms:W3CDTF">2022-04-26T18:09:36Z</dcterms:created>
  <dcterms:modified xsi:type="dcterms:W3CDTF">2022-04-28T00:46:15Z</dcterms:modified>
</cp:coreProperties>
</file>