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63" r:id="rId5"/>
    <p:sldId id="268" r:id="rId6"/>
    <p:sldId id="269" r:id="rId7"/>
    <p:sldId id="270" r:id="rId8"/>
    <p:sldId id="260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6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5"/>
    <p:restoredTop sz="94643"/>
  </p:normalViewPr>
  <p:slideViewPr>
    <p:cSldViewPr snapToGrid="0" snapToObjects="1" showGuides="1">
      <p:cViewPr>
        <p:scale>
          <a:sx n="100" d="100"/>
          <a:sy n="100" d="100"/>
        </p:scale>
        <p:origin x="256" y="496"/>
      </p:cViewPr>
      <p:guideLst>
        <p:guide orient="horz" pos="4224"/>
        <p:guide pos="6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9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3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7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7BDA-03A1-4D4C-8414-F15750B4798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7BDA-03A1-4D4C-8414-F15750B4798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B7186-B1DC-7E4E-B3CD-634BB7CE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</a:t>
            </a:r>
            <a:r>
              <a:rPr lang="en-US" dirty="0" err="1" smtClean="0"/>
              <a:t>CompMusic</a:t>
            </a:r>
            <a:r>
              <a:rPr lang="en-US" dirty="0" smtClean="0"/>
              <a:t> Corpus (MAIN)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2380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235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965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259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227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Straight Arrow Connector 31"/>
          <p:cNvCxnSpPr>
            <a:stCxn id="11" idx="4"/>
            <a:endCxn id="5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1944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1601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1769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2377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7400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500.6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5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for a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</a:t>
            </a:r>
            <a:r>
              <a:rPr lang="en-US" dirty="0" err="1" smtClean="0"/>
              <a:t>CompMusic</a:t>
            </a:r>
            <a:r>
              <a:rPr lang="en-US" dirty="0" smtClean="0"/>
              <a:t> Corpus GOPALA GIVEN NUMBERS, NOT WHAT I WANT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3524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328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089414" y="2986690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1612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47607" y="4541337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Instruments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817836" y="4546851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437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47875" y="2189468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10427" y="137687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237148" y="1371866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249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Straight Arrow Connector 21"/>
          <p:cNvCxnSpPr>
            <a:stCxn id="5" idx="5"/>
          </p:cNvCxnSpPr>
          <p:nvPr/>
        </p:nvCxnSpPr>
        <p:spPr>
          <a:xfrm>
            <a:off x="6789575" y="4054901"/>
            <a:ext cx="432979" cy="58469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7"/>
          </p:cNvCxnSpPr>
          <p:nvPr/>
        </p:nvCxnSpPr>
        <p:spPr>
          <a:xfrm flipV="1">
            <a:off x="8654588" y="4211273"/>
            <a:ext cx="315137" cy="51323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699496" y="5147910"/>
            <a:ext cx="1118340" cy="551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>
            <a:off x="7131530" y="3589489"/>
            <a:ext cx="957884" cy="377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0"/>
            <a:endCxn id="11" idx="4"/>
          </p:cNvCxnSpPr>
          <p:nvPr/>
        </p:nvCxnSpPr>
        <p:spPr>
          <a:xfrm flipV="1">
            <a:off x="9165359" y="2585012"/>
            <a:ext cx="147734" cy="40167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5"/>
          </p:cNvCxnSpPr>
          <p:nvPr/>
        </p:nvCxnSpPr>
        <p:spPr>
          <a:xfrm>
            <a:off x="7447179" y="2412358"/>
            <a:ext cx="789969" cy="810627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531418" y="3053224"/>
            <a:ext cx="333446" cy="256577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9725" y="4601514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1466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81407" y="3652844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2771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37335" y="4283226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10900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02682" y="3274457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3554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63308" y="2789516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860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363528" y="2660009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1066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5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</a:t>
            </a:r>
            <a:r>
              <a:rPr lang="en-US" dirty="0" err="1" smtClean="0"/>
              <a:t>CompMusic</a:t>
            </a:r>
            <a:r>
              <a:rPr lang="en-US" dirty="0" smtClean="0"/>
              <a:t> </a:t>
            </a:r>
            <a:r>
              <a:rPr lang="en-US" dirty="0"/>
              <a:t>Corpus GOPALA GIVEN NUMBERS, NOT WHAT I WANT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1214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272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089414" y="2986690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791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64297" y="4548856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Instruments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34526" y="4554370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399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90651" y="2986690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24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64297" y="1422104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34526" y="1422104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203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2" name="Straight Arrow Connector 21"/>
          <p:cNvCxnSpPr>
            <a:stCxn id="5" idx="5"/>
          </p:cNvCxnSpPr>
          <p:nvPr/>
        </p:nvCxnSpPr>
        <p:spPr>
          <a:xfrm>
            <a:off x="6789575" y="4054901"/>
            <a:ext cx="432979" cy="58469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416186" y="5155429"/>
            <a:ext cx="1118340" cy="551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6"/>
            <a:endCxn id="6" idx="2"/>
          </p:cNvCxnSpPr>
          <p:nvPr/>
        </p:nvCxnSpPr>
        <p:spPr>
          <a:xfrm>
            <a:off x="7131530" y="3589489"/>
            <a:ext cx="957884" cy="377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280335" y="3668007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888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37335" y="4283226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3563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87438" y="3668007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838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38633" y="3578785"/>
            <a:ext cx="957884" cy="377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" idx="7"/>
          </p:cNvCxnSpPr>
          <p:nvPr/>
        </p:nvCxnSpPr>
        <p:spPr>
          <a:xfrm flipV="1">
            <a:off x="6789575" y="2566557"/>
            <a:ext cx="341955" cy="55752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89902" y="2628732"/>
            <a:ext cx="341955" cy="51158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42702" y="2713832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1198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32482" y="2719792"/>
            <a:ext cx="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990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6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444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</a:t>
            </a:r>
            <a:r>
              <a:rPr lang="en-US" dirty="0" err="1" smtClean="0"/>
              <a:t>CompMusic</a:t>
            </a:r>
            <a:r>
              <a:rPr lang="en-US" dirty="0" smtClean="0"/>
              <a:t> Corpus (BOOTLEG)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997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74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507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51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18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135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4" name="Straight Arrow Connector 33"/>
          <p:cNvCxnSpPr>
            <a:stCxn id="37" idx="4"/>
            <a:endCxn id="29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810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977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469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995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2780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187.6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0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</a:t>
            </a:r>
            <a:r>
              <a:rPr lang="en-US" dirty="0" err="1" smtClean="0"/>
              <a:t>CompMusic</a:t>
            </a:r>
            <a:r>
              <a:rPr lang="en-US" dirty="0" smtClean="0"/>
              <a:t> Corpus (CC)</a:t>
            </a:r>
          </a:p>
        </p:txBody>
      </p:sp>
      <p:sp>
        <p:nvSpPr>
          <p:cNvPr id="24" name="Oval 23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197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175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57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97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0" name="Straight Arrow Connector 29"/>
          <p:cNvCxnSpPr>
            <a:stCxn id="33" idx="4"/>
            <a:endCxn id="27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184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193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184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182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720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41.1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2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</a:t>
            </a:r>
            <a:r>
              <a:rPr lang="en-US" dirty="0" err="1" smtClean="0"/>
              <a:t>CompMusic</a:t>
            </a:r>
            <a:r>
              <a:rPr lang="en-US" dirty="0" smtClean="0"/>
              <a:t> Corpus (Main)</a:t>
            </a:r>
          </a:p>
        </p:txBody>
      </p:sp>
      <p:sp>
        <p:nvSpPr>
          <p:cNvPr id="21" name="Oval 20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1124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Releases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236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693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363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24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26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195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stCxn id="36" idx="4"/>
            <a:endCxn id="27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1117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768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855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770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3213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305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6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</a:t>
            </a:r>
            <a:r>
              <a:rPr lang="en-US" dirty="0" err="1" smtClean="0"/>
              <a:t>CompMusic</a:t>
            </a:r>
            <a:r>
              <a:rPr lang="en-US" dirty="0" smtClean="0"/>
              <a:t> Corpus (CC)</a:t>
            </a:r>
          </a:p>
        </p:txBody>
      </p:sp>
      <p:sp>
        <p:nvSpPr>
          <p:cNvPr id="21" name="Oval 20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108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eleases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36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113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36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stCxn id="36" idx="4"/>
            <a:endCxn id="27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93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126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Times New Roman" charset="0"/>
                <a:ea typeface="Times New Roman" charset="0"/>
                <a:cs typeface="Times New Roman" charset="0"/>
              </a:rPr>
              <a:t>141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254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43.6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0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Raga Recognition Dataset</a:t>
            </a:r>
          </a:p>
        </p:txBody>
      </p:sp>
      <p:sp>
        <p:nvSpPr>
          <p:cNvPr id="21" name="Oval 20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480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Concerts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188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311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215 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Lead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65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14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40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stCxn id="36" idx="4"/>
            <a:endCxn id="27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480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390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426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479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1585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124.5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8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Raga Recognition Dataset</a:t>
            </a:r>
          </a:p>
        </p:txBody>
      </p:sp>
      <p:sp>
        <p:nvSpPr>
          <p:cNvPr id="21" name="Oval 20"/>
          <p:cNvSpPr/>
          <p:nvPr/>
        </p:nvSpPr>
        <p:spPr>
          <a:xfrm>
            <a:off x="4796517" y="2931297"/>
            <a:ext cx="2335013" cy="1316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Recordings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300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Releases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162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669503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Compositions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270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68456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Artists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214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Lead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184243" y="4535852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Forms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6</a:t>
            </a:r>
          </a:p>
        </p:txBody>
      </p:sp>
      <p:sp>
        <p:nvSpPr>
          <p:cNvPr id="29" name="Oval 28"/>
          <p:cNvSpPr/>
          <p:nvPr/>
        </p:nvSpPr>
        <p:spPr>
          <a:xfrm>
            <a:off x="2106655" y="237634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Tālas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9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88078" y="1074883"/>
            <a:ext cx="2151889" cy="12131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Rāgas</a:t>
            </a:r>
            <a:endParaRPr lang="en-US" b="1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30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>
            <a:stCxn id="36" idx="4"/>
            <a:endCxn id="27" idx="0"/>
          </p:cNvCxnSpPr>
          <p:nvPr/>
        </p:nvCxnSpPr>
        <p:spPr>
          <a:xfrm>
            <a:off x="5964023" y="2288029"/>
            <a:ext cx="1" cy="64326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710" y="242499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300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258544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131530" y="3131127"/>
            <a:ext cx="537973" cy="249382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</p:cNvCxnSpPr>
          <p:nvPr/>
        </p:nvCxnSpPr>
        <p:spPr>
          <a:xfrm flipH="1">
            <a:off x="4796518" y="4054901"/>
            <a:ext cx="341954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</p:cNvCxnSpPr>
          <p:nvPr/>
        </p:nvCxnSpPr>
        <p:spPr>
          <a:xfrm>
            <a:off x="6789575" y="4054901"/>
            <a:ext cx="341955" cy="529976"/>
          </a:xfrm>
          <a:prstGeom prst="straightConnector1">
            <a:avLst/>
          </a:prstGeom>
          <a:ln>
            <a:solidFill>
              <a:schemeClr val="tx1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30972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309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30807" y="3348373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354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01325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254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3641" y="4046947"/>
            <a:ext cx="8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898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69503" y="1235030"/>
            <a:ext cx="1859794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Total Duration</a:t>
            </a:r>
          </a:p>
          <a:p>
            <a:pPr algn="ctr"/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116.2 Hours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1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Carnatic CC Corpus Annotations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3961758" y="3379248"/>
            <a:ext cx="1819628" cy="9577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Recordings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197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Concerts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19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42236" y="1863000"/>
            <a:ext cx="1458669" cy="767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Predominant Melody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Multitrack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860866" y="2630455"/>
            <a:ext cx="1454334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Tonic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430204" y="2630456"/>
            <a:ext cx="1456408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Predominant Melody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427943" y="4446490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Melodic Phrases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1474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142237" y="5040355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Sama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locations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16882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856531" y="4446490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Sections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534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2595" y="4115131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119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74705" y="4580961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141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42288" y="4106176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118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11508" y="3304065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197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9947" y="2895168"/>
            <a:ext cx="3019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556144" y="3305809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197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36" name="Straight Arrow Connector 35"/>
          <p:cNvCxnSpPr>
            <a:stCxn id="26" idx="2"/>
            <a:endCxn id="24" idx="0"/>
          </p:cNvCxnSpPr>
          <p:nvPr/>
        </p:nvCxnSpPr>
        <p:spPr>
          <a:xfrm>
            <a:off x="4871571" y="2630456"/>
            <a:ext cx="1" cy="74879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4" idx="7"/>
          </p:cNvCxnSpPr>
          <p:nvPr/>
        </p:nvCxnSpPr>
        <p:spPr>
          <a:xfrm flipV="1">
            <a:off x="5514908" y="3187204"/>
            <a:ext cx="341621" cy="3323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1"/>
          </p:cNvCxnSpPr>
          <p:nvPr/>
        </p:nvCxnSpPr>
        <p:spPr>
          <a:xfrm flipH="1" flipV="1">
            <a:off x="3878561" y="3187204"/>
            <a:ext cx="349675" cy="3323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8" idx="1"/>
          </p:cNvCxnSpPr>
          <p:nvPr/>
        </p:nvCxnSpPr>
        <p:spPr>
          <a:xfrm>
            <a:off x="5552595" y="4222853"/>
            <a:ext cx="303934" cy="22363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0"/>
            <a:endCxn id="24" idx="4"/>
          </p:cNvCxnSpPr>
          <p:nvPr/>
        </p:nvCxnSpPr>
        <p:spPr>
          <a:xfrm flipV="1">
            <a:off x="4871572" y="4337011"/>
            <a:ext cx="0" cy="70334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4" idx="3"/>
          </p:cNvCxnSpPr>
          <p:nvPr/>
        </p:nvCxnSpPr>
        <p:spPr>
          <a:xfrm flipV="1">
            <a:off x="3886612" y="4196750"/>
            <a:ext cx="341624" cy="24974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10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209" y="0"/>
            <a:ext cx="382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Hindustani CC Corpus Annotations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586477" y="3568476"/>
            <a:ext cx="1819628" cy="9577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Recordings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108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Releases</a:t>
            </a:r>
            <a:endParaRPr lang="en-US" sz="1400" b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36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66955" y="2052228"/>
            <a:ext cx="1458669" cy="7674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Predominant Melody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Multitrack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5585" y="2819683"/>
            <a:ext cx="1454334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Tonic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54923" y="2819684"/>
            <a:ext cx="1456408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Predominant Melody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52662" y="4635718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Melodic Phrases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3100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66956" y="5229583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Times New Roman"/>
                <a:cs typeface="Times New Roman"/>
              </a:rPr>
              <a:t>Sama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locations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11263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81250" y="4635718"/>
            <a:ext cx="1458669" cy="5938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Sections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215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77314" y="4304359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75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99424" y="4770189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75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67007" y="4295404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53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6227" y="3493293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108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54666" y="3084396"/>
            <a:ext cx="3019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67008" y="3495037"/>
            <a:ext cx="58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Times New Roman"/>
                <a:cs typeface="Times New Roman"/>
              </a:rPr>
              <a:t>108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265" name="Straight Arrow Connector 264"/>
          <p:cNvCxnSpPr>
            <a:stCxn id="5" idx="2"/>
            <a:endCxn id="3" idx="0"/>
          </p:cNvCxnSpPr>
          <p:nvPr/>
        </p:nvCxnSpPr>
        <p:spPr>
          <a:xfrm>
            <a:off x="4496290" y="2819684"/>
            <a:ext cx="1" cy="748792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>
            <a:stCxn id="3" idx="7"/>
          </p:cNvCxnSpPr>
          <p:nvPr/>
        </p:nvCxnSpPr>
        <p:spPr>
          <a:xfrm flipV="1">
            <a:off x="5139627" y="3376432"/>
            <a:ext cx="341621" cy="3323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3" idx="1"/>
          </p:cNvCxnSpPr>
          <p:nvPr/>
        </p:nvCxnSpPr>
        <p:spPr>
          <a:xfrm flipH="1" flipV="1">
            <a:off x="3503280" y="3376432"/>
            <a:ext cx="349675" cy="332305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17" idx="1"/>
          </p:cNvCxnSpPr>
          <p:nvPr/>
        </p:nvCxnSpPr>
        <p:spPr>
          <a:xfrm>
            <a:off x="5177314" y="4412081"/>
            <a:ext cx="303934" cy="22363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12" idx="0"/>
            <a:endCxn id="3" idx="4"/>
          </p:cNvCxnSpPr>
          <p:nvPr/>
        </p:nvCxnSpPr>
        <p:spPr>
          <a:xfrm flipV="1">
            <a:off x="4496291" y="4526239"/>
            <a:ext cx="0" cy="703344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3" idx="3"/>
          </p:cNvCxnSpPr>
          <p:nvPr/>
        </p:nvCxnSpPr>
        <p:spPr>
          <a:xfrm flipV="1">
            <a:off x="3511331" y="4385978"/>
            <a:ext cx="341624" cy="249740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4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332</Words>
  <Application>Microsoft Macintosh PowerPoint</Application>
  <PresentationFormat>Widescreen</PresentationFormat>
  <Paragraphs>244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for a backup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sankalp gulati</dc:creator>
  <cp:lastModifiedBy>sankalp gulati</cp:lastModifiedBy>
  <cp:revision>45</cp:revision>
  <dcterms:created xsi:type="dcterms:W3CDTF">2016-09-18T02:11:23Z</dcterms:created>
  <dcterms:modified xsi:type="dcterms:W3CDTF">2016-09-28T07:02:37Z</dcterms:modified>
</cp:coreProperties>
</file>