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5" r:id="rId3"/>
    <p:sldId id="266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94643"/>
  </p:normalViewPr>
  <p:slideViewPr>
    <p:cSldViewPr snapToGrid="0" snapToObjects="1">
      <p:cViewPr>
        <p:scale>
          <a:sx n="76" d="100"/>
          <a:sy n="76" d="100"/>
        </p:scale>
        <p:origin x="2552" y="1136"/>
      </p:cViewPr>
      <p:guideLst>
        <p:guide orient="horz" pos="21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1E14-0601-0D41-AA1F-A99A495C6E6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6F5E-EA60-1349-B323-28E53448C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88707" y="1058568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Inter-recording Pattern Detection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17604" y="1058568"/>
            <a:ext cx="1781262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Intra-recording Pattern Discovery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6184" y="1058568"/>
            <a:ext cx="1392417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Data Processing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826184" y="2239973"/>
            <a:ext cx="1646159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Pattern Network Generation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736890" y="2239973"/>
            <a:ext cx="1390674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Similarity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7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hresholding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88705" y="2239973"/>
            <a:ext cx="1646161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/>
                <a:cs typeface="Times New Roman"/>
              </a:rPr>
              <a:t>Community </a:t>
            </a:r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Detection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6" idx="2"/>
            <a:endCxn id="58" idx="0"/>
          </p:cNvCxnSpPr>
          <p:nvPr/>
        </p:nvCxnSpPr>
        <p:spPr>
          <a:xfrm>
            <a:off x="4433032" y="633748"/>
            <a:ext cx="8" cy="37350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3032" y="1743902"/>
            <a:ext cx="8" cy="551253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9" idx="1"/>
          </p:cNvCxnSpPr>
          <p:nvPr/>
        </p:nvCxnSpPr>
        <p:spPr>
          <a:xfrm>
            <a:off x="3218601" y="1369052"/>
            <a:ext cx="199003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5" idx="1"/>
          </p:cNvCxnSpPr>
          <p:nvPr/>
        </p:nvCxnSpPr>
        <p:spPr>
          <a:xfrm>
            <a:off x="5198866" y="1369052"/>
            <a:ext cx="1898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30" idx="1"/>
          </p:cNvCxnSpPr>
          <p:nvPr/>
        </p:nvCxnSpPr>
        <p:spPr>
          <a:xfrm>
            <a:off x="3472343" y="2550457"/>
            <a:ext cx="264547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  <a:endCxn id="31" idx="1"/>
          </p:cNvCxnSpPr>
          <p:nvPr/>
        </p:nvCxnSpPr>
        <p:spPr>
          <a:xfrm>
            <a:off x="5127564" y="2550457"/>
            <a:ext cx="26114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433032" y="2782394"/>
            <a:ext cx="8" cy="511478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6927" y="3141472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766420" y="1007256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766412" y="2183929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3454" y="3922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76919" y="279805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Music collection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1707" y="666301"/>
            <a:ext cx="29122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Discovery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36538" y="1837447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Melodic Pattern Clustering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6185" y="3349916"/>
            <a:ext cx="1392416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Vocabulary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72343" y="3349916"/>
            <a:ext cx="1916363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Term-frequency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Extraction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27077" y="3349916"/>
            <a:ext cx="1407790" cy="620967"/>
          </a:xfrm>
          <a:prstGeom prst="roundRect">
            <a:avLst/>
          </a:prstGeom>
          <a:noFill/>
          <a:ln w="6350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 Normalization</a:t>
            </a: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>
          <a:xfrm>
            <a:off x="3218601" y="3660400"/>
            <a:ext cx="253742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32" idx="1"/>
          </p:cNvCxnSpPr>
          <p:nvPr/>
        </p:nvCxnSpPr>
        <p:spPr>
          <a:xfrm>
            <a:off x="5388706" y="3660400"/>
            <a:ext cx="238371" cy="0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2"/>
            <a:endCxn id="44" idx="0"/>
          </p:cNvCxnSpPr>
          <p:nvPr/>
        </p:nvCxnSpPr>
        <p:spPr>
          <a:xfrm>
            <a:off x="4433032" y="4020617"/>
            <a:ext cx="8" cy="262091"/>
          </a:xfrm>
          <a:prstGeom prst="straightConnector1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66412" y="3293872"/>
            <a:ext cx="5333240" cy="72674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66420" y="2965585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/>
                <a:cs typeface="Times New Roman"/>
              </a:rPr>
              <a:t>TFIDF Feature Extraction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7186" y="4282708"/>
            <a:ext cx="3231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Times New Roman"/>
                <a:cs typeface="Times New Roman"/>
              </a:rPr>
              <a:t>Feature Matrix</a:t>
            </a:r>
            <a:endParaRPr lang="en-US"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1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5" y="2427669"/>
            <a:ext cx="1673801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Phrase-based Feature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8030" y="2356327"/>
            <a:ext cx="1673801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04849" y="26896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0484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0484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04849" y="4425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484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61796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Training set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10609" y="267953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10609" y="3148874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0609" y="357694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10609" y="441578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10609" y="4951992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781647" y="509716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Testing set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30" y="171411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Audio recordings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072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</a:t>
            </a:r>
            <a:r>
              <a:rPr lang="en-US" dirty="0" err="1" smtClean="0">
                <a:latin typeface="Times New Roman"/>
                <a:cs typeface="Times New Roman"/>
              </a:rPr>
              <a:t>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8916" y="1575618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Predicted </a:t>
            </a:r>
            <a:r>
              <a:rPr lang="en-US" dirty="0" err="1" smtClean="0">
                <a:latin typeface="Times New Roman"/>
                <a:cs typeface="Times New Roman"/>
              </a:rPr>
              <a:t>rāga</a:t>
            </a:r>
            <a:r>
              <a:rPr lang="en-US" dirty="0" smtClean="0">
                <a:latin typeface="Times New Roman"/>
                <a:cs typeface="Times New Roman"/>
              </a:rPr>
              <a:t> labels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9898" y="4951992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1273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273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1572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1572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15721" y="4567534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004849" y="5788206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15721" y="5405828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r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910609" y="5775160"/>
            <a:ext cx="1066706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969898" y="5775160"/>
            <a:ext cx="623769" cy="0"/>
          </a:xfrm>
          <a:prstGeom prst="straightConnector1">
            <a:avLst/>
          </a:prstGeom>
          <a:ln w="3175" cmpd="sng">
            <a:solidFill>
              <a:srgbClr val="000000"/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913600" y="227761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3600" y="2756664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16591" y="319415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6591" y="4032349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16591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f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6591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4870" y="229106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4870" y="2770117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97861" y="3207610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3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97861" y="4045802"/>
            <a:ext cx="5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r>
              <a:rPr lang="en-US" baseline="-25000" dirty="0" smtClean="0">
                <a:latin typeface="Times New Roman"/>
                <a:cs typeface="Times New Roman"/>
              </a:rPr>
              <a:t>-k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22258" y="4554081"/>
            <a:ext cx="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>
                <a:latin typeface="Times New Roman"/>
                <a:cs typeface="Times New Roman"/>
              </a:rPr>
              <a:t>n-k+1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49092" y="5392375"/>
            <a:ext cx="48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baseline="-25000" dirty="0" err="1" smtClean="0">
                <a:latin typeface="Times New Roman"/>
                <a:cs typeface="Times New Roman"/>
              </a:rPr>
              <a:t>n</a:t>
            </a:r>
            <a:endParaRPr lang="en-US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81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507973"/>
            <a:ext cx="1223818" cy="380999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2954783"/>
            <a:ext cx="1223818" cy="38099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3401275"/>
            <a:ext cx="1223818" cy="380999"/>
          </a:xfrm>
          <a:prstGeom prst="rect">
            <a:avLst/>
          </a:prstGeom>
        </p:spPr>
      </p:pic>
      <p:pic>
        <p:nvPicPr>
          <p:cNvPr id="7" name="Picture 6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246779"/>
            <a:ext cx="1223818" cy="380999"/>
          </a:xfrm>
          <a:prstGeom prst="rect">
            <a:avLst/>
          </a:prstGeom>
        </p:spPr>
      </p:pic>
      <p:pic>
        <p:nvPicPr>
          <p:cNvPr id="8" name="Picture 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4766497"/>
            <a:ext cx="1223818" cy="380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95890" y="382412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5890" y="39803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95890" y="413279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71556" y="2427669"/>
            <a:ext cx="907778" cy="3690744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Extraction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67500" y="2356327"/>
            <a:ext cx="911324" cy="3762085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Classification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375920" y="2679532"/>
            <a:ext cx="223520" cy="1736250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72160" y="3346407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Training set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781647" y="5081772"/>
            <a:ext cx="19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Testing set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377706" y="4833471"/>
            <a:ext cx="221734" cy="1038141"/>
          </a:xfrm>
          <a:prstGeom prst="leftBrace">
            <a:avLst/>
          </a:prstGeom>
          <a:noFill/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2329" y="1714118"/>
            <a:ext cx="229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Audio recordings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6725" y="1560230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Features &amp;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</a:t>
            </a:r>
            <a:r>
              <a:rPr lang="en-US" sz="2000" dirty="0" err="1" smtClean="0">
                <a:latin typeface="Times New Roman"/>
                <a:cs typeface="Times New Roman"/>
              </a:rPr>
              <a:t>āga</a:t>
            </a:r>
            <a:r>
              <a:rPr lang="en-US" sz="2000" dirty="0" smtClean="0">
                <a:latin typeface="Times New Roman"/>
                <a:cs typeface="Times New Roman"/>
              </a:rPr>
              <a:t> labels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3162" y="1560230"/>
            <a:ext cx="19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Predicted </a:t>
            </a:r>
            <a:r>
              <a:rPr lang="en-US" sz="2000" dirty="0" err="1" smtClean="0">
                <a:latin typeface="Times New Roman"/>
                <a:cs typeface="Times New Roman"/>
              </a:rPr>
              <a:t>rāga</a:t>
            </a:r>
            <a:r>
              <a:rPr lang="en-US" sz="2000" dirty="0" smtClean="0">
                <a:latin typeface="Times New Roman"/>
                <a:cs typeface="Times New Roman"/>
              </a:rPr>
              <a:t> labels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8" name="Picture 47" descr="waveform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10985" r="6132" b="9470"/>
          <a:stretch/>
        </p:blipFill>
        <p:spPr>
          <a:xfrm>
            <a:off x="668710" y="5611950"/>
            <a:ext cx="1223818" cy="380999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1082606" y="5236108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2606" y="53923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2606" y="5544775"/>
            <a:ext cx="46182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59000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59000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40202" y="3584222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40202" y="5449383"/>
            <a:ext cx="912555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16268" y="5449383"/>
            <a:ext cx="725311" cy="0"/>
          </a:xfrm>
          <a:prstGeom prst="straightConnector1">
            <a:avLst/>
          </a:prstGeom>
          <a:ln w="76200" cmpd="tri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2730" y="3151116"/>
            <a:ext cx="70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tr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2730" y="5023043"/>
            <a:ext cx="70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lang="en-US" sz="2000" baseline="-25000" dirty="0" smtClean="0">
                <a:latin typeface="Times New Roman"/>
                <a:cs typeface="Times New Roman"/>
              </a:rPr>
              <a:t>ts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45420" y="3151116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(F, L)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tr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35942" y="5023043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F</a:t>
            </a:r>
            <a:r>
              <a:rPr lang="en-US" sz="2000" baseline="-25000" dirty="0" smtClean="0">
                <a:latin typeface="Times New Roman"/>
                <a:cs typeface="Times New Roman"/>
              </a:rPr>
              <a:t>ts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29024" y="5005168"/>
            <a:ext cx="91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/>
                <a:cs typeface="Times New Roman"/>
              </a:rPr>
              <a:t>L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ts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89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steringCoffs_40raga_2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3657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53684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6684" y="1928000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12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uracy_Vs_thres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726859" y="1808703"/>
            <a:ext cx="0" cy="2822091"/>
          </a:xfrm>
          <a:prstGeom prst="line">
            <a:avLst/>
          </a:prstGeom>
          <a:ln w="19050" cmpd="sng">
            <a:solidFill>
              <a:schemeClr val="tx1"/>
            </a:solidFill>
            <a:prstDash val="lgDashDot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498" y="1785613"/>
            <a:ext cx="52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s</a:t>
            </a:r>
            <a:r>
              <a:rPr lang="en-US" i="1" baseline="30000" dirty="0" smtClean="0">
                <a:latin typeface="Times New Roman"/>
                <a:cs typeface="Times New Roman"/>
              </a:rPr>
              <a:t>*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80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7" y="869948"/>
            <a:ext cx="522565" cy="274275"/>
          </a:xfrm>
          <a:prstGeom prst="rect">
            <a:avLst/>
          </a:prstGeom>
        </p:spPr>
      </p:pic>
      <p:pic>
        <p:nvPicPr>
          <p:cNvPr id="5" name="Picture 4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46" y="641973"/>
            <a:ext cx="304439" cy="159789"/>
          </a:xfrm>
          <a:prstGeom prst="rect">
            <a:avLst/>
          </a:prstGeom>
        </p:spPr>
      </p:pic>
      <p:pic>
        <p:nvPicPr>
          <p:cNvPr id="6" name="Picture 5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0" y="853497"/>
            <a:ext cx="436474" cy="22908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886172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03065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 flipV="1">
            <a:off x="903065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V="1">
            <a:off x="886172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138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avefor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5" y="733575"/>
            <a:ext cx="259825" cy="136373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307764" y="1415570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24657" y="1645067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 flipV="1">
            <a:off x="1324657" y="1514651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1307764" y="1297844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66730" y="1241612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704977" y="1403681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721870" y="1633178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 flipV="1">
            <a:off x="1721870" y="1502762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1704977" y="1285955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63943" y="1229723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93470" y="1394884"/>
            <a:ext cx="249382" cy="116288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110363" y="1624381"/>
            <a:ext cx="213469" cy="117605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 flipV="1">
            <a:off x="2110363" y="1493965"/>
            <a:ext cx="232489" cy="130416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2093470" y="1277158"/>
            <a:ext cx="271503" cy="117726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52436" y="1220926"/>
            <a:ext cx="345634" cy="541746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09798" y="2481637"/>
            <a:ext cx="106735" cy="58803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 flipV="1">
            <a:off x="1058564" y="2201319"/>
            <a:ext cx="169809" cy="9961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236628" y="2411918"/>
            <a:ext cx="156871" cy="73150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244886" y="1985000"/>
            <a:ext cx="125755" cy="6928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flipV="1">
            <a:off x="1276983" y="2093283"/>
            <a:ext cx="187316" cy="81222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387485" y="2015279"/>
            <a:ext cx="167281" cy="7800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612364" y="2207531"/>
            <a:ext cx="156240" cy="4586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642235" y="2307140"/>
            <a:ext cx="128809" cy="109071"/>
          </a:xfrm>
          <a:custGeom>
            <a:avLst/>
            <a:gdLst>
              <a:gd name="connsiteX0" fmla="*/ 0 w 1558575"/>
              <a:gd name="connsiteY0" fmla="*/ 550660 h 858655"/>
              <a:gd name="connsiteX1" fmla="*/ 360781 w 1558575"/>
              <a:gd name="connsiteY1" fmla="*/ 565090 h 858655"/>
              <a:gd name="connsiteX2" fmla="*/ 519525 w 1558575"/>
              <a:gd name="connsiteY2" fmla="*/ 853696 h 858655"/>
              <a:gd name="connsiteX3" fmla="*/ 663838 w 1558575"/>
              <a:gd name="connsiteY3" fmla="*/ 290914 h 858655"/>
              <a:gd name="connsiteX4" fmla="*/ 1010187 w 1558575"/>
              <a:gd name="connsiteY4" fmla="*/ 262054 h 858655"/>
              <a:gd name="connsiteX5" fmla="*/ 1154500 w 1558575"/>
              <a:gd name="connsiteY5" fmla="*/ 622811 h 858655"/>
              <a:gd name="connsiteX6" fmla="*/ 1241087 w 1558575"/>
              <a:gd name="connsiteY6" fmla="*/ 262054 h 858655"/>
              <a:gd name="connsiteX7" fmla="*/ 1342106 w 1558575"/>
              <a:gd name="connsiteY7" fmla="*/ 31169 h 858655"/>
              <a:gd name="connsiteX8" fmla="*/ 1558575 w 1558575"/>
              <a:gd name="connsiteY8" fmla="*/ 2308 h 8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575" h="858655">
                <a:moveTo>
                  <a:pt x="0" y="550660"/>
                </a:moveTo>
                <a:cubicBezTo>
                  <a:pt x="137096" y="532622"/>
                  <a:pt x="274193" y="514584"/>
                  <a:pt x="360781" y="565090"/>
                </a:cubicBezTo>
                <a:cubicBezTo>
                  <a:pt x="447369" y="615596"/>
                  <a:pt x="469016" y="899392"/>
                  <a:pt x="519525" y="853696"/>
                </a:cubicBezTo>
                <a:cubicBezTo>
                  <a:pt x="570034" y="808000"/>
                  <a:pt x="582061" y="389521"/>
                  <a:pt x="663838" y="290914"/>
                </a:cubicBezTo>
                <a:cubicBezTo>
                  <a:pt x="745615" y="192307"/>
                  <a:pt x="928410" y="206738"/>
                  <a:pt x="1010187" y="262054"/>
                </a:cubicBezTo>
                <a:cubicBezTo>
                  <a:pt x="1091964" y="317370"/>
                  <a:pt x="1116017" y="622811"/>
                  <a:pt x="1154500" y="622811"/>
                </a:cubicBezTo>
                <a:cubicBezTo>
                  <a:pt x="1192983" y="622811"/>
                  <a:pt x="1209819" y="360661"/>
                  <a:pt x="1241087" y="262054"/>
                </a:cubicBezTo>
                <a:cubicBezTo>
                  <a:pt x="1272355" y="163447"/>
                  <a:pt x="1289191" y="74460"/>
                  <a:pt x="1342106" y="31169"/>
                </a:cubicBezTo>
                <a:cubicBezTo>
                  <a:pt x="1395021" y="-12122"/>
                  <a:pt x="1558575" y="2308"/>
                  <a:pt x="1558575" y="2308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506866" y="2300929"/>
            <a:ext cx="144802" cy="58144"/>
          </a:xfrm>
          <a:custGeom>
            <a:avLst/>
            <a:gdLst>
              <a:gd name="connsiteX0" fmla="*/ 0 w 3102719"/>
              <a:gd name="connsiteY0" fmla="*/ 764622 h 1446821"/>
              <a:gd name="connsiteX1" fmla="*/ 649407 w 3102719"/>
              <a:gd name="connsiteY1" fmla="*/ 1442846 h 1446821"/>
              <a:gd name="connsiteX2" fmla="*/ 1024619 w 3102719"/>
              <a:gd name="connsiteY2" fmla="*/ 995507 h 1446821"/>
              <a:gd name="connsiteX3" fmla="*/ 1255519 w 3102719"/>
              <a:gd name="connsiteY3" fmla="*/ 14246 h 1446821"/>
              <a:gd name="connsiteX4" fmla="*/ 1573007 w 3102719"/>
              <a:gd name="connsiteY4" fmla="*/ 389434 h 1446821"/>
              <a:gd name="connsiteX5" fmla="*/ 1775044 w 3102719"/>
              <a:gd name="connsiteY5" fmla="*/ 57537 h 1446821"/>
              <a:gd name="connsiteX6" fmla="*/ 2034806 w 3102719"/>
              <a:gd name="connsiteY6" fmla="*/ 764622 h 1446821"/>
              <a:gd name="connsiteX7" fmla="*/ 2251275 w 3102719"/>
              <a:gd name="connsiteY7" fmla="*/ 476016 h 1446821"/>
              <a:gd name="connsiteX8" fmla="*/ 2395588 w 3102719"/>
              <a:gd name="connsiteY8" fmla="*/ 779052 h 1446821"/>
              <a:gd name="connsiteX9" fmla="*/ 2496606 w 3102719"/>
              <a:gd name="connsiteY9" fmla="*/ 331713 h 1446821"/>
              <a:gd name="connsiteX10" fmla="*/ 3102719 w 3102719"/>
              <a:gd name="connsiteY10" fmla="*/ 259562 h 1446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719" h="1446821">
                <a:moveTo>
                  <a:pt x="0" y="764622"/>
                </a:moveTo>
                <a:cubicBezTo>
                  <a:pt x="239318" y="1084493"/>
                  <a:pt x="478637" y="1404365"/>
                  <a:pt x="649407" y="1442846"/>
                </a:cubicBezTo>
                <a:cubicBezTo>
                  <a:pt x="820177" y="1481327"/>
                  <a:pt x="923600" y="1233607"/>
                  <a:pt x="1024619" y="995507"/>
                </a:cubicBezTo>
                <a:cubicBezTo>
                  <a:pt x="1125638" y="757407"/>
                  <a:pt x="1164121" y="115258"/>
                  <a:pt x="1255519" y="14246"/>
                </a:cubicBezTo>
                <a:cubicBezTo>
                  <a:pt x="1346917" y="-86766"/>
                  <a:pt x="1486420" y="382219"/>
                  <a:pt x="1573007" y="389434"/>
                </a:cubicBezTo>
                <a:cubicBezTo>
                  <a:pt x="1659594" y="396649"/>
                  <a:pt x="1698078" y="-4994"/>
                  <a:pt x="1775044" y="57537"/>
                </a:cubicBezTo>
                <a:cubicBezTo>
                  <a:pt x="1852010" y="120068"/>
                  <a:pt x="1955434" y="694876"/>
                  <a:pt x="2034806" y="764622"/>
                </a:cubicBezTo>
                <a:cubicBezTo>
                  <a:pt x="2114178" y="834368"/>
                  <a:pt x="2191145" y="473611"/>
                  <a:pt x="2251275" y="476016"/>
                </a:cubicBezTo>
                <a:cubicBezTo>
                  <a:pt x="2311405" y="478421"/>
                  <a:pt x="2354700" y="803102"/>
                  <a:pt x="2395588" y="779052"/>
                </a:cubicBezTo>
                <a:cubicBezTo>
                  <a:pt x="2436476" y="755002"/>
                  <a:pt x="2378751" y="418295"/>
                  <a:pt x="2496606" y="331713"/>
                </a:cubicBezTo>
                <a:cubicBezTo>
                  <a:pt x="2614461" y="245131"/>
                  <a:pt x="3102719" y="259562"/>
                  <a:pt x="3102719" y="259562"/>
                </a:cubicBezTo>
              </a:path>
            </a:pathLst>
          </a:cu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181676" y="2313538"/>
            <a:ext cx="93393" cy="130643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38650" y="2325220"/>
            <a:ext cx="49031" cy="153546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4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100</Words>
  <Application>Microsoft Macintosh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91</cp:revision>
  <dcterms:created xsi:type="dcterms:W3CDTF">2014-02-20T09:42:35Z</dcterms:created>
  <dcterms:modified xsi:type="dcterms:W3CDTF">2016-08-30T10:51:20Z</dcterms:modified>
</cp:coreProperties>
</file>