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7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7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7559675" cy="106918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7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7.xml><?xml version="1.0" encoding="utf-8"?>
<a:tblStyleLst xmlns:a="http://schemas.openxmlformats.org/drawingml/2006/main" xmlns:r="http://schemas.openxmlformats.org/officeDocument/2006/relationships" def="{90651C3A-4460-11DB-9652-00E08161165F}">
  <a:tblStyle styleId="{6ED8954A-3C21-4D0D-B15D-A96D69B60B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7.xml"/><Relationship Id="rId3" Type="http://schemas.openxmlformats.org/officeDocument/2006/relationships/tableStyles" Target="tableStyles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19.xml"/><Relationship Id="rId14" Type="http://schemas.openxmlformats.org/officeDocument/2006/relationships/slide" Target="slides/slide8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30ed71fca0d52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2830ed71fca0d526_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da545546b9a1cd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1da545546b9a1cd_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da545546b9a1cd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1da545546b9a1cd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a545546b9a1cd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a545546b9a1cd_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da545546b9a1cd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1da545546b9a1cd_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a545546b9a1cd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da545546b9a1cd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30ed71fca0d52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2830ed71fca0d526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3efaca43b52504e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43efaca43b52504e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a545546b9a1cd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1da545546b9a1cd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da545546b9a1c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1da545546b9a1cd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a545546b9a1cd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1da545546b9a1cd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a545546b9a1cd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1da545546b9a1cd_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da545546b9a1cd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1da545546b9a1cd_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226ff6f0efd3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34226ff6f0efd318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226ff6f0efd31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34226ff6f0efd318_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a545546b9a1cd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da545546b9a1cd_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648BF3-5722-48B9-8885-B51C67264A6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28-05-2022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D3669B-CBCC-4635-B810-AA5E5FF6DD0A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61B2AF-DB56-48ED-A9CB-56147B39C723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28-05-2022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0987AA-B156-41E2-A6CE-0A0EAE4DE20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ristuniversity.in/StudentLogi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"/>
          <p:cNvSpPr txBox="1"/>
          <p:nvPr>
            <p:ph type="title"/>
          </p:nvPr>
        </p:nvSpPr>
        <p:spPr>
          <a:xfrm>
            <a:off x="3610864" y="3"/>
            <a:ext cx="91437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/>
              <a:t>MINI PROJECT</a:t>
            </a:r>
            <a:endParaRPr b="1"/>
          </a:p>
        </p:txBody>
      </p:sp>
      <p:sp>
        <p:nvSpPr>
          <p:cNvPr id="401" name="Google Shape;401;p1"/>
          <p:cNvSpPr txBox="1"/>
          <p:nvPr>
            <p:ph type="title"/>
          </p:nvPr>
        </p:nvSpPr>
        <p:spPr>
          <a:xfrm>
            <a:off x="1215900" y="1170300"/>
            <a:ext cx="103872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/>
              <a:t>STUDENT MANAGEMENT SYSTEM</a:t>
            </a:r>
            <a:endParaRPr b="1"/>
          </a:p>
        </p:txBody>
      </p:sp>
      <p:sp>
        <p:nvSpPr>
          <p:cNvPr id="402" name="Google Shape;402;p1"/>
          <p:cNvSpPr txBox="1"/>
          <p:nvPr>
            <p:ph type="title"/>
          </p:nvPr>
        </p:nvSpPr>
        <p:spPr>
          <a:xfrm>
            <a:off x="0" y="2422800"/>
            <a:ext cx="70659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1" lang="en-IN" sz="3100"/>
              <a:t>GUIDED BY:</a:t>
            </a:r>
            <a:endParaRPr sz="3100"/>
          </a:p>
        </p:txBody>
      </p:sp>
      <p:sp>
        <p:nvSpPr>
          <p:cNvPr id="403" name="Google Shape;403;p1"/>
          <p:cNvSpPr txBox="1"/>
          <p:nvPr>
            <p:ph type="title"/>
          </p:nvPr>
        </p:nvSpPr>
        <p:spPr>
          <a:xfrm>
            <a:off x="0" y="3789900"/>
            <a:ext cx="7415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IN" sz="2100"/>
              <a:t>Ms.D.MERLIN GETHSY AP/CSE</a:t>
            </a:r>
            <a:endParaRPr sz="2100"/>
          </a:p>
        </p:txBody>
      </p:sp>
      <p:sp>
        <p:nvSpPr>
          <p:cNvPr id="404" name="Google Shape;404;p1"/>
          <p:cNvSpPr txBox="1"/>
          <p:nvPr>
            <p:ph type="title"/>
          </p:nvPr>
        </p:nvSpPr>
        <p:spPr>
          <a:xfrm>
            <a:off x="6433928" y="3789902"/>
            <a:ext cx="9143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IN" sz="3000"/>
              <a:t>PRESENTED BY:</a:t>
            </a:r>
            <a:endParaRPr b="1" sz="3000"/>
          </a:p>
        </p:txBody>
      </p:sp>
      <p:sp>
        <p:nvSpPr>
          <p:cNvPr id="405" name="Google Shape;405;p1"/>
          <p:cNvSpPr txBox="1"/>
          <p:nvPr>
            <p:ph idx="4294967295" type="body"/>
          </p:nvPr>
        </p:nvSpPr>
        <p:spPr>
          <a:xfrm>
            <a:off x="7065888" y="4942988"/>
            <a:ext cx="109725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S.LATHA SELVAM -953419104030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P.MALATHI-953419104031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O.MEENATCHI-95341910033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R.SALMA JESHRAN-953419104044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"/>
          <p:cNvSpPr txBox="1"/>
          <p:nvPr>
            <p:ph type="title"/>
          </p:nvPr>
        </p:nvSpPr>
        <p:spPr>
          <a:xfrm flipH="1" rot="-677">
            <a:off x="1524148" y="497679"/>
            <a:ext cx="9143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SOFTWARE AND HARDWARE REQUIREMENTS:</a:t>
            </a:r>
            <a:endParaRPr b="1" sz="3600"/>
          </a:p>
        </p:txBody>
      </p:sp>
      <p:sp>
        <p:nvSpPr>
          <p:cNvPr id="440" name="Google Shape;440;p7"/>
          <p:cNvSpPr txBox="1"/>
          <p:nvPr>
            <p:ph type="title"/>
          </p:nvPr>
        </p:nvSpPr>
        <p:spPr>
          <a:xfrm>
            <a:off x="926325" y="1269225"/>
            <a:ext cx="9143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300"/>
              <a:t>SOFTWARE REQUIREMENTS:</a:t>
            </a:r>
            <a:endParaRPr b="1" sz="3300"/>
          </a:p>
        </p:txBody>
      </p:sp>
      <p:sp>
        <p:nvSpPr>
          <p:cNvPr id="441" name="Google Shape;441;p7"/>
          <p:cNvSpPr txBox="1"/>
          <p:nvPr>
            <p:ph type="body"/>
          </p:nvPr>
        </p:nvSpPr>
        <p:spPr>
          <a:xfrm>
            <a:off x="926325" y="2409482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Frontend- HTML,CSS, Java script, Bootstrap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Backend- Python flask (Python 3.7) , SQLAlchemy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systems: Windows 10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 /Internet Explorer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XAMP(Version -3.7)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main editor (user interface): PyCharm Community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Workspace editor : Sublime text 3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/>
          <p:nvPr>
            <p:ph type="title"/>
          </p:nvPr>
        </p:nvSpPr>
        <p:spPr>
          <a:xfrm>
            <a:off x="880551" y="320081"/>
            <a:ext cx="91437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HARDWARE REQUIREMENTS:</a:t>
            </a:r>
            <a:endParaRPr b="1" sz="3600"/>
          </a:p>
        </p:txBody>
      </p:sp>
      <p:sp>
        <p:nvSpPr>
          <p:cNvPr id="444" name="Google Shape;444;p8"/>
          <p:cNvSpPr txBox="1"/>
          <p:nvPr>
            <p:ph type="body"/>
          </p:nvPr>
        </p:nvSpPr>
        <p:spPr>
          <a:xfrm>
            <a:off x="880539" y="131697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with a 1.1 GHz or faster processor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2GB of RAM or more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 GB of available hard –disk space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5400 RPM hard drive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1366*768 or higher- resolution display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DVD-ROM drive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104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l="7669" t="27225" r="5967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l="8178" r="6095"/>
          <a:stretch/>
        </p:blipFill>
        <p:spPr>
          <a:xfrm>
            <a:off x="0" y="152400"/>
            <a:ext cx="12192001" cy="6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/>
          <p:nvPr>
            <p:ph type="title"/>
          </p:nvPr>
        </p:nvSpPr>
        <p:spPr>
          <a:xfrm>
            <a:off x="3362980" y="3"/>
            <a:ext cx="9143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CONCLUSION:</a:t>
            </a:r>
            <a:endParaRPr b="1" sz="3600"/>
          </a:p>
        </p:txBody>
      </p:sp>
      <p:sp>
        <p:nvSpPr>
          <p:cNvPr id="447" name="Google Shape;447;p9"/>
          <p:cNvSpPr txBox="1"/>
          <p:nvPr>
            <p:ph idx="4294967295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IN" sz="3400"/>
              <a:t>Student management system successfully implemented based on online data filling.</a:t>
            </a:r>
            <a:endParaRPr sz="3400"/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IN" sz="3400"/>
              <a:t>Using MySQL as the database is highly benificial as it is free to download,popular and can be easily cutomized.</a:t>
            </a:r>
            <a:endParaRPr sz="3400"/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IN" sz="3400"/>
              <a:t>The data stored in the MySQL database can easily be retrieved and manipulated according to the requirement with basic knowledge of SQL.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/>
          <p:nvPr>
            <p:ph type="title"/>
          </p:nvPr>
        </p:nvSpPr>
        <p:spPr>
          <a:xfrm flipH="1" rot="226">
            <a:off x="3782082" y="289761"/>
            <a:ext cx="9143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REFERENCE:</a:t>
            </a:r>
            <a:endParaRPr b="1" sz="3600"/>
          </a:p>
        </p:txBody>
      </p:sp>
      <p:sp>
        <p:nvSpPr>
          <p:cNvPr id="450" name="Google Shape;450;p10"/>
          <p:cNvSpPr txBox="1"/>
          <p:nvPr>
            <p:ph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 University </a:t>
            </a:r>
            <a:r>
              <a:rPr b="0" i="0" lang="en-IN" sz="3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https://christuniversity.in/StudentLogin.html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R. Bharamagoudar, R. B. Geeta, and S. G. Totad, “Web based student information management system,” International Journal of Advanced Research in Computer and Communication Engineering, vol. 2, no. 6, 2013. 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Pressman, Roger S., Software Engineering, fifth edition, McGraw-HillHigher Education, 2001.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"/>
          <p:cNvSpPr txBox="1"/>
          <p:nvPr>
            <p:ph type="title"/>
          </p:nvPr>
        </p:nvSpPr>
        <p:spPr>
          <a:xfrm>
            <a:off x="3048305" y="2235455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8200"/>
              <a:t>THANK YOU</a:t>
            </a:r>
            <a:endParaRPr b="1" sz="8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"/>
          <p:cNvSpPr txBox="1"/>
          <p:nvPr>
            <p:ph type="title"/>
          </p:nvPr>
        </p:nvSpPr>
        <p:spPr>
          <a:xfrm>
            <a:off x="3323764" y="345650"/>
            <a:ext cx="6963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en-IN" sz="3400"/>
              <a:t>ALGORITHM:</a:t>
            </a:r>
            <a:endParaRPr b="1" sz="3400"/>
          </a:p>
        </p:txBody>
      </p:sp>
      <p:sp>
        <p:nvSpPr>
          <p:cNvPr id="457" name="Google Shape;457;p2"/>
          <p:cNvSpPr txBox="1"/>
          <p:nvPr>
            <p:ph type="body"/>
          </p:nvPr>
        </p:nvSpPr>
        <p:spPr>
          <a:xfrm>
            <a:off x="490530" y="2251945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: Start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: Login if Username and Password are valid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 : Else deny permission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 : After logging in, Admin can view the records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 : Admin can add/remove staffs/subjects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 : Logout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"/>
          <p:cNvSpPr txBox="1"/>
          <p:nvPr>
            <p:ph type="title"/>
          </p:nvPr>
        </p:nvSpPr>
        <p:spPr>
          <a:xfrm flipH="1" rot="-504">
            <a:off x="490474" y="1299396"/>
            <a:ext cx="6139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en-IN" sz="3400"/>
              <a:t>ADMIN:</a:t>
            </a:r>
            <a:endParaRPr b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"/>
          <p:cNvSpPr txBox="1"/>
          <p:nvPr>
            <p:ph idx="4294967295" type="title"/>
          </p:nvPr>
        </p:nvSpPr>
        <p:spPr>
          <a:xfrm>
            <a:off x="4329388" y="1120450"/>
            <a:ext cx="4451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ABSTRACT:</a:t>
            </a:r>
            <a:endParaRPr b="1" sz="3600"/>
          </a:p>
        </p:txBody>
      </p:sp>
      <p:sp>
        <p:nvSpPr>
          <p:cNvPr id="418" name="Google Shape;418;p1"/>
          <p:cNvSpPr txBox="1"/>
          <p:nvPr>
            <p:ph idx="4294967295" type="body"/>
          </p:nvPr>
        </p:nvSpPr>
        <p:spPr>
          <a:xfrm>
            <a:off x="609755" y="2225732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IN" sz="3400"/>
              <a:t>In student management system we can register as a user and manage the details of student details and attendance.</a:t>
            </a:r>
            <a:endParaRPr sz="34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IN" sz="3400"/>
              <a:t>All students can search his/her basic details and attendance status with their respective roll number.</a:t>
            </a:r>
            <a:endParaRPr sz="34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IN" sz="3400"/>
              <a:t>An administrator has the power to add the new user and can edit the student details entered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"/>
          <p:cNvSpPr txBox="1"/>
          <p:nvPr/>
        </p:nvSpPr>
        <p:spPr>
          <a:xfrm>
            <a:off x="3943017" y="0"/>
            <a:ext cx="9542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"/>
          <p:cNvSpPr txBox="1"/>
          <p:nvPr/>
        </p:nvSpPr>
        <p:spPr>
          <a:xfrm>
            <a:off x="1013040" y="1547280"/>
            <a:ext cx="102549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management system is to allow the administrator of any organization to edit and find out the personal details of a student  allows the student to keep up to date his profile.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 management system will store all the details of the students including   their background information, educational qualifications, and all the information related to their resume.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management system is an automated version of manual student management system.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management system can handle all the details about a student.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"/>
          <p:cNvSpPr txBox="1"/>
          <p:nvPr>
            <p:ph type="title"/>
          </p:nvPr>
        </p:nvSpPr>
        <p:spPr>
          <a:xfrm>
            <a:off x="3048309" y="648513"/>
            <a:ext cx="9143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IN" sz="3600"/>
              <a:t>LITERATURE SURVEY:</a:t>
            </a:r>
            <a:endParaRPr b="1" sz="3600"/>
          </a:p>
        </p:txBody>
      </p:sp>
      <p:graphicFrame>
        <p:nvGraphicFramePr>
          <p:cNvPr id="424" name="Google Shape;424;p3"/>
          <p:cNvGraphicFramePr/>
          <p:nvPr/>
        </p:nvGraphicFramePr>
        <p:xfrm>
          <a:off x="476250" y="29745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{6ED8954A-3C21-4D0D-B15D-A96D69B60B18}</a:tableStyleId>
              </a:tblPr>
              <a:tblGrid>
                <a:gridCol w="2057400"/>
                <a:gridCol w="2952475"/>
                <a:gridCol w="2836875"/>
                <a:gridCol w="3392750"/>
              </a:tblGrid>
              <a:tr h="11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4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3400" u="none" cap="none" strike="noStrike"/>
                        <a:t>Title</a:t>
                      </a:r>
                      <a:endParaRPr sz="3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4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3400" u="none" cap="none" strike="noStrike"/>
                        <a:t>Author</a:t>
                      </a:r>
                      <a:endParaRPr sz="3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4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3400" u="none" cap="none" strike="noStrike"/>
                        <a:t>Advantages</a:t>
                      </a:r>
                      <a:endParaRPr sz="3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4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3400" u="none" cap="none" strike="noStrike"/>
                        <a:t>Disadvantages</a:t>
                      </a:r>
                      <a:endParaRPr sz="3400" u="none" cap="none" strike="noStrike"/>
                    </a:p>
                  </a:txBody>
                  <a:tcPr marT="91425" marB="91425" marR="91425" marL="91425"/>
                </a:tc>
              </a:tr>
              <a:tr h="195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2500" u="none" cap="none" strike="noStrike"/>
                        <a:t>Online student information system</a:t>
                      </a:r>
                      <a:endParaRPr sz="2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2500" u="none" cap="none" strike="noStrike"/>
                        <a:t>Igweonu(2013)</a:t>
                      </a:r>
                      <a:endParaRPr sz="2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2500" u="none" cap="none" strike="noStrike"/>
                        <a:t>Acadamic transaction services</a:t>
                      </a:r>
                      <a:endParaRPr sz="2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2500" u="none" cap="none" strike="noStrike"/>
                        <a:t>Inadequate technicians for computer maintainance</a:t>
                      </a:r>
                      <a:endParaRPr sz="2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"/>
          <p:cNvSpPr txBox="1"/>
          <p:nvPr>
            <p:ph type="title"/>
          </p:nvPr>
        </p:nvSpPr>
        <p:spPr>
          <a:xfrm>
            <a:off x="657115" y="354843"/>
            <a:ext cx="91437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DRAWBACK OF EXISTING METHODS:</a:t>
            </a:r>
            <a:endParaRPr b="1" sz="3600"/>
          </a:p>
        </p:txBody>
      </p:sp>
      <p:pic>
        <p:nvPicPr>
          <p:cNvPr id="454" name="Google Shape;4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117" y="2066718"/>
            <a:ext cx="7829465" cy="405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"/>
          <p:cNvSpPr txBox="1"/>
          <p:nvPr>
            <p:ph type="title"/>
          </p:nvPr>
        </p:nvSpPr>
        <p:spPr>
          <a:xfrm>
            <a:off x="3655708" y="0"/>
            <a:ext cx="97140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600"/>
              <a:t>OBJECTIVE:</a:t>
            </a:r>
            <a:endParaRPr b="1" sz="3600"/>
          </a:p>
        </p:txBody>
      </p:sp>
      <p:sp>
        <p:nvSpPr>
          <p:cNvPr id="427" name="Google Shape;427;p4"/>
          <p:cNvSpPr txBox="1"/>
          <p:nvPr/>
        </p:nvSpPr>
        <p:spPr>
          <a:xfrm>
            <a:off x="838350" y="1675864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b="1" i="0" sz="2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management system provide a simple interface for maintenance of student information.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the student management is to  manage the details of profiles ,courses ,fees  and attendance.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works on python language and the database is MYSQL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that will be disclosed will be more secure since there will be no access to the unknown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"/>
          <p:cNvSpPr txBox="1">
            <a:spLocks noGrp="1"/>
          </p:cNvSpPr>
          <p:nvPr>
            <p:ph type="title" idx="4294967295"/>
          </p:nvPr>
        </p:nvSpPr>
        <p:spPr>
          <a:xfrm>
            <a:off x="65947" y="-100853"/>
            <a:ext cx="2982583" cy="89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3200" b="1"/>
              <a:t>FLOW CHART</a:t>
            </a:r>
            <a:r>
              <a:rPr lang="en-IN" sz="3600" b="1"/>
              <a:t>:</a:t>
            </a:r>
            <a:endParaRPr sz="36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ED8B1-7725-65E7-5710-7EE01DDD43B4}"/>
              </a:ext>
            </a:extLst>
          </p:cNvPr>
          <p:cNvSpPr/>
          <p:nvPr/>
        </p:nvSpPr>
        <p:spPr>
          <a:xfrm>
            <a:off x="3300045" y="1220064"/>
            <a:ext cx="1373669" cy="597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ADMIN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B89FC3-D416-BC33-AEF8-F31792E5A799}"/>
              </a:ext>
            </a:extLst>
          </p:cNvPr>
          <p:cNvSpPr/>
          <p:nvPr/>
        </p:nvSpPr>
        <p:spPr>
          <a:xfrm>
            <a:off x="3296555" y="2143384"/>
            <a:ext cx="1373840" cy="9964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034DAE-95E4-B2E7-A75E-5DD0E5154427}"/>
              </a:ext>
            </a:extLst>
          </p:cNvPr>
          <p:cNvSpPr/>
          <p:nvPr/>
        </p:nvSpPr>
        <p:spPr>
          <a:xfrm>
            <a:off x="5063938" y="3174454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 DEPARTMENT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2B8430-E408-45A0-8664-65C3FB6AF9CB}"/>
              </a:ext>
            </a:extLst>
          </p:cNvPr>
          <p:cNvSpPr/>
          <p:nvPr/>
        </p:nvSpPr>
        <p:spPr>
          <a:xfrm>
            <a:off x="5050276" y="4072607"/>
            <a:ext cx="1981200" cy="597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 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21FAF2-8F8C-FB9C-F3F1-A470FCEE8882}"/>
              </a:ext>
            </a:extLst>
          </p:cNvPr>
          <p:cNvSpPr/>
          <p:nvPr/>
        </p:nvSpPr>
        <p:spPr>
          <a:xfrm>
            <a:off x="5101045" y="4896583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ATTENDANCE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203FC6-74A9-2DF1-1B02-62115FD8CB52}"/>
              </a:ext>
            </a:extLst>
          </p:cNvPr>
          <p:cNvCxnSpPr/>
          <p:nvPr/>
        </p:nvCxnSpPr>
        <p:spPr>
          <a:xfrm flipH="1">
            <a:off x="3987914" y="940947"/>
            <a:ext cx="4482" cy="298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066D56-0CFB-6678-028A-DCE329D032D9}"/>
              </a:ext>
            </a:extLst>
          </p:cNvPr>
          <p:cNvCxnSpPr/>
          <p:nvPr/>
        </p:nvCxnSpPr>
        <p:spPr>
          <a:xfrm flipH="1">
            <a:off x="3985113" y="1788243"/>
            <a:ext cx="4481" cy="35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65683A-DB59-E9EA-ED76-D1D967794C31}"/>
              </a:ext>
            </a:extLst>
          </p:cNvPr>
          <p:cNvCxnSpPr/>
          <p:nvPr/>
        </p:nvCxnSpPr>
        <p:spPr>
          <a:xfrm flipH="1" flipV="1">
            <a:off x="4678757" y="2624634"/>
            <a:ext cx="1042148" cy="224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DDEEA-9A0A-A273-D60E-8809CC76A36A}"/>
              </a:ext>
            </a:extLst>
          </p:cNvPr>
          <p:cNvCxnSpPr/>
          <p:nvPr/>
        </p:nvCxnSpPr>
        <p:spPr>
          <a:xfrm>
            <a:off x="5718103" y="1523655"/>
            <a:ext cx="0" cy="11093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367ED-5932-326C-7900-23C3EBAAD7E4}"/>
              </a:ext>
            </a:extLst>
          </p:cNvPr>
          <p:cNvCxnSpPr/>
          <p:nvPr/>
        </p:nvCxnSpPr>
        <p:spPr>
          <a:xfrm flipH="1" flipV="1">
            <a:off x="4679880" y="1527578"/>
            <a:ext cx="1046629" cy="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E7AAE-6306-B34D-3292-EF3839CFEB3F}"/>
              </a:ext>
            </a:extLst>
          </p:cNvPr>
          <p:cNvSpPr txBox="1"/>
          <p:nvPr/>
        </p:nvSpPr>
        <p:spPr>
          <a:xfrm>
            <a:off x="4036099" y="3102565"/>
            <a:ext cx="670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5D551-6BB7-0CC5-A32F-8D669EAC2202}"/>
              </a:ext>
            </a:extLst>
          </p:cNvPr>
          <p:cNvSpPr txBox="1"/>
          <p:nvPr/>
        </p:nvSpPr>
        <p:spPr>
          <a:xfrm>
            <a:off x="4593594" y="2225704"/>
            <a:ext cx="804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9BDDC27-6B3F-61BB-3BFE-A3D2183CA782}"/>
              </a:ext>
            </a:extLst>
          </p:cNvPr>
          <p:cNvSpPr/>
          <p:nvPr/>
        </p:nvSpPr>
        <p:spPr>
          <a:xfrm>
            <a:off x="3294831" y="493679"/>
            <a:ext cx="1378321" cy="44823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6A215-2329-2719-57E9-259C3E2848FB}"/>
              </a:ext>
            </a:extLst>
          </p:cNvPr>
          <p:cNvSpPr txBox="1"/>
          <p:nvPr/>
        </p:nvSpPr>
        <p:spPr>
          <a:xfrm>
            <a:off x="3585062" y="2449821"/>
            <a:ext cx="916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480D09-D64B-6299-AD20-15D51F59EBF0}"/>
              </a:ext>
            </a:extLst>
          </p:cNvPr>
          <p:cNvCxnSpPr/>
          <p:nvPr/>
        </p:nvCxnSpPr>
        <p:spPr>
          <a:xfrm>
            <a:off x="3990112" y="3100883"/>
            <a:ext cx="1" cy="20994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453F2AE5-D22E-CC46-12C5-0D6185FB1D7C}"/>
              </a:ext>
            </a:extLst>
          </p:cNvPr>
          <p:cNvSpPr/>
          <p:nvPr/>
        </p:nvSpPr>
        <p:spPr>
          <a:xfrm>
            <a:off x="5443557" y="5981760"/>
            <a:ext cx="1232646" cy="4594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9A9CEB-386B-7B46-7FD4-EB2B4CEE3B3B}"/>
              </a:ext>
            </a:extLst>
          </p:cNvPr>
          <p:cNvCxnSpPr/>
          <p:nvPr/>
        </p:nvCxnSpPr>
        <p:spPr>
          <a:xfrm flipV="1">
            <a:off x="3983993" y="3471798"/>
            <a:ext cx="1071282" cy="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F9DE85-27D2-994A-6367-5259852389AF}"/>
              </a:ext>
            </a:extLst>
          </p:cNvPr>
          <p:cNvCxnSpPr/>
          <p:nvPr/>
        </p:nvCxnSpPr>
        <p:spPr>
          <a:xfrm flipV="1">
            <a:off x="3992397" y="4308576"/>
            <a:ext cx="1071283" cy="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817F51-B853-9481-B57A-03651F089CBD}"/>
              </a:ext>
            </a:extLst>
          </p:cNvPr>
          <p:cNvCxnSpPr/>
          <p:nvPr/>
        </p:nvCxnSpPr>
        <p:spPr>
          <a:xfrm>
            <a:off x="3998000" y="5191861"/>
            <a:ext cx="1082489" cy="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36F8C5-69DA-C637-C2DD-DF6E712BAB29}"/>
              </a:ext>
            </a:extLst>
          </p:cNvPr>
          <p:cNvCxnSpPr/>
          <p:nvPr/>
        </p:nvCxnSpPr>
        <p:spPr>
          <a:xfrm>
            <a:off x="6025661" y="5492261"/>
            <a:ext cx="11723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0AD6D-390A-6020-5E96-C3A0C9844F33}"/>
              </a:ext>
            </a:extLst>
          </p:cNvPr>
          <p:cNvCxnSpPr/>
          <p:nvPr/>
        </p:nvCxnSpPr>
        <p:spPr>
          <a:xfrm flipV="1">
            <a:off x="6953981" y="3466368"/>
            <a:ext cx="232116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A61FA4-5793-40EF-36B1-02B9EC3E8882}"/>
              </a:ext>
            </a:extLst>
          </p:cNvPr>
          <p:cNvCxnSpPr/>
          <p:nvPr/>
        </p:nvCxnSpPr>
        <p:spPr>
          <a:xfrm>
            <a:off x="7026519" y="4312628"/>
            <a:ext cx="2250830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AD3EEE-B827-35E9-2AA7-B38C03B3C9B5}"/>
              </a:ext>
            </a:extLst>
          </p:cNvPr>
          <p:cNvCxnSpPr/>
          <p:nvPr/>
        </p:nvCxnSpPr>
        <p:spPr>
          <a:xfrm>
            <a:off x="7087332" y="5194056"/>
            <a:ext cx="2192215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93E1-7C2C-2ADE-006C-F602D9C973EB}"/>
              </a:ext>
            </a:extLst>
          </p:cNvPr>
          <p:cNvCxnSpPr/>
          <p:nvPr/>
        </p:nvCxnSpPr>
        <p:spPr>
          <a:xfrm>
            <a:off x="9272220" y="3475158"/>
            <a:ext cx="11724" cy="24032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E27463FD-CC65-6A1D-9E8F-938A2F78F6BA}"/>
              </a:ext>
            </a:extLst>
          </p:cNvPr>
          <p:cNvSpPr/>
          <p:nvPr/>
        </p:nvSpPr>
        <p:spPr>
          <a:xfrm>
            <a:off x="7623663" y="5494401"/>
            <a:ext cx="1113692" cy="84406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AEE4C7-C4CD-150B-4874-7C4A7AA9DF9D}"/>
              </a:ext>
            </a:extLst>
          </p:cNvPr>
          <p:cNvCxnSpPr/>
          <p:nvPr/>
        </p:nvCxnSpPr>
        <p:spPr>
          <a:xfrm flipH="1">
            <a:off x="8739555" y="5861538"/>
            <a:ext cx="539261" cy="23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9B8A3-1C9B-3B14-30BA-862710A3FB70}"/>
              </a:ext>
            </a:extLst>
          </p:cNvPr>
          <p:cNvSpPr txBox="1"/>
          <p:nvPr/>
        </p:nvSpPr>
        <p:spPr>
          <a:xfrm>
            <a:off x="7534275" y="5693752"/>
            <a:ext cx="1735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1480650" y="1072585"/>
            <a:ext cx="9230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 sz="3400"/>
              <a:t>MODULES OF PROJECT:</a:t>
            </a:r>
            <a:endParaRPr b="1" sz="3400"/>
          </a:p>
        </p:txBody>
      </p:sp>
      <p:pic>
        <p:nvPicPr>
          <p:cNvPr id="430" name="Google Shape;430;p5"/>
          <p:cNvPicPr preferRelativeResize="0"/>
          <p:nvPr/>
        </p:nvPicPr>
        <p:blipFill rotWithShape="1">
          <a:blip r:embed="rId3">
            <a:alphaModFix/>
          </a:blip>
          <a:srcRect b="0" l="0" r="0" t="47783"/>
          <a:stretch/>
        </p:blipFill>
        <p:spPr>
          <a:xfrm>
            <a:off x="952500" y="2748900"/>
            <a:ext cx="10287000" cy="1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2433" y="0"/>
            <a:ext cx="56471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title" idx="4294967295"/>
          </p:nvPr>
        </p:nvSpPr>
        <p:spPr>
          <a:xfrm>
            <a:off x="374300" y="296550"/>
            <a:ext cx="6263100" cy="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3600" b="1"/>
              <a:t>USE CASE DIAGRAM:</a:t>
            </a:r>
            <a:endParaRPr sz="3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