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7" r:id="rId5"/>
    <p:sldId id="272" r:id="rId6"/>
    <p:sldId id="277" r:id="rId7"/>
    <p:sldId id="284" r:id="rId8"/>
    <p:sldId id="280" r:id="rId9"/>
    <p:sldId id="287" r:id="rId10"/>
    <p:sldId id="278" r:id="rId11"/>
    <p:sldId id="283" r:id="rId12"/>
    <p:sldId id="258" r:id="rId13"/>
    <p:sldId id="289" r:id="rId14"/>
    <p:sldId id="288" r:id="rId15"/>
    <p:sldId id="290" r:id="rId16"/>
    <p:sldId id="292" r:id="rId17"/>
    <p:sldId id="291" r:id="rId18"/>
    <p:sldId id="264" r:id="rId19"/>
    <p:sldId id="293" r:id="rId20"/>
    <p:sldId id="300" r:id="rId21"/>
    <p:sldId id="294" r:id="rId22"/>
    <p:sldId id="295" r:id="rId23"/>
    <p:sldId id="296" r:id="rId24"/>
    <p:sldId id="297" r:id="rId25"/>
    <p:sldId id="299" r:id="rId26"/>
    <p:sldId id="298" r:id="rId27"/>
    <p:sldId id="305" r:id="rId28"/>
    <p:sldId id="302" r:id="rId29"/>
    <p:sldId id="301" r:id="rId30"/>
    <p:sldId id="304" r:id="rId31"/>
    <p:sldId id="306" r:id="rId32"/>
    <p:sldId id="307" r:id="rId33"/>
    <p:sldId id="308" r:id="rId34"/>
    <p:sldId id="309" r:id="rId35"/>
    <p:sldId id="310" r:id="rId36"/>
    <p:sldId id="269"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p:cViewPr varScale="1">
        <p:scale>
          <a:sx n="110" d="100"/>
          <a:sy n="110" d="100"/>
        </p:scale>
        <p:origin x="576" y="9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7/29/2021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7/29/2021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61351F-DBB1-4664-ADA9-83BC7CB8848D}" type="slidenum">
              <a:rPr lang="en-US" smtClean="0"/>
              <a:t>14</a:t>
            </a:fld>
            <a:endParaRPr lang="en-US"/>
          </a:p>
        </p:txBody>
      </p:sp>
    </p:spTree>
    <p:extLst>
      <p:ext uri="{BB962C8B-B14F-4D97-AF65-F5344CB8AC3E}">
        <p14:creationId xmlns:p14="http://schemas.microsoft.com/office/powerpoint/2010/main" val="414944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1351F-DBB1-4664-ADA9-83BC7CB8848D}" type="slidenum">
              <a:rPr lang="en-US" smtClean="0"/>
              <a:t>26</a:t>
            </a:fld>
            <a:endParaRPr lang="en-US"/>
          </a:p>
        </p:txBody>
      </p:sp>
    </p:spTree>
    <p:extLst>
      <p:ext uri="{BB962C8B-B14F-4D97-AF65-F5344CB8AC3E}">
        <p14:creationId xmlns:p14="http://schemas.microsoft.com/office/powerpoint/2010/main" val="2031287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r>
              <a:rPr lang="en-US"/>
              <a:t>7/26/2021</a:t>
            </a:r>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r>
              <a:rPr lang="en-US"/>
              <a:t>7/26/2021</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r>
              <a:rPr lang="en-US"/>
              <a:t>7/26/2021</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r>
              <a:rPr lang="en-US"/>
              <a:t>7/26/2021</a:t>
            </a:r>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r>
              <a:rPr lang="en-US"/>
              <a:t>7/26/2021</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r>
              <a:rPr lang="en-US"/>
              <a:t>7/26/2021</a:t>
            </a:r>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r>
              <a:rPr lang="en-US"/>
              <a:t>7/26/2021</a:t>
            </a:r>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r>
              <a:rPr lang="en-US"/>
              <a:t>7/26/2021</a:t>
            </a:r>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r>
              <a:rPr lang="en-US"/>
              <a:t>7/26/2021</a:t>
            </a:r>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r>
              <a:rPr lang="en-US"/>
              <a:t>7/26/2021</a:t>
            </a: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a:t>7/26/2021</a:t>
            </a:r>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914401"/>
            <a:ext cx="9487758" cy="1667486"/>
          </a:xfrm>
        </p:spPr>
        <p:txBody>
          <a:bodyPr>
            <a:normAutofit fontScale="90000"/>
          </a:bodyPr>
          <a:lstStyle/>
          <a:p>
            <a:r>
              <a:rPr lang="en-US" b="1" dirty="0"/>
              <a:t>Heart Disease </a:t>
            </a:r>
            <a:br>
              <a:rPr lang="en-US" b="1" dirty="0"/>
            </a:br>
            <a:r>
              <a:rPr lang="en-US" b="1" dirty="0"/>
              <a:t>Prevention</a:t>
            </a:r>
          </a:p>
        </p:txBody>
      </p:sp>
      <p:sp>
        <p:nvSpPr>
          <p:cNvPr id="3" name="Subtitle 2"/>
          <p:cNvSpPr>
            <a:spLocks noGrp="1"/>
          </p:cNvSpPr>
          <p:nvPr>
            <p:ph type="subTitle" idx="1"/>
          </p:nvPr>
        </p:nvSpPr>
        <p:spPr>
          <a:xfrm>
            <a:off x="455612" y="3657600"/>
            <a:ext cx="11277600" cy="1981200"/>
          </a:xfrm>
        </p:spPr>
        <p:txBody>
          <a:bodyPr>
            <a:normAutofit fontScale="92500" lnSpcReduction="10000"/>
          </a:bodyPr>
          <a:lstStyle/>
          <a:p>
            <a:r>
              <a:rPr lang="en-US" b="1" dirty="0"/>
              <a:t>SAS Business Project</a:t>
            </a:r>
          </a:p>
          <a:p>
            <a:endParaRPr lang="en-US" b="1" dirty="0"/>
          </a:p>
          <a:p>
            <a:r>
              <a:rPr lang="en-US" b="1" dirty="0"/>
              <a:t>PRESENTED BY: LATHA MATHEW                 METRO COLLEGE OF TECHNOLOGY</a:t>
            </a:r>
          </a:p>
          <a:p>
            <a:endParaRPr lang="en-US" b="1" dirty="0"/>
          </a:p>
          <a:p>
            <a:r>
              <a:rPr lang="en-US" b="1" dirty="0"/>
              <a:t>PROJECT GUIDE: MR. AR KAR MIN, MPH,MMA</a:t>
            </a:r>
          </a:p>
          <a:p>
            <a:endParaRPr lang="en-US" b="1" dirty="0"/>
          </a:p>
          <a:p>
            <a:r>
              <a:rPr lang="en-US" b="1" dirty="0"/>
              <a:t>DATE: 26 JULY, 2021</a:t>
            </a:r>
          </a:p>
          <a:p>
            <a:endParaRPr lang="en-US" dirty="0"/>
          </a:p>
          <a:p>
            <a:endParaRPr lang="en-US" dirty="0"/>
          </a:p>
        </p:txBody>
      </p:sp>
      <p:pic>
        <p:nvPicPr>
          <p:cNvPr id="5" name="Picture 4" descr="Text, logo&#10;&#10;Description automatically generated">
            <a:extLst>
              <a:ext uri="{FF2B5EF4-FFF2-40B4-BE49-F238E27FC236}">
                <a16:creationId xmlns:a16="http://schemas.microsoft.com/office/drawing/2014/main" id="{0853504F-EB3E-4445-93DE-AD32F820F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944" y="5638800"/>
            <a:ext cx="1752600" cy="762000"/>
          </a:xfrm>
          <a:prstGeom prst="rect">
            <a:avLst/>
          </a:prstGeom>
        </p:spPr>
      </p:pic>
      <p:pic>
        <p:nvPicPr>
          <p:cNvPr id="1030" name="Picture 6" descr="Prevent heart disease – Jeevan Raksha Multispeciality Hospital Jaipur">
            <a:extLst>
              <a:ext uri="{FF2B5EF4-FFF2-40B4-BE49-F238E27FC236}">
                <a16:creationId xmlns:a16="http://schemas.microsoft.com/office/drawing/2014/main" id="{D6515264-8025-4D07-A797-E51D91324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312" y="354259"/>
            <a:ext cx="3483264" cy="22276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81102F0-6EBE-44B5-A918-03260320219F}"/>
              </a:ext>
            </a:extLst>
          </p:cNvPr>
          <p:cNvSpPr>
            <a:spLocks noGrp="1"/>
          </p:cNvSpPr>
          <p:nvPr>
            <p:ph type="sldNum" sz="quarter" idx="12"/>
          </p:nvPr>
        </p:nvSpPr>
        <p:spPr>
          <a:xfrm>
            <a:off x="8896274" y="6349388"/>
            <a:ext cx="2844059" cy="365125"/>
          </a:xfrm>
        </p:spPr>
        <p:txBody>
          <a:bodyPr/>
          <a:lstStyle/>
          <a:p>
            <a:r>
              <a:rPr lang="en-US" sz="1400" dirty="0"/>
              <a:t>1</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02B8-1296-4ED5-ADF8-36FC45CE1B7A}"/>
              </a:ext>
            </a:extLst>
          </p:cNvPr>
          <p:cNvSpPr>
            <a:spLocks noGrp="1"/>
          </p:cNvSpPr>
          <p:nvPr>
            <p:ph type="title"/>
          </p:nvPr>
        </p:nvSpPr>
        <p:spPr>
          <a:xfrm>
            <a:off x="684212" y="34835"/>
            <a:ext cx="11125198" cy="574766"/>
          </a:xfrm>
        </p:spPr>
        <p:txBody>
          <a:bodyPr>
            <a:noAutofit/>
          </a:bodyPr>
          <a:lstStyle/>
          <a:p>
            <a:pPr algn="ctr"/>
            <a:r>
              <a:rPr lang="en-US" sz="2800" dirty="0"/>
              <a:t>Univariate Analysis of the Numerical Variables</a:t>
            </a:r>
          </a:p>
        </p:txBody>
      </p:sp>
      <p:pic>
        <p:nvPicPr>
          <p:cNvPr id="7" name="Picture 6">
            <a:extLst>
              <a:ext uri="{FF2B5EF4-FFF2-40B4-BE49-F238E27FC236}">
                <a16:creationId xmlns:a16="http://schemas.microsoft.com/office/drawing/2014/main" id="{857A0217-F929-4F61-9E82-7781D5F514C9}"/>
              </a:ext>
            </a:extLst>
          </p:cNvPr>
          <p:cNvPicPr>
            <a:picLocks noChangeAspect="1"/>
          </p:cNvPicPr>
          <p:nvPr/>
        </p:nvPicPr>
        <p:blipFill>
          <a:blip r:embed="rId2"/>
          <a:stretch>
            <a:fillRect/>
          </a:stretch>
        </p:blipFill>
        <p:spPr>
          <a:xfrm>
            <a:off x="26403" y="934303"/>
            <a:ext cx="2307772" cy="2269497"/>
          </a:xfrm>
          <a:prstGeom prst="rect">
            <a:avLst/>
          </a:prstGeom>
        </p:spPr>
      </p:pic>
      <p:pic>
        <p:nvPicPr>
          <p:cNvPr id="9" name="Picture 8">
            <a:extLst>
              <a:ext uri="{FF2B5EF4-FFF2-40B4-BE49-F238E27FC236}">
                <a16:creationId xmlns:a16="http://schemas.microsoft.com/office/drawing/2014/main" id="{70B1C750-B181-4049-8898-1A1CDA38AE33}"/>
              </a:ext>
            </a:extLst>
          </p:cNvPr>
          <p:cNvPicPr>
            <a:picLocks noChangeAspect="1"/>
          </p:cNvPicPr>
          <p:nvPr/>
        </p:nvPicPr>
        <p:blipFill>
          <a:blip r:embed="rId3"/>
          <a:stretch>
            <a:fillRect/>
          </a:stretch>
        </p:blipFill>
        <p:spPr>
          <a:xfrm>
            <a:off x="2307772" y="932076"/>
            <a:ext cx="2287414" cy="2280383"/>
          </a:xfrm>
          <a:prstGeom prst="rect">
            <a:avLst/>
          </a:prstGeom>
        </p:spPr>
      </p:pic>
      <p:pic>
        <p:nvPicPr>
          <p:cNvPr id="11" name="Picture 10">
            <a:extLst>
              <a:ext uri="{FF2B5EF4-FFF2-40B4-BE49-F238E27FC236}">
                <a16:creationId xmlns:a16="http://schemas.microsoft.com/office/drawing/2014/main" id="{E01D0FA6-0A10-4BCD-8190-CE812C4CD69B}"/>
              </a:ext>
            </a:extLst>
          </p:cNvPr>
          <p:cNvPicPr>
            <a:picLocks noChangeAspect="1"/>
          </p:cNvPicPr>
          <p:nvPr/>
        </p:nvPicPr>
        <p:blipFill>
          <a:blip r:embed="rId4"/>
          <a:stretch>
            <a:fillRect/>
          </a:stretch>
        </p:blipFill>
        <p:spPr>
          <a:xfrm>
            <a:off x="4591421" y="942639"/>
            <a:ext cx="2280936" cy="2280383"/>
          </a:xfrm>
          <a:prstGeom prst="rect">
            <a:avLst/>
          </a:prstGeom>
        </p:spPr>
      </p:pic>
      <p:sp>
        <p:nvSpPr>
          <p:cNvPr id="20" name="TextBox 19">
            <a:extLst>
              <a:ext uri="{FF2B5EF4-FFF2-40B4-BE49-F238E27FC236}">
                <a16:creationId xmlns:a16="http://schemas.microsoft.com/office/drawing/2014/main" id="{D8054F28-D23C-49F9-83EE-B52A9FAB35F9}"/>
              </a:ext>
            </a:extLst>
          </p:cNvPr>
          <p:cNvSpPr txBox="1"/>
          <p:nvPr/>
        </p:nvSpPr>
        <p:spPr>
          <a:xfrm>
            <a:off x="287444" y="5376446"/>
            <a:ext cx="10820400" cy="338554"/>
          </a:xfrm>
          <a:prstGeom prst="rect">
            <a:avLst/>
          </a:prstGeom>
          <a:noFill/>
        </p:spPr>
        <p:txBody>
          <a:bodyPr wrap="square">
            <a:spAutoFit/>
          </a:bodyPr>
          <a:lstStyle/>
          <a:p>
            <a:r>
              <a:rPr lang="en-US" sz="1600" dirty="0"/>
              <a:t>Outliers were detected  for SBP, LDL_C, CTC, CAC, Obesity and </a:t>
            </a:r>
            <a:r>
              <a:rPr lang="en-US" sz="1600" dirty="0" err="1"/>
              <a:t>Type_A</a:t>
            </a:r>
            <a:r>
              <a:rPr lang="en-US" sz="1600" dirty="0"/>
              <a:t>. No outliers detected for ADOC, Adiposity.</a:t>
            </a:r>
          </a:p>
        </p:txBody>
      </p:sp>
      <p:pic>
        <p:nvPicPr>
          <p:cNvPr id="22" name="Picture 21">
            <a:extLst>
              <a:ext uri="{FF2B5EF4-FFF2-40B4-BE49-F238E27FC236}">
                <a16:creationId xmlns:a16="http://schemas.microsoft.com/office/drawing/2014/main" id="{D7765782-79F4-4263-BA69-035A4DC6DE90}"/>
              </a:ext>
            </a:extLst>
          </p:cNvPr>
          <p:cNvPicPr>
            <a:picLocks noChangeAspect="1"/>
          </p:cNvPicPr>
          <p:nvPr/>
        </p:nvPicPr>
        <p:blipFill>
          <a:blip r:embed="rId5"/>
          <a:stretch>
            <a:fillRect/>
          </a:stretch>
        </p:blipFill>
        <p:spPr>
          <a:xfrm>
            <a:off x="6801907" y="953202"/>
            <a:ext cx="2318840" cy="2280383"/>
          </a:xfrm>
          <a:prstGeom prst="rect">
            <a:avLst/>
          </a:prstGeom>
        </p:spPr>
      </p:pic>
      <p:pic>
        <p:nvPicPr>
          <p:cNvPr id="24" name="Picture 23">
            <a:extLst>
              <a:ext uri="{FF2B5EF4-FFF2-40B4-BE49-F238E27FC236}">
                <a16:creationId xmlns:a16="http://schemas.microsoft.com/office/drawing/2014/main" id="{0F9FC846-8361-42C5-A542-1CC645347E3A}"/>
              </a:ext>
            </a:extLst>
          </p:cNvPr>
          <p:cNvPicPr>
            <a:picLocks noChangeAspect="1"/>
          </p:cNvPicPr>
          <p:nvPr/>
        </p:nvPicPr>
        <p:blipFill>
          <a:blip r:embed="rId6"/>
          <a:stretch>
            <a:fillRect/>
          </a:stretch>
        </p:blipFill>
        <p:spPr>
          <a:xfrm>
            <a:off x="13773" y="3190654"/>
            <a:ext cx="2370927" cy="2150282"/>
          </a:xfrm>
          <a:prstGeom prst="rect">
            <a:avLst/>
          </a:prstGeom>
        </p:spPr>
      </p:pic>
      <p:pic>
        <p:nvPicPr>
          <p:cNvPr id="26" name="Picture 25">
            <a:extLst>
              <a:ext uri="{FF2B5EF4-FFF2-40B4-BE49-F238E27FC236}">
                <a16:creationId xmlns:a16="http://schemas.microsoft.com/office/drawing/2014/main" id="{FD107A32-A160-46B1-B84E-FCFEF0E66BD5}"/>
              </a:ext>
            </a:extLst>
          </p:cNvPr>
          <p:cNvPicPr>
            <a:picLocks noChangeAspect="1"/>
          </p:cNvPicPr>
          <p:nvPr/>
        </p:nvPicPr>
        <p:blipFill>
          <a:blip r:embed="rId7"/>
          <a:stretch>
            <a:fillRect/>
          </a:stretch>
        </p:blipFill>
        <p:spPr>
          <a:xfrm>
            <a:off x="2315615" y="3190654"/>
            <a:ext cx="2370927" cy="2172087"/>
          </a:xfrm>
          <a:prstGeom prst="rect">
            <a:avLst/>
          </a:prstGeom>
        </p:spPr>
      </p:pic>
      <p:pic>
        <p:nvPicPr>
          <p:cNvPr id="28" name="Picture 27">
            <a:extLst>
              <a:ext uri="{FF2B5EF4-FFF2-40B4-BE49-F238E27FC236}">
                <a16:creationId xmlns:a16="http://schemas.microsoft.com/office/drawing/2014/main" id="{9233569B-C0A0-47A3-808B-726F2926D98D}"/>
              </a:ext>
            </a:extLst>
          </p:cNvPr>
          <p:cNvPicPr>
            <a:picLocks noChangeAspect="1"/>
          </p:cNvPicPr>
          <p:nvPr/>
        </p:nvPicPr>
        <p:blipFill>
          <a:blip r:embed="rId8"/>
          <a:stretch>
            <a:fillRect/>
          </a:stretch>
        </p:blipFill>
        <p:spPr>
          <a:xfrm>
            <a:off x="4627212" y="3190655"/>
            <a:ext cx="2243780" cy="2172086"/>
          </a:xfrm>
          <a:prstGeom prst="rect">
            <a:avLst/>
          </a:prstGeom>
        </p:spPr>
      </p:pic>
      <p:pic>
        <p:nvPicPr>
          <p:cNvPr id="30" name="Picture 29">
            <a:extLst>
              <a:ext uri="{FF2B5EF4-FFF2-40B4-BE49-F238E27FC236}">
                <a16:creationId xmlns:a16="http://schemas.microsoft.com/office/drawing/2014/main" id="{24C29D76-D2A5-42C4-ACBF-7E6001C1E947}"/>
              </a:ext>
            </a:extLst>
          </p:cNvPr>
          <p:cNvPicPr>
            <a:picLocks noChangeAspect="1"/>
          </p:cNvPicPr>
          <p:nvPr/>
        </p:nvPicPr>
        <p:blipFill>
          <a:blip r:embed="rId9"/>
          <a:stretch>
            <a:fillRect/>
          </a:stretch>
        </p:blipFill>
        <p:spPr>
          <a:xfrm>
            <a:off x="6769307" y="3236885"/>
            <a:ext cx="2413282" cy="2125856"/>
          </a:xfrm>
          <a:prstGeom prst="rect">
            <a:avLst/>
          </a:prstGeom>
        </p:spPr>
      </p:pic>
      <p:sp>
        <p:nvSpPr>
          <p:cNvPr id="32" name="TextBox 31">
            <a:extLst>
              <a:ext uri="{FF2B5EF4-FFF2-40B4-BE49-F238E27FC236}">
                <a16:creationId xmlns:a16="http://schemas.microsoft.com/office/drawing/2014/main" id="{43D92CAF-A51B-4ED6-B907-84275072C945}"/>
              </a:ext>
            </a:extLst>
          </p:cNvPr>
          <p:cNvSpPr txBox="1"/>
          <p:nvPr/>
        </p:nvSpPr>
        <p:spPr>
          <a:xfrm>
            <a:off x="-57724" y="5715000"/>
            <a:ext cx="11867136" cy="954107"/>
          </a:xfrm>
          <a:prstGeom prst="rect">
            <a:avLst/>
          </a:prstGeom>
          <a:noFill/>
        </p:spPr>
        <p:txBody>
          <a:bodyPr wrap="square">
            <a:spAutoFit/>
          </a:bodyPr>
          <a:lstStyle/>
          <a:p>
            <a:r>
              <a:rPr lang="en-US" sz="1400" dirty="0"/>
              <a:t>The box plot also known as the schematic plot, as you know appears behind the stem-and-leaf plot. Here we have a visual summary of the data and the outliers identified.</a:t>
            </a:r>
          </a:p>
          <a:p>
            <a:r>
              <a:rPr lang="en-US" sz="1400" dirty="0"/>
              <a:t>The bottom and top edges of the box correspond to the 25th (Q1) and 75th (Q3) percentiles. The box length is one interquartile range (Q3-Q1)</a:t>
            </a:r>
          </a:p>
          <a:p>
            <a:r>
              <a:rPr lang="en-US" sz="1400" dirty="0"/>
              <a:t>Values that we see farther away are the potential outliers.</a:t>
            </a:r>
          </a:p>
        </p:txBody>
      </p:sp>
      <p:sp>
        <p:nvSpPr>
          <p:cNvPr id="33" name="Title 1">
            <a:extLst>
              <a:ext uri="{FF2B5EF4-FFF2-40B4-BE49-F238E27FC236}">
                <a16:creationId xmlns:a16="http://schemas.microsoft.com/office/drawing/2014/main" id="{08C9C296-B665-493D-8805-CCD2FE2BE8E1}"/>
              </a:ext>
            </a:extLst>
          </p:cNvPr>
          <p:cNvSpPr txBox="1">
            <a:spLocks/>
          </p:cNvSpPr>
          <p:nvPr/>
        </p:nvSpPr>
        <p:spPr>
          <a:xfrm>
            <a:off x="9294812" y="1486598"/>
            <a:ext cx="2590800" cy="36188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0" i="0" kern="1200" cap="none" baseline="0">
                <a:solidFill>
                  <a:schemeClr val="tx1"/>
                </a:solidFill>
                <a:latin typeface="+mj-lt"/>
                <a:ea typeface="+mj-ea"/>
                <a:cs typeface="+mj-cs"/>
              </a:defRPr>
            </a:lvl1pPr>
          </a:lstStyle>
          <a:p>
            <a:pPr algn="ctr"/>
            <a:r>
              <a:rPr lang="en-US" sz="2400" dirty="0"/>
              <a:t>Chosen Variables </a:t>
            </a:r>
          </a:p>
          <a:p>
            <a:pPr algn="ctr"/>
            <a:r>
              <a:rPr lang="en-US" sz="2400" dirty="0"/>
              <a:t>SBP</a:t>
            </a:r>
          </a:p>
          <a:p>
            <a:pPr algn="ctr"/>
            <a:r>
              <a:rPr lang="en-US" sz="2400" dirty="0"/>
              <a:t>CTC </a:t>
            </a:r>
          </a:p>
          <a:p>
            <a:pPr algn="ctr"/>
            <a:r>
              <a:rPr lang="en-US" sz="2400" dirty="0"/>
              <a:t>  LDL_C</a:t>
            </a:r>
          </a:p>
          <a:p>
            <a:pPr algn="ctr"/>
            <a:r>
              <a:rPr lang="en-US" sz="2400" dirty="0"/>
              <a:t>    Adiposity     </a:t>
            </a:r>
          </a:p>
          <a:p>
            <a:pPr algn="ctr"/>
            <a:r>
              <a:rPr lang="en-US" sz="2400" dirty="0"/>
              <a:t>  </a:t>
            </a:r>
            <a:r>
              <a:rPr lang="en-US" sz="2400" dirty="0" err="1"/>
              <a:t>Type_A</a:t>
            </a:r>
            <a:endParaRPr lang="en-US" sz="2400" dirty="0"/>
          </a:p>
          <a:p>
            <a:pPr algn="ctr"/>
            <a:r>
              <a:rPr lang="en-US" sz="2400" dirty="0"/>
              <a:t>   Obesity</a:t>
            </a:r>
          </a:p>
          <a:p>
            <a:pPr algn="ctr"/>
            <a:r>
              <a:rPr lang="en-US" sz="2400" dirty="0"/>
              <a:t>CAC</a:t>
            </a:r>
          </a:p>
          <a:p>
            <a:pPr algn="ctr"/>
            <a:r>
              <a:rPr lang="en-US" sz="2400" dirty="0"/>
              <a:t>  ADOC;</a:t>
            </a:r>
          </a:p>
          <a:p>
            <a:pPr algn="ctr"/>
            <a:endParaRPr lang="en-US" sz="2400" dirty="0"/>
          </a:p>
        </p:txBody>
      </p:sp>
      <p:sp>
        <p:nvSpPr>
          <p:cNvPr id="3" name="Slide Number Placeholder 2">
            <a:extLst>
              <a:ext uri="{FF2B5EF4-FFF2-40B4-BE49-F238E27FC236}">
                <a16:creationId xmlns:a16="http://schemas.microsoft.com/office/drawing/2014/main" id="{4BB5F0D4-8F66-4E14-8F7E-1B528DEA70F8}"/>
              </a:ext>
            </a:extLst>
          </p:cNvPr>
          <p:cNvSpPr>
            <a:spLocks noGrp="1"/>
          </p:cNvSpPr>
          <p:nvPr>
            <p:ph type="sldNum" sz="quarter" idx="12"/>
          </p:nvPr>
        </p:nvSpPr>
        <p:spPr>
          <a:xfrm>
            <a:off x="11107844" y="6356351"/>
            <a:ext cx="549168" cy="365125"/>
          </a:xfrm>
        </p:spPr>
        <p:txBody>
          <a:bodyPr/>
          <a:lstStyle/>
          <a:p>
            <a:fld id="{81FEFA0A-2F20-4B60-98C6-5FFDA469AA1C}" type="slidenum">
              <a:rPr lang="en-US" sz="1600" smtClean="0"/>
              <a:pPr/>
              <a:t>10</a:t>
            </a:fld>
            <a:endParaRPr lang="en-US" dirty="0"/>
          </a:p>
        </p:txBody>
      </p:sp>
    </p:spTree>
    <p:extLst>
      <p:ext uri="{BB962C8B-B14F-4D97-AF65-F5344CB8AC3E}">
        <p14:creationId xmlns:p14="http://schemas.microsoft.com/office/powerpoint/2010/main" val="6226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23846B-3EF7-4100-AC9B-04F27EBAAA29}"/>
              </a:ext>
            </a:extLst>
          </p:cNvPr>
          <p:cNvSpPr txBox="1"/>
          <p:nvPr/>
        </p:nvSpPr>
        <p:spPr>
          <a:xfrm>
            <a:off x="547932" y="762000"/>
            <a:ext cx="9698881" cy="2954655"/>
          </a:xfrm>
          <a:prstGeom prst="rect">
            <a:avLst/>
          </a:prstGeom>
          <a:noFill/>
        </p:spPr>
        <p:txBody>
          <a:bodyPr wrap="square">
            <a:spAutoFit/>
          </a:bodyPr>
          <a:lstStyle/>
          <a:p>
            <a:r>
              <a:rPr lang="en-US" sz="2400" dirty="0"/>
              <a:t>Frequency Distribution of Categorical Variables</a:t>
            </a:r>
          </a:p>
          <a:p>
            <a:endParaRPr lang="en-US" dirty="0"/>
          </a:p>
          <a:p>
            <a:r>
              <a:rPr lang="en-US" dirty="0"/>
              <a:t>Categorical variables chosen are Family history of Heart Disease and Coronary Heart Disease Response which are summarized in the table below. </a:t>
            </a:r>
          </a:p>
          <a:p>
            <a:endParaRPr lang="en-US" dirty="0"/>
          </a:p>
          <a:p>
            <a:r>
              <a:rPr lang="en-US" dirty="0"/>
              <a:t>Categorical variables can be summarized using a frequency table, which shows the number and percentage of cases observed for each category of a variable. PROC FREQ procedure can count unique values for either character or numeric</a:t>
            </a:r>
          </a:p>
          <a:p>
            <a:r>
              <a:rPr lang="en-US" dirty="0"/>
              <a:t>variables . In addition, it also reports the frequency of missing values</a:t>
            </a:r>
          </a:p>
          <a:p>
            <a:endParaRPr lang="en-US" dirty="0"/>
          </a:p>
        </p:txBody>
      </p:sp>
      <p:pic>
        <p:nvPicPr>
          <p:cNvPr id="9" name="Picture 8">
            <a:extLst>
              <a:ext uri="{FF2B5EF4-FFF2-40B4-BE49-F238E27FC236}">
                <a16:creationId xmlns:a16="http://schemas.microsoft.com/office/drawing/2014/main" id="{AAA0C678-C5D9-47C6-A2B8-A6162A442A05}"/>
              </a:ext>
            </a:extLst>
          </p:cNvPr>
          <p:cNvPicPr>
            <a:picLocks noChangeAspect="1"/>
          </p:cNvPicPr>
          <p:nvPr/>
        </p:nvPicPr>
        <p:blipFill>
          <a:blip r:embed="rId2"/>
          <a:stretch>
            <a:fillRect/>
          </a:stretch>
        </p:blipFill>
        <p:spPr>
          <a:xfrm>
            <a:off x="760412" y="3708228"/>
            <a:ext cx="4321918" cy="2159171"/>
          </a:xfrm>
          <a:prstGeom prst="rect">
            <a:avLst/>
          </a:prstGeom>
        </p:spPr>
      </p:pic>
      <p:pic>
        <p:nvPicPr>
          <p:cNvPr id="13" name="Picture 12">
            <a:extLst>
              <a:ext uri="{FF2B5EF4-FFF2-40B4-BE49-F238E27FC236}">
                <a16:creationId xmlns:a16="http://schemas.microsoft.com/office/drawing/2014/main" id="{9F07CA72-9FDE-4AA9-BB89-93DDD86D97A8}"/>
              </a:ext>
            </a:extLst>
          </p:cNvPr>
          <p:cNvPicPr>
            <a:picLocks noChangeAspect="1"/>
          </p:cNvPicPr>
          <p:nvPr/>
        </p:nvPicPr>
        <p:blipFill>
          <a:blip r:embed="rId3"/>
          <a:stretch>
            <a:fillRect/>
          </a:stretch>
        </p:blipFill>
        <p:spPr>
          <a:xfrm>
            <a:off x="5637212" y="3708227"/>
            <a:ext cx="4572000" cy="2159171"/>
          </a:xfrm>
          <a:prstGeom prst="rect">
            <a:avLst/>
          </a:prstGeom>
        </p:spPr>
      </p:pic>
      <p:sp>
        <p:nvSpPr>
          <p:cNvPr id="2" name="Slide Number Placeholder 1">
            <a:extLst>
              <a:ext uri="{FF2B5EF4-FFF2-40B4-BE49-F238E27FC236}">
                <a16:creationId xmlns:a16="http://schemas.microsoft.com/office/drawing/2014/main" id="{FBD32255-9313-49C6-92DE-6415E102FC28}"/>
              </a:ext>
            </a:extLst>
          </p:cNvPr>
          <p:cNvSpPr>
            <a:spLocks noGrp="1"/>
          </p:cNvSpPr>
          <p:nvPr>
            <p:ph type="sldNum" sz="quarter" idx="12"/>
          </p:nvPr>
        </p:nvSpPr>
        <p:spPr/>
        <p:txBody>
          <a:bodyPr/>
          <a:lstStyle/>
          <a:p>
            <a:fld id="{81FEFA0A-2F20-4B60-98C6-5FFDA469AA1C}" type="slidenum">
              <a:rPr lang="en-US" sz="1800" smtClean="0"/>
              <a:pPr/>
              <a:t>11</a:t>
            </a:fld>
            <a:endParaRPr lang="en-US" dirty="0"/>
          </a:p>
        </p:txBody>
      </p:sp>
    </p:spTree>
    <p:extLst>
      <p:ext uri="{BB962C8B-B14F-4D97-AF65-F5344CB8AC3E}">
        <p14:creationId xmlns:p14="http://schemas.microsoft.com/office/powerpoint/2010/main" val="5661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A1214C-76FE-4A00-89B4-D2C9A5F04766}"/>
              </a:ext>
            </a:extLst>
          </p:cNvPr>
          <p:cNvPicPr>
            <a:picLocks noChangeAspect="1"/>
          </p:cNvPicPr>
          <p:nvPr/>
        </p:nvPicPr>
        <p:blipFill>
          <a:blip r:embed="rId2"/>
          <a:stretch>
            <a:fillRect/>
          </a:stretch>
        </p:blipFill>
        <p:spPr>
          <a:xfrm>
            <a:off x="836612" y="2292531"/>
            <a:ext cx="5064871" cy="3869531"/>
          </a:xfrm>
          <a:prstGeom prst="rect">
            <a:avLst/>
          </a:prstGeom>
        </p:spPr>
      </p:pic>
      <p:pic>
        <p:nvPicPr>
          <p:cNvPr id="9" name="Picture 8">
            <a:extLst>
              <a:ext uri="{FF2B5EF4-FFF2-40B4-BE49-F238E27FC236}">
                <a16:creationId xmlns:a16="http://schemas.microsoft.com/office/drawing/2014/main" id="{538EA67F-D6C8-4469-934C-469954C00B40}"/>
              </a:ext>
            </a:extLst>
          </p:cNvPr>
          <p:cNvPicPr>
            <a:picLocks noChangeAspect="1"/>
          </p:cNvPicPr>
          <p:nvPr/>
        </p:nvPicPr>
        <p:blipFill>
          <a:blip r:embed="rId3"/>
          <a:stretch>
            <a:fillRect/>
          </a:stretch>
        </p:blipFill>
        <p:spPr>
          <a:xfrm>
            <a:off x="6686176" y="2286000"/>
            <a:ext cx="5064871" cy="3874931"/>
          </a:xfrm>
          <a:prstGeom prst="rect">
            <a:avLst/>
          </a:prstGeom>
        </p:spPr>
      </p:pic>
      <p:sp>
        <p:nvSpPr>
          <p:cNvPr id="10" name="TextBox 9">
            <a:extLst>
              <a:ext uri="{FF2B5EF4-FFF2-40B4-BE49-F238E27FC236}">
                <a16:creationId xmlns:a16="http://schemas.microsoft.com/office/drawing/2014/main" id="{9B46CC20-006C-40F3-B51F-04E6ADB4DB40}"/>
              </a:ext>
            </a:extLst>
          </p:cNvPr>
          <p:cNvSpPr txBox="1"/>
          <p:nvPr/>
        </p:nvSpPr>
        <p:spPr>
          <a:xfrm>
            <a:off x="1370012" y="304800"/>
            <a:ext cx="9296400" cy="590931"/>
          </a:xfrm>
          <a:prstGeom prst="rect">
            <a:avLst/>
          </a:prstGeom>
          <a:noFill/>
        </p:spPr>
        <p:txBody>
          <a:bodyPr wrap="square" rtlCol="0">
            <a:spAutoFit/>
          </a:bodyPr>
          <a:lstStyle/>
          <a:p>
            <a:pPr>
              <a:lnSpc>
                <a:spcPct val="90000"/>
              </a:lnSpc>
              <a:spcBef>
                <a:spcPct val="0"/>
              </a:spcBef>
            </a:pPr>
            <a:r>
              <a:rPr lang="en-US" sz="3600" dirty="0">
                <a:latin typeface="+mj-lt"/>
                <a:ea typeface="+mj-ea"/>
                <a:cs typeface="+mj-cs"/>
              </a:rPr>
              <a:t>Univariate Analysis of Categorical variables</a:t>
            </a:r>
          </a:p>
        </p:txBody>
      </p:sp>
      <p:sp>
        <p:nvSpPr>
          <p:cNvPr id="8" name="TextBox 7">
            <a:extLst>
              <a:ext uri="{FF2B5EF4-FFF2-40B4-BE49-F238E27FC236}">
                <a16:creationId xmlns:a16="http://schemas.microsoft.com/office/drawing/2014/main" id="{24DD8A8C-B398-430F-9F80-AFB5DC7062E5}"/>
              </a:ext>
            </a:extLst>
          </p:cNvPr>
          <p:cNvSpPr txBox="1"/>
          <p:nvPr/>
        </p:nvSpPr>
        <p:spPr>
          <a:xfrm>
            <a:off x="684212" y="895731"/>
            <a:ext cx="9982200" cy="923330"/>
          </a:xfrm>
          <a:prstGeom prst="rect">
            <a:avLst/>
          </a:prstGeom>
          <a:noFill/>
        </p:spPr>
        <p:txBody>
          <a:bodyPr wrap="square">
            <a:spAutoFit/>
          </a:bodyPr>
          <a:lstStyle/>
          <a:p>
            <a:r>
              <a:rPr lang="en-US" dirty="0"/>
              <a:t>SAS bar chart shows the distribution of a categorical variable, the variables below are Family History of heart disease and Coronary Heart Disease Response. Here, the bars have been divided into groups using the GROUP= option.</a:t>
            </a:r>
          </a:p>
        </p:txBody>
      </p:sp>
      <p:sp>
        <p:nvSpPr>
          <p:cNvPr id="3" name="Slide Number Placeholder 2">
            <a:extLst>
              <a:ext uri="{FF2B5EF4-FFF2-40B4-BE49-F238E27FC236}">
                <a16:creationId xmlns:a16="http://schemas.microsoft.com/office/drawing/2014/main" id="{690D0301-5BF6-4B2A-B1C4-7022A4CAA677}"/>
              </a:ext>
            </a:extLst>
          </p:cNvPr>
          <p:cNvSpPr>
            <a:spLocks noGrp="1"/>
          </p:cNvSpPr>
          <p:nvPr>
            <p:ph type="sldNum" sz="quarter" idx="12"/>
          </p:nvPr>
        </p:nvSpPr>
        <p:spPr/>
        <p:txBody>
          <a:bodyPr/>
          <a:lstStyle/>
          <a:p>
            <a:fld id="{81FEFA0A-2F20-4B60-98C6-5FFDA469AA1C}" type="slidenum">
              <a:rPr lang="en-US" sz="1600" smtClean="0"/>
              <a:pPr/>
              <a:t>12</a:t>
            </a:fld>
            <a:endParaRPr lang="en-US" dirty="0"/>
          </a:p>
        </p:txBody>
      </p:sp>
    </p:spTree>
    <p:extLst>
      <p:ext uri="{BB962C8B-B14F-4D97-AF65-F5344CB8AC3E}">
        <p14:creationId xmlns:p14="http://schemas.microsoft.com/office/powerpoint/2010/main" val="297481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42F144A-6348-4DDE-87BC-6E9BB810CF89}"/>
              </a:ext>
            </a:extLst>
          </p:cNvPr>
          <p:cNvSpPr txBox="1">
            <a:spLocks/>
          </p:cNvSpPr>
          <p:nvPr/>
        </p:nvSpPr>
        <p:spPr>
          <a:xfrm>
            <a:off x="836612" y="55469"/>
            <a:ext cx="10363200" cy="78273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b="0" i="0" kern="1200" cap="none" baseline="0">
                <a:solidFill>
                  <a:schemeClr val="tx1"/>
                </a:solidFill>
                <a:latin typeface="+mj-lt"/>
                <a:ea typeface="+mj-ea"/>
                <a:cs typeface="+mj-cs"/>
              </a:defRPr>
            </a:lvl1pPr>
          </a:lstStyle>
          <a:p>
            <a:r>
              <a:rPr lang="en-US" sz="3200" dirty="0"/>
              <a:t>Missing Values of Numerical &amp; Categorical Variables</a:t>
            </a:r>
          </a:p>
        </p:txBody>
      </p:sp>
      <p:pic>
        <p:nvPicPr>
          <p:cNvPr id="7" name="Picture 6">
            <a:extLst>
              <a:ext uri="{FF2B5EF4-FFF2-40B4-BE49-F238E27FC236}">
                <a16:creationId xmlns:a16="http://schemas.microsoft.com/office/drawing/2014/main" id="{40C586C1-4688-4854-91DF-5B531FD3A8D9}"/>
              </a:ext>
            </a:extLst>
          </p:cNvPr>
          <p:cNvPicPr>
            <a:picLocks noChangeAspect="1"/>
          </p:cNvPicPr>
          <p:nvPr/>
        </p:nvPicPr>
        <p:blipFill>
          <a:blip r:embed="rId2"/>
          <a:stretch>
            <a:fillRect/>
          </a:stretch>
        </p:blipFill>
        <p:spPr>
          <a:xfrm>
            <a:off x="531812" y="1886331"/>
            <a:ext cx="5029200" cy="2447925"/>
          </a:xfrm>
          <a:prstGeom prst="rect">
            <a:avLst/>
          </a:prstGeom>
        </p:spPr>
      </p:pic>
      <p:sp>
        <p:nvSpPr>
          <p:cNvPr id="10" name="TextBox 9">
            <a:extLst>
              <a:ext uri="{FF2B5EF4-FFF2-40B4-BE49-F238E27FC236}">
                <a16:creationId xmlns:a16="http://schemas.microsoft.com/office/drawing/2014/main" id="{4997BBC2-14C5-4E1B-B59F-CC485C40CB27}"/>
              </a:ext>
            </a:extLst>
          </p:cNvPr>
          <p:cNvSpPr txBox="1"/>
          <p:nvPr/>
        </p:nvSpPr>
        <p:spPr>
          <a:xfrm>
            <a:off x="608012" y="1066800"/>
            <a:ext cx="5029201" cy="59093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dirty="0"/>
              <a:t>There is no missing values found for Numerical Variables</a:t>
            </a:r>
          </a:p>
        </p:txBody>
      </p:sp>
      <p:sp>
        <p:nvSpPr>
          <p:cNvPr id="8" name="TextBox 7">
            <a:extLst>
              <a:ext uri="{FF2B5EF4-FFF2-40B4-BE49-F238E27FC236}">
                <a16:creationId xmlns:a16="http://schemas.microsoft.com/office/drawing/2014/main" id="{27D2B1B2-267E-444D-B021-45D58810355D}"/>
              </a:ext>
            </a:extLst>
          </p:cNvPr>
          <p:cNvSpPr txBox="1"/>
          <p:nvPr/>
        </p:nvSpPr>
        <p:spPr>
          <a:xfrm>
            <a:off x="5865812" y="1039099"/>
            <a:ext cx="5334000" cy="646331"/>
          </a:xfrm>
          <a:prstGeom prst="rect">
            <a:avLst/>
          </a:prstGeom>
          <a:noFill/>
        </p:spPr>
        <p:txBody>
          <a:bodyPr wrap="square">
            <a:spAutoFit/>
          </a:bodyPr>
          <a:lstStyle/>
          <a:p>
            <a:pPr marL="285750" indent="-285750">
              <a:buFont typeface="Arial" panose="020B0604020202020204" pitchFamily="34" charset="0"/>
              <a:buChar char="•"/>
            </a:pPr>
            <a:r>
              <a:rPr lang="en-US" dirty="0"/>
              <a:t>There is no missing values found for Categorical Variables</a:t>
            </a:r>
          </a:p>
        </p:txBody>
      </p:sp>
      <p:pic>
        <p:nvPicPr>
          <p:cNvPr id="11" name="Picture 10">
            <a:extLst>
              <a:ext uri="{FF2B5EF4-FFF2-40B4-BE49-F238E27FC236}">
                <a16:creationId xmlns:a16="http://schemas.microsoft.com/office/drawing/2014/main" id="{8CA99018-C011-4ED1-B0BE-8BD70E153C6C}"/>
              </a:ext>
            </a:extLst>
          </p:cNvPr>
          <p:cNvPicPr>
            <a:picLocks noChangeAspect="1"/>
          </p:cNvPicPr>
          <p:nvPr/>
        </p:nvPicPr>
        <p:blipFill>
          <a:blip r:embed="rId3"/>
          <a:stretch>
            <a:fillRect/>
          </a:stretch>
        </p:blipFill>
        <p:spPr>
          <a:xfrm>
            <a:off x="5923596" y="1981200"/>
            <a:ext cx="3162799" cy="2353056"/>
          </a:xfrm>
          <a:prstGeom prst="rect">
            <a:avLst/>
          </a:prstGeom>
        </p:spPr>
      </p:pic>
      <p:pic>
        <p:nvPicPr>
          <p:cNvPr id="12" name="Picture 11">
            <a:extLst>
              <a:ext uri="{FF2B5EF4-FFF2-40B4-BE49-F238E27FC236}">
                <a16:creationId xmlns:a16="http://schemas.microsoft.com/office/drawing/2014/main" id="{659DFCFD-D030-4741-ACAE-C4E8BB087B26}"/>
              </a:ext>
            </a:extLst>
          </p:cNvPr>
          <p:cNvPicPr>
            <a:picLocks noChangeAspect="1"/>
          </p:cNvPicPr>
          <p:nvPr/>
        </p:nvPicPr>
        <p:blipFill>
          <a:blip r:embed="rId4"/>
          <a:stretch>
            <a:fillRect/>
          </a:stretch>
        </p:blipFill>
        <p:spPr>
          <a:xfrm>
            <a:off x="9199017" y="1935426"/>
            <a:ext cx="2838995" cy="2398830"/>
          </a:xfrm>
          <a:prstGeom prst="rect">
            <a:avLst/>
          </a:prstGeom>
        </p:spPr>
      </p:pic>
      <p:sp>
        <p:nvSpPr>
          <p:cNvPr id="13" name="TextBox 12">
            <a:extLst>
              <a:ext uri="{FF2B5EF4-FFF2-40B4-BE49-F238E27FC236}">
                <a16:creationId xmlns:a16="http://schemas.microsoft.com/office/drawing/2014/main" id="{26AAD621-6F44-4419-9AD8-ECC7045499EC}"/>
              </a:ext>
            </a:extLst>
          </p:cNvPr>
          <p:cNvSpPr txBox="1"/>
          <p:nvPr/>
        </p:nvSpPr>
        <p:spPr>
          <a:xfrm>
            <a:off x="636904" y="4558502"/>
            <a:ext cx="11248708" cy="1323439"/>
          </a:xfrm>
          <a:prstGeom prst="rect">
            <a:avLst/>
          </a:prstGeom>
          <a:noFill/>
        </p:spPr>
        <p:txBody>
          <a:bodyPr wrap="square">
            <a:spAutoFit/>
          </a:bodyPr>
          <a:lstStyle/>
          <a:p>
            <a:r>
              <a:rPr lang="en-US" sz="1600" dirty="0"/>
              <a:t>Numeric missing values are represented by a single period (.)</a:t>
            </a:r>
          </a:p>
          <a:p>
            <a:r>
              <a:rPr lang="en-US" sz="1600" dirty="0"/>
              <a:t>Character missing values are represented by a single blank enclosed in quotes (' ').As a general rule, SAS procedures that perform computations handle missing data by omitting the missing values.</a:t>
            </a:r>
          </a:p>
          <a:p>
            <a:r>
              <a:rPr lang="en-US" sz="1600" dirty="0"/>
              <a:t>SAS treats missing values as a very valid value and provides powerful functions that enable great control over their processing.</a:t>
            </a:r>
          </a:p>
        </p:txBody>
      </p:sp>
      <p:sp>
        <p:nvSpPr>
          <p:cNvPr id="4" name="Slide Number Placeholder 3">
            <a:extLst>
              <a:ext uri="{FF2B5EF4-FFF2-40B4-BE49-F238E27FC236}">
                <a16:creationId xmlns:a16="http://schemas.microsoft.com/office/drawing/2014/main" id="{00A3E51A-86E6-4037-95AE-A9FF83500C05}"/>
              </a:ext>
            </a:extLst>
          </p:cNvPr>
          <p:cNvSpPr>
            <a:spLocks noGrp="1"/>
          </p:cNvSpPr>
          <p:nvPr>
            <p:ph type="sldNum" sz="quarter" idx="12"/>
          </p:nvPr>
        </p:nvSpPr>
        <p:spPr/>
        <p:txBody>
          <a:bodyPr/>
          <a:lstStyle/>
          <a:p>
            <a:fld id="{81FEFA0A-2F20-4B60-98C6-5FFDA469AA1C}" type="slidenum">
              <a:rPr lang="en-US" sz="1400" smtClean="0"/>
              <a:pPr/>
              <a:t>13</a:t>
            </a:fld>
            <a:endParaRPr lang="en-US" sz="1400" dirty="0"/>
          </a:p>
        </p:txBody>
      </p:sp>
    </p:spTree>
    <p:extLst>
      <p:ext uri="{BB962C8B-B14F-4D97-AF65-F5344CB8AC3E}">
        <p14:creationId xmlns:p14="http://schemas.microsoft.com/office/powerpoint/2010/main" val="9903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381000"/>
            <a:ext cx="9906001" cy="457200"/>
          </a:xfrm>
        </p:spPr>
        <p:txBody>
          <a:bodyPr anchor="b">
            <a:normAutofit fontScale="90000"/>
          </a:bodyPr>
          <a:lstStyle/>
          <a:p>
            <a:pPr algn="ctr"/>
            <a:r>
              <a:rPr lang="en-US" sz="2800" dirty="0"/>
              <a:t>Bivariate Analysis of Age &amp; Coronary Heart Disease Response</a:t>
            </a:r>
          </a:p>
        </p:txBody>
      </p:sp>
      <p:pic>
        <p:nvPicPr>
          <p:cNvPr id="9" name="Content Placeholder 8">
            <a:extLst>
              <a:ext uri="{FF2B5EF4-FFF2-40B4-BE49-F238E27FC236}">
                <a16:creationId xmlns:a16="http://schemas.microsoft.com/office/drawing/2014/main" id="{8F8B7FC7-EEEF-419D-9F28-505C7EEBF684}"/>
              </a:ext>
            </a:extLst>
          </p:cNvPr>
          <p:cNvPicPr>
            <a:picLocks noGrp="1" noChangeAspect="1"/>
          </p:cNvPicPr>
          <p:nvPr>
            <p:ph sz="half" idx="2"/>
          </p:nvPr>
        </p:nvPicPr>
        <p:blipFill>
          <a:blip r:embed="rId3"/>
          <a:stretch>
            <a:fillRect/>
          </a:stretch>
        </p:blipFill>
        <p:spPr>
          <a:xfrm>
            <a:off x="6323012" y="3739253"/>
            <a:ext cx="5157787" cy="2872490"/>
          </a:xfrm>
        </p:spPr>
      </p:pic>
      <p:pic>
        <p:nvPicPr>
          <p:cNvPr id="5" name="Picture 4">
            <a:extLst>
              <a:ext uri="{FF2B5EF4-FFF2-40B4-BE49-F238E27FC236}">
                <a16:creationId xmlns:a16="http://schemas.microsoft.com/office/drawing/2014/main" id="{5770E8B2-67D7-4928-B14E-C82E2AE0229B}"/>
              </a:ext>
            </a:extLst>
          </p:cNvPr>
          <p:cNvPicPr>
            <a:picLocks noChangeAspect="1"/>
          </p:cNvPicPr>
          <p:nvPr/>
        </p:nvPicPr>
        <p:blipFill>
          <a:blip r:embed="rId4"/>
          <a:stretch>
            <a:fillRect/>
          </a:stretch>
        </p:blipFill>
        <p:spPr>
          <a:xfrm>
            <a:off x="3182670" y="876932"/>
            <a:ext cx="4155310" cy="2780668"/>
          </a:xfrm>
          <a:prstGeom prst="rect">
            <a:avLst/>
          </a:prstGeom>
        </p:spPr>
      </p:pic>
      <p:pic>
        <p:nvPicPr>
          <p:cNvPr id="7" name="Picture 6">
            <a:extLst>
              <a:ext uri="{FF2B5EF4-FFF2-40B4-BE49-F238E27FC236}">
                <a16:creationId xmlns:a16="http://schemas.microsoft.com/office/drawing/2014/main" id="{D594F89D-E1CC-404E-8092-DA298A05C81A}"/>
              </a:ext>
            </a:extLst>
          </p:cNvPr>
          <p:cNvPicPr>
            <a:picLocks noChangeAspect="1"/>
          </p:cNvPicPr>
          <p:nvPr/>
        </p:nvPicPr>
        <p:blipFill>
          <a:blip r:embed="rId5"/>
          <a:stretch>
            <a:fillRect/>
          </a:stretch>
        </p:blipFill>
        <p:spPr>
          <a:xfrm>
            <a:off x="7439146" y="1013640"/>
            <a:ext cx="4225423" cy="2571105"/>
          </a:xfrm>
          <a:prstGeom prst="rect">
            <a:avLst/>
          </a:prstGeom>
        </p:spPr>
      </p:pic>
      <p:sp>
        <p:nvSpPr>
          <p:cNvPr id="8" name="TextBox 7">
            <a:extLst>
              <a:ext uri="{FF2B5EF4-FFF2-40B4-BE49-F238E27FC236}">
                <a16:creationId xmlns:a16="http://schemas.microsoft.com/office/drawing/2014/main" id="{E02632D7-F8F2-4C3C-81E2-BBE809A25EFD}"/>
              </a:ext>
            </a:extLst>
          </p:cNvPr>
          <p:cNvSpPr txBox="1"/>
          <p:nvPr/>
        </p:nvSpPr>
        <p:spPr>
          <a:xfrm>
            <a:off x="989012" y="876931"/>
            <a:ext cx="2095258" cy="4185761"/>
          </a:xfrm>
          <a:prstGeom prst="rect">
            <a:avLst/>
          </a:prstGeom>
          <a:noFill/>
        </p:spPr>
        <p:txBody>
          <a:bodyPr wrap="square">
            <a:spAutoFit/>
          </a:bodyPr>
          <a:lstStyle/>
          <a:p>
            <a:pPr marL="285750" indent="-285750">
              <a:buFont typeface="Arial" panose="020B0604020202020204" pitchFamily="34" charset="0"/>
              <a:buChar char="•"/>
            </a:pPr>
            <a:r>
              <a:rPr lang="en-US" sz="1400" dirty="0"/>
              <a:t>The t-test is used to compare the means of two groups on a given variable. It is used when one variable is of a continuous nature and the other is dichotomous.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Here, we have used T-test procedure for analysis of Age &amp; Coronary Heart Disease Response.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 value is less than 0.0001</a:t>
            </a:r>
          </a:p>
          <a:p>
            <a:pPr marL="285750" indent="-285750">
              <a:buFont typeface="Arial" panose="020B0604020202020204" pitchFamily="34" charset="0"/>
              <a:buChar char="•"/>
            </a:pPr>
            <a:endParaRPr lang="en-US" sz="1400" dirty="0"/>
          </a:p>
        </p:txBody>
      </p:sp>
      <p:sp>
        <p:nvSpPr>
          <p:cNvPr id="4" name="Slide Number Placeholder 3">
            <a:extLst>
              <a:ext uri="{FF2B5EF4-FFF2-40B4-BE49-F238E27FC236}">
                <a16:creationId xmlns:a16="http://schemas.microsoft.com/office/drawing/2014/main" id="{D56A8924-16F3-44BD-B99A-EA080756977B}"/>
              </a:ext>
            </a:extLst>
          </p:cNvPr>
          <p:cNvSpPr>
            <a:spLocks noGrp="1"/>
          </p:cNvSpPr>
          <p:nvPr>
            <p:ph type="sldNum" sz="quarter" idx="12"/>
          </p:nvPr>
        </p:nvSpPr>
        <p:spPr>
          <a:xfrm>
            <a:off x="11580812" y="6356351"/>
            <a:ext cx="381000" cy="365125"/>
          </a:xfrm>
        </p:spPr>
        <p:txBody>
          <a:bodyPr/>
          <a:lstStyle/>
          <a:p>
            <a:fld id="{81FEFA0A-2F20-4B60-98C6-5FFDA469AA1C}" type="slidenum">
              <a:rPr lang="en-US" sz="1400" smtClean="0"/>
              <a:pPr/>
              <a:t>14</a:t>
            </a:fld>
            <a:endParaRPr lang="en-US" dirty="0"/>
          </a:p>
        </p:txBody>
      </p:sp>
    </p:spTree>
    <p:extLst>
      <p:ext uri="{BB962C8B-B14F-4D97-AF65-F5344CB8AC3E}">
        <p14:creationId xmlns:p14="http://schemas.microsoft.com/office/powerpoint/2010/main" val="59659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10363200" cy="685800"/>
          </a:xfrm>
        </p:spPr>
        <p:txBody>
          <a:bodyPr>
            <a:noAutofit/>
          </a:bodyPr>
          <a:lstStyle/>
          <a:p>
            <a:pPr algn="ctr"/>
            <a:r>
              <a:rPr lang="en-US" sz="2400" dirty="0"/>
              <a:t>Bivariate Analysis of LDL- Cholesterol &amp; Coronary Heart Disease Response</a:t>
            </a:r>
          </a:p>
        </p:txBody>
      </p:sp>
      <p:pic>
        <p:nvPicPr>
          <p:cNvPr id="4" name="Picture 3">
            <a:extLst>
              <a:ext uri="{FF2B5EF4-FFF2-40B4-BE49-F238E27FC236}">
                <a16:creationId xmlns:a16="http://schemas.microsoft.com/office/drawing/2014/main" id="{18C7876E-1689-48A2-B73D-F29C580B33D8}"/>
              </a:ext>
            </a:extLst>
          </p:cNvPr>
          <p:cNvPicPr>
            <a:picLocks noChangeAspect="1"/>
          </p:cNvPicPr>
          <p:nvPr/>
        </p:nvPicPr>
        <p:blipFill>
          <a:blip r:embed="rId2"/>
          <a:stretch>
            <a:fillRect/>
          </a:stretch>
        </p:blipFill>
        <p:spPr>
          <a:xfrm>
            <a:off x="3503612" y="990600"/>
            <a:ext cx="4343400" cy="2971800"/>
          </a:xfrm>
          <a:prstGeom prst="rect">
            <a:avLst/>
          </a:prstGeom>
        </p:spPr>
      </p:pic>
      <p:pic>
        <p:nvPicPr>
          <p:cNvPr id="6" name="Picture 5">
            <a:extLst>
              <a:ext uri="{FF2B5EF4-FFF2-40B4-BE49-F238E27FC236}">
                <a16:creationId xmlns:a16="http://schemas.microsoft.com/office/drawing/2014/main" id="{7BCE41B0-C3AD-4928-BDD4-1CBA22969D5C}"/>
              </a:ext>
            </a:extLst>
          </p:cNvPr>
          <p:cNvPicPr>
            <a:picLocks noChangeAspect="1"/>
          </p:cNvPicPr>
          <p:nvPr/>
        </p:nvPicPr>
        <p:blipFill>
          <a:blip r:embed="rId3"/>
          <a:stretch>
            <a:fillRect/>
          </a:stretch>
        </p:blipFill>
        <p:spPr>
          <a:xfrm>
            <a:off x="8151812" y="914400"/>
            <a:ext cx="3581400" cy="3048000"/>
          </a:xfrm>
          <a:prstGeom prst="rect">
            <a:avLst/>
          </a:prstGeom>
        </p:spPr>
      </p:pic>
      <p:pic>
        <p:nvPicPr>
          <p:cNvPr id="8" name="Picture 7">
            <a:extLst>
              <a:ext uri="{FF2B5EF4-FFF2-40B4-BE49-F238E27FC236}">
                <a16:creationId xmlns:a16="http://schemas.microsoft.com/office/drawing/2014/main" id="{A11FAC34-166A-4A05-A077-DC1147F12E48}"/>
              </a:ext>
            </a:extLst>
          </p:cNvPr>
          <p:cNvPicPr>
            <a:picLocks noChangeAspect="1"/>
          </p:cNvPicPr>
          <p:nvPr/>
        </p:nvPicPr>
        <p:blipFill>
          <a:blip r:embed="rId4"/>
          <a:stretch>
            <a:fillRect/>
          </a:stretch>
        </p:blipFill>
        <p:spPr>
          <a:xfrm>
            <a:off x="5789612" y="4114800"/>
            <a:ext cx="5505450" cy="2590800"/>
          </a:xfrm>
          <a:prstGeom prst="rect">
            <a:avLst/>
          </a:prstGeom>
        </p:spPr>
      </p:pic>
      <p:sp>
        <p:nvSpPr>
          <p:cNvPr id="7" name="TextBox 6">
            <a:extLst>
              <a:ext uri="{FF2B5EF4-FFF2-40B4-BE49-F238E27FC236}">
                <a16:creationId xmlns:a16="http://schemas.microsoft.com/office/drawing/2014/main" id="{28D6A37A-B612-47CB-8EA7-A6F0D8746BE6}"/>
              </a:ext>
            </a:extLst>
          </p:cNvPr>
          <p:cNvSpPr txBox="1"/>
          <p:nvPr/>
        </p:nvSpPr>
        <p:spPr>
          <a:xfrm>
            <a:off x="1141412" y="838200"/>
            <a:ext cx="2209800" cy="5355312"/>
          </a:xfrm>
          <a:prstGeom prst="rect">
            <a:avLst/>
          </a:prstGeom>
          <a:noFill/>
        </p:spPr>
        <p:txBody>
          <a:bodyPr wrap="square">
            <a:spAutoFit/>
          </a:bodyPr>
          <a:lstStyle/>
          <a:p>
            <a:r>
              <a:rPr lang="en-US" dirty="0"/>
              <a:t>The t-test is used to compare the means of two groups on a given variable. It is used when one variable is of a continuous nature and the other is dichotomous.</a:t>
            </a:r>
          </a:p>
          <a:p>
            <a:endParaRPr lang="en-US" dirty="0"/>
          </a:p>
          <a:p>
            <a:r>
              <a:rPr lang="en-US" dirty="0"/>
              <a:t>Here, we have used T-test procedure for analysis of LDL- Cholesterol &amp; Coronary Heart Disease Response.</a:t>
            </a:r>
          </a:p>
          <a:p>
            <a:endParaRPr lang="en-US" dirty="0"/>
          </a:p>
          <a:p>
            <a:r>
              <a:rPr lang="en-US" dirty="0"/>
              <a:t>P value is 0.0106</a:t>
            </a:r>
          </a:p>
        </p:txBody>
      </p:sp>
      <p:sp>
        <p:nvSpPr>
          <p:cNvPr id="5" name="Slide Number Placeholder 4">
            <a:extLst>
              <a:ext uri="{FF2B5EF4-FFF2-40B4-BE49-F238E27FC236}">
                <a16:creationId xmlns:a16="http://schemas.microsoft.com/office/drawing/2014/main" id="{214685F3-B224-4508-8BA3-D5760B8A90F8}"/>
              </a:ext>
            </a:extLst>
          </p:cNvPr>
          <p:cNvSpPr>
            <a:spLocks noGrp="1"/>
          </p:cNvSpPr>
          <p:nvPr>
            <p:ph type="sldNum" sz="quarter" idx="12"/>
          </p:nvPr>
        </p:nvSpPr>
        <p:spPr>
          <a:xfrm>
            <a:off x="11428412" y="6221815"/>
            <a:ext cx="440644" cy="365125"/>
          </a:xfrm>
        </p:spPr>
        <p:txBody>
          <a:bodyPr/>
          <a:lstStyle/>
          <a:p>
            <a:fld id="{81FEFA0A-2F20-4B60-98C6-5FFDA469AA1C}" type="slidenum">
              <a:rPr lang="en-US" sz="1600" smtClean="0"/>
              <a:pPr/>
              <a:t>15</a:t>
            </a:fld>
            <a:endParaRPr lang="en-US" dirty="0"/>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6E3-72F7-4CBC-90C3-968667C7ADCC}"/>
              </a:ext>
            </a:extLst>
          </p:cNvPr>
          <p:cNvSpPr>
            <a:spLocks noGrp="1"/>
          </p:cNvSpPr>
          <p:nvPr>
            <p:ph type="title"/>
          </p:nvPr>
        </p:nvSpPr>
        <p:spPr>
          <a:xfrm>
            <a:off x="1827212" y="304800"/>
            <a:ext cx="9601200" cy="457200"/>
          </a:xfrm>
        </p:spPr>
        <p:txBody>
          <a:bodyPr>
            <a:normAutofit fontScale="90000"/>
          </a:bodyPr>
          <a:lstStyle/>
          <a:p>
            <a:pPr algn="ctr"/>
            <a:r>
              <a:rPr lang="en-US" sz="2400" dirty="0"/>
              <a:t>Bivariate Analysis of Systolic Blood Pressure &amp; Coronary Heart Disease</a:t>
            </a:r>
          </a:p>
        </p:txBody>
      </p:sp>
      <p:pic>
        <p:nvPicPr>
          <p:cNvPr id="4" name="Picture 3">
            <a:extLst>
              <a:ext uri="{FF2B5EF4-FFF2-40B4-BE49-F238E27FC236}">
                <a16:creationId xmlns:a16="http://schemas.microsoft.com/office/drawing/2014/main" id="{E6005E6B-C9EC-4B87-ACB7-E0700007FFF2}"/>
              </a:ext>
            </a:extLst>
          </p:cNvPr>
          <p:cNvPicPr>
            <a:picLocks noChangeAspect="1"/>
          </p:cNvPicPr>
          <p:nvPr/>
        </p:nvPicPr>
        <p:blipFill>
          <a:blip r:embed="rId2"/>
          <a:stretch>
            <a:fillRect/>
          </a:stretch>
        </p:blipFill>
        <p:spPr>
          <a:xfrm>
            <a:off x="4037012" y="990600"/>
            <a:ext cx="3835358" cy="2705100"/>
          </a:xfrm>
          <a:prstGeom prst="rect">
            <a:avLst/>
          </a:prstGeom>
        </p:spPr>
      </p:pic>
      <p:pic>
        <p:nvPicPr>
          <p:cNvPr id="6" name="Picture 5">
            <a:extLst>
              <a:ext uri="{FF2B5EF4-FFF2-40B4-BE49-F238E27FC236}">
                <a16:creationId xmlns:a16="http://schemas.microsoft.com/office/drawing/2014/main" id="{616512E2-9094-4343-8D40-F3F5F91059E6}"/>
              </a:ext>
            </a:extLst>
          </p:cNvPr>
          <p:cNvPicPr>
            <a:picLocks noChangeAspect="1"/>
          </p:cNvPicPr>
          <p:nvPr/>
        </p:nvPicPr>
        <p:blipFill>
          <a:blip r:embed="rId3"/>
          <a:stretch>
            <a:fillRect/>
          </a:stretch>
        </p:blipFill>
        <p:spPr>
          <a:xfrm>
            <a:off x="7999413" y="883989"/>
            <a:ext cx="3835358" cy="2849811"/>
          </a:xfrm>
          <a:prstGeom prst="rect">
            <a:avLst/>
          </a:prstGeom>
        </p:spPr>
      </p:pic>
      <p:pic>
        <p:nvPicPr>
          <p:cNvPr id="8" name="Picture 7">
            <a:extLst>
              <a:ext uri="{FF2B5EF4-FFF2-40B4-BE49-F238E27FC236}">
                <a16:creationId xmlns:a16="http://schemas.microsoft.com/office/drawing/2014/main" id="{15D28290-0376-40DA-A81A-3DDB5301C4EA}"/>
              </a:ext>
            </a:extLst>
          </p:cNvPr>
          <p:cNvPicPr>
            <a:picLocks noChangeAspect="1"/>
          </p:cNvPicPr>
          <p:nvPr/>
        </p:nvPicPr>
        <p:blipFill>
          <a:blip r:embed="rId4"/>
          <a:stretch>
            <a:fillRect/>
          </a:stretch>
        </p:blipFill>
        <p:spPr>
          <a:xfrm>
            <a:off x="5713412" y="3962400"/>
            <a:ext cx="5076642" cy="2362199"/>
          </a:xfrm>
          <a:prstGeom prst="rect">
            <a:avLst/>
          </a:prstGeom>
        </p:spPr>
      </p:pic>
      <p:sp>
        <p:nvSpPr>
          <p:cNvPr id="7" name="TextBox 6">
            <a:extLst>
              <a:ext uri="{FF2B5EF4-FFF2-40B4-BE49-F238E27FC236}">
                <a16:creationId xmlns:a16="http://schemas.microsoft.com/office/drawing/2014/main" id="{81A151E6-8F92-4E00-A80A-41847A070531}"/>
              </a:ext>
            </a:extLst>
          </p:cNvPr>
          <p:cNvSpPr txBox="1"/>
          <p:nvPr/>
        </p:nvSpPr>
        <p:spPr>
          <a:xfrm>
            <a:off x="1141412" y="770709"/>
            <a:ext cx="2286000" cy="5355312"/>
          </a:xfrm>
          <a:prstGeom prst="rect">
            <a:avLst/>
          </a:prstGeom>
          <a:noFill/>
        </p:spPr>
        <p:txBody>
          <a:bodyPr wrap="square">
            <a:spAutoFit/>
          </a:bodyPr>
          <a:lstStyle/>
          <a:p>
            <a:r>
              <a:rPr lang="en-US" dirty="0"/>
              <a:t>The t-test is used to compare the means of two groups on a given variable. It is used when one variable is of a continuous nature and the other is dichotomous.</a:t>
            </a:r>
          </a:p>
          <a:p>
            <a:endParaRPr lang="en-US" dirty="0"/>
          </a:p>
          <a:p>
            <a:r>
              <a:rPr lang="en-US" dirty="0"/>
              <a:t>Here, we have used T-test procedure for analysis of Systolic Blood Pressure &amp; Coronary Heart Disease response.</a:t>
            </a:r>
          </a:p>
          <a:p>
            <a:endParaRPr lang="en-US" dirty="0"/>
          </a:p>
          <a:p>
            <a:r>
              <a:rPr lang="en-US" dirty="0"/>
              <a:t>P value is less than 0.0001</a:t>
            </a:r>
          </a:p>
        </p:txBody>
      </p:sp>
      <p:sp>
        <p:nvSpPr>
          <p:cNvPr id="5" name="Slide Number Placeholder 4">
            <a:extLst>
              <a:ext uri="{FF2B5EF4-FFF2-40B4-BE49-F238E27FC236}">
                <a16:creationId xmlns:a16="http://schemas.microsoft.com/office/drawing/2014/main" id="{EE60F641-FACB-42A2-B9D8-5E1E10BB9A53}"/>
              </a:ext>
            </a:extLst>
          </p:cNvPr>
          <p:cNvSpPr>
            <a:spLocks noGrp="1"/>
          </p:cNvSpPr>
          <p:nvPr>
            <p:ph type="sldNum" sz="quarter" idx="12"/>
          </p:nvPr>
        </p:nvSpPr>
        <p:spPr>
          <a:xfrm>
            <a:off x="8051225" y="6356351"/>
            <a:ext cx="3605787" cy="365125"/>
          </a:xfrm>
        </p:spPr>
        <p:txBody>
          <a:bodyPr/>
          <a:lstStyle/>
          <a:p>
            <a:fld id="{81FEFA0A-2F20-4B60-98C6-5FFDA469AA1C}" type="slidenum">
              <a:rPr lang="en-US" sz="1800" smtClean="0"/>
              <a:pPr/>
              <a:t>16</a:t>
            </a:fld>
            <a:endParaRPr lang="en-US" dirty="0"/>
          </a:p>
        </p:txBody>
      </p:sp>
    </p:spTree>
    <p:extLst>
      <p:ext uri="{BB962C8B-B14F-4D97-AF65-F5344CB8AC3E}">
        <p14:creationId xmlns:p14="http://schemas.microsoft.com/office/powerpoint/2010/main" val="120831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06B4-371E-4ACC-BC1B-5A0F99D5FFDB}"/>
              </a:ext>
            </a:extLst>
          </p:cNvPr>
          <p:cNvSpPr>
            <a:spLocks noGrp="1"/>
          </p:cNvSpPr>
          <p:nvPr>
            <p:ph type="title"/>
          </p:nvPr>
        </p:nvSpPr>
        <p:spPr>
          <a:xfrm>
            <a:off x="1293813" y="228600"/>
            <a:ext cx="9601200" cy="1066800"/>
          </a:xfrm>
        </p:spPr>
        <p:txBody>
          <a:bodyPr>
            <a:normAutofit/>
          </a:bodyPr>
          <a:lstStyle/>
          <a:p>
            <a:r>
              <a:rPr lang="en-US" sz="2800" dirty="0"/>
              <a:t>Bivariate Analysis of Type A </a:t>
            </a:r>
            <a:r>
              <a:rPr lang="en-US" sz="2800" dirty="0" err="1"/>
              <a:t>Behaviour</a:t>
            </a:r>
            <a:r>
              <a:rPr lang="en-US" sz="2800" dirty="0"/>
              <a:t> &amp; Coronary Heart Disease</a:t>
            </a:r>
          </a:p>
        </p:txBody>
      </p:sp>
      <p:pic>
        <p:nvPicPr>
          <p:cNvPr id="4" name="Picture 3">
            <a:extLst>
              <a:ext uri="{FF2B5EF4-FFF2-40B4-BE49-F238E27FC236}">
                <a16:creationId xmlns:a16="http://schemas.microsoft.com/office/drawing/2014/main" id="{C0BBE350-30D5-4932-9BA0-31C1C0E11F9B}"/>
              </a:ext>
            </a:extLst>
          </p:cNvPr>
          <p:cNvPicPr>
            <a:picLocks noChangeAspect="1"/>
          </p:cNvPicPr>
          <p:nvPr/>
        </p:nvPicPr>
        <p:blipFill>
          <a:blip r:embed="rId2"/>
          <a:stretch>
            <a:fillRect/>
          </a:stretch>
        </p:blipFill>
        <p:spPr>
          <a:xfrm>
            <a:off x="3503612" y="1143001"/>
            <a:ext cx="3802120" cy="2819399"/>
          </a:xfrm>
          <a:prstGeom prst="rect">
            <a:avLst/>
          </a:prstGeom>
        </p:spPr>
      </p:pic>
      <p:pic>
        <p:nvPicPr>
          <p:cNvPr id="6" name="Picture 5">
            <a:extLst>
              <a:ext uri="{FF2B5EF4-FFF2-40B4-BE49-F238E27FC236}">
                <a16:creationId xmlns:a16="http://schemas.microsoft.com/office/drawing/2014/main" id="{C063B89F-284E-4F3C-8523-DA9C4209C76E}"/>
              </a:ext>
            </a:extLst>
          </p:cNvPr>
          <p:cNvPicPr>
            <a:picLocks noChangeAspect="1"/>
          </p:cNvPicPr>
          <p:nvPr/>
        </p:nvPicPr>
        <p:blipFill>
          <a:blip r:embed="rId3"/>
          <a:stretch>
            <a:fillRect/>
          </a:stretch>
        </p:blipFill>
        <p:spPr>
          <a:xfrm>
            <a:off x="7466012" y="1143001"/>
            <a:ext cx="4038600" cy="2819399"/>
          </a:xfrm>
          <a:prstGeom prst="rect">
            <a:avLst/>
          </a:prstGeom>
        </p:spPr>
      </p:pic>
      <p:pic>
        <p:nvPicPr>
          <p:cNvPr id="8" name="Picture 7">
            <a:extLst>
              <a:ext uri="{FF2B5EF4-FFF2-40B4-BE49-F238E27FC236}">
                <a16:creationId xmlns:a16="http://schemas.microsoft.com/office/drawing/2014/main" id="{143E88A2-4431-4503-94E4-F3688E522AF4}"/>
              </a:ext>
            </a:extLst>
          </p:cNvPr>
          <p:cNvPicPr>
            <a:picLocks noChangeAspect="1"/>
          </p:cNvPicPr>
          <p:nvPr/>
        </p:nvPicPr>
        <p:blipFill>
          <a:blip r:embed="rId4"/>
          <a:stretch>
            <a:fillRect/>
          </a:stretch>
        </p:blipFill>
        <p:spPr>
          <a:xfrm>
            <a:off x="5271781" y="4114800"/>
            <a:ext cx="6115050" cy="2666999"/>
          </a:xfrm>
          <a:prstGeom prst="rect">
            <a:avLst/>
          </a:prstGeom>
        </p:spPr>
      </p:pic>
      <p:sp>
        <p:nvSpPr>
          <p:cNvPr id="7" name="TextBox 6">
            <a:extLst>
              <a:ext uri="{FF2B5EF4-FFF2-40B4-BE49-F238E27FC236}">
                <a16:creationId xmlns:a16="http://schemas.microsoft.com/office/drawing/2014/main" id="{E3D9F6D4-7394-4798-AC9E-26434AD86AF4}"/>
              </a:ext>
            </a:extLst>
          </p:cNvPr>
          <p:cNvSpPr txBox="1"/>
          <p:nvPr/>
        </p:nvSpPr>
        <p:spPr>
          <a:xfrm>
            <a:off x="1141412" y="1371600"/>
            <a:ext cx="2201920" cy="4278094"/>
          </a:xfrm>
          <a:prstGeom prst="rect">
            <a:avLst/>
          </a:prstGeom>
          <a:noFill/>
        </p:spPr>
        <p:txBody>
          <a:bodyPr wrap="square">
            <a:spAutoFit/>
          </a:bodyPr>
          <a:lstStyle/>
          <a:p>
            <a:r>
              <a:rPr lang="en-US" sz="1600" dirty="0"/>
              <a:t>The t-test is used to compare the means of two groups on a given variable. It is used when one variable is of a continuous nature and the other is dichotomous.</a:t>
            </a:r>
          </a:p>
          <a:p>
            <a:endParaRPr lang="en-US" sz="1600" dirty="0"/>
          </a:p>
          <a:p>
            <a:r>
              <a:rPr lang="en-US" sz="1600" dirty="0"/>
              <a:t>Here, we have used T-test procedure for analysis of Type A </a:t>
            </a:r>
            <a:r>
              <a:rPr lang="en-US" sz="1600" dirty="0" err="1"/>
              <a:t>Behaviour</a:t>
            </a:r>
            <a:r>
              <a:rPr lang="en-US" sz="1600" dirty="0"/>
              <a:t> &amp; Coronary Heart Disease.</a:t>
            </a:r>
          </a:p>
          <a:p>
            <a:endParaRPr lang="en-US" sz="1600" dirty="0"/>
          </a:p>
          <a:p>
            <a:r>
              <a:rPr lang="en-US" sz="1600" dirty="0"/>
              <a:t>P value is 0.2778</a:t>
            </a:r>
          </a:p>
        </p:txBody>
      </p:sp>
      <p:sp>
        <p:nvSpPr>
          <p:cNvPr id="5" name="Slide Number Placeholder 4">
            <a:extLst>
              <a:ext uri="{FF2B5EF4-FFF2-40B4-BE49-F238E27FC236}">
                <a16:creationId xmlns:a16="http://schemas.microsoft.com/office/drawing/2014/main" id="{261BDB70-7C55-4969-8A8D-011D8565FD45}"/>
              </a:ext>
            </a:extLst>
          </p:cNvPr>
          <p:cNvSpPr>
            <a:spLocks noGrp="1"/>
          </p:cNvSpPr>
          <p:nvPr>
            <p:ph type="sldNum" sz="quarter" idx="12"/>
          </p:nvPr>
        </p:nvSpPr>
        <p:spPr>
          <a:xfrm>
            <a:off x="11580812" y="6324600"/>
            <a:ext cx="381000" cy="365125"/>
          </a:xfrm>
        </p:spPr>
        <p:txBody>
          <a:bodyPr/>
          <a:lstStyle/>
          <a:p>
            <a:fld id="{81FEFA0A-2F20-4B60-98C6-5FFDA469AA1C}" type="slidenum">
              <a:rPr lang="en-US" sz="1400" smtClean="0"/>
              <a:pPr/>
              <a:t>17</a:t>
            </a:fld>
            <a:endParaRPr lang="en-US" dirty="0"/>
          </a:p>
        </p:txBody>
      </p:sp>
    </p:spTree>
    <p:extLst>
      <p:ext uri="{BB962C8B-B14F-4D97-AF65-F5344CB8AC3E}">
        <p14:creationId xmlns:p14="http://schemas.microsoft.com/office/powerpoint/2010/main" val="84123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D051-E1ED-4592-BD0C-6B8B06C44B42}"/>
              </a:ext>
            </a:extLst>
          </p:cNvPr>
          <p:cNvSpPr>
            <a:spLocks noGrp="1"/>
          </p:cNvSpPr>
          <p:nvPr>
            <p:ph type="title"/>
          </p:nvPr>
        </p:nvSpPr>
        <p:spPr>
          <a:xfrm>
            <a:off x="1293813" y="381000"/>
            <a:ext cx="9601200" cy="685800"/>
          </a:xfrm>
        </p:spPr>
        <p:txBody>
          <a:bodyPr>
            <a:normAutofit fontScale="90000"/>
          </a:bodyPr>
          <a:lstStyle/>
          <a:p>
            <a:pPr algn="ctr"/>
            <a:r>
              <a:rPr lang="en-US" sz="2400" dirty="0"/>
              <a:t>Bivariate Analysis of Family History of Heart Disease &amp; Coronary Heart Disease Response</a:t>
            </a:r>
          </a:p>
        </p:txBody>
      </p:sp>
      <p:pic>
        <p:nvPicPr>
          <p:cNvPr id="4" name="Picture 3">
            <a:extLst>
              <a:ext uri="{FF2B5EF4-FFF2-40B4-BE49-F238E27FC236}">
                <a16:creationId xmlns:a16="http://schemas.microsoft.com/office/drawing/2014/main" id="{C95C8FB4-D5F2-48B1-AB8B-D05DFA678D0A}"/>
              </a:ext>
            </a:extLst>
          </p:cNvPr>
          <p:cNvPicPr>
            <a:picLocks noChangeAspect="1"/>
          </p:cNvPicPr>
          <p:nvPr/>
        </p:nvPicPr>
        <p:blipFill>
          <a:blip r:embed="rId2"/>
          <a:stretch>
            <a:fillRect/>
          </a:stretch>
        </p:blipFill>
        <p:spPr>
          <a:xfrm>
            <a:off x="3579812" y="1219200"/>
            <a:ext cx="3962400" cy="2590800"/>
          </a:xfrm>
          <a:prstGeom prst="rect">
            <a:avLst/>
          </a:prstGeom>
        </p:spPr>
      </p:pic>
      <p:pic>
        <p:nvPicPr>
          <p:cNvPr id="6" name="Picture 5">
            <a:extLst>
              <a:ext uri="{FF2B5EF4-FFF2-40B4-BE49-F238E27FC236}">
                <a16:creationId xmlns:a16="http://schemas.microsoft.com/office/drawing/2014/main" id="{0D85FD0D-361B-4381-A9BD-164366CC1446}"/>
              </a:ext>
            </a:extLst>
          </p:cNvPr>
          <p:cNvPicPr>
            <a:picLocks noChangeAspect="1"/>
          </p:cNvPicPr>
          <p:nvPr/>
        </p:nvPicPr>
        <p:blipFill>
          <a:blip r:embed="rId3"/>
          <a:stretch>
            <a:fillRect/>
          </a:stretch>
        </p:blipFill>
        <p:spPr>
          <a:xfrm>
            <a:off x="7618412" y="1143000"/>
            <a:ext cx="4343400" cy="5486400"/>
          </a:xfrm>
          <a:prstGeom prst="rect">
            <a:avLst/>
          </a:prstGeom>
        </p:spPr>
      </p:pic>
      <p:pic>
        <p:nvPicPr>
          <p:cNvPr id="8" name="Picture 7">
            <a:extLst>
              <a:ext uri="{FF2B5EF4-FFF2-40B4-BE49-F238E27FC236}">
                <a16:creationId xmlns:a16="http://schemas.microsoft.com/office/drawing/2014/main" id="{065E6F7C-A240-4E46-A3D7-710889137E1F}"/>
              </a:ext>
            </a:extLst>
          </p:cNvPr>
          <p:cNvPicPr>
            <a:picLocks noChangeAspect="1"/>
          </p:cNvPicPr>
          <p:nvPr/>
        </p:nvPicPr>
        <p:blipFill>
          <a:blip r:embed="rId4"/>
          <a:stretch>
            <a:fillRect/>
          </a:stretch>
        </p:blipFill>
        <p:spPr>
          <a:xfrm>
            <a:off x="3579812" y="3962400"/>
            <a:ext cx="3962400" cy="2362200"/>
          </a:xfrm>
          <a:prstGeom prst="rect">
            <a:avLst/>
          </a:prstGeom>
        </p:spPr>
      </p:pic>
      <p:sp>
        <p:nvSpPr>
          <p:cNvPr id="7" name="TextBox 6">
            <a:extLst>
              <a:ext uri="{FF2B5EF4-FFF2-40B4-BE49-F238E27FC236}">
                <a16:creationId xmlns:a16="http://schemas.microsoft.com/office/drawing/2014/main" id="{3F711385-1242-4245-894E-3BED18D8378C}"/>
              </a:ext>
            </a:extLst>
          </p:cNvPr>
          <p:cNvSpPr txBox="1"/>
          <p:nvPr/>
        </p:nvSpPr>
        <p:spPr>
          <a:xfrm>
            <a:off x="836612" y="1066800"/>
            <a:ext cx="2514600" cy="3539430"/>
          </a:xfrm>
          <a:prstGeom prst="rect">
            <a:avLst/>
          </a:prstGeom>
          <a:noFill/>
        </p:spPr>
        <p:txBody>
          <a:bodyPr wrap="square">
            <a:spAutoFit/>
          </a:bodyPr>
          <a:lstStyle/>
          <a:p>
            <a:pPr marL="285750" indent="-285750">
              <a:buFont typeface="Arial" panose="020B0604020202020204" pitchFamily="34" charset="0"/>
              <a:buChar char="•"/>
            </a:pPr>
            <a:r>
              <a:rPr lang="en-US" sz="1400" dirty="0"/>
              <a:t>A chi-square test is used to examine the association between two categorical variables. It can be used to test both extent of dependence and extent of independence between Variables. SAS uses PROC FREQ along with the option </a:t>
            </a:r>
            <a:r>
              <a:rPr lang="en-US" sz="1400" dirty="0" err="1"/>
              <a:t>chisq</a:t>
            </a:r>
            <a:r>
              <a:rPr lang="en-US" sz="1400" dirty="0"/>
              <a:t> to determine the result of Chi-Square test.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 value is less than 0.0001</a:t>
            </a:r>
          </a:p>
        </p:txBody>
      </p:sp>
      <p:sp>
        <p:nvSpPr>
          <p:cNvPr id="5" name="Slide Number Placeholder 4">
            <a:extLst>
              <a:ext uri="{FF2B5EF4-FFF2-40B4-BE49-F238E27FC236}">
                <a16:creationId xmlns:a16="http://schemas.microsoft.com/office/drawing/2014/main" id="{0B6593A6-1930-4142-9E54-8D8D950169CD}"/>
              </a:ext>
            </a:extLst>
          </p:cNvPr>
          <p:cNvSpPr>
            <a:spLocks noGrp="1"/>
          </p:cNvSpPr>
          <p:nvPr>
            <p:ph type="sldNum" sz="quarter" idx="12"/>
          </p:nvPr>
        </p:nvSpPr>
        <p:spPr>
          <a:xfrm>
            <a:off x="1217612" y="6553200"/>
            <a:ext cx="457200" cy="228600"/>
          </a:xfrm>
        </p:spPr>
        <p:txBody>
          <a:bodyPr/>
          <a:lstStyle/>
          <a:p>
            <a:fld id="{81FEFA0A-2F20-4B60-98C6-5FFDA469AA1C}" type="slidenum">
              <a:rPr lang="en-US" sz="1600" smtClean="0"/>
              <a:pPr/>
              <a:t>18</a:t>
            </a:fld>
            <a:endParaRPr lang="en-US" dirty="0"/>
          </a:p>
        </p:txBody>
      </p:sp>
    </p:spTree>
    <p:extLst>
      <p:ext uri="{BB962C8B-B14F-4D97-AF65-F5344CB8AC3E}">
        <p14:creationId xmlns:p14="http://schemas.microsoft.com/office/powerpoint/2010/main" val="259129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EBAF-B595-4BE9-B8BB-B6C81046F635}"/>
              </a:ext>
            </a:extLst>
          </p:cNvPr>
          <p:cNvSpPr>
            <a:spLocks noGrp="1"/>
          </p:cNvSpPr>
          <p:nvPr>
            <p:ph type="title"/>
          </p:nvPr>
        </p:nvSpPr>
        <p:spPr/>
        <p:txBody>
          <a:bodyPr/>
          <a:lstStyle/>
          <a:p>
            <a:r>
              <a:rPr lang="en-US" dirty="0"/>
              <a:t>Hypothesis Testing for </a:t>
            </a:r>
            <a:r>
              <a:rPr lang="en-US" sz="3600" dirty="0"/>
              <a:t>Age &amp; Coronary Heart Disease Response</a:t>
            </a:r>
            <a:endParaRPr lang="en-US" dirty="0"/>
          </a:p>
        </p:txBody>
      </p:sp>
      <p:sp>
        <p:nvSpPr>
          <p:cNvPr id="3" name="Content Placeholder 2">
            <a:extLst>
              <a:ext uri="{FF2B5EF4-FFF2-40B4-BE49-F238E27FC236}">
                <a16:creationId xmlns:a16="http://schemas.microsoft.com/office/drawing/2014/main" id="{F274A423-4D8F-4856-B11B-3A455C167E3E}"/>
              </a:ext>
            </a:extLst>
          </p:cNvPr>
          <p:cNvSpPr>
            <a:spLocks noGrp="1"/>
          </p:cNvSpPr>
          <p:nvPr>
            <p:ph sz="half" idx="1"/>
          </p:nvPr>
        </p:nvSpPr>
        <p:spPr>
          <a:xfrm>
            <a:off x="1293812" y="1676400"/>
            <a:ext cx="10058400" cy="4495800"/>
          </a:xfrm>
        </p:spPr>
        <p:txBody>
          <a:bodyPr>
            <a:normAutofit/>
          </a:bodyPr>
          <a:lstStyle/>
          <a:p>
            <a:r>
              <a:rPr lang="en-US" sz="1800" dirty="0"/>
              <a:t>IF P &lt; 0.05 , REJECT H0</a:t>
            </a:r>
          </a:p>
          <a:p>
            <a:r>
              <a:rPr lang="en-US" sz="1800" dirty="0"/>
              <a:t>IF P &gt; 0.05 , NOT REJECT H0</a:t>
            </a:r>
            <a:endParaRPr lang="en-CA" sz="1800" dirty="0"/>
          </a:p>
          <a:p>
            <a:r>
              <a:rPr lang="en-US" sz="1800" dirty="0"/>
              <a:t>H0 : There is no relationship between Age &amp; Coronary Heart Disease Response</a:t>
            </a:r>
          </a:p>
          <a:p>
            <a:r>
              <a:rPr lang="en-US" sz="1800" dirty="0"/>
              <a:t>HA : There is a relationship between Age &amp; Coronary Heart Disease Response</a:t>
            </a:r>
            <a:endParaRPr lang="en-US" sz="2000" dirty="0"/>
          </a:p>
          <a:p>
            <a:endParaRPr lang="en-US" sz="2000" dirty="0"/>
          </a:p>
          <a:p>
            <a:r>
              <a:rPr lang="en-US" sz="1800" dirty="0"/>
              <a:t>Conclusion : HA : Based on the values derived, there is Relationship between Age &amp; Coronary Heart Disease response, as P value is less than 0.0001 which is less than 0.05.</a:t>
            </a:r>
            <a:endParaRPr lang="en-CA" sz="1800" dirty="0"/>
          </a:p>
          <a:p>
            <a:endParaRPr lang="en-US" dirty="0"/>
          </a:p>
        </p:txBody>
      </p:sp>
      <p:sp>
        <p:nvSpPr>
          <p:cNvPr id="4" name="Slide Number Placeholder 3">
            <a:extLst>
              <a:ext uri="{FF2B5EF4-FFF2-40B4-BE49-F238E27FC236}">
                <a16:creationId xmlns:a16="http://schemas.microsoft.com/office/drawing/2014/main" id="{EFCE4397-7190-46EF-B196-13C453EB5D71}"/>
              </a:ext>
            </a:extLst>
          </p:cNvPr>
          <p:cNvSpPr>
            <a:spLocks noGrp="1"/>
          </p:cNvSpPr>
          <p:nvPr>
            <p:ph type="sldNum" sz="quarter" idx="12"/>
          </p:nvPr>
        </p:nvSpPr>
        <p:spPr/>
        <p:txBody>
          <a:bodyPr/>
          <a:lstStyle/>
          <a:p>
            <a:fld id="{81FEFA0A-2F20-4B60-98C6-5FFDA469AA1C}" type="slidenum">
              <a:rPr lang="en-US" sz="1800" smtClean="0"/>
              <a:pPr/>
              <a:t>19</a:t>
            </a:fld>
            <a:endParaRPr lang="en-US" dirty="0"/>
          </a:p>
        </p:txBody>
      </p:sp>
    </p:spTree>
    <p:extLst>
      <p:ext uri="{BB962C8B-B14F-4D97-AF65-F5344CB8AC3E}">
        <p14:creationId xmlns:p14="http://schemas.microsoft.com/office/powerpoint/2010/main" val="88098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152400"/>
            <a:ext cx="9601200" cy="838200"/>
          </a:xfrm>
        </p:spPr>
        <p:txBody>
          <a:bodyPr/>
          <a:lstStyle/>
          <a:p>
            <a:r>
              <a:rPr lang="en-US" dirty="0"/>
              <a:t>Outline</a:t>
            </a:r>
          </a:p>
        </p:txBody>
      </p:sp>
      <p:sp>
        <p:nvSpPr>
          <p:cNvPr id="14" name="Content Placeholder 13"/>
          <p:cNvSpPr>
            <a:spLocks noGrp="1"/>
          </p:cNvSpPr>
          <p:nvPr>
            <p:ph idx="1"/>
          </p:nvPr>
        </p:nvSpPr>
        <p:spPr>
          <a:xfrm>
            <a:off x="1293813" y="1066800"/>
            <a:ext cx="9601200" cy="5105400"/>
          </a:xfrm>
        </p:spPr>
        <p:txBody>
          <a:bodyPr>
            <a:normAutofit/>
          </a:bodyPr>
          <a:lstStyle/>
          <a:p>
            <a:r>
              <a:rPr lang="en-US" sz="2200" dirty="0"/>
              <a:t>Introduction</a:t>
            </a:r>
          </a:p>
          <a:p>
            <a:r>
              <a:rPr lang="en-US" sz="2200" dirty="0"/>
              <a:t>Background</a:t>
            </a:r>
          </a:p>
          <a:p>
            <a:r>
              <a:rPr lang="en-US" sz="2200" dirty="0"/>
              <a:t>Objective</a:t>
            </a:r>
          </a:p>
          <a:p>
            <a:r>
              <a:rPr lang="en-US" sz="2200" dirty="0"/>
              <a:t>Methodology</a:t>
            </a:r>
          </a:p>
          <a:p>
            <a:r>
              <a:rPr lang="en-US" sz="2200" dirty="0"/>
              <a:t>Conceptual Framework</a:t>
            </a:r>
          </a:p>
          <a:p>
            <a:r>
              <a:rPr lang="en-US" sz="2200" dirty="0"/>
              <a:t>Descriptive Analysis</a:t>
            </a:r>
          </a:p>
          <a:p>
            <a:r>
              <a:rPr lang="en-US" sz="2200" dirty="0"/>
              <a:t>Inferential Statistics </a:t>
            </a:r>
          </a:p>
          <a:p>
            <a:r>
              <a:rPr lang="en-US" sz="2200" dirty="0"/>
              <a:t>Findings &amp; Conclusions</a:t>
            </a:r>
          </a:p>
          <a:p>
            <a:r>
              <a:rPr lang="en-US" sz="2200" dirty="0"/>
              <a:t>Recommendations</a:t>
            </a:r>
          </a:p>
          <a:p>
            <a:r>
              <a:rPr lang="en-US" sz="2200" dirty="0"/>
              <a:t>Appendix</a:t>
            </a:r>
          </a:p>
          <a:p>
            <a:pPr marL="0" indent="0">
              <a:buNone/>
            </a:pPr>
            <a:endParaRPr lang="en-US" dirty="0"/>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id="{9FAB4FAE-7826-4180-BB82-23D14EA32068}"/>
              </a:ext>
            </a:extLst>
          </p:cNvPr>
          <p:cNvSpPr>
            <a:spLocks noGrp="1"/>
          </p:cNvSpPr>
          <p:nvPr>
            <p:ph type="sldNum" sz="quarter" idx="12"/>
          </p:nvPr>
        </p:nvSpPr>
        <p:spPr/>
        <p:txBody>
          <a:bodyPr/>
          <a:lstStyle/>
          <a:p>
            <a:fld id="{81FEFA0A-2F20-4B60-98C6-5FFDA469AA1C}" type="slidenum">
              <a:rPr lang="en-US" sz="1600" smtClean="0"/>
              <a:pPr/>
              <a:t>2</a:t>
            </a:fld>
            <a:endParaRPr lang="en-US" sz="1600" dirty="0"/>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16C0-A2CD-4ADC-94B1-4E4E80C586AB}"/>
              </a:ext>
            </a:extLst>
          </p:cNvPr>
          <p:cNvSpPr>
            <a:spLocks noGrp="1"/>
          </p:cNvSpPr>
          <p:nvPr>
            <p:ph type="title"/>
          </p:nvPr>
        </p:nvSpPr>
        <p:spPr/>
        <p:txBody>
          <a:bodyPr/>
          <a:lstStyle/>
          <a:p>
            <a:r>
              <a:rPr lang="en-US" dirty="0"/>
              <a:t>Hypothesis Testing for LDL- Cholesterol &amp; Coronary Heart Disease Response</a:t>
            </a:r>
          </a:p>
        </p:txBody>
      </p:sp>
      <p:sp>
        <p:nvSpPr>
          <p:cNvPr id="3" name="Content Placeholder 2">
            <a:extLst>
              <a:ext uri="{FF2B5EF4-FFF2-40B4-BE49-F238E27FC236}">
                <a16:creationId xmlns:a16="http://schemas.microsoft.com/office/drawing/2014/main" id="{CF639C1D-D93D-4D76-8905-6556083A9102}"/>
              </a:ext>
            </a:extLst>
          </p:cNvPr>
          <p:cNvSpPr>
            <a:spLocks noGrp="1"/>
          </p:cNvSpPr>
          <p:nvPr>
            <p:ph sz="half" idx="1"/>
          </p:nvPr>
        </p:nvSpPr>
        <p:spPr>
          <a:xfrm>
            <a:off x="1293812" y="1676400"/>
            <a:ext cx="9906000" cy="4495800"/>
          </a:xfrm>
        </p:spPr>
        <p:txBody>
          <a:bodyPr>
            <a:normAutofit/>
          </a:bodyPr>
          <a:lstStyle/>
          <a:p>
            <a:r>
              <a:rPr lang="en-US" sz="1800" dirty="0"/>
              <a:t>IF P &lt; 0.05 , REJECT H0</a:t>
            </a:r>
          </a:p>
          <a:p>
            <a:r>
              <a:rPr lang="en-US" sz="1800" dirty="0"/>
              <a:t>IF P &gt; 0.05 , NOT REJECT H0</a:t>
            </a:r>
            <a:endParaRPr lang="en-CA" sz="1800" dirty="0"/>
          </a:p>
          <a:p>
            <a:r>
              <a:rPr lang="en-US" sz="1800" dirty="0"/>
              <a:t>H0 : There is no relationship between LDL- Cholesterol &amp; Coronary Heart Disease Response</a:t>
            </a:r>
          </a:p>
          <a:p>
            <a:r>
              <a:rPr lang="en-US" sz="1800" dirty="0"/>
              <a:t>HA : There is a relationship between LDL- Cholesterol &amp; Coronary Heart Disease Response</a:t>
            </a:r>
          </a:p>
          <a:p>
            <a:pPr marL="0" indent="0">
              <a:buNone/>
            </a:pPr>
            <a:endParaRPr lang="en-US" sz="2000" dirty="0"/>
          </a:p>
          <a:p>
            <a:r>
              <a:rPr lang="en-US" sz="1800" dirty="0"/>
              <a:t>Conclusion : HA: Based on the values derived, there is Relationship between LDL- Cholesterol &amp; Coronary Heart Disease Response, since P value is 0.0106 which is  less than 0.05</a:t>
            </a:r>
            <a:endParaRPr lang="en-CA" sz="1800" dirty="0"/>
          </a:p>
          <a:p>
            <a:endParaRPr lang="en-US" dirty="0"/>
          </a:p>
        </p:txBody>
      </p:sp>
      <p:sp>
        <p:nvSpPr>
          <p:cNvPr id="4" name="Slide Number Placeholder 3">
            <a:extLst>
              <a:ext uri="{FF2B5EF4-FFF2-40B4-BE49-F238E27FC236}">
                <a16:creationId xmlns:a16="http://schemas.microsoft.com/office/drawing/2014/main" id="{CC190002-47D4-4616-A9E2-45A1161501E4}"/>
              </a:ext>
            </a:extLst>
          </p:cNvPr>
          <p:cNvSpPr>
            <a:spLocks noGrp="1"/>
          </p:cNvSpPr>
          <p:nvPr>
            <p:ph type="sldNum" sz="quarter" idx="12"/>
          </p:nvPr>
        </p:nvSpPr>
        <p:spPr/>
        <p:txBody>
          <a:bodyPr/>
          <a:lstStyle/>
          <a:p>
            <a:fld id="{81FEFA0A-2F20-4B60-98C6-5FFDA469AA1C}" type="slidenum">
              <a:rPr lang="en-US" sz="1800" smtClean="0"/>
              <a:pPr/>
              <a:t>20</a:t>
            </a:fld>
            <a:endParaRPr lang="en-US" dirty="0"/>
          </a:p>
        </p:txBody>
      </p:sp>
    </p:spTree>
    <p:extLst>
      <p:ext uri="{BB962C8B-B14F-4D97-AF65-F5344CB8AC3E}">
        <p14:creationId xmlns:p14="http://schemas.microsoft.com/office/powerpoint/2010/main" val="149247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6A53-631E-4E86-9FE2-50DAE119F4A6}"/>
              </a:ext>
            </a:extLst>
          </p:cNvPr>
          <p:cNvSpPr>
            <a:spLocks noGrp="1"/>
          </p:cNvSpPr>
          <p:nvPr>
            <p:ph type="title"/>
          </p:nvPr>
        </p:nvSpPr>
        <p:spPr/>
        <p:txBody>
          <a:bodyPr>
            <a:normAutofit fontScale="90000"/>
          </a:bodyPr>
          <a:lstStyle/>
          <a:p>
            <a:r>
              <a:rPr lang="en-US" dirty="0"/>
              <a:t>Hypothesis Testing for Systolic Blood Pressure &amp; Coronary Heart Disease Response</a:t>
            </a:r>
          </a:p>
        </p:txBody>
      </p:sp>
      <p:sp>
        <p:nvSpPr>
          <p:cNvPr id="3" name="Content Placeholder 2">
            <a:extLst>
              <a:ext uri="{FF2B5EF4-FFF2-40B4-BE49-F238E27FC236}">
                <a16:creationId xmlns:a16="http://schemas.microsoft.com/office/drawing/2014/main" id="{D2B0B348-5081-4BA8-9942-BFAB7A6E3BEA}"/>
              </a:ext>
            </a:extLst>
          </p:cNvPr>
          <p:cNvSpPr>
            <a:spLocks noGrp="1"/>
          </p:cNvSpPr>
          <p:nvPr>
            <p:ph sz="half" idx="1"/>
          </p:nvPr>
        </p:nvSpPr>
        <p:spPr>
          <a:xfrm>
            <a:off x="1293812" y="1676400"/>
            <a:ext cx="9982200" cy="4495800"/>
          </a:xfrm>
        </p:spPr>
        <p:txBody>
          <a:bodyPr>
            <a:normAutofit/>
          </a:bodyPr>
          <a:lstStyle/>
          <a:p>
            <a:r>
              <a:rPr lang="en-US" sz="1800" dirty="0"/>
              <a:t>IF P &lt; 0.05 , REJECT H0</a:t>
            </a:r>
          </a:p>
          <a:p>
            <a:r>
              <a:rPr lang="en-US" sz="1800" dirty="0"/>
              <a:t>IF P &gt; 0.05 , NOT REJECT H0</a:t>
            </a:r>
            <a:endParaRPr lang="en-CA" sz="1800" dirty="0"/>
          </a:p>
          <a:p>
            <a:r>
              <a:rPr lang="en-US" sz="1800" dirty="0"/>
              <a:t>H0 : There is no relationship between Systolic Blood Pressure &amp; Coronary Heart Disease Response</a:t>
            </a:r>
          </a:p>
          <a:p>
            <a:r>
              <a:rPr lang="en-US" sz="1800" dirty="0"/>
              <a:t>HA : There is a relationship between Systolic Blood Pressure &amp; Coronary Heart Disease Response.</a:t>
            </a:r>
          </a:p>
          <a:p>
            <a:endParaRPr lang="en-US" sz="2000" dirty="0"/>
          </a:p>
          <a:p>
            <a:r>
              <a:rPr lang="en-US" sz="1800" dirty="0"/>
              <a:t>Conclusion : HA : Based on the derived values, there is Relationship between Systolic Blood Pressure &amp; Coronary Heart Disease Response as P value is less than 0.0001 which is less than 0.05.</a:t>
            </a:r>
            <a:endParaRPr lang="en-CA" sz="1800" dirty="0"/>
          </a:p>
          <a:p>
            <a:endParaRPr lang="en-US" dirty="0"/>
          </a:p>
        </p:txBody>
      </p:sp>
      <p:sp>
        <p:nvSpPr>
          <p:cNvPr id="4" name="Slide Number Placeholder 3">
            <a:extLst>
              <a:ext uri="{FF2B5EF4-FFF2-40B4-BE49-F238E27FC236}">
                <a16:creationId xmlns:a16="http://schemas.microsoft.com/office/drawing/2014/main" id="{CBDFED0E-A5B2-4D4D-B40C-448E9E50DA38}"/>
              </a:ext>
            </a:extLst>
          </p:cNvPr>
          <p:cNvSpPr>
            <a:spLocks noGrp="1"/>
          </p:cNvSpPr>
          <p:nvPr>
            <p:ph type="sldNum" sz="quarter" idx="12"/>
          </p:nvPr>
        </p:nvSpPr>
        <p:spPr/>
        <p:txBody>
          <a:bodyPr/>
          <a:lstStyle/>
          <a:p>
            <a:fld id="{81FEFA0A-2F20-4B60-98C6-5FFDA469AA1C}" type="slidenum">
              <a:rPr lang="en-US" sz="1800" smtClean="0"/>
              <a:pPr/>
              <a:t>21</a:t>
            </a:fld>
            <a:endParaRPr lang="en-US" dirty="0"/>
          </a:p>
        </p:txBody>
      </p:sp>
    </p:spTree>
    <p:extLst>
      <p:ext uri="{BB962C8B-B14F-4D97-AF65-F5344CB8AC3E}">
        <p14:creationId xmlns:p14="http://schemas.microsoft.com/office/powerpoint/2010/main" val="254007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C454-D0A5-4F84-B71F-57E700C3A121}"/>
              </a:ext>
            </a:extLst>
          </p:cNvPr>
          <p:cNvSpPr>
            <a:spLocks noGrp="1"/>
          </p:cNvSpPr>
          <p:nvPr>
            <p:ph type="title"/>
          </p:nvPr>
        </p:nvSpPr>
        <p:spPr/>
        <p:txBody>
          <a:bodyPr>
            <a:normAutofit/>
          </a:bodyPr>
          <a:lstStyle/>
          <a:p>
            <a:r>
              <a:rPr lang="en-US" sz="3200" dirty="0"/>
              <a:t>Hypothesis Testing for Type </a:t>
            </a:r>
            <a:r>
              <a:rPr lang="en-US" sz="3200" dirty="0" err="1"/>
              <a:t>A_behaviour</a:t>
            </a:r>
            <a:r>
              <a:rPr lang="en-US" sz="3200" dirty="0"/>
              <a:t> &amp; Coronary Heart Disease Response</a:t>
            </a:r>
          </a:p>
        </p:txBody>
      </p:sp>
      <p:sp>
        <p:nvSpPr>
          <p:cNvPr id="3" name="Content Placeholder 2">
            <a:extLst>
              <a:ext uri="{FF2B5EF4-FFF2-40B4-BE49-F238E27FC236}">
                <a16:creationId xmlns:a16="http://schemas.microsoft.com/office/drawing/2014/main" id="{739ECE32-1DF5-44D0-8E17-A693C1578393}"/>
              </a:ext>
            </a:extLst>
          </p:cNvPr>
          <p:cNvSpPr>
            <a:spLocks noGrp="1"/>
          </p:cNvSpPr>
          <p:nvPr>
            <p:ph sz="half" idx="1"/>
          </p:nvPr>
        </p:nvSpPr>
        <p:spPr>
          <a:xfrm>
            <a:off x="1293812" y="1676400"/>
            <a:ext cx="10134600" cy="4495800"/>
          </a:xfrm>
        </p:spPr>
        <p:txBody>
          <a:bodyPr>
            <a:normAutofit/>
          </a:bodyPr>
          <a:lstStyle/>
          <a:p>
            <a:r>
              <a:rPr lang="en-US" sz="1800" dirty="0"/>
              <a:t>IF P &lt; 0.05 , REJECT H0</a:t>
            </a:r>
          </a:p>
          <a:p>
            <a:r>
              <a:rPr lang="en-US" sz="1800" dirty="0"/>
              <a:t>IF P &gt; 0.05 , NOT REJECT H0</a:t>
            </a:r>
            <a:endParaRPr lang="en-CA" sz="1800" dirty="0"/>
          </a:p>
          <a:p>
            <a:r>
              <a:rPr lang="en-US" sz="1800" dirty="0"/>
              <a:t>H0 : There is no relationship between Type </a:t>
            </a:r>
            <a:r>
              <a:rPr lang="en-US" sz="1800" dirty="0" err="1"/>
              <a:t>A_behaviour</a:t>
            </a:r>
            <a:r>
              <a:rPr lang="en-US" sz="1800" dirty="0"/>
              <a:t> &amp; Coronary Heart Disease Response</a:t>
            </a:r>
          </a:p>
          <a:p>
            <a:r>
              <a:rPr lang="en-US" sz="1800" dirty="0"/>
              <a:t>HA : There is a relationship between Type </a:t>
            </a:r>
            <a:r>
              <a:rPr lang="en-US" sz="1800" dirty="0" err="1"/>
              <a:t>A_behaviour</a:t>
            </a:r>
            <a:r>
              <a:rPr lang="en-US" sz="1800" dirty="0"/>
              <a:t> &amp; Coronary Heart Disease Response</a:t>
            </a:r>
          </a:p>
          <a:p>
            <a:endParaRPr lang="en-US" sz="2000" dirty="0"/>
          </a:p>
          <a:p>
            <a:r>
              <a:rPr lang="en-US" sz="1800" dirty="0"/>
              <a:t>Conclusion : H0 : Based on the values derived, there is no Relationship between Type </a:t>
            </a:r>
            <a:r>
              <a:rPr lang="en-US" sz="1800" dirty="0" err="1"/>
              <a:t>A_behaviour</a:t>
            </a:r>
            <a:r>
              <a:rPr lang="en-US" sz="1800" dirty="0"/>
              <a:t> &amp; Coronary Heart Disease Response, since the P value = 0.2778 which is greater than 0.05</a:t>
            </a:r>
            <a:endParaRPr lang="en-CA" sz="1800" dirty="0"/>
          </a:p>
          <a:p>
            <a:endParaRPr lang="en-US" dirty="0"/>
          </a:p>
        </p:txBody>
      </p:sp>
      <p:sp>
        <p:nvSpPr>
          <p:cNvPr id="4" name="Slide Number Placeholder 3">
            <a:extLst>
              <a:ext uri="{FF2B5EF4-FFF2-40B4-BE49-F238E27FC236}">
                <a16:creationId xmlns:a16="http://schemas.microsoft.com/office/drawing/2014/main" id="{9DBDE52F-5B82-4F24-8DDB-287B623557AA}"/>
              </a:ext>
            </a:extLst>
          </p:cNvPr>
          <p:cNvSpPr>
            <a:spLocks noGrp="1"/>
          </p:cNvSpPr>
          <p:nvPr>
            <p:ph type="sldNum" sz="quarter" idx="12"/>
          </p:nvPr>
        </p:nvSpPr>
        <p:spPr/>
        <p:txBody>
          <a:bodyPr/>
          <a:lstStyle/>
          <a:p>
            <a:fld id="{81FEFA0A-2F20-4B60-98C6-5FFDA469AA1C}" type="slidenum">
              <a:rPr lang="en-US" sz="1800" smtClean="0"/>
              <a:pPr/>
              <a:t>22</a:t>
            </a:fld>
            <a:endParaRPr lang="en-US" dirty="0"/>
          </a:p>
        </p:txBody>
      </p:sp>
    </p:spTree>
    <p:extLst>
      <p:ext uri="{BB962C8B-B14F-4D97-AF65-F5344CB8AC3E}">
        <p14:creationId xmlns:p14="http://schemas.microsoft.com/office/powerpoint/2010/main" val="175670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A999-836A-467F-81E5-F8F8779F8A4F}"/>
              </a:ext>
            </a:extLst>
          </p:cNvPr>
          <p:cNvSpPr>
            <a:spLocks noGrp="1"/>
          </p:cNvSpPr>
          <p:nvPr>
            <p:ph type="title"/>
          </p:nvPr>
        </p:nvSpPr>
        <p:spPr>
          <a:xfrm>
            <a:off x="1293813" y="228600"/>
            <a:ext cx="9601200" cy="1066800"/>
          </a:xfrm>
        </p:spPr>
        <p:txBody>
          <a:bodyPr>
            <a:normAutofit/>
          </a:bodyPr>
          <a:lstStyle/>
          <a:p>
            <a:r>
              <a:rPr lang="en-US" sz="2800" dirty="0"/>
              <a:t>Hypothesis Testing for Family History of Heart Disease &amp; Coronary Heart Disease Response</a:t>
            </a:r>
          </a:p>
        </p:txBody>
      </p:sp>
      <p:sp>
        <p:nvSpPr>
          <p:cNvPr id="3" name="Content Placeholder 2">
            <a:extLst>
              <a:ext uri="{FF2B5EF4-FFF2-40B4-BE49-F238E27FC236}">
                <a16:creationId xmlns:a16="http://schemas.microsoft.com/office/drawing/2014/main" id="{B601310A-8697-41D3-824F-EA281975D876}"/>
              </a:ext>
            </a:extLst>
          </p:cNvPr>
          <p:cNvSpPr>
            <a:spLocks noGrp="1"/>
          </p:cNvSpPr>
          <p:nvPr>
            <p:ph sz="half" idx="1"/>
          </p:nvPr>
        </p:nvSpPr>
        <p:spPr>
          <a:xfrm>
            <a:off x="1293812" y="1676400"/>
            <a:ext cx="10210800" cy="4495800"/>
          </a:xfrm>
        </p:spPr>
        <p:txBody>
          <a:bodyPr>
            <a:normAutofit/>
          </a:bodyPr>
          <a:lstStyle/>
          <a:p>
            <a:r>
              <a:rPr lang="en-US" sz="1800" dirty="0"/>
              <a:t>IF P &lt; 0.05 , REJECT H0</a:t>
            </a:r>
          </a:p>
          <a:p>
            <a:r>
              <a:rPr lang="en-US" sz="1800" dirty="0"/>
              <a:t>IF P &gt; 0.05 , NOT REJECT H0</a:t>
            </a:r>
            <a:endParaRPr lang="en-CA" sz="1800" dirty="0"/>
          </a:p>
          <a:p>
            <a:r>
              <a:rPr lang="en-US" sz="1800" dirty="0"/>
              <a:t>H0 : There is no relationship between Family History of Heart Disease &amp; Coronary Heart Disease Response</a:t>
            </a:r>
          </a:p>
          <a:p>
            <a:r>
              <a:rPr lang="en-US" sz="1800" dirty="0"/>
              <a:t>HA : There is a relationship between Family History of Heart Disease &amp; Coronary Heart Disease Response</a:t>
            </a:r>
          </a:p>
          <a:p>
            <a:pPr marL="0" indent="0">
              <a:buNone/>
            </a:pPr>
            <a:endParaRPr lang="en-US" sz="2000" dirty="0"/>
          </a:p>
          <a:p>
            <a:r>
              <a:rPr lang="en-US" sz="1800" dirty="0"/>
              <a:t>Conclusion : HA : based on the values derived, there is Relationship between Family History of Heart Disease &amp; Coronary Heart Disease Response, since P value is less than 0.0001, which is less than 0.05</a:t>
            </a:r>
            <a:endParaRPr lang="en-CA" sz="1800" dirty="0"/>
          </a:p>
          <a:p>
            <a:endParaRPr lang="en-US" dirty="0"/>
          </a:p>
        </p:txBody>
      </p:sp>
      <p:sp>
        <p:nvSpPr>
          <p:cNvPr id="4" name="Slide Number Placeholder 3">
            <a:extLst>
              <a:ext uri="{FF2B5EF4-FFF2-40B4-BE49-F238E27FC236}">
                <a16:creationId xmlns:a16="http://schemas.microsoft.com/office/drawing/2014/main" id="{979BAA8B-D485-411B-8B51-DEA204330860}"/>
              </a:ext>
            </a:extLst>
          </p:cNvPr>
          <p:cNvSpPr>
            <a:spLocks noGrp="1"/>
          </p:cNvSpPr>
          <p:nvPr>
            <p:ph type="sldNum" sz="quarter" idx="12"/>
          </p:nvPr>
        </p:nvSpPr>
        <p:spPr/>
        <p:txBody>
          <a:bodyPr/>
          <a:lstStyle/>
          <a:p>
            <a:fld id="{81FEFA0A-2F20-4B60-98C6-5FFDA469AA1C}" type="slidenum">
              <a:rPr lang="en-US" sz="1800" smtClean="0"/>
              <a:pPr/>
              <a:t>23</a:t>
            </a:fld>
            <a:endParaRPr lang="en-US" dirty="0"/>
          </a:p>
        </p:txBody>
      </p:sp>
    </p:spTree>
    <p:extLst>
      <p:ext uri="{BB962C8B-B14F-4D97-AF65-F5344CB8AC3E}">
        <p14:creationId xmlns:p14="http://schemas.microsoft.com/office/powerpoint/2010/main" val="126539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2535-54A5-4F95-B6D8-6B4AA0AD336C}"/>
              </a:ext>
            </a:extLst>
          </p:cNvPr>
          <p:cNvSpPr>
            <a:spLocks noGrp="1"/>
          </p:cNvSpPr>
          <p:nvPr>
            <p:ph type="title"/>
          </p:nvPr>
        </p:nvSpPr>
        <p:spPr/>
        <p:txBody>
          <a:bodyPr/>
          <a:lstStyle/>
          <a:p>
            <a:r>
              <a:rPr lang="en-US" dirty="0"/>
              <a:t>Outlier treatment of Numerical variables</a:t>
            </a:r>
            <a:br>
              <a:rPr lang="en-US" dirty="0"/>
            </a:br>
            <a:endParaRPr lang="en-US" dirty="0"/>
          </a:p>
        </p:txBody>
      </p:sp>
      <p:sp>
        <p:nvSpPr>
          <p:cNvPr id="3" name="Content Placeholder 2">
            <a:extLst>
              <a:ext uri="{FF2B5EF4-FFF2-40B4-BE49-F238E27FC236}">
                <a16:creationId xmlns:a16="http://schemas.microsoft.com/office/drawing/2014/main" id="{DC6E43AC-E4EF-4422-913B-95AAA81B23C3}"/>
              </a:ext>
            </a:extLst>
          </p:cNvPr>
          <p:cNvSpPr>
            <a:spLocks noGrp="1"/>
          </p:cNvSpPr>
          <p:nvPr>
            <p:ph sz="half" idx="1"/>
          </p:nvPr>
        </p:nvSpPr>
        <p:spPr>
          <a:xfrm>
            <a:off x="1293812" y="1676400"/>
            <a:ext cx="4572000" cy="4495800"/>
          </a:xfrm>
        </p:spPr>
        <p:txBody>
          <a:bodyPr>
            <a:normAutofit/>
          </a:bodyPr>
          <a:lstStyle/>
          <a:p>
            <a:r>
              <a:rPr lang="en-US" sz="2000" dirty="0"/>
              <a:t>Outliers for each numerical variables were removed and created a final dataset without outliers.</a:t>
            </a:r>
          </a:p>
          <a:p>
            <a:pPr marL="0" indent="0">
              <a:buNone/>
            </a:pPr>
            <a:endParaRPr lang="en-US" sz="2000" dirty="0"/>
          </a:p>
          <a:p>
            <a:r>
              <a:rPr lang="en-US" sz="2000" dirty="0"/>
              <a:t>Used macro for removal of the outliers, created temporary tables for each variables, and then merged the tables to get the final dataset</a:t>
            </a:r>
          </a:p>
        </p:txBody>
      </p:sp>
      <p:sp>
        <p:nvSpPr>
          <p:cNvPr id="4" name="Content Placeholder 3">
            <a:extLst>
              <a:ext uri="{FF2B5EF4-FFF2-40B4-BE49-F238E27FC236}">
                <a16:creationId xmlns:a16="http://schemas.microsoft.com/office/drawing/2014/main" id="{59621643-AFE6-42D7-937A-6EA9B500DF01}"/>
              </a:ext>
            </a:extLst>
          </p:cNvPr>
          <p:cNvSpPr>
            <a:spLocks noGrp="1"/>
          </p:cNvSpPr>
          <p:nvPr>
            <p:ph sz="half" idx="2"/>
          </p:nvPr>
        </p:nvSpPr>
        <p:spPr/>
        <p:txBody>
          <a:bodyPr/>
          <a:lstStyle/>
          <a:p>
            <a:pPr marL="0" indent="0">
              <a:buNone/>
            </a:pPr>
            <a:r>
              <a:rPr lang="en-US" sz="2000" dirty="0"/>
              <a:t>Following number of outliers were removed from the variables:</a:t>
            </a:r>
          </a:p>
          <a:p>
            <a:r>
              <a:rPr lang="en-US" sz="2000" dirty="0"/>
              <a:t>Obesity (20) </a:t>
            </a:r>
          </a:p>
          <a:p>
            <a:r>
              <a:rPr lang="en-US" sz="2000" dirty="0"/>
              <a:t>SBP (32)</a:t>
            </a:r>
          </a:p>
          <a:p>
            <a:r>
              <a:rPr lang="en-US" sz="2000" dirty="0"/>
              <a:t>CTC (40)</a:t>
            </a:r>
          </a:p>
          <a:p>
            <a:r>
              <a:rPr lang="en-US" sz="2000" dirty="0"/>
              <a:t>LDL_C (19)</a:t>
            </a:r>
          </a:p>
          <a:p>
            <a:r>
              <a:rPr lang="en-US" sz="2000" dirty="0"/>
              <a:t>Adiposity (3)</a:t>
            </a:r>
          </a:p>
          <a:p>
            <a:r>
              <a:rPr lang="en-US" sz="2000" dirty="0" err="1"/>
              <a:t>Type_A</a:t>
            </a:r>
            <a:r>
              <a:rPr lang="en-US" sz="2000" dirty="0"/>
              <a:t> (12)</a:t>
            </a:r>
          </a:p>
          <a:p>
            <a:r>
              <a:rPr lang="en-US" sz="2000" dirty="0"/>
              <a:t>CAC (39)</a:t>
            </a:r>
          </a:p>
          <a:p>
            <a:r>
              <a:rPr lang="en-US" sz="2000" dirty="0"/>
              <a:t>ADOC (0)</a:t>
            </a:r>
          </a:p>
          <a:p>
            <a:endParaRPr lang="en-US" dirty="0"/>
          </a:p>
        </p:txBody>
      </p:sp>
      <p:sp>
        <p:nvSpPr>
          <p:cNvPr id="5" name="Slide Number Placeholder 4">
            <a:extLst>
              <a:ext uri="{FF2B5EF4-FFF2-40B4-BE49-F238E27FC236}">
                <a16:creationId xmlns:a16="http://schemas.microsoft.com/office/drawing/2014/main" id="{0E26D96C-379F-4BA4-B6B3-5C98307E362E}"/>
              </a:ext>
            </a:extLst>
          </p:cNvPr>
          <p:cNvSpPr>
            <a:spLocks noGrp="1"/>
          </p:cNvSpPr>
          <p:nvPr>
            <p:ph type="sldNum" sz="quarter" idx="12"/>
          </p:nvPr>
        </p:nvSpPr>
        <p:spPr/>
        <p:txBody>
          <a:bodyPr/>
          <a:lstStyle/>
          <a:p>
            <a:fld id="{81FEFA0A-2F20-4B60-98C6-5FFDA469AA1C}" type="slidenum">
              <a:rPr lang="en-US" sz="1800" smtClean="0"/>
              <a:pPr/>
              <a:t>24</a:t>
            </a:fld>
            <a:endParaRPr lang="en-US" dirty="0"/>
          </a:p>
        </p:txBody>
      </p:sp>
    </p:spTree>
    <p:extLst>
      <p:ext uri="{BB962C8B-B14F-4D97-AF65-F5344CB8AC3E}">
        <p14:creationId xmlns:p14="http://schemas.microsoft.com/office/powerpoint/2010/main" val="213539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440-4222-4EE4-87F1-45B80743D3D5}"/>
              </a:ext>
            </a:extLst>
          </p:cNvPr>
          <p:cNvSpPr>
            <a:spLocks noGrp="1"/>
          </p:cNvSpPr>
          <p:nvPr>
            <p:ph type="title"/>
          </p:nvPr>
        </p:nvSpPr>
        <p:spPr>
          <a:xfrm>
            <a:off x="1141412" y="177225"/>
            <a:ext cx="10058400" cy="584775"/>
          </a:xfrm>
        </p:spPr>
        <p:txBody>
          <a:bodyPr>
            <a:normAutofit fontScale="90000"/>
          </a:bodyPr>
          <a:lstStyle/>
          <a:p>
            <a:r>
              <a:rPr lang="en-US" sz="2800" dirty="0"/>
              <a:t>Modeling - Logistic Regression of Coronary Heart Disease Response</a:t>
            </a:r>
          </a:p>
        </p:txBody>
      </p:sp>
      <p:pic>
        <p:nvPicPr>
          <p:cNvPr id="6" name="Content Placeholder 5">
            <a:extLst>
              <a:ext uri="{FF2B5EF4-FFF2-40B4-BE49-F238E27FC236}">
                <a16:creationId xmlns:a16="http://schemas.microsoft.com/office/drawing/2014/main" id="{864E62AC-A76C-494D-9469-00510E45AC36}"/>
              </a:ext>
            </a:extLst>
          </p:cNvPr>
          <p:cNvPicPr>
            <a:picLocks noGrp="1" noChangeAspect="1"/>
          </p:cNvPicPr>
          <p:nvPr>
            <p:ph sz="half" idx="1"/>
          </p:nvPr>
        </p:nvPicPr>
        <p:blipFill>
          <a:blip r:embed="rId2"/>
          <a:stretch>
            <a:fillRect/>
          </a:stretch>
        </p:blipFill>
        <p:spPr>
          <a:xfrm>
            <a:off x="1826531" y="1448005"/>
            <a:ext cx="4191000" cy="4376325"/>
          </a:xfrm>
        </p:spPr>
      </p:pic>
      <p:sp>
        <p:nvSpPr>
          <p:cNvPr id="7" name="TextBox 6">
            <a:extLst>
              <a:ext uri="{FF2B5EF4-FFF2-40B4-BE49-F238E27FC236}">
                <a16:creationId xmlns:a16="http://schemas.microsoft.com/office/drawing/2014/main" id="{EA011E6D-1AD5-450A-8F6B-58C4F427C7D0}"/>
              </a:ext>
            </a:extLst>
          </p:cNvPr>
          <p:cNvSpPr txBox="1"/>
          <p:nvPr/>
        </p:nvSpPr>
        <p:spPr>
          <a:xfrm>
            <a:off x="1141412" y="679268"/>
            <a:ext cx="10515600" cy="584775"/>
          </a:xfrm>
          <a:prstGeom prst="rect">
            <a:avLst/>
          </a:prstGeom>
          <a:noFill/>
        </p:spPr>
        <p:txBody>
          <a:bodyPr wrap="square">
            <a:spAutoFit/>
          </a:bodyPr>
          <a:lstStyle/>
          <a:p>
            <a:r>
              <a:rPr lang="en-US" sz="1600" dirty="0"/>
              <a:t>Logistic Regression is used to predict the probability of a categorical dependent variable. The dependent variable here is Coronary Heart Disease Response ,is a binary variable classified as ‘Risk’ and ‘No Risk’.</a:t>
            </a:r>
          </a:p>
        </p:txBody>
      </p:sp>
      <p:pic>
        <p:nvPicPr>
          <p:cNvPr id="14" name="Content Placeholder 13">
            <a:extLst>
              <a:ext uri="{FF2B5EF4-FFF2-40B4-BE49-F238E27FC236}">
                <a16:creationId xmlns:a16="http://schemas.microsoft.com/office/drawing/2014/main" id="{8C3A56EC-FEA9-4AB0-956B-63C346E966BE}"/>
              </a:ext>
            </a:extLst>
          </p:cNvPr>
          <p:cNvPicPr>
            <a:picLocks noGrp="1" noChangeAspect="1"/>
          </p:cNvPicPr>
          <p:nvPr>
            <p:ph sz="half" idx="2"/>
          </p:nvPr>
        </p:nvPicPr>
        <p:blipFill>
          <a:blip r:embed="rId3"/>
          <a:stretch>
            <a:fillRect/>
          </a:stretch>
        </p:blipFill>
        <p:spPr>
          <a:xfrm>
            <a:off x="6202363" y="1448005"/>
            <a:ext cx="4699000" cy="4376325"/>
          </a:xfrm>
        </p:spPr>
      </p:pic>
      <p:sp>
        <p:nvSpPr>
          <p:cNvPr id="15" name="Slide Number Placeholder 14">
            <a:extLst>
              <a:ext uri="{FF2B5EF4-FFF2-40B4-BE49-F238E27FC236}">
                <a16:creationId xmlns:a16="http://schemas.microsoft.com/office/drawing/2014/main" id="{DF759020-A07E-4B16-BDCE-4110CCCEC20E}"/>
              </a:ext>
            </a:extLst>
          </p:cNvPr>
          <p:cNvSpPr>
            <a:spLocks noGrp="1"/>
          </p:cNvSpPr>
          <p:nvPr>
            <p:ph type="sldNum" sz="quarter" idx="12"/>
          </p:nvPr>
        </p:nvSpPr>
        <p:spPr/>
        <p:txBody>
          <a:bodyPr/>
          <a:lstStyle/>
          <a:p>
            <a:fld id="{81FEFA0A-2F20-4B60-98C6-5FFDA469AA1C}" type="slidenum">
              <a:rPr lang="en-US" sz="1400" smtClean="0"/>
              <a:pPr/>
              <a:t>25</a:t>
            </a:fld>
            <a:endParaRPr lang="en-US" dirty="0"/>
          </a:p>
        </p:txBody>
      </p:sp>
    </p:spTree>
    <p:extLst>
      <p:ext uri="{BB962C8B-B14F-4D97-AF65-F5344CB8AC3E}">
        <p14:creationId xmlns:p14="http://schemas.microsoft.com/office/powerpoint/2010/main" val="141382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90C9-8DEA-456C-9179-C930C83A8BD8}"/>
              </a:ext>
            </a:extLst>
          </p:cNvPr>
          <p:cNvSpPr>
            <a:spLocks noGrp="1"/>
          </p:cNvSpPr>
          <p:nvPr>
            <p:ph type="title"/>
          </p:nvPr>
        </p:nvSpPr>
        <p:spPr>
          <a:xfrm>
            <a:off x="1293813" y="76200"/>
            <a:ext cx="9601200" cy="533400"/>
          </a:xfrm>
        </p:spPr>
        <p:txBody>
          <a:bodyPr>
            <a:normAutofit fontScale="90000"/>
          </a:bodyPr>
          <a:lstStyle/>
          <a:p>
            <a:r>
              <a:rPr lang="en-US" dirty="0"/>
              <a:t> </a:t>
            </a:r>
            <a:r>
              <a:rPr lang="en-US" sz="2500" dirty="0"/>
              <a:t>Findings &amp; Conclusions</a:t>
            </a:r>
          </a:p>
        </p:txBody>
      </p:sp>
      <p:sp>
        <p:nvSpPr>
          <p:cNvPr id="3" name="Content Placeholder 2">
            <a:extLst>
              <a:ext uri="{FF2B5EF4-FFF2-40B4-BE49-F238E27FC236}">
                <a16:creationId xmlns:a16="http://schemas.microsoft.com/office/drawing/2014/main" id="{15E22708-4754-4193-8F29-00D829A0B84A}"/>
              </a:ext>
            </a:extLst>
          </p:cNvPr>
          <p:cNvSpPr>
            <a:spLocks noGrp="1"/>
          </p:cNvSpPr>
          <p:nvPr>
            <p:ph sz="half" idx="1"/>
          </p:nvPr>
        </p:nvSpPr>
        <p:spPr>
          <a:xfrm>
            <a:off x="1293813" y="609600"/>
            <a:ext cx="9448798" cy="5257800"/>
          </a:xfrm>
        </p:spPr>
        <p:txBody>
          <a:bodyPr>
            <a:normAutofit fontScale="92500"/>
          </a:bodyPr>
          <a:lstStyle/>
          <a:p>
            <a:r>
              <a:rPr lang="en-US" sz="1800" dirty="0"/>
              <a:t>Based on the Logistic Regression analysis for CHD_response with the 8 variables- the output from the Model predicts the variables Age during Onset of condition, LDL-Cholesterol ,CTC and Type A Behavior to have greater impact on the Coronary Heart Disease.</a:t>
            </a:r>
          </a:p>
          <a:p>
            <a:r>
              <a:rPr lang="en-US" sz="1800" dirty="0"/>
              <a:t>The p-values for the dependent variables are found to be less than 5 %, which means that there is significant association between the Risk factors and Coronary heart disease response.</a:t>
            </a:r>
          </a:p>
          <a:p>
            <a:r>
              <a:rPr lang="en-US" sz="1800" dirty="0"/>
              <a:t>As per the model, it predicts the probability of ‘Risk’ for Coronary Heart Disease response as 160 people were modelled to have ‘Risk ‘and 302 people modelled to have ‘No risk’.</a:t>
            </a:r>
          </a:p>
          <a:p>
            <a:r>
              <a:rPr lang="en-US" sz="1800" dirty="0"/>
              <a:t>From the Analysis of Maximum Likelihood Estimates, Age, LDL -Cholesterol , Cumulative tobacco consumption and Type A behavior were found to be the most significant predictors associated to CHD risk.</a:t>
            </a:r>
          </a:p>
          <a:p>
            <a:r>
              <a:rPr lang="en-US" sz="1800" dirty="0"/>
              <a:t>Other predictor variables like Systolic blood pressure, Obesity, Adiposity , Cumulative Alcohol consumption used for modelling were not considered to be at significant levels, hence no associations of these variables with the Target variable, Coronary Heart disease could be established.</a:t>
            </a:r>
          </a:p>
          <a:p>
            <a:r>
              <a:rPr lang="en-US" sz="1800" dirty="0"/>
              <a:t>This Model is most effective in predicting binary outcome based on multiple predictor variables.</a:t>
            </a:r>
          </a:p>
          <a:p>
            <a:endParaRPr lang="en-US" sz="1800" dirty="0"/>
          </a:p>
          <a:p>
            <a:endParaRPr lang="en-US" dirty="0"/>
          </a:p>
        </p:txBody>
      </p:sp>
      <p:sp>
        <p:nvSpPr>
          <p:cNvPr id="4" name="Slide Number Placeholder 3">
            <a:extLst>
              <a:ext uri="{FF2B5EF4-FFF2-40B4-BE49-F238E27FC236}">
                <a16:creationId xmlns:a16="http://schemas.microsoft.com/office/drawing/2014/main" id="{812CFA48-8A9E-40EF-9B8B-47A7832D22B6}"/>
              </a:ext>
            </a:extLst>
          </p:cNvPr>
          <p:cNvSpPr>
            <a:spLocks noGrp="1"/>
          </p:cNvSpPr>
          <p:nvPr>
            <p:ph type="sldNum" sz="quarter" idx="12"/>
          </p:nvPr>
        </p:nvSpPr>
        <p:spPr/>
        <p:txBody>
          <a:bodyPr/>
          <a:lstStyle/>
          <a:p>
            <a:fld id="{81FEFA0A-2F20-4B60-98C6-5FFDA469AA1C}" type="slidenum">
              <a:rPr lang="en-US" sz="1800" smtClean="0"/>
              <a:pPr/>
              <a:t>26</a:t>
            </a:fld>
            <a:endParaRPr lang="en-US" dirty="0"/>
          </a:p>
        </p:txBody>
      </p:sp>
    </p:spTree>
    <p:extLst>
      <p:ext uri="{BB962C8B-B14F-4D97-AF65-F5344CB8AC3E}">
        <p14:creationId xmlns:p14="http://schemas.microsoft.com/office/powerpoint/2010/main" val="298028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A34B-D868-4D2C-A56B-7B43C7CF5483}"/>
              </a:ext>
            </a:extLst>
          </p:cNvPr>
          <p:cNvSpPr>
            <a:spLocks noGrp="1"/>
          </p:cNvSpPr>
          <p:nvPr>
            <p:ph type="title"/>
          </p:nvPr>
        </p:nvSpPr>
        <p:spPr>
          <a:xfrm>
            <a:off x="1418531" y="76200"/>
            <a:ext cx="9476481" cy="383030"/>
          </a:xfrm>
        </p:spPr>
        <p:txBody>
          <a:bodyPr>
            <a:normAutofit fontScale="90000"/>
          </a:bodyPr>
          <a:lstStyle/>
          <a:p>
            <a:r>
              <a:rPr lang="en-US" sz="2400" dirty="0"/>
              <a:t>Recommendations</a:t>
            </a:r>
          </a:p>
        </p:txBody>
      </p:sp>
      <p:sp>
        <p:nvSpPr>
          <p:cNvPr id="3" name="Content Placeholder 2">
            <a:extLst>
              <a:ext uri="{FF2B5EF4-FFF2-40B4-BE49-F238E27FC236}">
                <a16:creationId xmlns:a16="http://schemas.microsoft.com/office/drawing/2014/main" id="{A3C9E9AF-14D7-4B53-8834-EAEA96D253BC}"/>
              </a:ext>
            </a:extLst>
          </p:cNvPr>
          <p:cNvSpPr>
            <a:spLocks noGrp="1"/>
          </p:cNvSpPr>
          <p:nvPr>
            <p:ph sz="half" idx="1"/>
          </p:nvPr>
        </p:nvSpPr>
        <p:spPr>
          <a:xfrm>
            <a:off x="1272630" y="2286000"/>
            <a:ext cx="4974182" cy="3373328"/>
          </a:xfrm>
        </p:spPr>
        <p:txBody>
          <a:bodyPr>
            <a:normAutofit fontScale="77500" lnSpcReduction="20000"/>
          </a:bodyPr>
          <a:lstStyle/>
          <a:p>
            <a:pPr algn="just">
              <a:buFont typeface="Wingdings" panose="05000000000000000000" pitchFamily="2" charset="2"/>
              <a:buChar char="q"/>
            </a:pPr>
            <a:r>
              <a:rPr lang="en-US" sz="1500" dirty="0"/>
              <a:t>Implementation of Health promotion programs aimed at reduction of LDL- Cholesterol.  </a:t>
            </a:r>
          </a:p>
          <a:p>
            <a:pPr marL="285750" indent="-285750" algn="just">
              <a:buFont typeface="Wingdings" panose="05000000000000000000" pitchFamily="2" charset="2"/>
              <a:buChar char="Ø"/>
            </a:pPr>
            <a:r>
              <a:rPr lang="en-US" sz="1500" dirty="0"/>
              <a:t>Eating a heart-healthy diet which includes one on one meeting of the patients with the Dietitian, encourage them for revision of menus like consuming more fiber — especially soluble fiber found in fruits, beans and oats can help reduce LDL cholesterol levels and cutting back on fried foods, desserts, processed meats. </a:t>
            </a:r>
          </a:p>
          <a:p>
            <a:pPr marL="285750" indent="-285750" algn="just">
              <a:buFont typeface="Wingdings" panose="05000000000000000000" pitchFamily="2" charset="2"/>
              <a:buChar char="Ø"/>
            </a:pPr>
            <a:r>
              <a:rPr lang="en-US" sz="1500" dirty="0"/>
              <a:t>Exercise regularly, maintain a healthy weight, encourage patients to join community health centers to enroll in exercise programs aimed at cholesterol reduction programs specifically.</a:t>
            </a:r>
          </a:p>
          <a:p>
            <a:pPr marL="285750" indent="-285750" algn="just">
              <a:buFont typeface="Wingdings" panose="05000000000000000000" pitchFamily="2" charset="2"/>
              <a:buChar char="Ø"/>
            </a:pPr>
            <a:r>
              <a:rPr lang="en-US" sz="1500" b="0" i="0" dirty="0">
                <a:effectLst/>
              </a:rPr>
              <a:t>Drug Therapy like Lipid-lowering therapy with statins reduces relative cardiovascular risk by approximately 20 to 30 percent as recommended by physicians for patients with CVD.</a:t>
            </a:r>
            <a:r>
              <a:rPr lang="en-US" sz="1500" dirty="0"/>
              <a:t> </a:t>
            </a:r>
          </a:p>
          <a:p>
            <a:pPr marL="285750" indent="-285750" algn="just">
              <a:buFont typeface="Wingdings" panose="05000000000000000000" pitchFamily="2" charset="2"/>
              <a:buChar char="Ø"/>
            </a:pPr>
            <a:r>
              <a:rPr lang="en-US" sz="1500" dirty="0"/>
              <a:t>Regular screening with the physician can also help to keep LDL- Cholesterol levels in check as well.</a:t>
            </a:r>
            <a:endParaRPr lang="en-US" sz="1600" dirty="0"/>
          </a:p>
        </p:txBody>
      </p:sp>
      <p:sp>
        <p:nvSpPr>
          <p:cNvPr id="4" name="Content Placeholder 3">
            <a:extLst>
              <a:ext uri="{FF2B5EF4-FFF2-40B4-BE49-F238E27FC236}">
                <a16:creationId xmlns:a16="http://schemas.microsoft.com/office/drawing/2014/main" id="{88082BFE-1E26-4DBF-AF24-A48F8A20B3B7}"/>
              </a:ext>
            </a:extLst>
          </p:cNvPr>
          <p:cNvSpPr>
            <a:spLocks noGrp="1"/>
          </p:cNvSpPr>
          <p:nvPr>
            <p:ph sz="half" idx="2"/>
          </p:nvPr>
        </p:nvSpPr>
        <p:spPr>
          <a:xfrm>
            <a:off x="6475412" y="397386"/>
            <a:ext cx="5029200" cy="4098414"/>
          </a:xfrm>
        </p:spPr>
        <p:txBody>
          <a:bodyPr>
            <a:normAutofit fontScale="77500" lnSpcReduction="20000"/>
          </a:bodyPr>
          <a:lstStyle/>
          <a:p>
            <a:pPr marL="285750" indent="-285750" algn="just">
              <a:buFont typeface="Wingdings" panose="05000000000000000000" pitchFamily="2" charset="2"/>
              <a:buChar char="q"/>
            </a:pPr>
            <a:r>
              <a:rPr lang="en-US" sz="1600" dirty="0"/>
              <a:t> </a:t>
            </a:r>
            <a:r>
              <a:rPr lang="en-US" sz="1500" dirty="0"/>
              <a:t>Tobacco Consumption Reduction techniques are recommended like those of </a:t>
            </a:r>
          </a:p>
          <a:p>
            <a:pPr algn="just">
              <a:buFont typeface="Wingdings" panose="05000000000000000000" pitchFamily="2" charset="2"/>
              <a:buChar char="Ø"/>
            </a:pPr>
            <a:r>
              <a:rPr lang="en-US" sz="1500" dirty="0"/>
              <a:t>Monitoring tobacco use </a:t>
            </a:r>
          </a:p>
          <a:p>
            <a:pPr algn="just">
              <a:buFont typeface="Wingdings" panose="05000000000000000000" pitchFamily="2" charset="2"/>
              <a:buChar char="Ø"/>
            </a:pPr>
            <a:r>
              <a:rPr lang="en-US" sz="1500" dirty="0"/>
              <a:t>Implementing tobacco prevention policies such as Offering help to quit tobacco use, Warn about the dangers of tobacco, Enforce bans on tobacco </a:t>
            </a:r>
          </a:p>
          <a:p>
            <a:pPr algn="just">
              <a:buFont typeface="Wingdings" panose="05000000000000000000" pitchFamily="2" charset="2"/>
              <a:buChar char="Ø"/>
            </a:pPr>
            <a:r>
              <a:rPr lang="en-US" sz="1500" dirty="0"/>
              <a:t>protecting people from tobacco use through education and awareness programs in schools and in the community by advertising, promotion</a:t>
            </a:r>
          </a:p>
          <a:p>
            <a:pPr algn="just">
              <a:buFont typeface="Wingdings" panose="05000000000000000000" pitchFamily="2" charset="2"/>
              <a:buChar char="Ø"/>
            </a:pPr>
            <a:endParaRPr lang="en-US" sz="1500" dirty="0"/>
          </a:p>
          <a:p>
            <a:pPr algn="just">
              <a:lnSpc>
                <a:spcPct val="90000"/>
              </a:lnSpc>
              <a:buFont typeface="Wingdings" panose="05000000000000000000" pitchFamily="2" charset="2"/>
              <a:buChar char="q"/>
            </a:pPr>
            <a:r>
              <a:rPr lang="en-US" sz="1500" dirty="0"/>
              <a:t>Type A behavior, another non-modifiable risk factor cannot be controlled, where Type A individuals are characterized by excessive achievement striving, time urgency and hostility. </a:t>
            </a:r>
          </a:p>
          <a:p>
            <a:pPr algn="just">
              <a:lnSpc>
                <a:spcPct val="90000"/>
              </a:lnSpc>
              <a:buFont typeface="Wingdings" panose="05000000000000000000" pitchFamily="2" charset="2"/>
              <a:buChar char="Ø"/>
            </a:pPr>
            <a:r>
              <a:rPr lang="en-US" sz="1500" dirty="0"/>
              <a:t>Recognition of the trait, by the person affected,  Advice on lowering the bar, open communication , avoiding situations that trigger stress are some of the ways to manage Type A behavior.</a:t>
            </a:r>
          </a:p>
          <a:p>
            <a:pPr algn="just">
              <a:lnSpc>
                <a:spcPct val="90000"/>
              </a:lnSpc>
            </a:pPr>
            <a:endParaRPr lang="en-US" sz="1600" dirty="0"/>
          </a:p>
          <a:p>
            <a:endParaRPr lang="en-US" sz="1600" dirty="0"/>
          </a:p>
          <a:p>
            <a:endParaRPr lang="en-US" sz="1600" dirty="0"/>
          </a:p>
          <a:p>
            <a:endParaRPr lang="en-US" sz="1600" dirty="0"/>
          </a:p>
        </p:txBody>
      </p:sp>
      <p:sp>
        <p:nvSpPr>
          <p:cNvPr id="5" name="TextBox 4">
            <a:extLst>
              <a:ext uri="{FF2B5EF4-FFF2-40B4-BE49-F238E27FC236}">
                <a16:creationId xmlns:a16="http://schemas.microsoft.com/office/drawing/2014/main" id="{8128EC3F-C4AF-4651-9664-F2CE8970C756}"/>
              </a:ext>
            </a:extLst>
          </p:cNvPr>
          <p:cNvSpPr txBox="1"/>
          <p:nvPr/>
        </p:nvSpPr>
        <p:spPr>
          <a:xfrm>
            <a:off x="1293813" y="5410199"/>
            <a:ext cx="9654628" cy="618631"/>
          </a:xfrm>
          <a:prstGeom prst="rect">
            <a:avLst/>
          </a:prstGeom>
          <a:noFill/>
        </p:spPr>
        <p:txBody>
          <a:bodyPr wrap="square" rtlCol="0">
            <a:spAutoFit/>
          </a:bodyPr>
          <a:lstStyle/>
          <a:p>
            <a:pPr>
              <a:lnSpc>
                <a:spcPct val="90000"/>
              </a:lnSpc>
            </a:pPr>
            <a:endParaRPr lang="en-US" sz="1400" dirty="0"/>
          </a:p>
          <a:p>
            <a:pPr>
              <a:lnSpc>
                <a:spcPct val="90000"/>
              </a:lnSpc>
            </a:pPr>
            <a:r>
              <a:rPr lang="en-US" sz="1200" dirty="0"/>
              <a:t>In other words, reducing the risk or prevention of Coronary Heart Disease starts with smart choices that place importance on lifestyle changes with specific, realistic and achievable goals for effective management of both modifiable and non-modifiable risk factors.</a:t>
            </a:r>
          </a:p>
        </p:txBody>
      </p:sp>
      <p:sp>
        <p:nvSpPr>
          <p:cNvPr id="6" name="Slide Number Placeholder 5">
            <a:extLst>
              <a:ext uri="{FF2B5EF4-FFF2-40B4-BE49-F238E27FC236}">
                <a16:creationId xmlns:a16="http://schemas.microsoft.com/office/drawing/2014/main" id="{AC3328D5-59C2-44DC-A277-4EFFFBE495A1}"/>
              </a:ext>
            </a:extLst>
          </p:cNvPr>
          <p:cNvSpPr>
            <a:spLocks noGrp="1"/>
          </p:cNvSpPr>
          <p:nvPr>
            <p:ph type="sldNum" sz="quarter" idx="12"/>
          </p:nvPr>
        </p:nvSpPr>
        <p:spPr/>
        <p:txBody>
          <a:bodyPr/>
          <a:lstStyle/>
          <a:p>
            <a:fld id="{81FEFA0A-2F20-4B60-98C6-5FFDA469AA1C}" type="slidenum">
              <a:rPr lang="en-US" sz="1400" smtClean="0"/>
              <a:pPr/>
              <a:t>27</a:t>
            </a:fld>
            <a:endParaRPr lang="en-US" dirty="0"/>
          </a:p>
        </p:txBody>
      </p:sp>
      <p:sp>
        <p:nvSpPr>
          <p:cNvPr id="8" name="TextBox 7">
            <a:extLst>
              <a:ext uri="{FF2B5EF4-FFF2-40B4-BE49-F238E27FC236}">
                <a16:creationId xmlns:a16="http://schemas.microsoft.com/office/drawing/2014/main" id="{CB42A660-93BB-49FE-AB6C-E08AB2B95F81}"/>
              </a:ext>
            </a:extLst>
          </p:cNvPr>
          <p:cNvSpPr txBox="1"/>
          <p:nvPr/>
        </p:nvSpPr>
        <p:spPr>
          <a:xfrm>
            <a:off x="1293813" y="397386"/>
            <a:ext cx="4876799" cy="1754326"/>
          </a:xfrm>
          <a:prstGeom prst="rect">
            <a:avLst/>
          </a:prstGeom>
          <a:noFill/>
        </p:spPr>
        <p:txBody>
          <a:bodyPr wrap="square">
            <a:spAutoFit/>
          </a:bodyPr>
          <a:lstStyle/>
          <a:p>
            <a:pPr marL="285750" indent="-285750" algn="just">
              <a:lnSpc>
                <a:spcPct val="90000"/>
              </a:lnSpc>
              <a:buFont typeface="Wingdings" panose="05000000000000000000" pitchFamily="2" charset="2"/>
              <a:buChar char="q"/>
            </a:pPr>
            <a:r>
              <a:rPr lang="en-US" sz="1200" dirty="0"/>
              <a:t>Age is a non-modifiable risk factor which cannot be controlled. People older than age 65 are more likely to have CAD as the risk of CHD increases with age. This is because plaque builds up over time. </a:t>
            </a:r>
          </a:p>
          <a:p>
            <a:pPr marL="285750" indent="-285750" algn="just">
              <a:lnSpc>
                <a:spcPct val="90000"/>
              </a:lnSpc>
              <a:buFont typeface="Wingdings" panose="05000000000000000000" pitchFamily="2" charset="2"/>
              <a:buChar char="Ø"/>
            </a:pPr>
            <a:r>
              <a:rPr lang="en-US" sz="1200" dirty="0"/>
              <a:t>Anyone over the age of 40 should see their physician for a free cardiovascular risk assessment to find out their risk of getting coronary heart disease, having a heart attack or having a stroke. This is called a heart health assessment or a heart health risk assessment. Regular screening and assessment are helpful in managing and prevention of the risk of CHD. </a:t>
            </a:r>
          </a:p>
        </p:txBody>
      </p:sp>
    </p:spTree>
    <p:extLst>
      <p:ext uri="{BB962C8B-B14F-4D97-AF65-F5344CB8AC3E}">
        <p14:creationId xmlns:p14="http://schemas.microsoft.com/office/powerpoint/2010/main" val="43416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539B-33E1-4570-9B2E-C71BC4E36ED6}"/>
              </a:ext>
            </a:extLst>
          </p:cNvPr>
          <p:cNvSpPr>
            <a:spLocks noGrp="1"/>
          </p:cNvSpPr>
          <p:nvPr>
            <p:ph type="title"/>
          </p:nvPr>
        </p:nvSpPr>
        <p:spPr>
          <a:xfrm>
            <a:off x="1293813" y="228600"/>
            <a:ext cx="9601200" cy="457200"/>
          </a:xfrm>
        </p:spPr>
        <p:txBody>
          <a:bodyPr>
            <a:normAutofit/>
          </a:bodyPr>
          <a:lstStyle/>
          <a:p>
            <a:r>
              <a:rPr lang="en-US" sz="2400" dirty="0"/>
              <a:t>Appendix- SAS Scripts</a:t>
            </a:r>
          </a:p>
        </p:txBody>
      </p:sp>
      <p:sp>
        <p:nvSpPr>
          <p:cNvPr id="3" name="Content Placeholder 2">
            <a:extLst>
              <a:ext uri="{FF2B5EF4-FFF2-40B4-BE49-F238E27FC236}">
                <a16:creationId xmlns:a16="http://schemas.microsoft.com/office/drawing/2014/main" id="{811FD541-9ED1-4A37-9150-551DC51A97D9}"/>
              </a:ext>
            </a:extLst>
          </p:cNvPr>
          <p:cNvSpPr>
            <a:spLocks noGrp="1"/>
          </p:cNvSpPr>
          <p:nvPr>
            <p:ph sz="half" idx="1"/>
          </p:nvPr>
        </p:nvSpPr>
        <p:spPr>
          <a:xfrm>
            <a:off x="912812" y="685801"/>
            <a:ext cx="5081016" cy="5670550"/>
          </a:xfrm>
        </p:spPr>
        <p:txBody>
          <a:bodyPr>
            <a:noAutofit/>
          </a:bodyPr>
          <a:lstStyle/>
          <a:p>
            <a:r>
              <a:rPr lang="en-US" sz="1100" dirty="0" err="1"/>
              <a:t>libname</a:t>
            </a:r>
            <a:r>
              <a:rPr lang="en-US" sz="1100" dirty="0"/>
              <a:t> </a:t>
            </a:r>
            <a:r>
              <a:rPr lang="en-US" sz="1100" dirty="0" err="1"/>
              <a:t>LProj</a:t>
            </a:r>
            <a:r>
              <a:rPr lang="en-US" sz="1100" dirty="0"/>
              <a:t> "C:\SAS\SAS-BusinessProjects\Heart_Disease_Prediction";</a:t>
            </a:r>
          </a:p>
          <a:p>
            <a:r>
              <a:rPr lang="en-US" sz="1100" dirty="0"/>
              <a:t>PROC IMPORT OUT= LProj.HEART_DATA1B </a:t>
            </a:r>
          </a:p>
          <a:p>
            <a:r>
              <a:rPr lang="en-US" sz="1100" dirty="0"/>
              <a:t>            DATAFILE= "C:\SAS\SAS-BusinessProjects\Heart_Disease_Prediction\Heart Disease data.xlsx" </a:t>
            </a:r>
          </a:p>
          <a:p>
            <a:r>
              <a:rPr lang="en-US" sz="1100" dirty="0"/>
              <a:t>            DBMS=EXCEL REPLACE;</a:t>
            </a:r>
          </a:p>
          <a:p>
            <a:r>
              <a:rPr lang="en-US" sz="1100" dirty="0"/>
              <a:t>     RANGE="'Heart data$'"; </a:t>
            </a:r>
          </a:p>
          <a:p>
            <a:r>
              <a:rPr lang="en-US" sz="1100" dirty="0"/>
              <a:t>     GETNAMES=YES;</a:t>
            </a:r>
          </a:p>
          <a:p>
            <a:r>
              <a:rPr lang="en-US" sz="1100" dirty="0"/>
              <a:t>     MIXED=NO;</a:t>
            </a:r>
          </a:p>
          <a:p>
            <a:r>
              <a:rPr lang="en-US" sz="1100" dirty="0"/>
              <a:t>     SCANTEXT=NO;</a:t>
            </a:r>
          </a:p>
          <a:p>
            <a:r>
              <a:rPr lang="en-US" sz="1100" dirty="0"/>
              <a:t>     USEDATE=NO;</a:t>
            </a:r>
          </a:p>
          <a:p>
            <a:r>
              <a:rPr lang="en-US" sz="1100" dirty="0"/>
              <a:t>     SCANTIME=NO;</a:t>
            </a:r>
          </a:p>
          <a:p>
            <a:r>
              <a:rPr lang="en-US" sz="1100" dirty="0"/>
              <a:t>RUN;</a:t>
            </a:r>
          </a:p>
          <a:p>
            <a:r>
              <a:rPr lang="en-US" sz="1100" dirty="0"/>
              <a:t>PROC CONTENTS DATA = LProj.HEART_DATA1B;</a:t>
            </a:r>
          </a:p>
          <a:p>
            <a:r>
              <a:rPr lang="en-US" sz="1100" dirty="0"/>
              <a:t>RUN;</a:t>
            </a:r>
          </a:p>
          <a:p>
            <a:r>
              <a:rPr lang="en-US" sz="1100" dirty="0"/>
              <a:t>PROC CONTENTS DATA =LProj.HEART_DATA1B  VARNUM SHORT;</a:t>
            </a:r>
          </a:p>
          <a:p>
            <a:r>
              <a:rPr lang="en-US" sz="1100" dirty="0"/>
              <a:t>RUN;</a:t>
            </a:r>
          </a:p>
        </p:txBody>
      </p:sp>
      <p:sp>
        <p:nvSpPr>
          <p:cNvPr id="4" name="Content Placeholder 3">
            <a:extLst>
              <a:ext uri="{FF2B5EF4-FFF2-40B4-BE49-F238E27FC236}">
                <a16:creationId xmlns:a16="http://schemas.microsoft.com/office/drawing/2014/main" id="{55C1042D-FF02-4A45-9576-9D7581C0A5E8}"/>
              </a:ext>
            </a:extLst>
          </p:cNvPr>
          <p:cNvSpPr>
            <a:spLocks noGrp="1"/>
          </p:cNvSpPr>
          <p:nvPr>
            <p:ph sz="half" idx="2"/>
          </p:nvPr>
        </p:nvSpPr>
        <p:spPr>
          <a:xfrm>
            <a:off x="6094412" y="687977"/>
            <a:ext cx="5791200" cy="4854123"/>
          </a:xfrm>
        </p:spPr>
        <p:txBody>
          <a:bodyPr>
            <a:normAutofit fontScale="25000" lnSpcReduction="20000"/>
          </a:bodyPr>
          <a:lstStyle/>
          <a:p>
            <a:r>
              <a:rPr lang="en-US" sz="4400" dirty="0"/>
              <a:t>PROC SQL;</a:t>
            </a:r>
          </a:p>
          <a:p>
            <a:r>
              <a:rPr lang="en-US" sz="4400" dirty="0"/>
              <a:t>  CREATE TABLE LProj.HD1B1 AS </a:t>
            </a:r>
          </a:p>
          <a:p>
            <a:r>
              <a:rPr lang="en-US" sz="4400" dirty="0"/>
              <a:t>  SELECT </a:t>
            </a:r>
            <a:r>
              <a:rPr lang="en-US" sz="4400" dirty="0" err="1"/>
              <a:t>CHD__response</a:t>
            </a:r>
            <a:r>
              <a:rPr lang="en-US" sz="4400" dirty="0"/>
              <a:t>,</a:t>
            </a:r>
          </a:p>
          <a:p>
            <a:r>
              <a:rPr lang="en-US" sz="4400" dirty="0"/>
              <a:t>		</a:t>
            </a:r>
            <a:r>
              <a:rPr lang="en-US" sz="4400" dirty="0" err="1"/>
              <a:t>SBP"Systolic</a:t>
            </a:r>
            <a:r>
              <a:rPr lang="en-US" sz="4400" dirty="0"/>
              <a:t> blood pressure",</a:t>
            </a:r>
          </a:p>
          <a:p>
            <a:r>
              <a:rPr lang="en-US" sz="4400" dirty="0"/>
              <a:t>		</a:t>
            </a:r>
            <a:r>
              <a:rPr lang="en-US" sz="4400" dirty="0" err="1"/>
              <a:t>CTC"Cumulative</a:t>
            </a:r>
            <a:r>
              <a:rPr lang="en-US" sz="4400" dirty="0"/>
              <a:t> tobacco consumption (kg)", </a:t>
            </a:r>
          </a:p>
          <a:p>
            <a:r>
              <a:rPr lang="en-US" sz="4400" dirty="0"/>
              <a:t>        </a:t>
            </a:r>
            <a:r>
              <a:rPr lang="en-US" sz="4400" dirty="0" err="1"/>
              <a:t>LDL_C"Low</a:t>
            </a:r>
            <a:r>
              <a:rPr lang="en-US" sz="4400" dirty="0"/>
              <a:t> density lipoprotein (LDL-cholesterol)",</a:t>
            </a:r>
          </a:p>
          <a:p>
            <a:r>
              <a:rPr lang="en-US" sz="4400" dirty="0"/>
              <a:t>        Adiposity,</a:t>
            </a:r>
          </a:p>
          <a:p>
            <a:r>
              <a:rPr lang="en-US" sz="4400" dirty="0"/>
              <a:t>        </a:t>
            </a:r>
            <a:r>
              <a:rPr lang="en-US" sz="4400" dirty="0" err="1"/>
              <a:t>FHHD"Family</a:t>
            </a:r>
            <a:r>
              <a:rPr lang="en-US" sz="4400" dirty="0"/>
              <a:t> history of heart disease (Present/Absent",</a:t>
            </a:r>
          </a:p>
          <a:p>
            <a:r>
              <a:rPr lang="en-US" sz="4400" dirty="0"/>
              <a:t>        </a:t>
            </a:r>
            <a:r>
              <a:rPr lang="en-US" sz="4400" dirty="0" err="1"/>
              <a:t>Type_A"Type</a:t>
            </a:r>
            <a:r>
              <a:rPr lang="en-US" sz="4400" dirty="0"/>
              <a:t>-A behavior",</a:t>
            </a:r>
          </a:p>
          <a:p>
            <a:r>
              <a:rPr lang="en-US" sz="4400" dirty="0"/>
              <a:t>        Obesity,</a:t>
            </a:r>
          </a:p>
          <a:p>
            <a:r>
              <a:rPr lang="en-US" sz="4400" dirty="0"/>
              <a:t>        </a:t>
            </a:r>
            <a:r>
              <a:rPr lang="en-US" sz="4400" dirty="0" err="1"/>
              <a:t>CAC"Current</a:t>
            </a:r>
            <a:r>
              <a:rPr lang="en-US" sz="4400" dirty="0"/>
              <a:t> alcohol consumption",</a:t>
            </a:r>
          </a:p>
          <a:p>
            <a:r>
              <a:rPr lang="en-US" sz="4400" dirty="0"/>
              <a:t>        ADOC "Age during onset of condition"</a:t>
            </a:r>
          </a:p>
          <a:p>
            <a:r>
              <a:rPr lang="en-US" sz="4400" dirty="0"/>
              <a:t>  FROM LProj.HEART_DATA1B  </a:t>
            </a:r>
          </a:p>
          <a:p>
            <a:r>
              <a:rPr lang="en-US" sz="4400" dirty="0"/>
              <a:t>  ;</a:t>
            </a:r>
          </a:p>
          <a:p>
            <a:r>
              <a:rPr lang="en-US" sz="4400" dirty="0"/>
              <a:t> QUIT;</a:t>
            </a:r>
          </a:p>
          <a:p>
            <a:r>
              <a:rPr lang="en-US" sz="4400" dirty="0"/>
              <a:t>PROC CONTENTS DATA= LProj.HD1B1;</a:t>
            </a:r>
          </a:p>
          <a:p>
            <a:r>
              <a:rPr lang="en-US" sz="4400" dirty="0"/>
              <a:t>RUN;</a:t>
            </a:r>
          </a:p>
          <a:p>
            <a:endParaRPr lang="en-US" dirty="0"/>
          </a:p>
        </p:txBody>
      </p:sp>
      <p:sp>
        <p:nvSpPr>
          <p:cNvPr id="5" name="Slide Number Placeholder 4">
            <a:extLst>
              <a:ext uri="{FF2B5EF4-FFF2-40B4-BE49-F238E27FC236}">
                <a16:creationId xmlns:a16="http://schemas.microsoft.com/office/drawing/2014/main" id="{8D86A58E-839D-44C3-A030-5765D1BF70F3}"/>
              </a:ext>
            </a:extLst>
          </p:cNvPr>
          <p:cNvSpPr>
            <a:spLocks noGrp="1"/>
          </p:cNvSpPr>
          <p:nvPr>
            <p:ph type="sldNum" sz="quarter" idx="12"/>
          </p:nvPr>
        </p:nvSpPr>
        <p:spPr/>
        <p:txBody>
          <a:bodyPr/>
          <a:lstStyle/>
          <a:p>
            <a:fld id="{81FEFA0A-2F20-4B60-98C6-5FFDA469AA1C}" type="slidenum">
              <a:rPr lang="en-US" smtClean="0"/>
              <a:pPr/>
              <a:t>28</a:t>
            </a:fld>
            <a:endParaRPr lang="en-US"/>
          </a:p>
        </p:txBody>
      </p:sp>
    </p:spTree>
    <p:extLst>
      <p:ext uri="{BB962C8B-B14F-4D97-AF65-F5344CB8AC3E}">
        <p14:creationId xmlns:p14="http://schemas.microsoft.com/office/powerpoint/2010/main" val="113183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BF2D-B659-4EEB-ACE9-31411964CBE9}"/>
              </a:ext>
            </a:extLst>
          </p:cNvPr>
          <p:cNvSpPr>
            <a:spLocks noGrp="1"/>
          </p:cNvSpPr>
          <p:nvPr>
            <p:ph type="title"/>
          </p:nvPr>
        </p:nvSpPr>
        <p:spPr>
          <a:xfrm>
            <a:off x="1293813" y="304800"/>
            <a:ext cx="9601200" cy="501649"/>
          </a:xfrm>
        </p:spPr>
        <p:txBody>
          <a:bodyPr>
            <a:normAutofit/>
          </a:bodyPr>
          <a:lstStyle/>
          <a:p>
            <a:r>
              <a:rPr lang="en-US" sz="2400" dirty="0"/>
              <a:t>Appendix</a:t>
            </a:r>
          </a:p>
        </p:txBody>
      </p:sp>
      <p:sp>
        <p:nvSpPr>
          <p:cNvPr id="3" name="Content Placeholder 2">
            <a:extLst>
              <a:ext uri="{FF2B5EF4-FFF2-40B4-BE49-F238E27FC236}">
                <a16:creationId xmlns:a16="http://schemas.microsoft.com/office/drawing/2014/main" id="{E1A490DC-109F-4EA3-B140-4F6F4FC2E01C}"/>
              </a:ext>
            </a:extLst>
          </p:cNvPr>
          <p:cNvSpPr>
            <a:spLocks noGrp="1"/>
          </p:cNvSpPr>
          <p:nvPr>
            <p:ph sz="half" idx="1"/>
          </p:nvPr>
        </p:nvSpPr>
        <p:spPr>
          <a:xfrm>
            <a:off x="989012" y="990599"/>
            <a:ext cx="5004816" cy="5365751"/>
          </a:xfrm>
        </p:spPr>
        <p:txBody>
          <a:bodyPr>
            <a:normAutofit/>
          </a:bodyPr>
          <a:lstStyle/>
          <a:p>
            <a:r>
              <a:rPr lang="en-US" sz="1100" dirty="0"/>
              <a:t>DATA LProj.HD1B5; </a:t>
            </a:r>
          </a:p>
          <a:p>
            <a:r>
              <a:rPr lang="en-US" sz="1100" dirty="0"/>
              <a:t>SET LProj.HD1B1; </a:t>
            </a:r>
          </a:p>
          <a:p>
            <a:r>
              <a:rPr lang="en-US" sz="1100" dirty="0"/>
              <a:t>IF </a:t>
            </a:r>
            <a:r>
              <a:rPr lang="en-US" sz="1100" dirty="0" err="1"/>
              <a:t>CHD__response</a:t>
            </a:r>
            <a:r>
              <a:rPr lang="en-US" sz="1100" dirty="0"/>
              <a:t> EQ 1 THEN </a:t>
            </a:r>
            <a:r>
              <a:rPr lang="en-US" sz="1100" dirty="0" err="1"/>
              <a:t>CHD_Cat</a:t>
            </a:r>
            <a:r>
              <a:rPr lang="en-US" sz="1100" dirty="0"/>
              <a:t> ="No Risk"; </a:t>
            </a:r>
          </a:p>
          <a:p>
            <a:r>
              <a:rPr lang="en-US" sz="1100" dirty="0"/>
              <a:t>ELSE IF </a:t>
            </a:r>
            <a:r>
              <a:rPr lang="en-US" sz="1100" dirty="0" err="1"/>
              <a:t>CHD__response</a:t>
            </a:r>
            <a:r>
              <a:rPr lang="en-US" sz="1100" dirty="0"/>
              <a:t> EQ 2 THEN </a:t>
            </a:r>
            <a:r>
              <a:rPr lang="en-US" sz="1100" dirty="0" err="1"/>
              <a:t>CHD_Cat</a:t>
            </a:r>
            <a:r>
              <a:rPr lang="en-US" sz="1100" dirty="0"/>
              <a:t> ="Risk";</a:t>
            </a:r>
          </a:p>
          <a:p>
            <a:r>
              <a:rPr lang="en-US" sz="1100" dirty="0"/>
              <a:t>IF FHHD EQ 1 THEN </a:t>
            </a:r>
            <a:r>
              <a:rPr lang="en-US" sz="1100" dirty="0" err="1"/>
              <a:t>FHHD_Cat</a:t>
            </a:r>
            <a:r>
              <a:rPr lang="en-US" sz="1100" dirty="0"/>
              <a:t> ="Present";</a:t>
            </a:r>
          </a:p>
          <a:p>
            <a:r>
              <a:rPr lang="en-US" sz="1100" dirty="0"/>
              <a:t>ELSE IF FHHD EQ 2 THEN </a:t>
            </a:r>
            <a:r>
              <a:rPr lang="en-US" sz="1100" dirty="0" err="1"/>
              <a:t>FHHD_Cat</a:t>
            </a:r>
            <a:r>
              <a:rPr lang="en-US" sz="1100" dirty="0"/>
              <a:t> ="Absent";</a:t>
            </a:r>
          </a:p>
          <a:p>
            <a:r>
              <a:rPr lang="en-US" sz="1100" dirty="0"/>
              <a:t>drop CHD__</a:t>
            </a:r>
            <a:r>
              <a:rPr lang="en-US" sz="1100" dirty="0" err="1"/>
              <a:t>response;rename</a:t>
            </a:r>
            <a:r>
              <a:rPr lang="en-US" sz="1100" dirty="0"/>
              <a:t> </a:t>
            </a:r>
            <a:r>
              <a:rPr lang="en-US" sz="1100" dirty="0" err="1"/>
              <a:t>CHD_cat</a:t>
            </a:r>
            <a:r>
              <a:rPr lang="en-US" sz="1100" dirty="0"/>
              <a:t>= </a:t>
            </a:r>
            <a:r>
              <a:rPr lang="en-US" sz="1100" dirty="0" err="1"/>
              <a:t>CHD__response</a:t>
            </a:r>
            <a:r>
              <a:rPr lang="en-US" sz="1100" dirty="0"/>
              <a:t>;</a:t>
            </a:r>
          </a:p>
          <a:p>
            <a:r>
              <a:rPr lang="en-US" sz="1100" dirty="0"/>
              <a:t>drop </a:t>
            </a:r>
            <a:r>
              <a:rPr lang="en-US" sz="1100" dirty="0" err="1"/>
              <a:t>FHHD;rename</a:t>
            </a:r>
            <a:r>
              <a:rPr lang="en-US" sz="1100" dirty="0"/>
              <a:t> </a:t>
            </a:r>
            <a:r>
              <a:rPr lang="en-US" sz="1100" dirty="0" err="1"/>
              <a:t>FHHD_Cat</a:t>
            </a:r>
            <a:r>
              <a:rPr lang="en-US" sz="1100" dirty="0"/>
              <a:t>= FHHD; RUN;</a:t>
            </a:r>
          </a:p>
          <a:p>
            <a:r>
              <a:rPr lang="en-US" sz="1100" dirty="0"/>
              <a:t>PROC UNIVARIATE DATA = LProj.HD1B5;</a:t>
            </a:r>
          </a:p>
          <a:p>
            <a:r>
              <a:rPr lang="en-US" sz="1100" dirty="0"/>
              <a:t> VAR </a:t>
            </a:r>
            <a:r>
              <a:rPr lang="en-US" sz="1100" dirty="0" err="1"/>
              <a:t>CHD__response</a:t>
            </a:r>
            <a:r>
              <a:rPr lang="en-US" sz="1100" dirty="0"/>
              <a:t> SBP CTC LDL_C Adiposity FHHD</a:t>
            </a:r>
          </a:p>
          <a:p>
            <a:r>
              <a:rPr lang="en-US" sz="1100" dirty="0"/>
              <a:t> </a:t>
            </a:r>
            <a:r>
              <a:rPr lang="en-US" sz="1100" dirty="0" err="1"/>
              <a:t>Type_A</a:t>
            </a:r>
            <a:r>
              <a:rPr lang="en-US" sz="1100" dirty="0"/>
              <a:t> Obesity CAC ADOC ;</a:t>
            </a:r>
          </a:p>
          <a:p>
            <a:r>
              <a:rPr lang="en-US" sz="1100" dirty="0"/>
              <a:t>HISTOGRAM;</a:t>
            </a:r>
          </a:p>
          <a:p>
            <a:r>
              <a:rPr lang="en-US" sz="1100" dirty="0"/>
              <a:t>RUN; </a:t>
            </a:r>
          </a:p>
        </p:txBody>
      </p:sp>
      <p:sp>
        <p:nvSpPr>
          <p:cNvPr id="4" name="Content Placeholder 3">
            <a:extLst>
              <a:ext uri="{FF2B5EF4-FFF2-40B4-BE49-F238E27FC236}">
                <a16:creationId xmlns:a16="http://schemas.microsoft.com/office/drawing/2014/main" id="{243B7D20-5FDD-4A62-9884-EC49FC377E4D}"/>
              </a:ext>
            </a:extLst>
          </p:cNvPr>
          <p:cNvSpPr>
            <a:spLocks noGrp="1"/>
          </p:cNvSpPr>
          <p:nvPr>
            <p:ph sz="half" idx="2"/>
          </p:nvPr>
        </p:nvSpPr>
        <p:spPr>
          <a:xfrm>
            <a:off x="6202035" y="990599"/>
            <a:ext cx="4700016" cy="5181602"/>
          </a:xfrm>
        </p:spPr>
        <p:txBody>
          <a:bodyPr>
            <a:normAutofit/>
          </a:bodyPr>
          <a:lstStyle/>
          <a:p>
            <a:r>
              <a:rPr lang="en-US" sz="1100" dirty="0"/>
              <a:t>TITLE "Normal Distribution of Systolic Blood Pressure  ";</a:t>
            </a:r>
          </a:p>
          <a:p>
            <a:r>
              <a:rPr lang="en-US" sz="1100" dirty="0"/>
              <a:t>PROC SGPLOT DATA = LProj.HD1B5 ;</a:t>
            </a:r>
          </a:p>
          <a:p>
            <a:r>
              <a:rPr lang="en-US" sz="1100" dirty="0"/>
              <a:t> HISTOGRAM SBP;</a:t>
            </a:r>
          </a:p>
          <a:p>
            <a:r>
              <a:rPr lang="en-US" sz="1100" dirty="0"/>
              <a:t> DENSITY SBP ;</a:t>
            </a:r>
          </a:p>
          <a:p>
            <a:r>
              <a:rPr lang="en-US" sz="1100" dirty="0"/>
              <a:t>RUN;</a:t>
            </a:r>
          </a:p>
          <a:p>
            <a:r>
              <a:rPr lang="en-US" sz="1100" dirty="0"/>
              <a:t>QUIT;</a:t>
            </a:r>
          </a:p>
          <a:p>
            <a:r>
              <a:rPr lang="en-US" sz="1100" dirty="0"/>
              <a:t>TITLE "Frequency Distribution of  Family history of heart disease (Absent/ Present) ";</a:t>
            </a:r>
          </a:p>
          <a:p>
            <a:r>
              <a:rPr lang="en-US" sz="1100" dirty="0"/>
              <a:t>PROC FREQ DATA =LProj.HD1B5;</a:t>
            </a:r>
          </a:p>
          <a:p>
            <a:r>
              <a:rPr lang="en-US" sz="1100" dirty="0"/>
              <a:t> TABLE  FHHD;</a:t>
            </a:r>
          </a:p>
          <a:p>
            <a:r>
              <a:rPr lang="en-US" sz="1100" dirty="0"/>
              <a:t> RUN;</a:t>
            </a:r>
          </a:p>
          <a:p>
            <a:r>
              <a:rPr lang="en-US" sz="1100" dirty="0"/>
              <a:t>TITLE "Frequency Distribution of Coronary Heart Disease response( No Risk/ Risk)  ";</a:t>
            </a:r>
          </a:p>
          <a:p>
            <a:r>
              <a:rPr lang="en-US" sz="1100" dirty="0"/>
              <a:t>PROC FREQ DATA =LProj.HD1B5;</a:t>
            </a:r>
          </a:p>
          <a:p>
            <a:r>
              <a:rPr lang="en-US" sz="1100" dirty="0"/>
              <a:t> TABLE  </a:t>
            </a:r>
            <a:r>
              <a:rPr lang="en-US" sz="1100" dirty="0" err="1"/>
              <a:t>CHD__response</a:t>
            </a:r>
            <a:r>
              <a:rPr lang="en-US" sz="1100" dirty="0"/>
              <a:t>;</a:t>
            </a:r>
          </a:p>
          <a:p>
            <a:r>
              <a:rPr lang="en-US" sz="1100" dirty="0"/>
              <a:t> RUN;</a:t>
            </a:r>
          </a:p>
        </p:txBody>
      </p:sp>
      <p:sp>
        <p:nvSpPr>
          <p:cNvPr id="5" name="Slide Number Placeholder 4">
            <a:extLst>
              <a:ext uri="{FF2B5EF4-FFF2-40B4-BE49-F238E27FC236}">
                <a16:creationId xmlns:a16="http://schemas.microsoft.com/office/drawing/2014/main" id="{07AA9B4F-30DF-486F-9AEB-ACB161B7759D}"/>
              </a:ext>
            </a:extLst>
          </p:cNvPr>
          <p:cNvSpPr>
            <a:spLocks noGrp="1"/>
          </p:cNvSpPr>
          <p:nvPr>
            <p:ph type="sldNum" sz="quarter" idx="12"/>
          </p:nvPr>
        </p:nvSpPr>
        <p:spPr/>
        <p:txBody>
          <a:bodyPr/>
          <a:lstStyle/>
          <a:p>
            <a:fld id="{81FEFA0A-2F20-4B60-98C6-5FFDA469AA1C}" type="slidenum">
              <a:rPr lang="en-US" smtClean="0"/>
              <a:pPr/>
              <a:t>29</a:t>
            </a:fld>
            <a:endParaRPr lang="en-US"/>
          </a:p>
        </p:txBody>
      </p:sp>
    </p:spTree>
    <p:extLst>
      <p:ext uri="{BB962C8B-B14F-4D97-AF65-F5344CB8AC3E}">
        <p14:creationId xmlns:p14="http://schemas.microsoft.com/office/powerpoint/2010/main" val="16877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9AD8-5BD3-4733-B271-D098BEF21891}"/>
              </a:ext>
            </a:extLst>
          </p:cNvPr>
          <p:cNvSpPr>
            <a:spLocks noGrp="1"/>
          </p:cNvSpPr>
          <p:nvPr>
            <p:ph type="title"/>
          </p:nvPr>
        </p:nvSpPr>
        <p:spPr>
          <a:xfrm>
            <a:off x="1293813" y="203433"/>
            <a:ext cx="9601200" cy="634767"/>
          </a:xfrm>
        </p:spPr>
        <p:txBody>
          <a:bodyPr/>
          <a:lstStyle/>
          <a:p>
            <a:r>
              <a:rPr lang="en-US" dirty="0"/>
              <a:t>Introduction</a:t>
            </a:r>
          </a:p>
        </p:txBody>
      </p:sp>
      <p:sp>
        <p:nvSpPr>
          <p:cNvPr id="3" name="Content Placeholder 2">
            <a:extLst>
              <a:ext uri="{FF2B5EF4-FFF2-40B4-BE49-F238E27FC236}">
                <a16:creationId xmlns:a16="http://schemas.microsoft.com/office/drawing/2014/main" id="{76334825-20EB-423B-8262-7EB1EFCE9EC6}"/>
              </a:ext>
            </a:extLst>
          </p:cNvPr>
          <p:cNvSpPr>
            <a:spLocks noGrp="1"/>
          </p:cNvSpPr>
          <p:nvPr>
            <p:ph idx="1"/>
          </p:nvPr>
        </p:nvSpPr>
        <p:spPr>
          <a:xfrm>
            <a:off x="1308303" y="838200"/>
            <a:ext cx="9601200" cy="5511567"/>
          </a:xfrm>
        </p:spPr>
        <p:txBody>
          <a:bodyPr>
            <a:normAutofit fontScale="92500" lnSpcReduction="10000"/>
          </a:bodyPr>
          <a:lstStyle/>
          <a:p>
            <a:pPr marL="171450" indent="-171450">
              <a:lnSpc>
                <a:spcPct val="110000"/>
              </a:lnSpc>
              <a:buFont typeface="Wingdings" panose="05000000000000000000" pitchFamily="2" charset="2"/>
              <a:buChar char="q"/>
            </a:pPr>
            <a:r>
              <a:rPr lang="en-US" sz="1200" dirty="0"/>
              <a:t>The Project Dataset, provided by Metro College of Technology, is taken from a larger dataset, described in </a:t>
            </a:r>
            <a:r>
              <a:rPr lang="en-US" sz="1200" dirty="0" err="1"/>
              <a:t>Rousseauw</a:t>
            </a:r>
            <a:r>
              <a:rPr lang="en-US" sz="1200" dirty="0"/>
              <a:t> et al, 1983, South African Medical Journal.</a:t>
            </a:r>
          </a:p>
          <a:p>
            <a:pPr marL="171450" indent="-171450">
              <a:lnSpc>
                <a:spcPct val="110000"/>
              </a:lnSpc>
              <a:buFont typeface="Wingdings" panose="05000000000000000000" pitchFamily="2" charset="2"/>
              <a:buChar char="q"/>
            </a:pPr>
            <a:r>
              <a:rPr lang="en-US" sz="1050" dirty="0"/>
              <a:t>Many of the CHD positive men have undergone blood pressure reduction treatment and other programs to reduce their risk factors after their occurrence of CHD.</a:t>
            </a:r>
            <a:endParaRPr lang="en-US" sz="1200" dirty="0"/>
          </a:p>
          <a:p>
            <a:pPr marL="171450" indent="-171450">
              <a:lnSpc>
                <a:spcPct val="110000"/>
              </a:lnSpc>
              <a:buFont typeface="Wingdings" panose="05000000000000000000" pitchFamily="2" charset="2"/>
              <a:buChar char="q"/>
            </a:pPr>
            <a:r>
              <a:rPr lang="en-US" sz="1200" dirty="0"/>
              <a:t> This dataset is a collection of data of patients that had Coronary Heart Disease with several risk factors.</a:t>
            </a:r>
          </a:p>
          <a:p>
            <a:pPr marL="171450" indent="-171450">
              <a:lnSpc>
                <a:spcPct val="110000"/>
              </a:lnSpc>
              <a:buFont typeface="Wingdings" panose="05000000000000000000" pitchFamily="2" charset="2"/>
              <a:buChar char="q"/>
            </a:pPr>
            <a:r>
              <a:rPr lang="en-US" sz="1200" dirty="0"/>
              <a:t>The dataset consists of 462 observations and 10 variables which are all Numeric. The variables are listed in the table below. </a:t>
            </a:r>
          </a:p>
          <a:p>
            <a:pPr marL="0" indent="0">
              <a:lnSpc>
                <a:spcPct val="110000"/>
              </a:lnSpc>
              <a:buNone/>
            </a:pP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pPr marL="0" indent="0">
              <a:buNone/>
            </a:pPr>
            <a:endParaRPr lang="en-US" sz="1000" dirty="0"/>
          </a:p>
          <a:p>
            <a:pPr>
              <a:buFont typeface="Wingdings" panose="05000000000000000000" pitchFamily="2" charset="2"/>
              <a:buChar char="q"/>
            </a:pPr>
            <a:endParaRPr lang="en-US" sz="1200" dirty="0">
              <a:latin typeface="+mj-lt"/>
            </a:endParaRPr>
          </a:p>
          <a:p>
            <a:pPr>
              <a:buFont typeface="Wingdings" panose="05000000000000000000" pitchFamily="2" charset="2"/>
              <a:buChar char="q"/>
            </a:pPr>
            <a:r>
              <a:rPr lang="en-US" sz="1200" dirty="0">
                <a:latin typeface="+mj-lt"/>
              </a:rPr>
              <a:t>The study of the Dataset aims at Descriptive Analysis and Modeling of the factors that </a:t>
            </a:r>
            <a:r>
              <a:rPr lang="en-US" sz="1200" b="0" i="0" dirty="0">
                <a:effectLst/>
                <a:latin typeface="+mj-lt"/>
                <a:cs typeface="Calibri" panose="020F0502020204030204" pitchFamily="34" charset="0"/>
              </a:rPr>
              <a:t>increase the risk of heart disease. </a:t>
            </a:r>
          </a:p>
          <a:p>
            <a:pPr>
              <a:buFont typeface="Wingdings" panose="05000000000000000000" pitchFamily="2" charset="2"/>
              <a:buChar char="q"/>
            </a:pPr>
            <a:r>
              <a:rPr lang="en-US" sz="1200" b="0" i="0" dirty="0">
                <a:effectLst/>
                <a:latin typeface="+mj-lt"/>
                <a:cs typeface="Calibri" panose="020F0502020204030204" pitchFamily="34" charset="0"/>
              </a:rPr>
              <a:t>It also looks to </a:t>
            </a:r>
            <a:r>
              <a:rPr lang="en-US" sz="1200" dirty="0">
                <a:effectLst/>
                <a:latin typeface="+mj-lt"/>
                <a:ea typeface="Times New Roman" panose="02020603050405020304" pitchFamily="18" charset="0"/>
                <a:cs typeface="Calibri" panose="020F0502020204030204" pitchFamily="34" charset="0"/>
              </a:rPr>
              <a:t>analyze medical data in understanding</a:t>
            </a:r>
            <a:r>
              <a:rPr lang="en-US" sz="1200" dirty="0">
                <a:effectLst/>
                <a:latin typeface="+mj-lt"/>
                <a:ea typeface="Calibri" panose="020F0502020204030204" pitchFamily="34" charset="0"/>
                <a:cs typeface="Calibri" panose="020F0502020204030204" pitchFamily="34" charset="0"/>
              </a:rPr>
              <a:t> patterns and relationships associated with heart disease from a historical heart disease database.</a:t>
            </a:r>
            <a:endParaRPr lang="en-US" sz="1200" b="0" i="0" dirty="0">
              <a:effectLst/>
              <a:latin typeface="+mj-lt"/>
              <a:cs typeface="Calibri" panose="020F0502020204030204" pitchFamily="34" charset="0"/>
            </a:endParaRPr>
          </a:p>
          <a:p>
            <a:pPr marL="0" indent="0">
              <a:buNone/>
            </a:pPr>
            <a:endParaRPr lang="en-US" sz="1200" b="0" i="0" dirty="0">
              <a:effectLst/>
              <a:latin typeface="+mj-lt"/>
              <a:cs typeface="Calibri" panose="020F0502020204030204" pitchFamily="34" charset="0"/>
            </a:endParaRPr>
          </a:p>
          <a:p>
            <a:endParaRPr lang="en-US" sz="1000" dirty="0"/>
          </a:p>
          <a:p>
            <a:pPr marL="285750" indent="-285750">
              <a:buFont typeface="Wingdings" panose="05000000000000000000" pitchFamily="2" charset="2"/>
              <a:buChar char="Ø"/>
            </a:pPr>
            <a:endParaRPr lang="en-US" sz="1000" dirty="0"/>
          </a:p>
          <a:p>
            <a:endParaRPr lang="en-US" sz="1800" b="0" i="0" dirty="0">
              <a:effectLst/>
              <a:latin typeface="Calibri" panose="020F0502020204030204" pitchFamily="34" charset="0"/>
              <a:cs typeface="Calibri" panose="020F0502020204030204" pitchFamily="34" charset="0"/>
            </a:endParaRPr>
          </a:p>
          <a:p>
            <a:endParaRPr lang="en-US" sz="1800" b="0" i="0" dirty="0">
              <a:effectLst/>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4CA700D-F83B-4F48-BF98-33F40C3836C3}"/>
              </a:ext>
            </a:extLst>
          </p:cNvPr>
          <p:cNvPicPr>
            <a:picLocks noChangeAspect="1"/>
          </p:cNvPicPr>
          <p:nvPr/>
        </p:nvPicPr>
        <p:blipFill>
          <a:blip r:embed="rId2"/>
          <a:stretch>
            <a:fillRect/>
          </a:stretch>
        </p:blipFill>
        <p:spPr>
          <a:xfrm>
            <a:off x="1522412" y="2590800"/>
            <a:ext cx="4183310" cy="2615967"/>
          </a:xfrm>
          <a:prstGeom prst="rect">
            <a:avLst/>
          </a:prstGeom>
        </p:spPr>
      </p:pic>
      <p:sp>
        <p:nvSpPr>
          <p:cNvPr id="4" name="Slide Number Placeholder 3">
            <a:extLst>
              <a:ext uri="{FF2B5EF4-FFF2-40B4-BE49-F238E27FC236}">
                <a16:creationId xmlns:a16="http://schemas.microsoft.com/office/drawing/2014/main" id="{FF4303F5-E5F2-4AB0-ABC4-B0CA636CECC0}"/>
              </a:ext>
            </a:extLst>
          </p:cNvPr>
          <p:cNvSpPr>
            <a:spLocks noGrp="1"/>
          </p:cNvSpPr>
          <p:nvPr>
            <p:ph type="sldNum" sz="quarter" idx="12"/>
          </p:nvPr>
        </p:nvSpPr>
        <p:spPr/>
        <p:txBody>
          <a:bodyPr/>
          <a:lstStyle/>
          <a:p>
            <a:fld id="{81FEFA0A-2F20-4B60-98C6-5FFDA469AA1C}" type="slidenum">
              <a:rPr lang="en-US" sz="1400" smtClean="0"/>
              <a:pPr/>
              <a:t>3</a:t>
            </a:fld>
            <a:endParaRPr lang="en-US" sz="1400" dirty="0"/>
          </a:p>
        </p:txBody>
      </p:sp>
    </p:spTree>
    <p:extLst>
      <p:ext uri="{BB962C8B-B14F-4D97-AF65-F5344CB8AC3E}">
        <p14:creationId xmlns:p14="http://schemas.microsoft.com/office/powerpoint/2010/main" val="261950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B889-D483-45D4-8DAD-DBA2F5E3114A}"/>
              </a:ext>
            </a:extLst>
          </p:cNvPr>
          <p:cNvSpPr>
            <a:spLocks noGrp="1"/>
          </p:cNvSpPr>
          <p:nvPr>
            <p:ph type="title"/>
          </p:nvPr>
        </p:nvSpPr>
        <p:spPr>
          <a:xfrm>
            <a:off x="1293813" y="69668"/>
            <a:ext cx="9601200" cy="590005"/>
          </a:xfrm>
        </p:spPr>
        <p:txBody>
          <a:bodyPr>
            <a:normAutofit/>
          </a:bodyPr>
          <a:lstStyle/>
          <a:p>
            <a:r>
              <a:rPr lang="en-US" sz="2000" dirty="0"/>
              <a:t>Appendix</a:t>
            </a:r>
          </a:p>
        </p:txBody>
      </p:sp>
      <p:sp>
        <p:nvSpPr>
          <p:cNvPr id="3" name="Content Placeholder 2">
            <a:extLst>
              <a:ext uri="{FF2B5EF4-FFF2-40B4-BE49-F238E27FC236}">
                <a16:creationId xmlns:a16="http://schemas.microsoft.com/office/drawing/2014/main" id="{D6F6A164-CA17-4183-ADF2-EED76EA38677}"/>
              </a:ext>
            </a:extLst>
          </p:cNvPr>
          <p:cNvSpPr>
            <a:spLocks noGrp="1"/>
          </p:cNvSpPr>
          <p:nvPr>
            <p:ph sz="half" idx="1"/>
          </p:nvPr>
        </p:nvSpPr>
        <p:spPr>
          <a:xfrm>
            <a:off x="989012" y="914400"/>
            <a:ext cx="5004816" cy="5334000"/>
          </a:xfrm>
        </p:spPr>
        <p:txBody>
          <a:bodyPr>
            <a:normAutofit/>
          </a:bodyPr>
          <a:lstStyle/>
          <a:p>
            <a:r>
              <a:rPr lang="en-US" sz="1100" dirty="0"/>
              <a:t>TITLE "Box Plot for Adiposity  ";</a:t>
            </a:r>
          </a:p>
          <a:p>
            <a:r>
              <a:rPr lang="en-US" sz="1100" dirty="0"/>
              <a:t>PROC SGPLOT DATA =  LProj.HD1B5;</a:t>
            </a:r>
          </a:p>
          <a:p>
            <a:r>
              <a:rPr lang="en-US" sz="1100" dirty="0"/>
              <a:t> VBOX Adiposity;</a:t>
            </a:r>
          </a:p>
          <a:p>
            <a:r>
              <a:rPr lang="en-US" sz="1100" dirty="0"/>
              <a:t>RUN;</a:t>
            </a:r>
          </a:p>
          <a:p>
            <a:r>
              <a:rPr lang="en-US" sz="1100" dirty="0"/>
              <a:t>QUIT;</a:t>
            </a:r>
          </a:p>
          <a:p>
            <a:r>
              <a:rPr lang="en-US" sz="1100" dirty="0"/>
              <a:t>TITLE "Missing Values of X variables";</a:t>
            </a:r>
          </a:p>
          <a:p>
            <a:r>
              <a:rPr lang="en-US" sz="1100" dirty="0"/>
              <a:t>PROC MEANS DATA = LProj.HD1B5 N NMISS MIN MEAN MEDIAN STD MAX MAXDEC=2;</a:t>
            </a:r>
          </a:p>
          <a:p>
            <a:r>
              <a:rPr lang="en-US" sz="1100" dirty="0"/>
              <a:t>RUN;</a:t>
            </a:r>
          </a:p>
          <a:p>
            <a:r>
              <a:rPr lang="en-US" sz="1100" dirty="0"/>
              <a:t>TITLE "BAR CHART FOR </a:t>
            </a:r>
            <a:r>
              <a:rPr lang="en-US" sz="1100" dirty="0" err="1"/>
              <a:t>CHD__response</a:t>
            </a:r>
            <a:r>
              <a:rPr lang="en-US" sz="1100" dirty="0"/>
              <a:t> ";</a:t>
            </a:r>
          </a:p>
          <a:p>
            <a:r>
              <a:rPr lang="en-US" sz="1100" dirty="0"/>
              <a:t>PROC SGPLOT DATA =  LProj.HD3B;</a:t>
            </a:r>
          </a:p>
          <a:p>
            <a:r>
              <a:rPr lang="en-US" sz="1100" dirty="0"/>
              <a:t> VBAR </a:t>
            </a:r>
            <a:r>
              <a:rPr lang="en-US" sz="1100" dirty="0" err="1"/>
              <a:t>CHD__response</a:t>
            </a:r>
            <a:r>
              <a:rPr lang="en-US" sz="1100" dirty="0"/>
              <a:t>;</a:t>
            </a:r>
          </a:p>
          <a:p>
            <a:r>
              <a:rPr lang="en-US" sz="1100" dirty="0"/>
              <a:t>RUN;</a:t>
            </a:r>
          </a:p>
          <a:p>
            <a:r>
              <a:rPr lang="en-US" sz="1100" dirty="0"/>
              <a:t>QUIT;</a:t>
            </a:r>
          </a:p>
          <a:p>
            <a:endParaRPr lang="en-US" sz="1100" dirty="0"/>
          </a:p>
          <a:p>
            <a:endParaRPr lang="en-US" sz="1200" dirty="0"/>
          </a:p>
        </p:txBody>
      </p:sp>
      <p:sp>
        <p:nvSpPr>
          <p:cNvPr id="4" name="Content Placeholder 3">
            <a:extLst>
              <a:ext uri="{FF2B5EF4-FFF2-40B4-BE49-F238E27FC236}">
                <a16:creationId xmlns:a16="http://schemas.microsoft.com/office/drawing/2014/main" id="{72280396-9620-4A8D-AD7C-EA1342463E78}"/>
              </a:ext>
            </a:extLst>
          </p:cNvPr>
          <p:cNvSpPr>
            <a:spLocks noGrp="1"/>
          </p:cNvSpPr>
          <p:nvPr>
            <p:ph sz="half" idx="2"/>
          </p:nvPr>
        </p:nvSpPr>
        <p:spPr>
          <a:xfrm>
            <a:off x="6202035" y="838200"/>
            <a:ext cx="5454977" cy="5410200"/>
          </a:xfrm>
        </p:spPr>
        <p:txBody>
          <a:bodyPr>
            <a:normAutofit/>
          </a:bodyPr>
          <a:lstStyle/>
          <a:p>
            <a:r>
              <a:rPr lang="en-US" sz="1100" dirty="0"/>
              <a:t>TITLE "Missing Values for </a:t>
            </a:r>
            <a:r>
              <a:rPr lang="en-US" sz="1100" dirty="0" err="1"/>
              <a:t>CHD__response</a:t>
            </a:r>
            <a:r>
              <a:rPr lang="en-US" sz="1100" dirty="0"/>
              <a:t> ";</a:t>
            </a:r>
          </a:p>
          <a:p>
            <a:r>
              <a:rPr lang="en-US" sz="1100" dirty="0"/>
              <a:t>PROC FREQ DATA= LProj.HD1B5;</a:t>
            </a:r>
          </a:p>
          <a:p>
            <a:r>
              <a:rPr lang="en-US" sz="1100" dirty="0"/>
              <a:t> TABLE </a:t>
            </a:r>
            <a:r>
              <a:rPr lang="en-US" sz="1100" dirty="0" err="1"/>
              <a:t>CHD__response</a:t>
            </a:r>
            <a:r>
              <a:rPr lang="en-US" sz="1100" dirty="0"/>
              <a:t>/MISSING;</a:t>
            </a:r>
          </a:p>
          <a:p>
            <a:r>
              <a:rPr lang="en-US" sz="1100" dirty="0"/>
              <a:t>RUN;</a:t>
            </a:r>
          </a:p>
          <a:p>
            <a:r>
              <a:rPr lang="en-US" sz="1100" dirty="0"/>
              <a:t>TITLE "CREATING A Box plot";</a:t>
            </a:r>
          </a:p>
          <a:p>
            <a:r>
              <a:rPr lang="en-US" sz="1100" dirty="0"/>
              <a:t>PROC SGPLOT DATA= LProj.HD1B5;</a:t>
            </a:r>
          </a:p>
          <a:p>
            <a:r>
              <a:rPr lang="en-US" sz="1100" dirty="0"/>
              <a:t>VBOX ADOC/GROUP=</a:t>
            </a:r>
            <a:r>
              <a:rPr lang="en-US" sz="1100" dirty="0" err="1"/>
              <a:t>CHD__response</a:t>
            </a:r>
            <a:r>
              <a:rPr lang="en-US" sz="1100" dirty="0"/>
              <a:t>;</a:t>
            </a:r>
          </a:p>
          <a:p>
            <a:r>
              <a:rPr lang="en-US" sz="1100" dirty="0"/>
              <a:t>RUN;QUIT;</a:t>
            </a:r>
          </a:p>
          <a:p>
            <a:r>
              <a:rPr lang="en-US" sz="1100" dirty="0"/>
              <a:t>TITLE "Bivariate Analysis of Age and CHD_response";</a:t>
            </a:r>
          </a:p>
          <a:p>
            <a:r>
              <a:rPr lang="en-US" sz="1100" dirty="0"/>
              <a:t>proc </a:t>
            </a:r>
            <a:r>
              <a:rPr lang="en-US" sz="1100" dirty="0" err="1"/>
              <a:t>ttest</a:t>
            </a:r>
            <a:r>
              <a:rPr lang="en-US" sz="1100" dirty="0"/>
              <a:t> data = LProj.HD1B5;</a:t>
            </a:r>
          </a:p>
          <a:p>
            <a:r>
              <a:rPr lang="en-US" sz="1100" dirty="0"/>
              <a:t>class </a:t>
            </a:r>
            <a:r>
              <a:rPr lang="en-US" sz="1100" dirty="0" err="1"/>
              <a:t>CHD__response</a:t>
            </a:r>
            <a:r>
              <a:rPr lang="en-US" sz="1100" dirty="0"/>
              <a:t>;</a:t>
            </a:r>
          </a:p>
          <a:p>
            <a:r>
              <a:rPr lang="en-US" sz="1100" dirty="0"/>
              <a:t>var ADOC;</a:t>
            </a:r>
          </a:p>
          <a:p>
            <a:r>
              <a:rPr lang="en-US" sz="1100" dirty="0"/>
              <a:t>run;</a:t>
            </a:r>
          </a:p>
        </p:txBody>
      </p:sp>
      <p:sp>
        <p:nvSpPr>
          <p:cNvPr id="5" name="Slide Number Placeholder 4">
            <a:extLst>
              <a:ext uri="{FF2B5EF4-FFF2-40B4-BE49-F238E27FC236}">
                <a16:creationId xmlns:a16="http://schemas.microsoft.com/office/drawing/2014/main" id="{BD807CAA-AE99-470A-8A4D-115CA811A5BF}"/>
              </a:ext>
            </a:extLst>
          </p:cNvPr>
          <p:cNvSpPr>
            <a:spLocks noGrp="1"/>
          </p:cNvSpPr>
          <p:nvPr>
            <p:ph type="sldNum" sz="quarter" idx="12"/>
          </p:nvPr>
        </p:nvSpPr>
        <p:spPr/>
        <p:txBody>
          <a:bodyPr/>
          <a:lstStyle/>
          <a:p>
            <a:fld id="{81FEFA0A-2F20-4B60-98C6-5FFDA469AA1C}" type="slidenum">
              <a:rPr lang="en-US" smtClean="0"/>
              <a:pPr/>
              <a:t>30</a:t>
            </a:fld>
            <a:endParaRPr lang="en-US"/>
          </a:p>
        </p:txBody>
      </p:sp>
    </p:spTree>
    <p:extLst>
      <p:ext uri="{BB962C8B-B14F-4D97-AF65-F5344CB8AC3E}">
        <p14:creationId xmlns:p14="http://schemas.microsoft.com/office/powerpoint/2010/main" val="139524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0084-F351-41C6-AA22-F7597579B4CF}"/>
              </a:ext>
            </a:extLst>
          </p:cNvPr>
          <p:cNvSpPr>
            <a:spLocks noGrp="1"/>
          </p:cNvSpPr>
          <p:nvPr>
            <p:ph type="title"/>
          </p:nvPr>
        </p:nvSpPr>
        <p:spPr>
          <a:xfrm>
            <a:off x="1293813" y="228600"/>
            <a:ext cx="9601200" cy="533400"/>
          </a:xfrm>
        </p:spPr>
        <p:txBody>
          <a:bodyPr>
            <a:normAutofit/>
          </a:bodyPr>
          <a:lstStyle/>
          <a:p>
            <a:r>
              <a:rPr lang="en-US" sz="2400" dirty="0"/>
              <a:t>Appendix</a:t>
            </a:r>
          </a:p>
        </p:txBody>
      </p:sp>
      <p:sp>
        <p:nvSpPr>
          <p:cNvPr id="3" name="Content Placeholder 2">
            <a:extLst>
              <a:ext uri="{FF2B5EF4-FFF2-40B4-BE49-F238E27FC236}">
                <a16:creationId xmlns:a16="http://schemas.microsoft.com/office/drawing/2014/main" id="{F317E487-2D9E-4DFB-8AF2-974F63DE3DB8}"/>
              </a:ext>
            </a:extLst>
          </p:cNvPr>
          <p:cNvSpPr>
            <a:spLocks noGrp="1"/>
          </p:cNvSpPr>
          <p:nvPr>
            <p:ph sz="half" idx="1"/>
          </p:nvPr>
        </p:nvSpPr>
        <p:spPr>
          <a:xfrm>
            <a:off x="1141412" y="838200"/>
            <a:ext cx="4852416" cy="5562600"/>
          </a:xfrm>
        </p:spPr>
        <p:txBody>
          <a:bodyPr>
            <a:normAutofit fontScale="25000" lnSpcReduction="20000"/>
          </a:bodyPr>
          <a:lstStyle/>
          <a:p>
            <a:r>
              <a:rPr lang="en-US" sz="4400" dirty="0"/>
              <a:t>TITLE "Bivariate analysis of Family history of Heart Disease vs CHD_response";</a:t>
            </a:r>
          </a:p>
          <a:p>
            <a:r>
              <a:rPr lang="en-US" sz="4400" dirty="0"/>
              <a:t>PROC FREQ DATA = LProj.HD1B5;</a:t>
            </a:r>
          </a:p>
          <a:p>
            <a:r>
              <a:rPr lang="en-US" sz="4400" dirty="0"/>
              <a:t>TABLE FHHD*</a:t>
            </a:r>
            <a:r>
              <a:rPr lang="en-US" sz="4400" dirty="0" err="1"/>
              <a:t>CHD__response</a:t>
            </a:r>
            <a:r>
              <a:rPr lang="en-US" sz="4400" dirty="0"/>
              <a:t> /CHISQ ; run;</a:t>
            </a:r>
          </a:p>
          <a:p>
            <a:r>
              <a:rPr lang="en-US" sz="4400" dirty="0"/>
              <a:t>PROC MEANS DATA = LProj.HD1 N NMISS MIN MEAN MEDIAN STD MAX MAXDEC=2;</a:t>
            </a:r>
          </a:p>
          <a:p>
            <a:r>
              <a:rPr lang="en-US" sz="4400" dirty="0"/>
              <a:t>RUN;</a:t>
            </a:r>
          </a:p>
          <a:p>
            <a:r>
              <a:rPr lang="en-US" sz="4400" dirty="0"/>
              <a:t>data null;</a:t>
            </a:r>
          </a:p>
          <a:p>
            <a:r>
              <a:rPr lang="en-US" sz="4400" dirty="0"/>
              <a:t>	set </a:t>
            </a:r>
            <a:r>
              <a:rPr lang="en-US" sz="4400" dirty="0" err="1"/>
              <a:t>boxStats</a:t>
            </a:r>
            <a:r>
              <a:rPr lang="en-US" sz="4400" dirty="0"/>
              <a:t>;</a:t>
            </a:r>
          </a:p>
          <a:p>
            <a:r>
              <a:rPr lang="en-US" sz="4400" dirty="0"/>
              <a:t>	call </a:t>
            </a:r>
            <a:r>
              <a:rPr lang="en-US" sz="4400" dirty="0" err="1"/>
              <a:t>symput</a:t>
            </a:r>
            <a:r>
              <a:rPr lang="en-US" sz="4400" dirty="0"/>
              <a:t> ('</a:t>
            </a:r>
            <a:r>
              <a:rPr lang="en-US" sz="4400" dirty="0" err="1"/>
              <a:t>median',median</a:t>
            </a:r>
            <a:r>
              <a:rPr lang="en-US" sz="4400" dirty="0"/>
              <a:t>);</a:t>
            </a:r>
          </a:p>
          <a:p>
            <a:r>
              <a:rPr lang="en-US" sz="4400" dirty="0"/>
              <a:t>	call </a:t>
            </a:r>
            <a:r>
              <a:rPr lang="en-US" sz="4400" dirty="0" err="1"/>
              <a:t>symput</a:t>
            </a:r>
            <a:r>
              <a:rPr lang="en-US" sz="4400" dirty="0"/>
              <a:t> ('</a:t>
            </a:r>
            <a:r>
              <a:rPr lang="en-US" sz="4400" dirty="0" err="1"/>
              <a:t>iqr</a:t>
            </a:r>
            <a:r>
              <a:rPr lang="en-US" sz="4400" dirty="0"/>
              <a:t>', </a:t>
            </a:r>
            <a:r>
              <a:rPr lang="en-US" sz="4400" dirty="0" err="1"/>
              <a:t>iqr</a:t>
            </a:r>
            <a:r>
              <a:rPr lang="en-US" sz="4400" dirty="0"/>
              <a:t>); run; </a:t>
            </a:r>
          </a:p>
          <a:p>
            <a:r>
              <a:rPr lang="en-US" sz="4400" dirty="0"/>
              <a:t>%put &amp;median;</a:t>
            </a:r>
          </a:p>
          <a:p>
            <a:r>
              <a:rPr lang="en-US" sz="4400" dirty="0"/>
              <a:t>%put &amp;</a:t>
            </a:r>
            <a:r>
              <a:rPr lang="en-US" sz="4400" dirty="0" err="1"/>
              <a:t>iqr</a:t>
            </a:r>
            <a:r>
              <a:rPr lang="en-US" sz="4400" dirty="0"/>
              <a:t>;</a:t>
            </a:r>
          </a:p>
          <a:p>
            <a:r>
              <a:rPr lang="en-US" sz="4400" dirty="0"/>
              <a:t>data trimmed4;</a:t>
            </a:r>
          </a:p>
          <a:p>
            <a:r>
              <a:rPr lang="en-US" sz="4400" dirty="0"/>
              <a:t>set LProj.HD1B5;</a:t>
            </a:r>
          </a:p>
          <a:p>
            <a:r>
              <a:rPr lang="en-US" sz="4400" dirty="0"/>
              <a:t>    if (LDL_C le &amp;median + 1.5 * &amp;</a:t>
            </a:r>
            <a:r>
              <a:rPr lang="en-US" sz="4400" dirty="0" err="1"/>
              <a:t>iqr</a:t>
            </a:r>
            <a:r>
              <a:rPr lang="en-US" sz="4400" dirty="0"/>
              <a:t>) and (LDL_C </a:t>
            </a:r>
            <a:r>
              <a:rPr lang="en-US" sz="4400" dirty="0" err="1"/>
              <a:t>ge</a:t>
            </a:r>
            <a:r>
              <a:rPr lang="en-US" sz="4400" dirty="0"/>
              <a:t> &amp;median - 1.5 * &amp;</a:t>
            </a:r>
            <a:r>
              <a:rPr lang="en-US" sz="4400" dirty="0" err="1"/>
              <a:t>iqr</a:t>
            </a:r>
            <a:r>
              <a:rPr lang="en-US" sz="4400" dirty="0"/>
              <a:t>); 	</a:t>
            </a:r>
          </a:p>
          <a:p>
            <a:r>
              <a:rPr lang="en-US" sz="4400" dirty="0"/>
              <a:t>run; </a:t>
            </a:r>
          </a:p>
          <a:p>
            <a:endParaRPr lang="en-US" sz="1100" dirty="0"/>
          </a:p>
        </p:txBody>
      </p:sp>
      <p:sp>
        <p:nvSpPr>
          <p:cNvPr id="4" name="Content Placeholder 3">
            <a:extLst>
              <a:ext uri="{FF2B5EF4-FFF2-40B4-BE49-F238E27FC236}">
                <a16:creationId xmlns:a16="http://schemas.microsoft.com/office/drawing/2014/main" id="{B5D70B58-C3AC-4803-A7CB-BC1FED0C18EC}"/>
              </a:ext>
            </a:extLst>
          </p:cNvPr>
          <p:cNvSpPr>
            <a:spLocks noGrp="1"/>
          </p:cNvSpPr>
          <p:nvPr>
            <p:ph sz="half" idx="2"/>
          </p:nvPr>
        </p:nvSpPr>
        <p:spPr>
          <a:xfrm>
            <a:off x="6202035" y="762000"/>
            <a:ext cx="4700016" cy="5638800"/>
          </a:xfrm>
        </p:spPr>
        <p:txBody>
          <a:bodyPr>
            <a:normAutofit fontScale="25000" lnSpcReduction="20000"/>
          </a:bodyPr>
          <a:lstStyle/>
          <a:p>
            <a:endParaRPr lang="en-US" sz="3100" dirty="0"/>
          </a:p>
          <a:p>
            <a:r>
              <a:rPr lang="en-US" sz="3100" dirty="0"/>
              <a:t>proc univariate data = LProj.HD1B5;</a:t>
            </a:r>
          </a:p>
          <a:p>
            <a:r>
              <a:rPr lang="en-US" sz="3100" dirty="0"/>
              <a:t>var Adiposity ;</a:t>
            </a:r>
          </a:p>
          <a:p>
            <a:r>
              <a:rPr lang="en-US" sz="3100" dirty="0"/>
              <a:t>output out=</a:t>
            </a:r>
            <a:r>
              <a:rPr lang="en-US" sz="3100" dirty="0" err="1"/>
              <a:t>boxStats</a:t>
            </a:r>
            <a:r>
              <a:rPr lang="en-US" sz="3100" dirty="0"/>
              <a:t> median=median </a:t>
            </a:r>
            <a:r>
              <a:rPr lang="en-US" sz="3100" dirty="0" err="1"/>
              <a:t>qrange</a:t>
            </a:r>
            <a:r>
              <a:rPr lang="en-US" sz="3100" dirty="0"/>
              <a:t> = </a:t>
            </a:r>
            <a:r>
              <a:rPr lang="en-US" sz="3100" dirty="0" err="1"/>
              <a:t>iqr</a:t>
            </a:r>
            <a:r>
              <a:rPr lang="en-US" sz="3100" dirty="0"/>
              <a:t>;</a:t>
            </a:r>
          </a:p>
          <a:p>
            <a:r>
              <a:rPr lang="en-US" sz="3100" dirty="0"/>
              <a:t>run; </a:t>
            </a:r>
          </a:p>
          <a:p>
            <a:endParaRPr lang="en-US" sz="3100" dirty="0"/>
          </a:p>
          <a:p>
            <a:r>
              <a:rPr lang="en-US" sz="3100" dirty="0"/>
              <a:t>data null;</a:t>
            </a:r>
          </a:p>
          <a:p>
            <a:r>
              <a:rPr lang="en-US" sz="3100" dirty="0"/>
              <a:t>	set </a:t>
            </a:r>
            <a:r>
              <a:rPr lang="en-US" sz="3100" dirty="0" err="1"/>
              <a:t>boxStats</a:t>
            </a:r>
            <a:r>
              <a:rPr lang="en-US" sz="3100" dirty="0"/>
              <a:t>;</a:t>
            </a:r>
          </a:p>
          <a:p>
            <a:r>
              <a:rPr lang="en-US" sz="3100" dirty="0"/>
              <a:t>	call </a:t>
            </a:r>
            <a:r>
              <a:rPr lang="en-US" sz="3100" dirty="0" err="1"/>
              <a:t>symput</a:t>
            </a:r>
            <a:r>
              <a:rPr lang="en-US" sz="3100" dirty="0"/>
              <a:t> ('</a:t>
            </a:r>
            <a:r>
              <a:rPr lang="en-US" sz="3100" dirty="0" err="1"/>
              <a:t>median',median</a:t>
            </a:r>
            <a:r>
              <a:rPr lang="en-US" sz="3100" dirty="0"/>
              <a:t>);</a:t>
            </a:r>
          </a:p>
          <a:p>
            <a:r>
              <a:rPr lang="en-US" sz="3100" dirty="0"/>
              <a:t>	call </a:t>
            </a:r>
            <a:r>
              <a:rPr lang="en-US" sz="3100" dirty="0" err="1"/>
              <a:t>symput</a:t>
            </a:r>
            <a:r>
              <a:rPr lang="en-US" sz="3100" dirty="0"/>
              <a:t> ('</a:t>
            </a:r>
            <a:r>
              <a:rPr lang="en-US" sz="3100" dirty="0" err="1"/>
              <a:t>iqr</a:t>
            </a:r>
            <a:r>
              <a:rPr lang="en-US" sz="3100" dirty="0"/>
              <a:t>', </a:t>
            </a:r>
            <a:r>
              <a:rPr lang="en-US" sz="3100" dirty="0" err="1"/>
              <a:t>iqr</a:t>
            </a:r>
            <a:r>
              <a:rPr lang="en-US" sz="3100" dirty="0"/>
              <a:t>);</a:t>
            </a:r>
          </a:p>
          <a:p>
            <a:r>
              <a:rPr lang="en-US" sz="3100" dirty="0"/>
              <a:t>run; </a:t>
            </a:r>
          </a:p>
          <a:p>
            <a:endParaRPr lang="en-US" sz="3100" dirty="0"/>
          </a:p>
          <a:p>
            <a:r>
              <a:rPr lang="en-US" sz="3100" dirty="0"/>
              <a:t>%put &amp;median;</a:t>
            </a:r>
          </a:p>
          <a:p>
            <a:r>
              <a:rPr lang="en-US" sz="3100" dirty="0"/>
              <a:t>%put &amp;</a:t>
            </a:r>
            <a:r>
              <a:rPr lang="en-US" sz="3100" dirty="0" err="1"/>
              <a:t>iqr</a:t>
            </a:r>
            <a:r>
              <a:rPr lang="en-US" sz="3100" dirty="0"/>
              <a:t>;</a:t>
            </a:r>
          </a:p>
          <a:p>
            <a:endParaRPr lang="en-US" sz="3100" dirty="0"/>
          </a:p>
          <a:p>
            <a:r>
              <a:rPr lang="en-US" sz="3100" dirty="0"/>
              <a:t>data trimmed5;</a:t>
            </a:r>
          </a:p>
          <a:p>
            <a:r>
              <a:rPr lang="en-US" sz="3100" dirty="0"/>
              <a:t>set LProj.HD1B5;</a:t>
            </a:r>
          </a:p>
          <a:p>
            <a:r>
              <a:rPr lang="en-US" sz="3100" dirty="0"/>
              <a:t>    if (Adiposity le &amp;median + 1.5 * &amp;</a:t>
            </a:r>
            <a:r>
              <a:rPr lang="en-US" sz="3100" dirty="0" err="1"/>
              <a:t>iqr</a:t>
            </a:r>
            <a:r>
              <a:rPr lang="en-US" sz="3100" dirty="0"/>
              <a:t>) and (Adiposity </a:t>
            </a:r>
            <a:r>
              <a:rPr lang="en-US" sz="3100" dirty="0" err="1"/>
              <a:t>ge</a:t>
            </a:r>
            <a:r>
              <a:rPr lang="en-US" sz="3100" dirty="0"/>
              <a:t> &amp;median - 1.5 * &amp;</a:t>
            </a:r>
            <a:r>
              <a:rPr lang="en-US" sz="3100" dirty="0" err="1"/>
              <a:t>iqr</a:t>
            </a:r>
            <a:r>
              <a:rPr lang="en-US" sz="3100" dirty="0"/>
              <a:t>); </a:t>
            </a:r>
          </a:p>
          <a:p>
            <a:r>
              <a:rPr lang="en-US" sz="3100" dirty="0"/>
              <a:t>	</a:t>
            </a:r>
          </a:p>
          <a:p>
            <a:r>
              <a:rPr lang="en-US" sz="3100" dirty="0"/>
              <a:t>run; </a:t>
            </a:r>
          </a:p>
          <a:p>
            <a:endParaRPr lang="en-US" dirty="0"/>
          </a:p>
        </p:txBody>
      </p:sp>
      <p:sp>
        <p:nvSpPr>
          <p:cNvPr id="5" name="Slide Number Placeholder 4">
            <a:extLst>
              <a:ext uri="{FF2B5EF4-FFF2-40B4-BE49-F238E27FC236}">
                <a16:creationId xmlns:a16="http://schemas.microsoft.com/office/drawing/2014/main" id="{8BFA9227-7662-4F36-90DB-D396DE3F6D89}"/>
              </a:ext>
            </a:extLst>
          </p:cNvPr>
          <p:cNvSpPr>
            <a:spLocks noGrp="1"/>
          </p:cNvSpPr>
          <p:nvPr>
            <p:ph type="sldNum" sz="quarter" idx="12"/>
          </p:nvPr>
        </p:nvSpPr>
        <p:spPr/>
        <p:txBody>
          <a:bodyPr/>
          <a:lstStyle/>
          <a:p>
            <a:fld id="{81FEFA0A-2F20-4B60-98C6-5FFDA469AA1C}" type="slidenum">
              <a:rPr lang="en-US" smtClean="0"/>
              <a:pPr/>
              <a:t>31</a:t>
            </a:fld>
            <a:endParaRPr lang="en-US"/>
          </a:p>
        </p:txBody>
      </p:sp>
    </p:spTree>
    <p:extLst>
      <p:ext uri="{BB962C8B-B14F-4D97-AF65-F5344CB8AC3E}">
        <p14:creationId xmlns:p14="http://schemas.microsoft.com/office/powerpoint/2010/main" val="271563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FA2F-4CC1-4F2C-878B-62EE9FEBC4B4}"/>
              </a:ext>
            </a:extLst>
          </p:cNvPr>
          <p:cNvSpPr>
            <a:spLocks noGrp="1"/>
          </p:cNvSpPr>
          <p:nvPr>
            <p:ph type="title"/>
          </p:nvPr>
        </p:nvSpPr>
        <p:spPr>
          <a:xfrm>
            <a:off x="1293813" y="381000"/>
            <a:ext cx="9601200" cy="152400"/>
          </a:xfrm>
        </p:spPr>
        <p:txBody>
          <a:bodyPr>
            <a:noAutofit/>
          </a:bodyPr>
          <a:lstStyle/>
          <a:p>
            <a:r>
              <a:rPr lang="en-US" sz="2400" dirty="0"/>
              <a:t>Appendix</a:t>
            </a:r>
          </a:p>
        </p:txBody>
      </p:sp>
      <p:sp>
        <p:nvSpPr>
          <p:cNvPr id="3" name="Content Placeholder 2">
            <a:extLst>
              <a:ext uri="{FF2B5EF4-FFF2-40B4-BE49-F238E27FC236}">
                <a16:creationId xmlns:a16="http://schemas.microsoft.com/office/drawing/2014/main" id="{1AE7214F-4919-4135-B4F7-C4130BFB6835}"/>
              </a:ext>
            </a:extLst>
          </p:cNvPr>
          <p:cNvSpPr>
            <a:spLocks noGrp="1"/>
          </p:cNvSpPr>
          <p:nvPr>
            <p:ph sz="half" idx="1"/>
          </p:nvPr>
        </p:nvSpPr>
        <p:spPr>
          <a:xfrm>
            <a:off x="1065212" y="533400"/>
            <a:ext cx="4776216" cy="5486400"/>
          </a:xfrm>
        </p:spPr>
        <p:txBody>
          <a:bodyPr>
            <a:normAutofit fontScale="25000" lnSpcReduction="20000"/>
          </a:bodyPr>
          <a:lstStyle/>
          <a:p>
            <a:r>
              <a:rPr lang="en-US" sz="4000" dirty="0"/>
              <a:t>data </a:t>
            </a:r>
            <a:r>
              <a:rPr lang="en-US" sz="4000" dirty="0" err="1"/>
              <a:t>LProj.finalds</a:t>
            </a:r>
            <a:r>
              <a:rPr lang="en-US" sz="4000" dirty="0"/>
              <a:t>;</a:t>
            </a:r>
          </a:p>
          <a:p>
            <a:r>
              <a:rPr lang="en-US" sz="4000" dirty="0"/>
              <a:t>   call </a:t>
            </a:r>
            <a:r>
              <a:rPr lang="en-US" sz="4000" dirty="0" err="1"/>
              <a:t>streaminit</a:t>
            </a:r>
            <a:r>
              <a:rPr lang="en-US" sz="4000" dirty="0"/>
              <a:t>(462);</a:t>
            </a:r>
          </a:p>
          <a:p>
            <a:r>
              <a:rPr lang="en-US" sz="4000" dirty="0"/>
              <a:t>   length </a:t>
            </a:r>
            <a:r>
              <a:rPr lang="en-US" sz="4000" dirty="0" err="1"/>
              <a:t>Age_Group</a:t>
            </a:r>
            <a:r>
              <a:rPr lang="en-US" sz="4000" dirty="0"/>
              <a:t> $ 7;</a:t>
            </a:r>
          </a:p>
          <a:p>
            <a:r>
              <a:rPr lang="en-US" sz="4000" dirty="0"/>
              <a:t>   do </a:t>
            </a:r>
            <a:r>
              <a:rPr lang="en-US" sz="4000" dirty="0" err="1"/>
              <a:t>i</a:t>
            </a:r>
            <a:r>
              <a:rPr lang="en-US" sz="4000" dirty="0"/>
              <a:t> = 1 to 250;</a:t>
            </a:r>
          </a:p>
          <a:p>
            <a:r>
              <a:rPr lang="en-US" sz="4000" dirty="0"/>
              <a:t>      do </a:t>
            </a:r>
          </a:p>
          <a:p>
            <a:r>
              <a:rPr lang="en-US" sz="4000" dirty="0"/>
              <a:t>         ADOC = round(rand('uniform')*30 + 50);</a:t>
            </a:r>
          </a:p>
          <a:p>
            <a:r>
              <a:rPr lang="en-US" sz="4000" dirty="0"/>
              <a:t>         if missing(ADOC) then </a:t>
            </a:r>
            <a:r>
              <a:rPr lang="en-US" sz="4000" dirty="0" err="1"/>
              <a:t>Age_Group</a:t>
            </a:r>
            <a:r>
              <a:rPr lang="en-US" sz="4000" dirty="0"/>
              <a:t> = ' ';</a:t>
            </a:r>
          </a:p>
          <a:p>
            <a:r>
              <a:rPr lang="en-US" sz="4000" dirty="0"/>
              <a:t>         else if ADOC </a:t>
            </a:r>
            <a:r>
              <a:rPr lang="en-US" sz="4000" dirty="0" err="1"/>
              <a:t>lt</a:t>
            </a:r>
            <a:r>
              <a:rPr lang="en-US" sz="4000" dirty="0"/>
              <a:t> 50 then </a:t>
            </a:r>
            <a:r>
              <a:rPr lang="en-US" sz="4000" dirty="0" err="1"/>
              <a:t>Age_Group</a:t>
            </a:r>
            <a:r>
              <a:rPr lang="en-US" sz="4000" dirty="0"/>
              <a:t> = '1:&lt; 50';</a:t>
            </a:r>
          </a:p>
          <a:p>
            <a:r>
              <a:rPr lang="en-US" sz="4000" dirty="0"/>
              <a:t>         else if ADOC le 70 then </a:t>
            </a:r>
            <a:r>
              <a:rPr lang="en-US" sz="4000" dirty="0" err="1"/>
              <a:t>Age_Group</a:t>
            </a:r>
            <a:r>
              <a:rPr lang="en-US" sz="4000" dirty="0"/>
              <a:t> = '2:50-70';</a:t>
            </a:r>
          </a:p>
          <a:p>
            <a:r>
              <a:rPr lang="en-US" sz="4000" dirty="0"/>
              <a:t>         else </a:t>
            </a:r>
            <a:r>
              <a:rPr lang="en-US" sz="4000" dirty="0" err="1"/>
              <a:t>Age_Group</a:t>
            </a:r>
            <a:r>
              <a:rPr lang="en-US" sz="4000" dirty="0"/>
              <a:t> = '3:71+';</a:t>
            </a:r>
          </a:p>
          <a:p>
            <a:r>
              <a:rPr lang="en-US" sz="4000" dirty="0"/>
              <a:t>         LDL_C = rand('normal',200,30) + rand('uniform')*8*;</a:t>
            </a:r>
          </a:p>
          <a:p>
            <a:r>
              <a:rPr lang="en-US" sz="4000" dirty="0"/>
              <a:t>         LDL_C = round(LDL_C);</a:t>
            </a:r>
          </a:p>
          <a:p>
            <a:r>
              <a:rPr lang="en-US" sz="4000" dirty="0"/>
              <a:t>         Score = .3*LDL_C + age + 8*;</a:t>
            </a:r>
          </a:p>
          <a:p>
            <a:r>
              <a:rPr lang="en-US" sz="4000" dirty="0"/>
              <a:t>         </a:t>
            </a:r>
            <a:r>
              <a:rPr lang="en-US" sz="4000" dirty="0" err="1"/>
              <a:t>CHD__response</a:t>
            </a:r>
            <a:r>
              <a:rPr lang="en-US" sz="4000" dirty="0"/>
              <a:t> = (Score </a:t>
            </a:r>
            <a:r>
              <a:rPr lang="en-US" sz="4000" dirty="0" err="1"/>
              <a:t>gt</a:t>
            </a:r>
            <a:r>
              <a:rPr lang="en-US" sz="4000" dirty="0"/>
              <a:t> 130)*(rand('uniform') </a:t>
            </a:r>
            <a:r>
              <a:rPr lang="en-US" sz="4000" dirty="0" err="1"/>
              <a:t>lt</a:t>
            </a:r>
            <a:r>
              <a:rPr lang="en-US" sz="4000" dirty="0"/>
              <a:t> .2);</a:t>
            </a:r>
          </a:p>
          <a:p>
            <a:r>
              <a:rPr lang="en-US" sz="4000" dirty="0"/>
              <a:t>         output;</a:t>
            </a:r>
          </a:p>
          <a:p>
            <a:r>
              <a:rPr lang="en-US" sz="4000" dirty="0"/>
              <a:t>       end;</a:t>
            </a:r>
          </a:p>
          <a:p>
            <a:r>
              <a:rPr lang="en-US" sz="4000" dirty="0"/>
              <a:t>   end;</a:t>
            </a:r>
          </a:p>
          <a:p>
            <a:r>
              <a:rPr lang="en-US" sz="4000" dirty="0"/>
              <a:t>   keep  ADOC </a:t>
            </a:r>
            <a:r>
              <a:rPr lang="en-US" sz="4000" dirty="0" err="1"/>
              <a:t>Age_Group</a:t>
            </a:r>
            <a:r>
              <a:rPr lang="en-US" sz="4000" dirty="0"/>
              <a:t> LDL_C </a:t>
            </a:r>
            <a:r>
              <a:rPr lang="en-US" sz="4000" dirty="0" err="1"/>
              <a:t>CHD__response</a:t>
            </a:r>
            <a:r>
              <a:rPr lang="en-US" sz="4000" dirty="0"/>
              <a:t>;</a:t>
            </a:r>
          </a:p>
          <a:p>
            <a:r>
              <a:rPr lang="en-US" sz="4000" dirty="0"/>
              <a:t>   format </a:t>
            </a:r>
            <a:r>
              <a:rPr lang="en-US" sz="4000" dirty="0" err="1"/>
              <a:t>CHD__response</a:t>
            </a:r>
            <a:r>
              <a:rPr lang="en-US" sz="4000" dirty="0"/>
              <a:t> </a:t>
            </a:r>
            <a:r>
              <a:rPr lang="en-US" sz="4000" dirty="0" err="1"/>
              <a:t>yesno</a:t>
            </a:r>
            <a:r>
              <a:rPr lang="en-US" sz="4000" dirty="0"/>
              <a:t>.;</a:t>
            </a:r>
          </a:p>
          <a:p>
            <a:r>
              <a:rPr lang="en-US" sz="4000" dirty="0"/>
              <a:t>run;</a:t>
            </a:r>
            <a:endParaRPr lang="en-US" dirty="0"/>
          </a:p>
        </p:txBody>
      </p:sp>
      <p:sp>
        <p:nvSpPr>
          <p:cNvPr id="4" name="Content Placeholder 3">
            <a:extLst>
              <a:ext uri="{FF2B5EF4-FFF2-40B4-BE49-F238E27FC236}">
                <a16:creationId xmlns:a16="http://schemas.microsoft.com/office/drawing/2014/main" id="{BD3D48B7-30C0-47A1-B253-06BB75E9C852}"/>
              </a:ext>
            </a:extLst>
          </p:cNvPr>
          <p:cNvSpPr>
            <a:spLocks noGrp="1"/>
          </p:cNvSpPr>
          <p:nvPr>
            <p:ph sz="half" idx="2"/>
          </p:nvPr>
        </p:nvSpPr>
        <p:spPr>
          <a:xfrm>
            <a:off x="6202035" y="762000"/>
            <a:ext cx="4700016" cy="5410201"/>
          </a:xfrm>
        </p:spPr>
        <p:txBody>
          <a:bodyPr>
            <a:normAutofit fontScale="25000" lnSpcReduction="20000"/>
          </a:bodyPr>
          <a:lstStyle/>
          <a:p>
            <a:endParaRPr lang="en-US" sz="1800" dirty="0"/>
          </a:p>
          <a:p>
            <a:r>
              <a:rPr lang="en-US" sz="4200" dirty="0"/>
              <a:t>TITLE "LOGISTIC REGRESSION WITH </a:t>
            </a:r>
            <a:r>
              <a:rPr lang="en-US" sz="4200" dirty="0" err="1"/>
              <a:t>CHD__response</a:t>
            </a:r>
            <a:r>
              <a:rPr lang="en-US" sz="4200" dirty="0"/>
              <a:t>";</a:t>
            </a:r>
          </a:p>
          <a:p>
            <a:r>
              <a:rPr lang="en-US" sz="4200" dirty="0"/>
              <a:t>proc logistic data=</a:t>
            </a:r>
            <a:r>
              <a:rPr lang="en-US" sz="4200" dirty="0" err="1"/>
              <a:t>LProj.finalds</a:t>
            </a:r>
            <a:r>
              <a:rPr lang="en-US" sz="4200" dirty="0"/>
              <a:t> descending;</a:t>
            </a:r>
          </a:p>
          <a:p>
            <a:r>
              <a:rPr lang="en-US" sz="4200" dirty="0"/>
              <a:t>  class FHHD (param=ref REF=First) ;</a:t>
            </a:r>
          </a:p>
          <a:p>
            <a:r>
              <a:rPr lang="en-US" sz="4200" dirty="0"/>
              <a:t>  model </a:t>
            </a:r>
            <a:r>
              <a:rPr lang="en-US" sz="4200" dirty="0" err="1"/>
              <a:t>CHD__response</a:t>
            </a:r>
            <a:r>
              <a:rPr lang="en-US" sz="4200" dirty="0"/>
              <a:t> = ADOC LDL_C SBP CTC </a:t>
            </a:r>
            <a:r>
              <a:rPr lang="en-US" sz="4200" dirty="0" err="1"/>
              <a:t>Type_A</a:t>
            </a:r>
            <a:r>
              <a:rPr lang="en-US" sz="4200" dirty="0"/>
              <a:t> Obesity CAC Adiposity @2/</a:t>
            </a:r>
          </a:p>
          <a:p>
            <a:r>
              <a:rPr lang="en-US" sz="4200" dirty="0"/>
              <a:t>          SELECTION=Stepwise HIERARCHY=Multiple LACKFIT;        </a:t>
            </a:r>
          </a:p>
          <a:p>
            <a:r>
              <a:rPr lang="en-US" sz="4200" dirty="0"/>
              <a:t>run;</a:t>
            </a:r>
          </a:p>
        </p:txBody>
      </p:sp>
      <p:sp>
        <p:nvSpPr>
          <p:cNvPr id="5" name="Slide Number Placeholder 4">
            <a:extLst>
              <a:ext uri="{FF2B5EF4-FFF2-40B4-BE49-F238E27FC236}">
                <a16:creationId xmlns:a16="http://schemas.microsoft.com/office/drawing/2014/main" id="{70EC92F7-F600-48A4-B3B8-34875E239F27}"/>
              </a:ext>
            </a:extLst>
          </p:cNvPr>
          <p:cNvSpPr>
            <a:spLocks noGrp="1"/>
          </p:cNvSpPr>
          <p:nvPr>
            <p:ph type="sldNum" sz="quarter" idx="12"/>
          </p:nvPr>
        </p:nvSpPr>
        <p:spPr/>
        <p:txBody>
          <a:bodyPr/>
          <a:lstStyle/>
          <a:p>
            <a:fld id="{81FEFA0A-2F20-4B60-98C6-5FFDA469AA1C}" type="slidenum">
              <a:rPr lang="en-US" smtClean="0"/>
              <a:pPr/>
              <a:t>32</a:t>
            </a:fld>
            <a:endParaRPr lang="en-US"/>
          </a:p>
        </p:txBody>
      </p:sp>
    </p:spTree>
    <p:extLst>
      <p:ext uri="{BB962C8B-B14F-4D97-AF65-F5344CB8AC3E}">
        <p14:creationId xmlns:p14="http://schemas.microsoft.com/office/powerpoint/2010/main" val="378067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0D5292-9656-46C0-AA92-4604CDBC7AF0}"/>
              </a:ext>
            </a:extLst>
          </p:cNvPr>
          <p:cNvSpPr txBox="1"/>
          <p:nvPr/>
        </p:nvSpPr>
        <p:spPr>
          <a:xfrm>
            <a:off x="1751012" y="1219200"/>
            <a:ext cx="8153400" cy="3416320"/>
          </a:xfrm>
          <a:prstGeom prst="rect">
            <a:avLst/>
          </a:prstGeom>
          <a:noFill/>
        </p:spPr>
        <p:txBody>
          <a:bodyPr wrap="square" rtlCol="0">
            <a:spAutoFit/>
          </a:bodyPr>
          <a:lstStyle/>
          <a:p>
            <a:pPr algn="ctr">
              <a:lnSpc>
                <a:spcPct val="90000"/>
              </a:lnSpc>
            </a:pPr>
            <a:r>
              <a:rPr lang="en-US" sz="4800" dirty="0"/>
              <a:t>Questions?</a:t>
            </a:r>
          </a:p>
          <a:p>
            <a:pPr algn="ctr">
              <a:lnSpc>
                <a:spcPct val="90000"/>
              </a:lnSpc>
            </a:pPr>
            <a:endParaRPr lang="en-US" sz="4800" dirty="0"/>
          </a:p>
          <a:p>
            <a:pPr algn="ctr">
              <a:lnSpc>
                <a:spcPct val="90000"/>
              </a:lnSpc>
            </a:pPr>
            <a:endParaRPr lang="en-US" sz="4800" dirty="0"/>
          </a:p>
          <a:p>
            <a:pPr algn="ctr">
              <a:lnSpc>
                <a:spcPct val="90000"/>
              </a:lnSpc>
            </a:pPr>
            <a:endParaRPr lang="en-US" sz="4800" dirty="0"/>
          </a:p>
          <a:p>
            <a:pPr algn="ctr">
              <a:lnSpc>
                <a:spcPct val="90000"/>
              </a:lnSpc>
            </a:pPr>
            <a:r>
              <a:rPr lang="en-US" sz="4800" dirty="0"/>
              <a:t>Thank you !</a:t>
            </a:r>
          </a:p>
        </p:txBody>
      </p:sp>
      <p:sp>
        <p:nvSpPr>
          <p:cNvPr id="3" name="Slide Number Placeholder 2">
            <a:extLst>
              <a:ext uri="{FF2B5EF4-FFF2-40B4-BE49-F238E27FC236}">
                <a16:creationId xmlns:a16="http://schemas.microsoft.com/office/drawing/2014/main" id="{A8A9DDDA-4226-41DE-ABF4-C7801D2B3419}"/>
              </a:ext>
            </a:extLst>
          </p:cNvPr>
          <p:cNvSpPr>
            <a:spLocks noGrp="1"/>
          </p:cNvSpPr>
          <p:nvPr>
            <p:ph type="sldNum" sz="quarter" idx="12"/>
          </p:nvPr>
        </p:nvSpPr>
        <p:spPr/>
        <p:txBody>
          <a:bodyPr/>
          <a:lstStyle/>
          <a:p>
            <a:fld id="{81FEFA0A-2F20-4B60-98C6-5FFDA469AA1C}" type="slidenum">
              <a:rPr lang="en-US" sz="1800" smtClean="0"/>
              <a:pPr/>
              <a:t>33</a:t>
            </a:fld>
            <a:endParaRPr lang="en-US" dirty="0"/>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A6B9-AA32-4F6B-8932-C686C9072D40}"/>
              </a:ext>
            </a:extLst>
          </p:cNvPr>
          <p:cNvSpPr>
            <a:spLocks noGrp="1"/>
          </p:cNvSpPr>
          <p:nvPr>
            <p:ph type="title"/>
          </p:nvPr>
        </p:nvSpPr>
        <p:spPr>
          <a:xfrm>
            <a:off x="1293813" y="152400"/>
            <a:ext cx="9601200" cy="685800"/>
          </a:xfrm>
        </p:spPr>
        <p:txBody>
          <a:bodyPr/>
          <a:lstStyle/>
          <a:p>
            <a:r>
              <a:rPr lang="en-US" dirty="0"/>
              <a:t>Background</a:t>
            </a:r>
          </a:p>
        </p:txBody>
      </p:sp>
      <p:sp>
        <p:nvSpPr>
          <p:cNvPr id="3" name="Content Placeholder 2">
            <a:extLst>
              <a:ext uri="{FF2B5EF4-FFF2-40B4-BE49-F238E27FC236}">
                <a16:creationId xmlns:a16="http://schemas.microsoft.com/office/drawing/2014/main" id="{AE075ADB-A0EC-4E13-9101-4B8C5772ECE6}"/>
              </a:ext>
            </a:extLst>
          </p:cNvPr>
          <p:cNvSpPr>
            <a:spLocks noGrp="1"/>
          </p:cNvSpPr>
          <p:nvPr>
            <p:ph idx="1"/>
          </p:nvPr>
        </p:nvSpPr>
        <p:spPr>
          <a:xfrm>
            <a:off x="1217612" y="1371600"/>
            <a:ext cx="9677401" cy="4800600"/>
          </a:xfrm>
        </p:spPr>
        <p:txBody>
          <a:bodyPr>
            <a:normAutofit/>
          </a:bodyPr>
          <a:lstStyle/>
          <a:p>
            <a:pPr marL="285750" indent="-285750">
              <a:buFont typeface="Wingdings" panose="05000000000000000000" pitchFamily="2" charset="2"/>
              <a:buChar char="q"/>
            </a:pPr>
            <a:r>
              <a:rPr lang="en-US" sz="1600" dirty="0">
                <a:cs typeface="Calibri" panose="020F0502020204030204" pitchFamily="34" charset="0"/>
              </a:rPr>
              <a:t>Heart disease, alternatively known as cardiovascular disease, impact the heart and is the primary basis of death worldwide over the span of the past few decades. </a:t>
            </a:r>
          </a:p>
          <a:p>
            <a:pPr marL="285750" indent="-285750">
              <a:buFont typeface="Wingdings" panose="05000000000000000000" pitchFamily="2" charset="2"/>
              <a:buChar char="q"/>
            </a:pPr>
            <a:r>
              <a:rPr lang="en-US" sz="1600" b="0" i="0" dirty="0">
                <a:effectLst/>
                <a:cs typeface="Calibri" panose="020F0502020204030204" pitchFamily="34" charset="0"/>
              </a:rPr>
              <a:t>Coronary heart disease develops when the major blood vessels that supply your heart with blood, oxygen and nutrients (coronary arteries) become damaged or diseased. Several </a:t>
            </a:r>
            <a:r>
              <a:rPr lang="en-US" sz="1600" dirty="0">
                <a:cs typeface="Calibri" panose="020F0502020204030204" pitchFamily="34" charset="0"/>
              </a:rPr>
              <a:t>f</a:t>
            </a:r>
            <a:r>
              <a:rPr lang="en-US" sz="1600" b="0" i="0" dirty="0">
                <a:effectLst/>
                <a:cs typeface="Calibri" panose="020F0502020204030204" pitchFamily="34" charset="0"/>
              </a:rPr>
              <a:t>actors such as blood pressure, anxiety, cholesterol, diabetes, obesity, smoking, alcohol consumption, lack of physical activities, family history of heart disease increase the risk of heart disease.</a:t>
            </a:r>
          </a:p>
          <a:p>
            <a:pPr marL="285750" indent="-285750">
              <a:buFont typeface="Wingdings" panose="05000000000000000000" pitchFamily="2" charset="2"/>
              <a:buChar char="q"/>
            </a:pPr>
            <a:r>
              <a:rPr lang="en-US" sz="1600" b="0" i="0" dirty="0">
                <a:effectLst/>
              </a:rPr>
              <a:t>Medical communities attempt to find a way for the accurate and timely prediction of CHD by using new statistical techniques, such as data mining. By extracting useful data and discovering knowledge from the large volume of medical data, heart disease can be identified and physicians can be equipped with valuable information for better decision making. </a:t>
            </a:r>
          </a:p>
          <a:p>
            <a:pPr marL="285750" indent="-285750">
              <a:buFont typeface="Wingdings" panose="05000000000000000000" pitchFamily="2" charset="2"/>
              <a:buChar char="q"/>
            </a:pPr>
            <a:r>
              <a:rPr lang="en-US" sz="1600" b="0" i="0" dirty="0">
                <a:effectLst/>
              </a:rPr>
              <a:t>These techniques </a:t>
            </a:r>
            <a:r>
              <a:rPr lang="en-US" sz="1600" dirty="0"/>
              <a:t>also </a:t>
            </a:r>
            <a:r>
              <a:rPr lang="en-US" sz="1600" b="0" i="0" dirty="0">
                <a:effectLst/>
              </a:rPr>
              <a:t>help to recognize the patterns and factors influencing heart disease and </a:t>
            </a:r>
            <a:r>
              <a:rPr lang="en-US" sz="1600" dirty="0"/>
              <a:t>make intelligent clinical decisions in prevention and management of the disease.</a:t>
            </a:r>
            <a:endParaRPr lang="en-US" sz="1600" b="0" i="0" dirty="0">
              <a:effectLst/>
              <a:cs typeface="Calibri" panose="020F0502020204030204" pitchFamily="34" charset="0"/>
            </a:endParaRPr>
          </a:p>
          <a:p>
            <a:pPr marL="285750" indent="-285750">
              <a:buFont typeface="Wingdings" panose="05000000000000000000" pitchFamily="2" charset="2"/>
              <a:buChar char="q"/>
            </a:pPr>
            <a:endParaRPr lang="en-US" sz="18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5C0D22DE-D78B-4EB8-8306-3E2968E0CC7C}"/>
              </a:ext>
            </a:extLst>
          </p:cNvPr>
          <p:cNvSpPr>
            <a:spLocks noGrp="1"/>
          </p:cNvSpPr>
          <p:nvPr>
            <p:ph type="sldNum" sz="quarter" idx="12"/>
          </p:nvPr>
        </p:nvSpPr>
        <p:spPr/>
        <p:txBody>
          <a:bodyPr/>
          <a:lstStyle/>
          <a:p>
            <a:fld id="{81FEFA0A-2F20-4B60-98C6-5FFDA469AA1C}" type="slidenum">
              <a:rPr lang="en-US" sz="1600" smtClean="0"/>
              <a:pPr/>
              <a:t>4</a:t>
            </a:fld>
            <a:endParaRPr lang="en-US" sz="1600" dirty="0"/>
          </a:p>
        </p:txBody>
      </p:sp>
    </p:spTree>
    <p:extLst>
      <p:ext uri="{BB962C8B-B14F-4D97-AF65-F5344CB8AC3E}">
        <p14:creationId xmlns:p14="http://schemas.microsoft.com/office/powerpoint/2010/main" val="246903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ABB-6CA0-41F4-8F72-36D15D697803}"/>
              </a:ext>
            </a:extLst>
          </p:cNvPr>
          <p:cNvSpPr>
            <a:spLocks noGrp="1"/>
          </p:cNvSpPr>
          <p:nvPr>
            <p:ph type="title"/>
          </p:nvPr>
        </p:nvSpPr>
        <p:spPr>
          <a:xfrm>
            <a:off x="1293813" y="279633"/>
            <a:ext cx="9601200" cy="685800"/>
          </a:xfrm>
        </p:spPr>
        <p:txBody>
          <a:bodyPr/>
          <a:lstStyle/>
          <a:p>
            <a:r>
              <a:rPr lang="en-US" dirty="0"/>
              <a:t>Objectives</a:t>
            </a:r>
          </a:p>
        </p:txBody>
      </p:sp>
      <p:sp>
        <p:nvSpPr>
          <p:cNvPr id="3" name="Content Placeholder 2">
            <a:extLst>
              <a:ext uri="{FF2B5EF4-FFF2-40B4-BE49-F238E27FC236}">
                <a16:creationId xmlns:a16="http://schemas.microsoft.com/office/drawing/2014/main" id="{39CC933D-1782-4CF6-BF84-6214AAA292D1}"/>
              </a:ext>
            </a:extLst>
          </p:cNvPr>
          <p:cNvSpPr>
            <a:spLocks noGrp="1"/>
          </p:cNvSpPr>
          <p:nvPr>
            <p:ph idx="1"/>
          </p:nvPr>
        </p:nvSpPr>
        <p:spPr>
          <a:xfrm>
            <a:off x="1293813" y="1371600"/>
            <a:ext cx="9601200" cy="4800600"/>
          </a:xfrm>
        </p:spPr>
        <p:txBody>
          <a:bodyPr>
            <a:normAutofit/>
          </a:bodyPr>
          <a:lstStyle/>
          <a:p>
            <a:pPr algn="l"/>
            <a:r>
              <a:rPr lang="en-US" sz="2000" b="0" i="0" dirty="0">
                <a:solidFill>
                  <a:srgbClr val="24292E"/>
                </a:solidFill>
                <a:effectLst/>
              </a:rPr>
              <a:t>Main objective - </a:t>
            </a:r>
            <a:r>
              <a:rPr lang="en-US" sz="2000" dirty="0">
                <a:solidFill>
                  <a:srgbClr val="24292E"/>
                </a:solidFill>
              </a:rPr>
              <a:t>T</a:t>
            </a:r>
            <a:r>
              <a:rPr lang="en-US" sz="2000" b="0" i="0" dirty="0">
                <a:solidFill>
                  <a:srgbClr val="24292E"/>
                </a:solidFill>
                <a:effectLst/>
              </a:rPr>
              <a:t>o prevent or reduce </a:t>
            </a:r>
            <a:r>
              <a:rPr lang="en-US" sz="2000" dirty="0">
                <a:solidFill>
                  <a:srgbClr val="24292E"/>
                </a:solidFill>
              </a:rPr>
              <a:t>the </a:t>
            </a:r>
            <a:r>
              <a:rPr lang="en-US" sz="2000" b="0" i="0" dirty="0">
                <a:solidFill>
                  <a:srgbClr val="24292E"/>
                </a:solidFill>
                <a:effectLst/>
              </a:rPr>
              <a:t>risk of developing Coronary Heart Disease</a:t>
            </a:r>
          </a:p>
          <a:p>
            <a:r>
              <a:rPr lang="en-US" sz="2000" dirty="0">
                <a:solidFill>
                  <a:srgbClr val="24292E"/>
                </a:solidFill>
              </a:rPr>
              <a:t>To i</a:t>
            </a:r>
            <a:r>
              <a:rPr lang="en-US" sz="2000" b="0" i="0" dirty="0">
                <a:solidFill>
                  <a:srgbClr val="24292E"/>
                </a:solidFill>
                <a:effectLst/>
              </a:rPr>
              <a:t>dentify patterns and Associations of risk factors , modifiable and non-modifiable such as Family History of heart disease, Systolic blood Pressure , LDL cholesterol associated to CHD</a:t>
            </a:r>
          </a:p>
          <a:p>
            <a:r>
              <a:rPr lang="en-US" sz="2000" b="0" i="0" dirty="0">
                <a:solidFill>
                  <a:srgbClr val="24292E"/>
                </a:solidFill>
                <a:effectLst/>
              </a:rPr>
              <a:t>To find which are the most and least significant attributes that helps in predicting whether a person is having CHD risk or not</a:t>
            </a:r>
            <a:r>
              <a:rPr lang="en-US" sz="2000" dirty="0">
                <a:solidFill>
                  <a:srgbClr val="24292E"/>
                </a:solidFill>
              </a:rPr>
              <a:t>.</a:t>
            </a:r>
            <a:endParaRPr lang="en-US" sz="2000" b="0" i="0" dirty="0">
              <a:solidFill>
                <a:srgbClr val="24292E"/>
              </a:solidFill>
              <a:effectLst/>
            </a:endParaRPr>
          </a:p>
          <a:p>
            <a:pPr marL="0" indent="0">
              <a:buNone/>
            </a:pPr>
            <a:endParaRPr lang="en-US" dirty="0"/>
          </a:p>
        </p:txBody>
      </p:sp>
      <p:sp>
        <p:nvSpPr>
          <p:cNvPr id="4" name="Slide Number Placeholder 3">
            <a:extLst>
              <a:ext uri="{FF2B5EF4-FFF2-40B4-BE49-F238E27FC236}">
                <a16:creationId xmlns:a16="http://schemas.microsoft.com/office/drawing/2014/main" id="{3DC83E0D-0CB5-4EA5-950E-34E4698F7389}"/>
              </a:ext>
            </a:extLst>
          </p:cNvPr>
          <p:cNvSpPr>
            <a:spLocks noGrp="1"/>
          </p:cNvSpPr>
          <p:nvPr>
            <p:ph type="sldNum" sz="quarter" idx="12"/>
          </p:nvPr>
        </p:nvSpPr>
        <p:spPr/>
        <p:txBody>
          <a:bodyPr/>
          <a:lstStyle/>
          <a:p>
            <a:fld id="{81FEFA0A-2F20-4B60-98C6-5FFDA469AA1C}" type="slidenum">
              <a:rPr lang="en-US" sz="1400" smtClean="0"/>
              <a:pPr/>
              <a:t>5</a:t>
            </a:fld>
            <a:endParaRPr lang="en-US" sz="1400" dirty="0"/>
          </a:p>
        </p:txBody>
      </p:sp>
    </p:spTree>
    <p:extLst>
      <p:ext uri="{BB962C8B-B14F-4D97-AF65-F5344CB8AC3E}">
        <p14:creationId xmlns:p14="http://schemas.microsoft.com/office/powerpoint/2010/main" val="222904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A6B9-AA32-4F6B-8932-C686C9072D40}"/>
              </a:ext>
            </a:extLst>
          </p:cNvPr>
          <p:cNvSpPr>
            <a:spLocks noGrp="1"/>
          </p:cNvSpPr>
          <p:nvPr>
            <p:ph type="title"/>
          </p:nvPr>
        </p:nvSpPr>
        <p:spPr>
          <a:xfrm>
            <a:off x="1293813" y="152400"/>
            <a:ext cx="9601200" cy="685800"/>
          </a:xfrm>
        </p:spPr>
        <p:txBody>
          <a:bodyPr/>
          <a:lstStyle/>
          <a:p>
            <a:r>
              <a:rPr lang="en-US" dirty="0"/>
              <a:t>Methodology</a:t>
            </a:r>
          </a:p>
        </p:txBody>
      </p:sp>
      <p:sp>
        <p:nvSpPr>
          <p:cNvPr id="3" name="Content Placeholder 2">
            <a:extLst>
              <a:ext uri="{FF2B5EF4-FFF2-40B4-BE49-F238E27FC236}">
                <a16:creationId xmlns:a16="http://schemas.microsoft.com/office/drawing/2014/main" id="{AE075ADB-A0EC-4E13-9101-4B8C5772ECE6}"/>
              </a:ext>
            </a:extLst>
          </p:cNvPr>
          <p:cNvSpPr>
            <a:spLocks noGrp="1"/>
          </p:cNvSpPr>
          <p:nvPr>
            <p:ph idx="1"/>
          </p:nvPr>
        </p:nvSpPr>
        <p:spPr>
          <a:xfrm>
            <a:off x="1217612" y="838200"/>
            <a:ext cx="9677401" cy="5334000"/>
          </a:xfrm>
        </p:spPr>
        <p:txBody>
          <a:bodyPr>
            <a:normAutofit fontScale="85000" lnSpcReduction="20000"/>
          </a:bodyPr>
          <a:lstStyle/>
          <a:p>
            <a:pPr marL="0" indent="0">
              <a:buNone/>
            </a:pPr>
            <a:endParaRPr lang="en-US" sz="1600" dirty="0"/>
          </a:p>
          <a:p>
            <a:pPr marL="457200" indent="-457200">
              <a:buAutoNum type="arabicPeriod"/>
            </a:pPr>
            <a:r>
              <a:rPr lang="en-US" sz="2000" dirty="0"/>
              <a:t>Data Collection – The data is provided by Metro College.</a:t>
            </a:r>
          </a:p>
          <a:p>
            <a:pPr marL="457200" indent="-457200">
              <a:lnSpc>
                <a:spcPct val="120000"/>
              </a:lnSpc>
              <a:buFont typeface="Arial" pitchFamily="34" charset="0"/>
              <a:buAutoNum type="arabicPeriod"/>
            </a:pPr>
            <a:r>
              <a:rPr lang="en-US" sz="2000" dirty="0"/>
              <a:t>Data Definition – The Dataset contains 10 variables, namely- Age during onset of condition (ADOC), Obesity, Family history of heart disease (Present/Absent) (FHHD), Type-A behavior(</a:t>
            </a:r>
            <a:r>
              <a:rPr lang="en-US" sz="2000" dirty="0" err="1"/>
              <a:t>Type_A</a:t>
            </a:r>
            <a:r>
              <a:rPr lang="en-US" sz="2000" dirty="0"/>
              <a:t>), Systolic Blood Pressure (SBP), Cumulative Tobacco consumption (CTC), Low density lipoprotein (LDL-cholesterol) (LDL_C), Current alcohol consumption ( CAC), and CHD response (Yes/No) (CHD_response). </a:t>
            </a:r>
          </a:p>
          <a:p>
            <a:pPr marL="0" indent="0">
              <a:lnSpc>
                <a:spcPct val="120000"/>
              </a:lnSpc>
              <a:buNone/>
            </a:pPr>
            <a:r>
              <a:rPr lang="en-US" sz="2000" dirty="0"/>
              <a:t>    The Target Variable or “Y variable" identified is CHD_response. </a:t>
            </a:r>
          </a:p>
          <a:p>
            <a:pPr marL="0" indent="0">
              <a:lnSpc>
                <a:spcPct val="120000"/>
              </a:lnSpc>
              <a:buNone/>
            </a:pPr>
            <a:r>
              <a:rPr lang="en-US" sz="2000" dirty="0"/>
              <a:t>    Out of the 10 variables, the variables, CHD_response and FHHD were transformed to  categorical for Bivariate Analysis respectively.</a:t>
            </a:r>
          </a:p>
          <a:p>
            <a:pPr marL="457200" indent="-457200">
              <a:lnSpc>
                <a:spcPct val="100000"/>
              </a:lnSpc>
              <a:buAutoNum type="arabicPeriod" startAt="3"/>
            </a:pPr>
            <a:r>
              <a:rPr lang="en-US" sz="2000" dirty="0"/>
              <a:t>Data Validation (Missing Values and Outliers)- SAS procedures were used to find missing values and Outliers.</a:t>
            </a:r>
          </a:p>
          <a:p>
            <a:pPr marL="457200" indent="-457200">
              <a:lnSpc>
                <a:spcPct val="100000"/>
              </a:lnSpc>
              <a:buAutoNum type="arabicPeriod" startAt="3"/>
            </a:pPr>
            <a:r>
              <a:rPr lang="en-US" sz="2000" dirty="0"/>
              <a:t>Inclusion/Exclusion –All variables in the dataset are included for the Analysis.</a:t>
            </a:r>
          </a:p>
          <a:p>
            <a:pPr marL="457200" indent="-457200">
              <a:lnSpc>
                <a:spcPct val="100000"/>
              </a:lnSpc>
              <a:buAutoNum type="arabicPeriod" startAt="3"/>
            </a:pPr>
            <a:r>
              <a:rPr lang="en-US" sz="2000" dirty="0"/>
              <a:t>Software Used – SAS 9.4</a:t>
            </a:r>
          </a:p>
          <a:p>
            <a:pPr marL="457200" indent="-457200">
              <a:lnSpc>
                <a:spcPct val="100000"/>
              </a:lnSpc>
              <a:buAutoNum type="arabicPeriod" startAt="3"/>
            </a:pPr>
            <a:r>
              <a:rPr lang="en-US" sz="2000" dirty="0"/>
              <a:t>Statistical Methods/Techniques used- </a:t>
            </a:r>
            <a:r>
              <a:rPr lang="en-US" sz="2000" dirty="0" err="1"/>
              <a:t>Chisquare</a:t>
            </a:r>
            <a:r>
              <a:rPr lang="en-US" sz="2000" dirty="0"/>
              <a:t>, test, T-test, Logistic Regression</a:t>
            </a:r>
          </a:p>
          <a:p>
            <a:endParaRPr lang="en-US" dirty="0"/>
          </a:p>
        </p:txBody>
      </p:sp>
      <p:sp>
        <p:nvSpPr>
          <p:cNvPr id="4" name="Slide Number Placeholder 3">
            <a:extLst>
              <a:ext uri="{FF2B5EF4-FFF2-40B4-BE49-F238E27FC236}">
                <a16:creationId xmlns:a16="http://schemas.microsoft.com/office/drawing/2014/main" id="{C3542F11-C111-4A52-B4A2-E935A8E381FD}"/>
              </a:ext>
            </a:extLst>
          </p:cNvPr>
          <p:cNvSpPr>
            <a:spLocks noGrp="1"/>
          </p:cNvSpPr>
          <p:nvPr>
            <p:ph type="sldNum" sz="quarter" idx="12"/>
          </p:nvPr>
        </p:nvSpPr>
        <p:spPr/>
        <p:txBody>
          <a:bodyPr/>
          <a:lstStyle/>
          <a:p>
            <a:fld id="{81FEFA0A-2F20-4B60-98C6-5FFDA469AA1C}" type="slidenum">
              <a:rPr lang="en-US" sz="1400" smtClean="0"/>
              <a:pPr/>
              <a:t>6</a:t>
            </a:fld>
            <a:endParaRPr lang="en-US" sz="1400" dirty="0"/>
          </a:p>
        </p:txBody>
      </p:sp>
    </p:spTree>
    <p:extLst>
      <p:ext uri="{BB962C8B-B14F-4D97-AF65-F5344CB8AC3E}">
        <p14:creationId xmlns:p14="http://schemas.microsoft.com/office/powerpoint/2010/main" val="226632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3ACA2D-16F4-4CC4-9259-33C189EBB5FF}"/>
              </a:ext>
            </a:extLst>
          </p:cNvPr>
          <p:cNvSpPr/>
          <p:nvPr/>
        </p:nvSpPr>
        <p:spPr>
          <a:xfrm>
            <a:off x="6323012" y="990600"/>
            <a:ext cx="5410201" cy="47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Dependent Variable/Target Variable</a:t>
            </a:r>
          </a:p>
        </p:txBody>
      </p:sp>
      <p:sp>
        <p:nvSpPr>
          <p:cNvPr id="2" name="Title 1">
            <a:extLst>
              <a:ext uri="{FF2B5EF4-FFF2-40B4-BE49-F238E27FC236}">
                <a16:creationId xmlns:a16="http://schemas.microsoft.com/office/drawing/2014/main" id="{B58F35C1-0EF2-4F01-8644-1B5FC18D8827}"/>
              </a:ext>
            </a:extLst>
          </p:cNvPr>
          <p:cNvSpPr>
            <a:spLocks noGrp="1"/>
          </p:cNvSpPr>
          <p:nvPr>
            <p:ph type="title"/>
          </p:nvPr>
        </p:nvSpPr>
        <p:spPr>
          <a:xfrm>
            <a:off x="1293813" y="152400"/>
            <a:ext cx="9601200" cy="685800"/>
          </a:xfrm>
        </p:spPr>
        <p:txBody>
          <a:bodyPr/>
          <a:lstStyle/>
          <a:p>
            <a:r>
              <a:rPr lang="en-US" dirty="0"/>
              <a:t>Conceptual Framework</a:t>
            </a:r>
          </a:p>
        </p:txBody>
      </p:sp>
      <p:sp>
        <p:nvSpPr>
          <p:cNvPr id="3" name="Content Placeholder 2">
            <a:extLst>
              <a:ext uri="{FF2B5EF4-FFF2-40B4-BE49-F238E27FC236}">
                <a16:creationId xmlns:a16="http://schemas.microsoft.com/office/drawing/2014/main" id="{0CAD396C-F42D-4E11-BB18-505DCA8EDB50}"/>
              </a:ext>
            </a:extLst>
          </p:cNvPr>
          <p:cNvSpPr>
            <a:spLocks noGrp="1"/>
          </p:cNvSpPr>
          <p:nvPr>
            <p:ph sz="half" idx="1"/>
          </p:nvPr>
        </p:nvSpPr>
        <p:spPr>
          <a:xfrm>
            <a:off x="1141412" y="1882525"/>
            <a:ext cx="5410201" cy="5011334"/>
          </a:xfrm>
        </p:spPr>
        <p:txBody>
          <a:bodyPr>
            <a:normAutofit/>
          </a:bodyPr>
          <a:lstStyle/>
          <a:p>
            <a:pPr marL="0" indent="0">
              <a:buNone/>
            </a:pPr>
            <a:r>
              <a:rPr lang="en-US" sz="2000" dirty="0"/>
              <a:t>Age during onset of condition (ADOC)</a:t>
            </a:r>
          </a:p>
          <a:p>
            <a:pPr marL="0" indent="0">
              <a:buNone/>
            </a:pPr>
            <a:r>
              <a:rPr lang="en-US" sz="2000" dirty="0"/>
              <a:t>Obesity</a:t>
            </a:r>
          </a:p>
          <a:p>
            <a:pPr marL="0" indent="0">
              <a:buNone/>
            </a:pPr>
            <a:r>
              <a:rPr lang="en-US" sz="2000" dirty="0"/>
              <a:t>Family history of heart disease (Present/Absent) (FHHD)</a:t>
            </a:r>
          </a:p>
          <a:p>
            <a:pPr marL="0" indent="0">
              <a:buNone/>
            </a:pPr>
            <a:r>
              <a:rPr lang="en-US" sz="2000" dirty="0"/>
              <a:t>Type-A behavior(</a:t>
            </a:r>
            <a:r>
              <a:rPr lang="en-US" sz="2000" dirty="0" err="1"/>
              <a:t>Type_A</a:t>
            </a:r>
            <a:r>
              <a:rPr lang="en-US" sz="2000" dirty="0"/>
              <a:t>)</a:t>
            </a:r>
          </a:p>
          <a:p>
            <a:pPr marL="0" indent="0">
              <a:buNone/>
            </a:pPr>
            <a:r>
              <a:rPr lang="en-US" sz="2000" dirty="0"/>
              <a:t>Systolic Blood Pressure(SBP)</a:t>
            </a:r>
          </a:p>
          <a:p>
            <a:pPr marL="0" indent="0">
              <a:buNone/>
            </a:pPr>
            <a:r>
              <a:rPr lang="en-US" sz="2000" dirty="0"/>
              <a:t>Cumulative Tobacco consumption(CTC)</a:t>
            </a:r>
          </a:p>
          <a:p>
            <a:pPr marL="0" indent="0">
              <a:buNone/>
            </a:pPr>
            <a:r>
              <a:rPr lang="en-US" sz="2000" dirty="0"/>
              <a:t>Low density lipoprotein (LDL-cholesterol) (LDL_C)</a:t>
            </a:r>
          </a:p>
          <a:p>
            <a:pPr marL="0" indent="0">
              <a:buNone/>
            </a:pPr>
            <a:r>
              <a:rPr lang="en-US" sz="2000" dirty="0"/>
              <a:t>Current alcohol consumption( CAC)</a:t>
            </a:r>
          </a:p>
          <a:p>
            <a:pPr marL="0" indent="0">
              <a:buNone/>
            </a:pPr>
            <a:endParaRPr lang="en-US" sz="2000" dirty="0"/>
          </a:p>
          <a:p>
            <a:pPr marL="0" indent="0">
              <a:buNone/>
            </a:pPr>
            <a:endParaRPr lang="en-US" sz="2000" dirty="0"/>
          </a:p>
          <a:p>
            <a:pPr marL="0" indent="0">
              <a:buNone/>
            </a:pPr>
            <a:endParaRPr lang="en-US" sz="2000" dirty="0"/>
          </a:p>
        </p:txBody>
      </p:sp>
      <p:sp>
        <p:nvSpPr>
          <p:cNvPr id="4" name="Content Placeholder 3">
            <a:extLst>
              <a:ext uri="{FF2B5EF4-FFF2-40B4-BE49-F238E27FC236}">
                <a16:creationId xmlns:a16="http://schemas.microsoft.com/office/drawing/2014/main" id="{833D8990-0C3D-4AAE-915E-F69970843A8E}"/>
              </a:ext>
            </a:extLst>
          </p:cNvPr>
          <p:cNvSpPr>
            <a:spLocks noGrp="1"/>
          </p:cNvSpPr>
          <p:nvPr>
            <p:ph sz="half" idx="2"/>
          </p:nvPr>
        </p:nvSpPr>
        <p:spPr>
          <a:xfrm>
            <a:off x="6323011" y="1632668"/>
            <a:ext cx="4495801" cy="390806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lnSpc>
                <a:spcPct val="100000"/>
              </a:lnSpc>
              <a:buNone/>
            </a:pPr>
            <a:r>
              <a:rPr lang="en-US" dirty="0"/>
              <a:t>    </a:t>
            </a:r>
            <a:r>
              <a:rPr lang="en-US" sz="2000" dirty="0"/>
              <a:t>CHD response ( Risk/No Risk) </a:t>
            </a:r>
            <a:endParaRPr lang="en-US" dirty="0"/>
          </a:p>
          <a:p>
            <a:pPr marL="0" indent="0">
              <a:buNone/>
            </a:pPr>
            <a:endParaRPr lang="en-US" dirty="0"/>
          </a:p>
        </p:txBody>
      </p:sp>
      <p:sp>
        <p:nvSpPr>
          <p:cNvPr id="8" name="TextBox 7">
            <a:extLst>
              <a:ext uri="{FF2B5EF4-FFF2-40B4-BE49-F238E27FC236}">
                <a16:creationId xmlns:a16="http://schemas.microsoft.com/office/drawing/2014/main" id="{3A8287F1-FDBA-4FC9-BC87-9A9600AF8BC9}"/>
              </a:ext>
            </a:extLst>
          </p:cNvPr>
          <p:cNvSpPr txBox="1"/>
          <p:nvPr/>
        </p:nvSpPr>
        <p:spPr>
          <a:xfrm>
            <a:off x="1370012" y="1044934"/>
            <a:ext cx="3733800" cy="424732"/>
          </a:xfrm>
          <a:prstGeom prst="rect">
            <a:avLst/>
          </a:prstGeom>
          <a:solidFill>
            <a:schemeClr val="accent1"/>
          </a:solidFill>
        </p:spPr>
        <p:txBody>
          <a:bodyPr wrap="square" rtlCol="0">
            <a:spAutoFit/>
          </a:bodyPr>
          <a:lstStyle/>
          <a:p>
            <a:pPr>
              <a:lnSpc>
                <a:spcPct val="90000"/>
              </a:lnSpc>
            </a:pPr>
            <a:r>
              <a:rPr lang="en-US" sz="2400" dirty="0">
                <a:solidFill>
                  <a:schemeClr val="bg1"/>
                </a:solidFill>
              </a:rPr>
              <a:t>Independent Variables </a:t>
            </a:r>
          </a:p>
        </p:txBody>
      </p:sp>
      <p:sp>
        <p:nvSpPr>
          <p:cNvPr id="5" name="Slide Number Placeholder 4">
            <a:extLst>
              <a:ext uri="{FF2B5EF4-FFF2-40B4-BE49-F238E27FC236}">
                <a16:creationId xmlns:a16="http://schemas.microsoft.com/office/drawing/2014/main" id="{121135A6-FE20-407C-A6B9-8C2DAD46957E}"/>
              </a:ext>
            </a:extLst>
          </p:cNvPr>
          <p:cNvSpPr>
            <a:spLocks noGrp="1"/>
          </p:cNvSpPr>
          <p:nvPr>
            <p:ph type="sldNum" sz="quarter" idx="12"/>
          </p:nvPr>
        </p:nvSpPr>
        <p:spPr/>
        <p:txBody>
          <a:bodyPr/>
          <a:lstStyle/>
          <a:p>
            <a:fld id="{81FEFA0A-2F20-4B60-98C6-5FFDA469AA1C}" type="slidenum">
              <a:rPr lang="en-US" sz="1600" smtClean="0"/>
              <a:pPr/>
              <a:t>7</a:t>
            </a:fld>
            <a:endParaRPr lang="en-US" sz="1600" dirty="0"/>
          </a:p>
        </p:txBody>
      </p:sp>
    </p:spTree>
    <p:extLst>
      <p:ext uri="{BB962C8B-B14F-4D97-AF65-F5344CB8AC3E}">
        <p14:creationId xmlns:p14="http://schemas.microsoft.com/office/powerpoint/2010/main" val="407607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6FA-E006-44CC-B2FF-587F0CCBF068}"/>
              </a:ext>
            </a:extLst>
          </p:cNvPr>
          <p:cNvSpPr>
            <a:spLocks noGrp="1"/>
          </p:cNvSpPr>
          <p:nvPr>
            <p:ph type="title"/>
          </p:nvPr>
        </p:nvSpPr>
        <p:spPr>
          <a:xfrm>
            <a:off x="1065212" y="228600"/>
            <a:ext cx="9829801" cy="533399"/>
          </a:xfrm>
        </p:spPr>
        <p:txBody>
          <a:bodyPr>
            <a:normAutofit/>
          </a:bodyPr>
          <a:lstStyle/>
          <a:p>
            <a:r>
              <a:rPr lang="en-US" sz="2800" dirty="0"/>
              <a:t>Univariate Analysis of ‘X’ variables</a:t>
            </a:r>
          </a:p>
        </p:txBody>
      </p:sp>
      <p:sp>
        <p:nvSpPr>
          <p:cNvPr id="3" name="Content Placeholder 2">
            <a:extLst>
              <a:ext uri="{FF2B5EF4-FFF2-40B4-BE49-F238E27FC236}">
                <a16:creationId xmlns:a16="http://schemas.microsoft.com/office/drawing/2014/main" id="{3D109885-5B23-4FC7-B7A2-B2ADDC1FE851}"/>
              </a:ext>
            </a:extLst>
          </p:cNvPr>
          <p:cNvSpPr>
            <a:spLocks noGrp="1"/>
          </p:cNvSpPr>
          <p:nvPr>
            <p:ph sz="half" idx="1"/>
          </p:nvPr>
        </p:nvSpPr>
        <p:spPr>
          <a:xfrm>
            <a:off x="836612" y="914400"/>
            <a:ext cx="11205214" cy="5181601"/>
          </a:xfrm>
        </p:spPr>
        <p:txBody>
          <a:bodyPr>
            <a:normAutofit/>
          </a:bodyPr>
          <a:lstStyle/>
          <a:p>
            <a:r>
              <a:rPr lang="en-US" sz="2000" dirty="0"/>
              <a:t>Univariate Analysis of the Independent variables show that they are normally </a:t>
            </a:r>
            <a:r>
              <a:rPr lang="en-US" sz="1800" b="1" dirty="0"/>
              <a:t>distributed</a:t>
            </a:r>
            <a:r>
              <a:rPr lang="en-US" sz="2000" dirty="0"/>
              <a:t>. We can observe that each of the variables have a near normal distribution. This will allow us to use parametric statistics later that require normality as a prerequisite.</a:t>
            </a:r>
          </a:p>
        </p:txBody>
      </p:sp>
      <p:pic>
        <p:nvPicPr>
          <p:cNvPr id="9" name="Picture 8">
            <a:extLst>
              <a:ext uri="{FF2B5EF4-FFF2-40B4-BE49-F238E27FC236}">
                <a16:creationId xmlns:a16="http://schemas.microsoft.com/office/drawing/2014/main" id="{394C9C2A-943E-47E4-94D5-98BBF2A348D4}"/>
              </a:ext>
            </a:extLst>
          </p:cNvPr>
          <p:cNvPicPr>
            <a:picLocks noChangeAspect="1"/>
          </p:cNvPicPr>
          <p:nvPr/>
        </p:nvPicPr>
        <p:blipFill>
          <a:blip r:embed="rId2"/>
          <a:stretch>
            <a:fillRect/>
          </a:stretch>
        </p:blipFill>
        <p:spPr>
          <a:xfrm>
            <a:off x="912812" y="3124201"/>
            <a:ext cx="3733800" cy="2971800"/>
          </a:xfrm>
          <a:prstGeom prst="rect">
            <a:avLst/>
          </a:prstGeom>
        </p:spPr>
      </p:pic>
      <p:pic>
        <p:nvPicPr>
          <p:cNvPr id="10" name="Picture 9">
            <a:extLst>
              <a:ext uri="{FF2B5EF4-FFF2-40B4-BE49-F238E27FC236}">
                <a16:creationId xmlns:a16="http://schemas.microsoft.com/office/drawing/2014/main" id="{E43D938A-E0BB-4EB0-B7D2-C673520F1DC9}"/>
              </a:ext>
            </a:extLst>
          </p:cNvPr>
          <p:cNvPicPr>
            <a:picLocks noChangeAspect="1"/>
          </p:cNvPicPr>
          <p:nvPr/>
        </p:nvPicPr>
        <p:blipFill>
          <a:blip r:embed="rId3"/>
          <a:stretch>
            <a:fillRect/>
          </a:stretch>
        </p:blipFill>
        <p:spPr>
          <a:xfrm>
            <a:off x="4896154" y="3124201"/>
            <a:ext cx="3352800" cy="2960616"/>
          </a:xfrm>
          <a:prstGeom prst="rect">
            <a:avLst/>
          </a:prstGeom>
        </p:spPr>
      </p:pic>
      <p:pic>
        <p:nvPicPr>
          <p:cNvPr id="11" name="Picture 10">
            <a:extLst>
              <a:ext uri="{FF2B5EF4-FFF2-40B4-BE49-F238E27FC236}">
                <a16:creationId xmlns:a16="http://schemas.microsoft.com/office/drawing/2014/main" id="{34BD831D-44E6-48FD-A134-974970EFA598}"/>
              </a:ext>
            </a:extLst>
          </p:cNvPr>
          <p:cNvPicPr>
            <a:picLocks noChangeAspect="1"/>
          </p:cNvPicPr>
          <p:nvPr/>
        </p:nvPicPr>
        <p:blipFill>
          <a:blip r:embed="rId4"/>
          <a:stretch>
            <a:fillRect/>
          </a:stretch>
        </p:blipFill>
        <p:spPr>
          <a:xfrm>
            <a:off x="8498496" y="3120005"/>
            <a:ext cx="3543330" cy="2960616"/>
          </a:xfrm>
          <a:prstGeom prst="rect">
            <a:avLst/>
          </a:prstGeom>
        </p:spPr>
      </p:pic>
      <p:sp>
        <p:nvSpPr>
          <p:cNvPr id="19" name="TextBox 18">
            <a:extLst>
              <a:ext uri="{FF2B5EF4-FFF2-40B4-BE49-F238E27FC236}">
                <a16:creationId xmlns:a16="http://schemas.microsoft.com/office/drawing/2014/main" id="{64374D1F-FB48-4DFA-8D0A-910E7D1DF3D2}"/>
              </a:ext>
            </a:extLst>
          </p:cNvPr>
          <p:cNvSpPr txBox="1"/>
          <p:nvPr/>
        </p:nvSpPr>
        <p:spPr>
          <a:xfrm>
            <a:off x="912812" y="1388601"/>
            <a:ext cx="10287000" cy="1754326"/>
          </a:xfrm>
          <a:prstGeom prst="rect">
            <a:avLst/>
          </a:prstGeom>
          <a:noFill/>
        </p:spPr>
        <p:txBody>
          <a:bodyPr wrap="square">
            <a:spAutoFit/>
          </a:bodyPr>
          <a:lstStyle/>
          <a:p>
            <a:endParaRPr lang="en-US" dirty="0"/>
          </a:p>
          <a:p>
            <a:endParaRPr lang="en-US" dirty="0"/>
          </a:p>
          <a:p>
            <a:r>
              <a:rPr lang="en-US" dirty="0"/>
              <a:t>The variables chosen are Systolic Blood Pressure, Cumulative tobacco consumption, Low density lipoprotein (LDL-cholesterol), Adiposity, Type-A behavior, Obesity, Current alcohol consumption, Age during onset of condition.</a:t>
            </a:r>
          </a:p>
          <a:p>
            <a:endParaRPr lang="en-US" dirty="0"/>
          </a:p>
        </p:txBody>
      </p:sp>
      <p:sp>
        <p:nvSpPr>
          <p:cNvPr id="4" name="Slide Number Placeholder 3">
            <a:extLst>
              <a:ext uri="{FF2B5EF4-FFF2-40B4-BE49-F238E27FC236}">
                <a16:creationId xmlns:a16="http://schemas.microsoft.com/office/drawing/2014/main" id="{55EE9D6A-7F9D-498C-B9A0-B298073381FA}"/>
              </a:ext>
            </a:extLst>
          </p:cNvPr>
          <p:cNvSpPr>
            <a:spLocks noGrp="1"/>
          </p:cNvSpPr>
          <p:nvPr>
            <p:ph type="sldNum" sz="quarter" idx="12"/>
          </p:nvPr>
        </p:nvSpPr>
        <p:spPr/>
        <p:txBody>
          <a:bodyPr/>
          <a:lstStyle/>
          <a:p>
            <a:fld id="{81FEFA0A-2F20-4B60-98C6-5FFDA469AA1C}" type="slidenum">
              <a:rPr lang="en-US" sz="1600" smtClean="0"/>
              <a:pPr/>
              <a:t>8</a:t>
            </a:fld>
            <a:endParaRPr lang="en-US" sz="1600" dirty="0"/>
          </a:p>
        </p:txBody>
      </p:sp>
    </p:spTree>
    <p:extLst>
      <p:ext uri="{BB962C8B-B14F-4D97-AF65-F5344CB8AC3E}">
        <p14:creationId xmlns:p14="http://schemas.microsoft.com/office/powerpoint/2010/main" val="318419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7612" y="228600"/>
            <a:ext cx="9067800" cy="381000"/>
          </a:xfrm>
        </p:spPr>
        <p:txBody>
          <a:bodyPr>
            <a:normAutofit fontScale="92500" lnSpcReduction="10000"/>
          </a:bodyPr>
          <a:lstStyle/>
          <a:p>
            <a:r>
              <a:rPr lang="en-US" b="1" dirty="0"/>
              <a:t>Univariate Analysis of Independent ‘X’ Variables</a:t>
            </a:r>
          </a:p>
        </p:txBody>
      </p:sp>
      <p:pic>
        <p:nvPicPr>
          <p:cNvPr id="12" name="Picture 11">
            <a:extLst>
              <a:ext uri="{FF2B5EF4-FFF2-40B4-BE49-F238E27FC236}">
                <a16:creationId xmlns:a16="http://schemas.microsoft.com/office/drawing/2014/main" id="{7C2E22E0-7898-4083-BF23-B3A30383C513}"/>
              </a:ext>
            </a:extLst>
          </p:cNvPr>
          <p:cNvPicPr>
            <a:picLocks noChangeAspect="1"/>
          </p:cNvPicPr>
          <p:nvPr/>
        </p:nvPicPr>
        <p:blipFill>
          <a:blip r:embed="rId2"/>
          <a:stretch>
            <a:fillRect/>
          </a:stretch>
        </p:blipFill>
        <p:spPr>
          <a:xfrm>
            <a:off x="227012" y="3959602"/>
            <a:ext cx="3792927" cy="2667002"/>
          </a:xfrm>
          <a:prstGeom prst="rect">
            <a:avLst/>
          </a:prstGeom>
        </p:spPr>
      </p:pic>
      <p:pic>
        <p:nvPicPr>
          <p:cNvPr id="16" name="Picture 15">
            <a:extLst>
              <a:ext uri="{FF2B5EF4-FFF2-40B4-BE49-F238E27FC236}">
                <a16:creationId xmlns:a16="http://schemas.microsoft.com/office/drawing/2014/main" id="{95D637F5-B2E2-4DA9-9DB4-5214C38573FD}"/>
              </a:ext>
            </a:extLst>
          </p:cNvPr>
          <p:cNvPicPr>
            <a:picLocks noChangeAspect="1"/>
          </p:cNvPicPr>
          <p:nvPr/>
        </p:nvPicPr>
        <p:blipFill>
          <a:blip r:embed="rId3"/>
          <a:stretch>
            <a:fillRect/>
          </a:stretch>
        </p:blipFill>
        <p:spPr>
          <a:xfrm>
            <a:off x="247096" y="762000"/>
            <a:ext cx="3713716" cy="2856102"/>
          </a:xfrm>
          <a:prstGeom prst="rect">
            <a:avLst/>
          </a:prstGeom>
        </p:spPr>
      </p:pic>
      <p:pic>
        <p:nvPicPr>
          <p:cNvPr id="17" name="Picture 16">
            <a:extLst>
              <a:ext uri="{FF2B5EF4-FFF2-40B4-BE49-F238E27FC236}">
                <a16:creationId xmlns:a16="http://schemas.microsoft.com/office/drawing/2014/main" id="{046D8FE7-59A0-4660-9042-30E11C18BAF0}"/>
              </a:ext>
            </a:extLst>
          </p:cNvPr>
          <p:cNvPicPr>
            <a:picLocks noChangeAspect="1"/>
          </p:cNvPicPr>
          <p:nvPr/>
        </p:nvPicPr>
        <p:blipFill>
          <a:blip r:embed="rId4"/>
          <a:stretch>
            <a:fillRect/>
          </a:stretch>
        </p:blipFill>
        <p:spPr>
          <a:xfrm>
            <a:off x="4265612" y="748717"/>
            <a:ext cx="3505200" cy="2856102"/>
          </a:xfrm>
          <a:prstGeom prst="rect">
            <a:avLst/>
          </a:prstGeom>
        </p:spPr>
      </p:pic>
      <p:pic>
        <p:nvPicPr>
          <p:cNvPr id="19" name="Picture 18">
            <a:extLst>
              <a:ext uri="{FF2B5EF4-FFF2-40B4-BE49-F238E27FC236}">
                <a16:creationId xmlns:a16="http://schemas.microsoft.com/office/drawing/2014/main" id="{948B97D3-89EB-4726-9F29-288B123CD63E}"/>
              </a:ext>
            </a:extLst>
          </p:cNvPr>
          <p:cNvPicPr>
            <a:picLocks noChangeAspect="1"/>
          </p:cNvPicPr>
          <p:nvPr/>
        </p:nvPicPr>
        <p:blipFill>
          <a:blip r:embed="rId5"/>
          <a:stretch>
            <a:fillRect/>
          </a:stretch>
        </p:blipFill>
        <p:spPr>
          <a:xfrm>
            <a:off x="7999412" y="762000"/>
            <a:ext cx="3942317" cy="2842819"/>
          </a:xfrm>
          <a:prstGeom prst="rect">
            <a:avLst/>
          </a:prstGeom>
        </p:spPr>
      </p:pic>
      <p:pic>
        <p:nvPicPr>
          <p:cNvPr id="20" name="Picture 19">
            <a:extLst>
              <a:ext uri="{FF2B5EF4-FFF2-40B4-BE49-F238E27FC236}">
                <a16:creationId xmlns:a16="http://schemas.microsoft.com/office/drawing/2014/main" id="{2A5EA610-D041-4329-9CF6-5DD8E7E87F5C}"/>
              </a:ext>
            </a:extLst>
          </p:cNvPr>
          <p:cNvPicPr>
            <a:picLocks noChangeAspect="1"/>
          </p:cNvPicPr>
          <p:nvPr/>
        </p:nvPicPr>
        <p:blipFill>
          <a:blip r:embed="rId6"/>
          <a:stretch>
            <a:fillRect/>
          </a:stretch>
        </p:blipFill>
        <p:spPr>
          <a:xfrm>
            <a:off x="4265612" y="3959602"/>
            <a:ext cx="3505200" cy="2667002"/>
          </a:xfrm>
          <a:prstGeom prst="rect">
            <a:avLst/>
          </a:prstGeom>
        </p:spPr>
      </p:pic>
      <p:sp>
        <p:nvSpPr>
          <p:cNvPr id="2" name="Slide Number Placeholder 1">
            <a:extLst>
              <a:ext uri="{FF2B5EF4-FFF2-40B4-BE49-F238E27FC236}">
                <a16:creationId xmlns:a16="http://schemas.microsoft.com/office/drawing/2014/main" id="{B42188C4-6802-4C2F-AACD-21EC824A3CDF}"/>
              </a:ext>
            </a:extLst>
          </p:cNvPr>
          <p:cNvSpPr>
            <a:spLocks noGrp="1"/>
          </p:cNvSpPr>
          <p:nvPr>
            <p:ph type="sldNum" sz="quarter" idx="12"/>
          </p:nvPr>
        </p:nvSpPr>
        <p:spPr/>
        <p:txBody>
          <a:bodyPr/>
          <a:lstStyle/>
          <a:p>
            <a:fld id="{81FEFA0A-2F20-4B60-98C6-5FFDA469AA1C}" type="slidenum">
              <a:rPr lang="en-US" sz="1600" smtClean="0"/>
              <a:pPr/>
              <a:t>9</a:t>
            </a:fld>
            <a:endParaRPr lang="en-US" sz="1600" dirty="0"/>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7417</TotalTime>
  <Words>3796</Words>
  <Application>Microsoft Office PowerPoint</Application>
  <PresentationFormat>Custom</PresentationFormat>
  <Paragraphs>411</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Euphemia</vt:lpstr>
      <vt:lpstr>Wingdings</vt:lpstr>
      <vt:lpstr>Serenity 16x9</vt:lpstr>
      <vt:lpstr>Heart Disease  Prevention</vt:lpstr>
      <vt:lpstr>Outline</vt:lpstr>
      <vt:lpstr>Introduction</vt:lpstr>
      <vt:lpstr>Background</vt:lpstr>
      <vt:lpstr>Objectives</vt:lpstr>
      <vt:lpstr>Methodology</vt:lpstr>
      <vt:lpstr>Conceptual Framework</vt:lpstr>
      <vt:lpstr>Univariate Analysis of ‘X’ variables</vt:lpstr>
      <vt:lpstr>PowerPoint Presentation</vt:lpstr>
      <vt:lpstr>Univariate Analysis of the Numerical Variables</vt:lpstr>
      <vt:lpstr>PowerPoint Presentation</vt:lpstr>
      <vt:lpstr>PowerPoint Presentation</vt:lpstr>
      <vt:lpstr>PowerPoint Presentation</vt:lpstr>
      <vt:lpstr>Bivariate Analysis of Age &amp; Coronary Heart Disease Response</vt:lpstr>
      <vt:lpstr>Bivariate Analysis of LDL- Cholesterol &amp; Coronary Heart Disease Response</vt:lpstr>
      <vt:lpstr>Bivariate Analysis of Systolic Blood Pressure &amp; Coronary Heart Disease</vt:lpstr>
      <vt:lpstr>Bivariate Analysis of Type A Behaviour &amp; Coronary Heart Disease</vt:lpstr>
      <vt:lpstr>Bivariate Analysis of Family History of Heart Disease &amp; Coronary Heart Disease Response</vt:lpstr>
      <vt:lpstr>Hypothesis Testing for Age &amp; Coronary Heart Disease Response</vt:lpstr>
      <vt:lpstr>Hypothesis Testing for LDL- Cholesterol &amp; Coronary Heart Disease Response</vt:lpstr>
      <vt:lpstr>Hypothesis Testing for Systolic Blood Pressure &amp; Coronary Heart Disease Response</vt:lpstr>
      <vt:lpstr>Hypothesis Testing for Type A_behaviour &amp; Coronary Heart Disease Response</vt:lpstr>
      <vt:lpstr>Hypothesis Testing for Family History of Heart Disease &amp; Coronary Heart Disease Response</vt:lpstr>
      <vt:lpstr>Outlier treatment of Numerical variables </vt:lpstr>
      <vt:lpstr>Modeling - Logistic Regression of Coronary Heart Disease Response</vt:lpstr>
      <vt:lpstr> Findings &amp; Conclusions</vt:lpstr>
      <vt:lpstr>Recommendations</vt:lpstr>
      <vt:lpstr>Appendix- SAS Scripts</vt:lpstr>
      <vt:lpstr>Appendix</vt:lpstr>
      <vt:lpstr>Appendix</vt:lpstr>
      <vt:lpstr>Appendix</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Deborah David</dc:creator>
  <cp:lastModifiedBy>Deborah David</cp:lastModifiedBy>
  <cp:revision>188</cp:revision>
  <dcterms:created xsi:type="dcterms:W3CDTF">2021-07-16T00:24:05Z</dcterms:created>
  <dcterms:modified xsi:type="dcterms:W3CDTF">2021-07-29T07:05:40Z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