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92" r:id="rId4"/>
    <p:sldId id="288" r:id="rId5"/>
    <p:sldId id="289" r:id="rId6"/>
    <p:sldId id="290" r:id="rId7"/>
    <p:sldId id="284" r:id="rId8"/>
    <p:sldId id="285" r:id="rId9"/>
    <p:sldId id="286" r:id="rId10"/>
    <p:sldId id="287" r:id="rId11"/>
    <p:sldId id="293" r:id="rId12"/>
    <p:sldId id="291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lika I" initials="MI" lastIdx="2" clrIdx="0">
    <p:extLst>
      <p:ext uri="{19B8F6BF-5375-455C-9EA6-DF929625EA0E}">
        <p15:presenceInfo xmlns:p15="http://schemas.microsoft.com/office/powerpoint/2012/main" userId="f8a602b82019a7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0F33-7A27-EA4C-E7F1-56FB74C1B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D3133-C148-E5F0-EC0C-6A096BC49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7116-3DC7-CA53-8EE4-C7328564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AFD3-2ACD-BAFE-FBFE-77A5DBCC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EED0-0551-CDFC-AECC-EA796CD7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18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628-5E22-9122-6C36-6FD0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3766-A4D7-F5BC-D89D-F6945FBB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4311-8309-9FE1-9C33-41195EC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D824-0320-75D6-F3A5-19091326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0AC0-6839-CB1C-441E-3F4892E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80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E5712-573E-F3F2-FC70-A8308457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49819-BDF2-3A30-68BB-9F57E028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DC08-631F-02BF-B7B1-13D29897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9879-3C4C-1351-E0C0-8E8FAE45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3551-89CC-73B3-FAA7-FC17DBFA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436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5A23-4FD2-EAD0-2194-419C89F2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FAA8-2B7A-887D-C85B-76984A709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BAF0-53AC-3405-2E61-9D13F24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3929-65B7-2C13-EC23-2B5ACB40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66FC-57AE-FC34-D88A-87E28B2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171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5A47-285A-3634-3F15-9D4A510A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8ED6-DA3A-6699-9D56-E8EC7A11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B76A-4BCC-B599-B766-FB534A40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A2B2-7685-125E-9592-E6E730A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7585-135A-2A20-765D-FC7EB5EE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533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522-4BC2-C08F-73C5-D5E10690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A911-012F-33ED-8500-3AD950197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345D-4382-DB21-3779-7BAF5515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D036-53F4-0248-93BA-5F19AF5A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B130C-CB8B-04D0-7236-FE769119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82BB-E8EC-5D7D-C99D-A16DC4AE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39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6C6F-0F08-7F7F-7086-5F254734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4CDA9-3C39-605E-956E-266D8042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709A-1166-5C3C-FA56-F1CEE184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84143-22BC-713B-C290-9D8E9F4B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44A9B-39F5-C28E-04D0-7BFF1F3DD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6DE21-5846-A986-A237-D40AAC7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7B005-4C75-0BB6-232B-66EE349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53AD-F97A-8C9F-62FA-C9DC219D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68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6697-776D-0308-4439-E990742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FD0B6-5B34-2225-84EB-BE61E640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23198-4996-F2A2-5840-57A77C7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393E7-A8F8-1673-9C38-E1D8C906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72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E1D0F-6648-BCBB-EB16-4A4C98D0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E0E0F-643B-F42A-F744-25948F2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EDD-51E5-CFB0-74A3-BE166267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26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0B6A-2A20-61CD-93A5-C5318565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C22B-523B-8252-79A2-EC9958AA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B177-D7E9-E139-D451-F2092A6B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2058C-1A6E-D063-3203-377300E3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A6077-554E-24B2-70A8-3836EF3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18E82-AD6E-EA6A-4D96-7F22D7EA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451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D8FA-51B4-E0FC-41EB-A8D5802C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7BD5-4CB3-1CD8-FAEB-DF6C2AD02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E47E1-4F56-64B1-8CBA-8338B6C2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CA6BC-CF55-767F-5CE7-D84F6CDD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257F-4B4B-4225-BC4D-0FFA1417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NO: 2022PR06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2E76A-4F58-BEBA-FF5C-85A7263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443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B7ABE-8ADF-98AB-EB70-C42ED98D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897D-8ECA-23B1-B7DD-C6AC307F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800F-1A40-A4D3-A213-06A2D2977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7F74B-F441-447E-8D87-E7637AEF774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948F-2D90-84C3-11EE-7057848C7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BATCH NO: 2022PR06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AAB6-A160-9571-11AB-410DB559A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A2C2-AE3A-4BB3-B5B9-827B797D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874" y="909366"/>
            <a:ext cx="7175739" cy="501352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23012-2F13-47E1-D81D-881890F9C845}"/>
              </a:ext>
            </a:extLst>
          </p:cNvPr>
          <p:cNvSpPr txBox="1"/>
          <p:nvPr/>
        </p:nvSpPr>
        <p:spPr>
          <a:xfrm>
            <a:off x="4398609" y="3352022"/>
            <a:ext cx="8511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Calibri"/>
              </a:rPr>
              <a:t>By,</a:t>
            </a: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1FFBD1-B166-10E9-47F2-142AFE5531EC}"/>
              </a:ext>
            </a:extLst>
          </p:cNvPr>
          <p:cNvCxnSpPr>
            <a:cxnSpLocks/>
          </p:cNvCxnSpPr>
          <p:nvPr/>
        </p:nvCxnSpPr>
        <p:spPr>
          <a:xfrm flipV="1">
            <a:off x="1108494" y="2209187"/>
            <a:ext cx="10216551" cy="1201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20B8DB-1B69-240C-260F-F14A4C67EFB6}"/>
              </a:ext>
            </a:extLst>
          </p:cNvPr>
          <p:cNvSpPr txBox="1"/>
          <p:nvPr/>
        </p:nvSpPr>
        <p:spPr>
          <a:xfrm>
            <a:off x="4398609" y="3750304"/>
            <a:ext cx="4248221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Calibri"/>
              </a:rPr>
              <a:t>DHANUSH KOTRIKE</a:t>
            </a:r>
            <a:br>
              <a:rPr lang="en-US" dirty="0">
                <a:latin typeface="Times New Roman"/>
                <a:cs typeface="Calibri"/>
              </a:rPr>
            </a:br>
            <a:r>
              <a:rPr lang="en-US" dirty="0">
                <a:latin typeface="Times New Roman"/>
                <a:cs typeface="Calibri"/>
              </a:rPr>
              <a:t>BODA RAMYASRI</a:t>
            </a:r>
            <a:br>
              <a:rPr lang="en-US" dirty="0">
                <a:latin typeface="Times New Roman"/>
                <a:cs typeface="Calibri"/>
              </a:rPr>
            </a:br>
            <a:r>
              <a:rPr lang="en-US" dirty="0">
                <a:latin typeface="Times New Roman"/>
                <a:cs typeface="Calibri"/>
              </a:rPr>
              <a:t>LATHA </a:t>
            </a:r>
          </a:p>
          <a:p>
            <a:r>
              <a:rPr lang="en-US" dirty="0">
                <a:latin typeface="Times New Roman"/>
                <a:cs typeface="Calibri"/>
              </a:rPr>
              <a:t>PRAJJWAL JORIA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5CBD3-2C4B-760C-30EA-2E0A22813BD8}"/>
              </a:ext>
            </a:extLst>
          </p:cNvPr>
          <p:cNvSpPr txBox="1"/>
          <p:nvPr/>
        </p:nvSpPr>
        <p:spPr>
          <a:xfrm>
            <a:off x="4398609" y="5002428"/>
            <a:ext cx="39540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Calibri"/>
              </a:rPr>
              <a:t>UNDER THE GUIDANCE OF,</a:t>
            </a:r>
          </a:p>
          <a:p>
            <a:endParaRPr lang="en-US" dirty="0">
              <a:latin typeface="Times New Roman"/>
              <a:cs typeface="Calibri"/>
            </a:endParaRPr>
          </a:p>
          <a:p>
            <a:endParaRPr lang="en-US" dirty="0">
              <a:latin typeface="Times New Roman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B71F9-9B23-9801-2A5C-0C432E3AE60B}"/>
              </a:ext>
            </a:extLst>
          </p:cNvPr>
          <p:cNvSpPr txBox="1"/>
          <p:nvPr/>
        </p:nvSpPr>
        <p:spPr>
          <a:xfrm>
            <a:off x="4398609" y="5464093"/>
            <a:ext cx="4802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Calibri"/>
              </a:rPr>
              <a:t>VAIBHAV SHAH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84154-A528-1872-C8A2-D65876B965A5}"/>
              </a:ext>
            </a:extLst>
          </p:cNvPr>
          <p:cNvSpPr txBox="1"/>
          <p:nvPr/>
        </p:nvSpPr>
        <p:spPr>
          <a:xfrm>
            <a:off x="2460252" y="1671484"/>
            <a:ext cx="7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DISCOVERING TOPICS IN A TEXT CORPUS USING LDA</a:t>
            </a:r>
          </a:p>
        </p:txBody>
      </p:sp>
    </p:spTree>
    <p:extLst>
      <p:ext uri="{BB962C8B-B14F-4D97-AF65-F5344CB8AC3E}">
        <p14:creationId xmlns:p14="http://schemas.microsoft.com/office/powerpoint/2010/main" val="128880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BUILDING &amp; A CORPUS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A4CA3-0F60-FFD6-3B1C-B17A594CFFB6}"/>
              </a:ext>
            </a:extLst>
          </p:cNvPr>
          <p:cNvSpPr txBox="1"/>
          <p:nvPr/>
        </p:nvSpPr>
        <p:spPr>
          <a:xfrm>
            <a:off x="564295" y="1406013"/>
            <a:ext cx="1099844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 unique words from tokens are stored as vocabulary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word given with an ID and dictionary is created to build a corpus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last, each document is given with id to words and corpus created with all documents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D8844-A6DC-91C2-B1D6-9E6F2F355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66" r="9790"/>
          <a:stretch/>
        </p:blipFill>
        <p:spPr>
          <a:xfrm>
            <a:off x="564295" y="5014451"/>
            <a:ext cx="10998440" cy="1128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3737A-1DB2-C0BB-D977-B85EC8A7C9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12" b="19752"/>
          <a:stretch/>
        </p:blipFill>
        <p:spPr>
          <a:xfrm>
            <a:off x="564295" y="2817464"/>
            <a:ext cx="7589105" cy="20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0551B-EDB0-2CF2-33A7-C2AB6D1A9484}"/>
              </a:ext>
            </a:extLst>
          </p:cNvPr>
          <p:cNvSpPr txBox="1"/>
          <p:nvPr/>
        </p:nvSpPr>
        <p:spPr>
          <a:xfrm>
            <a:off x="564295" y="1349059"/>
            <a:ext cx="10397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 is a measure of how well the topics in a topic model are separated and coherent.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6" descr="N">
            <a:extLst>
              <a:ext uri="{FF2B5EF4-FFF2-40B4-BE49-F238E27FC236}">
                <a16:creationId xmlns:a16="http://schemas.microsoft.com/office/drawing/2014/main" id="{C4ACCE13-0228-BC25-B697-1C9308627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66225" y="-98425"/>
            <a:ext cx="1524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AE5E4D-C0C6-7FEA-DD9E-E4094A2C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1" y="1726277"/>
            <a:ext cx="3711877" cy="838317"/>
          </a:xfrm>
          <a:prstGeom prst="rect">
            <a:avLst/>
          </a:prstGeom>
        </p:spPr>
      </p:pic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7297553-0EDE-035E-4E2C-B6433B19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5" y="2882185"/>
            <a:ext cx="8855008" cy="30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0551B-EDB0-2CF2-33A7-C2AB6D1A9484}"/>
              </a:ext>
            </a:extLst>
          </p:cNvPr>
          <p:cNvSpPr txBox="1"/>
          <p:nvPr/>
        </p:nvSpPr>
        <p:spPr>
          <a:xfrm>
            <a:off x="897116" y="1262684"/>
            <a:ext cx="1039776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Topic 0: ['</a:t>
            </a:r>
            <a:r>
              <a:rPr lang="en-IN" dirty="0" err="1"/>
              <a:t>ericsson</a:t>
            </a:r>
            <a:r>
              <a:rPr lang="en-IN" dirty="0"/>
              <a:t>', 'services', 'ads', 's', 'low', 'jobs', 'stadium', '</a:t>
            </a:r>
            <a:r>
              <a:rPr lang="en-IN" dirty="0" err="1"/>
              <a:t>george</a:t>
            </a:r>
            <a:r>
              <a:rPr lang="en-IN" dirty="0"/>
              <a:t>', 'film', 'late’]</a:t>
            </a:r>
          </a:p>
          <a:p>
            <a:r>
              <a:rPr lang="en-IN" dirty="0"/>
              <a:t>Topic 1: ['</a:t>
            </a:r>
            <a:r>
              <a:rPr lang="en-IN" dirty="0" err="1"/>
              <a:t>unilever</a:t>
            </a:r>
            <a:r>
              <a:rPr lang="en-IN" dirty="0"/>
              <a:t>', 'increased', 'upgrade', '</a:t>
            </a:r>
            <a:r>
              <a:rPr lang="en-IN" dirty="0" err="1"/>
              <a:t>parrys</a:t>
            </a:r>
            <a:r>
              <a:rPr lang="en-IN" dirty="0"/>
              <a:t>', '</a:t>
            </a:r>
            <a:r>
              <a:rPr lang="en-IN" dirty="0" err="1"/>
              <a:t>arjen</a:t>
            </a:r>
            <a:r>
              <a:rPr lang="en-IN" dirty="0"/>
              <a:t>', 'nanotechnology', 'found', '</a:t>
            </a:r>
            <a:r>
              <a:rPr lang="en-IN" dirty="0" err="1"/>
              <a:t>germanys</a:t>
            </a:r>
            <a:r>
              <a:rPr lang="en-IN" dirty="0"/>
              <a:t>', 'concerns', '</a:t>
            </a:r>
            <a:r>
              <a:rPr lang="en-IN" dirty="0" err="1"/>
              <a:t>rightback</a:t>
            </a:r>
            <a:r>
              <a:rPr lang="en-IN" dirty="0"/>
              <a:t>’]</a:t>
            </a:r>
          </a:p>
          <a:p>
            <a:r>
              <a:rPr lang="en-IN" dirty="0"/>
              <a:t>Topic 2: ['relief', 'time', '</a:t>
            </a:r>
            <a:r>
              <a:rPr lang="en-IN" dirty="0" err="1"/>
              <a:t>geldof</a:t>
            </a:r>
            <a:r>
              <a:rPr lang="en-IN" dirty="0"/>
              <a:t>', 'businesses', 'sent', 'sure', 'worker', 'nearly', 'state', 'added’]</a:t>
            </a:r>
          </a:p>
          <a:p>
            <a:r>
              <a:rPr lang="en-IN" dirty="0"/>
              <a:t>Topic 3: ['v', '</a:t>
            </a:r>
            <a:r>
              <a:rPr lang="en-IN" dirty="0" err="1"/>
              <a:t>ireland</a:t>
            </a:r>
            <a:r>
              <a:rPr lang="en-IN" dirty="0"/>
              <a:t>', '</a:t>
            </a:r>
            <a:r>
              <a:rPr lang="en-IN" dirty="0" err="1"/>
              <a:t>switzerland</a:t>
            </a:r>
            <a:r>
              <a:rPr lang="en-IN" dirty="0"/>
              <a:t>', '</a:t>
            </a:r>
            <a:r>
              <a:rPr lang="en-IN" dirty="0" err="1"/>
              <a:t>france</a:t>
            </a:r>
            <a:r>
              <a:rPr lang="en-IN" dirty="0"/>
              <a:t>', 'republic', '</a:t>
            </a:r>
            <a:r>
              <a:rPr lang="en-IN" dirty="0" err="1"/>
              <a:t>cyprus</a:t>
            </a:r>
            <a:r>
              <a:rPr lang="en-IN" dirty="0"/>
              <a:t>', 'islands', '</a:t>
            </a:r>
            <a:r>
              <a:rPr lang="en-IN" dirty="0" err="1"/>
              <a:t>israel</a:t>
            </a:r>
            <a:r>
              <a:rPr lang="en-IN" dirty="0"/>
              <a:t>', '</a:t>
            </a:r>
            <a:r>
              <a:rPr lang="en-IN" dirty="0" err="1"/>
              <a:t>faroe</a:t>
            </a:r>
            <a:r>
              <a:rPr lang="en-IN" dirty="0"/>
              <a:t>', '</a:t>
            </a:r>
            <a:r>
              <a:rPr lang="en-IN" dirty="0" err="1"/>
              <a:t>simon</a:t>
            </a:r>
            <a:r>
              <a:rPr lang="en-IN" dirty="0"/>
              <a:t>’]</a:t>
            </a:r>
          </a:p>
          <a:p>
            <a:r>
              <a:rPr lang="en-IN" dirty="0"/>
              <a:t>Topic 4: ['</a:t>
            </a:r>
            <a:r>
              <a:rPr lang="en-IN" dirty="0" err="1"/>
              <a:t>osbournes</a:t>
            </a:r>
            <a:r>
              <a:rPr lang="en-IN" dirty="0"/>
              <a:t>', 'his', 'level', 'said', 'compared', 'in', 'metal', 'here', 'insurer', 'happiness’]</a:t>
            </a:r>
          </a:p>
          <a:p>
            <a:r>
              <a:rPr lang="en-IN" dirty="0"/>
              <a:t>Topic 5: ['spammers', 'makers', 'blacklists', 'got', 'record', 'demands', 'quality', '32', 'amount', 'giant’]</a:t>
            </a:r>
          </a:p>
          <a:p>
            <a:r>
              <a:rPr lang="en-IN" dirty="0"/>
              <a:t>Topic 6: ['gallery', 'past', 'compared', 'years', 'there', 'sees', 'signals', 'wants', 'fiscal', 'defeat’]</a:t>
            </a:r>
          </a:p>
          <a:p>
            <a:r>
              <a:rPr lang="en-IN" dirty="0"/>
              <a:t>Topic 7: ['pc', '</a:t>
            </a:r>
            <a:r>
              <a:rPr lang="en-IN" dirty="0" err="1"/>
              <a:t>im</a:t>
            </a:r>
            <a:r>
              <a:rPr lang="en-IN" dirty="0"/>
              <a:t>', '</a:t>
            </a:r>
            <a:r>
              <a:rPr lang="en-IN" dirty="0" err="1"/>
              <a:t>karachi</a:t>
            </a:r>
            <a:r>
              <a:rPr lang="en-IN" dirty="0"/>
              <a:t>', '</a:t>
            </a:r>
            <a:r>
              <a:rPr lang="en-IN" dirty="0" err="1"/>
              <a:t>sonys</a:t>
            </a:r>
            <a:r>
              <a:rPr lang="en-IN" dirty="0"/>
              <a:t>', '</a:t>
            </a:r>
            <a:r>
              <a:rPr lang="en-IN" dirty="0" err="1"/>
              <a:t>lakhani</a:t>
            </a:r>
            <a:r>
              <a:rPr lang="en-IN" dirty="0"/>
              <a:t>', 'domain', 'bonuses', 'department', 'largest', 'memory’]</a:t>
            </a:r>
          </a:p>
          <a:p>
            <a:r>
              <a:rPr lang="en-IN" dirty="0"/>
              <a:t>Topic 8: ['funeral', 'property', 'if', 'legitimate', 'before', '</a:t>
            </a:r>
            <a:r>
              <a:rPr lang="en-IN" dirty="0" err="1"/>
              <a:t>davis</a:t>
            </a:r>
            <a:r>
              <a:rPr lang="en-IN" dirty="0"/>
              <a:t>', 'brown', 'her', 'visitors', 'mainly’]</a:t>
            </a:r>
          </a:p>
          <a:p>
            <a:r>
              <a:rPr lang="en-IN" dirty="0"/>
              <a:t>Topic 9: ['</a:t>
            </a:r>
            <a:r>
              <a:rPr lang="en-IN" dirty="0" err="1"/>
              <a:t>ons</a:t>
            </a:r>
            <a:r>
              <a:rPr lang="en-IN" dirty="0"/>
              <a:t>', 'it', 'gill', '</a:t>
            </a:r>
            <a:r>
              <a:rPr lang="en-IN" dirty="0" err="1"/>
              <a:t>honda</a:t>
            </a:r>
            <a:r>
              <a:rPr lang="en-IN" dirty="0"/>
              <a:t>', 'publish', 'picked', 'test', 'code', 'thing', 'can’]</a:t>
            </a:r>
          </a:p>
          <a:p>
            <a:r>
              <a:rPr lang="en-IN" dirty="0"/>
              <a:t>Topic 10: ['the', 'to', 'and', 'of', 'in', 'a', 'for', 'is', 'on', 'that’]</a:t>
            </a:r>
          </a:p>
          <a:p>
            <a:r>
              <a:rPr lang="en-IN" dirty="0"/>
              <a:t>Topic 11: ['</a:t>
            </a:r>
            <a:r>
              <a:rPr lang="en-IN" dirty="0" err="1"/>
              <a:t>wilkinson</a:t>
            </a:r>
            <a:r>
              <a:rPr lang="en-IN" dirty="0"/>
              <a:t>', 'warnings', 'potential', 'replace', '</a:t>
            </a:r>
            <a:r>
              <a:rPr lang="en-IN" dirty="0" err="1"/>
              <a:t>stanley</a:t>
            </a:r>
            <a:r>
              <a:rPr lang="en-IN" dirty="0"/>
              <a:t>', 'administrators', 'pc', 'stage', 'donation', 'won’]</a:t>
            </a:r>
          </a:p>
          <a:p>
            <a:r>
              <a:rPr lang="en-IN" dirty="0"/>
              <a:t>Topic 12: ['</a:t>
            </a:r>
            <a:r>
              <a:rPr lang="en-IN" dirty="0" err="1"/>
              <a:t>paris</a:t>
            </a:r>
            <a:r>
              <a:rPr lang="en-IN" dirty="0"/>
              <a:t>', 'worst', 'impossible', 'leader', 'musicology', 'domains', 'available', '10', 'become', 'wait’]</a:t>
            </a:r>
          </a:p>
          <a:p>
            <a:r>
              <a:rPr lang="en-IN" dirty="0"/>
              <a:t>Topic 13: ['not', 'this', 'bandstand', 'profits', 'recall', '</a:t>
            </a:r>
            <a:r>
              <a:rPr lang="en-IN" dirty="0" err="1"/>
              <a:t>englands</a:t>
            </a:r>
            <a:r>
              <a:rPr lang="en-IN" dirty="0"/>
              <a:t>', 'reasons', '</a:t>
            </a:r>
            <a:r>
              <a:rPr lang="en-IN" dirty="0" err="1"/>
              <a:t>peertopeer</a:t>
            </a:r>
            <a:r>
              <a:rPr lang="en-IN" dirty="0"/>
              <a:t>', '</a:t>
            </a:r>
            <a:r>
              <a:rPr lang="en-IN" dirty="0" err="1"/>
              <a:t>clinton</a:t>
            </a:r>
            <a:r>
              <a:rPr lang="en-IN" dirty="0"/>
              <a:t>', '2001’]</a:t>
            </a:r>
          </a:p>
          <a:p>
            <a:r>
              <a:rPr lang="en-IN" dirty="0"/>
              <a:t>Topic 14: ['released', '</a:t>
            </a:r>
            <a:r>
              <a:rPr lang="en-IN" dirty="0" err="1"/>
              <a:t>sonys</a:t>
            </a:r>
            <a:r>
              <a:rPr lang="en-IN" dirty="0"/>
              <a:t>', 'volume', '</a:t>
            </a:r>
            <a:r>
              <a:rPr lang="en-IN" dirty="0" err="1"/>
              <a:t>leeds</a:t>
            </a:r>
            <a:r>
              <a:rPr lang="en-IN" dirty="0"/>
              <a:t>', 'storage', 'helped', 'throughout', 'card', '</a:t>
            </a:r>
            <a:r>
              <a:rPr lang="en-IN" dirty="0" err="1"/>
              <a:t>sony</a:t>
            </a:r>
            <a:r>
              <a:rPr lang="en-IN" dirty="0"/>
              <a:t>', 'sales']</a:t>
            </a:r>
          </a:p>
        </p:txBody>
      </p:sp>
    </p:spTree>
    <p:extLst>
      <p:ext uri="{BB962C8B-B14F-4D97-AF65-F5344CB8AC3E}">
        <p14:creationId xmlns:p14="http://schemas.microsoft.com/office/powerpoint/2010/main" val="314903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2566" y="2920929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</p:spTree>
    <p:extLst>
      <p:ext uri="{BB962C8B-B14F-4D97-AF65-F5344CB8AC3E}">
        <p14:creationId xmlns:p14="http://schemas.microsoft.com/office/powerpoint/2010/main" val="2029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6" y="657721"/>
            <a:ext cx="2670518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0997A-3DA7-1A70-D724-28ACCB8CAF83}"/>
              </a:ext>
            </a:extLst>
          </p:cNvPr>
          <p:cNvSpPr txBox="1"/>
          <p:nvPr/>
        </p:nvSpPr>
        <p:spPr>
          <a:xfrm>
            <a:off x="523688" y="1533831"/>
            <a:ext cx="11144623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works by analyzing a body of text to identify clusters of similar words and patterns, such as word frequencies. It can then group words under topics and produce a summary set of terms that represent the collection's overall primary topics. For example, topic modeling can automatically tag each document with the topic it most closely resembles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476D0-8E8D-3C11-8ADE-A993131423D7}"/>
              </a:ext>
            </a:extLst>
          </p:cNvPr>
          <p:cNvSpPr txBox="1"/>
          <p:nvPr/>
        </p:nvSpPr>
        <p:spPr>
          <a:xfrm>
            <a:off x="483080" y="3359729"/>
            <a:ext cx="10957079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can be used for a variety of purposes, including: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Group support tickets: group together similar support tickets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News Categorization: Automatically categorizing news articles into topics like politics, sports, and technology.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Academic Research: Summarizing research papers to discover prevalent research topics.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 Filtering: Categorizing emails into topics like work, personal, and spam for better organization.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1D35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6" y="657721"/>
            <a:ext cx="2670518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pic>
        <p:nvPicPr>
          <p:cNvPr id="15" name="Picture 14" descr="A diagram of a scientific method&#10;&#10;Description automatically generated with medium confidence">
            <a:extLst>
              <a:ext uri="{FF2B5EF4-FFF2-40B4-BE49-F238E27FC236}">
                <a16:creationId xmlns:a16="http://schemas.microsoft.com/office/drawing/2014/main" id="{E0979B1D-2B03-DC34-BEB2-66737BE48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5"/>
          <a:stretch/>
        </p:blipFill>
        <p:spPr>
          <a:xfrm>
            <a:off x="437071" y="1130709"/>
            <a:ext cx="8160774" cy="52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0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545033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 (LATENT DIRICHLET ALLOCATION)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F0AA7-0341-C4C1-1A4F-5C93FF633A99}"/>
              </a:ext>
            </a:extLst>
          </p:cNvPr>
          <p:cNvSpPr txBox="1"/>
          <p:nvPr/>
        </p:nvSpPr>
        <p:spPr>
          <a:xfrm>
            <a:off x="994359" y="1916589"/>
            <a:ext cx="1087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is a generative probabilistic model for collections of grouped discrete data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9A1BE6-52DD-9C36-7DDB-EF9DAEB5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9" y="2333472"/>
            <a:ext cx="2991267" cy="2191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16986B-E4B5-57C1-3B6D-177BF44583B7}"/>
              </a:ext>
            </a:extLst>
          </p:cNvPr>
          <p:cNvSpPr txBox="1"/>
          <p:nvPr/>
        </p:nvSpPr>
        <p:spPr>
          <a:xfrm>
            <a:off x="994359" y="46182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generative process described above results in the following joint distribution: p(w, z,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θ, φ|α, β) 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φ|β)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θ|α)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p(z|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p(w|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2071D57E-C768-8F23-4200-A7782B6B9646}"/>
              </a:ext>
            </a:extLst>
          </p:cNvPr>
          <p:cNvGrpSpPr>
            <a:grpSpLocks/>
          </p:cNvGrpSpPr>
          <p:nvPr/>
        </p:nvGrpSpPr>
        <p:grpSpPr bwMode="auto">
          <a:xfrm>
            <a:off x="6774426" y="2570806"/>
            <a:ext cx="4800600" cy="1905000"/>
            <a:chOff x="1200" y="2640"/>
            <a:chExt cx="3024" cy="1200"/>
          </a:xfrm>
        </p:grpSpPr>
        <p:sp>
          <p:nvSpPr>
            <p:cNvPr id="36" name="Oval 17">
              <a:extLst>
                <a:ext uri="{FF2B5EF4-FFF2-40B4-BE49-F238E27FC236}">
                  <a16:creationId xmlns:a16="http://schemas.microsoft.com/office/drawing/2014/main" id="{B1C711A0-01FA-FD34-415D-099245F34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Text Box 18">
              <a:extLst>
                <a:ext uri="{FF2B5EF4-FFF2-40B4-BE49-F238E27FC236}">
                  <a16:creationId xmlns:a16="http://schemas.microsoft.com/office/drawing/2014/main" id="{812E6B96-6194-922F-9CF0-63643731E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5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A14B587B-33D4-4354-EACD-D65C664B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72"/>
              <a:ext cx="2640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91BCE2D6-ADA0-026A-DE09-EADBBEB90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68"/>
              <a:ext cx="1296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3140BD4E-F799-C412-371A-9954288E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3218"/>
              <a:ext cx="334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22">
              <a:extLst>
                <a:ext uri="{FF2B5EF4-FFF2-40B4-BE49-F238E27FC236}">
                  <a16:creationId xmlns:a16="http://schemas.microsoft.com/office/drawing/2014/main" id="{52E933F5-5649-10CE-C7B9-778E42474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16"/>
              <a:ext cx="334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23">
              <a:extLst>
                <a:ext uri="{FF2B5EF4-FFF2-40B4-BE49-F238E27FC236}">
                  <a16:creationId xmlns:a16="http://schemas.microsoft.com/office/drawing/2014/main" id="{757E641B-73F8-8D19-CF99-FF1769D10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334" cy="33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Text Box 24">
              <a:extLst>
                <a:ext uri="{FF2B5EF4-FFF2-40B4-BE49-F238E27FC236}">
                  <a16:creationId xmlns:a16="http://schemas.microsoft.com/office/drawing/2014/main" id="{D1C88E1E-56E5-2FCA-5A99-FFCE0BFC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0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4" name="Text Box 25">
              <a:extLst>
                <a:ext uri="{FF2B5EF4-FFF2-40B4-BE49-F238E27FC236}">
                  <a16:creationId xmlns:a16="http://schemas.microsoft.com/office/drawing/2014/main" id="{74DFB0F1-23F5-DBD3-9A84-FB61AF995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5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z</a:t>
              </a: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587749BB-E0F9-04A4-6851-3E819191E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552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w      N</a:t>
              </a:r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C09474B1-2761-13C7-5EFD-175BCD5D4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50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/>
                <a:t>M</a:t>
              </a:r>
            </a:p>
          </p:txBody>
        </p:sp>
        <p:sp>
          <p:nvSpPr>
            <p:cNvPr id="47" name="Oval 28">
              <a:extLst>
                <a:ext uri="{FF2B5EF4-FFF2-40B4-BE49-F238E27FC236}">
                  <a16:creationId xmlns:a16="http://schemas.microsoft.com/office/drawing/2014/main" id="{C826757D-FA56-AC63-1CC0-27A19E24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48B383D1-C238-57E9-7BB8-9E6DBD501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8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49" name="Rectangle 30">
              <a:extLst>
                <a:ext uri="{FF2B5EF4-FFF2-40B4-BE49-F238E27FC236}">
                  <a16:creationId xmlns:a16="http://schemas.microsoft.com/office/drawing/2014/main" id="{1853DBF1-748B-CD93-4893-DF1A24DE5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40"/>
              <a:ext cx="1056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734ADF18-3002-4946-DF67-648FAFA0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288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F9B649B1-F8A3-7473-2E94-AD48EA8E8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73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ym typeface="Symbol" panose="05050102010706020507" pitchFamily="18" charset="2"/>
                </a:rPr>
                <a:t>    </a:t>
              </a:r>
              <a:r>
                <a:rPr lang="en-US" altLang="en-US" i="1">
                  <a:sym typeface="Symbol" panose="05050102010706020507" pitchFamily="18" charset="2"/>
                </a:rPr>
                <a:t>K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  <p:sp>
          <p:nvSpPr>
            <p:cNvPr id="52" name="Line 33">
              <a:extLst>
                <a:ext uri="{FF2B5EF4-FFF2-40B4-BE49-F238E27FC236}">
                  <a16:creationId xmlns:a16="http://schemas.microsoft.com/office/drawing/2014/main" id="{341DE870-07C1-DD8F-7226-A8FD001A2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34">
              <a:extLst>
                <a:ext uri="{FF2B5EF4-FFF2-40B4-BE49-F238E27FC236}">
                  <a16:creationId xmlns:a16="http://schemas.microsoft.com/office/drawing/2014/main" id="{6B378DA4-F621-2063-C721-7C1CFCD73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35">
              <a:extLst>
                <a:ext uri="{FF2B5EF4-FFF2-40B4-BE49-F238E27FC236}">
                  <a16:creationId xmlns:a16="http://schemas.microsoft.com/office/drawing/2014/main" id="{DF394826-F063-2E52-6396-BA889A6E5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Line 36">
              <a:extLst>
                <a:ext uri="{FF2B5EF4-FFF2-40B4-BE49-F238E27FC236}">
                  <a16:creationId xmlns:a16="http://schemas.microsoft.com/office/drawing/2014/main" id="{74E33D33-6D9F-C9E0-748D-CA186D2F7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3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Line 37">
              <a:extLst>
                <a:ext uri="{FF2B5EF4-FFF2-40B4-BE49-F238E27FC236}">
                  <a16:creationId xmlns:a16="http://schemas.microsoft.com/office/drawing/2014/main" id="{1786A2F8-8382-4ED1-3FAC-2292A94EE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88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6100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INFERENCE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AB634-19D1-BC99-3085-FEECB6528001}"/>
              </a:ext>
            </a:extLst>
          </p:cNvPr>
          <p:cNvSpPr txBox="1"/>
          <p:nvPr/>
        </p:nvSpPr>
        <p:spPr>
          <a:xfrm>
            <a:off x="639097" y="1824943"/>
            <a:ext cx="620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p(</a:t>
            </a:r>
            <a:r>
              <a:rPr lang="el-GR" dirty="0"/>
              <a:t>θ, φ, </a:t>
            </a:r>
            <a:r>
              <a:rPr lang="en-IN" dirty="0" err="1"/>
              <a:t>z|w</a:t>
            </a:r>
            <a:r>
              <a:rPr lang="en-IN" dirty="0"/>
              <a:t>, </a:t>
            </a:r>
            <a:r>
              <a:rPr lang="el-GR" dirty="0"/>
              <a:t>α, β) = </a:t>
            </a:r>
            <a:r>
              <a:rPr lang="en-IN" dirty="0"/>
              <a:t>p(</a:t>
            </a:r>
            <a:r>
              <a:rPr lang="el-GR" dirty="0"/>
              <a:t>θ, φ, </a:t>
            </a:r>
            <a:r>
              <a:rPr lang="en-IN" dirty="0"/>
              <a:t>z, w|</a:t>
            </a:r>
            <a:r>
              <a:rPr lang="el-GR" dirty="0"/>
              <a:t>α, β)</a:t>
            </a:r>
            <a:r>
              <a:rPr lang="en-IN" dirty="0"/>
              <a:t> /</a:t>
            </a:r>
            <a:r>
              <a:rPr lang="el-GR" dirty="0"/>
              <a:t> </a:t>
            </a:r>
            <a:r>
              <a:rPr lang="en-IN" dirty="0"/>
              <a:t>p(w|</a:t>
            </a:r>
            <a:r>
              <a:rPr lang="el-GR" dirty="0"/>
              <a:t>α, β)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7242E-E046-A1E5-0C9A-28173F194CB6}"/>
              </a:ext>
            </a:extLst>
          </p:cNvPr>
          <p:cNvSpPr txBox="1"/>
          <p:nvPr/>
        </p:nvSpPr>
        <p:spPr>
          <a:xfrm>
            <a:off x="639097" y="24572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p(</a:t>
            </a:r>
            <a:r>
              <a:rPr lang="en-IN" dirty="0" err="1"/>
              <a:t>z|w</a:t>
            </a:r>
            <a:r>
              <a:rPr lang="en-IN" dirty="0"/>
              <a:t>, </a:t>
            </a:r>
            <a:r>
              <a:rPr lang="el-GR" dirty="0"/>
              <a:t>α, β) = </a:t>
            </a:r>
            <a:r>
              <a:rPr lang="en-IN" dirty="0"/>
              <a:t>p(z, w|</a:t>
            </a:r>
            <a:r>
              <a:rPr lang="el-GR" dirty="0"/>
              <a:t>α, β)</a:t>
            </a:r>
            <a:r>
              <a:rPr lang="en-IN" dirty="0"/>
              <a:t> /</a:t>
            </a:r>
            <a:r>
              <a:rPr lang="el-GR" dirty="0"/>
              <a:t> </a:t>
            </a:r>
            <a:r>
              <a:rPr lang="en-IN" dirty="0"/>
              <a:t>p(w|</a:t>
            </a:r>
            <a:r>
              <a:rPr lang="el-GR" dirty="0"/>
              <a:t>α, β)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D5763-014E-47D6-E841-DAF10E80A044}"/>
              </a:ext>
            </a:extLst>
          </p:cNvPr>
          <p:cNvSpPr txBox="1"/>
          <p:nvPr/>
        </p:nvSpPr>
        <p:spPr>
          <a:xfrm>
            <a:off x="564294" y="43400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p(zi |z−i , α, β, w)</a:t>
            </a:r>
            <a:endParaRPr lang="en-IN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80A7550-C91A-DA6E-7450-0533F02C210B}"/>
              </a:ext>
            </a:extLst>
          </p:cNvPr>
          <p:cNvSpPr txBox="1">
            <a:spLocks/>
          </p:cNvSpPr>
          <p:nvPr/>
        </p:nvSpPr>
        <p:spPr>
          <a:xfrm>
            <a:off x="564294" y="3604036"/>
            <a:ext cx="4184685" cy="472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GIBBS SAMPLING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57CE0-D97E-1F20-1056-61D3426C0AF7}"/>
              </a:ext>
            </a:extLst>
          </p:cNvPr>
          <p:cNvSpPr txBox="1"/>
          <p:nvPr/>
        </p:nvSpPr>
        <p:spPr>
          <a:xfrm>
            <a:off x="2314575" y="4366248"/>
            <a:ext cx="172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∝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54CC40-AEF7-B7CE-ED44-14F75C47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36" y="4340039"/>
            <a:ext cx="2852846" cy="4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0CDB2-A08F-62B1-FDE6-DF8097C6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8" y="1545541"/>
            <a:ext cx="5201376" cy="3943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331D5-BE65-CB63-E9D7-0BE735D67629}"/>
              </a:ext>
            </a:extLst>
          </p:cNvPr>
          <p:cNvSpPr txBox="1"/>
          <p:nvPr/>
        </p:nvSpPr>
        <p:spPr>
          <a:xfrm>
            <a:off x="600173" y="5719607"/>
            <a:ext cx="549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in the above algorithm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α, β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hyper-parameters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8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6" y="657721"/>
            <a:ext cx="2670518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4E506-DB6D-A8D4-FC77-BE5461A03E7B}"/>
              </a:ext>
            </a:extLst>
          </p:cNvPr>
          <p:cNvSpPr txBox="1"/>
          <p:nvPr/>
        </p:nvSpPr>
        <p:spPr>
          <a:xfrm>
            <a:off x="1140542" y="1543664"/>
            <a:ext cx="10432026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documents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documents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building &amp; Building a corpus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implementation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Topic-Document distribution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coherence score </a:t>
            </a:r>
          </a:p>
        </p:txBody>
      </p:sp>
    </p:spTree>
    <p:extLst>
      <p:ext uri="{BB962C8B-B14F-4D97-AF65-F5344CB8AC3E}">
        <p14:creationId xmlns:p14="http://schemas.microsoft.com/office/powerpoint/2010/main" val="302624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DOCUMENTS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4E506-DB6D-A8D4-FC77-BE5461A03E7B}"/>
              </a:ext>
            </a:extLst>
          </p:cNvPr>
          <p:cNvSpPr txBox="1"/>
          <p:nvPr/>
        </p:nvSpPr>
        <p:spPr>
          <a:xfrm>
            <a:off x="1140542" y="1543664"/>
            <a:ext cx="10432026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 50 Documents are downloaded from BBC news articles dataset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documents using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Zip file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file and loaded as Documents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E660A-C688-D6E3-FAF9-60BE83E1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3665897"/>
            <a:ext cx="932627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359955-F31E-C026-C46F-9CB5769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95" y="657721"/>
            <a:ext cx="4184685" cy="472988"/>
          </a:xfr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DOCUMENTS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60C5C-D32D-33C4-DF9C-322F06C492FD}"/>
              </a:ext>
            </a:extLst>
          </p:cNvPr>
          <p:cNvSpPr/>
          <p:nvPr/>
        </p:nvSpPr>
        <p:spPr>
          <a:xfrm>
            <a:off x="437071" y="439371"/>
            <a:ext cx="11271848" cy="590909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92FDC4-3159-640B-C94D-B8AF65D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COHORT 6 – GROUP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4E506-DB6D-A8D4-FC77-BE5461A03E7B}"/>
              </a:ext>
            </a:extLst>
          </p:cNvPr>
          <p:cNvSpPr txBox="1"/>
          <p:nvPr/>
        </p:nvSpPr>
        <p:spPr>
          <a:xfrm>
            <a:off x="1032387" y="1349059"/>
            <a:ext cx="1043202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involves cleaning of each dataset such as,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punctuation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all stored as tokens in Documents variable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34985-501E-8EB1-8AF5-AB33A5E4F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70" r="10596" b="11321"/>
          <a:stretch/>
        </p:blipFill>
        <p:spPr>
          <a:xfrm>
            <a:off x="564295" y="3477013"/>
            <a:ext cx="10900118" cy="27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915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Naidu</dc:creator>
  <cp:lastModifiedBy>Latha Dharmalingam</cp:lastModifiedBy>
  <cp:revision>24</cp:revision>
  <dcterms:created xsi:type="dcterms:W3CDTF">2023-03-01T09:06:27Z</dcterms:created>
  <dcterms:modified xsi:type="dcterms:W3CDTF">2024-07-12T06:55:03Z</dcterms:modified>
</cp:coreProperties>
</file>