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64" r:id="rId6"/>
    <p:sldId id="265" r:id="rId7"/>
    <p:sldId id="266" r:id="rId8"/>
    <p:sldId id="268" r:id="rId9"/>
    <p:sldId id="267" r:id="rId10"/>
    <p:sldId id="262" r:id="rId11"/>
    <p:sldId id="270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9AF06-C292-4A5D-B474-80499F1B144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4056-821B-4AEB-89B8-AA754261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6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948A-3458-44D5-940C-79EBABFAD5B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data-science-salaries-2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BB4F-D718-2F08-F271-188D7C60E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Salaries – Managing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1D70E-C395-0CAA-17A8-4DA59039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By: </a:t>
            </a:r>
            <a:r>
              <a:rPr lang="en-US" dirty="0" err="1"/>
              <a:t>leah</a:t>
            </a:r>
            <a:r>
              <a:rPr lang="en-US" dirty="0"/>
              <a:t> Latham, Jonah </a:t>
            </a:r>
            <a:r>
              <a:rPr lang="en-US" dirty="0" err="1"/>
              <a:t>foeday</a:t>
            </a:r>
            <a:r>
              <a:rPr lang="en-US" dirty="0"/>
              <a:t>, </a:t>
            </a:r>
            <a:r>
              <a:rPr lang="en-US" dirty="0" err="1"/>
              <a:t>manroop</a:t>
            </a:r>
            <a:r>
              <a:rPr lang="en-US" dirty="0"/>
              <a:t> gill, &amp; </a:t>
            </a:r>
            <a:r>
              <a:rPr lang="en-US" dirty="0" err="1"/>
              <a:t>murtatha</a:t>
            </a:r>
            <a:r>
              <a:rPr lang="en-US" dirty="0"/>
              <a:t> </a:t>
            </a:r>
            <a:r>
              <a:rPr lang="en-US" dirty="0" err="1"/>
              <a:t>alwan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 companies hire us residents?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807CF-7155-A14D-C491-37F1FB68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838810"/>
            <a:ext cx="8898509" cy="4791506"/>
          </a:xfrm>
          <a:ln>
            <a:solidFill>
              <a:schemeClr val="bg1"/>
            </a:solidFill>
          </a:ln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BD8DECF-5C14-0535-BA23-A321248F07A8}"/>
              </a:ext>
            </a:extLst>
          </p:cNvPr>
          <p:cNvSpPr txBox="1">
            <a:spLocks/>
          </p:cNvSpPr>
          <p:nvPr/>
        </p:nvSpPr>
        <p:spPr>
          <a:xfrm>
            <a:off x="9427464" y="1752600"/>
            <a:ext cx="2536462" cy="487771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 companies hired employees from 30 countries</a:t>
            </a:r>
          </a:p>
          <a:p>
            <a:r>
              <a:rPr lang="en-US" dirty="0"/>
              <a:t>98.1 % were US residents</a:t>
            </a:r>
          </a:p>
          <a:p>
            <a:r>
              <a:rPr lang="en-US" dirty="0"/>
              <a:t>Of note, though the UK was 2</a:t>
            </a:r>
            <a:r>
              <a:rPr lang="en-US" baseline="30000" dirty="0"/>
              <a:t>nd</a:t>
            </a:r>
            <a:r>
              <a:rPr lang="en-US" dirty="0"/>
              <a:t> in volume, no US companies hired UK residents</a:t>
            </a:r>
          </a:p>
        </p:txBody>
      </p:sp>
    </p:spTree>
    <p:extLst>
      <p:ext uri="{BB962C8B-B14F-4D97-AF65-F5344CB8AC3E}">
        <p14:creationId xmlns:p14="http://schemas.microsoft.com/office/powerpoint/2010/main" val="369423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145F9-9E3D-0ED7-776C-B8E31EB95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1752600"/>
            <a:ext cx="8176133" cy="4793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 residents work for us companies?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BD8DECF-5C14-0535-BA23-A321248F07A8}"/>
              </a:ext>
            </a:extLst>
          </p:cNvPr>
          <p:cNvSpPr txBox="1">
            <a:spLocks/>
          </p:cNvSpPr>
          <p:nvPr/>
        </p:nvSpPr>
        <p:spPr>
          <a:xfrm>
            <a:off x="9317736" y="1710627"/>
            <a:ext cx="2536462" cy="487771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 residents worked for 6 countries</a:t>
            </a:r>
          </a:p>
          <a:p>
            <a:r>
              <a:rPr lang="en-US" dirty="0"/>
              <a:t>99.8 % were US companies</a:t>
            </a:r>
          </a:p>
          <a:p>
            <a:r>
              <a:rPr lang="en-US" dirty="0"/>
              <a:t>Of note, though the UK was 2</a:t>
            </a:r>
            <a:r>
              <a:rPr lang="en-US" baseline="30000" dirty="0"/>
              <a:t>nd</a:t>
            </a:r>
            <a:r>
              <a:rPr lang="en-US" dirty="0"/>
              <a:t> in volume, no US residents worked for UK companies</a:t>
            </a:r>
          </a:p>
        </p:txBody>
      </p:sp>
    </p:spTree>
    <p:extLst>
      <p:ext uri="{BB962C8B-B14F-4D97-AF65-F5344CB8AC3E}">
        <p14:creationId xmlns:p14="http://schemas.microsoft.com/office/powerpoint/2010/main" val="105070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76F-CC61-A918-C574-E30878B1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/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8019-C72E-1F74-5C1B-D86976B1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Data science salaries have increased over time with medium size companies showing the highest growth and US companies consistently offering the most money</a:t>
            </a:r>
          </a:p>
          <a:p>
            <a:r>
              <a:rPr lang="en-US" dirty="0"/>
              <a:t>8.8% of data science jobs required entry-level experience, with a mean salary of $ 80,000 USD and a median salary of $ 70,000 USD</a:t>
            </a:r>
          </a:p>
          <a:p>
            <a:r>
              <a:rPr lang="en-US" dirty="0"/>
              <a:t>Data Analyst positions made up 20.6% of the 5 most common jobs, with the lowest mean salary among that group ( $ 110,000 USD)</a:t>
            </a:r>
          </a:p>
          <a:p>
            <a:r>
              <a:rPr lang="en-US" dirty="0"/>
              <a:t>Machine Learning Engineer positions made up 13.5% of the 5 most common jobs, with the highest mean salary among that group ($ 167,000 USD)</a:t>
            </a:r>
          </a:p>
          <a:p>
            <a:r>
              <a:rPr lang="en-US" dirty="0"/>
              <a:t>98.1% of the employees hired by US companies were also US residents, and 99.8% of the companies US residents worked for were US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1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CF5-EE81-BAF7-B100-F1571A5C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3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Analyzed Data Science salaries from 2020 to 2023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https://www.kaggle.com/datasets/iamsouravbanerjee/data-science-salaries-2023</a:t>
            </a:r>
            <a:endParaRPr lang="en-US" dirty="0"/>
          </a:p>
          <a:p>
            <a:r>
              <a:rPr lang="en-US" dirty="0"/>
              <a:t>File format: CSV file</a:t>
            </a:r>
          </a:p>
          <a:p>
            <a:r>
              <a:rPr lang="en-US" dirty="0"/>
              <a:t>File description: 3,300 rows of data with 11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E92E-3DAF-0C1F-C38B-65FABF36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42" y="4123945"/>
            <a:ext cx="9166622" cy="22392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78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6C54-272F-157F-9BF2-5CF391A3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26E-5442-3132-E098-DB4615A1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have data science salaries changed over time?  (by country and company size)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breakdown of experience level required for data science jobs, and how do they vary?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breakdown of job titles for data science jobs, and how do they vary?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US companies hire US residents, and do US residents work for US companies?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3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country (company location)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A1F7B-488C-DF0E-0232-7615D1286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18267"/>
            <a:ext cx="7747526" cy="3873763"/>
          </a:xfrm>
          <a:ln>
            <a:solidFill>
              <a:schemeClr val="bg1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r>
              <a:rPr lang="en-US" dirty="0"/>
              <a:t>There are 71 total countries included in the dataset</a:t>
            </a:r>
          </a:p>
          <a:p>
            <a:r>
              <a:rPr lang="en-US" dirty="0"/>
              <a:t>89.8% of data science jobs are represented by the top 5 countries</a:t>
            </a:r>
          </a:p>
          <a:p>
            <a:r>
              <a:rPr lang="en-US" dirty="0"/>
              <a:t>The US alone claims 75.6% of the data science jobs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79618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B497CBE-8B50-0615-3C4F-B24EC3814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26732"/>
            <a:ext cx="7747526" cy="3873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company size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The data is categorized into 3 different company sizes: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Small: 151 companies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Medium: 2707 companies</a:t>
            </a:r>
          </a:p>
          <a:p>
            <a:pPr lvl="1"/>
            <a:r>
              <a:rPr lang="en-US" dirty="0"/>
              <a:t>Large: 442 companies</a:t>
            </a:r>
          </a:p>
          <a:p>
            <a:pPr lvl="1"/>
            <a:endParaRPr lang="en-US" dirty="0"/>
          </a:p>
          <a:p>
            <a:r>
              <a:rPr lang="en-US" dirty="0"/>
              <a:t>Medium-sized companies showed the greatest increase, moving from lowest average salary in 2021 to highest in 2022 and 2023</a:t>
            </a:r>
          </a:p>
        </p:txBody>
      </p:sp>
    </p:spTree>
    <p:extLst>
      <p:ext uri="{BB962C8B-B14F-4D97-AF65-F5344CB8AC3E}">
        <p14:creationId xmlns:p14="http://schemas.microsoft.com/office/powerpoint/2010/main" val="341740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0DC85EA-D199-E23C-7FC2-C79927B1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17" y="4782174"/>
            <a:ext cx="5847665" cy="17334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B7DA0F-17C6-5578-8E8A-BF252B8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breakdown of experience level required for data science jobs?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25FE5C-58FC-84CC-2E76-1A75F5A928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42067"/>
            <a:ext cx="4373562" cy="4373562"/>
          </a:xfrm>
          <a:ln>
            <a:solidFill>
              <a:schemeClr val="bg1"/>
            </a:solidFill>
          </a:ln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ED163E9-260D-F993-D50B-F2C62D32B056}"/>
              </a:ext>
            </a:extLst>
          </p:cNvPr>
          <p:cNvSpPr txBox="1">
            <a:spLocks/>
          </p:cNvSpPr>
          <p:nvPr/>
        </p:nvSpPr>
        <p:spPr>
          <a:xfrm>
            <a:off x="5737918" y="2142067"/>
            <a:ext cx="5847664" cy="25315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dirty="0"/>
              <a:t>Senior-level positions comprised the majority of jobs with 62.6% and an average salary of $160,000 USD</a:t>
            </a:r>
          </a:p>
          <a:p>
            <a:pPr>
              <a:spcAft>
                <a:spcPts val="400"/>
              </a:spcAft>
            </a:pPr>
            <a:r>
              <a:rPr lang="en-US" dirty="0"/>
              <a:t>Entry-level positions (this is us) only comprised 8.8% of jobs, with an average salary of $80,000 USD</a:t>
            </a:r>
          </a:p>
          <a:p>
            <a:pPr>
              <a:spcAft>
                <a:spcPts val="400"/>
              </a:spcAft>
            </a:pPr>
            <a:r>
              <a:rPr lang="en-US" dirty="0"/>
              <a:t>As experience level increases, the variation (standard deviation) in salary also increases</a:t>
            </a:r>
          </a:p>
        </p:txBody>
      </p:sp>
    </p:spTree>
    <p:extLst>
      <p:ext uri="{BB962C8B-B14F-4D97-AF65-F5344CB8AC3E}">
        <p14:creationId xmlns:p14="http://schemas.microsoft.com/office/powerpoint/2010/main" val="307874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B3160-41D6-12E7-691A-66503DF2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26732"/>
            <a:ext cx="7747526" cy="3873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data science salaries vary by experience level?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The ANOVA test showed a statistically significant difference in salary based on experience level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P-value = 3.974 e-116</a:t>
            </a:r>
          </a:p>
        </p:txBody>
      </p:sp>
    </p:spTree>
    <p:extLst>
      <p:ext uri="{BB962C8B-B14F-4D97-AF65-F5344CB8AC3E}">
        <p14:creationId xmlns:p14="http://schemas.microsoft.com/office/powerpoint/2010/main" val="31667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677851-D7B5-497C-31AF-534ACD72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96" y="4749800"/>
            <a:ext cx="5785286" cy="17658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E4746-5AB8-303E-9B6F-52A3C8718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42067"/>
            <a:ext cx="4377795" cy="43777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B7DA0F-17C6-5578-8E8A-BF252B8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breakdown of job titles for data science jobs?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ED163E9-260D-F993-D50B-F2C62D32B056}"/>
              </a:ext>
            </a:extLst>
          </p:cNvPr>
          <p:cNvSpPr txBox="1">
            <a:spLocks/>
          </p:cNvSpPr>
          <p:nvPr/>
        </p:nvSpPr>
        <p:spPr>
          <a:xfrm>
            <a:off x="5737918" y="2142067"/>
            <a:ext cx="5847664" cy="25315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dirty="0"/>
              <a:t>Data Engineer jobs comprised the majority of jobs with 31.5% and an average salary of $142,000 USD</a:t>
            </a:r>
          </a:p>
          <a:p>
            <a:pPr>
              <a:spcAft>
                <a:spcPts val="400"/>
              </a:spcAft>
            </a:pPr>
            <a:r>
              <a:rPr lang="en-US" dirty="0"/>
              <a:t>Data Analyst jobs comprised 20.6% of jobs, with an average salary of $109,500 USD</a:t>
            </a:r>
          </a:p>
        </p:txBody>
      </p:sp>
    </p:spTree>
    <p:extLst>
      <p:ext uri="{BB962C8B-B14F-4D97-AF65-F5344CB8AC3E}">
        <p14:creationId xmlns:p14="http://schemas.microsoft.com/office/powerpoint/2010/main" val="410071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8D15F5-6A8B-8D1A-F3B7-2CAF99688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18266"/>
            <a:ext cx="7747526" cy="3873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data science salaries vary by job title?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The top 5 most common data science jobs made up 67.5% of all jobs in the dataset</a:t>
            </a:r>
          </a:p>
          <a:p>
            <a:pPr>
              <a:spcAft>
                <a:spcPts val="400"/>
              </a:spcAft>
            </a:pPr>
            <a:endParaRPr lang="en-US" dirty="0"/>
          </a:p>
          <a:p>
            <a:pPr>
              <a:spcAft>
                <a:spcPts val="400"/>
              </a:spcAft>
            </a:pPr>
            <a:r>
              <a:rPr lang="en-US" dirty="0"/>
              <a:t>The ANOVA test showed a statistically significant difference in salary based on job title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P-value = 9.11 e-35</a:t>
            </a:r>
          </a:p>
        </p:txBody>
      </p:sp>
    </p:spTree>
    <p:extLst>
      <p:ext uri="{BB962C8B-B14F-4D97-AF65-F5344CB8AC3E}">
        <p14:creationId xmlns:p14="http://schemas.microsoft.com/office/powerpoint/2010/main" val="326669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346</TotalTime>
  <Words>706</Words>
  <Application>Microsoft Office PowerPoint</Application>
  <PresentationFormat>Widescreen</PresentationFormat>
  <Paragraphs>67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Data Science Salaries – Managing expectations</vt:lpstr>
      <vt:lpstr>Project overview</vt:lpstr>
      <vt:lpstr>RESEARCH QUESTIONS</vt:lpstr>
      <vt:lpstr>How have data science salaries changed over time? – By country (company location)</vt:lpstr>
      <vt:lpstr>How have data science salaries changed over time? – By company size</vt:lpstr>
      <vt:lpstr>What is the breakdown of experience level required for data science jobs?</vt:lpstr>
      <vt:lpstr>How do data science salaries vary by experience level?</vt:lpstr>
      <vt:lpstr>What is the breakdown of job titles for data science jobs?</vt:lpstr>
      <vt:lpstr>How do data science salaries vary by job title?</vt:lpstr>
      <vt:lpstr>Do us companies hire us residents?</vt:lpstr>
      <vt:lpstr>Do us residents work for us companies?</vt:lpstr>
      <vt:lpstr>CONCLUSIONS / implications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– Managing expectations</dc:title>
  <dc:creator>Leah Latham</dc:creator>
  <cp:lastModifiedBy>Leah Latham</cp:lastModifiedBy>
  <cp:revision>18</cp:revision>
  <dcterms:created xsi:type="dcterms:W3CDTF">2023-07-16T20:32:07Z</dcterms:created>
  <dcterms:modified xsi:type="dcterms:W3CDTF">2023-07-21T02:23:33Z</dcterms:modified>
</cp:coreProperties>
</file>