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5" r:id="rId6"/>
    <p:sldId id="266" r:id="rId7"/>
    <p:sldId id="268" r:id="rId8"/>
    <p:sldId id="267" r:id="rId9"/>
    <p:sldId id="262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9AF06-C292-4A5D-B474-80499F1B144E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A4056-821B-4AEB-89B8-AA754261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1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6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78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90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3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2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67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ai-jobs.net (source used from Kaggle)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4056-821B-4AEB-89B8-AA7542615A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2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057948A-3458-44D5-940C-79EBABFAD5B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2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4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40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32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63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96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6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2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7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948A-3458-44D5-940C-79EBABFAD5B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1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57948A-3458-44D5-940C-79EBABFAD5BC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C2580C-954C-4C16-93F4-DA8ECCD9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83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amsouravbanerjee/data-science-salaries-202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BB4F-D718-2F08-F271-188D7C60E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Science Salaries – Managing expectations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1D70E-C395-0CAA-17A8-4DA590391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By: </a:t>
            </a:r>
            <a:r>
              <a:rPr lang="en-US" dirty="0" err="1"/>
              <a:t>leah</a:t>
            </a:r>
            <a:r>
              <a:rPr lang="en-US" dirty="0"/>
              <a:t> Latham, Jonah </a:t>
            </a:r>
            <a:r>
              <a:rPr lang="en-US" dirty="0" err="1"/>
              <a:t>foeday</a:t>
            </a:r>
            <a:r>
              <a:rPr lang="en-US" dirty="0"/>
              <a:t>, </a:t>
            </a:r>
            <a:r>
              <a:rPr lang="en-US" dirty="0" err="1"/>
              <a:t>manroop</a:t>
            </a:r>
            <a:r>
              <a:rPr lang="en-US" dirty="0"/>
              <a:t> gill, </a:t>
            </a:r>
          </a:p>
          <a:p>
            <a:r>
              <a:rPr lang="en-US" dirty="0" err="1"/>
              <a:t>murtatha</a:t>
            </a:r>
            <a:r>
              <a:rPr lang="en-US" dirty="0"/>
              <a:t> </a:t>
            </a:r>
            <a:r>
              <a:rPr lang="en-US" dirty="0" err="1"/>
              <a:t>alwan</a:t>
            </a:r>
            <a:r>
              <a:rPr lang="en-US" dirty="0"/>
              <a:t>, &amp; Alicia hill</a:t>
            </a:r>
          </a:p>
        </p:txBody>
      </p:sp>
    </p:spTree>
    <p:extLst>
      <p:ext uri="{BB962C8B-B14F-4D97-AF65-F5344CB8AC3E}">
        <p14:creationId xmlns:p14="http://schemas.microsoft.com/office/powerpoint/2010/main" val="68445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 us residents work for us companies?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B276-8523-5C40-6590-894B45917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5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C76F-CC61-A918-C574-E30878B1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48019-C72E-1F74-5C1B-D86976B1A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1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B276-8523-5C40-6590-894B45917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Analyzed Data Science salaries from 2020 to 2023</a:t>
            </a:r>
          </a:p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https://www.kaggle.com/datasets/iamsouravbanerjee/data-science-salaries-2023</a:t>
            </a:r>
            <a:endParaRPr lang="en-US" dirty="0"/>
          </a:p>
          <a:p>
            <a:r>
              <a:rPr lang="en-US" dirty="0"/>
              <a:t>File format: CSV file</a:t>
            </a:r>
          </a:p>
          <a:p>
            <a:r>
              <a:rPr lang="en-US" dirty="0"/>
              <a:t>File description: 3,300 rows of data with 11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9E92E-3DAF-0C1F-C38B-65FABF369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142" y="4123945"/>
            <a:ext cx="9166622" cy="223924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6786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have data science salaries changed over time? – By country (company location)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BA1F7B-488C-DF0E-0232-7615D12868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4" y="2218267"/>
            <a:ext cx="7747526" cy="3873763"/>
          </a:xfrm>
          <a:ln>
            <a:solidFill>
              <a:schemeClr val="bg1"/>
            </a:solidFill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8347CC-67C2-81BC-336A-C33C1FDC2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66100" y="2218266"/>
            <a:ext cx="3797826" cy="3873763"/>
          </a:xfrm>
        </p:spPr>
        <p:txBody>
          <a:bodyPr/>
          <a:lstStyle/>
          <a:p>
            <a:r>
              <a:rPr lang="en-US" dirty="0"/>
              <a:t>There are 21 total countries included in the dataset</a:t>
            </a:r>
          </a:p>
          <a:p>
            <a:r>
              <a:rPr lang="en-US" dirty="0"/>
              <a:t>89.8% of data science jobs are represented by the top 5 countries</a:t>
            </a:r>
          </a:p>
          <a:p>
            <a:r>
              <a:rPr lang="en-US" dirty="0"/>
              <a:t>The US alone claims 75.6% of the data science jobs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279618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B497CBE-8B50-0615-3C4F-B24EC3814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4" y="2226732"/>
            <a:ext cx="7747526" cy="387376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have data science salaries changed over time? – By company size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8347CC-67C2-81BC-336A-C33C1FDC2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66100" y="2218266"/>
            <a:ext cx="3797826" cy="3873763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dirty="0"/>
              <a:t>The data is categorized into 3 different company sizes:</a:t>
            </a:r>
          </a:p>
          <a:p>
            <a:pPr lvl="1">
              <a:spcAft>
                <a:spcPts val="400"/>
              </a:spcAft>
            </a:pPr>
            <a:r>
              <a:rPr lang="en-US" dirty="0"/>
              <a:t>Small: 151 companies</a:t>
            </a:r>
          </a:p>
          <a:p>
            <a:pPr lvl="1">
              <a:spcAft>
                <a:spcPts val="400"/>
              </a:spcAft>
            </a:pPr>
            <a:r>
              <a:rPr lang="en-US" dirty="0"/>
              <a:t>Medium: 2707 companies</a:t>
            </a:r>
          </a:p>
          <a:p>
            <a:pPr lvl="1"/>
            <a:r>
              <a:rPr lang="en-US" dirty="0"/>
              <a:t>Large: 442 companies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COME BACK – t-test??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0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0DC85EA-D199-E23C-7FC2-C79927B1D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917" y="4782174"/>
            <a:ext cx="5847665" cy="173345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3B7DA0F-17C6-5578-8E8A-BF252B85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breakdown of experience level required for data science jobs?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25FE5C-58FC-84CC-2E76-1A75F5A928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2142067"/>
            <a:ext cx="4373562" cy="4373562"/>
          </a:xfrm>
          <a:ln>
            <a:solidFill>
              <a:schemeClr val="bg1"/>
            </a:solidFill>
          </a:ln>
        </p:spPr>
      </p:pic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5ED163E9-260D-F993-D50B-F2C62D32B056}"/>
              </a:ext>
            </a:extLst>
          </p:cNvPr>
          <p:cNvSpPr txBox="1">
            <a:spLocks/>
          </p:cNvSpPr>
          <p:nvPr/>
        </p:nvSpPr>
        <p:spPr>
          <a:xfrm>
            <a:off x="5737918" y="2142067"/>
            <a:ext cx="5847664" cy="253153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</a:pPr>
            <a:r>
              <a:rPr lang="en-US" dirty="0"/>
              <a:t>Senior-level positions comprised the majority of jobs with 62.6% and an average salary of $160,000 USD</a:t>
            </a:r>
          </a:p>
          <a:p>
            <a:pPr>
              <a:spcAft>
                <a:spcPts val="400"/>
              </a:spcAft>
            </a:pPr>
            <a:r>
              <a:rPr lang="en-US" dirty="0"/>
              <a:t>Entry-level positions (this is us) only comprised 8.8% of jobs, with an average salary of $80,000 USD</a:t>
            </a:r>
          </a:p>
          <a:p>
            <a:pPr>
              <a:spcAft>
                <a:spcPts val="400"/>
              </a:spcAft>
            </a:pPr>
            <a:r>
              <a:rPr lang="en-US" dirty="0"/>
              <a:t>As experience level increases, the variation (standard deviation) in salary also increases</a:t>
            </a:r>
          </a:p>
        </p:txBody>
      </p:sp>
    </p:spTree>
    <p:extLst>
      <p:ext uri="{BB962C8B-B14F-4D97-AF65-F5344CB8AC3E}">
        <p14:creationId xmlns:p14="http://schemas.microsoft.com/office/powerpoint/2010/main" val="307874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9B3160-41D6-12E7-691A-66503DF28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4" y="2226732"/>
            <a:ext cx="7747526" cy="387376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data science salaries vary by experience level?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8347CC-67C2-81BC-336A-C33C1FDC2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66100" y="2218266"/>
            <a:ext cx="3797826" cy="3873763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dirty="0"/>
              <a:t>The ANOVA test showed a statistically significant difference in salary based on experience level</a:t>
            </a:r>
          </a:p>
          <a:p>
            <a:pPr lvl="1">
              <a:spcAft>
                <a:spcPts val="400"/>
              </a:spcAft>
            </a:pPr>
            <a:r>
              <a:rPr lang="en-US" dirty="0"/>
              <a:t>P-value = 3.974 e-116</a:t>
            </a:r>
          </a:p>
        </p:txBody>
      </p:sp>
    </p:spTree>
    <p:extLst>
      <p:ext uri="{BB962C8B-B14F-4D97-AF65-F5344CB8AC3E}">
        <p14:creationId xmlns:p14="http://schemas.microsoft.com/office/powerpoint/2010/main" val="316679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C677851-D7B5-497C-31AF-534ACD722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96" y="4749800"/>
            <a:ext cx="5785286" cy="176582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7E4746-5AB8-303E-9B6F-52A3C8718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2142067"/>
            <a:ext cx="4377795" cy="437779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3B7DA0F-17C6-5578-8E8A-BF252B85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breakdown of Job Title required for data science jobs?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5ED163E9-260D-F993-D50B-F2C62D32B056}"/>
              </a:ext>
            </a:extLst>
          </p:cNvPr>
          <p:cNvSpPr txBox="1">
            <a:spLocks/>
          </p:cNvSpPr>
          <p:nvPr/>
        </p:nvSpPr>
        <p:spPr>
          <a:xfrm>
            <a:off x="5737918" y="2142067"/>
            <a:ext cx="5847664" cy="253153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</a:pPr>
            <a:r>
              <a:rPr lang="en-US" dirty="0"/>
              <a:t>Data Engineer jobs comprised the majority of jobs with 31.5% and an average salary of $142,000 USD</a:t>
            </a:r>
          </a:p>
          <a:p>
            <a:pPr>
              <a:spcAft>
                <a:spcPts val="400"/>
              </a:spcAft>
            </a:pPr>
            <a:r>
              <a:rPr lang="en-US" dirty="0"/>
              <a:t>Data Analyst jobs comprised 20.6% of jobs, with an average salary of $109,500 USD</a:t>
            </a:r>
          </a:p>
        </p:txBody>
      </p:sp>
    </p:spTree>
    <p:extLst>
      <p:ext uri="{BB962C8B-B14F-4D97-AF65-F5344CB8AC3E}">
        <p14:creationId xmlns:p14="http://schemas.microsoft.com/office/powerpoint/2010/main" val="410071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8D15F5-6A8B-8D1A-F3B7-2CAF99688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4" y="2218266"/>
            <a:ext cx="7747526" cy="387376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data science salaries vary by job title?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8347CC-67C2-81BC-336A-C33C1FDC2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66100" y="2218266"/>
            <a:ext cx="3797826" cy="3873763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dirty="0"/>
              <a:t>The ANOVA test showed a statistically significant difference in salary based on job title</a:t>
            </a:r>
          </a:p>
          <a:p>
            <a:pPr lvl="1">
              <a:spcAft>
                <a:spcPts val="400"/>
              </a:spcAft>
            </a:pPr>
            <a:r>
              <a:rPr lang="en-US" dirty="0"/>
              <a:t>P-value = 9.11 e-35</a:t>
            </a:r>
          </a:p>
        </p:txBody>
      </p:sp>
    </p:spTree>
    <p:extLst>
      <p:ext uri="{BB962C8B-B14F-4D97-AF65-F5344CB8AC3E}">
        <p14:creationId xmlns:p14="http://schemas.microsoft.com/office/powerpoint/2010/main" val="326669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4251-AB16-D0F9-0F61-28488B3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 us companies hire us residents?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D807CF-7155-A14D-C491-37F1FB68F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" y="1838810"/>
            <a:ext cx="8898509" cy="4791506"/>
          </a:xfrm>
          <a:ln>
            <a:solidFill>
              <a:schemeClr val="bg1"/>
            </a:solidFill>
          </a:ln>
        </p:spPr>
      </p:pic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DBD8DECF-5C14-0535-BA23-A321248F07A8}"/>
              </a:ext>
            </a:extLst>
          </p:cNvPr>
          <p:cNvSpPr txBox="1">
            <a:spLocks/>
          </p:cNvSpPr>
          <p:nvPr/>
        </p:nvSpPr>
        <p:spPr>
          <a:xfrm>
            <a:off x="9427464" y="1752600"/>
            <a:ext cx="2536462" cy="487771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 companies hired employees from ___# countries</a:t>
            </a:r>
          </a:p>
          <a:p>
            <a:r>
              <a:rPr lang="en-US" dirty="0"/>
              <a:t>____% were US residents</a:t>
            </a:r>
          </a:p>
          <a:p>
            <a:r>
              <a:rPr lang="en-US" dirty="0"/>
              <a:t>Of note, though the UK was 2</a:t>
            </a:r>
            <a:r>
              <a:rPr lang="en-US" baseline="30000" dirty="0"/>
              <a:t>nd</a:t>
            </a:r>
            <a:r>
              <a:rPr lang="en-US" dirty="0"/>
              <a:t> in volume, no US companies hired UK residents</a:t>
            </a:r>
          </a:p>
        </p:txBody>
      </p:sp>
    </p:spTree>
    <p:extLst>
      <p:ext uri="{BB962C8B-B14F-4D97-AF65-F5344CB8AC3E}">
        <p14:creationId xmlns:p14="http://schemas.microsoft.com/office/powerpoint/2010/main" val="3694235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216</TotalTime>
  <Words>442</Words>
  <Application>Microsoft Office PowerPoint</Application>
  <PresentationFormat>Widescreen</PresentationFormat>
  <Paragraphs>52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Data Science Salaries – Managing expectations</vt:lpstr>
      <vt:lpstr>Project overview</vt:lpstr>
      <vt:lpstr>How have data science salaries changed over time? – By country (company location)</vt:lpstr>
      <vt:lpstr>How have data science salaries changed over time? – By company size</vt:lpstr>
      <vt:lpstr>What is the breakdown of experience level required for data science jobs?</vt:lpstr>
      <vt:lpstr>How do data science salaries vary by experience level?</vt:lpstr>
      <vt:lpstr>What is the breakdown of Job Title required for data science jobs?</vt:lpstr>
      <vt:lpstr>How do data science salaries vary by job title?</vt:lpstr>
      <vt:lpstr>Do us companies hire us residents?</vt:lpstr>
      <vt:lpstr>Do us residents work for us companies?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Salaries – Managing expectations</dc:title>
  <dc:creator>Leah Latham</dc:creator>
  <cp:lastModifiedBy>Leah Latham</cp:lastModifiedBy>
  <cp:revision>14</cp:revision>
  <dcterms:created xsi:type="dcterms:W3CDTF">2023-07-16T20:32:07Z</dcterms:created>
  <dcterms:modified xsi:type="dcterms:W3CDTF">2023-07-19T02:54:36Z</dcterms:modified>
</cp:coreProperties>
</file>