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0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0454" y="1798029"/>
            <a:ext cx="17203420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350" y="-123367"/>
            <a:ext cx="19000607" cy="1860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764" y="1953659"/>
            <a:ext cx="18101310" cy="785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64.png"/><Relationship Id="rId12" Type="http://schemas.openxmlformats.org/officeDocument/2006/relationships/image" Target="../media/image8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jpg"/><Relationship Id="rId4" Type="http://schemas.openxmlformats.org/officeDocument/2006/relationships/image" Target="../media/image77.pn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64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26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21" Type="http://schemas.openxmlformats.org/officeDocument/2006/relationships/image" Target="../media/image1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5" Type="http://schemas.openxmlformats.org/officeDocument/2006/relationships/image" Target="../media/image57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1454" y="2159470"/>
            <a:ext cx="14781530" cy="575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9845" algn="ctr">
              <a:lnSpc>
                <a:spcPct val="131200"/>
              </a:lnSpc>
              <a:spcBef>
                <a:spcPts val="100"/>
              </a:spcBef>
            </a:pPr>
            <a:r>
              <a:rPr sz="9550" spc="-155" dirty="0"/>
              <a:t>Spring</a:t>
            </a:r>
            <a:r>
              <a:rPr sz="9550" spc="-395" dirty="0"/>
              <a:t> </a:t>
            </a:r>
            <a:r>
              <a:rPr sz="9550" spc="-175" dirty="0"/>
              <a:t>Framework</a:t>
            </a:r>
            <a:r>
              <a:rPr sz="9550" spc="-395" dirty="0"/>
              <a:t> </a:t>
            </a:r>
            <a:r>
              <a:rPr sz="9550" dirty="0"/>
              <a:t>6</a:t>
            </a:r>
            <a:r>
              <a:rPr sz="9550" spc="-395" dirty="0"/>
              <a:t> </a:t>
            </a:r>
            <a:r>
              <a:rPr sz="9550" spc="-25" dirty="0"/>
              <a:t>and </a:t>
            </a:r>
            <a:r>
              <a:rPr sz="9550" spc="-155" dirty="0"/>
              <a:t>Spring</a:t>
            </a:r>
            <a:r>
              <a:rPr sz="9550" spc="-445" dirty="0"/>
              <a:t> </a:t>
            </a:r>
            <a:r>
              <a:rPr sz="9550" spc="-105" dirty="0"/>
              <a:t>Boot</a:t>
            </a:r>
            <a:r>
              <a:rPr sz="9550" spc="-455" dirty="0"/>
              <a:t> </a:t>
            </a:r>
            <a:r>
              <a:rPr sz="9550" dirty="0"/>
              <a:t>3</a:t>
            </a:r>
            <a:r>
              <a:rPr sz="9550" spc="-445" dirty="0"/>
              <a:t> </a:t>
            </a:r>
            <a:r>
              <a:rPr sz="9550" spc="-95" dirty="0"/>
              <a:t>for</a:t>
            </a:r>
            <a:r>
              <a:rPr sz="9550" spc="-450" dirty="0"/>
              <a:t> </a:t>
            </a:r>
            <a:r>
              <a:rPr sz="9550" spc="-150" dirty="0"/>
              <a:t>Beginners </a:t>
            </a:r>
            <a:r>
              <a:rPr sz="9550" spc="-170" dirty="0"/>
              <a:t>(</a:t>
            </a:r>
            <a:r>
              <a:rPr sz="9550" spc="-170" dirty="0">
                <a:solidFill>
                  <a:srgbClr val="981800"/>
                </a:solidFill>
              </a:rPr>
              <a:t>Includes</a:t>
            </a:r>
            <a:r>
              <a:rPr sz="9550" spc="-405" dirty="0">
                <a:solidFill>
                  <a:srgbClr val="981800"/>
                </a:solidFill>
              </a:rPr>
              <a:t> </a:t>
            </a:r>
            <a:r>
              <a:rPr sz="9550" spc="-150" dirty="0">
                <a:solidFill>
                  <a:srgbClr val="981800"/>
                </a:solidFill>
              </a:rPr>
              <a:t>Simple</a:t>
            </a:r>
            <a:r>
              <a:rPr sz="9550" spc="-405" dirty="0">
                <a:solidFill>
                  <a:srgbClr val="981800"/>
                </a:solidFill>
              </a:rPr>
              <a:t> </a:t>
            </a:r>
            <a:r>
              <a:rPr sz="9550" spc="-60" dirty="0">
                <a:solidFill>
                  <a:srgbClr val="981800"/>
                </a:solidFill>
              </a:rPr>
              <a:t>Projects</a:t>
            </a:r>
            <a:r>
              <a:rPr sz="9550" spc="-60" dirty="0"/>
              <a:t>)</a:t>
            </a:r>
            <a:endParaRPr sz="9550"/>
          </a:p>
        </p:txBody>
      </p:sp>
      <p:grpSp>
        <p:nvGrpSpPr>
          <p:cNvPr id="3" name="object 3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0200"/>
              </a:lnSpc>
              <a:spcBef>
                <a:spcPts val="100"/>
              </a:spcBef>
            </a:pPr>
            <a:r>
              <a:rPr sz="9100" dirty="0">
                <a:solidFill>
                  <a:srgbClr val="3E231A"/>
                </a:solidFill>
              </a:rPr>
              <a:t>Understanding</a:t>
            </a:r>
            <a:r>
              <a:rPr sz="9100" spc="-25" dirty="0">
                <a:solidFill>
                  <a:srgbClr val="3E231A"/>
                </a:solidFill>
              </a:rPr>
              <a:t> </a:t>
            </a:r>
            <a:r>
              <a:rPr sz="9100" dirty="0">
                <a:solidFill>
                  <a:srgbClr val="3E231A"/>
                </a:solidFill>
              </a:rPr>
              <a:t>Spring</a:t>
            </a:r>
            <a:r>
              <a:rPr sz="9100" spc="-25" dirty="0">
                <a:solidFill>
                  <a:srgbClr val="3E231A"/>
                </a:solidFill>
              </a:rPr>
              <a:t> </a:t>
            </a:r>
            <a:r>
              <a:rPr sz="9100" dirty="0">
                <a:solidFill>
                  <a:srgbClr val="3E231A"/>
                </a:solidFill>
              </a:rPr>
              <a:t>Boot</a:t>
            </a:r>
            <a:r>
              <a:rPr sz="9100" spc="-20" dirty="0">
                <a:solidFill>
                  <a:srgbClr val="3E231A"/>
                </a:solidFill>
              </a:rPr>
              <a:t> </a:t>
            </a:r>
            <a:r>
              <a:rPr sz="9100" spc="-25" dirty="0">
                <a:solidFill>
                  <a:srgbClr val="3E231A"/>
                </a:solidFill>
              </a:rPr>
              <a:t>App </a:t>
            </a:r>
            <a:r>
              <a:rPr sz="9100" spc="-10" dirty="0">
                <a:solidFill>
                  <a:srgbClr val="3E231A"/>
                </a:solidFill>
              </a:rPr>
              <a:t>Structure</a:t>
            </a:r>
            <a:endParaRPr sz="9100"/>
          </a:p>
          <a:p>
            <a:pPr algn="ctr">
              <a:lnSpc>
                <a:spcPct val="100000"/>
              </a:lnSpc>
              <a:spcBef>
                <a:spcPts val="1120"/>
              </a:spcBef>
              <a:tabLst>
                <a:tab pos="6004560" algn="l"/>
                <a:tab pos="8475345" algn="l"/>
                <a:tab pos="10754360" algn="l"/>
              </a:tabLst>
            </a:pPr>
            <a:r>
              <a:rPr sz="9100" spc="-10" dirty="0">
                <a:solidFill>
                  <a:srgbClr val="FF2600"/>
                </a:solidFill>
              </a:rPr>
              <a:t>(Important</a:t>
            </a:r>
            <a:r>
              <a:rPr sz="9100" dirty="0">
                <a:solidFill>
                  <a:srgbClr val="FF2600"/>
                </a:solidFill>
              </a:rPr>
              <a:t>	</a:t>
            </a:r>
            <a:r>
              <a:rPr sz="9100" spc="-10" dirty="0">
                <a:solidFill>
                  <a:srgbClr val="FF2600"/>
                </a:solidFill>
              </a:rPr>
              <a:t>files</a:t>
            </a:r>
            <a:r>
              <a:rPr sz="9100" dirty="0">
                <a:solidFill>
                  <a:srgbClr val="FF2600"/>
                </a:solidFill>
              </a:rPr>
              <a:t>	</a:t>
            </a:r>
            <a:r>
              <a:rPr sz="9100" spc="-25" dirty="0">
                <a:solidFill>
                  <a:srgbClr val="FF2600"/>
                </a:solidFill>
              </a:rPr>
              <a:t>and</a:t>
            </a:r>
            <a:r>
              <a:rPr sz="9100" dirty="0">
                <a:solidFill>
                  <a:srgbClr val="FF2600"/>
                </a:solidFill>
              </a:rPr>
              <a:t>	</a:t>
            </a:r>
            <a:r>
              <a:rPr sz="9100" spc="-10" dirty="0">
                <a:solidFill>
                  <a:srgbClr val="FF2600"/>
                </a:solidFill>
              </a:rPr>
              <a:t>folders)</a:t>
            </a:r>
            <a:endParaRPr sz="9100"/>
          </a:p>
        </p:txBody>
      </p:sp>
      <p:sp>
        <p:nvSpPr>
          <p:cNvPr id="3" name="object 3"/>
          <p:cNvSpPr txBox="1"/>
          <p:nvPr/>
        </p:nvSpPr>
        <p:spPr>
          <a:xfrm>
            <a:off x="9402828" y="7230988"/>
            <a:ext cx="825627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By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Ramesh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Fadatare</a:t>
            </a:r>
            <a:r>
              <a:rPr sz="4100" b="1" spc="25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(Java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spc="-10" dirty="0">
                <a:solidFill>
                  <a:srgbClr val="3E231A"/>
                </a:solidFill>
                <a:latin typeface="Palatino Linotype"/>
                <a:cs typeface="Palatino Linotype"/>
              </a:rPr>
              <a:t>Guides)</a:t>
            </a:r>
            <a:endParaRPr sz="4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19364" rIns="0" bIns="0" rtlCol="0">
            <a:spAutoFit/>
          </a:bodyPr>
          <a:lstStyle/>
          <a:p>
            <a:pPr marL="6152515" marR="5080" indent="-4214495">
              <a:lnSpc>
                <a:spcPct val="110200"/>
              </a:lnSpc>
              <a:spcBef>
                <a:spcPts val="90"/>
              </a:spcBef>
            </a:pPr>
            <a:r>
              <a:rPr sz="11350" dirty="0">
                <a:solidFill>
                  <a:srgbClr val="3E231A"/>
                </a:solidFill>
              </a:rPr>
              <a:t>Spring</a:t>
            </a:r>
            <a:r>
              <a:rPr sz="11350" spc="25" dirty="0">
                <a:solidFill>
                  <a:srgbClr val="3E231A"/>
                </a:solidFill>
              </a:rPr>
              <a:t> </a:t>
            </a:r>
            <a:r>
              <a:rPr sz="11350" dirty="0">
                <a:solidFill>
                  <a:srgbClr val="3E231A"/>
                </a:solidFill>
              </a:rPr>
              <a:t>Boot</a:t>
            </a:r>
            <a:r>
              <a:rPr sz="11350" spc="30" dirty="0">
                <a:solidFill>
                  <a:srgbClr val="3E231A"/>
                </a:solidFill>
              </a:rPr>
              <a:t> </a:t>
            </a:r>
            <a:r>
              <a:rPr sz="11350" spc="-10" dirty="0">
                <a:solidFill>
                  <a:srgbClr val="FF2600"/>
                </a:solidFill>
              </a:rPr>
              <a:t>Starters </a:t>
            </a:r>
            <a:r>
              <a:rPr sz="11350" spc="-10" dirty="0">
                <a:solidFill>
                  <a:srgbClr val="3E231A"/>
                </a:solidFill>
              </a:rPr>
              <a:t>Feature</a:t>
            </a:r>
            <a:endParaRPr sz="11350"/>
          </a:p>
        </p:txBody>
      </p:sp>
      <p:sp>
        <p:nvSpPr>
          <p:cNvPr id="3" name="object 3"/>
          <p:cNvSpPr txBox="1"/>
          <p:nvPr/>
        </p:nvSpPr>
        <p:spPr>
          <a:xfrm>
            <a:off x="8178690" y="7348694"/>
            <a:ext cx="825627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By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Ramesh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Fadatare</a:t>
            </a:r>
            <a:r>
              <a:rPr sz="4100" b="1" spc="25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(Java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spc="-10" dirty="0">
                <a:solidFill>
                  <a:srgbClr val="3E231A"/>
                </a:solidFill>
                <a:latin typeface="Palatino Linotype"/>
                <a:cs typeface="Palatino Linotype"/>
              </a:rPr>
              <a:t>Guides)</a:t>
            </a:r>
            <a:endParaRPr sz="4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876" y="-123367"/>
            <a:ext cx="460248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55" dirty="0"/>
              <a:t>Problem</a:t>
            </a:r>
            <a:endParaRPr sz="9550"/>
          </a:p>
        </p:txBody>
      </p:sp>
      <p:grpSp>
        <p:nvGrpSpPr>
          <p:cNvPr id="3" name="object 3"/>
          <p:cNvGrpSpPr/>
          <p:nvPr/>
        </p:nvGrpSpPr>
        <p:grpSpPr>
          <a:xfrm>
            <a:off x="1272236" y="1577013"/>
            <a:ext cx="7061200" cy="9399270"/>
            <a:chOff x="1272236" y="1577013"/>
            <a:chExt cx="7061200" cy="9399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236" y="2836782"/>
              <a:ext cx="7061126" cy="81389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7494" y="1577013"/>
              <a:ext cx="2537226" cy="15421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9378" y="1597955"/>
              <a:ext cx="2453459" cy="14583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5863" y="1905701"/>
              <a:ext cx="2104647" cy="49213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68721" y="1481692"/>
            <a:ext cx="4533893" cy="452342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2735099" y="5148364"/>
            <a:ext cx="5217160" cy="5840095"/>
            <a:chOff x="12735099" y="5148364"/>
            <a:chExt cx="5217160" cy="58400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35099" y="6464496"/>
              <a:ext cx="4717133" cy="45234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10180" y="5148364"/>
              <a:ext cx="3941961" cy="16030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52066" y="5169306"/>
              <a:ext cx="3858192" cy="15192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01123" y="5455331"/>
              <a:ext cx="2554896" cy="49213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510647" y="1852999"/>
            <a:ext cx="2011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MVC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55272" y="1840717"/>
            <a:ext cx="3451860" cy="1014730"/>
            <a:chOff x="14255272" y="1840717"/>
            <a:chExt cx="3451860" cy="101473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55272" y="1840717"/>
              <a:ext cx="3451792" cy="101469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97155" y="1861659"/>
              <a:ext cx="3368023" cy="9309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80677" y="2136060"/>
              <a:ext cx="1706754" cy="40836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635850" y="2090525"/>
            <a:ext cx="16059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Hibernate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54556" y="5398173"/>
            <a:ext cx="2453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Security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2236" y="1577013"/>
            <a:ext cx="7061200" cy="9399270"/>
            <a:chOff x="1272236" y="1577013"/>
            <a:chExt cx="7061200" cy="9399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236" y="2836782"/>
              <a:ext cx="7061126" cy="81389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7494" y="1577013"/>
              <a:ext cx="2537226" cy="15421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9378" y="1597955"/>
              <a:ext cx="2453459" cy="14583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5863" y="1905701"/>
              <a:ext cx="2104647" cy="49213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10647" y="1852999"/>
            <a:ext cx="2011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MVC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184289" y="2900098"/>
            <a:ext cx="4080510" cy="2049780"/>
            <a:chOff x="13184289" y="2900098"/>
            <a:chExt cx="4080510" cy="20497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84289" y="2900098"/>
              <a:ext cx="4080373" cy="2049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26178" y="2921039"/>
              <a:ext cx="3996600" cy="19659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77082" y="3193620"/>
              <a:ext cx="3905640" cy="5026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322087" y="3149906"/>
            <a:ext cx="3804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Web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Starter</a:t>
            </a:r>
            <a:endParaRPr sz="2800">
              <a:latin typeface="Palatino Linotype"/>
              <a:cs typeface="Palatino Lino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82750" y="4945077"/>
            <a:ext cx="9274740" cy="187349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498631" y="5109791"/>
            <a:ext cx="2118995" cy="1130935"/>
            <a:chOff x="8498631" y="5109791"/>
            <a:chExt cx="2118995" cy="113093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98631" y="5109791"/>
              <a:ext cx="2118846" cy="11308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40515" y="5130733"/>
              <a:ext cx="2035079" cy="1047088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85545">
              <a:lnSpc>
                <a:spcPct val="100000"/>
              </a:lnSpc>
              <a:spcBef>
                <a:spcPts val="130"/>
              </a:spcBef>
            </a:pPr>
            <a:r>
              <a:rPr sz="9150" spc="-165" dirty="0"/>
              <a:t>Solution</a:t>
            </a:r>
            <a:r>
              <a:rPr sz="9150" spc="-300" dirty="0"/>
              <a:t> </a:t>
            </a:r>
            <a:r>
              <a:rPr sz="9150" dirty="0"/>
              <a:t>-</a:t>
            </a:r>
            <a:r>
              <a:rPr sz="9150" spc="-300" dirty="0"/>
              <a:t> </a:t>
            </a:r>
            <a:r>
              <a:rPr sz="9150" spc="-195" dirty="0"/>
              <a:t>spring-boot-</a:t>
            </a:r>
            <a:r>
              <a:rPr sz="9150" spc="-215" dirty="0"/>
              <a:t>starter-</a:t>
            </a:r>
            <a:r>
              <a:rPr sz="9150" spc="-25" dirty="0"/>
              <a:t>web</a:t>
            </a:r>
            <a:endParaRPr sz="91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945" y="3782402"/>
            <a:ext cx="6262173" cy="62477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6169" y="1817207"/>
            <a:ext cx="3942079" cy="1907539"/>
            <a:chOff x="3046169" y="1817207"/>
            <a:chExt cx="3942079" cy="190753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6169" y="1817207"/>
              <a:ext cx="3941961" cy="19070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8052" y="1838149"/>
              <a:ext cx="3858193" cy="18232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7387" y="2020880"/>
              <a:ext cx="3476333" cy="523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7412" y="2502541"/>
              <a:ext cx="1696283" cy="4083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30810" y="1960212"/>
            <a:ext cx="3373120" cy="947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985" marR="5080" indent="-883919">
              <a:lnSpc>
                <a:spcPct val="108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Data 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JPA</a:t>
            </a:r>
            <a:r>
              <a:rPr sz="2800" spc="-1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with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Hibernate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471433" y="4512754"/>
            <a:ext cx="3942079" cy="1603375"/>
            <a:chOff x="13471433" y="4512754"/>
            <a:chExt cx="3942079" cy="16033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71433" y="4512754"/>
              <a:ext cx="3941961" cy="16030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13317" y="4533696"/>
              <a:ext cx="3858186" cy="15192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49326" y="4816607"/>
              <a:ext cx="3790460" cy="49213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596518" y="4762563"/>
            <a:ext cx="3691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Starter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JPA</a:t>
            </a:r>
            <a:endParaRPr sz="2800">
              <a:latin typeface="Palatino Linotype"/>
              <a:cs typeface="Palatino Linotyp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46559" y="6503728"/>
            <a:ext cx="7129455" cy="126993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215402" y="6583069"/>
            <a:ext cx="3179445" cy="1130935"/>
            <a:chOff x="8215402" y="6583069"/>
            <a:chExt cx="3179445" cy="113093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15402" y="6583069"/>
              <a:ext cx="3178839" cy="11308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57285" y="6604011"/>
              <a:ext cx="3095070" cy="1047088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150" rIns="0" bIns="0" rtlCol="0">
            <a:spAutoFit/>
          </a:bodyPr>
          <a:lstStyle/>
          <a:p>
            <a:pPr marL="1445260">
              <a:lnSpc>
                <a:spcPct val="100000"/>
              </a:lnSpc>
              <a:spcBef>
                <a:spcPts val="120"/>
              </a:spcBef>
            </a:pPr>
            <a:r>
              <a:rPr sz="8300" spc="-150" dirty="0"/>
              <a:t>Solution</a:t>
            </a:r>
            <a:r>
              <a:rPr sz="8300" spc="-310" dirty="0"/>
              <a:t> </a:t>
            </a:r>
            <a:r>
              <a:rPr sz="8300" dirty="0"/>
              <a:t>-</a:t>
            </a:r>
            <a:r>
              <a:rPr sz="8300" spc="-300" dirty="0"/>
              <a:t> </a:t>
            </a:r>
            <a:r>
              <a:rPr sz="8300" spc="-170" dirty="0"/>
              <a:t>spring-boot-</a:t>
            </a:r>
            <a:r>
              <a:rPr sz="8300" spc="-195" dirty="0"/>
              <a:t>starter-</a:t>
            </a:r>
            <a:r>
              <a:rPr sz="8300" spc="-170" dirty="0"/>
              <a:t>data-</a:t>
            </a:r>
            <a:r>
              <a:rPr sz="8300" spc="-25" dirty="0"/>
              <a:t>jpa</a:t>
            </a:r>
            <a:endParaRPr sz="8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150" rIns="0" bIns="0" rtlCol="0">
            <a:spAutoFit/>
          </a:bodyPr>
          <a:lstStyle/>
          <a:p>
            <a:pPr marL="1503680">
              <a:lnSpc>
                <a:spcPct val="100000"/>
              </a:lnSpc>
              <a:spcBef>
                <a:spcPts val="120"/>
              </a:spcBef>
            </a:pPr>
            <a:r>
              <a:rPr sz="8300" spc="-150" dirty="0"/>
              <a:t>Solution</a:t>
            </a:r>
            <a:r>
              <a:rPr sz="8300" spc="-310" dirty="0"/>
              <a:t> </a:t>
            </a:r>
            <a:r>
              <a:rPr sz="8300" dirty="0"/>
              <a:t>-</a:t>
            </a:r>
            <a:r>
              <a:rPr sz="8300" spc="-300" dirty="0"/>
              <a:t> </a:t>
            </a:r>
            <a:r>
              <a:rPr sz="8300" spc="-170" dirty="0"/>
              <a:t>spring-boot-</a:t>
            </a:r>
            <a:r>
              <a:rPr sz="8300" spc="-195" dirty="0"/>
              <a:t>starter-</a:t>
            </a:r>
            <a:r>
              <a:rPr sz="8300" spc="-95" dirty="0"/>
              <a:t>security</a:t>
            </a:r>
            <a:endParaRPr sz="8300"/>
          </a:p>
        </p:txBody>
      </p:sp>
      <p:grpSp>
        <p:nvGrpSpPr>
          <p:cNvPr id="3" name="object 3"/>
          <p:cNvGrpSpPr/>
          <p:nvPr/>
        </p:nvGrpSpPr>
        <p:grpSpPr>
          <a:xfrm>
            <a:off x="1812027" y="3710188"/>
            <a:ext cx="9729470" cy="6894195"/>
            <a:chOff x="1812027" y="3710188"/>
            <a:chExt cx="9729470" cy="6894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2027" y="3710188"/>
              <a:ext cx="7189378" cy="6894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2955" y="5109791"/>
              <a:ext cx="2978188" cy="1130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4839" y="5130733"/>
              <a:ext cx="2894421" cy="104708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251901" y="1899691"/>
            <a:ext cx="3942079" cy="1603375"/>
            <a:chOff x="3251901" y="1899691"/>
            <a:chExt cx="3942079" cy="16033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1901" y="1899691"/>
              <a:ext cx="3941961" cy="16030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3785" y="1920634"/>
              <a:ext cx="3858194" cy="15192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7523" y="2198886"/>
              <a:ext cx="2554896" cy="4921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96277" y="2149501"/>
            <a:ext cx="24536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Security</a:t>
            </a:r>
            <a:endParaRPr sz="2800">
              <a:latin typeface="Palatino Linotype"/>
              <a:cs typeface="Palatino Linotyp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679173" y="2898411"/>
            <a:ext cx="7395845" cy="3414395"/>
            <a:chOff x="11679173" y="2898411"/>
            <a:chExt cx="7395845" cy="341439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79173" y="4907356"/>
              <a:ext cx="7395267" cy="1405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14692" y="2898411"/>
              <a:ext cx="3941961" cy="20977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56577" y="2919354"/>
              <a:ext cx="3858192" cy="20140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25224" y="3214561"/>
              <a:ext cx="3120323" cy="4921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07938" y="3675280"/>
              <a:ext cx="2554896" cy="49213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4173203" y="3130419"/>
            <a:ext cx="3025140" cy="947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6385">
              <a:lnSpc>
                <a:spcPct val="108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Starter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Security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652" y="-52744"/>
            <a:ext cx="1076071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55" dirty="0"/>
              <a:t>Spring</a:t>
            </a:r>
            <a:r>
              <a:rPr sz="9550" spc="-445" dirty="0"/>
              <a:t> </a:t>
            </a:r>
            <a:r>
              <a:rPr sz="9550" spc="-105" dirty="0"/>
              <a:t>Boot</a:t>
            </a:r>
            <a:r>
              <a:rPr sz="9550" spc="-475" dirty="0"/>
              <a:t> </a:t>
            </a:r>
            <a:r>
              <a:rPr sz="9550" spc="-150" dirty="0"/>
              <a:t>Starters</a:t>
            </a:r>
            <a:endParaRPr sz="9550"/>
          </a:p>
        </p:txBody>
      </p:sp>
      <p:sp>
        <p:nvSpPr>
          <p:cNvPr id="3" name="object 3"/>
          <p:cNvSpPr txBox="1"/>
          <p:nvPr/>
        </p:nvSpPr>
        <p:spPr>
          <a:xfrm>
            <a:off x="1425365" y="1732418"/>
            <a:ext cx="18030190" cy="825783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75970" marR="5080" indent="-763905">
              <a:lnSpc>
                <a:spcPts val="5340"/>
              </a:lnSpc>
              <a:spcBef>
                <a:spcPts val="360"/>
              </a:spcBef>
              <a:buAutoNum type="arabicPeriod"/>
              <a:tabLst>
                <a:tab pos="775970" algn="l"/>
                <a:tab pos="776605" algn="l"/>
              </a:tabLst>
            </a:pPr>
            <a:r>
              <a:rPr sz="3600" dirty="0">
                <a:latin typeface="Palatino Linotype"/>
                <a:cs typeface="Palatino Linotype"/>
              </a:rPr>
              <a:t>These</a:t>
            </a:r>
            <a:r>
              <a:rPr sz="3600" spc="-3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starters</a:t>
            </a:r>
            <a:r>
              <a:rPr sz="3600" spc="-3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are</a:t>
            </a:r>
            <a:r>
              <a:rPr sz="3600" spc="-35" dirty="0">
                <a:latin typeface="Palatino Linotype"/>
                <a:cs typeface="Palatino Linotype"/>
              </a:rPr>
              <a:t> </a:t>
            </a:r>
            <a:r>
              <a:rPr sz="3600" spc="-20" dirty="0">
                <a:latin typeface="Palatino Linotype"/>
                <a:cs typeface="Palatino Linotype"/>
              </a:rPr>
              <a:t>pre-</a:t>
            </a:r>
            <a:r>
              <a:rPr sz="3600" dirty="0">
                <a:latin typeface="Palatino Linotype"/>
                <a:cs typeface="Palatino Linotype"/>
              </a:rPr>
              <a:t>configured</a:t>
            </a:r>
            <a:r>
              <a:rPr sz="3600" spc="-3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with</a:t>
            </a:r>
            <a:r>
              <a:rPr sz="3600" spc="-3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the</a:t>
            </a:r>
            <a:r>
              <a:rPr sz="3600" spc="-3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most</a:t>
            </a:r>
            <a:r>
              <a:rPr sz="3600" spc="-3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commonly</a:t>
            </a:r>
            <a:r>
              <a:rPr sz="3600" spc="-35" dirty="0">
                <a:latin typeface="Palatino Linotype"/>
                <a:cs typeface="Palatino Linotype"/>
              </a:rPr>
              <a:t> </a:t>
            </a:r>
            <a:r>
              <a:rPr sz="3600" spc="-20" dirty="0">
                <a:latin typeface="Palatino Linotype"/>
                <a:cs typeface="Palatino Linotype"/>
              </a:rPr>
              <a:t>used </a:t>
            </a:r>
            <a:r>
              <a:rPr sz="3600" dirty="0">
                <a:latin typeface="Palatino Linotype"/>
                <a:cs typeface="Palatino Linotype"/>
              </a:rPr>
              <a:t>library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dependencies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so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you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don’t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have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to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search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for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the</a:t>
            </a:r>
            <a:r>
              <a:rPr sz="3600" spc="-10" dirty="0">
                <a:latin typeface="Palatino Linotype"/>
                <a:cs typeface="Palatino Linotype"/>
              </a:rPr>
              <a:t> compatible </a:t>
            </a:r>
            <a:r>
              <a:rPr sz="3600" dirty="0">
                <a:latin typeface="Palatino Linotype"/>
                <a:cs typeface="Palatino Linotype"/>
              </a:rPr>
              <a:t>library</a:t>
            </a:r>
            <a:r>
              <a:rPr sz="3600" spc="-4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versions</a:t>
            </a:r>
            <a:r>
              <a:rPr sz="3600" spc="-4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and</a:t>
            </a:r>
            <a:r>
              <a:rPr sz="3600" spc="-4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configure</a:t>
            </a:r>
            <a:r>
              <a:rPr sz="3600" spc="-4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them</a:t>
            </a:r>
            <a:r>
              <a:rPr sz="3600" spc="-40" dirty="0">
                <a:latin typeface="Palatino Linotype"/>
                <a:cs typeface="Palatino Linotype"/>
              </a:rPr>
              <a:t> </a:t>
            </a:r>
            <a:r>
              <a:rPr sz="3600" spc="40" dirty="0">
                <a:latin typeface="Palatino Linotype"/>
                <a:cs typeface="Palatino Linotype"/>
              </a:rPr>
              <a:t>m</a:t>
            </a:r>
            <a:r>
              <a:rPr sz="3600" spc="45" dirty="0">
                <a:latin typeface="Palatino Linotype"/>
                <a:cs typeface="Palatino Linotype"/>
              </a:rPr>
              <a:t>anuall</a:t>
            </a:r>
            <a:r>
              <a:rPr sz="3600" spc="-459" dirty="0">
                <a:latin typeface="Palatino Linotype"/>
                <a:cs typeface="Palatino Linotype"/>
              </a:rPr>
              <a:t>y</a:t>
            </a:r>
            <a:r>
              <a:rPr sz="3600" spc="45" dirty="0">
                <a:latin typeface="Palatino Linotype"/>
                <a:cs typeface="Palatino Linotype"/>
              </a:rPr>
              <a:t>.</a:t>
            </a:r>
            <a:endParaRPr lang="en-US" sz="3600" spc="45" dirty="0">
              <a:latin typeface="Palatino Linotype"/>
              <a:cs typeface="Palatino Linotype"/>
            </a:endParaRPr>
          </a:p>
          <a:p>
            <a:pPr marL="775970" marR="5080" indent="-763905">
              <a:lnSpc>
                <a:spcPts val="5340"/>
              </a:lnSpc>
              <a:spcBef>
                <a:spcPts val="360"/>
              </a:spcBef>
              <a:buAutoNum type="arabicPeriod"/>
              <a:tabLst>
                <a:tab pos="775970" algn="l"/>
                <a:tab pos="776605" algn="l"/>
              </a:tabLst>
            </a:pPr>
            <a:r>
              <a:rPr sz="3600" dirty="0">
                <a:latin typeface="Palatino Linotype"/>
                <a:cs typeface="Palatino Linotype"/>
              </a:rPr>
              <a:t>For</a:t>
            </a:r>
            <a:r>
              <a:rPr sz="3600" spc="3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example,</a:t>
            </a:r>
            <a:r>
              <a:rPr sz="3600" spc="3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when</a:t>
            </a:r>
            <a:r>
              <a:rPr sz="3600" spc="3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we</a:t>
            </a:r>
            <a:r>
              <a:rPr sz="3600" spc="3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add</a:t>
            </a:r>
            <a:r>
              <a:rPr sz="3600" spc="3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the</a:t>
            </a:r>
            <a:r>
              <a:rPr sz="3600" spc="30" dirty="0">
                <a:latin typeface="Palatino Linotype"/>
                <a:cs typeface="Palatino Linotype"/>
              </a:rPr>
              <a:t> </a:t>
            </a:r>
            <a:r>
              <a:rPr sz="3600" b="1" spc="-10" dirty="0">
                <a:latin typeface="Palatino Linotype"/>
                <a:cs typeface="Palatino Linotype"/>
              </a:rPr>
              <a:t>spring-boot-</a:t>
            </a:r>
            <a:r>
              <a:rPr sz="3600" b="1" spc="-20" dirty="0">
                <a:latin typeface="Palatino Linotype"/>
                <a:cs typeface="Palatino Linotype"/>
              </a:rPr>
              <a:t>starter-</a:t>
            </a:r>
            <a:r>
              <a:rPr sz="3600" b="1" spc="-25" dirty="0">
                <a:latin typeface="Palatino Linotype"/>
                <a:cs typeface="Palatino Linotype"/>
              </a:rPr>
              <a:t>web </a:t>
            </a:r>
            <a:r>
              <a:rPr sz="3600" b="1" dirty="0">
                <a:latin typeface="Palatino Linotype"/>
                <a:cs typeface="Palatino Linotype"/>
              </a:rPr>
              <a:t>dependency</a:t>
            </a:r>
            <a:r>
              <a:rPr sz="3600" dirty="0">
                <a:latin typeface="Palatino Linotype"/>
                <a:cs typeface="Palatino Linotype"/>
              </a:rPr>
              <a:t>,</a:t>
            </a:r>
            <a:r>
              <a:rPr sz="3600" spc="-1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it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will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by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default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pull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all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the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commonly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used </a:t>
            </a:r>
            <a:r>
              <a:rPr sz="3600" spc="-10" dirty="0">
                <a:latin typeface="Palatino Linotype"/>
                <a:cs typeface="Palatino Linotype"/>
              </a:rPr>
              <a:t>libraries </a:t>
            </a:r>
            <a:r>
              <a:rPr sz="3600" dirty="0">
                <a:latin typeface="Palatino Linotype"/>
                <a:cs typeface="Palatino Linotype"/>
              </a:rPr>
              <a:t>while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developing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Spring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MVC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applications,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such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as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spc="-10" dirty="0">
                <a:latin typeface="Palatino Linotype"/>
                <a:cs typeface="Palatino Linotype"/>
              </a:rPr>
              <a:t>spring- </a:t>
            </a:r>
            <a:r>
              <a:rPr sz="3600" dirty="0">
                <a:latin typeface="Palatino Linotype"/>
                <a:cs typeface="Palatino Linotype"/>
              </a:rPr>
              <a:t>webmvc,</a:t>
            </a:r>
            <a:r>
              <a:rPr sz="3600" spc="15" dirty="0">
                <a:latin typeface="Palatino Linotype"/>
                <a:cs typeface="Palatino Linotype"/>
              </a:rPr>
              <a:t> </a:t>
            </a:r>
            <a:r>
              <a:rPr sz="3600" spc="-10" dirty="0">
                <a:latin typeface="Palatino Linotype"/>
                <a:cs typeface="Palatino Linotype"/>
              </a:rPr>
              <a:t>jackson-</a:t>
            </a:r>
            <a:r>
              <a:rPr sz="3600" dirty="0">
                <a:latin typeface="Palatino Linotype"/>
                <a:cs typeface="Palatino Linotype"/>
              </a:rPr>
              <a:t>json,</a:t>
            </a:r>
            <a:r>
              <a:rPr sz="3600" spc="30" dirty="0">
                <a:latin typeface="Palatino Linotype"/>
                <a:cs typeface="Palatino Linotype"/>
              </a:rPr>
              <a:t> </a:t>
            </a:r>
            <a:r>
              <a:rPr sz="3600" spc="-10" dirty="0">
                <a:latin typeface="Palatino Linotype"/>
                <a:cs typeface="Palatino Linotype"/>
              </a:rPr>
              <a:t>validation-</a:t>
            </a:r>
            <a:r>
              <a:rPr sz="3600" dirty="0">
                <a:latin typeface="Palatino Linotype"/>
                <a:cs typeface="Palatino Linotype"/>
              </a:rPr>
              <a:t>api,</a:t>
            </a:r>
            <a:r>
              <a:rPr sz="3600" spc="3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and</a:t>
            </a:r>
            <a:r>
              <a:rPr sz="3600" spc="30" dirty="0">
                <a:latin typeface="Palatino Linotype"/>
                <a:cs typeface="Palatino Linotype"/>
              </a:rPr>
              <a:t> </a:t>
            </a:r>
            <a:r>
              <a:rPr sz="3600" spc="-10" dirty="0">
                <a:latin typeface="Palatino Linotype"/>
                <a:cs typeface="Palatino Linotype"/>
              </a:rPr>
              <a:t>tomcat.</a:t>
            </a:r>
            <a:endParaRPr lang="en-US" sz="3600" spc="-10" dirty="0">
              <a:latin typeface="Palatino Linotype"/>
              <a:cs typeface="Palatino Linotype"/>
            </a:endParaRPr>
          </a:p>
          <a:p>
            <a:pPr marL="775970" marR="5080" indent="-763905">
              <a:lnSpc>
                <a:spcPts val="5340"/>
              </a:lnSpc>
              <a:spcBef>
                <a:spcPts val="360"/>
              </a:spcBef>
              <a:buAutoNum type="arabicPeriod"/>
              <a:tabLst>
                <a:tab pos="775970" algn="l"/>
                <a:tab pos="776605" algn="l"/>
              </a:tabLst>
            </a:pPr>
            <a:r>
              <a:rPr sz="3600" dirty="0">
                <a:latin typeface="Palatino Linotype"/>
                <a:cs typeface="Palatino Linotype"/>
              </a:rPr>
              <a:t>One</a:t>
            </a:r>
            <a:r>
              <a:rPr sz="3600" spc="2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more</a:t>
            </a:r>
            <a:r>
              <a:rPr sz="3600" spc="2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example,</a:t>
            </a:r>
            <a:r>
              <a:rPr sz="3600" spc="2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the</a:t>
            </a:r>
            <a:r>
              <a:rPr sz="3600" spc="25" dirty="0">
                <a:latin typeface="Palatino Linotype"/>
                <a:cs typeface="Palatino Linotype"/>
              </a:rPr>
              <a:t> </a:t>
            </a:r>
            <a:r>
              <a:rPr sz="3600" b="1" spc="-10" dirty="0">
                <a:latin typeface="Palatino Linotype"/>
                <a:cs typeface="Palatino Linotype"/>
              </a:rPr>
              <a:t>spring-boot-</a:t>
            </a:r>
            <a:r>
              <a:rPr sz="3600" b="1" spc="-20" dirty="0">
                <a:latin typeface="Palatino Linotype"/>
                <a:cs typeface="Palatino Linotype"/>
              </a:rPr>
              <a:t>starter-</a:t>
            </a:r>
            <a:r>
              <a:rPr sz="3600" b="1" spc="-10" dirty="0">
                <a:latin typeface="Palatino Linotype"/>
                <a:cs typeface="Palatino Linotype"/>
              </a:rPr>
              <a:t>data-</a:t>
            </a:r>
            <a:r>
              <a:rPr sz="3600" b="1" dirty="0">
                <a:latin typeface="Palatino Linotype"/>
                <a:cs typeface="Palatino Linotype"/>
              </a:rPr>
              <a:t>jpa</a:t>
            </a:r>
            <a:r>
              <a:rPr sz="3600" b="1" spc="2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starter</a:t>
            </a:r>
            <a:r>
              <a:rPr sz="3600" spc="25" dirty="0">
                <a:latin typeface="Palatino Linotype"/>
                <a:cs typeface="Palatino Linotype"/>
              </a:rPr>
              <a:t> </a:t>
            </a:r>
            <a:r>
              <a:rPr sz="3600" spc="-10" dirty="0">
                <a:latin typeface="Palatino Linotype"/>
                <a:cs typeface="Palatino Linotype"/>
              </a:rPr>
              <a:t>module </a:t>
            </a:r>
            <a:r>
              <a:rPr sz="3600" dirty="0">
                <a:latin typeface="Palatino Linotype"/>
                <a:cs typeface="Palatino Linotype"/>
              </a:rPr>
              <a:t>includes</a:t>
            </a:r>
            <a:r>
              <a:rPr sz="3600" spc="-3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all</a:t>
            </a:r>
            <a:r>
              <a:rPr sz="3600" spc="-2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the</a:t>
            </a:r>
            <a:r>
              <a:rPr sz="3600" spc="-2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dependencies</a:t>
            </a:r>
            <a:r>
              <a:rPr sz="3600" spc="-2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required</a:t>
            </a:r>
            <a:r>
              <a:rPr sz="3600" spc="-2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to</a:t>
            </a:r>
            <a:r>
              <a:rPr sz="3600" spc="-2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use</a:t>
            </a:r>
            <a:r>
              <a:rPr sz="3600" spc="-2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Spring</a:t>
            </a:r>
            <a:r>
              <a:rPr sz="3600" spc="-2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Data</a:t>
            </a:r>
            <a:r>
              <a:rPr sz="3600" spc="-20" dirty="0">
                <a:latin typeface="Palatino Linotype"/>
                <a:cs typeface="Palatino Linotype"/>
              </a:rPr>
              <a:t> JPA, </a:t>
            </a:r>
            <a:r>
              <a:rPr sz="3600" dirty="0">
                <a:latin typeface="Palatino Linotype"/>
                <a:cs typeface="Palatino Linotype"/>
              </a:rPr>
              <a:t>along</a:t>
            </a:r>
            <a:r>
              <a:rPr sz="3600" spc="-2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with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Hibernate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library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dependencies,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as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Hibernate</a:t>
            </a:r>
            <a:r>
              <a:rPr sz="3600" spc="-1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is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spc="-25" dirty="0">
                <a:latin typeface="Palatino Linotype"/>
                <a:cs typeface="Palatino Linotype"/>
              </a:rPr>
              <a:t>the</a:t>
            </a:r>
            <a:r>
              <a:rPr sz="3600" spc="112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most</a:t>
            </a:r>
            <a:r>
              <a:rPr sz="3600" spc="-20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commonly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dirty="0">
                <a:latin typeface="Palatino Linotype"/>
                <a:cs typeface="Palatino Linotype"/>
              </a:rPr>
              <a:t>used</a:t>
            </a:r>
            <a:r>
              <a:rPr sz="3600" spc="-5" dirty="0">
                <a:latin typeface="Palatino Linotype"/>
                <a:cs typeface="Palatino Linotype"/>
              </a:rPr>
              <a:t> </a:t>
            </a:r>
            <a:r>
              <a:rPr sz="3600" spc="-140" dirty="0">
                <a:latin typeface="Palatino Linotype"/>
                <a:cs typeface="Palatino Linotype"/>
              </a:rPr>
              <a:t>JPA</a:t>
            </a:r>
            <a:r>
              <a:rPr sz="3600" spc="-240" dirty="0">
                <a:latin typeface="Palatino Linotype"/>
                <a:cs typeface="Palatino Linotype"/>
              </a:rPr>
              <a:t> </a:t>
            </a:r>
            <a:r>
              <a:rPr sz="3600" spc="-10" dirty="0">
                <a:latin typeface="Palatino Linotype"/>
                <a:cs typeface="Palatino Linotype"/>
              </a:rPr>
              <a:t>implementation.</a:t>
            </a:r>
            <a:endParaRPr lang="en-US" sz="3600" spc="-10" dirty="0">
              <a:latin typeface="Palatino Linotype"/>
              <a:cs typeface="Palatino Linotype"/>
            </a:endParaRPr>
          </a:p>
          <a:p>
            <a:pPr marL="775970" marR="5080" indent="-763905">
              <a:lnSpc>
                <a:spcPts val="5340"/>
              </a:lnSpc>
              <a:spcBef>
                <a:spcPts val="360"/>
              </a:spcBef>
              <a:buAutoNum type="arabicPeriod"/>
              <a:tabLst>
                <a:tab pos="775970" algn="l"/>
                <a:tab pos="776605" algn="l"/>
              </a:tabLst>
            </a:pPr>
            <a:r>
              <a:rPr lang="en-US" sz="3600" spc="-10" dirty="0">
                <a:latin typeface="Palatino Linotype"/>
                <a:cs typeface="Palatino Linotype"/>
              </a:rPr>
              <a:t>Not only does the </a:t>
            </a:r>
            <a:r>
              <a:rPr lang="en-US" sz="3600" b="1" spc="-10" dirty="0">
                <a:latin typeface="Palatino Linotype"/>
                <a:cs typeface="Palatino Linotype"/>
              </a:rPr>
              <a:t>spring-boot-start-web </a:t>
            </a:r>
            <a:r>
              <a:rPr lang="en-US" sz="3600" spc="-10" dirty="0">
                <a:latin typeface="Palatino Linotype"/>
                <a:cs typeface="Palatino Linotype"/>
              </a:rPr>
              <a:t>add all these libraries but it also configures the commonly registered bean like </a:t>
            </a:r>
            <a:r>
              <a:rPr lang="en-US" sz="3600" spc="-10" dirty="0" err="1">
                <a:latin typeface="Palatino Linotype"/>
                <a:cs typeface="Palatino Linotype"/>
              </a:rPr>
              <a:t>DispatcherServlet</a:t>
            </a:r>
            <a:r>
              <a:rPr lang="en-US" sz="3600" spc="-10" dirty="0">
                <a:latin typeface="Palatino Linotype"/>
                <a:cs typeface="Palatino Linotype"/>
              </a:rPr>
              <a:t>, </a:t>
            </a:r>
            <a:r>
              <a:rPr lang="en-US" sz="3600" spc="-10" dirty="0" err="1">
                <a:latin typeface="Palatino Linotype"/>
                <a:cs typeface="Palatino Linotype"/>
              </a:rPr>
              <a:t>ResourceHandle</a:t>
            </a:r>
            <a:r>
              <a:rPr lang="en-US" sz="3600" spc="-10" dirty="0">
                <a:latin typeface="Palatino Linotype"/>
                <a:cs typeface="Palatino Linotype"/>
              </a:rPr>
              <a:t>, </a:t>
            </a:r>
            <a:r>
              <a:rPr lang="en-US" sz="3600" spc="-10" dirty="0" err="1">
                <a:latin typeface="Palatino Linotype"/>
                <a:cs typeface="Palatino Linotype"/>
              </a:rPr>
              <a:t>MessageSource</a:t>
            </a:r>
            <a:r>
              <a:rPr lang="en-US" sz="3600" spc="-10" dirty="0">
                <a:latin typeface="Palatino Linotype"/>
                <a:cs typeface="Palatino Linotype"/>
              </a:rPr>
              <a:t>, etc. with sensible defaults</a:t>
            </a:r>
            <a:endParaRPr sz="36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463" y="3924236"/>
            <a:ext cx="17325340" cy="1759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350" b="1" dirty="0">
                <a:solidFill>
                  <a:srgbClr val="3E231A"/>
                </a:solidFill>
                <a:latin typeface="Palatino Linotype"/>
                <a:cs typeface="Palatino Linotype"/>
              </a:rPr>
              <a:t>Spring</a:t>
            </a:r>
            <a:r>
              <a:rPr sz="11350" b="1" spc="5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1350" b="1" dirty="0">
                <a:solidFill>
                  <a:srgbClr val="3E231A"/>
                </a:solidFill>
                <a:latin typeface="Palatino Linotype"/>
                <a:cs typeface="Palatino Linotype"/>
              </a:rPr>
              <a:t>Boot</a:t>
            </a:r>
            <a:r>
              <a:rPr sz="11350" b="1" spc="15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11350" b="1" dirty="0">
                <a:solidFill>
                  <a:srgbClr val="FF2600"/>
                </a:solidFill>
                <a:latin typeface="Palatino Linotype"/>
                <a:cs typeface="Palatino Linotype"/>
              </a:rPr>
              <a:t>Starter</a:t>
            </a:r>
            <a:r>
              <a:rPr sz="11350" b="1" spc="15" dirty="0">
                <a:solidFill>
                  <a:srgbClr val="FF2600"/>
                </a:solidFill>
                <a:latin typeface="Palatino Linotype"/>
                <a:cs typeface="Palatino Linotype"/>
              </a:rPr>
              <a:t> </a:t>
            </a:r>
            <a:r>
              <a:rPr sz="11350" b="1" spc="-10" dirty="0">
                <a:solidFill>
                  <a:srgbClr val="FF2600"/>
                </a:solidFill>
                <a:latin typeface="Palatino Linotype"/>
                <a:cs typeface="Palatino Linotype"/>
              </a:rPr>
              <a:t>Parent</a:t>
            </a:r>
            <a:endParaRPr sz="113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1354" y="6901412"/>
            <a:ext cx="825627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By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Ramesh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Fadatare</a:t>
            </a:r>
            <a:r>
              <a:rPr sz="4100" b="1" spc="25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(Java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spc="-10" dirty="0">
                <a:solidFill>
                  <a:srgbClr val="3E231A"/>
                </a:solidFill>
                <a:latin typeface="Palatino Linotype"/>
                <a:cs typeface="Palatino Linotype"/>
              </a:rPr>
              <a:t>Guides)</a:t>
            </a:r>
            <a:endParaRPr sz="4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0627" rIns="0" bIns="0" rtlCol="0">
            <a:spAutoFit/>
          </a:bodyPr>
          <a:lstStyle/>
          <a:p>
            <a:pPr marL="828040">
              <a:lnSpc>
                <a:spcPct val="100000"/>
              </a:lnSpc>
              <a:spcBef>
                <a:spcPts val="110"/>
              </a:spcBef>
            </a:pPr>
            <a:r>
              <a:rPr sz="9550" spc="-155" dirty="0"/>
              <a:t>Spring</a:t>
            </a:r>
            <a:r>
              <a:rPr sz="9550" spc="-445" dirty="0"/>
              <a:t> </a:t>
            </a:r>
            <a:r>
              <a:rPr sz="9550" spc="-105" dirty="0"/>
              <a:t>Boot</a:t>
            </a:r>
            <a:r>
              <a:rPr sz="9550" spc="-440" dirty="0"/>
              <a:t> </a:t>
            </a:r>
            <a:r>
              <a:rPr sz="9550" spc="-165" dirty="0"/>
              <a:t>Starter</a:t>
            </a:r>
            <a:r>
              <a:rPr sz="9550" spc="-434" dirty="0"/>
              <a:t> </a:t>
            </a:r>
            <a:r>
              <a:rPr sz="9550" spc="-130" dirty="0"/>
              <a:t>Parent</a:t>
            </a:r>
            <a:endParaRPr sz="95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460" rIns="0" bIns="0" rtlCol="0">
            <a:spAutoFit/>
          </a:bodyPr>
          <a:lstStyle/>
          <a:p>
            <a:pPr marL="642620" marR="5080">
              <a:lnSpc>
                <a:spcPts val="5340"/>
              </a:lnSpc>
              <a:spcBef>
                <a:spcPts val="360"/>
              </a:spcBef>
            </a:pPr>
            <a:r>
              <a:rPr dirty="0"/>
              <a:t>The </a:t>
            </a:r>
            <a:r>
              <a:rPr b="1" spc="-10" dirty="0">
                <a:latin typeface="Palatino Linotype"/>
                <a:cs typeface="Palatino Linotype"/>
              </a:rPr>
              <a:t>spring-boot-</a:t>
            </a:r>
            <a:r>
              <a:rPr b="1" spc="-20" dirty="0">
                <a:latin typeface="Palatino Linotype"/>
                <a:cs typeface="Palatino Linotype"/>
              </a:rPr>
              <a:t>starter-</a:t>
            </a:r>
            <a:r>
              <a:rPr b="1" dirty="0">
                <a:latin typeface="Palatino Linotype"/>
                <a:cs typeface="Palatino Linotype"/>
              </a:rPr>
              <a:t>parent</a:t>
            </a:r>
            <a:r>
              <a:rPr b="1" spc="5" dirty="0">
                <a:latin typeface="Palatino Linotype"/>
                <a:cs typeface="Palatino Linotype"/>
              </a:rPr>
              <a:t> </a:t>
            </a:r>
            <a:r>
              <a:rPr dirty="0"/>
              <a:t>project is a special starter project </a:t>
            </a:r>
            <a:r>
              <a:rPr spc="-20" dirty="0"/>
              <a:t>that </a:t>
            </a:r>
            <a:r>
              <a:rPr spc="-10" dirty="0"/>
              <a:t>provides:</a:t>
            </a:r>
          </a:p>
          <a:p>
            <a:pPr marL="1217930" indent="-575945">
              <a:lnSpc>
                <a:spcPct val="100000"/>
              </a:lnSpc>
              <a:spcBef>
                <a:spcPts val="3490"/>
              </a:spcBef>
              <a:buSzPct val="125555"/>
              <a:buChar char="•"/>
              <a:tabLst>
                <a:tab pos="1219200" algn="l"/>
              </a:tabLst>
            </a:pPr>
            <a:r>
              <a:rPr sz="4500" dirty="0"/>
              <a:t>Default </a:t>
            </a:r>
            <a:r>
              <a:rPr sz="4500" spc="-10" dirty="0"/>
              <a:t>configurations</a:t>
            </a:r>
            <a:endParaRPr sz="4500"/>
          </a:p>
          <a:p>
            <a:pPr marL="1217930" indent="-575945">
              <a:lnSpc>
                <a:spcPct val="100000"/>
              </a:lnSpc>
              <a:spcBef>
                <a:spcPts val="3650"/>
              </a:spcBef>
              <a:buSzPct val="125555"/>
              <a:buChar char="•"/>
              <a:tabLst>
                <a:tab pos="1219200" algn="l"/>
              </a:tabLst>
            </a:pPr>
            <a:r>
              <a:rPr sz="4500" dirty="0"/>
              <a:t>Manage</a:t>
            </a:r>
            <a:r>
              <a:rPr sz="4500" spc="-15" dirty="0"/>
              <a:t> </a:t>
            </a:r>
            <a:r>
              <a:rPr sz="4500" dirty="0"/>
              <a:t>the versions</a:t>
            </a:r>
            <a:r>
              <a:rPr sz="4500" spc="-5" dirty="0"/>
              <a:t> </a:t>
            </a:r>
            <a:r>
              <a:rPr sz="4500" dirty="0"/>
              <a:t>of </a:t>
            </a:r>
            <a:r>
              <a:rPr sz="4500" spc="-10" dirty="0"/>
              <a:t>dependencies</a:t>
            </a:r>
            <a:endParaRPr sz="4500"/>
          </a:p>
          <a:p>
            <a:pPr marL="1217930" indent="-575945">
              <a:lnSpc>
                <a:spcPct val="100000"/>
              </a:lnSpc>
              <a:spcBef>
                <a:spcPts val="3654"/>
              </a:spcBef>
              <a:buSzPct val="125555"/>
              <a:buChar char="•"/>
              <a:tabLst>
                <a:tab pos="1219200" algn="l"/>
              </a:tabLst>
            </a:pPr>
            <a:r>
              <a:rPr sz="4500" dirty="0"/>
              <a:t>Default</a:t>
            </a:r>
            <a:r>
              <a:rPr sz="4500" spc="-30" dirty="0"/>
              <a:t> </a:t>
            </a:r>
            <a:r>
              <a:rPr sz="4500" dirty="0"/>
              <a:t>configurations</a:t>
            </a:r>
            <a:r>
              <a:rPr sz="4500" spc="-30" dirty="0"/>
              <a:t> </a:t>
            </a:r>
            <a:r>
              <a:rPr sz="4500" dirty="0"/>
              <a:t>for</a:t>
            </a:r>
            <a:r>
              <a:rPr sz="4500" spc="-30" dirty="0"/>
              <a:t> </a:t>
            </a:r>
            <a:r>
              <a:rPr sz="4500" dirty="0"/>
              <a:t>Maven</a:t>
            </a:r>
            <a:r>
              <a:rPr sz="4500" spc="-30" dirty="0"/>
              <a:t> </a:t>
            </a:r>
            <a:r>
              <a:rPr sz="4500" spc="-10" dirty="0"/>
              <a:t>plugins</a:t>
            </a:r>
            <a:endParaRPr sz="4500"/>
          </a:p>
        </p:txBody>
      </p:sp>
      <p:grpSp>
        <p:nvGrpSpPr>
          <p:cNvPr id="4" name="object 4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31380" rIns="0" bIns="0" rtlCol="0">
            <a:spAutoFit/>
          </a:bodyPr>
          <a:lstStyle/>
          <a:p>
            <a:pPr marL="1355725" marR="5080" indent="1464310">
              <a:lnSpc>
                <a:spcPct val="110200"/>
              </a:lnSpc>
              <a:spcBef>
                <a:spcPts val="90"/>
              </a:spcBef>
            </a:pPr>
            <a:r>
              <a:rPr sz="11350" dirty="0">
                <a:solidFill>
                  <a:srgbClr val="3E231A"/>
                </a:solidFill>
              </a:rPr>
              <a:t>Spring</a:t>
            </a:r>
            <a:r>
              <a:rPr sz="11350" spc="25" dirty="0">
                <a:solidFill>
                  <a:srgbClr val="3E231A"/>
                </a:solidFill>
              </a:rPr>
              <a:t> </a:t>
            </a:r>
            <a:r>
              <a:rPr sz="11350" dirty="0">
                <a:solidFill>
                  <a:srgbClr val="3E231A"/>
                </a:solidFill>
              </a:rPr>
              <a:t>Boot</a:t>
            </a:r>
            <a:r>
              <a:rPr sz="11350" spc="30" dirty="0">
                <a:solidFill>
                  <a:srgbClr val="3E231A"/>
                </a:solidFill>
              </a:rPr>
              <a:t> </a:t>
            </a:r>
            <a:r>
              <a:rPr sz="11350" spc="-20" dirty="0">
                <a:solidFill>
                  <a:srgbClr val="FF2600"/>
                </a:solidFill>
              </a:rPr>
              <a:t>Auto </a:t>
            </a:r>
            <a:r>
              <a:rPr sz="11350" spc="-55" dirty="0">
                <a:solidFill>
                  <a:srgbClr val="FF2600"/>
                </a:solidFill>
              </a:rPr>
              <a:t>Configuration</a:t>
            </a:r>
            <a:r>
              <a:rPr sz="11350" spc="-605" dirty="0">
                <a:solidFill>
                  <a:srgbClr val="FF2600"/>
                </a:solidFill>
              </a:rPr>
              <a:t> </a:t>
            </a:r>
            <a:r>
              <a:rPr sz="11350" spc="-10" dirty="0">
                <a:solidFill>
                  <a:srgbClr val="3E231A"/>
                </a:solidFill>
              </a:rPr>
              <a:t>Feature</a:t>
            </a:r>
            <a:endParaRPr sz="11350"/>
          </a:p>
        </p:txBody>
      </p:sp>
      <p:sp>
        <p:nvSpPr>
          <p:cNvPr id="3" name="object 3"/>
          <p:cNvSpPr txBox="1"/>
          <p:nvPr/>
        </p:nvSpPr>
        <p:spPr>
          <a:xfrm>
            <a:off x="8790758" y="7278070"/>
            <a:ext cx="825627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By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Ramesh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Fadatare</a:t>
            </a:r>
            <a:r>
              <a:rPr sz="4100" b="1" spc="25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(Java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spc="-10" dirty="0">
                <a:solidFill>
                  <a:srgbClr val="3E231A"/>
                </a:solidFill>
                <a:latin typeface="Palatino Linotype"/>
                <a:cs typeface="Palatino Linotype"/>
              </a:rPr>
              <a:t>Guides)</a:t>
            </a:r>
            <a:endParaRPr sz="4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4274" y="4657715"/>
            <a:ext cx="4472305" cy="2035175"/>
            <a:chOff x="3064274" y="4657715"/>
            <a:chExt cx="4472305" cy="2035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4274" y="4657715"/>
              <a:ext cx="4472036" cy="20350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06157" y="4678657"/>
              <a:ext cx="4388485" cy="1951355"/>
            </a:xfrm>
            <a:custGeom>
              <a:avLst/>
              <a:gdLst/>
              <a:ahLst/>
              <a:cxnLst/>
              <a:rect l="l" t="t" r="r" b="b"/>
              <a:pathLst>
                <a:path w="4388484" h="1951354">
                  <a:moveTo>
                    <a:pt x="4388269" y="0"/>
                  </a:moveTo>
                  <a:lnTo>
                    <a:pt x="0" y="0"/>
                  </a:lnTo>
                  <a:lnTo>
                    <a:pt x="0" y="1951242"/>
                  </a:lnTo>
                  <a:lnTo>
                    <a:pt x="4388269" y="1951242"/>
                  </a:lnTo>
                  <a:lnTo>
                    <a:pt x="4388269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1761" y="5444860"/>
              <a:ext cx="2533954" cy="5758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71977" y="5371187"/>
            <a:ext cx="24568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34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Core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41697" y="253290"/>
            <a:ext cx="982281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45" dirty="0"/>
              <a:t>Learn</a:t>
            </a:r>
            <a:r>
              <a:rPr sz="9550" spc="-434" dirty="0"/>
              <a:t> </a:t>
            </a:r>
            <a:r>
              <a:rPr sz="9550" spc="-155" dirty="0"/>
              <a:t>Spring</a:t>
            </a:r>
            <a:r>
              <a:rPr sz="9550" spc="-434" dirty="0"/>
              <a:t> </a:t>
            </a:r>
            <a:r>
              <a:rPr sz="9550" spc="-95" dirty="0"/>
              <a:t>Core</a:t>
            </a:r>
            <a:endParaRPr sz="9550"/>
          </a:p>
        </p:txBody>
      </p:sp>
      <p:grpSp>
        <p:nvGrpSpPr>
          <p:cNvPr id="8" name="object 8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0028066" y="3132339"/>
            <a:ext cx="6627495" cy="892810"/>
            <a:chOff x="10028066" y="3132339"/>
            <a:chExt cx="6627495" cy="8928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8066" y="3132339"/>
              <a:ext cx="6626874" cy="89268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069949" y="3153282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8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0" y="655130"/>
                  </a:lnTo>
                  <a:lnTo>
                    <a:pt x="11766" y="709733"/>
                  </a:lnTo>
                  <a:lnTo>
                    <a:pt x="45785" y="763133"/>
                  </a:lnTo>
                  <a:lnTo>
                    <a:pt x="99184" y="797152"/>
                  </a:lnTo>
                  <a:lnTo>
                    <a:pt x="153788" y="807447"/>
                  </a:lnTo>
                  <a:lnTo>
                    <a:pt x="192319" y="808733"/>
                  </a:lnTo>
                  <a:lnTo>
                    <a:pt x="240097" y="808917"/>
                  </a:lnTo>
                  <a:lnTo>
                    <a:pt x="6303007" y="808917"/>
                  </a:lnTo>
                  <a:lnTo>
                    <a:pt x="6350786" y="808733"/>
                  </a:lnTo>
                  <a:lnTo>
                    <a:pt x="6389317" y="807447"/>
                  </a:lnTo>
                  <a:lnTo>
                    <a:pt x="6443924" y="797152"/>
                  </a:lnTo>
                  <a:lnTo>
                    <a:pt x="6497321" y="763133"/>
                  </a:lnTo>
                  <a:lnTo>
                    <a:pt x="6531345" y="709733"/>
                  </a:lnTo>
                  <a:lnTo>
                    <a:pt x="6541634" y="655130"/>
                  </a:lnTo>
                  <a:lnTo>
                    <a:pt x="6542920" y="616599"/>
                  </a:lnTo>
                  <a:lnTo>
                    <a:pt x="6543104" y="568821"/>
                  </a:lnTo>
                  <a:lnTo>
                    <a:pt x="6543104" y="240096"/>
                  </a:lnTo>
                  <a:lnTo>
                    <a:pt x="6542920" y="192318"/>
                  </a:lnTo>
                  <a:lnTo>
                    <a:pt x="6541634" y="153787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86561" y="3382096"/>
              <a:ext cx="3727635" cy="4921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028066" y="4169527"/>
            <a:ext cx="6627495" cy="892810"/>
            <a:chOff x="10028066" y="4169527"/>
            <a:chExt cx="6627495" cy="89281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8066" y="4169527"/>
              <a:ext cx="6626874" cy="8926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069949" y="4190469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8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0" y="655130"/>
                  </a:lnTo>
                  <a:lnTo>
                    <a:pt x="11766" y="709734"/>
                  </a:lnTo>
                  <a:lnTo>
                    <a:pt x="45785" y="763133"/>
                  </a:lnTo>
                  <a:lnTo>
                    <a:pt x="99184" y="797152"/>
                  </a:lnTo>
                  <a:lnTo>
                    <a:pt x="153788" y="807448"/>
                  </a:lnTo>
                  <a:lnTo>
                    <a:pt x="192319" y="808734"/>
                  </a:lnTo>
                  <a:lnTo>
                    <a:pt x="240097" y="808918"/>
                  </a:lnTo>
                  <a:lnTo>
                    <a:pt x="6303007" y="808918"/>
                  </a:lnTo>
                  <a:lnTo>
                    <a:pt x="6350786" y="808734"/>
                  </a:lnTo>
                  <a:lnTo>
                    <a:pt x="6389317" y="807448"/>
                  </a:lnTo>
                  <a:lnTo>
                    <a:pt x="6443924" y="797152"/>
                  </a:lnTo>
                  <a:lnTo>
                    <a:pt x="6497321" y="763133"/>
                  </a:lnTo>
                  <a:lnTo>
                    <a:pt x="6531345" y="709734"/>
                  </a:lnTo>
                  <a:lnTo>
                    <a:pt x="6541634" y="655130"/>
                  </a:lnTo>
                  <a:lnTo>
                    <a:pt x="6542920" y="616599"/>
                  </a:lnTo>
                  <a:lnTo>
                    <a:pt x="6543104" y="568821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5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14318" y="4408242"/>
              <a:ext cx="2596779" cy="4816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85446" y="4408242"/>
              <a:ext cx="356010" cy="4083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15806" y="4418713"/>
              <a:ext cx="1549691" cy="49213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272516" y="3321654"/>
            <a:ext cx="4138295" cy="150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IoC</a:t>
            </a:r>
            <a:r>
              <a:rPr sz="2850" b="1" spc="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Container</a:t>
            </a:r>
            <a:endParaRPr sz="28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2850" b="1" spc="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based</a:t>
            </a:r>
            <a:r>
              <a:rPr sz="2850" b="1" spc="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configuration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028066" y="5233842"/>
            <a:ext cx="6627495" cy="892810"/>
            <a:chOff x="10028066" y="5233842"/>
            <a:chExt cx="6627495" cy="89281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8066" y="5233842"/>
              <a:ext cx="6626874" cy="89268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069949" y="5254784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8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568822"/>
                  </a:lnTo>
                  <a:lnTo>
                    <a:pt x="183" y="616600"/>
                  </a:lnTo>
                  <a:lnTo>
                    <a:pt x="1470" y="655130"/>
                  </a:lnTo>
                  <a:lnTo>
                    <a:pt x="11766" y="709734"/>
                  </a:lnTo>
                  <a:lnTo>
                    <a:pt x="45785" y="763134"/>
                  </a:lnTo>
                  <a:lnTo>
                    <a:pt x="99184" y="797153"/>
                  </a:lnTo>
                  <a:lnTo>
                    <a:pt x="153788" y="807448"/>
                  </a:lnTo>
                  <a:lnTo>
                    <a:pt x="192319" y="808734"/>
                  </a:lnTo>
                  <a:lnTo>
                    <a:pt x="240097" y="808918"/>
                  </a:lnTo>
                  <a:lnTo>
                    <a:pt x="6303007" y="808918"/>
                  </a:lnTo>
                  <a:lnTo>
                    <a:pt x="6350786" y="808734"/>
                  </a:lnTo>
                  <a:lnTo>
                    <a:pt x="6389317" y="807448"/>
                  </a:lnTo>
                  <a:lnTo>
                    <a:pt x="6443924" y="797153"/>
                  </a:lnTo>
                  <a:lnTo>
                    <a:pt x="6497321" y="763134"/>
                  </a:lnTo>
                  <a:lnTo>
                    <a:pt x="6531345" y="709734"/>
                  </a:lnTo>
                  <a:lnTo>
                    <a:pt x="6541634" y="655130"/>
                  </a:lnTo>
                  <a:lnTo>
                    <a:pt x="6542920" y="616600"/>
                  </a:lnTo>
                  <a:lnTo>
                    <a:pt x="6543104" y="568822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5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7477" y="5476273"/>
              <a:ext cx="3790460" cy="4083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2287" y="5476273"/>
              <a:ext cx="356010" cy="4083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12647" y="5476273"/>
              <a:ext cx="1549691" cy="50260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672157" y="5423157"/>
            <a:ext cx="533908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Annotation</a:t>
            </a:r>
            <a:r>
              <a:rPr sz="2850" b="1" spc="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based</a:t>
            </a:r>
            <a:r>
              <a:rPr sz="2850" b="1" spc="10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configuration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028066" y="6364184"/>
            <a:ext cx="6627495" cy="800100"/>
            <a:chOff x="10028066" y="6364184"/>
            <a:chExt cx="6627495" cy="800100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28066" y="6364184"/>
              <a:ext cx="6626874" cy="7995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069949" y="6385125"/>
              <a:ext cx="6543675" cy="716280"/>
            </a:xfrm>
            <a:custGeom>
              <a:avLst/>
              <a:gdLst/>
              <a:ahLst/>
              <a:cxnLst/>
              <a:rect l="l" t="t" r="r" b="b"/>
              <a:pathLst>
                <a:path w="6543675" h="71627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475669"/>
                  </a:lnTo>
                  <a:lnTo>
                    <a:pt x="183" y="523447"/>
                  </a:lnTo>
                  <a:lnTo>
                    <a:pt x="1470" y="561978"/>
                  </a:lnTo>
                  <a:lnTo>
                    <a:pt x="11766" y="616582"/>
                  </a:lnTo>
                  <a:lnTo>
                    <a:pt x="45785" y="669981"/>
                  </a:lnTo>
                  <a:lnTo>
                    <a:pt x="99184" y="704000"/>
                  </a:lnTo>
                  <a:lnTo>
                    <a:pt x="153788" y="714295"/>
                  </a:lnTo>
                  <a:lnTo>
                    <a:pt x="192319" y="715582"/>
                  </a:lnTo>
                  <a:lnTo>
                    <a:pt x="240097" y="715766"/>
                  </a:lnTo>
                  <a:lnTo>
                    <a:pt x="6303007" y="715766"/>
                  </a:lnTo>
                  <a:lnTo>
                    <a:pt x="6350786" y="715582"/>
                  </a:lnTo>
                  <a:lnTo>
                    <a:pt x="6389317" y="714295"/>
                  </a:lnTo>
                  <a:lnTo>
                    <a:pt x="6443924" y="704000"/>
                  </a:lnTo>
                  <a:lnTo>
                    <a:pt x="6497321" y="669981"/>
                  </a:lnTo>
                  <a:lnTo>
                    <a:pt x="6531345" y="616582"/>
                  </a:lnTo>
                  <a:lnTo>
                    <a:pt x="6541634" y="561978"/>
                  </a:lnTo>
                  <a:lnTo>
                    <a:pt x="6542920" y="523447"/>
                  </a:lnTo>
                  <a:lnTo>
                    <a:pt x="6543104" y="475669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5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23735" y="6554774"/>
              <a:ext cx="3842814" cy="502602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0028066" y="7401371"/>
            <a:ext cx="6627495" cy="1009015"/>
            <a:chOff x="10028066" y="7401371"/>
            <a:chExt cx="6627495" cy="1009015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28066" y="7401371"/>
              <a:ext cx="6626874" cy="100879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069949" y="7422313"/>
              <a:ext cx="6543675" cy="925194"/>
            </a:xfrm>
            <a:custGeom>
              <a:avLst/>
              <a:gdLst/>
              <a:ahLst/>
              <a:cxnLst/>
              <a:rect l="l" t="t" r="r" b="b"/>
              <a:pathLst>
                <a:path w="6543675" h="925195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684933"/>
                  </a:lnTo>
                  <a:lnTo>
                    <a:pt x="183" y="732711"/>
                  </a:lnTo>
                  <a:lnTo>
                    <a:pt x="1470" y="771241"/>
                  </a:lnTo>
                  <a:lnTo>
                    <a:pt x="11766" y="825845"/>
                  </a:lnTo>
                  <a:lnTo>
                    <a:pt x="45785" y="879245"/>
                  </a:lnTo>
                  <a:lnTo>
                    <a:pt x="99184" y="913264"/>
                  </a:lnTo>
                  <a:lnTo>
                    <a:pt x="153788" y="923559"/>
                  </a:lnTo>
                  <a:lnTo>
                    <a:pt x="192319" y="924846"/>
                  </a:lnTo>
                  <a:lnTo>
                    <a:pt x="240097" y="925030"/>
                  </a:lnTo>
                  <a:lnTo>
                    <a:pt x="6303007" y="925030"/>
                  </a:lnTo>
                  <a:lnTo>
                    <a:pt x="6350786" y="924846"/>
                  </a:lnTo>
                  <a:lnTo>
                    <a:pt x="6389317" y="923559"/>
                  </a:lnTo>
                  <a:lnTo>
                    <a:pt x="6443924" y="913264"/>
                  </a:lnTo>
                  <a:lnTo>
                    <a:pt x="6497321" y="879245"/>
                  </a:lnTo>
                  <a:lnTo>
                    <a:pt x="6531345" y="825845"/>
                  </a:lnTo>
                  <a:lnTo>
                    <a:pt x="6541634" y="771241"/>
                  </a:lnTo>
                  <a:lnTo>
                    <a:pt x="6542920" y="732711"/>
                  </a:lnTo>
                  <a:lnTo>
                    <a:pt x="6543104" y="684933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88110" y="7696100"/>
              <a:ext cx="2314065" cy="502602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7307184" y="3644859"/>
            <a:ext cx="2639060" cy="5305425"/>
            <a:chOff x="7307184" y="3644859"/>
            <a:chExt cx="2639060" cy="5305425"/>
          </a:xfrm>
        </p:grpSpPr>
        <p:sp>
          <p:nvSpPr>
            <p:cNvPr id="39" name="object 39"/>
            <p:cNvSpPr/>
            <p:nvPr/>
          </p:nvSpPr>
          <p:spPr>
            <a:xfrm>
              <a:off x="7343833" y="3792495"/>
              <a:ext cx="2389505" cy="1724025"/>
            </a:xfrm>
            <a:custGeom>
              <a:avLst/>
              <a:gdLst/>
              <a:ahLst/>
              <a:cxnLst/>
              <a:rect l="l" t="t" r="r" b="b"/>
              <a:pathLst>
                <a:path w="2389504" h="1724025">
                  <a:moveTo>
                    <a:pt x="0" y="1723485"/>
                  </a:moveTo>
                  <a:lnTo>
                    <a:pt x="2359402" y="21440"/>
                  </a:lnTo>
                  <a:lnTo>
                    <a:pt x="2389123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618697" y="3644859"/>
              <a:ext cx="319405" cy="286385"/>
            </a:xfrm>
            <a:custGeom>
              <a:avLst/>
              <a:gdLst/>
              <a:ahLst/>
              <a:cxnLst/>
              <a:rect l="l" t="t" r="r" b="b"/>
              <a:pathLst>
                <a:path w="319404" h="286385">
                  <a:moveTo>
                    <a:pt x="318913" y="0"/>
                  </a:moveTo>
                  <a:lnTo>
                    <a:pt x="0" y="51888"/>
                  </a:lnTo>
                  <a:lnTo>
                    <a:pt x="169076" y="286264"/>
                  </a:lnTo>
                  <a:lnTo>
                    <a:pt x="318913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50249" y="4652063"/>
              <a:ext cx="2148840" cy="1056005"/>
            </a:xfrm>
            <a:custGeom>
              <a:avLst/>
              <a:gdLst/>
              <a:ahLst/>
              <a:cxnLst/>
              <a:rect l="l" t="t" r="r" b="b"/>
              <a:pathLst>
                <a:path w="2148840" h="1056004">
                  <a:moveTo>
                    <a:pt x="0" y="1055938"/>
                  </a:moveTo>
                  <a:lnTo>
                    <a:pt x="2115368" y="16166"/>
                  </a:lnTo>
                  <a:lnTo>
                    <a:pt x="2148258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01876" y="4538550"/>
              <a:ext cx="323215" cy="259715"/>
            </a:xfrm>
            <a:custGeom>
              <a:avLst/>
              <a:gdLst/>
              <a:ahLst/>
              <a:cxnLst/>
              <a:rect l="l" t="t" r="r" b="b"/>
              <a:pathLst>
                <a:path w="323215" h="259714">
                  <a:moveTo>
                    <a:pt x="0" y="0"/>
                  </a:moveTo>
                  <a:lnTo>
                    <a:pt x="127483" y="259358"/>
                  </a:lnTo>
                  <a:lnTo>
                    <a:pt x="323100" y="2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43121" y="5521155"/>
              <a:ext cx="2124710" cy="196850"/>
            </a:xfrm>
            <a:custGeom>
              <a:avLst/>
              <a:gdLst/>
              <a:ahLst/>
              <a:cxnLst/>
              <a:rect l="l" t="t" r="r" b="b"/>
              <a:pathLst>
                <a:path w="2124709" h="196850">
                  <a:moveTo>
                    <a:pt x="0" y="196486"/>
                  </a:moveTo>
                  <a:lnTo>
                    <a:pt x="2087708" y="3375"/>
                  </a:lnTo>
                  <a:lnTo>
                    <a:pt x="2124200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17520" y="5380647"/>
              <a:ext cx="301625" cy="288290"/>
            </a:xfrm>
            <a:custGeom>
              <a:avLst/>
              <a:gdLst/>
              <a:ahLst/>
              <a:cxnLst/>
              <a:rect l="l" t="t" r="r" b="b"/>
              <a:pathLst>
                <a:path w="301625" h="288289">
                  <a:moveTo>
                    <a:pt x="0" y="0"/>
                  </a:moveTo>
                  <a:lnTo>
                    <a:pt x="26619" y="287767"/>
                  </a:lnTo>
                  <a:lnTo>
                    <a:pt x="301077" y="1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37840" y="5876232"/>
              <a:ext cx="2153920" cy="677545"/>
            </a:xfrm>
            <a:custGeom>
              <a:avLst/>
              <a:gdLst/>
              <a:ahLst/>
              <a:cxnLst/>
              <a:rect l="l" t="t" r="r" b="b"/>
              <a:pathLst>
                <a:path w="2153920" h="677545">
                  <a:moveTo>
                    <a:pt x="0" y="0"/>
                  </a:moveTo>
                  <a:lnTo>
                    <a:pt x="2118876" y="665997"/>
                  </a:lnTo>
                  <a:lnTo>
                    <a:pt x="2153838" y="676986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13388" y="6404380"/>
              <a:ext cx="319405" cy="276225"/>
            </a:xfrm>
            <a:custGeom>
              <a:avLst/>
              <a:gdLst/>
              <a:ahLst/>
              <a:cxnLst/>
              <a:rect l="l" t="t" r="r" b="b"/>
              <a:pathLst>
                <a:path w="319404" h="276225">
                  <a:moveTo>
                    <a:pt x="86657" y="0"/>
                  </a:moveTo>
                  <a:lnTo>
                    <a:pt x="0" y="275698"/>
                  </a:lnTo>
                  <a:lnTo>
                    <a:pt x="319026" y="224506"/>
                  </a:lnTo>
                  <a:lnTo>
                    <a:pt x="8665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69492" y="6076102"/>
              <a:ext cx="2312035" cy="2683510"/>
            </a:xfrm>
            <a:custGeom>
              <a:avLst/>
              <a:gdLst/>
              <a:ahLst/>
              <a:cxnLst/>
              <a:rect l="l" t="t" r="r" b="b"/>
              <a:pathLst>
                <a:path w="2312034" h="2683509">
                  <a:moveTo>
                    <a:pt x="0" y="0"/>
                  </a:moveTo>
                  <a:lnTo>
                    <a:pt x="2287939" y="2655169"/>
                  </a:lnTo>
                  <a:lnTo>
                    <a:pt x="2311862" y="2682932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47965" y="8636947"/>
              <a:ext cx="298450" cy="313690"/>
            </a:xfrm>
            <a:custGeom>
              <a:avLst/>
              <a:gdLst/>
              <a:ahLst/>
              <a:cxnLst/>
              <a:rect l="l" t="t" r="r" b="b"/>
              <a:pathLst>
                <a:path w="298450" h="313690">
                  <a:moveTo>
                    <a:pt x="218929" y="0"/>
                  </a:moveTo>
                  <a:lnTo>
                    <a:pt x="0" y="188649"/>
                  </a:lnTo>
                  <a:lnTo>
                    <a:pt x="298114" y="313254"/>
                  </a:lnTo>
                  <a:lnTo>
                    <a:pt x="218929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64232" y="5915991"/>
              <a:ext cx="2286000" cy="1850389"/>
            </a:xfrm>
            <a:custGeom>
              <a:avLst/>
              <a:gdLst/>
              <a:ahLst/>
              <a:cxnLst/>
              <a:rect l="l" t="t" r="r" b="b"/>
              <a:pathLst>
                <a:path w="2286000" h="1850390">
                  <a:moveTo>
                    <a:pt x="0" y="0"/>
                  </a:moveTo>
                  <a:lnTo>
                    <a:pt x="2257219" y="1827119"/>
                  </a:lnTo>
                  <a:lnTo>
                    <a:pt x="2285704" y="1850177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30538" y="7630797"/>
              <a:ext cx="315595" cy="294640"/>
            </a:xfrm>
            <a:custGeom>
              <a:avLst/>
              <a:gdLst/>
              <a:ahLst/>
              <a:cxnLst/>
              <a:rect l="l" t="t" r="r" b="b"/>
              <a:pathLst>
                <a:path w="315595" h="294640">
                  <a:moveTo>
                    <a:pt x="181826" y="0"/>
                  </a:moveTo>
                  <a:lnTo>
                    <a:pt x="0" y="224628"/>
                  </a:lnTo>
                  <a:lnTo>
                    <a:pt x="315542" y="294140"/>
                  </a:lnTo>
                  <a:lnTo>
                    <a:pt x="18182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0028066" y="8523434"/>
            <a:ext cx="6627495" cy="1009015"/>
            <a:chOff x="10028066" y="8523434"/>
            <a:chExt cx="6627495" cy="1009015"/>
          </a:xfrm>
        </p:grpSpPr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28066" y="8523434"/>
              <a:ext cx="6626874" cy="100879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069949" y="8544376"/>
              <a:ext cx="6543675" cy="925194"/>
            </a:xfrm>
            <a:custGeom>
              <a:avLst/>
              <a:gdLst/>
              <a:ahLst/>
              <a:cxnLst/>
              <a:rect l="l" t="t" r="r" b="b"/>
              <a:pathLst>
                <a:path w="6543675" h="925195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684933"/>
                  </a:lnTo>
                  <a:lnTo>
                    <a:pt x="183" y="732710"/>
                  </a:lnTo>
                  <a:lnTo>
                    <a:pt x="1470" y="771241"/>
                  </a:lnTo>
                  <a:lnTo>
                    <a:pt x="11766" y="825845"/>
                  </a:lnTo>
                  <a:lnTo>
                    <a:pt x="45785" y="879244"/>
                  </a:lnTo>
                  <a:lnTo>
                    <a:pt x="99184" y="913264"/>
                  </a:lnTo>
                  <a:lnTo>
                    <a:pt x="153788" y="923558"/>
                  </a:lnTo>
                  <a:lnTo>
                    <a:pt x="192319" y="924845"/>
                  </a:lnTo>
                  <a:lnTo>
                    <a:pt x="240097" y="925029"/>
                  </a:lnTo>
                  <a:lnTo>
                    <a:pt x="6303007" y="925029"/>
                  </a:lnTo>
                  <a:lnTo>
                    <a:pt x="6350786" y="924845"/>
                  </a:lnTo>
                  <a:lnTo>
                    <a:pt x="6389317" y="923558"/>
                  </a:lnTo>
                  <a:lnTo>
                    <a:pt x="6443924" y="913264"/>
                  </a:lnTo>
                  <a:lnTo>
                    <a:pt x="6497321" y="879244"/>
                  </a:lnTo>
                  <a:lnTo>
                    <a:pt x="6531345" y="825845"/>
                  </a:lnTo>
                  <a:lnTo>
                    <a:pt x="6541634" y="771241"/>
                  </a:lnTo>
                  <a:lnTo>
                    <a:pt x="6542920" y="732710"/>
                  </a:lnTo>
                  <a:lnTo>
                    <a:pt x="6543104" y="684933"/>
                  </a:lnTo>
                  <a:lnTo>
                    <a:pt x="6543104" y="240096"/>
                  </a:lnTo>
                  <a:lnTo>
                    <a:pt x="6542920" y="192318"/>
                  </a:lnTo>
                  <a:lnTo>
                    <a:pt x="6541634" y="153787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45730" y="8826956"/>
              <a:ext cx="4198825" cy="492131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1282809" y="6506378"/>
            <a:ext cx="4117975" cy="27292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Dependency</a:t>
            </a:r>
            <a:r>
              <a:rPr sz="2850" b="1" spc="1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Injection</a:t>
            </a:r>
            <a:endParaRPr sz="2850">
              <a:latin typeface="Palatino Linotype"/>
              <a:cs typeface="Palatino Linotype"/>
            </a:endParaRPr>
          </a:p>
          <a:p>
            <a:pPr marL="12700" marR="5080" indent="941705">
              <a:lnSpc>
                <a:spcPct val="258300"/>
              </a:lnSpc>
              <a:spcBef>
                <a:spcPts val="15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beans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Core</a:t>
            </a:r>
            <a:r>
              <a:rPr sz="2850" b="1" spc="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annotations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876" y="253290"/>
            <a:ext cx="460248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55" dirty="0"/>
              <a:t>Problem</a:t>
            </a:r>
            <a:endParaRPr sz="9550"/>
          </a:p>
        </p:txBody>
      </p:sp>
      <p:sp>
        <p:nvSpPr>
          <p:cNvPr id="3" name="object 3"/>
          <p:cNvSpPr txBox="1"/>
          <p:nvPr/>
        </p:nvSpPr>
        <p:spPr>
          <a:xfrm>
            <a:off x="1293288" y="1980580"/>
            <a:ext cx="18080990" cy="839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-20" dirty="0">
                <a:latin typeface="Palatino Linotype"/>
                <a:cs typeface="Palatino Linotype"/>
              </a:rPr>
              <a:t>B</a:t>
            </a:r>
            <a:r>
              <a:rPr sz="4100" b="1" spc="-20" dirty="0">
                <a:latin typeface="Palatino Linotype"/>
                <a:cs typeface="Palatino Linotype"/>
              </a:rPr>
              <a:t>asically, </a:t>
            </a:r>
            <a:r>
              <a:rPr sz="4100" b="1" spc="-10" dirty="0">
                <a:latin typeface="Palatino Linotype"/>
                <a:cs typeface="Palatino Linotype"/>
              </a:rPr>
              <a:t>Spring-</a:t>
            </a:r>
            <a:r>
              <a:rPr sz="4100" b="1" dirty="0">
                <a:latin typeface="Palatino Linotype"/>
                <a:cs typeface="Palatino Linotype"/>
              </a:rPr>
              <a:t>based</a:t>
            </a:r>
            <a:r>
              <a:rPr sz="4100" b="1" spc="-2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applications</a:t>
            </a:r>
            <a:r>
              <a:rPr sz="4100" b="1" spc="-2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have</a:t>
            </a:r>
            <a:r>
              <a:rPr sz="4100" b="1" spc="-2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a</a:t>
            </a:r>
            <a:r>
              <a:rPr sz="4100" b="1" spc="-2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lot</a:t>
            </a:r>
            <a:r>
              <a:rPr sz="4100" b="1" spc="-2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of</a:t>
            </a:r>
            <a:r>
              <a:rPr sz="4100" b="1" spc="-15" dirty="0">
                <a:latin typeface="Palatino Linotype"/>
                <a:cs typeface="Palatino Linotype"/>
              </a:rPr>
              <a:t> </a:t>
            </a:r>
            <a:r>
              <a:rPr sz="4100" b="1" spc="-10" dirty="0">
                <a:latin typeface="Palatino Linotype"/>
                <a:cs typeface="Palatino Linotype"/>
              </a:rPr>
              <a:t>configurations.</a:t>
            </a:r>
            <a:endParaRPr sz="4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354"/>
              </a:spcBef>
            </a:pPr>
            <a:r>
              <a:rPr sz="4100" b="1" dirty="0">
                <a:latin typeface="Palatino Linotype"/>
                <a:cs typeface="Palatino Linotype"/>
              </a:rPr>
              <a:t>For</a:t>
            </a:r>
            <a:r>
              <a:rPr sz="4100" b="1" spc="5" dirty="0">
                <a:latin typeface="Palatino Linotype"/>
                <a:cs typeface="Palatino Linotype"/>
              </a:rPr>
              <a:t> </a:t>
            </a:r>
            <a:r>
              <a:rPr sz="4100" b="1" spc="-10" dirty="0">
                <a:latin typeface="Palatino Linotype"/>
                <a:cs typeface="Palatino Linotype"/>
              </a:rPr>
              <a:t>example:</a:t>
            </a:r>
            <a:endParaRPr sz="4100">
              <a:latin typeface="Palatino Linotype"/>
              <a:cs typeface="Palatino Linotype"/>
            </a:endParaRPr>
          </a:p>
          <a:p>
            <a:pPr marL="12700" marR="793750" indent="524510">
              <a:lnSpc>
                <a:spcPts val="4900"/>
              </a:lnSpc>
              <a:spcBef>
                <a:spcPts val="3529"/>
              </a:spcBef>
              <a:buFont typeface="Palatino Linotype"/>
              <a:buAutoNum type="arabicPeriod"/>
              <a:tabLst>
                <a:tab pos="537210" algn="l"/>
              </a:tabLst>
            </a:pPr>
            <a:r>
              <a:rPr sz="4100" dirty="0">
                <a:latin typeface="Palatino Linotype"/>
                <a:cs typeface="Palatino Linotype"/>
              </a:rPr>
              <a:t>When</a:t>
            </a:r>
            <a:r>
              <a:rPr sz="4100" spc="-1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we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develop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Spring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MVC web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application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using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Spring</a:t>
            </a:r>
            <a:r>
              <a:rPr sz="4100" spc="-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MVC </a:t>
            </a:r>
            <a:r>
              <a:rPr sz="4100" spc="-20" dirty="0">
                <a:latin typeface="Palatino Linotype"/>
                <a:cs typeface="Palatino Linotype"/>
              </a:rPr>
              <a:t>then </a:t>
            </a:r>
            <a:r>
              <a:rPr sz="4100" dirty="0">
                <a:latin typeface="Palatino Linotype"/>
                <a:cs typeface="Palatino Linotype"/>
              </a:rPr>
              <a:t>we</a:t>
            </a:r>
            <a:r>
              <a:rPr sz="4100" spc="-10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need to </a:t>
            </a:r>
            <a:r>
              <a:rPr sz="4100" spc="-10" dirty="0">
                <a:latin typeface="Palatino Linotype"/>
                <a:cs typeface="Palatino Linotype"/>
              </a:rPr>
              <a:t>configure:</a:t>
            </a:r>
            <a:endParaRPr sz="4100">
              <a:latin typeface="Palatino Linotype"/>
              <a:cs typeface="Palatino Linotype"/>
            </a:endParaRPr>
          </a:p>
          <a:p>
            <a:pPr marL="12700" marR="5080">
              <a:lnSpc>
                <a:spcPts val="4900"/>
              </a:lnSpc>
              <a:spcBef>
                <a:spcPts val="3375"/>
              </a:spcBef>
            </a:pPr>
            <a:r>
              <a:rPr sz="4100" b="1" dirty="0">
                <a:latin typeface="Palatino Linotype"/>
                <a:cs typeface="Palatino Linotype"/>
              </a:rPr>
              <a:t>Component</a:t>
            </a:r>
            <a:r>
              <a:rPr sz="4100" b="1" spc="-9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scan,</a:t>
            </a:r>
            <a:r>
              <a:rPr sz="4100" b="1" spc="-9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Dispatcher</a:t>
            </a:r>
            <a:r>
              <a:rPr sz="4100" b="1" spc="-9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Servlet,</a:t>
            </a:r>
            <a:r>
              <a:rPr sz="4100" b="1" spc="-9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View</a:t>
            </a:r>
            <a:r>
              <a:rPr sz="4100" b="1" spc="-9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resolver,</a:t>
            </a:r>
            <a:r>
              <a:rPr sz="4100" b="1" spc="-90" dirty="0">
                <a:latin typeface="Palatino Linotype"/>
                <a:cs typeface="Palatino Linotype"/>
              </a:rPr>
              <a:t> </a:t>
            </a:r>
            <a:r>
              <a:rPr sz="4100" b="1" spc="-30" dirty="0">
                <a:latin typeface="Palatino Linotype"/>
                <a:cs typeface="Palatino Linotype"/>
              </a:rPr>
              <a:t>Web</a:t>
            </a:r>
            <a:r>
              <a:rPr sz="4100" b="1" spc="-9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jars(for</a:t>
            </a:r>
            <a:r>
              <a:rPr sz="4100" b="1" spc="-90" dirty="0">
                <a:latin typeface="Palatino Linotype"/>
                <a:cs typeface="Palatino Linotype"/>
              </a:rPr>
              <a:t> </a:t>
            </a:r>
            <a:r>
              <a:rPr sz="4100" b="1" spc="-10" dirty="0">
                <a:latin typeface="Palatino Linotype"/>
                <a:cs typeface="Palatino Linotype"/>
              </a:rPr>
              <a:t>delivering </a:t>
            </a:r>
            <a:r>
              <a:rPr sz="4100" b="1" dirty="0">
                <a:latin typeface="Palatino Linotype"/>
                <a:cs typeface="Palatino Linotype"/>
              </a:rPr>
              <a:t>static</a:t>
            </a:r>
            <a:r>
              <a:rPr sz="4100" b="1" spc="-15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content)</a:t>
            </a:r>
            <a:r>
              <a:rPr sz="4100" b="1" spc="-5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among</a:t>
            </a:r>
            <a:r>
              <a:rPr sz="4100" b="1" spc="-5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other </a:t>
            </a:r>
            <a:r>
              <a:rPr sz="4100" b="1" spc="-10" dirty="0">
                <a:latin typeface="Palatino Linotype"/>
                <a:cs typeface="Palatino Linotype"/>
              </a:rPr>
              <a:t>things.</a:t>
            </a:r>
            <a:endParaRPr sz="4100">
              <a:latin typeface="Palatino Linotype"/>
              <a:cs typeface="Palatino Linotype"/>
            </a:endParaRPr>
          </a:p>
          <a:p>
            <a:pPr marL="12700" marR="266700" indent="524510">
              <a:lnSpc>
                <a:spcPts val="4900"/>
              </a:lnSpc>
              <a:spcBef>
                <a:spcPts val="3370"/>
              </a:spcBef>
              <a:buFont typeface="Palatino Linotype"/>
              <a:buAutoNum type="arabicPeriod" startAt="2"/>
              <a:tabLst>
                <a:tab pos="537210" algn="l"/>
              </a:tabLst>
            </a:pPr>
            <a:r>
              <a:rPr sz="4100" dirty="0">
                <a:latin typeface="Palatino Linotype"/>
                <a:cs typeface="Palatino Linotype"/>
              </a:rPr>
              <a:t>When we use </a:t>
            </a:r>
            <a:r>
              <a:rPr sz="4100" spc="60" dirty="0">
                <a:latin typeface="Palatino Linotype"/>
                <a:cs typeface="Palatino Linotype"/>
              </a:rPr>
              <a:t>Hibernate/JPA</a:t>
            </a:r>
            <a:r>
              <a:rPr sz="4100" spc="-22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in</a:t>
            </a:r>
            <a:r>
              <a:rPr sz="4100" spc="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the same Spring MVC</a:t>
            </a:r>
            <a:r>
              <a:rPr sz="4100" spc="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application then </a:t>
            </a:r>
            <a:r>
              <a:rPr sz="4100" spc="-25" dirty="0">
                <a:latin typeface="Palatino Linotype"/>
                <a:cs typeface="Palatino Linotype"/>
              </a:rPr>
              <a:t>we </a:t>
            </a:r>
            <a:r>
              <a:rPr sz="4100" dirty="0">
                <a:latin typeface="Palatino Linotype"/>
                <a:cs typeface="Palatino Linotype"/>
              </a:rPr>
              <a:t>would</a:t>
            </a:r>
            <a:r>
              <a:rPr sz="4100" spc="-4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need</a:t>
            </a:r>
            <a:r>
              <a:rPr sz="4100" spc="-45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to</a:t>
            </a:r>
            <a:r>
              <a:rPr sz="4100" spc="-40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configure</a:t>
            </a:r>
            <a:r>
              <a:rPr sz="4100" spc="-45" dirty="0">
                <a:latin typeface="Palatino Linotype"/>
                <a:cs typeface="Palatino Linotype"/>
              </a:rPr>
              <a:t> </a:t>
            </a:r>
            <a:r>
              <a:rPr sz="4100" spc="-50" dirty="0">
                <a:latin typeface="Palatino Linotype"/>
                <a:cs typeface="Palatino Linotype"/>
              </a:rPr>
              <a:t>a</a:t>
            </a:r>
            <a:endParaRPr sz="4100">
              <a:latin typeface="Palatino Linotype"/>
              <a:cs typeface="Palatino Linotype"/>
            </a:endParaRPr>
          </a:p>
          <a:p>
            <a:pPr marL="12700" marR="674370">
              <a:lnSpc>
                <a:spcPts val="4900"/>
              </a:lnSpc>
              <a:spcBef>
                <a:spcPts val="3315"/>
              </a:spcBef>
            </a:pPr>
            <a:r>
              <a:rPr sz="4100" b="1" dirty="0">
                <a:latin typeface="Palatino Linotype"/>
                <a:cs typeface="Palatino Linotype"/>
              </a:rPr>
              <a:t>Data</a:t>
            </a:r>
            <a:r>
              <a:rPr sz="4100" b="1" spc="-6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source,</a:t>
            </a:r>
            <a:r>
              <a:rPr sz="4100" b="1" spc="-55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Entity</a:t>
            </a:r>
            <a:r>
              <a:rPr sz="4100" b="1" spc="-55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manager</a:t>
            </a:r>
            <a:r>
              <a:rPr sz="4100" b="1" spc="-55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factory/session</a:t>
            </a:r>
            <a:r>
              <a:rPr sz="4100" b="1" spc="-55" dirty="0">
                <a:latin typeface="Palatino Linotype"/>
                <a:cs typeface="Palatino Linotype"/>
              </a:rPr>
              <a:t> </a:t>
            </a:r>
            <a:r>
              <a:rPr sz="4100" b="1" spc="-25" dirty="0">
                <a:latin typeface="Palatino Linotype"/>
                <a:cs typeface="Palatino Linotype"/>
              </a:rPr>
              <a:t>factory,</a:t>
            </a:r>
            <a:r>
              <a:rPr sz="4100" b="1" spc="-55" dirty="0">
                <a:latin typeface="Palatino Linotype"/>
                <a:cs typeface="Palatino Linotype"/>
              </a:rPr>
              <a:t> </a:t>
            </a:r>
            <a:r>
              <a:rPr sz="4100" b="1" spc="-25" dirty="0">
                <a:latin typeface="Palatino Linotype"/>
                <a:cs typeface="Palatino Linotype"/>
              </a:rPr>
              <a:t>Transaction</a:t>
            </a:r>
            <a:r>
              <a:rPr sz="4100" b="1" spc="-60" dirty="0">
                <a:latin typeface="Palatino Linotype"/>
                <a:cs typeface="Palatino Linotype"/>
              </a:rPr>
              <a:t> </a:t>
            </a:r>
            <a:r>
              <a:rPr sz="4100" b="1" spc="-10" dirty="0">
                <a:latin typeface="Palatino Linotype"/>
                <a:cs typeface="Palatino Linotype"/>
              </a:rPr>
              <a:t>manager </a:t>
            </a:r>
            <a:r>
              <a:rPr sz="4100" b="1" dirty="0">
                <a:latin typeface="Palatino Linotype"/>
                <a:cs typeface="Palatino Linotype"/>
              </a:rPr>
              <a:t>among</a:t>
            </a:r>
            <a:r>
              <a:rPr sz="4100" b="1" spc="-10" dirty="0">
                <a:latin typeface="Palatino Linotype"/>
                <a:cs typeface="Palatino Linotype"/>
              </a:rPr>
              <a:t> </a:t>
            </a:r>
            <a:r>
              <a:rPr sz="4100" b="1" dirty="0">
                <a:latin typeface="Palatino Linotype"/>
                <a:cs typeface="Palatino Linotype"/>
              </a:rPr>
              <a:t>a host of other</a:t>
            </a:r>
            <a:r>
              <a:rPr sz="4100" b="1" spc="5" dirty="0">
                <a:latin typeface="Palatino Linotype"/>
                <a:cs typeface="Palatino Linotype"/>
              </a:rPr>
              <a:t> </a:t>
            </a:r>
            <a:r>
              <a:rPr sz="4100" b="1" spc="-10" dirty="0">
                <a:latin typeface="Palatino Linotype"/>
                <a:cs typeface="Palatino Linotype"/>
              </a:rPr>
              <a:t>things.</a:t>
            </a:r>
            <a:endParaRPr sz="41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0627" rIns="0" bIns="0" rtlCol="0">
            <a:spAutoFit/>
          </a:bodyPr>
          <a:lstStyle/>
          <a:p>
            <a:pPr marL="1012190">
              <a:lnSpc>
                <a:spcPct val="100000"/>
              </a:lnSpc>
              <a:spcBef>
                <a:spcPts val="110"/>
              </a:spcBef>
            </a:pPr>
            <a:r>
              <a:rPr sz="9550" spc="-165" dirty="0"/>
              <a:t>Solution</a:t>
            </a:r>
            <a:endParaRPr sz="9550"/>
          </a:p>
        </p:txBody>
      </p:sp>
      <p:sp>
        <p:nvSpPr>
          <p:cNvPr id="3" name="object 3"/>
          <p:cNvSpPr txBox="1"/>
          <p:nvPr/>
        </p:nvSpPr>
        <p:spPr>
          <a:xfrm>
            <a:off x="1293288" y="1977200"/>
            <a:ext cx="18045430" cy="62014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5340"/>
              </a:lnSpc>
              <a:spcBef>
                <a:spcPts val="360"/>
              </a:spcBef>
            </a:pPr>
            <a:r>
              <a:rPr sz="4500" dirty="0">
                <a:latin typeface="Palatino Linotype"/>
                <a:cs typeface="Palatino Linotype"/>
              </a:rPr>
              <a:t>When</a:t>
            </a:r>
            <a:r>
              <a:rPr sz="4500" spc="-1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we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add Spring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MVC Jar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dependency to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our application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then </a:t>
            </a:r>
            <a:r>
              <a:rPr sz="4500" spc="-25" dirty="0">
                <a:latin typeface="Palatino Linotype"/>
                <a:cs typeface="Palatino Linotype"/>
              </a:rPr>
              <a:t>can </a:t>
            </a:r>
            <a:r>
              <a:rPr sz="4500" dirty="0">
                <a:latin typeface="Palatino Linotype"/>
                <a:cs typeface="Palatino Linotype"/>
              </a:rPr>
              <a:t>we</a:t>
            </a:r>
            <a:r>
              <a:rPr sz="4500" spc="-2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automatically</a:t>
            </a:r>
            <a:r>
              <a:rPr sz="4500" spc="-20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configure</a:t>
            </a:r>
            <a:r>
              <a:rPr sz="4500" spc="-20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some</a:t>
            </a:r>
            <a:r>
              <a:rPr sz="4500" spc="-2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Spring</a:t>
            </a:r>
            <a:r>
              <a:rPr sz="4500" spc="-20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beans</a:t>
            </a:r>
            <a:r>
              <a:rPr sz="4500" spc="-20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related</a:t>
            </a:r>
            <a:r>
              <a:rPr sz="4500" spc="-2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to</a:t>
            </a:r>
            <a:r>
              <a:rPr sz="4500" spc="-20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Spring</a:t>
            </a:r>
            <a:r>
              <a:rPr sz="4500" spc="-20" dirty="0">
                <a:latin typeface="Palatino Linotype"/>
                <a:cs typeface="Palatino Linotype"/>
              </a:rPr>
              <a:t> MVC.</a:t>
            </a:r>
            <a:endParaRPr sz="45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490"/>
              </a:spcBef>
            </a:pPr>
            <a:r>
              <a:rPr sz="4500" dirty="0">
                <a:latin typeface="Palatino Linotype"/>
                <a:cs typeface="Palatino Linotype"/>
              </a:rPr>
              <a:t>Ex:</a:t>
            </a:r>
            <a:r>
              <a:rPr sz="4500" spc="-85" dirty="0">
                <a:latin typeface="Palatino Linotype"/>
                <a:cs typeface="Palatino Linotype"/>
              </a:rPr>
              <a:t> </a:t>
            </a:r>
            <a:r>
              <a:rPr sz="4500" b="1" dirty="0">
                <a:latin typeface="Palatino Linotype"/>
                <a:cs typeface="Palatino Linotype"/>
              </a:rPr>
              <a:t>Dispatcher</a:t>
            </a:r>
            <a:r>
              <a:rPr sz="4500" b="1" spc="-70" dirty="0">
                <a:latin typeface="Palatino Linotype"/>
                <a:cs typeface="Palatino Linotype"/>
              </a:rPr>
              <a:t> </a:t>
            </a:r>
            <a:r>
              <a:rPr sz="4500" b="1" dirty="0">
                <a:latin typeface="Palatino Linotype"/>
                <a:cs typeface="Palatino Linotype"/>
              </a:rPr>
              <a:t>Servlet,</a:t>
            </a:r>
            <a:r>
              <a:rPr sz="4500" b="1" spc="-75" dirty="0">
                <a:latin typeface="Palatino Linotype"/>
                <a:cs typeface="Palatino Linotype"/>
              </a:rPr>
              <a:t> </a:t>
            </a:r>
            <a:r>
              <a:rPr sz="4500" b="1" dirty="0">
                <a:latin typeface="Palatino Linotype"/>
                <a:cs typeface="Palatino Linotype"/>
              </a:rPr>
              <a:t>View</a:t>
            </a:r>
            <a:r>
              <a:rPr sz="4500" b="1" spc="-70" dirty="0">
                <a:latin typeface="Palatino Linotype"/>
                <a:cs typeface="Palatino Linotype"/>
              </a:rPr>
              <a:t> </a:t>
            </a:r>
            <a:r>
              <a:rPr sz="4500" b="1" spc="-10" dirty="0">
                <a:latin typeface="Palatino Linotype"/>
                <a:cs typeface="Palatino Linotype"/>
              </a:rPr>
              <a:t>resolver</a:t>
            </a:r>
            <a:endParaRPr sz="4500" dirty="0">
              <a:latin typeface="Palatino Linotype"/>
              <a:cs typeface="Palatino Linotype"/>
            </a:endParaRPr>
          </a:p>
          <a:p>
            <a:pPr marL="12700" marR="661670">
              <a:lnSpc>
                <a:spcPts val="5340"/>
              </a:lnSpc>
              <a:spcBef>
                <a:spcPts val="3879"/>
              </a:spcBef>
            </a:pPr>
            <a:r>
              <a:rPr sz="4500" dirty="0">
                <a:latin typeface="Palatino Linotype"/>
                <a:cs typeface="Palatino Linotype"/>
              </a:rPr>
              <a:t>When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we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add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Hibernate Jar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dependency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to our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application</a:t>
            </a:r>
            <a:r>
              <a:rPr sz="4500" spc="-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then </a:t>
            </a:r>
            <a:r>
              <a:rPr sz="4500" spc="-25" dirty="0">
                <a:latin typeface="Palatino Linotype"/>
                <a:cs typeface="Palatino Linotype"/>
              </a:rPr>
              <a:t>can </a:t>
            </a:r>
            <a:r>
              <a:rPr sz="4500" dirty="0">
                <a:latin typeface="Palatino Linotype"/>
                <a:cs typeface="Palatino Linotype"/>
              </a:rPr>
              <a:t>we</a:t>
            </a:r>
            <a:r>
              <a:rPr sz="4500" spc="-40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automatically</a:t>
            </a:r>
            <a:r>
              <a:rPr sz="4500" spc="-3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configure</a:t>
            </a:r>
            <a:r>
              <a:rPr sz="4500" spc="-40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Spring</a:t>
            </a:r>
            <a:r>
              <a:rPr sz="4500" spc="-3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beans</a:t>
            </a:r>
            <a:r>
              <a:rPr sz="4500" spc="-40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related</a:t>
            </a:r>
            <a:r>
              <a:rPr sz="4500" spc="-35" dirty="0">
                <a:latin typeface="Palatino Linotype"/>
                <a:cs typeface="Palatino Linotype"/>
              </a:rPr>
              <a:t> </a:t>
            </a:r>
            <a:r>
              <a:rPr sz="4500" dirty="0">
                <a:latin typeface="Palatino Linotype"/>
                <a:cs typeface="Palatino Linotype"/>
              </a:rPr>
              <a:t>to</a:t>
            </a:r>
            <a:r>
              <a:rPr sz="4500" spc="-35" dirty="0">
                <a:latin typeface="Palatino Linotype"/>
                <a:cs typeface="Palatino Linotype"/>
              </a:rPr>
              <a:t> </a:t>
            </a:r>
            <a:r>
              <a:rPr sz="4500" spc="-10" dirty="0">
                <a:latin typeface="Palatino Linotype"/>
                <a:cs typeface="Palatino Linotype"/>
              </a:rPr>
              <a:t>Hibernate.</a:t>
            </a:r>
            <a:endParaRPr sz="4500" dirty="0">
              <a:latin typeface="Palatino Linotype"/>
              <a:cs typeface="Palatino Linotype"/>
            </a:endParaRPr>
          </a:p>
          <a:p>
            <a:pPr marL="12700" marR="398780">
              <a:lnSpc>
                <a:spcPts val="5340"/>
              </a:lnSpc>
              <a:spcBef>
                <a:spcPts val="3654"/>
              </a:spcBef>
            </a:pPr>
            <a:r>
              <a:rPr sz="4500" dirty="0">
                <a:latin typeface="Palatino Linotype"/>
                <a:cs typeface="Palatino Linotype"/>
              </a:rPr>
              <a:t>Ex:</a:t>
            </a:r>
            <a:r>
              <a:rPr sz="4500" spc="-35" dirty="0">
                <a:latin typeface="Palatino Linotype"/>
                <a:cs typeface="Palatino Linotype"/>
              </a:rPr>
              <a:t> </a:t>
            </a:r>
            <a:r>
              <a:rPr sz="4500" b="1" dirty="0">
                <a:latin typeface="Palatino Linotype"/>
                <a:cs typeface="Palatino Linotype"/>
              </a:rPr>
              <a:t>Data</a:t>
            </a:r>
            <a:r>
              <a:rPr sz="4500" b="1" spc="-35" dirty="0">
                <a:latin typeface="Palatino Linotype"/>
                <a:cs typeface="Palatino Linotype"/>
              </a:rPr>
              <a:t> </a:t>
            </a:r>
            <a:r>
              <a:rPr sz="4500" b="1" dirty="0">
                <a:latin typeface="Palatino Linotype"/>
                <a:cs typeface="Palatino Linotype"/>
              </a:rPr>
              <a:t>source,</a:t>
            </a:r>
            <a:r>
              <a:rPr sz="4500" b="1" spc="-35" dirty="0">
                <a:latin typeface="Palatino Linotype"/>
                <a:cs typeface="Palatino Linotype"/>
              </a:rPr>
              <a:t> </a:t>
            </a:r>
            <a:r>
              <a:rPr sz="4500" b="1" dirty="0">
                <a:latin typeface="Palatino Linotype"/>
                <a:cs typeface="Palatino Linotype"/>
              </a:rPr>
              <a:t>Entity</a:t>
            </a:r>
            <a:r>
              <a:rPr sz="4500" b="1" spc="-35" dirty="0">
                <a:latin typeface="Palatino Linotype"/>
                <a:cs typeface="Palatino Linotype"/>
              </a:rPr>
              <a:t> </a:t>
            </a:r>
            <a:r>
              <a:rPr sz="4500" b="1" dirty="0">
                <a:latin typeface="Palatino Linotype"/>
                <a:cs typeface="Palatino Linotype"/>
              </a:rPr>
              <a:t>manager</a:t>
            </a:r>
            <a:r>
              <a:rPr sz="4500" b="1" spc="-30" dirty="0">
                <a:latin typeface="Palatino Linotype"/>
                <a:cs typeface="Palatino Linotype"/>
              </a:rPr>
              <a:t> </a:t>
            </a:r>
            <a:r>
              <a:rPr sz="4500" b="1" dirty="0">
                <a:latin typeface="Palatino Linotype"/>
                <a:cs typeface="Palatino Linotype"/>
              </a:rPr>
              <a:t>factory/session</a:t>
            </a:r>
            <a:r>
              <a:rPr sz="4500" b="1" spc="-35" dirty="0">
                <a:latin typeface="Palatino Linotype"/>
                <a:cs typeface="Palatino Linotype"/>
              </a:rPr>
              <a:t> </a:t>
            </a:r>
            <a:r>
              <a:rPr sz="4500" b="1" spc="-25" dirty="0">
                <a:latin typeface="Palatino Linotype"/>
                <a:cs typeface="Palatino Linotype"/>
              </a:rPr>
              <a:t>factory,</a:t>
            </a:r>
            <a:r>
              <a:rPr sz="4500" b="1" spc="-35" dirty="0">
                <a:latin typeface="Palatino Linotype"/>
                <a:cs typeface="Palatino Linotype"/>
              </a:rPr>
              <a:t> </a:t>
            </a:r>
            <a:r>
              <a:rPr sz="4500" b="1" spc="-470" dirty="0">
                <a:latin typeface="Palatino Linotype"/>
                <a:cs typeface="Palatino Linotype"/>
              </a:rPr>
              <a:t>T</a:t>
            </a:r>
            <a:r>
              <a:rPr sz="4500" b="1" spc="35" dirty="0">
                <a:latin typeface="Palatino Linotype"/>
                <a:cs typeface="Palatino Linotype"/>
              </a:rPr>
              <a:t>ra</a:t>
            </a:r>
            <a:r>
              <a:rPr sz="4500" b="1" spc="30" dirty="0">
                <a:latin typeface="Palatino Linotype"/>
                <a:cs typeface="Palatino Linotype"/>
              </a:rPr>
              <a:t>ns</a:t>
            </a:r>
            <a:r>
              <a:rPr sz="4500" b="1" spc="35" dirty="0">
                <a:latin typeface="Palatino Linotype"/>
                <a:cs typeface="Palatino Linotype"/>
              </a:rPr>
              <a:t>a</a:t>
            </a:r>
            <a:r>
              <a:rPr sz="4500" b="1" spc="30" dirty="0">
                <a:latin typeface="Palatino Linotype"/>
                <a:cs typeface="Palatino Linotype"/>
              </a:rPr>
              <a:t>c</a:t>
            </a:r>
            <a:r>
              <a:rPr sz="4500" b="1" spc="35" dirty="0">
                <a:latin typeface="Palatino Linotype"/>
                <a:cs typeface="Palatino Linotype"/>
              </a:rPr>
              <a:t>tion</a:t>
            </a:r>
            <a:r>
              <a:rPr sz="4500" b="1" spc="-15" dirty="0">
                <a:latin typeface="Palatino Linotype"/>
                <a:cs typeface="Palatino Linotype"/>
              </a:rPr>
              <a:t> </a:t>
            </a:r>
            <a:r>
              <a:rPr sz="4500" b="1" spc="-10" dirty="0">
                <a:latin typeface="Palatino Linotype"/>
                <a:cs typeface="Palatino Linotype"/>
              </a:rPr>
              <a:t>manager</a:t>
            </a:r>
            <a:endParaRPr sz="4500" dirty="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55" dirty="0"/>
              <a:t>Spring</a:t>
            </a:r>
            <a:r>
              <a:rPr sz="9550" spc="-445" dirty="0"/>
              <a:t> </a:t>
            </a:r>
            <a:r>
              <a:rPr sz="9550" spc="-105" dirty="0"/>
              <a:t>Boot</a:t>
            </a:r>
            <a:r>
              <a:rPr sz="9550" spc="-480" dirty="0"/>
              <a:t> </a:t>
            </a:r>
            <a:r>
              <a:rPr sz="9550" spc="-125" dirty="0"/>
              <a:t>Auto</a:t>
            </a:r>
            <a:r>
              <a:rPr sz="9550" spc="-465" dirty="0"/>
              <a:t> </a:t>
            </a:r>
            <a:r>
              <a:rPr sz="9550" spc="-165" dirty="0"/>
              <a:t>Configuration</a:t>
            </a:r>
            <a:endParaRPr sz="9550"/>
          </a:p>
        </p:txBody>
      </p:sp>
      <p:sp>
        <p:nvSpPr>
          <p:cNvPr id="3" name="object 3"/>
          <p:cNvSpPr txBox="1"/>
          <p:nvPr/>
        </p:nvSpPr>
        <p:spPr>
          <a:xfrm>
            <a:off x="660134" y="1948822"/>
            <a:ext cx="18760440" cy="813815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3340">
              <a:lnSpc>
                <a:spcPts val="4530"/>
              </a:lnSpc>
              <a:spcBef>
                <a:spcPts val="330"/>
              </a:spcBef>
            </a:pPr>
            <a:r>
              <a:rPr sz="3850" dirty="0">
                <a:latin typeface="Palatino Linotype"/>
                <a:cs typeface="Palatino Linotype"/>
              </a:rPr>
              <a:t>Spring</a:t>
            </a:r>
            <a:r>
              <a:rPr sz="3850" spc="-4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Boot</a:t>
            </a:r>
            <a:r>
              <a:rPr sz="3850" spc="-4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auto-configuration</a:t>
            </a:r>
            <a:r>
              <a:rPr sz="3850" spc="-4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attempts</a:t>
            </a:r>
            <a:r>
              <a:rPr sz="3850" spc="-4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to</a:t>
            </a:r>
            <a:r>
              <a:rPr sz="3850" spc="-4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automatically</a:t>
            </a:r>
            <a:r>
              <a:rPr sz="3850" spc="-4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configure</a:t>
            </a:r>
            <a:r>
              <a:rPr sz="3850" spc="-3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Spring</a:t>
            </a:r>
            <a:r>
              <a:rPr sz="3850" spc="-40" dirty="0">
                <a:latin typeface="Palatino Linotype"/>
                <a:cs typeface="Palatino Linotype"/>
              </a:rPr>
              <a:t> </a:t>
            </a:r>
            <a:r>
              <a:rPr sz="3850" spc="-10" dirty="0">
                <a:latin typeface="Palatino Linotype"/>
                <a:cs typeface="Palatino Linotype"/>
              </a:rPr>
              <a:t>application </a:t>
            </a:r>
            <a:r>
              <a:rPr sz="3850" dirty="0">
                <a:latin typeface="Palatino Linotype"/>
                <a:cs typeface="Palatino Linotype"/>
              </a:rPr>
              <a:t>based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on</a:t>
            </a:r>
            <a:r>
              <a:rPr sz="3850" spc="-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the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jar</a:t>
            </a:r>
            <a:r>
              <a:rPr sz="3850" spc="-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dependencies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that</a:t>
            </a:r>
            <a:r>
              <a:rPr sz="3850" spc="-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you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have</a:t>
            </a:r>
            <a:r>
              <a:rPr sz="3850" spc="-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added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to</a:t>
            </a:r>
            <a:r>
              <a:rPr sz="3850" spc="-5" dirty="0">
                <a:latin typeface="Palatino Linotype"/>
                <a:cs typeface="Palatino Linotype"/>
              </a:rPr>
              <a:t> </a:t>
            </a:r>
            <a:r>
              <a:rPr sz="3850" spc="-10" dirty="0">
                <a:latin typeface="Palatino Linotype"/>
                <a:cs typeface="Palatino Linotype"/>
              </a:rPr>
              <a:t>project.</a:t>
            </a:r>
            <a:endParaRPr sz="3850" dirty="0">
              <a:latin typeface="Palatino Linotype"/>
              <a:cs typeface="Palatino Linotype"/>
            </a:endParaRPr>
          </a:p>
          <a:p>
            <a:pPr marL="12700" marR="5080">
              <a:lnSpc>
                <a:spcPts val="4530"/>
              </a:lnSpc>
              <a:spcBef>
                <a:spcPts val="3145"/>
              </a:spcBef>
            </a:pPr>
            <a:r>
              <a:rPr sz="3850" b="1" dirty="0">
                <a:latin typeface="Palatino Linotype"/>
                <a:cs typeface="Palatino Linotype"/>
              </a:rPr>
              <a:t>Example</a:t>
            </a:r>
            <a:r>
              <a:rPr sz="3850" b="1" spc="5" dirty="0">
                <a:latin typeface="Palatino Linotype"/>
                <a:cs typeface="Palatino Linotype"/>
              </a:rPr>
              <a:t> </a:t>
            </a:r>
            <a:r>
              <a:rPr sz="3850" b="1" dirty="0">
                <a:latin typeface="Palatino Linotype"/>
                <a:cs typeface="Palatino Linotype"/>
              </a:rPr>
              <a:t>1: </a:t>
            </a:r>
            <a:r>
              <a:rPr sz="3850" dirty="0">
                <a:latin typeface="Palatino Linotype"/>
                <a:cs typeface="Palatino Linotype"/>
              </a:rPr>
              <a:t>if</a:t>
            </a:r>
            <a:r>
              <a:rPr sz="3850" spc="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you</a:t>
            </a:r>
            <a:r>
              <a:rPr sz="3850" spc="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add </a:t>
            </a:r>
            <a:r>
              <a:rPr sz="3850" b="1" spc="-10" dirty="0">
                <a:latin typeface="Palatino Linotype"/>
                <a:cs typeface="Palatino Linotype"/>
              </a:rPr>
              <a:t>spring-boot-starter-</a:t>
            </a:r>
            <a:r>
              <a:rPr sz="3850" b="1" dirty="0">
                <a:latin typeface="Palatino Linotype"/>
                <a:cs typeface="Palatino Linotype"/>
              </a:rPr>
              <a:t>web</a:t>
            </a:r>
            <a:r>
              <a:rPr sz="3850" b="1" spc="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Jar dependency</a:t>
            </a:r>
            <a:r>
              <a:rPr sz="3850" spc="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to</a:t>
            </a:r>
            <a:r>
              <a:rPr sz="3850" spc="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your Spring</a:t>
            </a:r>
            <a:r>
              <a:rPr sz="3850" spc="5" dirty="0">
                <a:latin typeface="Palatino Linotype"/>
                <a:cs typeface="Palatino Linotype"/>
              </a:rPr>
              <a:t> </a:t>
            </a:r>
            <a:r>
              <a:rPr sz="3850" spc="-20" dirty="0">
                <a:latin typeface="Palatino Linotype"/>
                <a:cs typeface="Palatino Linotype"/>
              </a:rPr>
              <a:t>boot </a:t>
            </a:r>
            <a:r>
              <a:rPr sz="3850" dirty="0">
                <a:latin typeface="Palatino Linotype"/>
                <a:cs typeface="Palatino Linotype"/>
              </a:rPr>
              <a:t>application,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Spring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Boot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assumes</a:t>
            </a:r>
            <a:r>
              <a:rPr sz="3850" spc="-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you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are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trying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to</a:t>
            </a:r>
            <a:r>
              <a:rPr sz="3850" spc="-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build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</a:t>
            </a:r>
            <a:r>
              <a:rPr sz="3850" spc="-10" dirty="0">
                <a:latin typeface="Palatino Linotype"/>
                <a:cs typeface="Palatino Linotype"/>
              </a:rPr>
              <a:t> SpringMVC-</a:t>
            </a:r>
            <a:r>
              <a:rPr sz="3850" dirty="0">
                <a:latin typeface="Palatino Linotype"/>
                <a:cs typeface="Palatino Linotype"/>
              </a:rPr>
              <a:t>based</a:t>
            </a:r>
            <a:r>
              <a:rPr sz="3850" spc="-5" dirty="0">
                <a:latin typeface="Palatino Linotype"/>
                <a:cs typeface="Palatino Linotype"/>
              </a:rPr>
              <a:t> </a:t>
            </a:r>
            <a:r>
              <a:rPr sz="3850" spc="-25" dirty="0">
                <a:latin typeface="Palatino Linotype"/>
                <a:cs typeface="Palatino Linotype"/>
              </a:rPr>
              <a:t>web </a:t>
            </a:r>
            <a:r>
              <a:rPr sz="3850" dirty="0">
                <a:latin typeface="Palatino Linotype"/>
                <a:cs typeface="Palatino Linotype"/>
              </a:rPr>
              <a:t>application</a:t>
            </a:r>
            <a:r>
              <a:rPr sz="3850" spc="-2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and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automatically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tries</a:t>
            </a:r>
            <a:r>
              <a:rPr sz="3850" spc="-2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to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register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Spring</a:t>
            </a:r>
            <a:r>
              <a:rPr sz="3850" spc="-2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beans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such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as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b="1" spc="-10" dirty="0">
                <a:latin typeface="Palatino Linotype"/>
                <a:cs typeface="Palatino Linotype"/>
              </a:rPr>
              <a:t>DispatcherServlet, </a:t>
            </a:r>
            <a:r>
              <a:rPr sz="3850" b="1" dirty="0">
                <a:latin typeface="Palatino Linotype"/>
                <a:cs typeface="Palatino Linotype"/>
              </a:rPr>
              <a:t>ViewResolver</a:t>
            </a:r>
            <a:r>
              <a:rPr sz="3850" b="1" spc="-6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if</a:t>
            </a:r>
            <a:r>
              <a:rPr sz="3850" spc="-5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it</a:t>
            </a:r>
            <a:r>
              <a:rPr sz="3850" spc="-5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is</a:t>
            </a:r>
            <a:r>
              <a:rPr sz="3850" spc="-5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not</a:t>
            </a:r>
            <a:r>
              <a:rPr sz="3850" spc="-5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already</a:t>
            </a:r>
            <a:r>
              <a:rPr sz="3850" spc="-50" dirty="0">
                <a:latin typeface="Palatino Linotype"/>
                <a:cs typeface="Palatino Linotype"/>
              </a:rPr>
              <a:t> </a:t>
            </a:r>
            <a:r>
              <a:rPr sz="3850" spc="-10" dirty="0">
                <a:latin typeface="Palatino Linotype"/>
                <a:cs typeface="Palatino Linotype"/>
              </a:rPr>
              <a:t>registered.</a:t>
            </a:r>
            <a:endParaRPr sz="3850" dirty="0">
              <a:latin typeface="Palatino Linotype"/>
              <a:cs typeface="Palatino Linotype"/>
            </a:endParaRPr>
          </a:p>
          <a:p>
            <a:pPr marL="12700" marR="114300">
              <a:lnSpc>
                <a:spcPts val="4530"/>
              </a:lnSpc>
              <a:spcBef>
                <a:spcPts val="3140"/>
              </a:spcBef>
            </a:pPr>
            <a:r>
              <a:rPr sz="3850" b="1" dirty="0">
                <a:latin typeface="Palatino Linotype"/>
                <a:cs typeface="Palatino Linotype"/>
              </a:rPr>
              <a:t>Example</a:t>
            </a:r>
            <a:r>
              <a:rPr sz="3850" b="1" spc="10" dirty="0">
                <a:latin typeface="Palatino Linotype"/>
                <a:cs typeface="Palatino Linotype"/>
              </a:rPr>
              <a:t> </a:t>
            </a:r>
            <a:r>
              <a:rPr sz="3850" b="1" dirty="0">
                <a:latin typeface="Palatino Linotype"/>
                <a:cs typeface="Palatino Linotype"/>
              </a:rPr>
              <a:t>3:</a:t>
            </a:r>
            <a:r>
              <a:rPr sz="3850" b="1" spc="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If</a:t>
            </a:r>
            <a:r>
              <a:rPr sz="3850" spc="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you</a:t>
            </a:r>
            <a:r>
              <a:rPr sz="3850" spc="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add</a:t>
            </a:r>
            <a:r>
              <a:rPr sz="3850" spc="10" dirty="0">
                <a:latin typeface="Palatino Linotype"/>
                <a:cs typeface="Palatino Linotype"/>
              </a:rPr>
              <a:t> </a:t>
            </a:r>
            <a:r>
              <a:rPr sz="3850" b="1" spc="-10" dirty="0">
                <a:latin typeface="Palatino Linotype"/>
                <a:cs typeface="Palatino Linotype"/>
              </a:rPr>
              <a:t>spring-boot-starter-data-</a:t>
            </a:r>
            <a:r>
              <a:rPr sz="3850" b="1" dirty="0">
                <a:latin typeface="Palatino Linotype"/>
                <a:cs typeface="Palatino Linotype"/>
              </a:rPr>
              <a:t>jpa</a:t>
            </a:r>
            <a:r>
              <a:rPr sz="3850" b="1" spc="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starter</a:t>
            </a:r>
            <a:r>
              <a:rPr sz="3850" spc="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dependency</a:t>
            </a:r>
            <a:r>
              <a:rPr sz="3850" spc="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then</a:t>
            </a:r>
            <a:r>
              <a:rPr sz="3850" spc="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it</a:t>
            </a:r>
            <a:r>
              <a:rPr sz="3850" spc="10" dirty="0">
                <a:latin typeface="Palatino Linotype"/>
                <a:cs typeface="Palatino Linotype"/>
              </a:rPr>
              <a:t> </a:t>
            </a:r>
            <a:r>
              <a:rPr sz="3850" spc="-10" dirty="0">
                <a:latin typeface="Palatino Linotype"/>
                <a:cs typeface="Palatino Linotype"/>
              </a:rPr>
              <a:t>assume </a:t>
            </a:r>
            <a:r>
              <a:rPr sz="3850" dirty="0">
                <a:latin typeface="Palatino Linotype"/>
                <a:cs typeface="Palatino Linotype"/>
              </a:rPr>
              <a:t>that</a:t>
            </a:r>
            <a:r>
              <a:rPr sz="3850" spc="-2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you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are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trying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to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use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Hibernate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to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develop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DAO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layer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so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Spring</a:t>
            </a:r>
            <a:r>
              <a:rPr sz="3850" spc="-10" dirty="0">
                <a:latin typeface="Palatino Linotype"/>
                <a:cs typeface="Palatino Linotype"/>
              </a:rPr>
              <a:t> </a:t>
            </a:r>
            <a:r>
              <a:rPr sz="3850" spc="-20" dirty="0">
                <a:latin typeface="Palatino Linotype"/>
                <a:cs typeface="Palatino Linotype"/>
              </a:rPr>
              <a:t>boot </a:t>
            </a:r>
            <a:r>
              <a:rPr sz="3850" dirty="0">
                <a:latin typeface="Palatino Linotype"/>
                <a:cs typeface="Palatino Linotype"/>
              </a:rPr>
              <a:t>automatically</a:t>
            </a:r>
            <a:r>
              <a:rPr sz="3850" spc="-2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register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the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Spring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beans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such</a:t>
            </a:r>
            <a:r>
              <a:rPr sz="3850" spc="-20" dirty="0">
                <a:latin typeface="Palatino Linotype"/>
                <a:cs typeface="Palatino Linotype"/>
              </a:rPr>
              <a:t> </a:t>
            </a:r>
            <a:r>
              <a:rPr sz="3850" dirty="0">
                <a:latin typeface="Palatino Linotype"/>
                <a:cs typeface="Palatino Linotype"/>
              </a:rPr>
              <a:t>as</a:t>
            </a:r>
            <a:r>
              <a:rPr sz="3850" spc="-15" dirty="0">
                <a:latin typeface="Palatino Linotype"/>
                <a:cs typeface="Palatino Linotype"/>
              </a:rPr>
              <a:t> </a:t>
            </a:r>
            <a:r>
              <a:rPr sz="3850" b="1" dirty="0">
                <a:latin typeface="Palatino Linotype"/>
                <a:cs typeface="Palatino Linotype"/>
              </a:rPr>
              <a:t>Data</a:t>
            </a:r>
            <a:r>
              <a:rPr sz="3850" b="1" spc="-15" dirty="0">
                <a:latin typeface="Palatino Linotype"/>
                <a:cs typeface="Palatino Linotype"/>
              </a:rPr>
              <a:t> </a:t>
            </a:r>
            <a:r>
              <a:rPr sz="3850" b="1" dirty="0">
                <a:latin typeface="Palatino Linotype"/>
                <a:cs typeface="Palatino Linotype"/>
              </a:rPr>
              <a:t>source,</a:t>
            </a:r>
            <a:r>
              <a:rPr sz="3850" b="1" spc="-15" dirty="0">
                <a:latin typeface="Palatino Linotype"/>
                <a:cs typeface="Palatino Linotype"/>
              </a:rPr>
              <a:t> </a:t>
            </a:r>
            <a:r>
              <a:rPr sz="3850" b="1" dirty="0">
                <a:latin typeface="Palatino Linotype"/>
                <a:cs typeface="Palatino Linotype"/>
              </a:rPr>
              <a:t>Entity</a:t>
            </a:r>
            <a:r>
              <a:rPr sz="3850" b="1" spc="-15" dirty="0">
                <a:latin typeface="Palatino Linotype"/>
                <a:cs typeface="Palatino Linotype"/>
              </a:rPr>
              <a:t> </a:t>
            </a:r>
            <a:r>
              <a:rPr sz="3850" b="1" dirty="0">
                <a:latin typeface="Palatino Linotype"/>
                <a:cs typeface="Palatino Linotype"/>
              </a:rPr>
              <a:t>manager</a:t>
            </a:r>
            <a:r>
              <a:rPr sz="3850" b="1" spc="-15" dirty="0">
                <a:latin typeface="Palatino Linotype"/>
                <a:cs typeface="Palatino Linotype"/>
              </a:rPr>
              <a:t> </a:t>
            </a:r>
            <a:r>
              <a:rPr sz="3850" b="1" spc="-10" dirty="0">
                <a:latin typeface="Palatino Linotype"/>
                <a:cs typeface="Palatino Linotype"/>
              </a:rPr>
              <a:t>factory/ </a:t>
            </a:r>
            <a:r>
              <a:rPr sz="3850" b="1" dirty="0">
                <a:latin typeface="Palatino Linotype"/>
                <a:cs typeface="Palatino Linotype"/>
              </a:rPr>
              <a:t>session</a:t>
            </a:r>
            <a:r>
              <a:rPr sz="3850" b="1" spc="-140" dirty="0">
                <a:latin typeface="Palatino Linotype"/>
                <a:cs typeface="Palatino Linotype"/>
              </a:rPr>
              <a:t> </a:t>
            </a:r>
            <a:r>
              <a:rPr sz="3850" b="1" spc="-20" dirty="0">
                <a:latin typeface="Palatino Linotype"/>
                <a:cs typeface="Palatino Linotype"/>
              </a:rPr>
              <a:t>factory,</a:t>
            </a:r>
            <a:r>
              <a:rPr sz="3850" b="1" spc="-130" dirty="0">
                <a:latin typeface="Palatino Linotype"/>
                <a:cs typeface="Palatino Linotype"/>
              </a:rPr>
              <a:t> </a:t>
            </a:r>
            <a:r>
              <a:rPr sz="3850" b="1" spc="-25" dirty="0">
                <a:latin typeface="Palatino Linotype"/>
                <a:cs typeface="Palatino Linotype"/>
              </a:rPr>
              <a:t>Transaction</a:t>
            </a:r>
            <a:r>
              <a:rPr sz="3850" b="1" spc="-125" dirty="0">
                <a:latin typeface="Palatino Linotype"/>
                <a:cs typeface="Palatino Linotype"/>
              </a:rPr>
              <a:t> </a:t>
            </a:r>
            <a:r>
              <a:rPr sz="3850" b="1" spc="-10" dirty="0">
                <a:latin typeface="Palatino Linotype"/>
                <a:cs typeface="Palatino Linotype"/>
              </a:rPr>
              <a:t>manager.</a:t>
            </a:r>
            <a:endParaRPr sz="3850" dirty="0">
              <a:latin typeface="Palatino Linotype"/>
              <a:cs typeface="Palatino Linotype"/>
            </a:endParaRPr>
          </a:p>
          <a:p>
            <a:pPr marL="12700" marR="2165350">
              <a:lnSpc>
                <a:spcPts val="4530"/>
              </a:lnSpc>
              <a:spcBef>
                <a:spcPts val="3100"/>
              </a:spcBef>
            </a:pPr>
            <a:r>
              <a:rPr lang="en-US" sz="3850" b="1" dirty="0">
                <a:latin typeface="Palatino Linotype"/>
                <a:cs typeface="Palatino Linotype"/>
              </a:rPr>
              <a:t>Spring</a:t>
            </a:r>
            <a:r>
              <a:rPr lang="en-US" sz="3850" b="1" spc="-45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Boot</a:t>
            </a:r>
            <a:r>
              <a:rPr lang="en-US" sz="3850" b="1" spc="-45" dirty="0">
                <a:latin typeface="Palatino Linotype"/>
                <a:cs typeface="Palatino Linotype"/>
              </a:rPr>
              <a:t> </a:t>
            </a:r>
            <a:r>
              <a:rPr lang="en-US" sz="3850" b="1" spc="-10" dirty="0">
                <a:latin typeface="Palatino Linotype"/>
                <a:cs typeface="Palatino Linotype"/>
              </a:rPr>
              <a:t>auto-</a:t>
            </a:r>
            <a:r>
              <a:rPr lang="en-US" sz="3850" b="1" spc="-25" dirty="0">
                <a:latin typeface="Palatino Linotype"/>
                <a:cs typeface="Palatino Linotype"/>
              </a:rPr>
              <a:t>configuration</a:t>
            </a:r>
            <a:r>
              <a:rPr lang="en-US" sz="3850" b="1" spc="-45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attempts</a:t>
            </a:r>
            <a:r>
              <a:rPr lang="en-US" sz="3850" b="1" spc="-40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to</a:t>
            </a:r>
            <a:r>
              <a:rPr lang="en-US" sz="3850" b="1" spc="-45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automatically</a:t>
            </a:r>
            <a:r>
              <a:rPr lang="en-US" sz="3850" b="1" spc="-45" dirty="0">
                <a:latin typeface="Palatino Linotype"/>
                <a:cs typeface="Palatino Linotype"/>
              </a:rPr>
              <a:t> </a:t>
            </a:r>
            <a:r>
              <a:rPr lang="en-US" sz="3850" b="1" spc="-30" dirty="0">
                <a:latin typeface="Palatino Linotype"/>
                <a:cs typeface="Palatino Linotype"/>
              </a:rPr>
              <a:t>configure</a:t>
            </a:r>
            <a:r>
              <a:rPr lang="en-US" sz="3850" b="1" spc="-40" dirty="0">
                <a:latin typeface="Palatino Linotype"/>
                <a:cs typeface="Palatino Linotype"/>
              </a:rPr>
              <a:t> </a:t>
            </a:r>
            <a:r>
              <a:rPr lang="en-US" sz="3850" b="1" spc="-10" dirty="0">
                <a:latin typeface="Palatino Linotype"/>
                <a:cs typeface="Palatino Linotype"/>
              </a:rPr>
              <a:t>Spring </a:t>
            </a:r>
            <a:r>
              <a:rPr lang="en-US" sz="3850" b="1" dirty="0">
                <a:latin typeface="Palatino Linotype"/>
                <a:cs typeface="Palatino Linotype"/>
              </a:rPr>
              <a:t>application</a:t>
            </a:r>
            <a:r>
              <a:rPr lang="en-US" sz="3850" b="1" spc="-10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based</a:t>
            </a:r>
            <a:r>
              <a:rPr lang="en-US" sz="3850" b="1" spc="-5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on</a:t>
            </a:r>
            <a:r>
              <a:rPr lang="en-US" sz="3850" b="1" spc="-10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the</a:t>
            </a:r>
            <a:r>
              <a:rPr lang="en-US" sz="3850" b="1" spc="-5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jar</a:t>
            </a:r>
            <a:r>
              <a:rPr lang="en-US" sz="3850" b="1" spc="-10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dependencies</a:t>
            </a:r>
            <a:r>
              <a:rPr lang="en-US" sz="3850" b="1" spc="-5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that</a:t>
            </a:r>
            <a:r>
              <a:rPr lang="en-US" sz="3850" b="1" spc="-10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you</a:t>
            </a:r>
            <a:r>
              <a:rPr lang="en-US" sz="3850" b="1" spc="-5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have</a:t>
            </a:r>
            <a:r>
              <a:rPr lang="en-US" sz="3850" b="1" spc="-10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added</a:t>
            </a:r>
            <a:r>
              <a:rPr lang="en-US" sz="3850" b="1" spc="-5" dirty="0">
                <a:latin typeface="Palatino Linotype"/>
                <a:cs typeface="Palatino Linotype"/>
              </a:rPr>
              <a:t> </a:t>
            </a:r>
            <a:r>
              <a:rPr lang="en-US" sz="3850" b="1" dirty="0">
                <a:latin typeface="Palatino Linotype"/>
                <a:cs typeface="Palatino Linotype"/>
              </a:rPr>
              <a:t>to</a:t>
            </a:r>
            <a:r>
              <a:rPr lang="en-US" sz="3850" b="1" spc="-5" dirty="0">
                <a:latin typeface="Palatino Linotype"/>
                <a:cs typeface="Palatino Linotype"/>
              </a:rPr>
              <a:t> </a:t>
            </a:r>
            <a:r>
              <a:rPr lang="en-US" sz="3850" b="1" spc="-10" dirty="0">
                <a:latin typeface="Palatino Linotype"/>
                <a:cs typeface="Palatino Linotype"/>
              </a:rPr>
              <a:t>project.</a:t>
            </a:r>
            <a:endParaRPr sz="3850" dirty="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1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30"/>
              </a:spcBef>
            </a:pPr>
            <a:r>
              <a:rPr spc="-114" dirty="0"/>
              <a:t>Spring</a:t>
            </a:r>
            <a:r>
              <a:rPr spc="-320" dirty="0"/>
              <a:t> </a:t>
            </a:r>
            <a:r>
              <a:rPr spc="-80" dirty="0"/>
              <a:t>Boot</a:t>
            </a:r>
            <a:r>
              <a:rPr spc="-355" dirty="0"/>
              <a:t> </a:t>
            </a:r>
            <a:r>
              <a:rPr spc="-100" dirty="0"/>
              <a:t>Auto</a:t>
            </a:r>
            <a:r>
              <a:rPr spc="-335" dirty="0"/>
              <a:t> </a:t>
            </a:r>
            <a:r>
              <a:rPr spc="-140" dirty="0"/>
              <a:t>Configuration</a:t>
            </a:r>
            <a:r>
              <a:rPr spc="-295" dirty="0"/>
              <a:t> </a:t>
            </a:r>
            <a:r>
              <a:rPr dirty="0"/>
              <a:t>in</a:t>
            </a:r>
            <a:r>
              <a:rPr spc="-345" dirty="0"/>
              <a:t> </a:t>
            </a:r>
            <a:r>
              <a:rPr dirty="0"/>
              <a:t>an</a:t>
            </a:r>
            <a:r>
              <a:rPr spc="-325" dirty="0"/>
              <a:t> </a:t>
            </a:r>
            <a:r>
              <a:rPr spc="-10" dirty="0"/>
              <a:t>Action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1396365">
              <a:lnSpc>
                <a:spcPts val="5340"/>
              </a:lnSpc>
              <a:spcBef>
                <a:spcPts val="360"/>
              </a:spcBef>
            </a:pPr>
            <a:r>
              <a:rPr spc="185" dirty="0"/>
              <a:t>-</a:t>
            </a:r>
            <a:r>
              <a:rPr spc="290" dirty="0"/>
              <a:t>&gt;</a:t>
            </a:r>
            <a:r>
              <a:rPr spc="-10" dirty="0"/>
              <a:t> </a:t>
            </a:r>
            <a:r>
              <a:rPr dirty="0"/>
              <a:t>Spring</a:t>
            </a:r>
            <a:r>
              <a:rPr spc="-10" dirty="0"/>
              <a:t> </a:t>
            </a:r>
            <a:r>
              <a:rPr dirty="0"/>
              <a:t>boot</a:t>
            </a:r>
            <a:r>
              <a:rPr spc="-10" dirty="0"/>
              <a:t> </a:t>
            </a:r>
            <a:r>
              <a:rPr dirty="0"/>
              <a:t>auto</a:t>
            </a:r>
            <a:r>
              <a:rPr spc="-10" dirty="0"/>
              <a:t> </a:t>
            </a:r>
            <a:r>
              <a:rPr dirty="0"/>
              <a:t>configuration</a:t>
            </a:r>
            <a:r>
              <a:rPr spc="-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implemented</a:t>
            </a:r>
            <a:r>
              <a:rPr spc="-1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b="1" spc="-10" dirty="0">
                <a:latin typeface="Palatino Linotype"/>
                <a:cs typeface="Palatino Linotype"/>
              </a:rPr>
              <a:t>spring-</a:t>
            </a:r>
            <a:r>
              <a:rPr b="1" spc="-20" dirty="0">
                <a:latin typeface="Palatino Linotype"/>
                <a:cs typeface="Palatino Linotype"/>
              </a:rPr>
              <a:t>boot- </a:t>
            </a:r>
            <a:r>
              <a:rPr b="1" spc="-10" dirty="0">
                <a:latin typeface="Palatino Linotype"/>
                <a:cs typeface="Palatino Linotype"/>
              </a:rPr>
              <a:t>autoconfigure.jar</a:t>
            </a:r>
          </a:p>
          <a:p>
            <a:pPr marL="12700">
              <a:lnSpc>
                <a:spcPct val="100000"/>
              </a:lnSpc>
              <a:spcBef>
                <a:spcPts val="3490"/>
              </a:spcBef>
            </a:pPr>
            <a:r>
              <a:rPr b="1" spc="185" dirty="0">
                <a:latin typeface="Palatino Linotype"/>
                <a:cs typeface="Palatino Linotype"/>
              </a:rPr>
              <a:t>-</a:t>
            </a:r>
            <a:r>
              <a:rPr b="1" spc="290" dirty="0">
                <a:latin typeface="Palatino Linotype"/>
                <a:cs typeface="Palatino Linotype"/>
              </a:rPr>
              <a:t>&gt;</a:t>
            </a:r>
            <a:r>
              <a:rPr b="1" spc="5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Example</a:t>
            </a:r>
            <a:r>
              <a:rPr b="1" spc="5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of</a:t>
            </a:r>
            <a:r>
              <a:rPr b="1" spc="5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Spring</a:t>
            </a:r>
            <a:r>
              <a:rPr b="1" spc="5" dirty="0">
                <a:latin typeface="Palatino Linotype"/>
                <a:cs typeface="Palatino Linotype"/>
              </a:rPr>
              <a:t> </a:t>
            </a:r>
            <a:r>
              <a:rPr b="1" spc="-20" dirty="0">
                <a:latin typeface="Palatino Linotype"/>
                <a:cs typeface="Palatino Linotype"/>
              </a:rPr>
              <a:t>MVC:</a:t>
            </a:r>
          </a:p>
          <a:p>
            <a:pPr marL="588010" indent="-575945">
              <a:lnSpc>
                <a:spcPct val="100000"/>
              </a:lnSpc>
              <a:spcBef>
                <a:spcPts val="3650"/>
              </a:spcBef>
              <a:buSzPct val="125555"/>
              <a:buChar char="•"/>
              <a:tabLst>
                <a:tab pos="588645" algn="l"/>
              </a:tabLst>
            </a:pPr>
            <a:r>
              <a:rPr sz="4500" dirty="0"/>
              <a:t>Configure</a:t>
            </a:r>
            <a:r>
              <a:rPr sz="4500" spc="-110" dirty="0"/>
              <a:t> </a:t>
            </a:r>
            <a:r>
              <a:rPr sz="4500" dirty="0"/>
              <a:t>DispatcherServlet</a:t>
            </a:r>
            <a:r>
              <a:rPr sz="4500" spc="-110" dirty="0"/>
              <a:t> </a:t>
            </a:r>
            <a:r>
              <a:rPr sz="4500" spc="-10" dirty="0"/>
              <a:t>(</a:t>
            </a:r>
            <a:r>
              <a:rPr sz="4500" b="1" spc="-10" dirty="0">
                <a:latin typeface="Palatino Linotype"/>
                <a:cs typeface="Palatino Linotype"/>
              </a:rPr>
              <a:t>DispatcherServletAutoConfiguration</a:t>
            </a:r>
            <a:r>
              <a:rPr sz="4500" spc="-10" dirty="0"/>
              <a:t>)</a:t>
            </a:r>
            <a:endParaRPr sz="4500">
              <a:latin typeface="Palatino Linotype"/>
              <a:cs typeface="Palatino Linotype"/>
            </a:endParaRPr>
          </a:p>
          <a:p>
            <a:pPr marL="588010" marR="1453515" indent="-575945">
              <a:lnSpc>
                <a:spcPts val="5340"/>
              </a:lnSpc>
              <a:spcBef>
                <a:spcPts val="3879"/>
              </a:spcBef>
              <a:buSzPct val="125555"/>
              <a:buChar char="•"/>
              <a:tabLst>
                <a:tab pos="588645" algn="l"/>
              </a:tabLst>
            </a:pPr>
            <a:r>
              <a:rPr sz="4500" dirty="0"/>
              <a:t>Configure</a:t>
            </a:r>
            <a:r>
              <a:rPr sz="4500" spc="-145" dirty="0"/>
              <a:t> </a:t>
            </a:r>
            <a:r>
              <a:rPr sz="4500" dirty="0"/>
              <a:t>Embedded</a:t>
            </a:r>
            <a:r>
              <a:rPr sz="4500" spc="-145" dirty="0"/>
              <a:t> </a:t>
            </a:r>
            <a:r>
              <a:rPr sz="4500" spc="-30" dirty="0"/>
              <a:t>Tomcat</a:t>
            </a:r>
            <a:r>
              <a:rPr sz="4500" spc="-145" dirty="0"/>
              <a:t> </a:t>
            </a:r>
            <a:r>
              <a:rPr sz="4500" spc="-10" dirty="0"/>
              <a:t>Server (</a:t>
            </a:r>
            <a:r>
              <a:rPr sz="4500" b="1" spc="-10" dirty="0">
                <a:latin typeface="Palatino Linotype"/>
                <a:cs typeface="Palatino Linotype"/>
              </a:rPr>
              <a:t>EmbeddedWebServerFactoryCustomizerAutoConfiguration</a:t>
            </a:r>
            <a:r>
              <a:rPr sz="4500" spc="-10" dirty="0"/>
              <a:t>)</a:t>
            </a:r>
            <a:endParaRPr sz="450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490"/>
              </a:spcBef>
              <a:buSzPct val="125555"/>
              <a:buChar char="•"/>
              <a:tabLst>
                <a:tab pos="588645" algn="l"/>
              </a:tabLst>
            </a:pPr>
            <a:r>
              <a:rPr sz="4500" dirty="0"/>
              <a:t>Configure</a:t>
            </a:r>
            <a:r>
              <a:rPr sz="4500" spc="-65" dirty="0"/>
              <a:t> </a:t>
            </a:r>
            <a:r>
              <a:rPr sz="4500" dirty="0"/>
              <a:t>Default</a:t>
            </a:r>
            <a:r>
              <a:rPr sz="4500" spc="-60" dirty="0"/>
              <a:t> </a:t>
            </a:r>
            <a:r>
              <a:rPr sz="4500" dirty="0"/>
              <a:t>Error</a:t>
            </a:r>
            <a:r>
              <a:rPr sz="4500" spc="-65" dirty="0"/>
              <a:t> </a:t>
            </a:r>
            <a:r>
              <a:rPr sz="4500" dirty="0"/>
              <a:t>Page</a:t>
            </a:r>
            <a:r>
              <a:rPr sz="4500" spc="-60" dirty="0"/>
              <a:t> </a:t>
            </a:r>
            <a:r>
              <a:rPr sz="4500" spc="-10" dirty="0"/>
              <a:t>(</a:t>
            </a:r>
            <a:r>
              <a:rPr sz="4500" b="1" spc="-10" dirty="0">
                <a:latin typeface="Palatino Linotype"/>
                <a:cs typeface="Palatino Linotype"/>
              </a:rPr>
              <a:t>ErrorMvcAutoConfiguration</a:t>
            </a:r>
            <a:r>
              <a:rPr sz="4500" spc="-10" dirty="0"/>
              <a:t>)</a:t>
            </a:r>
            <a:endParaRPr sz="4500">
              <a:latin typeface="Palatino Linotype"/>
              <a:cs typeface="Palatino Linotype"/>
            </a:endParaRPr>
          </a:p>
          <a:p>
            <a:pPr marL="588010" indent="-575945">
              <a:lnSpc>
                <a:spcPct val="100000"/>
              </a:lnSpc>
              <a:spcBef>
                <a:spcPts val="3650"/>
              </a:spcBef>
              <a:buSzPct val="125555"/>
              <a:buChar char="•"/>
              <a:tabLst>
                <a:tab pos="588645" algn="l"/>
              </a:tabLst>
            </a:pPr>
            <a:r>
              <a:rPr sz="4500" dirty="0"/>
              <a:t>Configure</a:t>
            </a:r>
            <a:r>
              <a:rPr sz="4500" spc="-40" dirty="0"/>
              <a:t> </a:t>
            </a:r>
            <a:r>
              <a:rPr sz="4500" dirty="0"/>
              <a:t>JSON</a:t>
            </a:r>
            <a:r>
              <a:rPr sz="4500" spc="-40" dirty="0"/>
              <a:t> </a:t>
            </a:r>
            <a:r>
              <a:rPr sz="4500" dirty="0"/>
              <a:t>to</a:t>
            </a:r>
            <a:r>
              <a:rPr sz="4500" spc="-40" dirty="0"/>
              <a:t> </a:t>
            </a:r>
            <a:r>
              <a:rPr sz="4500" dirty="0"/>
              <a:t>Java</a:t>
            </a:r>
            <a:r>
              <a:rPr sz="4500" spc="-40" dirty="0"/>
              <a:t> </a:t>
            </a:r>
            <a:r>
              <a:rPr sz="4500" dirty="0"/>
              <a:t>Conversion</a:t>
            </a:r>
            <a:r>
              <a:rPr sz="4500" spc="-35" dirty="0"/>
              <a:t> </a:t>
            </a:r>
            <a:r>
              <a:rPr sz="4500" spc="-10" dirty="0"/>
              <a:t>(</a:t>
            </a:r>
            <a:r>
              <a:rPr sz="4500" b="1" spc="-10" dirty="0">
                <a:latin typeface="Palatino Linotype"/>
                <a:cs typeface="Palatino Linotype"/>
              </a:rPr>
              <a:t>JacksonAutoConfiguration</a:t>
            </a:r>
            <a:r>
              <a:rPr sz="4500" spc="-10" dirty="0"/>
              <a:t>)</a:t>
            </a:r>
            <a:endParaRPr sz="45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0553-A729-2E77-499B-D529CC12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6" y="244475"/>
            <a:ext cx="19000607" cy="1069524"/>
          </a:xfrm>
        </p:spPr>
        <p:txBody>
          <a:bodyPr/>
          <a:lstStyle/>
          <a:p>
            <a:r>
              <a:rPr lang="en-US" dirty="0"/>
              <a:t>@SpringBootApplication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6C39-FB11-8D23-919D-8698648D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764" y="1953659"/>
            <a:ext cx="19342286" cy="9002464"/>
          </a:xfrm>
        </p:spPr>
        <p:txBody>
          <a:bodyPr/>
          <a:lstStyle/>
          <a:p>
            <a:r>
              <a:rPr lang="en-US" dirty="0"/>
              <a:t>Many Spring Boot developers like their apps to use auto-configuration, component scan and be able to define extra configuration on their “application class”</a:t>
            </a:r>
          </a:p>
          <a:p>
            <a:endParaRPr lang="en-US" dirty="0"/>
          </a:p>
          <a:p>
            <a:r>
              <a:rPr lang="en-US" dirty="0"/>
              <a:t>A single @SpringBootApplication annotation can be used to enable those three, that is: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@EnableAutoConfiguration: enable Spring Boot’s auto-configuration mechanism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@ComponentScan: enable @Component scan on the package where the application is located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@Configuration: allow to register extra beans is the context or import additional configuration classes</a:t>
            </a:r>
          </a:p>
        </p:txBody>
      </p:sp>
    </p:spTree>
    <p:extLst>
      <p:ext uri="{BB962C8B-B14F-4D97-AF65-F5344CB8AC3E}">
        <p14:creationId xmlns:p14="http://schemas.microsoft.com/office/powerpoint/2010/main" val="236825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80D03E-CC19-734E-4EF3-9A019D7F58AB}"/>
              </a:ext>
            </a:extLst>
          </p:cNvPr>
          <p:cNvSpPr/>
          <p:nvPr/>
        </p:nvSpPr>
        <p:spPr>
          <a:xfrm>
            <a:off x="6699250" y="779128"/>
            <a:ext cx="7848600" cy="2514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@SpringBootApplication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CAE25-E0D5-2017-B772-F90F8C1DAE8D}"/>
              </a:ext>
            </a:extLst>
          </p:cNvPr>
          <p:cNvSpPr/>
          <p:nvPr/>
        </p:nvSpPr>
        <p:spPr>
          <a:xfrm>
            <a:off x="1192463" y="5488153"/>
            <a:ext cx="4953000" cy="19329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@SpringBootConfiguration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E04B70-0320-1E45-46D3-4ECEF2416988}"/>
              </a:ext>
            </a:extLst>
          </p:cNvPr>
          <p:cNvSpPr/>
          <p:nvPr/>
        </p:nvSpPr>
        <p:spPr>
          <a:xfrm>
            <a:off x="1192463" y="8909049"/>
            <a:ext cx="4953000" cy="1905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@Configuration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92261-63D3-E448-3892-5467AF9F9E9F}"/>
              </a:ext>
            </a:extLst>
          </p:cNvPr>
          <p:cNvSpPr/>
          <p:nvPr/>
        </p:nvSpPr>
        <p:spPr>
          <a:xfrm>
            <a:off x="7270416" y="5540291"/>
            <a:ext cx="5676900" cy="1905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@EnableAutoConfiguration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C5A0C-F3A2-A68A-FECF-36A0AD7EB98C}"/>
              </a:ext>
            </a:extLst>
          </p:cNvPr>
          <p:cNvSpPr/>
          <p:nvPr/>
        </p:nvSpPr>
        <p:spPr>
          <a:xfrm>
            <a:off x="14369047" y="5496007"/>
            <a:ext cx="5524500" cy="1905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@ComponentScan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FA9E1-D4AE-959E-C095-0E08B673A7EA}"/>
              </a:ext>
            </a:extLst>
          </p:cNvPr>
          <p:cNvCxnSpPr>
            <a:cxnSpLocks/>
          </p:cNvCxnSpPr>
          <p:nvPr/>
        </p:nvCxnSpPr>
        <p:spPr>
          <a:xfrm flipV="1">
            <a:off x="4363454" y="3429919"/>
            <a:ext cx="1828800" cy="1907506"/>
          </a:xfrm>
          <a:prstGeom prst="straightConnector1">
            <a:avLst/>
          </a:prstGeom>
          <a:ln w="228600">
            <a:solidFill>
              <a:schemeClr val="accent1">
                <a:shade val="95000"/>
                <a:satMod val="105000"/>
              </a:schemeClr>
            </a:solidFill>
            <a:tailEnd type="triangle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2A3521-B60A-2A1F-66BD-3FF87B9100B4}"/>
              </a:ext>
            </a:extLst>
          </p:cNvPr>
          <p:cNvCxnSpPr>
            <a:cxnSpLocks/>
          </p:cNvCxnSpPr>
          <p:nvPr/>
        </p:nvCxnSpPr>
        <p:spPr>
          <a:xfrm flipV="1">
            <a:off x="10280650" y="3864057"/>
            <a:ext cx="0" cy="1624096"/>
          </a:xfrm>
          <a:prstGeom prst="straightConnector1">
            <a:avLst/>
          </a:prstGeom>
          <a:ln w="228600">
            <a:solidFill>
              <a:schemeClr val="accent1">
                <a:shade val="95000"/>
                <a:satMod val="105000"/>
              </a:schemeClr>
            </a:solidFill>
            <a:tailEnd type="triangle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74C153-A248-A1CA-99CF-14B9A6751548}"/>
              </a:ext>
            </a:extLst>
          </p:cNvPr>
          <p:cNvCxnSpPr>
            <a:cxnSpLocks/>
          </p:cNvCxnSpPr>
          <p:nvPr/>
        </p:nvCxnSpPr>
        <p:spPr>
          <a:xfrm flipH="1" flipV="1">
            <a:off x="14369047" y="3354054"/>
            <a:ext cx="1981200" cy="1907506"/>
          </a:xfrm>
          <a:prstGeom prst="straightConnector1">
            <a:avLst/>
          </a:prstGeom>
          <a:ln w="228600">
            <a:solidFill>
              <a:schemeClr val="accent1">
                <a:shade val="95000"/>
                <a:satMod val="105000"/>
              </a:schemeClr>
            </a:solidFill>
            <a:tailEnd type="triangle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E14DB-790E-082F-D259-407E129A1FE9}"/>
              </a:ext>
            </a:extLst>
          </p:cNvPr>
          <p:cNvCxnSpPr>
            <a:cxnSpLocks/>
          </p:cNvCxnSpPr>
          <p:nvPr/>
        </p:nvCxnSpPr>
        <p:spPr>
          <a:xfrm flipV="1">
            <a:off x="3651250" y="7436852"/>
            <a:ext cx="0" cy="1472197"/>
          </a:xfrm>
          <a:prstGeom prst="straightConnector1">
            <a:avLst/>
          </a:prstGeom>
          <a:ln w="228600">
            <a:solidFill>
              <a:schemeClr val="accent1">
                <a:shade val="95000"/>
                <a:satMod val="105000"/>
              </a:schemeClr>
            </a:solidFill>
            <a:tailEnd type="triangle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37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789FA9-859E-952F-BA60-8612E4F8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" y="0"/>
            <a:ext cx="20105512" cy="113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7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4274" y="4657715"/>
            <a:ext cx="4472305" cy="2035175"/>
            <a:chOff x="3064274" y="4657715"/>
            <a:chExt cx="4472305" cy="2035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4274" y="4657715"/>
              <a:ext cx="4472036" cy="20350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06157" y="4678657"/>
              <a:ext cx="4388485" cy="1951355"/>
            </a:xfrm>
            <a:custGeom>
              <a:avLst/>
              <a:gdLst/>
              <a:ahLst/>
              <a:cxnLst/>
              <a:rect l="l" t="t" r="r" b="b"/>
              <a:pathLst>
                <a:path w="4388484" h="1951354">
                  <a:moveTo>
                    <a:pt x="4388269" y="0"/>
                  </a:moveTo>
                  <a:lnTo>
                    <a:pt x="0" y="0"/>
                  </a:lnTo>
                  <a:lnTo>
                    <a:pt x="0" y="1951242"/>
                  </a:lnTo>
                  <a:lnTo>
                    <a:pt x="4388269" y="1951242"/>
                  </a:lnTo>
                  <a:lnTo>
                    <a:pt x="4388269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2232" y="5444860"/>
              <a:ext cx="2523483" cy="5758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84110" y="5371187"/>
            <a:ext cx="243268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34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6254" y="-52744"/>
            <a:ext cx="9755505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45" dirty="0"/>
              <a:t>Learn</a:t>
            </a:r>
            <a:r>
              <a:rPr sz="9550" spc="-434" dirty="0"/>
              <a:t> </a:t>
            </a:r>
            <a:r>
              <a:rPr sz="9550" spc="-155" dirty="0"/>
              <a:t>Spring</a:t>
            </a:r>
            <a:r>
              <a:rPr sz="9550" spc="-434" dirty="0"/>
              <a:t> </a:t>
            </a:r>
            <a:r>
              <a:rPr sz="9550" spc="-80" dirty="0"/>
              <a:t>Boot</a:t>
            </a:r>
            <a:endParaRPr sz="9550"/>
          </a:p>
        </p:txBody>
      </p:sp>
      <p:grpSp>
        <p:nvGrpSpPr>
          <p:cNvPr id="8" name="object 8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0132775" y="1974871"/>
            <a:ext cx="6627495" cy="892810"/>
            <a:chOff x="10132775" y="1974871"/>
            <a:chExt cx="6627495" cy="8928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2775" y="1974871"/>
              <a:ext cx="6626874" cy="89268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74658" y="1995813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8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0" y="655130"/>
                  </a:lnTo>
                  <a:lnTo>
                    <a:pt x="11766" y="709733"/>
                  </a:lnTo>
                  <a:lnTo>
                    <a:pt x="45785" y="763133"/>
                  </a:lnTo>
                  <a:lnTo>
                    <a:pt x="99184" y="797152"/>
                  </a:lnTo>
                  <a:lnTo>
                    <a:pt x="153788" y="807448"/>
                  </a:lnTo>
                  <a:lnTo>
                    <a:pt x="192319" y="808734"/>
                  </a:lnTo>
                  <a:lnTo>
                    <a:pt x="240097" y="808918"/>
                  </a:lnTo>
                  <a:lnTo>
                    <a:pt x="6303007" y="808918"/>
                  </a:lnTo>
                  <a:lnTo>
                    <a:pt x="6350786" y="808734"/>
                  </a:lnTo>
                  <a:lnTo>
                    <a:pt x="6389317" y="807448"/>
                  </a:lnTo>
                  <a:lnTo>
                    <a:pt x="6443924" y="797152"/>
                  </a:lnTo>
                  <a:lnTo>
                    <a:pt x="6497321" y="763133"/>
                  </a:lnTo>
                  <a:lnTo>
                    <a:pt x="6531345" y="709733"/>
                  </a:lnTo>
                  <a:lnTo>
                    <a:pt x="6541634" y="655130"/>
                  </a:lnTo>
                  <a:lnTo>
                    <a:pt x="6542920" y="616599"/>
                  </a:lnTo>
                  <a:lnTo>
                    <a:pt x="6543104" y="568821"/>
                  </a:lnTo>
                  <a:lnTo>
                    <a:pt x="6543104" y="240096"/>
                  </a:lnTo>
                  <a:lnTo>
                    <a:pt x="6542920" y="192318"/>
                  </a:lnTo>
                  <a:lnTo>
                    <a:pt x="6541634" y="153787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7477" y="2219827"/>
              <a:ext cx="5654278" cy="50260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132775" y="3066314"/>
            <a:ext cx="6627495" cy="892810"/>
            <a:chOff x="10132775" y="3066314"/>
            <a:chExt cx="6627495" cy="89281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2775" y="3066314"/>
              <a:ext cx="6626874" cy="8926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174658" y="3087256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8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0" y="655130"/>
                  </a:lnTo>
                  <a:lnTo>
                    <a:pt x="11766" y="709734"/>
                  </a:lnTo>
                  <a:lnTo>
                    <a:pt x="45785" y="763133"/>
                  </a:lnTo>
                  <a:lnTo>
                    <a:pt x="99184" y="797152"/>
                  </a:lnTo>
                  <a:lnTo>
                    <a:pt x="153788" y="807448"/>
                  </a:lnTo>
                  <a:lnTo>
                    <a:pt x="192319" y="808734"/>
                  </a:lnTo>
                  <a:lnTo>
                    <a:pt x="240097" y="808918"/>
                  </a:lnTo>
                  <a:lnTo>
                    <a:pt x="6303007" y="808918"/>
                  </a:lnTo>
                  <a:lnTo>
                    <a:pt x="6350786" y="808734"/>
                  </a:lnTo>
                  <a:lnTo>
                    <a:pt x="6389317" y="807448"/>
                  </a:lnTo>
                  <a:lnTo>
                    <a:pt x="6443924" y="797152"/>
                  </a:lnTo>
                  <a:lnTo>
                    <a:pt x="6497321" y="763133"/>
                  </a:lnTo>
                  <a:lnTo>
                    <a:pt x="6531345" y="709734"/>
                  </a:lnTo>
                  <a:lnTo>
                    <a:pt x="6541634" y="655130"/>
                  </a:lnTo>
                  <a:lnTo>
                    <a:pt x="6542920" y="616599"/>
                  </a:lnTo>
                  <a:lnTo>
                    <a:pt x="6543104" y="568821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5953" y="3308799"/>
              <a:ext cx="5287797" cy="50260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132775" y="4188378"/>
            <a:ext cx="6627495" cy="892810"/>
            <a:chOff x="10132775" y="4188378"/>
            <a:chExt cx="6627495" cy="89281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2775" y="4188378"/>
              <a:ext cx="6626874" cy="89268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174658" y="4209319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8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0" y="655130"/>
                  </a:lnTo>
                  <a:lnTo>
                    <a:pt x="11766" y="709734"/>
                  </a:lnTo>
                  <a:lnTo>
                    <a:pt x="45785" y="763133"/>
                  </a:lnTo>
                  <a:lnTo>
                    <a:pt x="99184" y="797152"/>
                  </a:lnTo>
                  <a:lnTo>
                    <a:pt x="153788" y="807448"/>
                  </a:lnTo>
                  <a:lnTo>
                    <a:pt x="192319" y="808734"/>
                  </a:lnTo>
                  <a:lnTo>
                    <a:pt x="240097" y="808918"/>
                  </a:lnTo>
                  <a:lnTo>
                    <a:pt x="6303007" y="808918"/>
                  </a:lnTo>
                  <a:lnTo>
                    <a:pt x="6350786" y="808734"/>
                  </a:lnTo>
                  <a:lnTo>
                    <a:pt x="6389317" y="807448"/>
                  </a:lnTo>
                  <a:lnTo>
                    <a:pt x="6443924" y="797152"/>
                  </a:lnTo>
                  <a:lnTo>
                    <a:pt x="6497321" y="763133"/>
                  </a:lnTo>
                  <a:lnTo>
                    <a:pt x="6531345" y="709734"/>
                  </a:lnTo>
                  <a:lnTo>
                    <a:pt x="6541634" y="655130"/>
                  </a:lnTo>
                  <a:lnTo>
                    <a:pt x="6542920" y="616599"/>
                  </a:lnTo>
                  <a:lnTo>
                    <a:pt x="6543104" y="568821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69275" y="4429184"/>
              <a:ext cx="3361154" cy="50260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664660" y="2164185"/>
            <a:ext cx="5563235" cy="26790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Building</a:t>
            </a:r>
            <a:r>
              <a:rPr sz="285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50" b="1" spc="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REST</a:t>
            </a:r>
            <a:r>
              <a:rPr sz="285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APIs</a:t>
            </a:r>
            <a:endParaRPr sz="2850">
              <a:latin typeface="Palatino Linotype"/>
              <a:cs typeface="Palatino Linotype"/>
            </a:endParaRPr>
          </a:p>
          <a:p>
            <a:pPr marL="195580" marR="187960" algn="ctr">
              <a:lnSpc>
                <a:spcPts val="8840"/>
              </a:lnSpc>
              <a:spcBef>
                <a:spcPts val="750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5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CRUD</a:t>
            </a:r>
            <a:r>
              <a:rPr sz="285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REST</a:t>
            </a:r>
            <a:r>
              <a:rPr sz="2850" b="1" spc="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APIs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Using</a:t>
            </a:r>
            <a:r>
              <a:rPr sz="285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DTO</a:t>
            </a:r>
            <a:r>
              <a:rPr sz="2850" b="1" spc="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Pattern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132775" y="5312379"/>
            <a:ext cx="6627495" cy="800100"/>
            <a:chOff x="10132775" y="5312379"/>
            <a:chExt cx="6627495" cy="80010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2775" y="5312379"/>
              <a:ext cx="6626874" cy="7995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174658" y="5333321"/>
              <a:ext cx="6543675" cy="716280"/>
            </a:xfrm>
            <a:custGeom>
              <a:avLst/>
              <a:gdLst/>
              <a:ahLst/>
              <a:cxnLst/>
              <a:rect l="l" t="t" r="r" b="b"/>
              <a:pathLst>
                <a:path w="6543675" h="71627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475669"/>
                  </a:lnTo>
                  <a:lnTo>
                    <a:pt x="183" y="523447"/>
                  </a:lnTo>
                  <a:lnTo>
                    <a:pt x="1470" y="561978"/>
                  </a:lnTo>
                  <a:lnTo>
                    <a:pt x="11766" y="616581"/>
                  </a:lnTo>
                  <a:lnTo>
                    <a:pt x="45785" y="669981"/>
                  </a:lnTo>
                  <a:lnTo>
                    <a:pt x="99184" y="704000"/>
                  </a:lnTo>
                  <a:lnTo>
                    <a:pt x="153788" y="714295"/>
                  </a:lnTo>
                  <a:lnTo>
                    <a:pt x="192319" y="715581"/>
                  </a:lnTo>
                  <a:lnTo>
                    <a:pt x="240097" y="715765"/>
                  </a:lnTo>
                  <a:lnTo>
                    <a:pt x="6303007" y="715765"/>
                  </a:lnTo>
                  <a:lnTo>
                    <a:pt x="6350786" y="715581"/>
                  </a:lnTo>
                  <a:lnTo>
                    <a:pt x="6389317" y="714295"/>
                  </a:lnTo>
                  <a:lnTo>
                    <a:pt x="6443924" y="704000"/>
                  </a:lnTo>
                  <a:lnTo>
                    <a:pt x="6497321" y="669981"/>
                  </a:lnTo>
                  <a:lnTo>
                    <a:pt x="6531345" y="616581"/>
                  </a:lnTo>
                  <a:lnTo>
                    <a:pt x="6541634" y="561978"/>
                  </a:lnTo>
                  <a:lnTo>
                    <a:pt x="6542920" y="523447"/>
                  </a:lnTo>
                  <a:lnTo>
                    <a:pt x="6543104" y="475669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5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66672" y="5507685"/>
              <a:ext cx="4355888" cy="50260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1316567" y="5454575"/>
            <a:ext cx="425958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Using</a:t>
            </a:r>
            <a:r>
              <a:rPr sz="2850" b="1" spc="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Mapping</a:t>
            </a:r>
            <a:r>
              <a:rPr sz="285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Libraries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028066" y="6297849"/>
            <a:ext cx="6627495" cy="800100"/>
            <a:chOff x="10028066" y="6297849"/>
            <a:chExt cx="6627495" cy="80010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28066" y="6297849"/>
              <a:ext cx="6626874" cy="79953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069949" y="6318791"/>
              <a:ext cx="6543675" cy="716280"/>
            </a:xfrm>
            <a:custGeom>
              <a:avLst/>
              <a:gdLst/>
              <a:ahLst/>
              <a:cxnLst/>
              <a:rect l="l" t="t" r="r" b="b"/>
              <a:pathLst>
                <a:path w="6543675" h="71627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475669"/>
                  </a:lnTo>
                  <a:lnTo>
                    <a:pt x="183" y="523447"/>
                  </a:lnTo>
                  <a:lnTo>
                    <a:pt x="1470" y="561977"/>
                  </a:lnTo>
                  <a:lnTo>
                    <a:pt x="11766" y="616581"/>
                  </a:lnTo>
                  <a:lnTo>
                    <a:pt x="45785" y="669980"/>
                  </a:lnTo>
                  <a:lnTo>
                    <a:pt x="99184" y="704000"/>
                  </a:lnTo>
                  <a:lnTo>
                    <a:pt x="153788" y="714295"/>
                  </a:lnTo>
                  <a:lnTo>
                    <a:pt x="192319" y="715581"/>
                  </a:lnTo>
                  <a:lnTo>
                    <a:pt x="240097" y="715765"/>
                  </a:lnTo>
                  <a:lnTo>
                    <a:pt x="6303007" y="715765"/>
                  </a:lnTo>
                  <a:lnTo>
                    <a:pt x="6350786" y="715581"/>
                  </a:lnTo>
                  <a:lnTo>
                    <a:pt x="6389317" y="714295"/>
                  </a:lnTo>
                  <a:lnTo>
                    <a:pt x="6443924" y="704000"/>
                  </a:lnTo>
                  <a:lnTo>
                    <a:pt x="6497321" y="669980"/>
                  </a:lnTo>
                  <a:lnTo>
                    <a:pt x="6531345" y="616581"/>
                  </a:lnTo>
                  <a:lnTo>
                    <a:pt x="6541634" y="561977"/>
                  </a:lnTo>
                  <a:lnTo>
                    <a:pt x="6542920" y="523447"/>
                  </a:lnTo>
                  <a:lnTo>
                    <a:pt x="6543104" y="475669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5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12211" y="6491948"/>
              <a:ext cx="3465863" cy="502602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307002" y="2542749"/>
            <a:ext cx="9348470" cy="6689725"/>
            <a:chOff x="7307002" y="2542749"/>
            <a:chExt cx="9348470" cy="6689725"/>
          </a:xfrm>
        </p:grpSpPr>
        <p:sp>
          <p:nvSpPr>
            <p:cNvPr id="35" name="object 35"/>
            <p:cNvSpPr/>
            <p:nvPr/>
          </p:nvSpPr>
          <p:spPr>
            <a:xfrm>
              <a:off x="7343832" y="2728715"/>
              <a:ext cx="2557145" cy="2787650"/>
            </a:xfrm>
            <a:custGeom>
              <a:avLst/>
              <a:gdLst/>
              <a:ahLst/>
              <a:cxnLst/>
              <a:rect l="l" t="t" r="r" b="b"/>
              <a:pathLst>
                <a:path w="2557145" h="2787650">
                  <a:moveTo>
                    <a:pt x="0" y="2787265"/>
                  </a:moveTo>
                  <a:lnTo>
                    <a:pt x="2531880" y="27007"/>
                  </a:lnTo>
                  <a:lnTo>
                    <a:pt x="2556652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769226" y="2542749"/>
              <a:ext cx="302260" cy="311150"/>
            </a:xfrm>
            <a:custGeom>
              <a:avLst/>
              <a:gdLst/>
              <a:ahLst/>
              <a:cxnLst/>
              <a:rect l="l" t="t" r="r" b="b"/>
              <a:pathLst>
                <a:path w="302259" h="311150">
                  <a:moveTo>
                    <a:pt x="301836" y="0"/>
                  </a:moveTo>
                  <a:lnTo>
                    <a:pt x="0" y="115297"/>
                  </a:lnTo>
                  <a:lnTo>
                    <a:pt x="212972" y="310648"/>
                  </a:lnTo>
                  <a:lnTo>
                    <a:pt x="30183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50249" y="3938563"/>
              <a:ext cx="2310765" cy="1769745"/>
            </a:xfrm>
            <a:custGeom>
              <a:avLst/>
              <a:gdLst/>
              <a:ahLst/>
              <a:cxnLst/>
              <a:rect l="l" t="t" r="r" b="b"/>
              <a:pathLst>
                <a:path w="2310765" h="1769745">
                  <a:moveTo>
                    <a:pt x="0" y="1769439"/>
                  </a:moveTo>
                  <a:lnTo>
                    <a:pt x="2281165" y="22283"/>
                  </a:lnTo>
                  <a:lnTo>
                    <a:pt x="2310260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43553" y="3785122"/>
              <a:ext cx="317500" cy="290830"/>
            </a:xfrm>
            <a:custGeom>
              <a:avLst/>
              <a:gdLst/>
              <a:ahLst/>
              <a:cxnLst/>
              <a:rect l="l" t="t" r="r" b="b"/>
              <a:pathLst>
                <a:path w="317500" h="290829">
                  <a:moveTo>
                    <a:pt x="317296" y="0"/>
                  </a:moveTo>
                  <a:lnTo>
                    <a:pt x="0" y="61007"/>
                  </a:lnTo>
                  <a:lnTo>
                    <a:pt x="175724" y="290441"/>
                  </a:lnTo>
                  <a:lnTo>
                    <a:pt x="31729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43120" y="4613628"/>
              <a:ext cx="2290445" cy="1104265"/>
            </a:xfrm>
            <a:custGeom>
              <a:avLst/>
              <a:gdLst/>
              <a:ahLst/>
              <a:cxnLst/>
              <a:rect l="l" t="t" r="r" b="b"/>
              <a:pathLst>
                <a:path w="2290445" h="1104264">
                  <a:moveTo>
                    <a:pt x="0" y="1104014"/>
                  </a:moveTo>
                  <a:lnTo>
                    <a:pt x="2256886" y="15915"/>
                  </a:lnTo>
                  <a:lnTo>
                    <a:pt x="2289898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637254" y="4499383"/>
              <a:ext cx="323215" cy="260350"/>
            </a:xfrm>
            <a:custGeom>
              <a:avLst/>
              <a:gdLst/>
              <a:ahLst/>
              <a:cxnLst/>
              <a:rect l="l" t="t" r="r" b="b"/>
              <a:pathLst>
                <a:path w="323215" h="260350">
                  <a:moveTo>
                    <a:pt x="0" y="0"/>
                  </a:moveTo>
                  <a:lnTo>
                    <a:pt x="125506" y="260320"/>
                  </a:lnTo>
                  <a:lnTo>
                    <a:pt x="323073" y="46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37840" y="5620292"/>
              <a:ext cx="2264410" cy="256540"/>
            </a:xfrm>
            <a:custGeom>
              <a:avLst/>
              <a:gdLst/>
              <a:ahLst/>
              <a:cxnLst/>
              <a:rect l="l" t="t" r="r" b="b"/>
              <a:pathLst>
                <a:path w="2264409" h="256539">
                  <a:moveTo>
                    <a:pt x="0" y="255939"/>
                  </a:moveTo>
                  <a:lnTo>
                    <a:pt x="2227802" y="4116"/>
                  </a:lnTo>
                  <a:lnTo>
                    <a:pt x="2264219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649412" y="5480824"/>
              <a:ext cx="303530" cy="287655"/>
            </a:xfrm>
            <a:custGeom>
              <a:avLst/>
              <a:gdLst/>
              <a:ahLst/>
              <a:cxnLst/>
              <a:rect l="l" t="t" r="r" b="b"/>
              <a:pathLst>
                <a:path w="303529" h="287654">
                  <a:moveTo>
                    <a:pt x="0" y="0"/>
                  </a:moveTo>
                  <a:lnTo>
                    <a:pt x="32460" y="287168"/>
                  </a:lnTo>
                  <a:lnTo>
                    <a:pt x="303398" y="111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69490" y="6076102"/>
              <a:ext cx="2301240" cy="2384425"/>
            </a:xfrm>
            <a:custGeom>
              <a:avLst/>
              <a:gdLst/>
              <a:ahLst/>
              <a:cxnLst/>
              <a:rect l="l" t="t" r="r" b="b"/>
              <a:pathLst>
                <a:path w="2301240" h="2384425">
                  <a:moveTo>
                    <a:pt x="0" y="0"/>
                  </a:moveTo>
                  <a:lnTo>
                    <a:pt x="2275308" y="2357472"/>
                  </a:lnTo>
                  <a:lnTo>
                    <a:pt x="2300759" y="2383841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40827" y="8333227"/>
              <a:ext cx="304800" cy="308610"/>
            </a:xfrm>
            <a:custGeom>
              <a:avLst/>
              <a:gdLst/>
              <a:ahLst/>
              <a:cxnLst/>
              <a:rect l="l" t="t" r="r" b="b"/>
              <a:pathLst>
                <a:path w="304800" h="308609">
                  <a:moveTo>
                    <a:pt x="207943" y="0"/>
                  </a:moveTo>
                  <a:lnTo>
                    <a:pt x="0" y="200695"/>
                  </a:lnTo>
                  <a:lnTo>
                    <a:pt x="304667" y="308291"/>
                  </a:lnTo>
                  <a:lnTo>
                    <a:pt x="207943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28066" y="8314170"/>
              <a:ext cx="6626874" cy="91769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069949" y="8335111"/>
              <a:ext cx="6543675" cy="834390"/>
            </a:xfrm>
            <a:custGeom>
              <a:avLst/>
              <a:gdLst/>
              <a:ahLst/>
              <a:cxnLst/>
              <a:rect l="l" t="t" r="r" b="b"/>
              <a:pathLst>
                <a:path w="6543675" h="834390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123184" y="4963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593834"/>
                  </a:lnTo>
                  <a:lnTo>
                    <a:pt x="183" y="641612"/>
                  </a:lnTo>
                  <a:lnTo>
                    <a:pt x="1470" y="680143"/>
                  </a:lnTo>
                  <a:lnTo>
                    <a:pt x="11766" y="734747"/>
                  </a:lnTo>
                  <a:lnTo>
                    <a:pt x="45785" y="788146"/>
                  </a:lnTo>
                  <a:lnTo>
                    <a:pt x="99184" y="822165"/>
                  </a:lnTo>
                  <a:lnTo>
                    <a:pt x="153788" y="832460"/>
                  </a:lnTo>
                  <a:lnTo>
                    <a:pt x="192319" y="833747"/>
                  </a:lnTo>
                  <a:lnTo>
                    <a:pt x="240097" y="833931"/>
                  </a:lnTo>
                  <a:lnTo>
                    <a:pt x="6303007" y="833931"/>
                  </a:lnTo>
                  <a:lnTo>
                    <a:pt x="6350786" y="833747"/>
                  </a:lnTo>
                  <a:lnTo>
                    <a:pt x="6389317" y="832460"/>
                  </a:lnTo>
                  <a:lnTo>
                    <a:pt x="6443924" y="822165"/>
                  </a:lnTo>
                  <a:lnTo>
                    <a:pt x="6497321" y="788146"/>
                  </a:lnTo>
                  <a:lnTo>
                    <a:pt x="6531345" y="734747"/>
                  </a:lnTo>
                  <a:lnTo>
                    <a:pt x="6541634" y="680143"/>
                  </a:lnTo>
                  <a:lnTo>
                    <a:pt x="6542920" y="641612"/>
                  </a:lnTo>
                  <a:lnTo>
                    <a:pt x="6543104" y="593834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5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17973" y="8575655"/>
              <a:ext cx="3664809" cy="49213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464232" y="5915991"/>
              <a:ext cx="2232660" cy="764540"/>
            </a:xfrm>
            <a:custGeom>
              <a:avLst/>
              <a:gdLst/>
              <a:ahLst/>
              <a:cxnLst/>
              <a:rect l="l" t="t" r="r" b="b"/>
              <a:pathLst>
                <a:path w="2232659" h="764540">
                  <a:moveTo>
                    <a:pt x="0" y="0"/>
                  </a:moveTo>
                  <a:lnTo>
                    <a:pt x="2197745" y="752384"/>
                  </a:lnTo>
                  <a:lnTo>
                    <a:pt x="2232417" y="764254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15176" y="6531666"/>
              <a:ext cx="320675" cy="273685"/>
            </a:xfrm>
            <a:custGeom>
              <a:avLst/>
              <a:gdLst/>
              <a:ahLst/>
              <a:cxnLst/>
              <a:rect l="l" t="t" r="r" b="b"/>
              <a:pathLst>
                <a:path w="320675" h="273684">
                  <a:moveTo>
                    <a:pt x="93603" y="0"/>
                  </a:moveTo>
                  <a:lnTo>
                    <a:pt x="0" y="273418"/>
                  </a:lnTo>
                  <a:lnTo>
                    <a:pt x="320219" y="230312"/>
                  </a:lnTo>
                  <a:lnTo>
                    <a:pt x="93603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8066" y="7275358"/>
              <a:ext cx="6626874" cy="89268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069949" y="7296300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90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123184" y="4963"/>
                  </a:lnTo>
                  <a:lnTo>
                    <a:pt x="99184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0" y="655130"/>
                  </a:lnTo>
                  <a:lnTo>
                    <a:pt x="11766" y="709734"/>
                  </a:lnTo>
                  <a:lnTo>
                    <a:pt x="45785" y="763133"/>
                  </a:lnTo>
                  <a:lnTo>
                    <a:pt x="99184" y="797152"/>
                  </a:lnTo>
                  <a:lnTo>
                    <a:pt x="153788" y="807448"/>
                  </a:lnTo>
                  <a:lnTo>
                    <a:pt x="192319" y="808734"/>
                  </a:lnTo>
                  <a:lnTo>
                    <a:pt x="240097" y="808918"/>
                  </a:lnTo>
                  <a:lnTo>
                    <a:pt x="6303007" y="808918"/>
                  </a:lnTo>
                  <a:lnTo>
                    <a:pt x="6350786" y="808734"/>
                  </a:lnTo>
                  <a:lnTo>
                    <a:pt x="6389317" y="807448"/>
                  </a:lnTo>
                  <a:lnTo>
                    <a:pt x="6443924" y="797152"/>
                  </a:lnTo>
                  <a:lnTo>
                    <a:pt x="6497321" y="763133"/>
                  </a:lnTo>
                  <a:lnTo>
                    <a:pt x="6531345" y="709734"/>
                  </a:lnTo>
                  <a:lnTo>
                    <a:pt x="6541634" y="655130"/>
                  </a:lnTo>
                  <a:lnTo>
                    <a:pt x="6542920" y="616599"/>
                  </a:lnTo>
                  <a:lnTo>
                    <a:pt x="6543104" y="568821"/>
                  </a:lnTo>
                  <a:lnTo>
                    <a:pt x="6543104" y="240096"/>
                  </a:lnTo>
                  <a:lnTo>
                    <a:pt x="6542920" y="192318"/>
                  </a:lnTo>
                  <a:lnTo>
                    <a:pt x="6541634" y="153787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324231" y="7518095"/>
              <a:ext cx="2031351" cy="40836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650067" y="6080169"/>
              <a:ext cx="2077085" cy="1407160"/>
            </a:xfrm>
            <a:custGeom>
              <a:avLst/>
              <a:gdLst/>
              <a:ahLst/>
              <a:cxnLst/>
              <a:rect l="l" t="t" r="r" b="b"/>
              <a:pathLst>
                <a:path w="2077084" h="1407159">
                  <a:moveTo>
                    <a:pt x="0" y="0"/>
                  </a:moveTo>
                  <a:lnTo>
                    <a:pt x="2046149" y="1386484"/>
                  </a:lnTo>
                  <a:lnTo>
                    <a:pt x="2076488" y="1407042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615159" y="7347031"/>
              <a:ext cx="320675" cy="281940"/>
            </a:xfrm>
            <a:custGeom>
              <a:avLst/>
              <a:gdLst/>
              <a:ahLst/>
              <a:cxnLst/>
              <a:rect l="l" t="t" r="r" b="b"/>
              <a:pathLst>
                <a:path w="320675" h="281940">
                  <a:moveTo>
                    <a:pt x="162114" y="0"/>
                  </a:moveTo>
                  <a:lnTo>
                    <a:pt x="0" y="239245"/>
                  </a:lnTo>
                  <a:lnTo>
                    <a:pt x="320302" y="281735"/>
                  </a:lnTo>
                  <a:lnTo>
                    <a:pt x="16211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0132775" y="9331490"/>
            <a:ext cx="6627495" cy="1009015"/>
            <a:chOff x="10132775" y="9331490"/>
            <a:chExt cx="6627495" cy="1009015"/>
          </a:xfrm>
        </p:grpSpPr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32775" y="9331490"/>
              <a:ext cx="6626874" cy="100879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174658" y="9352431"/>
              <a:ext cx="6543675" cy="925194"/>
            </a:xfrm>
            <a:custGeom>
              <a:avLst/>
              <a:gdLst/>
              <a:ahLst/>
              <a:cxnLst/>
              <a:rect l="l" t="t" r="r" b="b"/>
              <a:pathLst>
                <a:path w="6543675" h="925195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5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684934"/>
                  </a:lnTo>
                  <a:lnTo>
                    <a:pt x="183" y="732711"/>
                  </a:lnTo>
                  <a:lnTo>
                    <a:pt x="1470" y="771242"/>
                  </a:lnTo>
                  <a:lnTo>
                    <a:pt x="11766" y="825846"/>
                  </a:lnTo>
                  <a:lnTo>
                    <a:pt x="45785" y="879245"/>
                  </a:lnTo>
                  <a:lnTo>
                    <a:pt x="99184" y="913264"/>
                  </a:lnTo>
                  <a:lnTo>
                    <a:pt x="153788" y="923560"/>
                  </a:lnTo>
                  <a:lnTo>
                    <a:pt x="192319" y="924846"/>
                  </a:lnTo>
                  <a:lnTo>
                    <a:pt x="240097" y="925030"/>
                  </a:lnTo>
                  <a:lnTo>
                    <a:pt x="6303007" y="925030"/>
                  </a:lnTo>
                  <a:lnTo>
                    <a:pt x="6350786" y="924846"/>
                  </a:lnTo>
                  <a:lnTo>
                    <a:pt x="6389317" y="923560"/>
                  </a:lnTo>
                  <a:lnTo>
                    <a:pt x="6443924" y="913264"/>
                  </a:lnTo>
                  <a:lnTo>
                    <a:pt x="6497321" y="879245"/>
                  </a:lnTo>
                  <a:lnTo>
                    <a:pt x="6531345" y="825846"/>
                  </a:lnTo>
                  <a:lnTo>
                    <a:pt x="6541634" y="771242"/>
                  </a:lnTo>
                  <a:lnTo>
                    <a:pt x="6542920" y="732711"/>
                  </a:lnTo>
                  <a:lnTo>
                    <a:pt x="6543104" y="684934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5"/>
                  </a:lnTo>
                  <a:lnTo>
                    <a:pt x="6497321" y="45785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66672" y="9633214"/>
              <a:ext cx="4355888" cy="50260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1321395" y="6440045"/>
            <a:ext cx="4250055" cy="3603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Exception</a:t>
            </a:r>
            <a:r>
              <a:rPr sz="2850" b="1" spc="1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Handling</a:t>
            </a:r>
            <a:endParaRPr sz="2850">
              <a:latin typeface="Palatino Linotype"/>
              <a:cs typeface="Palatino Linotype"/>
            </a:endParaRPr>
          </a:p>
          <a:p>
            <a:pPr marL="248285" marR="450215" indent="814705">
              <a:lnSpc>
                <a:spcPts val="8300"/>
              </a:lnSpc>
              <a:spcBef>
                <a:spcPts val="855"/>
              </a:spcBef>
            </a:pP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Validations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50" b="1" spc="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Actuator</a:t>
            </a:r>
            <a:endParaRPr sz="28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Transaction</a:t>
            </a:r>
            <a:r>
              <a:rPr sz="2850" b="1" spc="-1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Management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523335" y="6381298"/>
            <a:ext cx="2510790" cy="3263900"/>
            <a:chOff x="7523335" y="6381298"/>
            <a:chExt cx="2510790" cy="3263900"/>
          </a:xfrm>
        </p:grpSpPr>
        <p:sp>
          <p:nvSpPr>
            <p:cNvPr id="61" name="object 61"/>
            <p:cNvSpPr/>
            <p:nvPr/>
          </p:nvSpPr>
          <p:spPr>
            <a:xfrm>
              <a:off x="7559983" y="6417946"/>
              <a:ext cx="2320290" cy="3027045"/>
            </a:xfrm>
            <a:custGeom>
              <a:avLst/>
              <a:gdLst/>
              <a:ahLst/>
              <a:cxnLst/>
              <a:rect l="l" t="t" r="r" b="b"/>
              <a:pathLst>
                <a:path w="2320290" h="3027045">
                  <a:moveTo>
                    <a:pt x="0" y="0"/>
                  </a:moveTo>
                  <a:lnTo>
                    <a:pt x="2297871" y="2997697"/>
                  </a:lnTo>
                  <a:lnTo>
                    <a:pt x="2320166" y="3026783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743173" y="9327736"/>
              <a:ext cx="290830" cy="317500"/>
            </a:xfrm>
            <a:custGeom>
              <a:avLst/>
              <a:gdLst/>
              <a:ahLst/>
              <a:cxnLst/>
              <a:rect l="l" t="t" r="r" b="b"/>
              <a:pathLst>
                <a:path w="290829" h="317500">
                  <a:moveTo>
                    <a:pt x="229362" y="0"/>
                  </a:moveTo>
                  <a:lnTo>
                    <a:pt x="0" y="175816"/>
                  </a:lnTo>
                  <a:lnTo>
                    <a:pt x="290497" y="317270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4274" y="4657715"/>
            <a:ext cx="4472305" cy="2035175"/>
            <a:chOff x="3064274" y="4657715"/>
            <a:chExt cx="4472305" cy="2035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4274" y="4657715"/>
              <a:ext cx="4472036" cy="20350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06157" y="4678657"/>
              <a:ext cx="4388485" cy="1951355"/>
            </a:xfrm>
            <a:custGeom>
              <a:avLst/>
              <a:gdLst/>
              <a:ahLst/>
              <a:cxnLst/>
              <a:rect l="l" t="t" r="r" b="b"/>
              <a:pathLst>
                <a:path w="4388484" h="1951354">
                  <a:moveTo>
                    <a:pt x="4388269" y="0"/>
                  </a:moveTo>
                  <a:lnTo>
                    <a:pt x="0" y="0"/>
                  </a:lnTo>
                  <a:lnTo>
                    <a:pt x="0" y="1951242"/>
                  </a:lnTo>
                  <a:lnTo>
                    <a:pt x="4388269" y="1951242"/>
                  </a:lnTo>
                  <a:lnTo>
                    <a:pt x="4388269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2455" y="5444860"/>
              <a:ext cx="3392566" cy="5758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42614" y="5371187"/>
            <a:ext cx="33153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34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34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30" dirty="0">
                <a:solidFill>
                  <a:srgbClr val="FFFFFF"/>
                </a:solidFill>
                <a:latin typeface="Palatino Linotype"/>
                <a:cs typeface="Palatino Linotype"/>
              </a:rPr>
              <a:t>JPA</a:t>
            </a:r>
            <a:endParaRPr sz="34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3545" rIns="0" bIns="0" rtlCol="0">
            <a:spAutoFit/>
          </a:bodyPr>
          <a:lstStyle/>
          <a:p>
            <a:pPr marL="1167130">
              <a:lnSpc>
                <a:spcPct val="100000"/>
              </a:lnSpc>
              <a:spcBef>
                <a:spcPts val="110"/>
              </a:spcBef>
            </a:pPr>
            <a:r>
              <a:rPr sz="9550" spc="-140" dirty="0"/>
              <a:t>Learn</a:t>
            </a:r>
            <a:r>
              <a:rPr sz="9550" spc="-455" dirty="0"/>
              <a:t> </a:t>
            </a:r>
            <a:r>
              <a:rPr sz="9550" spc="-150" dirty="0"/>
              <a:t>Spring</a:t>
            </a:r>
            <a:r>
              <a:rPr sz="9550" spc="-445" dirty="0"/>
              <a:t> </a:t>
            </a:r>
            <a:r>
              <a:rPr sz="9550" spc="-130" dirty="0"/>
              <a:t>Data</a:t>
            </a:r>
            <a:r>
              <a:rPr sz="9550" spc="-445" dirty="0"/>
              <a:t> </a:t>
            </a:r>
            <a:r>
              <a:rPr sz="9550" spc="-220" dirty="0"/>
              <a:t>J</a:t>
            </a:r>
            <a:r>
              <a:rPr sz="9550" spc="-925" dirty="0"/>
              <a:t>P</a:t>
            </a:r>
            <a:r>
              <a:rPr sz="9550" spc="-25" dirty="0"/>
              <a:t>A</a:t>
            </a:r>
            <a:endParaRPr sz="9550"/>
          </a:p>
        </p:txBody>
      </p:sp>
      <p:grpSp>
        <p:nvGrpSpPr>
          <p:cNvPr id="8" name="object 8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0028066" y="3132339"/>
            <a:ext cx="6627495" cy="892810"/>
            <a:chOff x="10028066" y="3132339"/>
            <a:chExt cx="6627495" cy="8928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28066" y="3132339"/>
              <a:ext cx="6626874" cy="89268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069949" y="3153282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8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0" y="655130"/>
                  </a:lnTo>
                  <a:lnTo>
                    <a:pt x="11766" y="709733"/>
                  </a:lnTo>
                  <a:lnTo>
                    <a:pt x="45785" y="763133"/>
                  </a:lnTo>
                  <a:lnTo>
                    <a:pt x="99184" y="797152"/>
                  </a:lnTo>
                  <a:lnTo>
                    <a:pt x="153788" y="807447"/>
                  </a:lnTo>
                  <a:lnTo>
                    <a:pt x="192319" y="808733"/>
                  </a:lnTo>
                  <a:lnTo>
                    <a:pt x="240097" y="808917"/>
                  </a:lnTo>
                  <a:lnTo>
                    <a:pt x="6303007" y="808917"/>
                  </a:lnTo>
                  <a:lnTo>
                    <a:pt x="6350786" y="808733"/>
                  </a:lnTo>
                  <a:lnTo>
                    <a:pt x="6389317" y="807447"/>
                  </a:lnTo>
                  <a:lnTo>
                    <a:pt x="6443924" y="797152"/>
                  </a:lnTo>
                  <a:lnTo>
                    <a:pt x="6497321" y="763133"/>
                  </a:lnTo>
                  <a:lnTo>
                    <a:pt x="6531345" y="709733"/>
                  </a:lnTo>
                  <a:lnTo>
                    <a:pt x="6541634" y="655130"/>
                  </a:lnTo>
                  <a:lnTo>
                    <a:pt x="6542920" y="616599"/>
                  </a:lnTo>
                  <a:lnTo>
                    <a:pt x="6543104" y="568821"/>
                  </a:lnTo>
                  <a:lnTo>
                    <a:pt x="6543104" y="240096"/>
                  </a:lnTo>
                  <a:lnTo>
                    <a:pt x="6542920" y="192318"/>
                  </a:lnTo>
                  <a:lnTo>
                    <a:pt x="6541634" y="153787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60910" y="3382096"/>
              <a:ext cx="3968465" cy="49213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0028066" y="4327510"/>
            <a:ext cx="6627495" cy="1267460"/>
            <a:chOff x="10028066" y="4327510"/>
            <a:chExt cx="6627495" cy="126746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8066" y="4327510"/>
              <a:ext cx="6626874" cy="12668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069949" y="4348452"/>
              <a:ext cx="6543675" cy="1183640"/>
            </a:xfrm>
            <a:custGeom>
              <a:avLst/>
              <a:gdLst/>
              <a:ahLst/>
              <a:cxnLst/>
              <a:rect l="l" t="t" r="r" b="b"/>
              <a:pathLst>
                <a:path w="6543675" h="1183639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5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942996"/>
                  </a:lnTo>
                  <a:lnTo>
                    <a:pt x="183" y="990774"/>
                  </a:lnTo>
                  <a:lnTo>
                    <a:pt x="1470" y="1029305"/>
                  </a:lnTo>
                  <a:lnTo>
                    <a:pt x="11766" y="1083909"/>
                  </a:lnTo>
                  <a:lnTo>
                    <a:pt x="45785" y="1137308"/>
                  </a:lnTo>
                  <a:lnTo>
                    <a:pt x="99184" y="1171327"/>
                  </a:lnTo>
                  <a:lnTo>
                    <a:pt x="153788" y="1181623"/>
                  </a:lnTo>
                  <a:lnTo>
                    <a:pt x="192319" y="1182909"/>
                  </a:lnTo>
                  <a:lnTo>
                    <a:pt x="240097" y="1183093"/>
                  </a:lnTo>
                  <a:lnTo>
                    <a:pt x="6303007" y="1183093"/>
                  </a:lnTo>
                  <a:lnTo>
                    <a:pt x="6350786" y="1182909"/>
                  </a:lnTo>
                  <a:lnTo>
                    <a:pt x="6389317" y="1181623"/>
                  </a:lnTo>
                  <a:lnTo>
                    <a:pt x="6443924" y="1171327"/>
                  </a:lnTo>
                  <a:lnTo>
                    <a:pt x="6497321" y="1137308"/>
                  </a:lnTo>
                  <a:lnTo>
                    <a:pt x="6531345" y="1083909"/>
                  </a:lnTo>
                  <a:lnTo>
                    <a:pt x="6541634" y="1029305"/>
                  </a:lnTo>
                  <a:lnTo>
                    <a:pt x="6542920" y="990774"/>
                  </a:lnTo>
                  <a:lnTo>
                    <a:pt x="6543104" y="942996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5"/>
                  </a:lnTo>
                  <a:lnTo>
                    <a:pt x="6443924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27948" y="4512951"/>
              <a:ext cx="5434389" cy="50260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73983" y="5005083"/>
              <a:ext cx="2931847" cy="50260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668806" y="3321654"/>
            <a:ext cx="5345430" cy="2095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2850" b="1" spc="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JPA</a:t>
            </a:r>
            <a:r>
              <a:rPr sz="2850" b="1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Basics</a:t>
            </a:r>
            <a:endParaRPr sz="28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Palatino Linotype"/>
              <a:cs typeface="Palatino Linotype"/>
            </a:endParaRPr>
          </a:p>
          <a:p>
            <a:pPr marL="12700" marR="5080" algn="ctr">
              <a:lnSpc>
                <a:spcPct val="113300"/>
              </a:lnSpc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Steps</a:t>
            </a:r>
            <a:r>
              <a:rPr sz="2850" b="1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850" b="1" spc="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Use</a:t>
            </a:r>
            <a:r>
              <a:rPr sz="2850" b="1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2850" b="1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JPA </a:t>
            </a:r>
            <a:r>
              <a:rPr sz="285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in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50" b="1" spc="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028066" y="5896855"/>
            <a:ext cx="6627495" cy="1267460"/>
            <a:chOff x="10028066" y="5896855"/>
            <a:chExt cx="6627495" cy="126746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8066" y="5896855"/>
              <a:ext cx="6626874" cy="12668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069949" y="5917798"/>
              <a:ext cx="6543675" cy="1183640"/>
            </a:xfrm>
            <a:custGeom>
              <a:avLst/>
              <a:gdLst/>
              <a:ahLst/>
              <a:cxnLst/>
              <a:rect l="l" t="t" r="r" b="b"/>
              <a:pathLst>
                <a:path w="6543675" h="1183640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942996"/>
                  </a:lnTo>
                  <a:lnTo>
                    <a:pt x="183" y="990774"/>
                  </a:lnTo>
                  <a:lnTo>
                    <a:pt x="1470" y="1029305"/>
                  </a:lnTo>
                  <a:lnTo>
                    <a:pt x="11766" y="1083908"/>
                  </a:lnTo>
                  <a:lnTo>
                    <a:pt x="45785" y="1137308"/>
                  </a:lnTo>
                  <a:lnTo>
                    <a:pt x="99184" y="1171327"/>
                  </a:lnTo>
                  <a:lnTo>
                    <a:pt x="153788" y="1181622"/>
                  </a:lnTo>
                  <a:lnTo>
                    <a:pt x="192319" y="1182908"/>
                  </a:lnTo>
                  <a:lnTo>
                    <a:pt x="240097" y="1183092"/>
                  </a:lnTo>
                  <a:lnTo>
                    <a:pt x="6303007" y="1183092"/>
                  </a:lnTo>
                  <a:lnTo>
                    <a:pt x="6350786" y="1182908"/>
                  </a:lnTo>
                  <a:lnTo>
                    <a:pt x="6389317" y="1181622"/>
                  </a:lnTo>
                  <a:lnTo>
                    <a:pt x="6443924" y="1171327"/>
                  </a:lnTo>
                  <a:lnTo>
                    <a:pt x="6497321" y="1137308"/>
                  </a:lnTo>
                  <a:lnTo>
                    <a:pt x="6531345" y="1083908"/>
                  </a:lnTo>
                  <a:lnTo>
                    <a:pt x="6541634" y="1029305"/>
                  </a:lnTo>
                  <a:lnTo>
                    <a:pt x="6542920" y="990774"/>
                  </a:lnTo>
                  <a:lnTo>
                    <a:pt x="6543104" y="942996"/>
                  </a:lnTo>
                  <a:lnTo>
                    <a:pt x="6543104" y="240096"/>
                  </a:lnTo>
                  <a:lnTo>
                    <a:pt x="6542920" y="192318"/>
                  </a:lnTo>
                  <a:lnTo>
                    <a:pt x="6541634" y="153787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40525" y="6324414"/>
              <a:ext cx="6209235" cy="50260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0028066" y="7401371"/>
            <a:ext cx="6627495" cy="1009015"/>
            <a:chOff x="10028066" y="7401371"/>
            <a:chExt cx="6627495" cy="1009015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28066" y="7401371"/>
              <a:ext cx="6626874" cy="100879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069949" y="7422313"/>
              <a:ext cx="6543675" cy="925194"/>
            </a:xfrm>
            <a:custGeom>
              <a:avLst/>
              <a:gdLst/>
              <a:ahLst/>
              <a:cxnLst/>
              <a:rect l="l" t="t" r="r" b="b"/>
              <a:pathLst>
                <a:path w="6543675" h="925195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684933"/>
                  </a:lnTo>
                  <a:lnTo>
                    <a:pt x="183" y="732711"/>
                  </a:lnTo>
                  <a:lnTo>
                    <a:pt x="1470" y="771241"/>
                  </a:lnTo>
                  <a:lnTo>
                    <a:pt x="11766" y="825845"/>
                  </a:lnTo>
                  <a:lnTo>
                    <a:pt x="45785" y="879245"/>
                  </a:lnTo>
                  <a:lnTo>
                    <a:pt x="99184" y="913264"/>
                  </a:lnTo>
                  <a:lnTo>
                    <a:pt x="153788" y="923559"/>
                  </a:lnTo>
                  <a:lnTo>
                    <a:pt x="192319" y="924846"/>
                  </a:lnTo>
                  <a:lnTo>
                    <a:pt x="240097" y="925030"/>
                  </a:lnTo>
                  <a:lnTo>
                    <a:pt x="6303007" y="925030"/>
                  </a:lnTo>
                  <a:lnTo>
                    <a:pt x="6350786" y="924846"/>
                  </a:lnTo>
                  <a:lnTo>
                    <a:pt x="6389317" y="923559"/>
                  </a:lnTo>
                  <a:lnTo>
                    <a:pt x="6443924" y="913264"/>
                  </a:lnTo>
                  <a:lnTo>
                    <a:pt x="6497321" y="879245"/>
                  </a:lnTo>
                  <a:lnTo>
                    <a:pt x="6531345" y="825845"/>
                  </a:lnTo>
                  <a:lnTo>
                    <a:pt x="6541634" y="771241"/>
                  </a:lnTo>
                  <a:lnTo>
                    <a:pt x="6542920" y="732711"/>
                  </a:lnTo>
                  <a:lnTo>
                    <a:pt x="6543104" y="684933"/>
                  </a:lnTo>
                  <a:lnTo>
                    <a:pt x="6543104" y="240097"/>
                  </a:lnTo>
                  <a:lnTo>
                    <a:pt x="6542920" y="192319"/>
                  </a:lnTo>
                  <a:lnTo>
                    <a:pt x="6541634" y="153788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54652" y="7696100"/>
              <a:ext cx="5580981" cy="502602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7307184" y="3644859"/>
            <a:ext cx="2640965" cy="5305425"/>
            <a:chOff x="7307184" y="3644859"/>
            <a:chExt cx="2640965" cy="5305425"/>
          </a:xfrm>
        </p:grpSpPr>
        <p:sp>
          <p:nvSpPr>
            <p:cNvPr id="31" name="object 31"/>
            <p:cNvSpPr/>
            <p:nvPr/>
          </p:nvSpPr>
          <p:spPr>
            <a:xfrm>
              <a:off x="7343833" y="3792495"/>
              <a:ext cx="2389505" cy="1724025"/>
            </a:xfrm>
            <a:custGeom>
              <a:avLst/>
              <a:gdLst/>
              <a:ahLst/>
              <a:cxnLst/>
              <a:rect l="l" t="t" r="r" b="b"/>
              <a:pathLst>
                <a:path w="2389504" h="1724025">
                  <a:moveTo>
                    <a:pt x="0" y="1723485"/>
                  </a:moveTo>
                  <a:lnTo>
                    <a:pt x="2359402" y="21440"/>
                  </a:lnTo>
                  <a:lnTo>
                    <a:pt x="2389123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18697" y="3644859"/>
              <a:ext cx="319405" cy="286385"/>
            </a:xfrm>
            <a:custGeom>
              <a:avLst/>
              <a:gdLst/>
              <a:ahLst/>
              <a:cxnLst/>
              <a:rect l="l" t="t" r="r" b="b"/>
              <a:pathLst>
                <a:path w="319404" h="286385">
                  <a:moveTo>
                    <a:pt x="318913" y="0"/>
                  </a:moveTo>
                  <a:lnTo>
                    <a:pt x="0" y="51888"/>
                  </a:lnTo>
                  <a:lnTo>
                    <a:pt x="169076" y="286264"/>
                  </a:lnTo>
                  <a:lnTo>
                    <a:pt x="318913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0721" y="5037363"/>
              <a:ext cx="2255520" cy="671195"/>
            </a:xfrm>
            <a:custGeom>
              <a:avLst/>
              <a:gdLst/>
              <a:ahLst/>
              <a:cxnLst/>
              <a:rect l="l" t="t" r="r" b="b"/>
              <a:pathLst>
                <a:path w="2255520" h="671195">
                  <a:moveTo>
                    <a:pt x="0" y="670638"/>
                  </a:moveTo>
                  <a:lnTo>
                    <a:pt x="2219796" y="10447"/>
                  </a:lnTo>
                  <a:lnTo>
                    <a:pt x="2254924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29326" y="4909308"/>
              <a:ext cx="318770" cy="277495"/>
            </a:xfrm>
            <a:custGeom>
              <a:avLst/>
              <a:gdLst/>
              <a:ahLst/>
              <a:cxnLst/>
              <a:rect l="l" t="t" r="r" b="b"/>
              <a:pathLst>
                <a:path w="318770" h="277495">
                  <a:moveTo>
                    <a:pt x="0" y="0"/>
                  </a:moveTo>
                  <a:lnTo>
                    <a:pt x="82383" y="277005"/>
                  </a:lnTo>
                  <a:lnTo>
                    <a:pt x="318196" y="56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7840" y="5876232"/>
              <a:ext cx="2153920" cy="677545"/>
            </a:xfrm>
            <a:custGeom>
              <a:avLst/>
              <a:gdLst/>
              <a:ahLst/>
              <a:cxnLst/>
              <a:rect l="l" t="t" r="r" b="b"/>
              <a:pathLst>
                <a:path w="2153920" h="677545">
                  <a:moveTo>
                    <a:pt x="0" y="0"/>
                  </a:moveTo>
                  <a:lnTo>
                    <a:pt x="2118876" y="665997"/>
                  </a:lnTo>
                  <a:lnTo>
                    <a:pt x="2153838" y="676986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13388" y="6404380"/>
              <a:ext cx="319405" cy="276225"/>
            </a:xfrm>
            <a:custGeom>
              <a:avLst/>
              <a:gdLst/>
              <a:ahLst/>
              <a:cxnLst/>
              <a:rect l="l" t="t" r="r" b="b"/>
              <a:pathLst>
                <a:path w="319404" h="276225">
                  <a:moveTo>
                    <a:pt x="86657" y="0"/>
                  </a:moveTo>
                  <a:lnTo>
                    <a:pt x="0" y="275698"/>
                  </a:lnTo>
                  <a:lnTo>
                    <a:pt x="319026" y="224506"/>
                  </a:lnTo>
                  <a:lnTo>
                    <a:pt x="86657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69492" y="6076102"/>
              <a:ext cx="2312035" cy="2683510"/>
            </a:xfrm>
            <a:custGeom>
              <a:avLst/>
              <a:gdLst/>
              <a:ahLst/>
              <a:cxnLst/>
              <a:rect l="l" t="t" r="r" b="b"/>
              <a:pathLst>
                <a:path w="2312034" h="2683509">
                  <a:moveTo>
                    <a:pt x="0" y="0"/>
                  </a:moveTo>
                  <a:lnTo>
                    <a:pt x="2287939" y="2655169"/>
                  </a:lnTo>
                  <a:lnTo>
                    <a:pt x="2311862" y="2682932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47965" y="8636947"/>
              <a:ext cx="298450" cy="313690"/>
            </a:xfrm>
            <a:custGeom>
              <a:avLst/>
              <a:gdLst/>
              <a:ahLst/>
              <a:cxnLst/>
              <a:rect l="l" t="t" r="r" b="b"/>
              <a:pathLst>
                <a:path w="298450" h="313690">
                  <a:moveTo>
                    <a:pt x="218929" y="0"/>
                  </a:moveTo>
                  <a:lnTo>
                    <a:pt x="0" y="188649"/>
                  </a:lnTo>
                  <a:lnTo>
                    <a:pt x="298114" y="313254"/>
                  </a:lnTo>
                  <a:lnTo>
                    <a:pt x="218929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64232" y="5915991"/>
              <a:ext cx="2286000" cy="1850389"/>
            </a:xfrm>
            <a:custGeom>
              <a:avLst/>
              <a:gdLst/>
              <a:ahLst/>
              <a:cxnLst/>
              <a:rect l="l" t="t" r="r" b="b"/>
              <a:pathLst>
                <a:path w="2286000" h="1850390">
                  <a:moveTo>
                    <a:pt x="0" y="0"/>
                  </a:moveTo>
                  <a:lnTo>
                    <a:pt x="2257219" y="1827119"/>
                  </a:lnTo>
                  <a:lnTo>
                    <a:pt x="2285704" y="1850177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630538" y="7630797"/>
              <a:ext cx="315595" cy="294640"/>
            </a:xfrm>
            <a:custGeom>
              <a:avLst/>
              <a:gdLst/>
              <a:ahLst/>
              <a:cxnLst/>
              <a:rect l="l" t="t" r="r" b="b"/>
              <a:pathLst>
                <a:path w="315595" h="294640">
                  <a:moveTo>
                    <a:pt x="181826" y="0"/>
                  </a:moveTo>
                  <a:lnTo>
                    <a:pt x="0" y="224628"/>
                  </a:lnTo>
                  <a:lnTo>
                    <a:pt x="315542" y="294140"/>
                  </a:lnTo>
                  <a:lnTo>
                    <a:pt x="181826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0028066" y="8523434"/>
            <a:ext cx="6627495" cy="1009015"/>
            <a:chOff x="10028066" y="8523434"/>
            <a:chExt cx="6627495" cy="1009015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28066" y="8523434"/>
              <a:ext cx="6626874" cy="10087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069949" y="8544376"/>
              <a:ext cx="6543675" cy="925194"/>
            </a:xfrm>
            <a:custGeom>
              <a:avLst/>
              <a:gdLst/>
              <a:ahLst/>
              <a:cxnLst/>
              <a:rect l="l" t="t" r="r" b="b"/>
              <a:pathLst>
                <a:path w="6543675" h="925195">
                  <a:moveTo>
                    <a:pt x="6303007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5"/>
                  </a:lnTo>
                  <a:lnTo>
                    <a:pt x="45785" y="45784"/>
                  </a:lnTo>
                  <a:lnTo>
                    <a:pt x="11766" y="99184"/>
                  </a:lnTo>
                  <a:lnTo>
                    <a:pt x="1470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684933"/>
                  </a:lnTo>
                  <a:lnTo>
                    <a:pt x="183" y="732710"/>
                  </a:lnTo>
                  <a:lnTo>
                    <a:pt x="1470" y="771241"/>
                  </a:lnTo>
                  <a:lnTo>
                    <a:pt x="11766" y="825845"/>
                  </a:lnTo>
                  <a:lnTo>
                    <a:pt x="45785" y="879244"/>
                  </a:lnTo>
                  <a:lnTo>
                    <a:pt x="99184" y="913264"/>
                  </a:lnTo>
                  <a:lnTo>
                    <a:pt x="153788" y="923558"/>
                  </a:lnTo>
                  <a:lnTo>
                    <a:pt x="192319" y="924845"/>
                  </a:lnTo>
                  <a:lnTo>
                    <a:pt x="240097" y="925029"/>
                  </a:lnTo>
                  <a:lnTo>
                    <a:pt x="6303007" y="925029"/>
                  </a:lnTo>
                  <a:lnTo>
                    <a:pt x="6350786" y="924845"/>
                  </a:lnTo>
                  <a:lnTo>
                    <a:pt x="6389317" y="923558"/>
                  </a:lnTo>
                  <a:lnTo>
                    <a:pt x="6443924" y="913264"/>
                  </a:lnTo>
                  <a:lnTo>
                    <a:pt x="6497321" y="879244"/>
                  </a:lnTo>
                  <a:lnTo>
                    <a:pt x="6531345" y="825845"/>
                  </a:lnTo>
                  <a:lnTo>
                    <a:pt x="6541634" y="771241"/>
                  </a:lnTo>
                  <a:lnTo>
                    <a:pt x="6542920" y="732710"/>
                  </a:lnTo>
                  <a:lnTo>
                    <a:pt x="6543104" y="684933"/>
                  </a:lnTo>
                  <a:lnTo>
                    <a:pt x="6543104" y="240096"/>
                  </a:lnTo>
                  <a:lnTo>
                    <a:pt x="6542920" y="192318"/>
                  </a:lnTo>
                  <a:lnTo>
                    <a:pt x="6541634" y="153787"/>
                  </a:lnTo>
                  <a:lnTo>
                    <a:pt x="6531345" y="99184"/>
                  </a:lnTo>
                  <a:lnTo>
                    <a:pt x="6497321" y="45784"/>
                  </a:lnTo>
                  <a:lnTo>
                    <a:pt x="6443924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07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31604" y="8816485"/>
              <a:ext cx="4806136" cy="50260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0282308" y="6272765"/>
            <a:ext cx="6120130" cy="2962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2850" b="1" spc="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JPA</a:t>
            </a:r>
            <a:r>
              <a:rPr sz="28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Important</a:t>
            </a:r>
            <a:r>
              <a:rPr sz="2850" b="1" spc="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Methods</a:t>
            </a:r>
            <a:endParaRPr sz="2850">
              <a:latin typeface="Palatino Linotype"/>
              <a:cs typeface="Palatino Linotype"/>
            </a:endParaRPr>
          </a:p>
          <a:p>
            <a:pPr marL="327660" marR="320675" algn="ctr">
              <a:lnSpc>
                <a:spcPct val="258300"/>
              </a:lnSpc>
              <a:spcBef>
                <a:spcPts val="199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2850" b="1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JPA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Query</a:t>
            </a:r>
            <a:r>
              <a:rPr sz="2850" b="1" spc="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Methods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More</a:t>
            </a:r>
            <a:r>
              <a:rPr sz="2850" b="1" spc="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(adding</a:t>
            </a:r>
            <a:r>
              <a:rPr sz="2850" b="1" spc="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more</a:t>
            </a:r>
            <a:r>
              <a:rPr sz="2850" b="1" spc="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content)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192" rIns="0" bIns="0" rtlCol="0">
            <a:spAutoFit/>
          </a:bodyPr>
          <a:lstStyle/>
          <a:p>
            <a:pPr marL="4182745">
              <a:lnSpc>
                <a:spcPct val="100000"/>
              </a:lnSpc>
              <a:spcBef>
                <a:spcPts val="110"/>
              </a:spcBef>
            </a:pPr>
            <a:r>
              <a:rPr sz="9550" spc="-110" dirty="0">
                <a:latin typeface="Arial"/>
                <a:cs typeface="Arial"/>
              </a:rPr>
              <a:t>What</a:t>
            </a:r>
            <a:r>
              <a:rPr sz="9550" spc="-490" dirty="0">
                <a:latin typeface="Arial"/>
                <a:cs typeface="Arial"/>
              </a:rPr>
              <a:t> </a:t>
            </a:r>
            <a:r>
              <a:rPr sz="9550" spc="-300" dirty="0">
                <a:latin typeface="Arial"/>
                <a:cs typeface="Arial"/>
              </a:rPr>
              <a:t>is</a:t>
            </a:r>
            <a:r>
              <a:rPr sz="9550" spc="-380" dirty="0">
                <a:latin typeface="Arial"/>
                <a:cs typeface="Arial"/>
              </a:rPr>
              <a:t> </a:t>
            </a:r>
            <a:r>
              <a:rPr sz="9550" spc="-265" dirty="0">
                <a:latin typeface="Arial"/>
                <a:cs typeface="Arial"/>
              </a:rPr>
              <a:t>Spring</a:t>
            </a:r>
            <a:r>
              <a:rPr sz="9550" spc="-400" dirty="0">
                <a:latin typeface="Arial"/>
                <a:cs typeface="Arial"/>
              </a:rPr>
              <a:t> </a:t>
            </a:r>
            <a:r>
              <a:rPr sz="9550" spc="-320" dirty="0">
                <a:latin typeface="Arial"/>
                <a:cs typeface="Arial"/>
              </a:rPr>
              <a:t>Boot?</a:t>
            </a:r>
            <a:endParaRPr sz="9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44473" y="8809142"/>
            <a:ext cx="5521960" cy="2129155"/>
            <a:chOff x="2344473" y="8809142"/>
            <a:chExt cx="5521960" cy="2129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473" y="8809142"/>
              <a:ext cx="5521822" cy="21291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6355" y="8830087"/>
              <a:ext cx="5438140" cy="2045970"/>
            </a:xfrm>
            <a:custGeom>
              <a:avLst/>
              <a:gdLst/>
              <a:ahLst/>
              <a:cxnLst/>
              <a:rect l="l" t="t" r="r" b="b"/>
              <a:pathLst>
                <a:path w="5438140" h="2045970">
                  <a:moveTo>
                    <a:pt x="5438051" y="0"/>
                  </a:moveTo>
                  <a:lnTo>
                    <a:pt x="0" y="0"/>
                  </a:lnTo>
                  <a:lnTo>
                    <a:pt x="0" y="48983"/>
                  </a:lnTo>
                  <a:lnTo>
                    <a:pt x="0" y="2045385"/>
                  </a:lnTo>
                  <a:lnTo>
                    <a:pt x="5438051" y="2045385"/>
                  </a:lnTo>
                  <a:lnTo>
                    <a:pt x="5438051" y="48983"/>
                  </a:lnTo>
                  <a:lnTo>
                    <a:pt x="5438051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2678" y="9643685"/>
              <a:ext cx="3884698" cy="5758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86356" y="8830084"/>
            <a:ext cx="5438140" cy="20459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34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Framework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15096" y="5429767"/>
            <a:ext cx="5521960" cy="2129155"/>
            <a:chOff x="2415096" y="5429767"/>
            <a:chExt cx="5521960" cy="21291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5096" y="5429767"/>
              <a:ext cx="5521822" cy="21291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56979" y="5450709"/>
              <a:ext cx="5438140" cy="2045970"/>
            </a:xfrm>
            <a:custGeom>
              <a:avLst/>
              <a:gdLst/>
              <a:ahLst/>
              <a:cxnLst/>
              <a:rect l="l" t="t" r="r" b="b"/>
              <a:pathLst>
                <a:path w="5438140" h="2045970">
                  <a:moveTo>
                    <a:pt x="5438055" y="0"/>
                  </a:moveTo>
                  <a:lnTo>
                    <a:pt x="0" y="0"/>
                  </a:lnTo>
                  <a:lnTo>
                    <a:pt x="0" y="2045378"/>
                  </a:lnTo>
                  <a:lnTo>
                    <a:pt x="5438055" y="2045378"/>
                  </a:lnTo>
                  <a:lnTo>
                    <a:pt x="5438055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6582" y="6272060"/>
              <a:ext cx="2523483" cy="5654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959824" y="6195595"/>
            <a:ext cx="243268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3450" b="1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endParaRPr sz="3450">
              <a:latin typeface="Palatino Linotype"/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28994" y="2207190"/>
            <a:ext cx="8251190" cy="6750684"/>
            <a:chOff x="1528994" y="2207190"/>
            <a:chExt cx="8251190" cy="6750684"/>
          </a:xfrm>
        </p:grpSpPr>
        <p:sp>
          <p:nvSpPr>
            <p:cNvPr id="14" name="object 14"/>
            <p:cNvSpPr/>
            <p:nvPr/>
          </p:nvSpPr>
          <p:spPr>
            <a:xfrm>
              <a:off x="5176007" y="7950614"/>
              <a:ext cx="0" cy="929005"/>
            </a:xfrm>
            <a:custGeom>
              <a:avLst/>
              <a:gdLst/>
              <a:ahLst/>
              <a:cxnLst/>
              <a:rect l="l" t="t" r="r" b="b"/>
              <a:pathLst>
                <a:path h="929004">
                  <a:moveTo>
                    <a:pt x="0" y="928453"/>
                  </a:moveTo>
                  <a:lnTo>
                    <a:pt x="0" y="78531"/>
                  </a:lnTo>
                  <a:lnTo>
                    <a:pt x="0" y="0"/>
                  </a:lnTo>
                </a:path>
              </a:pathLst>
            </a:custGeom>
            <a:ln w="157063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80728" y="7438588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5" h="591184">
                  <a:moveTo>
                    <a:pt x="295278" y="0"/>
                  </a:moveTo>
                  <a:lnTo>
                    <a:pt x="0" y="590557"/>
                  </a:lnTo>
                  <a:lnTo>
                    <a:pt x="590557" y="590557"/>
                  </a:lnTo>
                  <a:lnTo>
                    <a:pt x="295278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994" y="2207190"/>
              <a:ext cx="8251057" cy="32067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0877" y="2228132"/>
              <a:ext cx="8167290" cy="31229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050" y="2450187"/>
              <a:ext cx="7748455" cy="5130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94177" y="2910906"/>
              <a:ext cx="7120202" cy="5130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9716" y="3371625"/>
              <a:ext cx="6429123" cy="5130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3619" y="3937052"/>
              <a:ext cx="680607" cy="31412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38106" y="3853285"/>
              <a:ext cx="345539" cy="39789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57994" y="3853285"/>
              <a:ext cx="4156941" cy="49213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0734301" y="4191689"/>
            <a:ext cx="6627495" cy="892810"/>
            <a:chOff x="10734301" y="4191689"/>
            <a:chExt cx="6627495" cy="892810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34301" y="4191689"/>
              <a:ext cx="6626874" cy="89268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776184" y="4212630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89">
                  <a:moveTo>
                    <a:pt x="630301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3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1" y="655130"/>
                  </a:lnTo>
                  <a:lnTo>
                    <a:pt x="11769" y="709734"/>
                  </a:lnTo>
                  <a:lnTo>
                    <a:pt x="45783" y="763133"/>
                  </a:lnTo>
                  <a:lnTo>
                    <a:pt x="99180" y="797152"/>
                  </a:lnTo>
                  <a:lnTo>
                    <a:pt x="153787" y="807448"/>
                  </a:lnTo>
                  <a:lnTo>
                    <a:pt x="192318" y="808734"/>
                  </a:lnTo>
                  <a:lnTo>
                    <a:pt x="240097" y="808918"/>
                  </a:lnTo>
                  <a:lnTo>
                    <a:pt x="6303012" y="808918"/>
                  </a:lnTo>
                  <a:lnTo>
                    <a:pt x="6350786" y="808734"/>
                  </a:lnTo>
                  <a:lnTo>
                    <a:pt x="6389317" y="807448"/>
                  </a:lnTo>
                  <a:lnTo>
                    <a:pt x="6443918" y="797152"/>
                  </a:lnTo>
                  <a:lnTo>
                    <a:pt x="6497320" y="763133"/>
                  </a:lnTo>
                  <a:lnTo>
                    <a:pt x="6531340" y="709734"/>
                  </a:lnTo>
                  <a:lnTo>
                    <a:pt x="6541638" y="655130"/>
                  </a:lnTo>
                  <a:lnTo>
                    <a:pt x="6542925" y="616599"/>
                  </a:lnTo>
                  <a:lnTo>
                    <a:pt x="6543109" y="568821"/>
                  </a:lnTo>
                  <a:lnTo>
                    <a:pt x="6543109" y="240097"/>
                  </a:lnTo>
                  <a:lnTo>
                    <a:pt x="6542925" y="192319"/>
                  </a:lnTo>
                  <a:lnTo>
                    <a:pt x="6541638" y="153788"/>
                  </a:lnTo>
                  <a:lnTo>
                    <a:pt x="6531340" y="99184"/>
                  </a:lnTo>
                  <a:lnTo>
                    <a:pt x="6497320" y="45785"/>
                  </a:lnTo>
                  <a:lnTo>
                    <a:pt x="6443918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1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03290" y="4439655"/>
              <a:ext cx="3497275" cy="49213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0734301" y="5228877"/>
            <a:ext cx="6627495" cy="892810"/>
            <a:chOff x="10734301" y="5228877"/>
            <a:chExt cx="6627495" cy="89281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34301" y="5228877"/>
              <a:ext cx="6626874" cy="89268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76184" y="5249819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89">
                  <a:moveTo>
                    <a:pt x="630301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83" y="45784"/>
                  </a:lnTo>
                  <a:lnTo>
                    <a:pt x="11769" y="99184"/>
                  </a:lnTo>
                  <a:lnTo>
                    <a:pt x="1471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1" y="655130"/>
                  </a:lnTo>
                  <a:lnTo>
                    <a:pt x="11769" y="709733"/>
                  </a:lnTo>
                  <a:lnTo>
                    <a:pt x="45783" y="763133"/>
                  </a:lnTo>
                  <a:lnTo>
                    <a:pt x="99180" y="797152"/>
                  </a:lnTo>
                  <a:lnTo>
                    <a:pt x="153787" y="807448"/>
                  </a:lnTo>
                  <a:lnTo>
                    <a:pt x="192318" y="808734"/>
                  </a:lnTo>
                  <a:lnTo>
                    <a:pt x="240097" y="808918"/>
                  </a:lnTo>
                  <a:lnTo>
                    <a:pt x="6303012" y="808918"/>
                  </a:lnTo>
                  <a:lnTo>
                    <a:pt x="6350786" y="808734"/>
                  </a:lnTo>
                  <a:lnTo>
                    <a:pt x="6389317" y="807448"/>
                  </a:lnTo>
                  <a:lnTo>
                    <a:pt x="6443918" y="797152"/>
                  </a:lnTo>
                  <a:lnTo>
                    <a:pt x="6497320" y="763133"/>
                  </a:lnTo>
                  <a:lnTo>
                    <a:pt x="6531340" y="709733"/>
                  </a:lnTo>
                  <a:lnTo>
                    <a:pt x="6541638" y="655130"/>
                  </a:lnTo>
                  <a:lnTo>
                    <a:pt x="6542925" y="616599"/>
                  </a:lnTo>
                  <a:lnTo>
                    <a:pt x="6543109" y="568821"/>
                  </a:lnTo>
                  <a:lnTo>
                    <a:pt x="6543109" y="240096"/>
                  </a:lnTo>
                  <a:lnTo>
                    <a:pt x="6542925" y="192318"/>
                  </a:lnTo>
                  <a:lnTo>
                    <a:pt x="6541638" y="153787"/>
                  </a:lnTo>
                  <a:lnTo>
                    <a:pt x="6531340" y="99184"/>
                  </a:lnTo>
                  <a:lnTo>
                    <a:pt x="6497320" y="45784"/>
                  </a:lnTo>
                  <a:lnTo>
                    <a:pt x="6443918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1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02794" y="5476272"/>
              <a:ext cx="3654339" cy="49213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31482" y="5465802"/>
              <a:ext cx="356010" cy="4083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61841" y="5476272"/>
              <a:ext cx="1549691" cy="49213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828186" y="2386843"/>
            <a:ext cx="14828519" cy="349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180580" algn="ctr">
              <a:lnSpc>
                <a:spcPct val="108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main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goal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quickly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create Spring-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based</a:t>
            </a:r>
            <a:r>
              <a:rPr sz="280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applications</a:t>
            </a:r>
            <a:r>
              <a:rPr sz="280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without</a:t>
            </a:r>
            <a:r>
              <a:rPr sz="2800" spc="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requiring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developers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write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same</a:t>
            </a:r>
            <a:r>
              <a:rPr sz="2800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boilerplate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configuration</a:t>
            </a:r>
            <a:r>
              <a:rPr sz="2800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again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800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again.</a:t>
            </a:r>
            <a:endParaRPr sz="2800">
              <a:latin typeface="Palatino Linotype"/>
              <a:cs typeface="Palatino Linotype"/>
            </a:endParaRPr>
          </a:p>
          <a:p>
            <a:pPr marL="9610725" algn="ctr">
              <a:lnSpc>
                <a:spcPct val="100000"/>
              </a:lnSpc>
              <a:spcBef>
                <a:spcPts val="1230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50" b="1" spc="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Starters</a:t>
            </a:r>
            <a:endParaRPr sz="285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Palatino Linotype"/>
              <a:cs typeface="Palatino Linotype"/>
            </a:endParaRPr>
          </a:p>
          <a:p>
            <a:pPr marL="9610725" algn="ctr">
              <a:lnSpc>
                <a:spcPct val="100000"/>
              </a:lnSpc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10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50" b="1" spc="1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auto-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configuration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734301" y="6326205"/>
            <a:ext cx="6627495" cy="892810"/>
            <a:chOff x="10734301" y="6326205"/>
            <a:chExt cx="6627495" cy="89281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34301" y="6326205"/>
              <a:ext cx="6626874" cy="89268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776184" y="6347147"/>
              <a:ext cx="6543675" cy="808990"/>
            </a:xfrm>
            <a:custGeom>
              <a:avLst/>
              <a:gdLst/>
              <a:ahLst/>
              <a:cxnLst/>
              <a:rect l="l" t="t" r="r" b="b"/>
              <a:pathLst>
                <a:path w="6543675" h="808990">
                  <a:moveTo>
                    <a:pt x="630301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83" y="45784"/>
                  </a:lnTo>
                  <a:lnTo>
                    <a:pt x="11769" y="99184"/>
                  </a:lnTo>
                  <a:lnTo>
                    <a:pt x="1471" y="153787"/>
                  </a:lnTo>
                  <a:lnTo>
                    <a:pt x="183" y="192318"/>
                  </a:lnTo>
                  <a:lnTo>
                    <a:pt x="0" y="240096"/>
                  </a:lnTo>
                  <a:lnTo>
                    <a:pt x="0" y="568821"/>
                  </a:lnTo>
                  <a:lnTo>
                    <a:pt x="183" y="616599"/>
                  </a:lnTo>
                  <a:lnTo>
                    <a:pt x="1471" y="655130"/>
                  </a:lnTo>
                  <a:lnTo>
                    <a:pt x="11769" y="709733"/>
                  </a:lnTo>
                  <a:lnTo>
                    <a:pt x="45783" y="763133"/>
                  </a:lnTo>
                  <a:lnTo>
                    <a:pt x="99180" y="797152"/>
                  </a:lnTo>
                  <a:lnTo>
                    <a:pt x="153787" y="807448"/>
                  </a:lnTo>
                  <a:lnTo>
                    <a:pt x="192318" y="808734"/>
                  </a:lnTo>
                  <a:lnTo>
                    <a:pt x="240097" y="808918"/>
                  </a:lnTo>
                  <a:lnTo>
                    <a:pt x="6303012" y="808918"/>
                  </a:lnTo>
                  <a:lnTo>
                    <a:pt x="6350786" y="808734"/>
                  </a:lnTo>
                  <a:lnTo>
                    <a:pt x="6389317" y="807448"/>
                  </a:lnTo>
                  <a:lnTo>
                    <a:pt x="6443918" y="797152"/>
                  </a:lnTo>
                  <a:lnTo>
                    <a:pt x="6497320" y="763133"/>
                  </a:lnTo>
                  <a:lnTo>
                    <a:pt x="6531340" y="709733"/>
                  </a:lnTo>
                  <a:lnTo>
                    <a:pt x="6541638" y="655130"/>
                  </a:lnTo>
                  <a:lnTo>
                    <a:pt x="6542925" y="616599"/>
                  </a:lnTo>
                  <a:lnTo>
                    <a:pt x="6543109" y="568821"/>
                  </a:lnTo>
                  <a:lnTo>
                    <a:pt x="6543109" y="240096"/>
                  </a:lnTo>
                  <a:lnTo>
                    <a:pt x="6542925" y="192318"/>
                  </a:lnTo>
                  <a:lnTo>
                    <a:pt x="6541638" y="153787"/>
                  </a:lnTo>
                  <a:lnTo>
                    <a:pt x="6531340" y="99184"/>
                  </a:lnTo>
                  <a:lnTo>
                    <a:pt x="6497320" y="45784"/>
                  </a:lnTo>
                  <a:lnTo>
                    <a:pt x="6443918" y="11765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1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27391" y="6565245"/>
              <a:ext cx="2994673" cy="41883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596414" y="6565245"/>
              <a:ext cx="356010" cy="40836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826773" y="6575716"/>
              <a:ext cx="1549691" cy="492131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1770186" y="6515519"/>
            <a:ext cx="455549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Externalized</a:t>
            </a:r>
            <a:r>
              <a:rPr sz="2850" b="1" spc="1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Configuration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734301" y="7423532"/>
            <a:ext cx="6627495" cy="800100"/>
            <a:chOff x="10734301" y="7423532"/>
            <a:chExt cx="6627495" cy="800100"/>
          </a:xfrm>
        </p:grpSpPr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34301" y="7423532"/>
              <a:ext cx="6626874" cy="79953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776184" y="7444475"/>
              <a:ext cx="6543675" cy="716280"/>
            </a:xfrm>
            <a:custGeom>
              <a:avLst/>
              <a:gdLst/>
              <a:ahLst/>
              <a:cxnLst/>
              <a:rect l="l" t="t" r="r" b="b"/>
              <a:pathLst>
                <a:path w="6543675" h="716279">
                  <a:moveTo>
                    <a:pt x="630301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3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475668"/>
                  </a:lnTo>
                  <a:lnTo>
                    <a:pt x="183" y="523446"/>
                  </a:lnTo>
                  <a:lnTo>
                    <a:pt x="1471" y="561977"/>
                  </a:lnTo>
                  <a:lnTo>
                    <a:pt x="11769" y="616581"/>
                  </a:lnTo>
                  <a:lnTo>
                    <a:pt x="45783" y="669980"/>
                  </a:lnTo>
                  <a:lnTo>
                    <a:pt x="99180" y="704000"/>
                  </a:lnTo>
                  <a:lnTo>
                    <a:pt x="153787" y="714295"/>
                  </a:lnTo>
                  <a:lnTo>
                    <a:pt x="192318" y="715581"/>
                  </a:lnTo>
                  <a:lnTo>
                    <a:pt x="240097" y="715765"/>
                  </a:lnTo>
                  <a:lnTo>
                    <a:pt x="6303012" y="715765"/>
                  </a:lnTo>
                  <a:lnTo>
                    <a:pt x="6350786" y="715581"/>
                  </a:lnTo>
                  <a:lnTo>
                    <a:pt x="6389317" y="714295"/>
                  </a:lnTo>
                  <a:lnTo>
                    <a:pt x="6443918" y="704000"/>
                  </a:lnTo>
                  <a:lnTo>
                    <a:pt x="6497320" y="669980"/>
                  </a:lnTo>
                  <a:lnTo>
                    <a:pt x="6531340" y="616581"/>
                  </a:lnTo>
                  <a:lnTo>
                    <a:pt x="6541638" y="561977"/>
                  </a:lnTo>
                  <a:lnTo>
                    <a:pt x="6542925" y="523446"/>
                  </a:lnTo>
                  <a:lnTo>
                    <a:pt x="6543109" y="475668"/>
                  </a:lnTo>
                  <a:lnTo>
                    <a:pt x="6543109" y="240097"/>
                  </a:lnTo>
                  <a:lnTo>
                    <a:pt x="6542925" y="192319"/>
                  </a:lnTo>
                  <a:lnTo>
                    <a:pt x="6541638" y="153788"/>
                  </a:lnTo>
                  <a:lnTo>
                    <a:pt x="6531340" y="99184"/>
                  </a:lnTo>
                  <a:lnTo>
                    <a:pt x="6497320" y="45785"/>
                  </a:lnTo>
                  <a:lnTo>
                    <a:pt x="6443918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1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29994" y="7622804"/>
              <a:ext cx="3664809" cy="492131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2263732" y="7565728"/>
            <a:ext cx="356870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Spring</a:t>
            </a:r>
            <a:r>
              <a:rPr sz="2850" b="1" spc="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Boot</a:t>
            </a:r>
            <a:r>
              <a:rPr sz="2850" b="1" spc="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Actuator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734301" y="8460721"/>
            <a:ext cx="6627495" cy="1489710"/>
            <a:chOff x="10734301" y="8460721"/>
            <a:chExt cx="6627495" cy="1489710"/>
          </a:xfrm>
        </p:grpSpPr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34301" y="8460721"/>
              <a:ext cx="6626874" cy="148955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776184" y="8481662"/>
              <a:ext cx="6543675" cy="1405890"/>
            </a:xfrm>
            <a:custGeom>
              <a:avLst/>
              <a:gdLst/>
              <a:ahLst/>
              <a:cxnLst/>
              <a:rect l="l" t="t" r="r" b="b"/>
              <a:pathLst>
                <a:path w="6543675" h="1405890">
                  <a:moveTo>
                    <a:pt x="630301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3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1165687"/>
                  </a:lnTo>
                  <a:lnTo>
                    <a:pt x="183" y="1213465"/>
                  </a:lnTo>
                  <a:lnTo>
                    <a:pt x="1471" y="1251995"/>
                  </a:lnTo>
                  <a:lnTo>
                    <a:pt x="11769" y="1306600"/>
                  </a:lnTo>
                  <a:lnTo>
                    <a:pt x="45783" y="1359999"/>
                  </a:lnTo>
                  <a:lnTo>
                    <a:pt x="99180" y="1394018"/>
                  </a:lnTo>
                  <a:lnTo>
                    <a:pt x="153787" y="1404313"/>
                  </a:lnTo>
                  <a:lnTo>
                    <a:pt x="192318" y="1405600"/>
                  </a:lnTo>
                  <a:lnTo>
                    <a:pt x="240097" y="1405784"/>
                  </a:lnTo>
                  <a:lnTo>
                    <a:pt x="6303012" y="1405784"/>
                  </a:lnTo>
                  <a:lnTo>
                    <a:pt x="6350786" y="1405600"/>
                  </a:lnTo>
                  <a:lnTo>
                    <a:pt x="6389317" y="1404313"/>
                  </a:lnTo>
                  <a:lnTo>
                    <a:pt x="6443918" y="1394018"/>
                  </a:lnTo>
                  <a:lnTo>
                    <a:pt x="6497320" y="1359999"/>
                  </a:lnTo>
                  <a:lnTo>
                    <a:pt x="6531340" y="1306600"/>
                  </a:lnTo>
                  <a:lnTo>
                    <a:pt x="6541638" y="1251995"/>
                  </a:lnTo>
                  <a:lnTo>
                    <a:pt x="6542925" y="1213465"/>
                  </a:lnTo>
                  <a:lnTo>
                    <a:pt x="6543109" y="1165687"/>
                  </a:lnTo>
                  <a:lnTo>
                    <a:pt x="6543109" y="240097"/>
                  </a:lnTo>
                  <a:lnTo>
                    <a:pt x="6542925" y="192319"/>
                  </a:lnTo>
                  <a:lnTo>
                    <a:pt x="6541638" y="153788"/>
                  </a:lnTo>
                  <a:lnTo>
                    <a:pt x="6531340" y="99184"/>
                  </a:lnTo>
                  <a:lnTo>
                    <a:pt x="6497320" y="45785"/>
                  </a:lnTo>
                  <a:lnTo>
                    <a:pt x="6443918" y="11766"/>
                  </a:lnTo>
                  <a:lnTo>
                    <a:pt x="6389317" y="1470"/>
                  </a:lnTo>
                  <a:lnTo>
                    <a:pt x="6350786" y="183"/>
                  </a:lnTo>
                  <a:lnTo>
                    <a:pt x="6303012" y="0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97032" y="8753660"/>
              <a:ext cx="5109792" cy="50260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12707" y="9245791"/>
              <a:ext cx="3088911" cy="50260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1541366" y="8650035"/>
            <a:ext cx="5012690" cy="1010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5525" marR="5080" indent="-1013460">
              <a:lnSpc>
                <a:spcPct val="113300"/>
              </a:lnSpc>
              <a:spcBef>
                <a:spcPts val="90"/>
              </a:spcBef>
            </a:pP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Easy-to-use</a:t>
            </a:r>
            <a:r>
              <a:rPr sz="2850" b="1" spc="1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embedded</a:t>
            </a:r>
            <a:r>
              <a:rPr sz="2850" b="1" spc="1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servlet </a:t>
            </a:r>
            <a:r>
              <a:rPr sz="2850" b="1" dirty="0">
                <a:solidFill>
                  <a:srgbClr val="FFFFFF"/>
                </a:solidFill>
                <a:latin typeface="Palatino Linotype"/>
                <a:cs typeface="Palatino Linotype"/>
              </a:rPr>
              <a:t>container</a:t>
            </a:r>
            <a:r>
              <a:rPr sz="2850" b="1" spc="1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support</a:t>
            </a:r>
            <a:endParaRPr sz="2850">
              <a:latin typeface="Palatino Linotype"/>
              <a:cs typeface="Palatino Linotype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009101" y="4704209"/>
            <a:ext cx="2635250" cy="4295140"/>
            <a:chOff x="8009101" y="4704209"/>
            <a:chExt cx="2635250" cy="4295140"/>
          </a:xfrm>
        </p:grpSpPr>
        <p:sp>
          <p:nvSpPr>
            <p:cNvPr id="54" name="object 54"/>
            <p:cNvSpPr/>
            <p:nvPr/>
          </p:nvSpPr>
          <p:spPr>
            <a:xfrm>
              <a:off x="8045749" y="4830730"/>
              <a:ext cx="2379980" cy="1379220"/>
            </a:xfrm>
            <a:custGeom>
              <a:avLst/>
              <a:gdLst/>
              <a:ahLst/>
              <a:cxnLst/>
              <a:rect l="l" t="t" r="r" b="b"/>
              <a:pathLst>
                <a:path w="2379979" h="1379220">
                  <a:moveTo>
                    <a:pt x="0" y="1378999"/>
                  </a:moveTo>
                  <a:lnTo>
                    <a:pt x="2348048" y="18374"/>
                  </a:lnTo>
                  <a:lnTo>
                    <a:pt x="2379757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321348" y="4704209"/>
              <a:ext cx="322580" cy="270510"/>
            </a:xfrm>
            <a:custGeom>
              <a:avLst/>
              <a:gdLst/>
              <a:ahLst/>
              <a:cxnLst/>
              <a:rect l="l" t="t" r="r" b="b"/>
              <a:pathLst>
                <a:path w="322579" h="270510">
                  <a:moveTo>
                    <a:pt x="322494" y="0"/>
                  </a:moveTo>
                  <a:lnTo>
                    <a:pt x="0" y="19871"/>
                  </a:lnTo>
                  <a:lnTo>
                    <a:pt x="144895" y="269919"/>
                  </a:lnTo>
                  <a:lnTo>
                    <a:pt x="322494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50458" y="5669596"/>
              <a:ext cx="2139315" cy="645160"/>
            </a:xfrm>
            <a:custGeom>
              <a:avLst/>
              <a:gdLst/>
              <a:ahLst/>
              <a:cxnLst/>
              <a:rect l="l" t="t" r="r" b="b"/>
              <a:pathLst>
                <a:path w="2139315" h="645160">
                  <a:moveTo>
                    <a:pt x="0" y="644842"/>
                  </a:moveTo>
                  <a:lnTo>
                    <a:pt x="2104054" y="10577"/>
                  </a:lnTo>
                  <a:lnTo>
                    <a:pt x="2139142" y="0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212806" y="5541825"/>
              <a:ext cx="318770" cy="276860"/>
            </a:xfrm>
            <a:custGeom>
              <a:avLst/>
              <a:gdLst/>
              <a:ahLst/>
              <a:cxnLst/>
              <a:rect l="l" t="t" r="r" b="b"/>
              <a:pathLst>
                <a:path w="318770" h="276860">
                  <a:moveTo>
                    <a:pt x="0" y="0"/>
                  </a:moveTo>
                  <a:lnTo>
                    <a:pt x="83411" y="276698"/>
                  </a:lnTo>
                  <a:lnTo>
                    <a:pt x="318401" y="54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50458" y="6314439"/>
              <a:ext cx="2123440" cy="217170"/>
            </a:xfrm>
            <a:custGeom>
              <a:avLst/>
              <a:gdLst/>
              <a:ahLst/>
              <a:cxnLst/>
              <a:rect l="l" t="t" r="r" b="b"/>
              <a:pathLst>
                <a:path w="2123440" h="217170">
                  <a:moveTo>
                    <a:pt x="0" y="0"/>
                  </a:moveTo>
                  <a:lnTo>
                    <a:pt x="2086876" y="213420"/>
                  </a:lnTo>
                  <a:lnTo>
                    <a:pt x="2123334" y="217149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222633" y="6384111"/>
              <a:ext cx="302260" cy="287655"/>
            </a:xfrm>
            <a:custGeom>
              <a:avLst/>
              <a:gdLst/>
              <a:ahLst/>
              <a:cxnLst/>
              <a:rect l="l" t="t" r="r" b="b"/>
              <a:pathLst>
                <a:path w="302259" h="287654">
                  <a:moveTo>
                    <a:pt x="29401" y="0"/>
                  </a:moveTo>
                  <a:lnTo>
                    <a:pt x="0" y="287497"/>
                  </a:lnTo>
                  <a:lnTo>
                    <a:pt x="302198" y="173150"/>
                  </a:lnTo>
                  <a:lnTo>
                    <a:pt x="29401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50458" y="6314439"/>
              <a:ext cx="2169795" cy="1248410"/>
            </a:xfrm>
            <a:custGeom>
              <a:avLst/>
              <a:gdLst/>
              <a:ahLst/>
              <a:cxnLst/>
              <a:rect l="l" t="t" r="r" b="b"/>
              <a:pathLst>
                <a:path w="2169795" h="1248409">
                  <a:moveTo>
                    <a:pt x="0" y="0"/>
                  </a:moveTo>
                  <a:lnTo>
                    <a:pt x="2137684" y="1229694"/>
                  </a:lnTo>
                  <a:lnTo>
                    <a:pt x="2169451" y="1247967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16091" y="7418881"/>
              <a:ext cx="322580" cy="269875"/>
            </a:xfrm>
            <a:custGeom>
              <a:avLst/>
              <a:gdLst/>
              <a:ahLst/>
              <a:cxnLst/>
              <a:rect l="l" t="t" r="r" b="b"/>
              <a:pathLst>
                <a:path w="322579" h="269875">
                  <a:moveTo>
                    <a:pt x="144103" y="0"/>
                  </a:moveTo>
                  <a:lnTo>
                    <a:pt x="0" y="250506"/>
                  </a:lnTo>
                  <a:lnTo>
                    <a:pt x="322561" y="269355"/>
                  </a:lnTo>
                  <a:lnTo>
                    <a:pt x="144103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150456" y="6314439"/>
              <a:ext cx="2162810" cy="2494280"/>
            </a:xfrm>
            <a:custGeom>
              <a:avLst/>
              <a:gdLst/>
              <a:ahLst/>
              <a:cxnLst/>
              <a:rect l="l" t="t" r="r" b="b"/>
              <a:pathLst>
                <a:path w="2162809" h="2494279">
                  <a:moveTo>
                    <a:pt x="0" y="0"/>
                  </a:moveTo>
                  <a:lnTo>
                    <a:pt x="2138387" y="2466527"/>
                  </a:lnTo>
                  <a:lnTo>
                    <a:pt x="2162394" y="2494217"/>
                  </a:lnTo>
                </a:path>
              </a:pathLst>
            </a:custGeom>
            <a:ln w="73296">
              <a:solidFill>
                <a:srgbClr val="981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179665" y="8686312"/>
              <a:ext cx="299085" cy="313055"/>
            </a:xfrm>
            <a:custGeom>
              <a:avLst/>
              <a:gdLst/>
              <a:ahLst/>
              <a:cxnLst/>
              <a:rect l="l" t="t" r="r" b="b"/>
              <a:pathLst>
                <a:path w="299084" h="313054">
                  <a:moveTo>
                    <a:pt x="218358" y="0"/>
                  </a:moveTo>
                  <a:lnTo>
                    <a:pt x="0" y="189309"/>
                  </a:lnTo>
                  <a:lnTo>
                    <a:pt x="298487" y="313013"/>
                  </a:lnTo>
                  <a:lnTo>
                    <a:pt x="218358" y="0"/>
                  </a:lnTo>
                  <a:close/>
                </a:path>
              </a:pathLst>
            </a:custGeom>
            <a:solidFill>
              <a:srgbClr val="981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0627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110"/>
              </a:spcBef>
            </a:pPr>
            <a:r>
              <a:rPr sz="9550" spc="-155" dirty="0"/>
              <a:t>Spring</a:t>
            </a:r>
            <a:r>
              <a:rPr sz="9550" spc="-430" dirty="0"/>
              <a:t> </a:t>
            </a:r>
            <a:r>
              <a:rPr sz="9550" spc="-160" dirty="0"/>
              <a:t>Framework</a:t>
            </a:r>
            <a:endParaRPr sz="9550"/>
          </a:p>
        </p:txBody>
      </p:sp>
      <p:sp>
        <p:nvSpPr>
          <p:cNvPr id="3" name="object 3"/>
          <p:cNvSpPr txBox="1"/>
          <p:nvPr/>
        </p:nvSpPr>
        <p:spPr>
          <a:xfrm>
            <a:off x="996882" y="2528649"/>
            <a:ext cx="18042890" cy="7493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61670" marR="608965" indent="-64960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662305" algn="l"/>
              </a:tabLst>
            </a:pPr>
            <a:r>
              <a:rPr sz="4950" b="1" dirty="0">
                <a:latin typeface="Palatino Linotype"/>
                <a:cs typeface="Palatino Linotype"/>
              </a:rPr>
              <a:t>Spring</a:t>
            </a:r>
            <a:r>
              <a:rPr sz="4950" b="1" spc="-5" dirty="0">
                <a:latin typeface="Palatino Linotype"/>
                <a:cs typeface="Palatino Linotype"/>
              </a:rPr>
              <a:t> </a:t>
            </a:r>
            <a:r>
              <a:rPr sz="4950" b="1" dirty="0">
                <a:latin typeface="Palatino Linotype"/>
                <a:cs typeface="Palatino Linotype"/>
              </a:rPr>
              <a:t>is</a:t>
            </a:r>
            <a:r>
              <a:rPr sz="4950" b="1" spc="5" dirty="0">
                <a:latin typeface="Palatino Linotype"/>
                <a:cs typeface="Palatino Linotype"/>
              </a:rPr>
              <a:t> </a:t>
            </a:r>
            <a:r>
              <a:rPr sz="4950" b="1" dirty="0">
                <a:latin typeface="Palatino Linotype"/>
                <a:cs typeface="Palatino Linotype"/>
              </a:rPr>
              <a:t>a</a:t>
            </a:r>
            <a:r>
              <a:rPr sz="4950" b="1" spc="-5" dirty="0">
                <a:latin typeface="Palatino Linotype"/>
                <a:cs typeface="Palatino Linotype"/>
              </a:rPr>
              <a:t> </a:t>
            </a:r>
            <a:r>
              <a:rPr sz="4950" b="1" dirty="0">
                <a:latin typeface="Palatino Linotype"/>
                <a:cs typeface="Palatino Linotype"/>
              </a:rPr>
              <a:t>very</a:t>
            </a:r>
            <a:r>
              <a:rPr sz="4950" b="1" spc="5" dirty="0">
                <a:latin typeface="Palatino Linotype"/>
                <a:cs typeface="Palatino Linotype"/>
              </a:rPr>
              <a:t> </a:t>
            </a:r>
            <a:r>
              <a:rPr sz="4950" b="1" dirty="0">
                <a:latin typeface="Palatino Linotype"/>
                <a:cs typeface="Palatino Linotype"/>
              </a:rPr>
              <a:t>popular</a:t>
            </a:r>
            <a:r>
              <a:rPr sz="4950" b="1" spc="-5" dirty="0">
                <a:latin typeface="Palatino Linotype"/>
                <a:cs typeface="Palatino Linotype"/>
              </a:rPr>
              <a:t> </a:t>
            </a:r>
            <a:r>
              <a:rPr sz="4950" b="1" dirty="0">
                <a:latin typeface="Palatino Linotype"/>
                <a:cs typeface="Palatino Linotype"/>
              </a:rPr>
              <a:t>Java framework for building </a:t>
            </a:r>
            <a:r>
              <a:rPr sz="4950" b="1" spc="-25" dirty="0">
                <a:latin typeface="Palatino Linotype"/>
                <a:cs typeface="Palatino Linotype"/>
              </a:rPr>
              <a:t>web </a:t>
            </a:r>
            <a:r>
              <a:rPr sz="4950" b="1" dirty="0">
                <a:latin typeface="Palatino Linotype"/>
                <a:cs typeface="Palatino Linotype"/>
              </a:rPr>
              <a:t>and</a:t>
            </a:r>
            <a:r>
              <a:rPr sz="4950" b="1" spc="-15" dirty="0">
                <a:latin typeface="Palatino Linotype"/>
                <a:cs typeface="Palatino Linotype"/>
              </a:rPr>
              <a:t> </a:t>
            </a:r>
            <a:r>
              <a:rPr sz="4950" b="1" dirty="0">
                <a:latin typeface="Palatino Linotype"/>
                <a:cs typeface="Palatino Linotype"/>
              </a:rPr>
              <a:t>enterprise</a:t>
            </a:r>
            <a:r>
              <a:rPr sz="4950" b="1" spc="-5" dirty="0">
                <a:latin typeface="Palatino Linotype"/>
                <a:cs typeface="Palatino Linotype"/>
              </a:rPr>
              <a:t> </a:t>
            </a:r>
            <a:r>
              <a:rPr sz="4950" b="1" spc="-10" dirty="0">
                <a:latin typeface="Palatino Linotype"/>
                <a:cs typeface="Palatino Linotype"/>
              </a:rPr>
              <a:t>applications.</a:t>
            </a:r>
            <a:endParaRPr sz="4950">
              <a:latin typeface="Palatino Linotype"/>
              <a:cs typeface="Palatino Linotype"/>
            </a:endParaRPr>
          </a:p>
          <a:p>
            <a:pPr marL="661670" indent="-649605">
              <a:lnSpc>
                <a:spcPct val="100000"/>
              </a:lnSpc>
              <a:spcBef>
                <a:spcPts val="3145"/>
              </a:spcBef>
              <a:buAutoNum type="arabicPeriod"/>
              <a:tabLst>
                <a:tab pos="662305" algn="l"/>
              </a:tabLst>
            </a:pPr>
            <a:r>
              <a:rPr sz="4950" b="1" dirty="0">
                <a:latin typeface="Palatino Linotype"/>
                <a:cs typeface="Palatino Linotype"/>
              </a:rPr>
              <a:t>Spring</a:t>
            </a:r>
            <a:r>
              <a:rPr sz="4950" b="1" spc="-15" dirty="0">
                <a:latin typeface="Palatino Linotype"/>
                <a:cs typeface="Palatino Linotype"/>
              </a:rPr>
              <a:t> </a:t>
            </a:r>
            <a:r>
              <a:rPr sz="4950" b="1" dirty="0">
                <a:latin typeface="Palatino Linotype"/>
                <a:cs typeface="Palatino Linotype"/>
              </a:rPr>
              <a:t>is</a:t>
            </a:r>
            <a:r>
              <a:rPr sz="4950" b="1" spc="5" dirty="0">
                <a:latin typeface="Palatino Linotype"/>
                <a:cs typeface="Palatino Linotype"/>
              </a:rPr>
              <a:t> </a:t>
            </a:r>
            <a:r>
              <a:rPr sz="4950" b="1" dirty="0">
                <a:latin typeface="Palatino Linotype"/>
                <a:cs typeface="Palatino Linotype"/>
              </a:rPr>
              <a:t>very</a:t>
            </a:r>
            <a:r>
              <a:rPr sz="4950" b="1" spc="-5" dirty="0">
                <a:latin typeface="Palatino Linotype"/>
                <a:cs typeface="Palatino Linotype"/>
              </a:rPr>
              <a:t> </a:t>
            </a:r>
            <a:r>
              <a:rPr sz="4950" b="1" dirty="0">
                <a:latin typeface="Palatino Linotype"/>
                <a:cs typeface="Palatino Linotype"/>
              </a:rPr>
              <a:t>popular for several </a:t>
            </a:r>
            <a:r>
              <a:rPr sz="4950" b="1" spc="-10" dirty="0">
                <a:latin typeface="Palatino Linotype"/>
                <a:cs typeface="Palatino Linotype"/>
              </a:rPr>
              <a:t>reasons:</a:t>
            </a:r>
            <a:endParaRPr sz="4950">
              <a:latin typeface="Palatino Linotype"/>
              <a:cs typeface="Palatino Linotype"/>
            </a:endParaRPr>
          </a:p>
          <a:p>
            <a:pPr marL="871855" lvl="1" indent="-317500">
              <a:lnSpc>
                <a:spcPct val="100000"/>
              </a:lnSpc>
              <a:spcBef>
                <a:spcPts val="3055"/>
              </a:spcBef>
              <a:buChar char="-"/>
              <a:tabLst>
                <a:tab pos="872490" algn="l"/>
              </a:tabLst>
            </a:pPr>
            <a:r>
              <a:rPr sz="4250" dirty="0">
                <a:latin typeface="Palatino Linotype"/>
                <a:cs typeface="Palatino Linotype"/>
              </a:rPr>
              <a:t>dependency</a:t>
            </a:r>
            <a:r>
              <a:rPr sz="4250" spc="-20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injection</a:t>
            </a:r>
            <a:endParaRPr sz="4250">
              <a:latin typeface="Palatino Linotype"/>
              <a:cs typeface="Palatino Linotype"/>
            </a:endParaRPr>
          </a:p>
          <a:p>
            <a:pPr marL="871855" lvl="1" indent="-317500">
              <a:lnSpc>
                <a:spcPct val="100000"/>
              </a:lnSpc>
              <a:spcBef>
                <a:spcPts val="3100"/>
              </a:spcBef>
              <a:buChar char="-"/>
              <a:tabLst>
                <a:tab pos="872490" algn="l"/>
              </a:tabLst>
            </a:pPr>
            <a:r>
              <a:rPr sz="4250" dirty="0">
                <a:latin typeface="Palatino Linotype"/>
                <a:cs typeface="Palatino Linotype"/>
              </a:rPr>
              <a:t>Easy</a:t>
            </a:r>
            <a:r>
              <a:rPr sz="4250" spc="-1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to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use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but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powerful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database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transaction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management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capabilities</a:t>
            </a:r>
            <a:endParaRPr sz="4250">
              <a:latin typeface="Palatino Linotype"/>
              <a:cs typeface="Palatino Linotype"/>
            </a:endParaRPr>
          </a:p>
          <a:p>
            <a:pPr marL="12700" marR="1405255" lvl="1" indent="859790">
              <a:lnSpc>
                <a:spcPts val="5050"/>
              </a:lnSpc>
              <a:spcBef>
                <a:spcPts val="3310"/>
              </a:spcBef>
              <a:buChar char="-"/>
              <a:tabLst>
                <a:tab pos="872490" algn="l"/>
              </a:tabLst>
            </a:pPr>
            <a:r>
              <a:rPr sz="4250" dirty="0">
                <a:latin typeface="Palatino Linotype"/>
                <a:cs typeface="Palatino Linotype"/>
              </a:rPr>
              <a:t>Good</a:t>
            </a:r>
            <a:r>
              <a:rPr sz="4250" spc="-1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Integration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with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other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Java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frameworks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like</a:t>
            </a:r>
            <a:r>
              <a:rPr sz="4250" spc="-5" dirty="0">
                <a:latin typeface="Palatino Linotype"/>
                <a:cs typeface="Palatino Linotype"/>
              </a:rPr>
              <a:t> </a:t>
            </a:r>
            <a:r>
              <a:rPr sz="4250" spc="50" dirty="0">
                <a:latin typeface="Palatino Linotype"/>
                <a:cs typeface="Palatino Linotype"/>
              </a:rPr>
              <a:t>JPA/Hibernate </a:t>
            </a:r>
            <a:r>
              <a:rPr sz="4250" dirty="0">
                <a:latin typeface="Palatino Linotype"/>
                <a:cs typeface="Palatino Linotype"/>
              </a:rPr>
              <a:t>ORM,</a:t>
            </a:r>
            <a:r>
              <a:rPr sz="4250" spc="20" dirty="0">
                <a:latin typeface="Palatino Linotype"/>
                <a:cs typeface="Palatino Linotype"/>
              </a:rPr>
              <a:t> </a:t>
            </a:r>
            <a:r>
              <a:rPr sz="4250" spc="155" dirty="0">
                <a:latin typeface="Palatino Linotype"/>
                <a:cs typeface="Palatino Linotype"/>
              </a:rPr>
              <a:t>Struts/JSF/etc.</a:t>
            </a:r>
            <a:r>
              <a:rPr sz="4250" spc="25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web</a:t>
            </a:r>
            <a:r>
              <a:rPr sz="4250" spc="2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frameworks</a:t>
            </a:r>
            <a:endParaRPr sz="4250">
              <a:latin typeface="Palatino Linotype"/>
              <a:cs typeface="Palatino Linotype"/>
            </a:endParaRPr>
          </a:p>
          <a:p>
            <a:pPr marL="419734">
              <a:lnSpc>
                <a:spcPct val="100000"/>
              </a:lnSpc>
              <a:spcBef>
                <a:spcPts val="2935"/>
              </a:spcBef>
            </a:pPr>
            <a:r>
              <a:rPr sz="4250" dirty="0">
                <a:latin typeface="Palatino Linotype"/>
                <a:cs typeface="Palatino Linotype"/>
              </a:rPr>
              <a:t>-</a:t>
            </a:r>
            <a:r>
              <a:rPr sz="4250" spc="-40" dirty="0">
                <a:latin typeface="Palatino Linotype"/>
                <a:cs typeface="Palatino Linotype"/>
              </a:rPr>
              <a:t> </a:t>
            </a:r>
            <a:r>
              <a:rPr sz="4250" spc="-70" dirty="0">
                <a:latin typeface="Palatino Linotype"/>
                <a:cs typeface="Palatino Linotype"/>
              </a:rPr>
              <a:t>Web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MVC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framework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for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building</a:t>
            </a:r>
            <a:r>
              <a:rPr sz="4250" spc="-30" dirty="0">
                <a:latin typeface="Palatino Linotype"/>
                <a:cs typeface="Palatino Linotype"/>
              </a:rPr>
              <a:t> </a:t>
            </a:r>
            <a:r>
              <a:rPr sz="4250" dirty="0">
                <a:latin typeface="Palatino Linotype"/>
                <a:cs typeface="Palatino Linotype"/>
              </a:rPr>
              <a:t>web</a:t>
            </a:r>
            <a:r>
              <a:rPr sz="4250" spc="-25" dirty="0">
                <a:latin typeface="Palatino Linotype"/>
                <a:cs typeface="Palatino Linotype"/>
              </a:rPr>
              <a:t> </a:t>
            </a:r>
            <a:r>
              <a:rPr sz="4250" spc="-10" dirty="0">
                <a:latin typeface="Palatino Linotype"/>
                <a:cs typeface="Palatino Linotype"/>
              </a:rPr>
              <a:t>applications</a:t>
            </a:r>
            <a:endParaRPr sz="42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06" y="-52744"/>
            <a:ext cx="1030605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30" dirty="0"/>
              <a:t>What</a:t>
            </a:r>
            <a:r>
              <a:rPr sz="9550" spc="-475" dirty="0"/>
              <a:t> </a:t>
            </a:r>
            <a:r>
              <a:rPr sz="9550" dirty="0"/>
              <a:t>is</a:t>
            </a:r>
            <a:r>
              <a:rPr sz="9550" spc="-465" dirty="0"/>
              <a:t> </a:t>
            </a:r>
            <a:r>
              <a:rPr sz="9550" dirty="0"/>
              <a:t>a</a:t>
            </a:r>
            <a:r>
              <a:rPr sz="9550" spc="-465" dirty="0"/>
              <a:t> </a:t>
            </a:r>
            <a:r>
              <a:rPr sz="9550" spc="-150" dirty="0"/>
              <a:t>Problem?</a:t>
            </a:r>
            <a:endParaRPr sz="9550"/>
          </a:p>
        </p:txBody>
      </p:sp>
      <p:sp>
        <p:nvSpPr>
          <p:cNvPr id="3" name="object 3"/>
          <p:cNvSpPr txBox="1"/>
          <p:nvPr/>
        </p:nvSpPr>
        <p:spPr>
          <a:xfrm>
            <a:off x="1340370" y="1523390"/>
            <a:ext cx="17678400" cy="877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83300">
              <a:lnSpc>
                <a:spcPct val="150600"/>
              </a:lnSpc>
              <a:spcBef>
                <a:spcPts val="100"/>
              </a:spcBef>
            </a:pPr>
            <a:r>
              <a:rPr sz="3100" b="1" spc="-20" dirty="0">
                <a:latin typeface="Palatino Linotype"/>
                <a:cs typeface="Palatino Linotype"/>
              </a:rPr>
              <a:t>Basically,</a:t>
            </a:r>
            <a:r>
              <a:rPr sz="3100" b="1" spc="-15" dirty="0">
                <a:latin typeface="Palatino Linotype"/>
                <a:cs typeface="Palatino Linotype"/>
              </a:rPr>
              <a:t> </a:t>
            </a:r>
            <a:r>
              <a:rPr sz="3100" b="1" spc="-10" dirty="0">
                <a:latin typeface="Palatino Linotype"/>
                <a:cs typeface="Palatino Linotype"/>
              </a:rPr>
              <a:t>Spring-</a:t>
            </a:r>
            <a:r>
              <a:rPr sz="3100" b="1" dirty="0">
                <a:latin typeface="Palatino Linotype"/>
                <a:cs typeface="Palatino Linotype"/>
              </a:rPr>
              <a:t>based</a:t>
            </a:r>
            <a:r>
              <a:rPr sz="3100" b="1" spc="-1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applications</a:t>
            </a:r>
            <a:r>
              <a:rPr sz="3100" b="1" spc="-1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have</a:t>
            </a:r>
            <a:r>
              <a:rPr sz="3100" b="1" spc="-1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a</a:t>
            </a:r>
            <a:r>
              <a:rPr sz="3100" b="1" spc="-1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lot</a:t>
            </a:r>
            <a:r>
              <a:rPr sz="3100" b="1" spc="-1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of</a:t>
            </a:r>
            <a:r>
              <a:rPr sz="3100" b="1" spc="-10" dirty="0">
                <a:latin typeface="Palatino Linotype"/>
                <a:cs typeface="Palatino Linotype"/>
              </a:rPr>
              <a:t> </a:t>
            </a:r>
            <a:r>
              <a:rPr sz="3100" b="1" spc="-20" dirty="0">
                <a:latin typeface="Palatino Linotype"/>
                <a:cs typeface="Palatino Linotype"/>
              </a:rPr>
              <a:t>configurations. </a:t>
            </a:r>
            <a:r>
              <a:rPr sz="3100" b="1" dirty="0">
                <a:latin typeface="Palatino Linotype"/>
                <a:cs typeface="Palatino Linotype"/>
              </a:rPr>
              <a:t>For</a:t>
            </a:r>
            <a:r>
              <a:rPr sz="3100" b="1" spc="-20" dirty="0">
                <a:latin typeface="Palatino Linotype"/>
                <a:cs typeface="Palatino Linotype"/>
              </a:rPr>
              <a:t> </a:t>
            </a:r>
            <a:r>
              <a:rPr sz="3100" b="1" spc="-10" dirty="0">
                <a:latin typeface="Palatino Linotype"/>
                <a:cs typeface="Palatino Linotype"/>
              </a:rPr>
              <a:t>example:</a:t>
            </a:r>
            <a:endParaRPr sz="3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3100" dirty="0">
                <a:latin typeface="Palatino Linotype"/>
                <a:cs typeface="Palatino Linotype"/>
              </a:rPr>
              <a:t>When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we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develop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Spring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MVC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web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application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using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Spring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MVC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then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we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need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to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spc="-10" dirty="0">
                <a:latin typeface="Palatino Linotype"/>
                <a:cs typeface="Palatino Linotype"/>
              </a:rPr>
              <a:t>configure:</a:t>
            </a:r>
            <a:endParaRPr sz="3100" dirty="0">
              <a:latin typeface="Palatino Linotype"/>
              <a:cs typeface="Palatino Linotype"/>
            </a:endParaRPr>
          </a:p>
          <a:p>
            <a:pPr marL="12700" marR="154940">
              <a:lnSpc>
                <a:spcPts val="3640"/>
              </a:lnSpc>
              <a:spcBef>
                <a:spcPts val="2070"/>
              </a:spcBef>
            </a:pPr>
            <a:r>
              <a:rPr sz="3100" b="1" dirty="0">
                <a:latin typeface="Palatino Linotype"/>
                <a:cs typeface="Palatino Linotype"/>
              </a:rPr>
              <a:t>Component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scan,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Dispatcher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Servlet,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View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resolver,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spc="-20" dirty="0">
                <a:latin typeface="Palatino Linotype"/>
                <a:cs typeface="Palatino Linotype"/>
              </a:rPr>
              <a:t>Web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jars(for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delivering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static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content)</a:t>
            </a:r>
            <a:r>
              <a:rPr sz="3100" b="1" spc="-55" dirty="0">
                <a:latin typeface="Palatino Linotype"/>
                <a:cs typeface="Palatino Linotype"/>
              </a:rPr>
              <a:t> </a:t>
            </a:r>
            <a:r>
              <a:rPr sz="3100" b="1" spc="-20" dirty="0">
                <a:latin typeface="Palatino Linotype"/>
                <a:cs typeface="Palatino Linotype"/>
              </a:rPr>
              <a:t>among </a:t>
            </a:r>
            <a:r>
              <a:rPr sz="3100" b="1" dirty="0">
                <a:latin typeface="Palatino Linotype"/>
                <a:cs typeface="Palatino Linotype"/>
              </a:rPr>
              <a:t>other</a:t>
            </a:r>
            <a:r>
              <a:rPr sz="3100" b="1" spc="-5" dirty="0">
                <a:latin typeface="Palatino Linotype"/>
                <a:cs typeface="Palatino Linotype"/>
              </a:rPr>
              <a:t> </a:t>
            </a:r>
            <a:r>
              <a:rPr sz="3100" b="1" spc="-10" dirty="0">
                <a:latin typeface="Palatino Linotype"/>
                <a:cs typeface="Palatino Linotype"/>
              </a:rPr>
              <a:t>things.</a:t>
            </a:r>
            <a:endParaRPr sz="3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3100" dirty="0">
                <a:latin typeface="Palatino Linotype"/>
                <a:cs typeface="Palatino Linotype"/>
              </a:rPr>
              <a:t>When</a:t>
            </a:r>
            <a:r>
              <a:rPr sz="3100" spc="2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we</a:t>
            </a:r>
            <a:r>
              <a:rPr sz="3100" spc="2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use</a:t>
            </a:r>
            <a:r>
              <a:rPr sz="3100" spc="2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Hibernate/JPA</a:t>
            </a:r>
            <a:r>
              <a:rPr sz="3100" spc="-15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in</a:t>
            </a:r>
            <a:r>
              <a:rPr sz="3100" spc="2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the</a:t>
            </a:r>
            <a:r>
              <a:rPr sz="3100" spc="2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same</a:t>
            </a:r>
            <a:r>
              <a:rPr sz="3100" spc="2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Spring</a:t>
            </a:r>
            <a:r>
              <a:rPr sz="3100" spc="2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MVC</a:t>
            </a:r>
            <a:r>
              <a:rPr sz="3100" spc="2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application</a:t>
            </a:r>
            <a:r>
              <a:rPr sz="3100" spc="2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then</a:t>
            </a:r>
            <a:r>
              <a:rPr sz="3100" spc="2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we</a:t>
            </a:r>
            <a:r>
              <a:rPr sz="3100" spc="2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would</a:t>
            </a:r>
            <a:r>
              <a:rPr sz="3100" spc="2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need</a:t>
            </a:r>
            <a:r>
              <a:rPr sz="3100" spc="1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to</a:t>
            </a:r>
            <a:r>
              <a:rPr sz="3100" spc="2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configure</a:t>
            </a:r>
            <a:r>
              <a:rPr sz="3100" spc="20" dirty="0">
                <a:latin typeface="Palatino Linotype"/>
                <a:cs typeface="Palatino Linotype"/>
              </a:rPr>
              <a:t> </a:t>
            </a:r>
            <a:r>
              <a:rPr sz="3100" spc="-50" dirty="0">
                <a:latin typeface="Palatino Linotype"/>
                <a:cs typeface="Palatino Linotype"/>
              </a:rPr>
              <a:t>a</a:t>
            </a:r>
            <a:endParaRPr sz="3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3100" b="1" dirty="0">
                <a:latin typeface="Palatino Linotype"/>
                <a:cs typeface="Palatino Linotype"/>
              </a:rPr>
              <a:t>Data</a:t>
            </a:r>
            <a:r>
              <a:rPr sz="3100" b="1" spc="-3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source,</a:t>
            </a:r>
            <a:r>
              <a:rPr sz="3100" b="1" spc="-3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Entity</a:t>
            </a:r>
            <a:r>
              <a:rPr sz="3100" b="1" spc="-2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manager</a:t>
            </a:r>
            <a:r>
              <a:rPr sz="3100" b="1" spc="-3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factory/session</a:t>
            </a:r>
            <a:r>
              <a:rPr sz="3100" b="1" spc="-25" dirty="0">
                <a:latin typeface="Palatino Linotype"/>
                <a:cs typeface="Palatino Linotype"/>
              </a:rPr>
              <a:t> </a:t>
            </a:r>
            <a:r>
              <a:rPr sz="3100" b="1" spc="-20" dirty="0">
                <a:latin typeface="Palatino Linotype"/>
                <a:cs typeface="Palatino Linotype"/>
              </a:rPr>
              <a:t>factory,</a:t>
            </a:r>
            <a:r>
              <a:rPr sz="3100" b="1" spc="-30" dirty="0">
                <a:latin typeface="Palatino Linotype"/>
                <a:cs typeface="Palatino Linotype"/>
              </a:rPr>
              <a:t> </a:t>
            </a:r>
            <a:r>
              <a:rPr sz="3100" b="1" spc="-25" dirty="0">
                <a:latin typeface="Palatino Linotype"/>
                <a:cs typeface="Palatino Linotype"/>
              </a:rPr>
              <a:t>Transaction</a:t>
            </a:r>
            <a:r>
              <a:rPr sz="3100" b="1" spc="-3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manager</a:t>
            </a:r>
            <a:r>
              <a:rPr sz="3100" b="1" spc="-2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among</a:t>
            </a:r>
            <a:r>
              <a:rPr sz="3100" b="1" spc="-30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other</a:t>
            </a:r>
            <a:r>
              <a:rPr sz="3100" b="1" spc="-25" dirty="0">
                <a:latin typeface="Palatino Linotype"/>
                <a:cs typeface="Palatino Linotype"/>
              </a:rPr>
              <a:t> </a:t>
            </a:r>
            <a:r>
              <a:rPr sz="3100" b="1" spc="-10" dirty="0">
                <a:latin typeface="Palatino Linotype"/>
                <a:cs typeface="Palatino Linotype"/>
              </a:rPr>
              <a:t>things.</a:t>
            </a:r>
            <a:endParaRPr sz="3100" dirty="0">
              <a:latin typeface="Palatino Linotype"/>
              <a:cs typeface="Palatino Linotype"/>
            </a:endParaRPr>
          </a:p>
          <a:p>
            <a:pPr marL="12700" marR="445770">
              <a:lnSpc>
                <a:spcPts val="3640"/>
              </a:lnSpc>
              <a:spcBef>
                <a:spcPts val="2070"/>
              </a:spcBef>
            </a:pPr>
            <a:r>
              <a:rPr sz="3100" dirty="0">
                <a:latin typeface="Palatino Linotype"/>
                <a:cs typeface="Palatino Linotype"/>
              </a:rPr>
              <a:t>When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you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use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cache,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message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queue,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NoSQL</a:t>
            </a:r>
            <a:r>
              <a:rPr sz="3100" spc="-12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in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the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same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Spring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MVC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application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then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we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need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spc="-25" dirty="0">
                <a:latin typeface="Palatino Linotype"/>
                <a:cs typeface="Palatino Linotype"/>
              </a:rPr>
              <a:t>to </a:t>
            </a:r>
            <a:r>
              <a:rPr sz="3100" spc="-10" dirty="0">
                <a:latin typeface="Palatino Linotype"/>
                <a:cs typeface="Palatino Linotype"/>
              </a:rPr>
              <a:t>configure:</a:t>
            </a:r>
            <a:endParaRPr sz="3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3100" b="1" dirty="0">
                <a:latin typeface="Palatino Linotype"/>
                <a:cs typeface="Palatino Linotype"/>
              </a:rPr>
              <a:t>Cache</a:t>
            </a:r>
            <a:r>
              <a:rPr sz="3100" b="1" spc="-10" dirty="0">
                <a:latin typeface="Palatino Linotype"/>
                <a:cs typeface="Palatino Linotype"/>
              </a:rPr>
              <a:t> configuration</a:t>
            </a:r>
            <a:endParaRPr sz="3100" dirty="0">
              <a:latin typeface="Palatino Linotype"/>
              <a:cs typeface="Palatino Linotype"/>
            </a:endParaRPr>
          </a:p>
          <a:p>
            <a:pPr marL="12700" marR="12127230">
              <a:lnSpc>
                <a:spcPct val="150600"/>
              </a:lnSpc>
            </a:pPr>
            <a:r>
              <a:rPr sz="3100" b="1" dirty="0">
                <a:latin typeface="Palatino Linotype"/>
                <a:cs typeface="Palatino Linotype"/>
              </a:rPr>
              <a:t>Message</a:t>
            </a:r>
            <a:r>
              <a:rPr sz="3100" b="1" spc="-1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queue</a:t>
            </a:r>
            <a:r>
              <a:rPr sz="3100" b="1" spc="-10" dirty="0">
                <a:latin typeface="Palatino Linotype"/>
                <a:cs typeface="Palatino Linotype"/>
              </a:rPr>
              <a:t> configuration </a:t>
            </a:r>
            <a:r>
              <a:rPr sz="3100" b="1" dirty="0">
                <a:latin typeface="Palatino Linotype"/>
                <a:cs typeface="Palatino Linotype"/>
              </a:rPr>
              <a:t>NoSQL</a:t>
            </a:r>
            <a:r>
              <a:rPr sz="3100" b="1" spc="-75" dirty="0"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database</a:t>
            </a:r>
            <a:r>
              <a:rPr sz="3100" b="1" spc="-10" dirty="0">
                <a:latin typeface="Palatino Linotype"/>
                <a:cs typeface="Palatino Linotype"/>
              </a:rPr>
              <a:t> </a:t>
            </a:r>
            <a:r>
              <a:rPr sz="3100" b="1" spc="-30" dirty="0">
                <a:latin typeface="Palatino Linotype"/>
                <a:cs typeface="Palatino Linotype"/>
              </a:rPr>
              <a:t>configuration</a:t>
            </a:r>
            <a:endParaRPr sz="31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  <a:tabLst>
                <a:tab pos="13275944" algn="l"/>
              </a:tabLst>
            </a:pPr>
            <a:r>
              <a:rPr sz="3100" b="1" dirty="0">
                <a:solidFill>
                  <a:srgbClr val="981800"/>
                </a:solidFill>
                <a:latin typeface="Palatino Linotype"/>
                <a:cs typeface="Palatino Linotype"/>
              </a:rPr>
              <a:t>One</a:t>
            </a:r>
            <a:r>
              <a:rPr sz="3100" b="1" spc="-25" dirty="0">
                <a:solidFill>
                  <a:srgbClr val="981800"/>
                </a:solidFill>
                <a:latin typeface="Palatino Linotype"/>
                <a:cs typeface="Palatino Linotype"/>
              </a:rPr>
              <a:t> </a:t>
            </a:r>
            <a:r>
              <a:rPr sz="3100" b="1" dirty="0">
                <a:solidFill>
                  <a:srgbClr val="981800"/>
                </a:solidFill>
                <a:latin typeface="Palatino Linotype"/>
                <a:cs typeface="Palatino Linotype"/>
              </a:rPr>
              <a:t>more</a:t>
            </a:r>
            <a:r>
              <a:rPr sz="3100" b="1" spc="-10" dirty="0">
                <a:solidFill>
                  <a:srgbClr val="981800"/>
                </a:solidFill>
                <a:latin typeface="Palatino Linotype"/>
                <a:cs typeface="Palatino Linotype"/>
              </a:rPr>
              <a:t> </a:t>
            </a:r>
            <a:r>
              <a:rPr sz="3100" b="1" dirty="0">
                <a:solidFill>
                  <a:srgbClr val="981800"/>
                </a:solidFill>
                <a:latin typeface="Palatino Linotype"/>
                <a:cs typeface="Palatino Linotype"/>
              </a:rPr>
              <a:t>major</a:t>
            </a:r>
            <a:r>
              <a:rPr sz="3100" b="1" spc="-10" dirty="0">
                <a:solidFill>
                  <a:srgbClr val="981800"/>
                </a:solidFill>
                <a:latin typeface="Palatino Linotype"/>
                <a:cs typeface="Palatino Linotype"/>
              </a:rPr>
              <a:t> </a:t>
            </a:r>
            <a:r>
              <a:rPr sz="3100" b="1" dirty="0">
                <a:solidFill>
                  <a:srgbClr val="981800"/>
                </a:solidFill>
                <a:latin typeface="Palatino Linotype"/>
                <a:cs typeface="Palatino Linotype"/>
              </a:rPr>
              <a:t>problem</a:t>
            </a:r>
            <a:r>
              <a:rPr sz="3100" b="1" spc="-15" dirty="0">
                <a:solidFill>
                  <a:srgbClr val="981800"/>
                </a:solidFill>
                <a:latin typeface="Palatino Linotype"/>
                <a:cs typeface="Palatino Linotype"/>
              </a:rPr>
              <a:t> </a:t>
            </a:r>
            <a:r>
              <a:rPr sz="3100" b="1" dirty="0">
                <a:latin typeface="Palatino Linotype"/>
                <a:cs typeface="Palatino Linotype"/>
              </a:rPr>
              <a:t>-</a:t>
            </a:r>
            <a:r>
              <a:rPr sz="3100" b="1" spc="-10" dirty="0">
                <a:latin typeface="Palatino Linotype"/>
                <a:cs typeface="Palatino Linotype"/>
              </a:rPr>
              <a:t> </a:t>
            </a:r>
            <a:r>
              <a:rPr sz="3100" spc="-95" dirty="0">
                <a:latin typeface="Palatino Linotype"/>
                <a:cs typeface="Palatino Linotype"/>
              </a:rPr>
              <a:t>We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need</a:t>
            </a:r>
            <a:r>
              <a:rPr sz="3100" spc="-2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to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maintain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all</a:t>
            </a:r>
            <a:r>
              <a:rPr sz="3100" spc="-1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integration</a:t>
            </a:r>
            <a:r>
              <a:rPr sz="3100" spc="-10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of</a:t>
            </a:r>
            <a:r>
              <a:rPr sz="3100" spc="-10" dirty="0">
                <a:latin typeface="Palatino Linotype"/>
                <a:cs typeface="Palatino Linotype"/>
              </a:rPr>
              <a:t> different</a:t>
            </a:r>
            <a:r>
              <a:rPr sz="3100" dirty="0">
                <a:latin typeface="Palatino Linotype"/>
                <a:cs typeface="Palatino Linotype"/>
              </a:rPr>
              <a:t>	Jar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dependencies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dirty="0">
                <a:latin typeface="Palatino Linotype"/>
                <a:cs typeface="Palatino Linotype"/>
              </a:rPr>
              <a:t>and</a:t>
            </a:r>
            <a:r>
              <a:rPr sz="3100" spc="-5" dirty="0">
                <a:latin typeface="Palatino Linotype"/>
                <a:cs typeface="Palatino Linotype"/>
              </a:rPr>
              <a:t> </a:t>
            </a:r>
            <a:r>
              <a:rPr sz="3100" spc="-20" dirty="0">
                <a:latin typeface="Palatino Linotype"/>
                <a:cs typeface="Palatino Linotype"/>
              </a:rPr>
              <a:t>it’s</a:t>
            </a:r>
            <a:endParaRPr sz="31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3070" y="10344867"/>
            <a:ext cx="349504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5"/>
              </a:lnSpc>
            </a:pPr>
            <a:r>
              <a:rPr sz="3100" dirty="0">
                <a:latin typeface="Palatino Linotype"/>
                <a:cs typeface="Palatino Linotype"/>
              </a:rPr>
              <a:t>compatible</a:t>
            </a:r>
            <a:r>
              <a:rPr sz="3100" spc="-10" dirty="0">
                <a:latin typeface="Palatino Linotype"/>
                <a:cs typeface="Palatino Linotype"/>
              </a:rPr>
              <a:t> versions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1394" y="10714914"/>
            <a:ext cx="6401435" cy="46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0627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10"/>
              </a:spcBef>
            </a:pPr>
            <a:r>
              <a:rPr sz="9550" spc="-130" dirty="0"/>
              <a:t>What</a:t>
            </a:r>
            <a:r>
              <a:rPr sz="9550" spc="-465" dirty="0"/>
              <a:t> </a:t>
            </a:r>
            <a:r>
              <a:rPr sz="9550" dirty="0"/>
              <a:t>is</a:t>
            </a:r>
            <a:r>
              <a:rPr sz="9550" spc="-465" dirty="0"/>
              <a:t> </a:t>
            </a:r>
            <a:r>
              <a:rPr sz="9550" dirty="0"/>
              <a:t>a</a:t>
            </a:r>
            <a:r>
              <a:rPr sz="9550" spc="-465" dirty="0"/>
              <a:t> </a:t>
            </a:r>
            <a:r>
              <a:rPr sz="9550" spc="-155" dirty="0"/>
              <a:t>Solution</a:t>
            </a:r>
            <a:endParaRPr sz="9550"/>
          </a:p>
        </p:txBody>
      </p:sp>
      <p:sp>
        <p:nvSpPr>
          <p:cNvPr id="3" name="object 3"/>
          <p:cNvSpPr txBox="1"/>
          <p:nvPr/>
        </p:nvSpPr>
        <p:spPr>
          <a:xfrm>
            <a:off x="1444163" y="1950187"/>
            <a:ext cx="18006695" cy="4511675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L="648970" indent="-636905">
              <a:lnSpc>
                <a:spcPct val="100000"/>
              </a:lnSpc>
              <a:spcBef>
                <a:spcPts val="3765"/>
              </a:spcBef>
              <a:buChar char="&gt;"/>
              <a:tabLst>
                <a:tab pos="649605" algn="l"/>
              </a:tabLst>
            </a:pPr>
            <a:r>
              <a:rPr sz="5850" b="1" dirty="0">
                <a:latin typeface="Palatino Linotype"/>
                <a:cs typeface="Palatino Linotype"/>
              </a:rPr>
              <a:t>Spring</a:t>
            </a:r>
            <a:r>
              <a:rPr sz="5850" b="1" spc="-5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Boot</a:t>
            </a:r>
            <a:r>
              <a:rPr sz="5850" b="1" spc="-5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is</a:t>
            </a:r>
            <a:r>
              <a:rPr sz="5850" b="1" spc="-10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the</a:t>
            </a:r>
            <a:r>
              <a:rPr sz="5850" b="1" spc="-5" dirty="0">
                <a:latin typeface="Palatino Linotype"/>
                <a:cs typeface="Palatino Linotype"/>
              </a:rPr>
              <a:t> </a:t>
            </a:r>
            <a:r>
              <a:rPr sz="5850" b="1" spc="-10" dirty="0">
                <a:latin typeface="Palatino Linotype"/>
                <a:cs typeface="Palatino Linotype"/>
              </a:rPr>
              <a:t>solution</a:t>
            </a:r>
            <a:endParaRPr sz="5850">
              <a:latin typeface="Palatino Linotype"/>
              <a:cs typeface="Palatino Linotype"/>
            </a:endParaRPr>
          </a:p>
          <a:p>
            <a:pPr marL="12700" marR="5080" indent="636905">
              <a:lnSpc>
                <a:spcPts val="6980"/>
              </a:lnSpc>
              <a:spcBef>
                <a:spcPts val="3795"/>
              </a:spcBef>
              <a:buChar char="&gt;"/>
              <a:tabLst>
                <a:tab pos="649605" algn="l"/>
              </a:tabLst>
            </a:pPr>
            <a:r>
              <a:rPr sz="5850" b="1" dirty="0">
                <a:latin typeface="Palatino Linotype"/>
                <a:cs typeface="Palatino Linotype"/>
              </a:rPr>
              <a:t>Spring</a:t>
            </a:r>
            <a:r>
              <a:rPr sz="5850" b="1" spc="-80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Boot</a:t>
            </a:r>
            <a:r>
              <a:rPr sz="5850" b="1" spc="-80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automatically</a:t>
            </a:r>
            <a:r>
              <a:rPr sz="5850" b="1" spc="-80" dirty="0">
                <a:latin typeface="Palatino Linotype"/>
                <a:cs typeface="Palatino Linotype"/>
              </a:rPr>
              <a:t> </a:t>
            </a:r>
            <a:r>
              <a:rPr sz="5850" b="1" spc="-40" dirty="0">
                <a:latin typeface="Palatino Linotype"/>
                <a:cs typeface="Palatino Linotype"/>
              </a:rPr>
              <a:t>configures</a:t>
            </a:r>
            <a:r>
              <a:rPr sz="5850" b="1" spc="-85" dirty="0">
                <a:latin typeface="Palatino Linotype"/>
                <a:cs typeface="Palatino Linotype"/>
              </a:rPr>
              <a:t> </a:t>
            </a:r>
            <a:r>
              <a:rPr sz="5850" b="1" spc="-25" dirty="0">
                <a:latin typeface="Palatino Linotype"/>
                <a:cs typeface="Palatino Linotype"/>
              </a:rPr>
              <a:t>the </a:t>
            </a:r>
            <a:r>
              <a:rPr sz="5850" b="1" spc="-30" dirty="0">
                <a:latin typeface="Palatino Linotype"/>
                <a:cs typeface="Palatino Linotype"/>
              </a:rPr>
              <a:t>configurations</a:t>
            </a:r>
            <a:r>
              <a:rPr sz="5850" b="1" spc="-50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based</a:t>
            </a:r>
            <a:r>
              <a:rPr sz="5850" b="1" spc="-50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on</a:t>
            </a:r>
            <a:r>
              <a:rPr sz="5850" b="1" spc="-45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the</a:t>
            </a:r>
            <a:r>
              <a:rPr sz="5850" b="1" spc="-50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jar</a:t>
            </a:r>
            <a:r>
              <a:rPr sz="5850" b="1" spc="-45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dependencies</a:t>
            </a:r>
            <a:r>
              <a:rPr sz="5850" b="1" spc="-50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that</a:t>
            </a:r>
            <a:r>
              <a:rPr sz="5850" b="1" spc="-50" dirty="0">
                <a:latin typeface="Palatino Linotype"/>
                <a:cs typeface="Palatino Linotype"/>
              </a:rPr>
              <a:t> </a:t>
            </a:r>
            <a:r>
              <a:rPr sz="5850" b="1" spc="-25" dirty="0">
                <a:latin typeface="Palatino Linotype"/>
                <a:cs typeface="Palatino Linotype"/>
              </a:rPr>
              <a:t>we </a:t>
            </a:r>
            <a:r>
              <a:rPr sz="5850" b="1" dirty="0">
                <a:latin typeface="Palatino Linotype"/>
                <a:cs typeface="Palatino Linotype"/>
              </a:rPr>
              <a:t>add</a:t>
            </a:r>
            <a:r>
              <a:rPr sz="5850" b="1" spc="-15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to</a:t>
            </a:r>
            <a:r>
              <a:rPr sz="5850" b="1" spc="-5" dirty="0">
                <a:latin typeface="Palatino Linotype"/>
                <a:cs typeface="Palatino Linotype"/>
              </a:rPr>
              <a:t> </a:t>
            </a:r>
            <a:r>
              <a:rPr sz="5850" b="1" dirty="0">
                <a:latin typeface="Palatino Linotype"/>
                <a:cs typeface="Palatino Linotype"/>
              </a:rPr>
              <a:t>our </a:t>
            </a:r>
            <a:r>
              <a:rPr sz="5850" b="1" spc="-10" dirty="0">
                <a:latin typeface="Palatino Linotype"/>
                <a:cs typeface="Palatino Linotype"/>
              </a:rPr>
              <a:t>project.</a:t>
            </a:r>
            <a:endParaRPr sz="585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478450"/>
            <a:ext cx="20104100" cy="830580"/>
            <a:chOff x="0" y="10478450"/>
            <a:chExt cx="20104100" cy="830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78450"/>
              <a:ext cx="20104099" cy="8301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0499392"/>
              <a:ext cx="20104100" cy="809625"/>
            </a:xfrm>
            <a:custGeom>
              <a:avLst/>
              <a:gdLst/>
              <a:ahLst/>
              <a:cxnLst/>
              <a:rect l="l" t="t" r="r" b="b"/>
              <a:pathLst>
                <a:path w="20104100" h="809625">
                  <a:moveTo>
                    <a:pt x="0" y="809164"/>
                  </a:moveTo>
                  <a:lnTo>
                    <a:pt x="20104099" y="809164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809164"/>
                  </a:lnTo>
                  <a:close/>
                </a:path>
              </a:pathLst>
            </a:custGeom>
            <a:solidFill>
              <a:srgbClr val="6F8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6075" y="10711715"/>
              <a:ext cx="6481478" cy="5549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51394" y="10714914"/>
            <a:ext cx="640143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40"/>
              </a:lnSpc>
            </a:pP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Ramesh</a:t>
            </a:r>
            <a:r>
              <a:rPr sz="3450" b="1" spc="-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Fadatare (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dirty="0">
                <a:solidFill>
                  <a:srgbClr val="FFFFFF"/>
                </a:solidFill>
                <a:latin typeface="Palatino Linotype"/>
                <a:cs typeface="Palatino Linotype"/>
              </a:rPr>
              <a:t>Java</a:t>
            </a:r>
            <a:r>
              <a:rPr sz="34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34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Guides)</a:t>
            </a:r>
            <a:endParaRPr sz="34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19364" rIns="0" bIns="0" rtlCol="0">
            <a:spAutoFit/>
          </a:bodyPr>
          <a:lstStyle/>
          <a:p>
            <a:pPr marL="5449570" marR="5080" indent="-4803140">
              <a:lnSpc>
                <a:spcPct val="110200"/>
              </a:lnSpc>
              <a:spcBef>
                <a:spcPts val="90"/>
              </a:spcBef>
            </a:pPr>
            <a:r>
              <a:rPr sz="11350" dirty="0">
                <a:solidFill>
                  <a:srgbClr val="3E231A"/>
                </a:solidFill>
              </a:rPr>
              <a:t>Create</a:t>
            </a:r>
            <a:r>
              <a:rPr sz="11350" spc="-235" dirty="0">
                <a:solidFill>
                  <a:srgbClr val="3E231A"/>
                </a:solidFill>
              </a:rPr>
              <a:t> </a:t>
            </a:r>
            <a:r>
              <a:rPr sz="11350" spc="-680" dirty="0">
                <a:solidFill>
                  <a:srgbClr val="3E231A"/>
                </a:solidFill>
              </a:rPr>
              <a:t>Y</a:t>
            </a:r>
            <a:r>
              <a:rPr sz="11350" spc="160" dirty="0">
                <a:solidFill>
                  <a:srgbClr val="3E231A"/>
                </a:solidFill>
              </a:rPr>
              <a:t>o</a:t>
            </a:r>
            <a:r>
              <a:rPr sz="11350" spc="155" dirty="0">
                <a:solidFill>
                  <a:srgbClr val="3E231A"/>
                </a:solidFill>
              </a:rPr>
              <a:t>u</a:t>
            </a:r>
            <a:r>
              <a:rPr sz="11350" spc="160" dirty="0">
                <a:solidFill>
                  <a:srgbClr val="3E231A"/>
                </a:solidFill>
              </a:rPr>
              <a:t>r</a:t>
            </a:r>
            <a:r>
              <a:rPr sz="11350" spc="-229" dirty="0">
                <a:solidFill>
                  <a:srgbClr val="3E231A"/>
                </a:solidFill>
              </a:rPr>
              <a:t> </a:t>
            </a:r>
            <a:r>
              <a:rPr sz="11350" dirty="0">
                <a:solidFill>
                  <a:srgbClr val="3E231A"/>
                </a:solidFill>
              </a:rPr>
              <a:t>First</a:t>
            </a:r>
            <a:r>
              <a:rPr sz="11350" spc="-240" dirty="0">
                <a:solidFill>
                  <a:srgbClr val="3E231A"/>
                </a:solidFill>
              </a:rPr>
              <a:t> </a:t>
            </a:r>
            <a:r>
              <a:rPr sz="11350" spc="-10" dirty="0">
                <a:solidFill>
                  <a:srgbClr val="FF2600"/>
                </a:solidFill>
              </a:rPr>
              <a:t>Spring </a:t>
            </a:r>
            <a:r>
              <a:rPr sz="11350" dirty="0">
                <a:solidFill>
                  <a:srgbClr val="FF2600"/>
                </a:solidFill>
              </a:rPr>
              <a:t>Boot</a:t>
            </a:r>
            <a:r>
              <a:rPr sz="11350" spc="70" dirty="0">
                <a:solidFill>
                  <a:srgbClr val="FF2600"/>
                </a:solidFill>
              </a:rPr>
              <a:t> </a:t>
            </a:r>
            <a:r>
              <a:rPr sz="11350" spc="-25" dirty="0">
                <a:solidFill>
                  <a:srgbClr val="FF2600"/>
                </a:solidFill>
              </a:rPr>
              <a:t>App</a:t>
            </a:r>
            <a:endParaRPr sz="11350"/>
          </a:p>
        </p:txBody>
      </p:sp>
      <p:sp>
        <p:nvSpPr>
          <p:cNvPr id="3" name="object 3"/>
          <p:cNvSpPr txBox="1"/>
          <p:nvPr/>
        </p:nvSpPr>
        <p:spPr>
          <a:xfrm>
            <a:off x="8908463" y="7348694"/>
            <a:ext cx="825627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By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Ramesh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Fadatare</a:t>
            </a:r>
            <a:r>
              <a:rPr sz="4100" b="1" spc="25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dirty="0">
                <a:solidFill>
                  <a:srgbClr val="3E231A"/>
                </a:solidFill>
                <a:latin typeface="Palatino Linotype"/>
                <a:cs typeface="Palatino Linotype"/>
              </a:rPr>
              <a:t>(Java</a:t>
            </a:r>
            <a:r>
              <a:rPr sz="4100" b="1" spc="20" dirty="0">
                <a:solidFill>
                  <a:srgbClr val="3E231A"/>
                </a:solidFill>
                <a:latin typeface="Palatino Linotype"/>
                <a:cs typeface="Palatino Linotype"/>
              </a:rPr>
              <a:t> </a:t>
            </a:r>
            <a:r>
              <a:rPr sz="4100" b="1" spc="-10" dirty="0">
                <a:solidFill>
                  <a:srgbClr val="3E231A"/>
                </a:solidFill>
                <a:latin typeface="Palatino Linotype"/>
                <a:cs typeface="Palatino Linotype"/>
              </a:rPr>
              <a:t>Guides)</a:t>
            </a:r>
            <a:endParaRPr sz="41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1159</Words>
  <Application>Microsoft Office PowerPoint</Application>
  <PresentationFormat>Custom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Palatino Linotype</vt:lpstr>
      <vt:lpstr>Times New Roman</vt:lpstr>
      <vt:lpstr>Office Theme</vt:lpstr>
      <vt:lpstr>Spring Framework 6 and Spring Boot 3 for Beginners (Includes Simple Projects)</vt:lpstr>
      <vt:lpstr>Learn Spring Core</vt:lpstr>
      <vt:lpstr>Learn Spring Boot</vt:lpstr>
      <vt:lpstr>Learn Spring Data JPA</vt:lpstr>
      <vt:lpstr>What is Spring Boot?</vt:lpstr>
      <vt:lpstr>Spring Framework</vt:lpstr>
      <vt:lpstr>What is a Problem?</vt:lpstr>
      <vt:lpstr>What is a Solution</vt:lpstr>
      <vt:lpstr>Create Your First Spring Boot App</vt:lpstr>
      <vt:lpstr>Understanding Spring Boot App Structure (Important files and folders)</vt:lpstr>
      <vt:lpstr>Spring Boot Starters Feature</vt:lpstr>
      <vt:lpstr>Problem</vt:lpstr>
      <vt:lpstr>Solution - spring-boot-starter-web</vt:lpstr>
      <vt:lpstr>Solution - spring-boot-starter-data-jpa</vt:lpstr>
      <vt:lpstr>Solution - spring-boot-starter-security</vt:lpstr>
      <vt:lpstr>Spring Boot Starters</vt:lpstr>
      <vt:lpstr>PowerPoint Presentation</vt:lpstr>
      <vt:lpstr>Spring Boot Starter Parent</vt:lpstr>
      <vt:lpstr>Spring Boot Auto Configuration Feature</vt:lpstr>
      <vt:lpstr>Problem</vt:lpstr>
      <vt:lpstr>Solution</vt:lpstr>
      <vt:lpstr>Spring Boot Auto Configuration</vt:lpstr>
      <vt:lpstr>Spring Boot Auto Configuration in an Action</vt:lpstr>
      <vt:lpstr>@SpringBootApplication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Fundamentals</dc:title>
  <cp:lastModifiedBy>Nguyễn Đăng Duy</cp:lastModifiedBy>
  <cp:revision>7</cp:revision>
  <dcterms:created xsi:type="dcterms:W3CDTF">2023-06-02T01:11:28Z</dcterms:created>
  <dcterms:modified xsi:type="dcterms:W3CDTF">2023-06-04T10:46:02Z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2023-03-14T00:00:00Z</vt:filetime>
  </property>
  <property fmtid="{D5CDD505-2E9C-101B-9397-08002B2CF9AE}" pid="3" name="Creator">
    <vt:lpwstr>Keynote</vt:lpwstr>
  </property>
  <property fmtid="{D5CDD505-2E9C-101B-9397-08002B2CF9AE}" pid="4" name="LastSaved">
    <vt:filetime>2023-06-02T00:00:00Z</vt:filetime>
  </property>
  <property fmtid="{D5CDD505-2E9C-101B-9397-08002B2CF9AE}" pid="5" name="Producer">
    <vt:lpwstr>macOS Version 11.3.1 (Build 20E241) Quartz PDFContext</vt:lpwstr>
  </property>
</Properties>
</file>