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81" r:id="rId1"/>
  </p:sldMasterIdLst>
  <p:notesMasterIdLst>
    <p:notesMasterId r:id="rId15"/>
  </p:notesMasterIdLst>
  <p:sldIdLst>
    <p:sldId id="266" r:id="rId2"/>
    <p:sldId id="267" r:id="rId3"/>
    <p:sldId id="275" r:id="rId4"/>
    <p:sldId id="298" r:id="rId5"/>
    <p:sldId id="294" r:id="rId6"/>
    <p:sldId id="299" r:id="rId7"/>
    <p:sldId id="297" r:id="rId8"/>
    <p:sldId id="300" r:id="rId9"/>
    <p:sldId id="295" r:id="rId10"/>
    <p:sldId id="296" r:id="rId11"/>
    <p:sldId id="301" r:id="rId12"/>
    <p:sldId id="283" r:id="rId13"/>
    <p:sldId id="28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710" autoAdjust="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6DF0A3-AE00-4058-B314-AEB0EBED4FB2}" type="datetimeFigureOut">
              <a:rPr lang="en-IN" smtClean="0"/>
              <a:t>29-11-2022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169BF4-2E71-417F-A459-8A76CEEE0ED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1781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29-Nov-22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851923"/>
      </p:ext>
    </p:extLst>
  </p:cSld>
  <p:clrMapOvr>
    <a:masterClrMapping/>
  </p:clrMapOvr>
  <p:transition spd="slow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29-Nov-22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675140"/>
      </p:ext>
    </p:extLst>
  </p:cSld>
  <p:clrMapOvr>
    <a:masterClrMapping/>
  </p:clrMapOvr>
  <p:transition spd="slow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29-Nov-22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38345771"/>
      </p:ext>
    </p:extLst>
  </p:cSld>
  <p:clrMapOvr>
    <a:masterClrMapping/>
  </p:clrMapOvr>
  <p:transition spd="slow">
    <p:pull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29-Nov-22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594841"/>
      </p:ext>
    </p:extLst>
  </p:cSld>
  <p:clrMapOvr>
    <a:masterClrMapping/>
  </p:clrMapOvr>
  <p:transition spd="slow">
    <p:pull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29-Nov-22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70160350"/>
      </p:ext>
    </p:extLst>
  </p:cSld>
  <p:clrMapOvr>
    <a:masterClrMapping/>
  </p:clrMapOvr>
  <p:transition spd="slow">
    <p:pull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29-Nov-22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984808"/>
      </p:ext>
    </p:extLst>
  </p:cSld>
  <p:clrMapOvr>
    <a:masterClrMapping/>
  </p:clrMapOvr>
  <p:transition spd="slow">
    <p:pull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29-Nov-22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166489"/>
      </p:ext>
    </p:extLst>
  </p:cSld>
  <p:clrMapOvr>
    <a:masterClrMapping/>
  </p:clrMapOvr>
  <p:transition spd="slow">
    <p:pull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29-Nov-22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516783"/>
      </p:ext>
    </p:extLst>
  </p:cSld>
  <p:clrMapOvr>
    <a:masterClrMapping/>
  </p:clrMapOvr>
  <p:transition spd="slow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29-Nov-22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673432"/>
      </p:ext>
    </p:extLst>
  </p:cSld>
  <p:clrMapOvr>
    <a:masterClrMapping/>
  </p:clrMapOvr>
  <p:transition spd="slow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29-Nov-22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558283"/>
      </p:ext>
    </p:extLst>
  </p:cSld>
  <p:clrMapOvr>
    <a:masterClrMapping/>
  </p:clrMapOvr>
  <p:transition spd="slow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29-Nov-22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95788"/>
      </p:ext>
    </p:extLst>
  </p:cSld>
  <p:clrMapOvr>
    <a:masterClrMapping/>
  </p:clrMapOvr>
  <p:transition spd="slow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29-Nov-22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721943"/>
      </p:ext>
    </p:extLst>
  </p:cSld>
  <p:clrMapOvr>
    <a:masterClrMapping/>
  </p:clrMapOvr>
  <p:transition spd="slow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29-Nov-22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785741"/>
      </p:ext>
    </p:extLst>
  </p:cSld>
  <p:clrMapOvr>
    <a:masterClrMapping/>
  </p:clrMapOvr>
  <p:transition spd="slow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29-Nov-22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819598"/>
      </p:ext>
    </p:extLst>
  </p:cSld>
  <p:clrMapOvr>
    <a:masterClrMapping/>
  </p:clrMapOvr>
  <p:transition spd="slow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29-Nov-22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751842"/>
      </p:ext>
    </p:extLst>
  </p:cSld>
  <p:clrMapOvr>
    <a:masterClrMapping/>
  </p:clrMapOvr>
  <p:transition spd="slow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29-Nov-22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145159"/>
      </p:ext>
    </p:extLst>
  </p:cSld>
  <p:clrMapOvr>
    <a:masterClrMapping/>
  </p:clrMapOvr>
  <p:transition spd="slow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29-Nov-22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727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  <p:sldLayoutId id="2147483793" r:id="rId12"/>
    <p:sldLayoutId id="2147483794" r:id="rId13"/>
    <p:sldLayoutId id="2147483795" r:id="rId14"/>
    <p:sldLayoutId id="2147483796" r:id="rId15"/>
    <p:sldLayoutId id="2147483797" r:id="rId16"/>
  </p:sldLayoutIdLst>
  <p:transition spd="slow">
    <p:pull/>
  </p:transition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33DED61-D4C8-4AF1-BE24-9DC6CF4A4782}"/>
              </a:ext>
            </a:extLst>
          </p:cNvPr>
          <p:cNvSpPr txBox="1"/>
          <p:nvPr/>
        </p:nvSpPr>
        <p:spPr>
          <a:xfrm>
            <a:off x="2438400" y="233679"/>
            <a:ext cx="828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  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9BDEE666-C43C-4967-9D03-D4D8FBDED508}"/>
              </a:ext>
            </a:extLst>
          </p:cNvPr>
          <p:cNvSpPr txBox="1">
            <a:spLocks/>
          </p:cNvSpPr>
          <p:nvPr/>
        </p:nvSpPr>
        <p:spPr>
          <a:xfrm>
            <a:off x="9000309" y="1769993"/>
            <a:ext cx="3030582" cy="281019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97F50F7-879F-7EA6-1AF1-B9F3F3C88D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85267"/>
            <a:ext cx="12192000" cy="19552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4F91752-EF00-18AD-2C1E-4F661500B92A}"/>
              </a:ext>
            </a:extLst>
          </p:cNvPr>
          <p:cNvSpPr txBox="1"/>
          <p:nvPr/>
        </p:nvSpPr>
        <p:spPr>
          <a:xfrm>
            <a:off x="997973" y="1970610"/>
            <a:ext cx="1019605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&amp; Engineering</a:t>
            </a:r>
            <a:b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Phase 1 Review Presentation</a:t>
            </a:r>
            <a:endParaRPr lang="en-US" sz="3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7D7772F-B447-B021-6297-BFA494598050}"/>
              </a:ext>
            </a:extLst>
          </p:cNvPr>
          <p:cNvSpPr txBox="1"/>
          <p:nvPr/>
        </p:nvSpPr>
        <p:spPr>
          <a:xfrm>
            <a:off x="161109" y="3117550"/>
            <a:ext cx="1186978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Hybrid Detection of Lung Diseases with Chest X-ray Images using CNN</a:t>
            </a:r>
            <a:endParaRPr lang="en-IN" sz="32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83A6F81-5939-470E-84FF-4DD2A5C8281B}"/>
              </a:ext>
            </a:extLst>
          </p:cNvPr>
          <p:cNvSpPr/>
          <p:nvPr/>
        </p:nvSpPr>
        <p:spPr>
          <a:xfrm>
            <a:off x="402682" y="4456673"/>
            <a:ext cx="5129527" cy="193899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 TEAM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Likhitha B H	:  1DB19CS080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Neha R Rao	:  1DB19CS095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Ruchitha M	:  1DB19CS165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Latharani		:  1DB20CS405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A28C8B3-E740-E276-8403-CD0A8672B21D}"/>
              </a:ext>
            </a:extLst>
          </p:cNvPr>
          <p:cNvSpPr txBox="1"/>
          <p:nvPr/>
        </p:nvSpPr>
        <p:spPr>
          <a:xfrm>
            <a:off x="7038392" y="4456673"/>
            <a:ext cx="456329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GUIDE</a:t>
            </a:r>
          </a:p>
          <a:p>
            <a:r>
              <a:rPr lang="en-I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Vishesh J</a:t>
            </a:r>
          </a:p>
          <a:p>
            <a:r>
              <a:rPr lang="en-I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  <a:p>
            <a:r>
              <a:rPr lang="en-I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CSE</a:t>
            </a:r>
          </a:p>
          <a:p>
            <a:r>
              <a:rPr lang="en-I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Don Bosco Institute of Technology</a:t>
            </a:r>
          </a:p>
        </p:txBody>
      </p:sp>
    </p:spTree>
    <p:extLst>
      <p:ext uri="{BB962C8B-B14F-4D97-AF65-F5344CB8AC3E}">
        <p14:creationId xmlns:p14="http://schemas.microsoft.com/office/powerpoint/2010/main" val="307141368"/>
      </p:ext>
    </p:extLst>
  </p:cSld>
  <p:clrMapOvr>
    <a:masterClrMapping/>
  </p:clrMapOvr>
  <p:transition spd="slow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5C60A-C164-7B05-6733-01CA0743B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32" y="234068"/>
            <a:ext cx="8596668" cy="715347"/>
          </a:xfrm>
        </p:spPr>
        <p:txBody>
          <a:bodyPr>
            <a:noAutofit/>
          </a:bodyPr>
          <a:lstStyle/>
          <a:p>
            <a:pPr algn="ctr"/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5ADED45-ED0A-7367-3611-E68BF92CE94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6347" y="1545092"/>
            <a:ext cx="9421466" cy="4099923"/>
          </a:xfr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7225AF7-798F-C94B-C103-00A3DE34A1D8}"/>
              </a:ext>
            </a:extLst>
          </p:cNvPr>
          <p:cNvCxnSpPr>
            <a:cxnSpLocks/>
          </p:cNvCxnSpPr>
          <p:nvPr/>
        </p:nvCxnSpPr>
        <p:spPr>
          <a:xfrm>
            <a:off x="3433665" y="1040873"/>
            <a:ext cx="3275045" cy="0"/>
          </a:xfrm>
          <a:prstGeom prst="line">
            <a:avLst/>
          </a:prstGeom>
          <a:ln>
            <a:solidFill>
              <a:srgbClr val="0070C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9B5D42F-CA18-101C-B8AC-4A958160B793}"/>
              </a:ext>
            </a:extLst>
          </p:cNvPr>
          <p:cNvSpPr txBox="1"/>
          <p:nvPr/>
        </p:nvSpPr>
        <p:spPr>
          <a:xfrm>
            <a:off x="2332653" y="5779900"/>
            <a:ext cx="5645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 : Architecture of the proposed system</a:t>
            </a:r>
          </a:p>
        </p:txBody>
      </p:sp>
    </p:spTree>
    <p:extLst>
      <p:ext uri="{BB962C8B-B14F-4D97-AF65-F5344CB8AC3E}">
        <p14:creationId xmlns:p14="http://schemas.microsoft.com/office/powerpoint/2010/main" val="1305185765"/>
      </p:ext>
    </p:extLst>
  </p:cSld>
  <p:clrMapOvr>
    <a:masterClrMapping/>
  </p:clrMapOvr>
  <p:transition spd="slow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FCAF4-0517-ACD4-5F6D-7B9DFED48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80991"/>
            <a:ext cx="8161866" cy="628650"/>
          </a:xfrm>
        </p:spPr>
        <p:txBody>
          <a:bodyPr>
            <a:noAutofit/>
          </a:bodyPr>
          <a:lstStyle/>
          <a:p>
            <a:pPr algn="ctr"/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D2ED244F-4D26-0DE0-872F-8F3198F0B378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23987" y="1604869"/>
            <a:ext cx="8976048" cy="3995905"/>
          </a:xfr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47D6E16-7B7C-11A4-14DB-88B2C95D9250}"/>
              </a:ext>
            </a:extLst>
          </p:cNvPr>
          <p:cNvCxnSpPr>
            <a:cxnSpLocks/>
          </p:cNvCxnSpPr>
          <p:nvPr/>
        </p:nvCxnSpPr>
        <p:spPr>
          <a:xfrm>
            <a:off x="3120744" y="1126598"/>
            <a:ext cx="3275045" cy="0"/>
          </a:xfrm>
          <a:prstGeom prst="line">
            <a:avLst/>
          </a:prstGeom>
          <a:ln>
            <a:solidFill>
              <a:srgbClr val="0070C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412BE7F-66F7-3411-0944-562D17B30BB7}"/>
              </a:ext>
            </a:extLst>
          </p:cNvPr>
          <p:cNvSpPr txBox="1"/>
          <p:nvPr/>
        </p:nvSpPr>
        <p:spPr>
          <a:xfrm>
            <a:off x="1864221" y="5775651"/>
            <a:ext cx="70072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kern="12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Fig : Image classification model that categorizes Healthy, Covid-19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</a:t>
            </a:r>
            <a:r>
              <a:rPr lang="en-US" sz="1600" kern="12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Pneumonia 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2896952"/>
      </p:ext>
    </p:extLst>
  </p:cSld>
  <p:clrMapOvr>
    <a:masterClrMapping/>
  </p:clrMapOvr>
  <p:transition spd="slow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804" y="327642"/>
            <a:ext cx="10058400" cy="977992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1804" y="1632858"/>
            <a:ext cx="8602198" cy="4445827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  <a:buClr>
                <a:schemeClr val="accent2"/>
              </a:buClr>
              <a:buSzPct val="100000"/>
              <a:buFont typeface="+mj-lt"/>
              <a:buAutoNum type="arabicParenR"/>
            </a:pPr>
            <a:r>
              <a:rPr lang="en-US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Kanakaprabha. S., D. Radha. (2021). Analysis of COVID-19 and Pneumonia Detection in    Chest X-Ray Images using Deep Learning.</a:t>
            </a:r>
          </a:p>
          <a:p>
            <a:pPr algn="just">
              <a:lnSpc>
                <a:spcPct val="150000"/>
              </a:lnSpc>
              <a:buClr>
                <a:schemeClr val="accent2"/>
              </a:buClr>
              <a:buSzPct val="100000"/>
              <a:buFont typeface="+mj-lt"/>
              <a:buAutoNum type="arabicParenR"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Afonso U. Fonseca, et.al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,(2021).</a:t>
            </a:r>
            <a:r>
              <a:rPr lang="en-US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Screening of Viral Pneumonia and COVID-19 in Chest X-ray using Classical Machine Learning.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Clr>
                <a:schemeClr val="accent2"/>
              </a:buClr>
              <a:buSzPct val="100000"/>
              <a:buFont typeface="+mj-lt"/>
              <a:buAutoNum type="arabicParenR"/>
            </a:pPr>
            <a:r>
              <a:rPr lang="en-US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Mohammed Farukh Hashmi, et.al, (2020). 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Efficient Pneumonia Detection in Chest Xray Images Using Deep Transfer Learning.</a:t>
            </a:r>
          </a:p>
          <a:p>
            <a:pPr algn="just">
              <a:lnSpc>
                <a:spcPct val="150000"/>
              </a:lnSpc>
              <a:buClr>
                <a:schemeClr val="accent2"/>
              </a:buClr>
              <a:buSzPct val="100000"/>
              <a:buFont typeface="+mj-lt"/>
              <a:buAutoNum type="arabicParenR"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Saeed S.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lahmari, et.al,(2022).</a:t>
            </a:r>
            <a:r>
              <a:rPr lang="en-US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Comprehensive Review of Deep Learning-Based Methods for COVID-19 Detection </a:t>
            </a:r>
            <a:r>
              <a:rPr lang="en-IN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Chest X-Ray Images</a:t>
            </a:r>
          </a:p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E83C3"/>
              </a:buClr>
              <a:buSzPct val="100000"/>
              <a:buFont typeface="+mj-lt"/>
              <a:buAutoNum type="arabicParenR"/>
              <a:tabLst/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Vinod Kumar, et.al,(2013).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Detection system for lung cancer based on neural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network: X-Ray validation performance.</a:t>
            </a:r>
          </a:p>
          <a:p>
            <a:pPr algn="just">
              <a:lnSpc>
                <a:spcPct val="150000"/>
              </a:lnSpc>
              <a:buClr>
                <a:schemeClr val="accent2"/>
              </a:buClr>
              <a:buSzPct val="100000"/>
              <a:buFont typeface="+mj-lt"/>
              <a:buAutoNum type="arabicParenR"/>
            </a:pPr>
            <a:endParaRPr lang="en-IN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Clr>
                <a:schemeClr val="accent2"/>
              </a:buClr>
              <a:buSzPct val="100000"/>
              <a:buFont typeface="+mj-lt"/>
              <a:buAutoNum type="arabicParenR"/>
            </a:pPr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Clr>
                <a:schemeClr val="accent2"/>
              </a:buClr>
              <a:buSzPct val="100000"/>
              <a:buFont typeface="+mj-lt"/>
              <a:buAutoNum type="arabicParenR"/>
            </a:pPr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Clr>
                <a:schemeClr val="accent2"/>
              </a:buClr>
              <a:buSzPct val="100000"/>
              <a:buFont typeface="+mj-lt"/>
              <a:buAutoNum type="arabicParenR"/>
            </a:pPr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SzPct val="100000"/>
              <a:buFont typeface="+mj-lt"/>
              <a:buAutoNum type="arabicParenR"/>
            </a:pPr>
            <a:endParaRPr lang="en-US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1800" b="1" i="0" u="none" strike="noStrike" baseline="0" dirty="0">
              <a:latin typeface="TimesNewRoman"/>
            </a:endParaRPr>
          </a:p>
          <a:p>
            <a:pPr algn="l"/>
            <a:endParaRPr lang="en-US" sz="1800" b="0" i="0" u="none" strike="noStrike" baseline="0" dirty="0">
              <a:latin typeface="TimesNewRoman"/>
            </a:endParaRPr>
          </a:p>
          <a:p>
            <a:pPr marL="0" indent="0" algn="l">
              <a:buNone/>
            </a:pPr>
            <a:endParaRPr lang="en-US" sz="1800" b="0" i="0" u="none" strike="noStrike" baseline="0" dirty="0">
              <a:latin typeface="TimesNewRoman"/>
            </a:endParaRPr>
          </a:p>
          <a:p>
            <a:pPr marL="0" indent="0" algn="l">
              <a:buNone/>
            </a:pPr>
            <a:endParaRPr lang="en-US" sz="1800" b="0" i="0" u="none" strike="noStrike" baseline="0" dirty="0">
              <a:latin typeface="TimesNewRoman"/>
            </a:endParaRPr>
          </a:p>
          <a:p>
            <a:pPr algn="l"/>
            <a:endParaRPr lang="en-US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>
              <a:buClr>
                <a:schemeClr val="accent2"/>
              </a:buClr>
              <a:buNone/>
            </a:pP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0C78B8A-3D7E-4052-8004-969F896F0FF2}"/>
              </a:ext>
            </a:extLst>
          </p:cNvPr>
          <p:cNvCxnSpPr>
            <a:cxnSpLocks/>
          </p:cNvCxnSpPr>
          <p:nvPr/>
        </p:nvCxnSpPr>
        <p:spPr>
          <a:xfrm>
            <a:off x="3713584" y="1152840"/>
            <a:ext cx="4124130" cy="0"/>
          </a:xfrm>
          <a:prstGeom prst="line">
            <a:avLst/>
          </a:prstGeom>
          <a:ln>
            <a:solidFill>
              <a:srgbClr val="0070C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EE183B7-5990-4B1F-B23A-E239D1CBD06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2708842"/>
            <a:ext cx="10702212" cy="1440316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73921679"/>
      </p:ext>
    </p:extLst>
  </p:cSld>
  <p:clrMapOvr>
    <a:masterClrMapping/>
  </p:clrMapOvr>
  <p:transition spd="slow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D4B02076-80C6-A0B3-7CE5-491711076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51921"/>
            <a:ext cx="8596668" cy="715347"/>
          </a:xfrm>
        </p:spPr>
        <p:txBody>
          <a:bodyPr>
            <a:noAutofit/>
          </a:bodyPr>
          <a:lstStyle/>
          <a:p>
            <a:pPr algn="ctr"/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C4891-7A9E-455E-A8EB-601A0A485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32857"/>
            <a:ext cx="8596668" cy="440850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accent2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2000" dirty="0"/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lnSpc>
                <a:spcPct val="150000"/>
              </a:lnSpc>
              <a:buClr>
                <a:schemeClr val="accent2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LITERATURE SURVEY</a:t>
            </a:r>
          </a:p>
          <a:p>
            <a:pPr>
              <a:lnSpc>
                <a:spcPct val="150000"/>
              </a:lnSpc>
              <a:buClr>
                <a:schemeClr val="accent2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PROBLEM STATEMENT</a:t>
            </a:r>
          </a:p>
          <a:p>
            <a:pPr>
              <a:lnSpc>
                <a:spcPct val="150000"/>
              </a:lnSpc>
              <a:buClr>
                <a:schemeClr val="accent2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WATERFALL MODEL</a:t>
            </a:r>
          </a:p>
          <a:p>
            <a:pPr>
              <a:lnSpc>
                <a:spcPct val="150000"/>
              </a:lnSpc>
              <a:buClr>
                <a:schemeClr val="accent2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  <a:p>
            <a:pPr>
              <a:lnSpc>
                <a:spcPct val="150000"/>
              </a:lnSpc>
              <a:buClr>
                <a:schemeClr val="accent2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</a:p>
          <a:p>
            <a:pPr>
              <a:lnSpc>
                <a:spcPct val="150000"/>
              </a:lnSpc>
              <a:buClr>
                <a:schemeClr val="accent2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SzPct val="150000"/>
              <a:buFont typeface="Arial" panose="020B0604020202020204" pitchFamily="34" charset="0"/>
              <a:buChar char="•"/>
            </a:pPr>
            <a:endParaRPr lang="en-IN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D473D27-A898-4716-B08A-8AFBBF909E82}"/>
              </a:ext>
            </a:extLst>
          </p:cNvPr>
          <p:cNvCxnSpPr>
            <a:cxnSpLocks/>
          </p:cNvCxnSpPr>
          <p:nvPr/>
        </p:nvCxnSpPr>
        <p:spPr>
          <a:xfrm>
            <a:off x="3713584" y="1021877"/>
            <a:ext cx="2659224" cy="0"/>
          </a:xfrm>
          <a:prstGeom prst="line">
            <a:avLst/>
          </a:prstGeom>
          <a:ln>
            <a:solidFill>
              <a:srgbClr val="0070C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" name="AutoShape 2">
            <a:extLst>
              <a:ext uri="{FF2B5EF4-FFF2-40B4-BE49-F238E27FC236}">
                <a16:creationId xmlns:a16="http://schemas.microsoft.com/office/drawing/2014/main" id="{E438CEF4-D0D3-91D8-F852-A116369F4C1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1978090"/>
            <a:ext cx="1987420" cy="1603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3716AB3-D28C-B834-A020-F9077A2208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5157" y="1884784"/>
            <a:ext cx="3986698" cy="2819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416315"/>
      </p:ext>
    </p:extLst>
  </p:cSld>
  <p:clrMapOvr>
    <a:masterClrMapping/>
  </p:clrMapOvr>
  <p:transition spd="slow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A065E-07C1-41E0-9AA4-EE6B6E271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93720"/>
            <a:ext cx="8410682" cy="68735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FEA5E-F5C6-4259-8541-C7ADE75B49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23533"/>
            <a:ext cx="8596668" cy="4417830"/>
          </a:xfrm>
        </p:spPr>
        <p:txBody>
          <a:bodyPr/>
          <a:lstStyle/>
          <a:p>
            <a:pPr algn="just">
              <a:lnSpc>
                <a:spcPct val="150000"/>
              </a:lnSpc>
              <a:buClr>
                <a:schemeClr val="accent2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latin typeface="TimesNewRoman"/>
              </a:rPr>
              <a:t>At first, the COVID-19 outbreak </a:t>
            </a:r>
            <a:r>
              <a:rPr lang="en-US" sz="2000" dirty="0">
                <a:latin typeface="TimesNewRoman"/>
              </a:rPr>
              <a:t>wa</a:t>
            </a:r>
            <a:r>
              <a:rPr lang="en-US" sz="2000" b="0" i="0" u="none" strike="noStrike" baseline="0" dirty="0">
                <a:latin typeface="TimesNewRoman"/>
              </a:rPr>
              <a:t>s declared by Wuhan, China in December 2019</a:t>
            </a:r>
            <a:r>
              <a:rPr lang="en-US" sz="2000" dirty="0">
                <a:latin typeface="TimesNewRoman"/>
              </a:rPr>
              <a:t> which was </a:t>
            </a:r>
            <a:r>
              <a:rPr lang="en-US" sz="2000" b="0" i="0" u="none" strike="noStrike" baseline="0" dirty="0">
                <a:latin typeface="TimesNewRoman"/>
              </a:rPr>
              <a:t>highly widespread by March 2020. </a:t>
            </a:r>
          </a:p>
          <a:p>
            <a:pPr algn="just">
              <a:lnSpc>
                <a:spcPct val="150000"/>
              </a:lnSpc>
              <a:buClr>
                <a:schemeClr val="accent2"/>
              </a:buClr>
              <a:buSzPct val="150000"/>
              <a:buFont typeface="Arial" panose="020B0604020202020204" pitchFamily="34" charset="0"/>
              <a:buChar char="•"/>
            </a:pPr>
            <a:r>
              <a:rPr kumimoji="0" lang="en-US" sz="2000" b="0" i="0" u="none" strike="noStrike" kern="1200" cap="none" spc="-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Early detection of COVID-19, pneumonia and lung cancer is critical for curative therapy and  increasing survival rates.</a:t>
            </a:r>
          </a:p>
          <a:p>
            <a:pPr algn="just">
              <a:lnSpc>
                <a:spcPct val="150000"/>
              </a:lnSpc>
              <a:buClr>
                <a:schemeClr val="accent2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2000" b="0" i="0" u="none" strike="noStrike" spc="-50" baseline="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is a chance that </a:t>
            </a:r>
            <a:r>
              <a:rPr lang="en-US" sz="2000" spc="-5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b="0" i="0" u="none" strike="noStrike" spc="-50" baseline="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diagnosis of these diseases could return a false positive result.</a:t>
            </a:r>
            <a:endParaRPr lang="en-US" sz="2000" b="0" i="0" u="none" strike="noStrike" baseline="0" dirty="0">
              <a:latin typeface="TimesNewRoman"/>
            </a:endParaRPr>
          </a:p>
          <a:p>
            <a:pPr algn="just">
              <a:lnSpc>
                <a:spcPct val="150000"/>
              </a:lnSpc>
              <a:buClr>
                <a:schemeClr val="accent2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latin typeface="TimesNewRoman"/>
              </a:rPr>
              <a:t> This work aims to detect and differentiate these diseases as Normal, COVID-19, Pneumonia and Lung Cancer patients using CNN.</a:t>
            </a:r>
          </a:p>
          <a:p>
            <a:pPr>
              <a:buClr>
                <a:schemeClr val="accent1">
                  <a:lumMod val="75000"/>
                </a:schemeClr>
              </a:buClr>
              <a:buSzPct val="150000"/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9C5312D-4B44-4E21-A709-E4CD90219789}"/>
              </a:ext>
            </a:extLst>
          </p:cNvPr>
          <p:cNvCxnSpPr>
            <a:cxnSpLocks/>
          </p:cNvCxnSpPr>
          <p:nvPr/>
        </p:nvCxnSpPr>
        <p:spPr>
          <a:xfrm>
            <a:off x="2300178" y="1071644"/>
            <a:ext cx="5202315" cy="0"/>
          </a:xfrm>
          <a:prstGeom prst="line">
            <a:avLst/>
          </a:prstGeom>
          <a:ln>
            <a:solidFill>
              <a:srgbClr val="0070C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5907018"/>
      </p:ext>
    </p:extLst>
  </p:cSld>
  <p:clrMapOvr>
    <a:masterClrMapping/>
  </p:clrMapOvr>
  <p:transition spd="slow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8E144-6165-0F46-89BB-55C43FA7F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36375"/>
            <a:ext cx="8596668" cy="799322"/>
          </a:xfrm>
        </p:spPr>
        <p:txBody>
          <a:bodyPr>
            <a:noAutofit/>
          </a:bodyPr>
          <a:lstStyle/>
          <a:p>
            <a:pPr algn="ctr"/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F7DD9-058B-F289-7A91-18359AD35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62276"/>
            <a:ext cx="8596668" cy="4935881"/>
          </a:xfrm>
        </p:spPr>
        <p:txBody>
          <a:bodyPr>
            <a:normAutofit fontScale="25000" lnSpcReduction="20000"/>
          </a:bodyPr>
          <a:lstStyle/>
          <a:p>
            <a:pPr algn="just" rtl="0" eaLnBrk="1" latinLnBrk="0" hangingPunct="1">
              <a:lnSpc>
                <a:spcPct val="17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150000"/>
              <a:buFont typeface="Arial" panose="020B0604020202020204" pitchFamily="34" charset="0"/>
              <a:buChar char="•"/>
            </a:pPr>
            <a:r>
              <a:rPr lang="en-IN" sz="6400" kern="1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Kanakaprabha.S, et.al,[1] - </a:t>
            </a:r>
            <a:r>
              <a:rPr kumimoji="0" lang="en-US" sz="6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Analysis of COVID-19 and Pneumonia Detection in Chest X-Ray Images using Deep Learning </a:t>
            </a:r>
          </a:p>
          <a:p>
            <a:pPr lvl="1" algn="just">
              <a:lnSpc>
                <a:spcPct val="170000"/>
              </a:lnSpc>
              <a:buClr>
                <a:schemeClr val="accent2"/>
              </a:buClr>
              <a:buSzPct val="150000"/>
              <a:buFont typeface="Courier New" panose="02070309020205020404" pitchFamily="49" charset="0"/>
              <a:buChar char="o"/>
            </a:pPr>
            <a:r>
              <a:rPr lang="en-US" sz="6400" kern="1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proposed work aims to detect the Normal lungs, COVID19 Infected lungs, Pneumonia Infected lungs from the X-Ray images. </a:t>
            </a:r>
          </a:p>
          <a:p>
            <a:pPr algn="just">
              <a:lnSpc>
                <a:spcPct val="170000"/>
              </a:lnSpc>
              <a:buClr>
                <a:srgbClr val="2E83C3"/>
              </a:buClr>
              <a:buSzPct val="150000"/>
              <a:buFont typeface="Arial" panose="020B0604020202020204" pitchFamily="34" charset="0"/>
              <a:buChar char="•"/>
              <a:defRPr/>
            </a:pPr>
            <a:r>
              <a:rPr lang="en-IN" sz="6400" b="0" i="0" kern="1200" baseline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Afonso U. Fonseca, et.al,[2] -</a:t>
            </a:r>
            <a:r>
              <a:rPr kumimoji="0" lang="en-US" sz="6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Screening of Viral Pneumonia and COVID-19 in Chest X-ray using Classical Machine Learning.</a:t>
            </a:r>
          </a:p>
          <a:p>
            <a:pPr lvl="1" algn="just">
              <a:lnSpc>
                <a:spcPct val="170000"/>
              </a:lnSpc>
              <a:buClr>
                <a:schemeClr val="accent2"/>
              </a:buClr>
              <a:buSzPct val="150000"/>
              <a:buFont typeface="Courier New" panose="02070309020205020404" pitchFamily="49" charset="0"/>
              <a:buChar char="o"/>
            </a:pPr>
            <a:r>
              <a:rPr lang="en-US" sz="6400" kern="1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6400" b="0" i="0" kern="1200" baseline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study to explore classic machine learning methods for the automatic detection of COVID-19 pneumonia cases from CXR images. </a:t>
            </a:r>
          </a:p>
          <a:p>
            <a:pPr marL="342900" marR="0" lvl="0" indent="-342900" algn="just" defTabSz="457200" rtl="0" eaLnBrk="1" fontAlgn="auto" latinLnBrk="0" hangingPunct="1">
              <a:lnSpc>
                <a:spcPct val="170000"/>
              </a:lnSpc>
              <a:spcBef>
                <a:spcPts val="1000"/>
              </a:spcBef>
              <a:spcAft>
                <a:spcPts val="0"/>
              </a:spcAft>
              <a:buClr>
                <a:srgbClr val="2E83C3"/>
              </a:buClr>
              <a:buSzPct val="15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6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Mohammad Farukh Hashmi, et.al,[3] - </a:t>
            </a:r>
            <a:r>
              <a:rPr kumimoji="0" lang="en-US" sz="6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Efficient Pneumonia Detection in Chest Xray Images Using Deep Transfer Learning.</a:t>
            </a:r>
          </a:p>
          <a:p>
            <a:pPr marL="742950" marR="0" lvl="1" indent="-285750" algn="just" defTabSz="457200" rtl="0" eaLnBrk="1" fontAlgn="auto" latinLnBrk="0" hangingPunct="1">
              <a:lnSpc>
                <a:spcPct val="17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150000"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6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The proposed methodology uses a deep transfer learning algorithm that extracts the features from the X-ray image that describes the presence of disease automatically and reports whether it is a case </a:t>
            </a:r>
            <a:r>
              <a:rPr kumimoji="0" lang="en-IN" sz="6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of pneumonia</a:t>
            </a:r>
            <a:r>
              <a:rPr lang="en-IN" sz="6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b="0" i="0" kern="1200" baseline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50000"/>
              <a:buNone/>
            </a:pPr>
            <a:r>
              <a:rPr lang="en-IN" sz="1600" b="0" i="0" kern="1200" baseline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F479661-2F2F-6875-1B39-8857A82807E8}"/>
              </a:ext>
            </a:extLst>
          </p:cNvPr>
          <p:cNvCxnSpPr>
            <a:cxnSpLocks/>
          </p:cNvCxnSpPr>
          <p:nvPr/>
        </p:nvCxnSpPr>
        <p:spPr>
          <a:xfrm>
            <a:off x="1632857" y="1073020"/>
            <a:ext cx="6522098" cy="0"/>
          </a:xfrm>
          <a:prstGeom prst="line">
            <a:avLst/>
          </a:prstGeom>
          <a:ln>
            <a:solidFill>
              <a:srgbClr val="0070C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7073771"/>
      </p:ext>
    </p:extLst>
  </p:cSld>
  <p:clrMapOvr>
    <a:masterClrMapping/>
  </p:clrMapOvr>
  <p:transition spd="slow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098A4-4BDC-90C7-214C-2F5719750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70524"/>
            <a:ext cx="8596668" cy="827314"/>
          </a:xfrm>
        </p:spPr>
        <p:txBody>
          <a:bodyPr/>
          <a:lstStyle/>
          <a:p>
            <a:pPr algn="ctr"/>
            <a:r>
              <a:rPr lang="en-US" noProof="0" dirty="0"/>
              <a:t> </a:t>
            </a:r>
            <a:r>
              <a:rPr lang="en-US" sz="4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  <a:endParaRPr lang="en-IN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B0E6EFA-CCFE-E1F6-80B3-3BAF3E0397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42188"/>
            <a:ext cx="8596668" cy="4436497"/>
          </a:xfrm>
        </p:spPr>
        <p:txBody>
          <a:bodyPr>
            <a:normAutofit/>
          </a:bodyPr>
          <a:lstStyle/>
          <a:p>
            <a:pPr marR="0" lvl="0" algn="just" defTabSz="4572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E83C3"/>
              </a:buClr>
              <a:buSzPct val="150000"/>
              <a:buFont typeface="Arial" panose="020B0604020202020204" pitchFamily="34" charset="0"/>
              <a:buChar char="•"/>
              <a:tabLst/>
              <a:defRPr/>
            </a:pPr>
            <a:r>
              <a:rPr lang="en-IN" sz="1600" kern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Saeed S. Alahmari, et.al,[4] -</a:t>
            </a:r>
            <a:r>
              <a: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 Comprehensive Review of Deep Learning-Based Methods for COVID-19 Detection </a:t>
            </a: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Using Chest X-Ray Images.</a:t>
            </a:r>
          </a:p>
          <a:p>
            <a:pPr lvl="1" algn="just">
              <a:lnSpc>
                <a:spcPct val="150000"/>
              </a:lnSpc>
              <a:buClr>
                <a:srgbClr val="2E83C3"/>
              </a:buClr>
              <a:buSzPct val="150000"/>
              <a:buFont typeface="Courier New" panose="02070309020205020404" pitchFamily="49" charset="0"/>
              <a:buChar char="o"/>
              <a:defRPr/>
            </a:pPr>
            <a:r>
              <a:rPr lang="en-US" kern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review paper summarizes deep learning approaches for COVID-19 detection using chest X-ray images and provide potential improvements for higher accuracy.</a:t>
            </a:r>
          </a:p>
          <a:p>
            <a:pPr algn="l">
              <a:lnSpc>
                <a:spcPct val="150000"/>
              </a:lnSpc>
              <a:buClr>
                <a:schemeClr val="accent2"/>
              </a:buClr>
              <a:buSzPct val="150000"/>
              <a:buFont typeface="Arial" panose="020B0604020202020204" pitchFamily="34" charset="0"/>
              <a:buChar char="•"/>
            </a:pPr>
            <a:r>
              <a:rPr lang="en-IN" sz="1600" b="0" i="0" u="none" strike="noStrike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</a:rPr>
              <a:t>Vinod Kumar, et.al,[5] -  </a:t>
            </a:r>
            <a:r>
              <a:rPr lang="en-US" sz="1600" b="0" i="0" u="none" strike="noStrike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</a:rPr>
              <a:t>Detection system for lung cancer based on neural</a:t>
            </a:r>
            <a:r>
              <a:rPr lang="en-IN" sz="1600" b="0" i="0" u="none" strike="noStrike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</a:rPr>
              <a:t> network: X-Ray validation performance.</a:t>
            </a:r>
          </a:p>
          <a:p>
            <a:pPr lvl="1">
              <a:lnSpc>
                <a:spcPct val="150000"/>
              </a:lnSpc>
              <a:buClr>
                <a:schemeClr val="accent2"/>
              </a:buClr>
              <a:buSzPct val="150000"/>
              <a:buFont typeface="Courier New" panose="02070309020205020404" pitchFamily="49" charset="0"/>
              <a:buChar char="o"/>
            </a:pPr>
            <a:r>
              <a:rPr lang="en-US" b="0" i="0" u="none" strike="noStrike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</a:rPr>
              <a:t>In this paper, the author developed a lung cancer detection system for early detection of lung cancer by studying lung Xray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b="0" i="0" u="none" strike="noStrike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</a:rPr>
              <a:t>images using number of steps.</a:t>
            </a:r>
            <a:endParaRPr lang="en-IN" b="0" i="0" u="none" strike="noStrike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</a:endParaRPr>
          </a:p>
          <a:p>
            <a:pPr algn="l"/>
            <a:endParaRPr lang="en-US" sz="1600" kern="1200" dirty="0">
              <a:solidFill>
                <a:srgbClr val="40404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buSzPct val="150000"/>
              <a:buFont typeface="Courier New" panose="02070309020205020404" pitchFamily="49" charset="0"/>
              <a:buChar char="o"/>
              <a:defRPr/>
            </a:pPr>
            <a:endParaRPr lang="en-US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SzPct val="150000"/>
              <a:buFont typeface="Arial" panose="020B0604020202020204" pitchFamily="34" charset="0"/>
              <a:buChar char="•"/>
            </a:pP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5ED853B-A8AC-D5DE-12FE-6DDC4A002686}"/>
              </a:ext>
            </a:extLst>
          </p:cNvPr>
          <p:cNvCxnSpPr>
            <a:cxnSpLocks/>
          </p:cNvCxnSpPr>
          <p:nvPr/>
        </p:nvCxnSpPr>
        <p:spPr>
          <a:xfrm>
            <a:off x="1793929" y="1097838"/>
            <a:ext cx="6363478" cy="0"/>
          </a:xfrm>
          <a:prstGeom prst="line">
            <a:avLst/>
          </a:prstGeom>
          <a:ln>
            <a:solidFill>
              <a:srgbClr val="0070C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9621332"/>
      </p:ext>
    </p:extLst>
  </p:cSld>
  <p:clrMapOvr>
    <a:masterClrMapping/>
  </p:clrMapOvr>
  <p:transition spd="slow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25F63-290C-4705-3B6D-2E68543FA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27044"/>
            <a:ext cx="8494658" cy="808653"/>
          </a:xfrm>
        </p:spPr>
        <p:txBody>
          <a:bodyPr>
            <a:noAutofit/>
          </a:bodyPr>
          <a:lstStyle/>
          <a:p>
            <a:pPr algn="ctr"/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7AED3-F9C0-F9DE-65CE-98E276D2EB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32857"/>
            <a:ext cx="8596668" cy="4408505"/>
          </a:xfrm>
        </p:spPr>
        <p:txBody>
          <a:bodyPr/>
          <a:lstStyle/>
          <a:p>
            <a:pPr algn="just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2000" kern="12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implement an image classification model that detects and categorizes the chest X- Ray images into Normal, Pneumonia, COVID-19 and Lung Cancer using chest </a:t>
            </a:r>
            <a:r>
              <a:rPr lang="en-US"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Ray </a:t>
            </a:r>
            <a:r>
              <a:rPr lang="en-US" sz="2000" kern="12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images in CNN  .</a:t>
            </a:r>
            <a:endParaRPr lang="en-US" sz="20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2000" kern="12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Systems doesn’t accurately categorize the covid, pneumonia and lung cancer accurately.</a:t>
            </a:r>
            <a:endParaRPr lang="en-US" sz="20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2000" kern="12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the proposed system, features of the lungs are extracted and is used to increase the resolution and efficiency level of a given input.</a:t>
            </a:r>
            <a:endParaRPr lang="en-US" sz="20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SzPct val="150000"/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8211FF4-067A-D14E-99D8-9E2F74BCDCD7}"/>
              </a:ext>
            </a:extLst>
          </p:cNvPr>
          <p:cNvCxnSpPr>
            <a:cxnSpLocks/>
          </p:cNvCxnSpPr>
          <p:nvPr/>
        </p:nvCxnSpPr>
        <p:spPr>
          <a:xfrm>
            <a:off x="1567543" y="1073019"/>
            <a:ext cx="6802016" cy="0"/>
          </a:xfrm>
          <a:prstGeom prst="line">
            <a:avLst/>
          </a:prstGeom>
          <a:ln>
            <a:solidFill>
              <a:srgbClr val="0070C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4688352"/>
      </p:ext>
    </p:extLst>
  </p:cSld>
  <p:clrMapOvr>
    <a:masterClrMapping/>
  </p:clrMapOvr>
  <p:transition spd="slow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1A7BE-CCBC-359B-ED01-D1EC68164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656" y="273698"/>
            <a:ext cx="8615956" cy="771331"/>
          </a:xfrm>
        </p:spPr>
        <p:txBody>
          <a:bodyPr>
            <a:noAutofit/>
          </a:bodyPr>
          <a:lstStyle/>
          <a:p>
            <a:pPr algn="ctr"/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WATERFALL MODEL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ECAB64B-AF86-D5AA-9EFB-4FAD83D238FE}"/>
              </a:ext>
            </a:extLst>
          </p:cNvPr>
          <p:cNvCxnSpPr>
            <a:cxnSpLocks/>
          </p:cNvCxnSpPr>
          <p:nvPr/>
        </p:nvCxnSpPr>
        <p:spPr>
          <a:xfrm>
            <a:off x="1418253" y="1101013"/>
            <a:ext cx="7352523" cy="0"/>
          </a:xfrm>
          <a:prstGeom prst="line">
            <a:avLst/>
          </a:prstGeom>
          <a:ln>
            <a:solidFill>
              <a:srgbClr val="0070C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1026" name="Picture 2" descr="Waterfall Methodology in Software Development">
            <a:extLst>
              <a:ext uri="{FF2B5EF4-FFF2-40B4-BE49-F238E27FC236}">
                <a16:creationId xmlns:a16="http://schemas.microsoft.com/office/drawing/2014/main" id="{55BB6C05-4522-4594-E756-9E0DB920DC13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81152"/>
            <a:ext cx="9163050" cy="4524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4126378"/>
      </p:ext>
    </p:extLst>
  </p:cSld>
  <p:clrMapOvr>
    <a:masterClrMapping/>
  </p:clrMapOvr>
  <p:transition spd="slow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6605C-7094-EC42-7AB1-0B9168394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83029"/>
            <a:ext cx="8596668" cy="817984"/>
          </a:xfrm>
        </p:spPr>
        <p:txBody>
          <a:bodyPr>
            <a:noAutofit/>
          </a:bodyPr>
          <a:lstStyle/>
          <a:p>
            <a:pPr algn="ctr"/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03460-39DE-FF9A-DC13-BD09FED31D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614197"/>
            <a:ext cx="8933197" cy="4422709"/>
          </a:xfrm>
        </p:spPr>
        <p:txBody>
          <a:bodyPr>
            <a:normAutofit lnSpcReduction="10000"/>
          </a:bodyPr>
          <a:lstStyle/>
          <a:p>
            <a:pPr marL="0" marR="310896" indent="0" algn="just" rtl="0" eaLnBrk="1" latinLnBrk="0" hangingPunct="1">
              <a:lnSpc>
                <a:spcPct val="150000"/>
              </a:lnSpc>
              <a:spcBef>
                <a:spcPts val="785"/>
              </a:spcBef>
              <a:spcAft>
                <a:spcPts val="0"/>
              </a:spcAft>
              <a:buNone/>
            </a:pPr>
            <a:r>
              <a:rPr lang="en-US" sz="2000" kern="12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Main objective of the project is to detect Lung diseases in patients using Chest X-Ray Images through the following steps:</a:t>
            </a:r>
            <a:endParaRPr lang="en-US" sz="20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70966" marR="310896" indent="-285750" algn="just" rtl="0" eaLnBrk="1" latinLnBrk="0" hangingPunct="1">
              <a:lnSpc>
                <a:spcPct val="150000"/>
              </a:lnSpc>
              <a:spcBef>
                <a:spcPts val="785"/>
              </a:spcBef>
              <a:spcAft>
                <a:spcPts val="0"/>
              </a:spcAft>
              <a:buClr>
                <a:schemeClr val="accent2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2000" kern="12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Upload X-Ray Images -  The system should be capable of getting X-Rays from users that will be utilized by the Model.</a:t>
            </a:r>
            <a:endParaRPr lang="en-US" sz="20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70966" marR="310896" indent="-285750" algn="just" rtl="0" eaLnBrk="1" latinLnBrk="0" hangingPunct="1">
              <a:lnSpc>
                <a:spcPct val="150000"/>
              </a:lnSpc>
              <a:spcBef>
                <a:spcPts val="785"/>
              </a:spcBef>
              <a:spcAft>
                <a:spcPts val="0"/>
              </a:spcAft>
              <a:buClr>
                <a:schemeClr val="accent2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2000" kern="12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Detection of Hybrid Model - The system should be able to detect the COVID-19, Pneumonia and Lung Cancer within the X – Ray images that users have uploaded.</a:t>
            </a:r>
            <a:endParaRPr lang="en-US" sz="20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70966" marR="310896" indent="-285750" algn="just" rtl="0" eaLnBrk="1" latinLnBrk="0" hangingPunct="1">
              <a:lnSpc>
                <a:spcPct val="150000"/>
              </a:lnSpc>
              <a:spcBef>
                <a:spcPts val="785"/>
              </a:spcBef>
              <a:spcAft>
                <a:spcPts val="0"/>
              </a:spcAft>
              <a:buClr>
                <a:schemeClr val="accent2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2000" kern="12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Display Results - The system should be able to give information that the user can appropriately understand and gain insight from it.</a:t>
            </a:r>
            <a:endParaRPr lang="en-US" sz="20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944EB9B-D077-5D11-B94B-2A15BE8BDAE6}"/>
              </a:ext>
            </a:extLst>
          </p:cNvPr>
          <p:cNvCxnSpPr>
            <a:cxnSpLocks/>
          </p:cNvCxnSpPr>
          <p:nvPr/>
        </p:nvCxnSpPr>
        <p:spPr>
          <a:xfrm>
            <a:off x="3069771" y="1101013"/>
            <a:ext cx="3769568" cy="0"/>
          </a:xfrm>
          <a:prstGeom prst="line">
            <a:avLst/>
          </a:prstGeom>
          <a:ln>
            <a:solidFill>
              <a:srgbClr val="0070C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6585808"/>
      </p:ext>
    </p:extLst>
  </p:cSld>
  <p:clrMapOvr>
    <a:masterClrMapping/>
  </p:clrMapOvr>
  <p:transition spd="slow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46940-9F81-C859-E2F7-B274A21BA2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6439" y="-562600"/>
            <a:ext cx="7766936" cy="1646302"/>
          </a:xfrm>
        </p:spPr>
        <p:txBody>
          <a:bodyPr/>
          <a:lstStyle/>
          <a:p>
            <a:pPr algn="ctr"/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084F58-2174-C760-7B55-87D26FED1C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465" y="1398241"/>
            <a:ext cx="8696131" cy="4376057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different modules that we will be incorporating in our project are as follows:</a:t>
            </a:r>
          </a:p>
          <a:p>
            <a:pPr marL="457200" indent="-457200" algn="just">
              <a:lnSpc>
                <a:spcPct val="150000"/>
              </a:lnSpc>
              <a:buClr>
                <a:schemeClr val="accent2"/>
              </a:buClr>
              <a:buSzPct val="100000"/>
              <a:buFont typeface="+mj-lt"/>
              <a:buAutoNum type="arabicParenR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Login Module</a:t>
            </a:r>
          </a:p>
          <a:p>
            <a:pPr marL="457200" indent="-457200" algn="just">
              <a:lnSpc>
                <a:spcPct val="150000"/>
              </a:lnSpc>
              <a:buClr>
                <a:schemeClr val="accent2"/>
              </a:buClr>
              <a:buSzPct val="100000"/>
              <a:buFont typeface="+mj-lt"/>
              <a:buAutoNum type="arabicParenR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 and Processing Module</a:t>
            </a:r>
          </a:p>
          <a:p>
            <a:pPr marL="457200" indent="-457200" algn="just">
              <a:lnSpc>
                <a:spcPct val="150000"/>
              </a:lnSpc>
              <a:buClr>
                <a:schemeClr val="accent2"/>
              </a:buClr>
              <a:buSzPct val="100000"/>
              <a:buFont typeface="+mj-lt"/>
              <a:buAutoNum type="arabicParenR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Hybrid Module</a:t>
            </a:r>
          </a:p>
          <a:p>
            <a:pPr marL="457200" indent="-457200" algn="just">
              <a:lnSpc>
                <a:spcPct val="150000"/>
              </a:lnSpc>
              <a:buClr>
                <a:schemeClr val="accent2"/>
              </a:buClr>
              <a:buSzPct val="100000"/>
              <a:buFont typeface="+mj-lt"/>
              <a:buAutoNum type="arabicParenR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 Analysis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473D4A4-6CA9-28FC-7C20-C2068197B610}"/>
              </a:ext>
            </a:extLst>
          </p:cNvPr>
          <p:cNvCxnSpPr>
            <a:cxnSpLocks/>
          </p:cNvCxnSpPr>
          <p:nvPr/>
        </p:nvCxnSpPr>
        <p:spPr>
          <a:xfrm>
            <a:off x="3610947" y="1083702"/>
            <a:ext cx="3284375" cy="0"/>
          </a:xfrm>
          <a:prstGeom prst="line">
            <a:avLst/>
          </a:prstGeom>
          <a:ln>
            <a:solidFill>
              <a:srgbClr val="0070C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41DA7E8E-22A6-7C2E-7296-49DE1CBE40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5608" y="3428999"/>
            <a:ext cx="4469388" cy="2859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109515"/>
      </p:ext>
    </p:extLst>
  </p:cSld>
  <p:clrMapOvr>
    <a:masterClrMapping/>
  </p:clrMapOvr>
  <p:transition spd="slow">
    <p:pull/>
  </p:transition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5023</TotalTime>
  <Words>768</Words>
  <Application>Microsoft Office PowerPoint</Application>
  <PresentationFormat>Widescreen</PresentationFormat>
  <Paragraphs>83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Courier New</vt:lpstr>
      <vt:lpstr>Times New Roman</vt:lpstr>
      <vt:lpstr>TimesNewRoman</vt:lpstr>
      <vt:lpstr>Trebuchet MS</vt:lpstr>
      <vt:lpstr>Wingdings 3</vt:lpstr>
      <vt:lpstr>Facet</vt:lpstr>
      <vt:lpstr>PowerPoint Presentation</vt:lpstr>
      <vt:lpstr>INDEX</vt:lpstr>
      <vt:lpstr>INTRODUCTION </vt:lpstr>
      <vt:lpstr>LITERATURE SURVEY</vt:lpstr>
      <vt:lpstr> LITERATURE SURVEY</vt:lpstr>
      <vt:lpstr>PROBLEM STATEMENT</vt:lpstr>
      <vt:lpstr>THE WATERFALL MODEL</vt:lpstr>
      <vt:lpstr>OBJECTIVES</vt:lpstr>
      <vt:lpstr>MODULES</vt:lpstr>
      <vt:lpstr>MODULES</vt:lpstr>
      <vt:lpstr>MODULES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Dbms mini project  retail database management system</dc:title>
  <dc:creator>Veluru</dc:creator>
  <cp:lastModifiedBy>Ruchitha Manohar</cp:lastModifiedBy>
  <cp:revision>86</cp:revision>
  <dcterms:created xsi:type="dcterms:W3CDTF">2020-12-21T02:30:18Z</dcterms:created>
  <dcterms:modified xsi:type="dcterms:W3CDTF">2022-11-29T06:35:06Z</dcterms:modified>
</cp:coreProperties>
</file>