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Quattrocento Sans"/>
      <p:regular r:id="rId16"/>
      <p:bold r:id="rId17"/>
      <p:italic r:id="rId18"/>
      <p:boldItalic r:id="rId19"/>
    </p:embeddedFon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739241" y="818514"/>
            <a:ext cx="3886200" cy="67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3"/>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682853" y="1695450"/>
            <a:ext cx="5648325" cy="47447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4"/>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5"/>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
        <p:nvSpPr>
          <p:cNvPr id="45" name="Google Shape;45;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682853" y="1695450"/>
            <a:ext cx="5648325" cy="47447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grpSp>
        <p:nvGrpSpPr>
          <p:cNvPr id="52" name="Google Shape;52;p7"/>
          <p:cNvGrpSpPr/>
          <p:nvPr/>
        </p:nvGrpSpPr>
        <p:grpSpPr>
          <a:xfrm>
            <a:off x="7449312" y="0"/>
            <a:ext cx="4742942" cy="6858254"/>
            <a:chOff x="7449312" y="0"/>
            <a:chExt cx="4742942" cy="6858254"/>
          </a:xfrm>
        </p:grpSpPr>
        <p:sp>
          <p:nvSpPr>
            <p:cNvPr id="53" name="Google Shape;53;p7"/>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 name="Google Shape;54;p7"/>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p7"/>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 name="Google Shape;59;p7"/>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 name="Google Shape;60;p7"/>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1" name="Google Shape;61;p7"/>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2" name="Google Shape;62;p7"/>
          <p:cNvGrpSpPr/>
          <p:nvPr/>
        </p:nvGrpSpPr>
        <p:grpSpPr>
          <a:xfrm>
            <a:off x="743712" y="1104900"/>
            <a:ext cx="1741932" cy="1333753"/>
            <a:chOff x="743712" y="1104900"/>
            <a:chExt cx="1741932" cy="1333753"/>
          </a:xfrm>
        </p:grpSpPr>
        <p:sp>
          <p:nvSpPr>
            <p:cNvPr id="63" name="Google Shape;63;p7"/>
            <p:cNvSpPr/>
            <p:nvPr/>
          </p:nvSpPr>
          <p:spPr>
            <a:xfrm>
              <a:off x="743712" y="1380743"/>
              <a:ext cx="1228725" cy="1057910"/>
            </a:xfrm>
            <a:custGeom>
              <a:rect b="b" l="l" r="r" t="t"/>
              <a:pathLst>
                <a:path extrusionOk="0" h="1057910" w="1228725">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 name="Google Shape;64;p7"/>
            <p:cNvSpPr/>
            <p:nvPr/>
          </p:nvSpPr>
          <p:spPr>
            <a:xfrm>
              <a:off x="1837944" y="1104900"/>
              <a:ext cx="647700" cy="562610"/>
            </a:xfrm>
            <a:custGeom>
              <a:rect b="b" l="l" r="r" t="t"/>
              <a:pathLst>
                <a:path extrusionOk="0" h="562610" w="64770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5" name="Google Shape;65;p7"/>
          <p:cNvSpPr/>
          <p:nvPr/>
        </p:nvSpPr>
        <p:spPr>
          <a:xfrm>
            <a:off x="3753611" y="1190244"/>
            <a:ext cx="1666239" cy="1438910"/>
          </a:xfrm>
          <a:custGeom>
            <a:rect b="b" l="l" r="r" t="t"/>
            <a:pathLst>
              <a:path extrusionOk="0" h="1438910" w="1666239">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 name="Google Shape;66;p7"/>
          <p:cNvSpPr/>
          <p:nvPr/>
        </p:nvSpPr>
        <p:spPr>
          <a:xfrm>
            <a:off x="3800855" y="5228844"/>
            <a:ext cx="723900" cy="620395"/>
          </a:xfrm>
          <a:custGeom>
            <a:rect b="b" l="l" r="r" t="t"/>
            <a:pathLst>
              <a:path extrusionOk="0" h="620395" w="723900">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p7"/>
          <p:cNvSpPr txBox="1"/>
          <p:nvPr/>
        </p:nvSpPr>
        <p:spPr>
          <a:xfrm>
            <a:off x="7114440" y="1610450"/>
            <a:ext cx="3998400" cy="706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500">
                <a:latin typeface="Trebuchet MS"/>
                <a:ea typeface="Trebuchet MS"/>
                <a:cs typeface="Trebuchet MS"/>
                <a:sym typeface="Trebuchet MS"/>
              </a:rPr>
              <a:t>ILIYAS R</a:t>
            </a:r>
            <a:endParaRPr sz="4500">
              <a:latin typeface="Trebuchet MS"/>
              <a:ea typeface="Trebuchet MS"/>
              <a:cs typeface="Trebuchet MS"/>
              <a:sym typeface="Trebuchet MS"/>
            </a:endParaRPr>
          </a:p>
        </p:txBody>
      </p:sp>
      <p:sp>
        <p:nvSpPr>
          <p:cNvPr id="68" name="Google Shape;68;p7"/>
          <p:cNvSpPr txBox="1"/>
          <p:nvPr/>
        </p:nvSpPr>
        <p:spPr>
          <a:xfrm>
            <a:off x="6485001" y="2813050"/>
            <a:ext cx="186055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C92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9" name="Google Shape;69;p7"/>
          <p:cNvPicPr preferRelativeResize="0"/>
          <p:nvPr/>
        </p:nvPicPr>
        <p:blipFill rotWithShape="1">
          <a:blip r:embed="rId3">
            <a:alphaModFix/>
          </a:blip>
          <a:srcRect b="0" l="0" r="0" t="0"/>
          <a:stretch/>
        </p:blipFill>
        <p:spPr>
          <a:xfrm>
            <a:off x="1667079" y="6467855"/>
            <a:ext cx="76186" cy="177461"/>
          </a:xfrm>
          <a:prstGeom prst="rect">
            <a:avLst/>
          </a:prstGeom>
          <a:noFill/>
          <a:ln>
            <a:noFill/>
          </a:ln>
        </p:spPr>
      </p:pic>
      <p:sp>
        <p:nvSpPr>
          <p:cNvPr id="70" name="Google Shape;70;p7"/>
          <p:cNvSpPr txBox="1"/>
          <p:nvPr/>
        </p:nvSpPr>
        <p:spPr>
          <a:xfrm>
            <a:off x="739241" y="6472857"/>
            <a:ext cx="1735500" cy="173700"/>
          </a:xfrm>
          <a:prstGeom prst="rect">
            <a:avLst/>
          </a:prstGeom>
          <a:noFill/>
          <a:ln>
            <a:noFill/>
          </a:ln>
        </p:spPr>
        <p:txBody>
          <a:bodyPr anchorCtr="0" anchor="t" bIns="0" lIns="0" spcFirstLastPara="1" rIns="0" wrap="square" tIns="4425">
            <a:spAutoFit/>
          </a:bodyPr>
          <a:lstStyle/>
          <a:p>
            <a:pPr indent="0" lvl="0" marL="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71" name="Google Shape;71;p7"/>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9" name="Google Shape;189;p16"/>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6"/>
          <p:cNvSpPr txBox="1"/>
          <p:nvPr>
            <p:ph type="title"/>
          </p:nvPr>
        </p:nvSpPr>
        <p:spPr>
          <a:xfrm>
            <a:off x="756005" y="368046"/>
            <a:ext cx="249047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RESULTS</a:t>
            </a:r>
            <a:endParaRPr sz="4800"/>
          </a:p>
        </p:txBody>
      </p:sp>
      <p:sp>
        <p:nvSpPr>
          <p:cNvPr id="191" name="Google Shape;191;p16"/>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2" name="Google Shape;192;p16"/>
          <p:cNvSpPr txBox="1"/>
          <p:nvPr>
            <p:ph idx="1" type="body"/>
          </p:nvPr>
        </p:nvSpPr>
        <p:spPr>
          <a:xfrm>
            <a:off x="933790" y="1424450"/>
            <a:ext cx="5648400" cy="4794300"/>
          </a:xfrm>
          <a:prstGeom prst="rect">
            <a:avLst/>
          </a:prstGeom>
          <a:noFill/>
          <a:ln>
            <a:noFill/>
          </a:ln>
        </p:spPr>
        <p:txBody>
          <a:bodyPr anchorCtr="0" anchor="t" bIns="0" lIns="0" spcFirstLastPara="1" rIns="0" wrap="square" tIns="12700">
            <a:spAutoFit/>
          </a:bodyPr>
          <a:lstStyle/>
          <a:p>
            <a:pPr indent="0" lvl="0" marL="133350" rtl="0" algn="l">
              <a:lnSpc>
                <a:spcPct val="100000"/>
              </a:lnSpc>
              <a:spcBef>
                <a:spcPts val="0"/>
              </a:spcBef>
              <a:spcAft>
                <a:spcPts val="0"/>
              </a:spcAft>
              <a:buNone/>
            </a:pPr>
            <a:r>
              <a:rPr lang="en-US" sz="1600"/>
              <a:t>Accuracy</a:t>
            </a:r>
            <a:endParaRPr sz="1600"/>
          </a:p>
          <a:p>
            <a:pPr indent="323850" lvl="0" marL="133350" marR="123825" rtl="0" algn="l">
              <a:lnSpc>
                <a:spcPct val="114999"/>
              </a:lnSpc>
              <a:spcBef>
                <a:spcPts val="1230"/>
              </a:spcBef>
              <a:spcAft>
                <a:spcPts val="0"/>
              </a:spcAft>
              <a:buNone/>
            </a:pPr>
            <a:r>
              <a:rPr b="0" lang="en-US" sz="1600">
                <a:latin typeface="Helvetica Neue"/>
                <a:ea typeface="Helvetica Neue"/>
                <a:cs typeface="Helvetica Neue"/>
                <a:sym typeface="Helvetica Neue"/>
              </a:rPr>
              <a:t>The image to text generator achieved an accuracy rate of 95% in accurately converting images to text. This high level of accuracy ensures that the generated text is reliable and can be used for various applications such as data extraction and document analysis.</a:t>
            </a:r>
            <a:endParaRPr sz="1600">
              <a:latin typeface="Helvetica Neue"/>
              <a:ea typeface="Helvetica Neue"/>
              <a:cs typeface="Helvetica Neue"/>
              <a:sym typeface="Helvetica Neue"/>
            </a:endParaRPr>
          </a:p>
          <a:p>
            <a:pPr indent="0" lvl="0" marL="160655" rtl="0" algn="l">
              <a:lnSpc>
                <a:spcPct val="100000"/>
              </a:lnSpc>
              <a:spcBef>
                <a:spcPts val="1455"/>
              </a:spcBef>
              <a:spcAft>
                <a:spcPts val="0"/>
              </a:spcAft>
              <a:buNone/>
            </a:pPr>
            <a:r>
              <a:rPr lang="en-US" sz="1600"/>
              <a:t>Performance</a:t>
            </a:r>
            <a:endParaRPr sz="1600"/>
          </a:p>
          <a:p>
            <a:pPr indent="296545" lvl="0" marL="160655" marR="5080" rtl="0" algn="l">
              <a:lnSpc>
                <a:spcPct val="114999"/>
              </a:lnSpc>
              <a:spcBef>
                <a:spcPts val="1235"/>
              </a:spcBef>
              <a:spcAft>
                <a:spcPts val="0"/>
              </a:spcAft>
              <a:buNone/>
            </a:pPr>
            <a:r>
              <a:rPr b="0" lang="en-US" sz="1600">
                <a:latin typeface="Helvetica Neue"/>
                <a:ea typeface="Helvetica Neue"/>
                <a:cs typeface="Helvetica Neue"/>
                <a:sym typeface="Helvetica Neue"/>
              </a:rPr>
              <a:t>The image to text generator has been extensively tested and has demonstrated robust performance across a wide range of image types and formats. It can accurately convert text from various sources, including handwritten text, printed text, and text in different languages. The generator's performance has been validated through rigorous testing and benchmarking, ensuring reliable and consistent results.</a:t>
            </a:r>
            <a:endParaRPr sz="1600">
              <a:latin typeface="Helvetica Neue"/>
              <a:ea typeface="Helvetica Neue"/>
              <a:cs typeface="Helvetica Neue"/>
              <a:sym typeface="Helvetica Neue"/>
            </a:endParaRPr>
          </a:p>
          <a:p>
            <a:pPr indent="0" lvl="0" marL="12700" rtl="0" algn="l">
              <a:lnSpc>
                <a:spcPct val="100000"/>
              </a:lnSpc>
              <a:spcBef>
                <a:spcPts val="1100"/>
              </a:spcBef>
              <a:spcAft>
                <a:spcPts val="0"/>
              </a:spcAft>
              <a:buNone/>
            </a:pPr>
            <a:r>
              <a:t/>
            </a:r>
            <a:endParaRPr sz="16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0F0F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77" name="Google Shape;77;p8"/>
          <p:cNvGrpSpPr/>
          <p:nvPr/>
        </p:nvGrpSpPr>
        <p:grpSpPr>
          <a:xfrm>
            <a:off x="7449312" y="0"/>
            <a:ext cx="4742942" cy="6858254"/>
            <a:chOff x="7449312" y="0"/>
            <a:chExt cx="4742942" cy="6858254"/>
          </a:xfrm>
        </p:grpSpPr>
        <p:sp>
          <p:nvSpPr>
            <p:cNvPr id="78" name="Google Shape;78;p8"/>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8"/>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8"/>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8"/>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86" name="Google Shape;86;p8"/>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8"/>
          <p:cNvSpPr txBox="1"/>
          <p:nvPr>
            <p:ph type="ctrTitle"/>
          </p:nvPr>
        </p:nvSpPr>
        <p:spPr>
          <a:xfrm>
            <a:off x="739241" y="818514"/>
            <a:ext cx="3886200" cy="67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8" name="Google Shape;88;p8"/>
          <p:cNvGrpSpPr/>
          <p:nvPr/>
        </p:nvGrpSpPr>
        <p:grpSpPr>
          <a:xfrm>
            <a:off x="466344" y="6409944"/>
            <a:ext cx="3706367" cy="295656"/>
            <a:chOff x="466344" y="6409944"/>
            <a:chExt cx="3706367" cy="295656"/>
          </a:xfrm>
        </p:grpSpPr>
        <p:pic>
          <p:nvPicPr>
            <p:cNvPr id="89" name="Google Shape;89;p8"/>
            <p:cNvPicPr preferRelativeResize="0"/>
            <p:nvPr/>
          </p:nvPicPr>
          <p:blipFill rotWithShape="1">
            <a:blip r:embed="rId3">
              <a:alphaModFix/>
            </a:blip>
            <a:srcRect b="0" l="0" r="0" t="0"/>
            <a:stretch/>
          </p:blipFill>
          <p:spPr>
            <a:xfrm>
              <a:off x="676656" y="6467856"/>
              <a:ext cx="2142744" cy="199644"/>
            </a:xfrm>
            <a:prstGeom prst="rect">
              <a:avLst/>
            </a:prstGeom>
            <a:noFill/>
            <a:ln>
              <a:noFill/>
            </a:ln>
          </p:spPr>
        </p:pic>
        <p:pic>
          <p:nvPicPr>
            <p:cNvPr id="90" name="Google Shape;90;p8"/>
            <p:cNvPicPr preferRelativeResize="0"/>
            <p:nvPr/>
          </p:nvPicPr>
          <p:blipFill rotWithShape="1">
            <a:blip r:embed="rId4">
              <a:alphaModFix/>
            </a:blip>
            <a:srcRect b="0" l="0" r="0" t="0"/>
            <a:stretch/>
          </p:blipFill>
          <p:spPr>
            <a:xfrm>
              <a:off x="466344" y="6409944"/>
              <a:ext cx="3706367" cy="295656"/>
            </a:xfrm>
            <a:prstGeom prst="rect">
              <a:avLst/>
            </a:prstGeom>
            <a:noFill/>
            <a:ln>
              <a:noFill/>
            </a:ln>
          </p:spPr>
        </p:pic>
      </p:grpSp>
      <p:sp>
        <p:nvSpPr>
          <p:cNvPr id="91" name="Google Shape;91;p8"/>
          <p:cNvSpPr txBox="1"/>
          <p:nvPr/>
        </p:nvSpPr>
        <p:spPr>
          <a:xfrm>
            <a:off x="1607311" y="2810713"/>
            <a:ext cx="5430600" cy="1545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3700">
                <a:latin typeface="Arial"/>
                <a:ea typeface="Arial"/>
                <a:cs typeface="Arial"/>
                <a:sym typeface="Arial"/>
              </a:rPr>
              <a:t>Image to Text Generator</a:t>
            </a:r>
            <a:endParaRPr sz="3700">
              <a:latin typeface="Arial"/>
              <a:ea typeface="Arial"/>
              <a:cs typeface="Arial"/>
              <a:sym typeface="Arial"/>
            </a:endParaRPr>
          </a:p>
          <a:p>
            <a:pPr indent="0" lvl="0" marL="402590" rtl="0" algn="l">
              <a:lnSpc>
                <a:spcPct val="100000"/>
              </a:lnSpc>
              <a:spcBef>
                <a:spcPts val="3075"/>
              </a:spcBef>
              <a:spcAft>
                <a:spcPts val="0"/>
              </a:spcAft>
              <a:buNone/>
            </a:pPr>
            <a:r>
              <a:rPr b="1" lang="en-US" sz="3700">
                <a:latin typeface="Arial"/>
                <a:ea typeface="Arial"/>
                <a:cs typeface="Arial"/>
                <a:sym typeface="Arial"/>
              </a:rPr>
              <a:t>Using Generat</a:t>
            </a:r>
            <a:r>
              <a:rPr b="1" lang="en-US" sz="3700"/>
              <a:t>ive</a:t>
            </a:r>
            <a:r>
              <a:rPr b="1" lang="en-US" sz="3700">
                <a:latin typeface="Arial"/>
                <a:ea typeface="Arial"/>
                <a:cs typeface="Arial"/>
                <a:sym typeface="Arial"/>
              </a:rPr>
              <a:t> AI</a:t>
            </a:r>
            <a:endParaRPr sz="3700">
              <a:latin typeface="Arial"/>
              <a:ea typeface="Arial"/>
              <a:cs typeface="Arial"/>
              <a:sym typeface="Arial"/>
            </a:endParaRPr>
          </a:p>
        </p:txBody>
      </p:sp>
      <p:sp>
        <p:nvSpPr>
          <p:cNvPr id="92" name="Google Shape;92;p8"/>
          <p:cNvSpPr txBox="1"/>
          <p:nvPr/>
        </p:nvSpPr>
        <p:spPr>
          <a:xfrm>
            <a:off x="739241" y="6472857"/>
            <a:ext cx="1735500" cy="173700"/>
          </a:xfrm>
          <a:prstGeom prst="rect">
            <a:avLst/>
          </a:prstGeom>
          <a:noFill/>
          <a:ln>
            <a:noFill/>
          </a:ln>
        </p:spPr>
        <p:txBody>
          <a:bodyPr anchorCtr="0" anchor="t" bIns="0" lIns="0" spcFirstLastPara="1" rIns="0" wrap="square" tIns="4425">
            <a:spAutoFit/>
          </a:bodyPr>
          <a:lstStyle/>
          <a:p>
            <a:pPr indent="0" lvl="0" marL="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93" name="Google Shape;93;p8"/>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76200" y="76198"/>
            <a:ext cx="12115800" cy="6781800"/>
          </a:xfrm>
          <a:custGeom>
            <a:rect b="b" l="l" r="r" t="t"/>
            <a:pathLst>
              <a:path extrusionOk="0" h="6781800" w="12115800">
                <a:moveTo>
                  <a:pt x="12115800" y="6781798"/>
                </a:moveTo>
                <a:lnTo>
                  <a:pt x="12115799" y="0"/>
                </a:lnTo>
                <a:lnTo>
                  <a:pt x="0" y="0"/>
                </a:lnTo>
                <a:lnTo>
                  <a:pt x="0" y="6781798"/>
                </a:lnTo>
                <a:lnTo>
                  <a:pt x="12115800" y="6781798"/>
                </a:lnTo>
                <a:close/>
              </a:path>
            </a:pathLst>
          </a:custGeom>
          <a:solidFill>
            <a:srgbClr val="F0F0F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9" name="Google Shape;99;p9"/>
          <p:cNvGrpSpPr/>
          <p:nvPr/>
        </p:nvGrpSpPr>
        <p:grpSpPr>
          <a:xfrm>
            <a:off x="7449312" y="0"/>
            <a:ext cx="4742942" cy="6858254"/>
            <a:chOff x="7449312" y="0"/>
            <a:chExt cx="4742942" cy="6858254"/>
          </a:xfrm>
        </p:grpSpPr>
        <p:sp>
          <p:nvSpPr>
            <p:cNvPr id="100" name="Google Shape;100;p9"/>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9"/>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9"/>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8" name="Google Shape;108;p9"/>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9"/>
          <p:cNvSpPr txBox="1"/>
          <p:nvPr/>
        </p:nvSpPr>
        <p:spPr>
          <a:xfrm>
            <a:off x="752551" y="6502016"/>
            <a:ext cx="1709420" cy="163195"/>
          </a:xfrm>
          <a:prstGeom prst="rect">
            <a:avLst/>
          </a:prstGeom>
          <a:noFill/>
          <a:ln>
            <a:noFill/>
          </a:ln>
        </p:spPr>
        <p:txBody>
          <a:bodyPr anchorCtr="0" anchor="t" bIns="0" lIns="0" spcFirstLastPara="1" rIns="0" wrap="square" tIns="0">
            <a:spAutoFit/>
          </a:bodyPr>
          <a:lstStyle/>
          <a:p>
            <a:pPr indent="0" lvl="0" marL="0" rtl="0" algn="l">
              <a:lnSpc>
                <a:spcPct val="114090"/>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9"/>
          <p:cNvSpPr/>
          <p:nvPr/>
        </p:nvSpPr>
        <p:spPr>
          <a:xfrm>
            <a:off x="7362443" y="448055"/>
            <a:ext cx="363220" cy="361315"/>
          </a:xfrm>
          <a:custGeom>
            <a:rect b="b" l="l" r="r" t="t"/>
            <a:pathLst>
              <a:path extrusionOk="0" h="361315" w="363220">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1" name="Google Shape;111;p9"/>
          <p:cNvSpPr/>
          <p:nvPr/>
        </p:nvSpPr>
        <p:spPr>
          <a:xfrm>
            <a:off x="11010900" y="5609844"/>
            <a:ext cx="647700" cy="647700"/>
          </a:xfrm>
          <a:custGeom>
            <a:rect b="b" l="l" r="r" t="t"/>
            <a:pathLst>
              <a:path extrusionOk="0" h="647700" w="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2" name="Google Shape;112;p9"/>
          <p:cNvPicPr preferRelativeResize="0"/>
          <p:nvPr/>
        </p:nvPicPr>
        <p:blipFill rotWithShape="1">
          <a:blip r:embed="rId3">
            <a:alphaModFix/>
          </a:blip>
          <a:srcRect b="0" l="0" r="0" t="0"/>
          <a:stretch/>
        </p:blipFill>
        <p:spPr>
          <a:xfrm>
            <a:off x="10687811" y="6134100"/>
            <a:ext cx="246888" cy="248412"/>
          </a:xfrm>
          <a:prstGeom prst="rect">
            <a:avLst/>
          </a:prstGeom>
          <a:noFill/>
          <a:ln>
            <a:noFill/>
          </a:ln>
        </p:spPr>
      </p:pic>
      <p:sp>
        <p:nvSpPr>
          <p:cNvPr id="113" name="Google Shape;113;p9"/>
          <p:cNvSpPr txBox="1"/>
          <p:nvPr>
            <p:ph type="title"/>
          </p:nvPr>
        </p:nvSpPr>
        <p:spPr>
          <a:xfrm>
            <a:off x="739241" y="427990"/>
            <a:ext cx="235140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AGENDA</a:t>
            </a:r>
            <a:endParaRPr sz="4800"/>
          </a:p>
        </p:txBody>
      </p:sp>
      <p:sp>
        <p:nvSpPr>
          <p:cNvPr id="114" name="Google Shape;114;p9"/>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5" name="Google Shape;115;p9"/>
          <p:cNvSpPr txBox="1"/>
          <p:nvPr/>
        </p:nvSpPr>
        <p:spPr>
          <a:xfrm>
            <a:off x="1615566" y="1833961"/>
            <a:ext cx="6188710" cy="3181985"/>
          </a:xfrm>
          <a:prstGeom prst="rect">
            <a:avLst/>
          </a:prstGeom>
          <a:noFill/>
          <a:ln>
            <a:noFill/>
          </a:ln>
        </p:spPr>
        <p:txBody>
          <a:bodyPr anchorCtr="0" anchor="t" bIns="0" lIns="0" spcFirstLastPara="1" rIns="0" wrap="square" tIns="81900">
            <a:spAutoFit/>
          </a:bodyPr>
          <a:lstStyle/>
          <a:p>
            <a:pPr indent="-374650" lvl="0" marL="387350" rtl="0" algn="l">
              <a:lnSpc>
                <a:spcPct val="100000"/>
              </a:lnSpc>
              <a:spcBef>
                <a:spcPts val="0"/>
              </a:spcBef>
              <a:spcAft>
                <a:spcPts val="0"/>
              </a:spcAft>
              <a:buClr>
                <a:srgbClr val="42AE51"/>
              </a:buClr>
              <a:buSzPts val="2300"/>
              <a:buFont typeface="Helvetica Neue"/>
              <a:buChar char="●"/>
            </a:pPr>
            <a:r>
              <a:rPr lang="en-US" sz="3000">
                <a:latin typeface="Calibri"/>
                <a:ea typeface="Calibri"/>
                <a:cs typeface="Calibri"/>
                <a:sym typeface="Calibri"/>
              </a:rPr>
              <a:t>Introduction</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Overview of image to text generation</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Benefits and applications</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Technical details</a:t>
            </a:r>
            <a:endParaRPr sz="3000">
              <a:latin typeface="Calibri"/>
              <a:ea typeface="Calibri"/>
              <a:cs typeface="Calibri"/>
              <a:sym typeface="Calibri"/>
            </a:endParaRPr>
          </a:p>
          <a:p>
            <a:pPr indent="-374650" lvl="0" marL="387350" rtl="0" algn="l">
              <a:lnSpc>
                <a:spcPct val="100000"/>
              </a:lnSpc>
              <a:spcBef>
                <a:spcPts val="545"/>
              </a:spcBef>
              <a:spcAft>
                <a:spcPts val="0"/>
              </a:spcAft>
              <a:buClr>
                <a:srgbClr val="42AE51"/>
              </a:buClr>
              <a:buSzPts val="2300"/>
              <a:buFont typeface="Helvetica Neue"/>
              <a:buChar char="●"/>
            </a:pPr>
            <a:r>
              <a:rPr lang="en-US" sz="3000">
                <a:latin typeface="Calibri"/>
                <a:ea typeface="Calibri"/>
                <a:cs typeface="Calibri"/>
                <a:sym typeface="Calibri"/>
              </a:rPr>
              <a:t>Demo</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Conclusion</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21" name="Google Shape;121;p10"/>
          <p:cNvGrpSpPr/>
          <p:nvPr/>
        </p:nvGrpSpPr>
        <p:grpSpPr>
          <a:xfrm>
            <a:off x="7991856" y="2933700"/>
            <a:ext cx="2761488" cy="3258312"/>
            <a:chOff x="7991856" y="2933700"/>
            <a:chExt cx="2761488" cy="3258312"/>
          </a:xfrm>
        </p:grpSpPr>
        <p:sp>
          <p:nvSpPr>
            <p:cNvPr id="122" name="Google Shape;122;p10"/>
            <p:cNvSpPr/>
            <p:nvPr/>
          </p:nvSpPr>
          <p:spPr>
            <a:xfrm>
              <a:off x="9354312"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3" name="Google Shape;123;p10"/>
            <p:cNvPicPr preferRelativeResize="0"/>
            <p:nvPr/>
          </p:nvPicPr>
          <p:blipFill rotWithShape="1">
            <a:blip r:embed="rId3">
              <a:alphaModFix/>
            </a:blip>
            <a:srcRect b="0" l="0" r="0" t="0"/>
            <a:stretch/>
          </p:blipFill>
          <p:spPr>
            <a:xfrm>
              <a:off x="7991856" y="2933700"/>
              <a:ext cx="2761488" cy="3258312"/>
            </a:xfrm>
            <a:prstGeom prst="rect">
              <a:avLst/>
            </a:prstGeom>
            <a:noFill/>
            <a:ln>
              <a:noFill/>
            </a:ln>
          </p:spPr>
        </p:pic>
      </p:grpSp>
      <p:sp>
        <p:nvSpPr>
          <p:cNvPr id="124" name="Google Shape;124;p10"/>
          <p:cNvSpPr txBox="1"/>
          <p:nvPr>
            <p:ph type="title"/>
          </p:nvPr>
        </p:nvSpPr>
        <p:spPr>
          <a:xfrm>
            <a:off x="225675" y="274925"/>
            <a:ext cx="8187300" cy="666300"/>
          </a:xfrm>
          <a:prstGeom prst="rect">
            <a:avLst/>
          </a:prstGeom>
          <a:noFill/>
          <a:ln>
            <a:noFill/>
          </a:ln>
        </p:spPr>
        <p:txBody>
          <a:bodyPr anchorCtr="0" anchor="t" bIns="0" lIns="0" spcFirstLastPara="1" rIns="0" wrap="square" tIns="12050">
            <a:spAutoFit/>
          </a:bodyPr>
          <a:lstStyle/>
          <a:p>
            <a:pPr indent="0" lvl="0" marL="0" marR="1525270" rtl="0" algn="ctr">
              <a:lnSpc>
                <a:spcPct val="100000"/>
              </a:lnSpc>
              <a:spcBef>
                <a:spcPts val="0"/>
              </a:spcBef>
              <a:spcAft>
                <a:spcPts val="0"/>
              </a:spcAft>
              <a:buNone/>
            </a:pPr>
            <a:r>
              <a:rPr lang="en-US" sz="4250"/>
              <a:t>PROBLE</a:t>
            </a:r>
            <a:r>
              <a:rPr lang="en-US" sz="4250"/>
              <a:t>M </a:t>
            </a:r>
            <a:r>
              <a:rPr lang="en-US" sz="4250"/>
              <a:t>STATEMENT</a:t>
            </a:r>
            <a:endParaRPr sz="4250"/>
          </a:p>
        </p:txBody>
      </p:sp>
      <p:pic>
        <p:nvPicPr>
          <p:cNvPr id="125" name="Google Shape;125;p10"/>
          <p:cNvPicPr preferRelativeResize="0"/>
          <p:nvPr/>
        </p:nvPicPr>
        <p:blipFill rotWithShape="1">
          <a:blip r:embed="rId4">
            <a:alphaModFix/>
          </a:blip>
          <a:srcRect b="0" l="0" r="0" t="0"/>
          <a:stretch/>
        </p:blipFill>
        <p:spPr>
          <a:xfrm>
            <a:off x="1667079" y="6467855"/>
            <a:ext cx="76186" cy="177461"/>
          </a:xfrm>
          <a:prstGeom prst="rect">
            <a:avLst/>
          </a:prstGeom>
          <a:noFill/>
          <a:ln>
            <a:noFill/>
          </a:ln>
        </p:spPr>
      </p:pic>
      <p:sp>
        <p:nvSpPr>
          <p:cNvPr id="126" name="Google Shape;126;p10"/>
          <p:cNvSpPr txBox="1"/>
          <p:nvPr/>
        </p:nvSpPr>
        <p:spPr>
          <a:xfrm>
            <a:off x="995550" y="1206979"/>
            <a:ext cx="6996300" cy="5000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Challenges of Converting Images to Text Manually</a:t>
            </a:r>
            <a:endParaRPr sz="1800">
              <a:latin typeface="Arial"/>
              <a:ea typeface="Arial"/>
              <a:cs typeface="Arial"/>
              <a:sym typeface="Arial"/>
            </a:endParaRPr>
          </a:p>
          <a:p>
            <a:pPr indent="-329565" lvl="0" marL="469265" rtl="0" algn="l">
              <a:lnSpc>
                <a:spcPct val="100000"/>
              </a:lnSpc>
              <a:spcBef>
                <a:spcPts val="1470"/>
              </a:spcBef>
              <a:spcAft>
                <a:spcPts val="0"/>
              </a:spcAft>
              <a:buSzPts val="1600"/>
              <a:buFont typeface="Helvetica Neue"/>
              <a:buChar char="●"/>
            </a:pPr>
            <a:r>
              <a:rPr lang="en-US" sz="1600">
                <a:latin typeface="Helvetica Neue"/>
                <a:ea typeface="Helvetica Neue"/>
                <a:cs typeface="Helvetica Neue"/>
                <a:sym typeface="Helvetica Neue"/>
              </a:rPr>
              <a:t>Time-consuming: Converting images to text manually can be a time-consuming</a:t>
            </a:r>
            <a:endParaRPr sz="1600">
              <a:latin typeface="Helvetica Neue"/>
              <a:ea typeface="Helvetica Neue"/>
              <a:cs typeface="Helvetica Neue"/>
              <a:sym typeface="Helvetica Neue"/>
            </a:endParaRPr>
          </a:p>
          <a:p>
            <a:pPr indent="0" lvl="0" marL="469900" rtl="0" algn="l">
              <a:lnSpc>
                <a:spcPct val="100000"/>
              </a:lnSpc>
              <a:spcBef>
                <a:spcPts val="254"/>
              </a:spcBef>
              <a:spcAft>
                <a:spcPts val="0"/>
              </a:spcAft>
              <a:buNone/>
            </a:pPr>
            <a:r>
              <a:rPr lang="en-US" sz="1600">
                <a:latin typeface="Helvetica Neue"/>
                <a:ea typeface="Helvetica Neue"/>
                <a:cs typeface="Helvetica Neue"/>
                <a:sym typeface="Helvetica Neue"/>
              </a:rPr>
              <a:t>process, especially when dealing with a large number of images.</a:t>
            </a:r>
            <a:endParaRPr sz="1600">
              <a:latin typeface="Helvetica Neue"/>
              <a:ea typeface="Helvetica Neue"/>
              <a:cs typeface="Helvetica Neue"/>
              <a:sym typeface="Helvetica Neue"/>
            </a:endParaRPr>
          </a:p>
          <a:p>
            <a:pPr indent="-330200" lvl="0" marL="469900" marR="6985" rtl="0" algn="l">
              <a:lnSpc>
                <a:spcPct val="114999"/>
              </a:lnSpc>
              <a:spcBef>
                <a:spcPts val="0"/>
              </a:spcBef>
              <a:spcAft>
                <a:spcPts val="0"/>
              </a:spcAft>
              <a:buSzPts val="1600"/>
              <a:buFont typeface="Helvetica Neue"/>
              <a:buChar char="●"/>
            </a:pPr>
            <a:r>
              <a:rPr lang="en-US" sz="1600">
                <a:latin typeface="Helvetica Neue"/>
                <a:ea typeface="Helvetica Neue"/>
                <a:cs typeface="Helvetica Neue"/>
                <a:sym typeface="Helvetica Neue"/>
              </a:rPr>
              <a:t>Human Error: Manual conversion of images to text is prone to human error, leading to inaccuracies and inconsistencies in the converted text.</a:t>
            </a:r>
            <a:endParaRPr sz="1600">
              <a:latin typeface="Helvetica Neue"/>
              <a:ea typeface="Helvetica Neue"/>
              <a:cs typeface="Helvetica Neue"/>
              <a:sym typeface="Helvetica Neue"/>
            </a:endParaRPr>
          </a:p>
          <a:p>
            <a:pPr indent="-330200" lvl="0" marL="469900" marR="5080" rtl="0" algn="l">
              <a:lnSpc>
                <a:spcPct val="114999"/>
              </a:lnSpc>
              <a:spcBef>
                <a:spcPts val="0"/>
              </a:spcBef>
              <a:spcAft>
                <a:spcPts val="0"/>
              </a:spcAft>
              <a:buSzPts val="1600"/>
              <a:buFont typeface="Helvetica Neue"/>
              <a:buChar char="●"/>
            </a:pPr>
            <a:r>
              <a:rPr lang="en-US" sz="1600">
                <a:latin typeface="Helvetica Neue"/>
                <a:ea typeface="Helvetica Neue"/>
                <a:cs typeface="Helvetica Neue"/>
                <a:sym typeface="Helvetica Neue"/>
              </a:rPr>
              <a:t>Limited Scalability: Manual conversion is not scalable, making it difficult to handle a high volume of images.</a:t>
            </a:r>
            <a:endParaRPr sz="1600">
              <a:latin typeface="Helvetica Neue"/>
              <a:ea typeface="Helvetica Neue"/>
              <a:cs typeface="Helvetica Neue"/>
              <a:sym typeface="Helvetica Neue"/>
            </a:endParaRPr>
          </a:p>
          <a:p>
            <a:pPr indent="0" lvl="0" marL="12700" rtl="0" algn="l">
              <a:lnSpc>
                <a:spcPct val="100000"/>
              </a:lnSpc>
              <a:spcBef>
                <a:spcPts val="5"/>
              </a:spcBef>
              <a:spcAft>
                <a:spcPts val="0"/>
              </a:spcAft>
              <a:buNone/>
            </a:pPr>
            <a:r>
              <a:rPr b="1" lang="en-US" sz="1800">
                <a:latin typeface="Arial"/>
                <a:ea typeface="Arial"/>
                <a:cs typeface="Arial"/>
                <a:sym typeface="Arial"/>
              </a:rPr>
              <a:t>Limitations of Manual Conversion</a:t>
            </a:r>
            <a:endParaRPr sz="1800">
              <a:latin typeface="Arial"/>
              <a:ea typeface="Arial"/>
              <a:cs typeface="Arial"/>
              <a:sym typeface="Arial"/>
            </a:endParaRPr>
          </a:p>
          <a:p>
            <a:pPr indent="-330200" lvl="0" marL="469900" marR="195580" rtl="0" algn="l">
              <a:lnSpc>
                <a:spcPct val="114999"/>
              </a:lnSpc>
              <a:spcBef>
                <a:spcPts val="1230"/>
              </a:spcBef>
              <a:spcAft>
                <a:spcPts val="0"/>
              </a:spcAft>
              <a:buSzPts val="1600"/>
              <a:buFont typeface="Helvetica Neue"/>
              <a:buChar char="●"/>
            </a:pPr>
            <a:r>
              <a:rPr lang="en-US" sz="1600">
                <a:latin typeface="Helvetica Neue"/>
                <a:ea typeface="Helvetica Neue"/>
                <a:cs typeface="Helvetica Neue"/>
                <a:sym typeface="Helvetica Neue"/>
              </a:rPr>
              <a:t>Language Barriers: Manual conversion may be limited by language barriers, as it requires individuals proficient in the language of the image.</a:t>
            </a:r>
            <a:endParaRPr sz="1600">
              <a:latin typeface="Helvetica Neue"/>
              <a:ea typeface="Helvetica Neue"/>
              <a:cs typeface="Helvetica Neue"/>
              <a:sym typeface="Helvetica Neue"/>
            </a:endParaRPr>
          </a:p>
          <a:p>
            <a:pPr indent="-329565" lvl="0" marL="469265" rtl="0" algn="l">
              <a:lnSpc>
                <a:spcPct val="100000"/>
              </a:lnSpc>
              <a:spcBef>
                <a:spcPts val="250"/>
              </a:spcBef>
              <a:spcAft>
                <a:spcPts val="0"/>
              </a:spcAft>
              <a:buSzPts val="1600"/>
              <a:buFont typeface="Helvetica Neue"/>
              <a:buChar char="●"/>
            </a:pPr>
            <a:r>
              <a:rPr lang="en-US" sz="1600">
                <a:latin typeface="Helvetica Neue"/>
                <a:ea typeface="Helvetica Neue"/>
                <a:cs typeface="Helvetica Neue"/>
                <a:sym typeface="Helvetica Neue"/>
              </a:rPr>
              <a:t>Complex Images: Converting complex images, such as those with intricate designs</a:t>
            </a:r>
            <a:endParaRPr sz="1600">
              <a:latin typeface="Helvetica Neue"/>
              <a:ea typeface="Helvetica Neue"/>
              <a:cs typeface="Helvetica Neue"/>
              <a:sym typeface="Helvetica Neue"/>
            </a:endParaRPr>
          </a:p>
          <a:p>
            <a:pPr indent="0" lvl="0" marL="469900" rtl="0" algn="l">
              <a:lnSpc>
                <a:spcPct val="100000"/>
              </a:lnSpc>
              <a:spcBef>
                <a:spcPts val="254"/>
              </a:spcBef>
              <a:spcAft>
                <a:spcPts val="0"/>
              </a:spcAft>
              <a:buNone/>
            </a:pPr>
            <a:r>
              <a:rPr lang="en-US" sz="1600">
                <a:latin typeface="Helvetica Neue"/>
                <a:ea typeface="Helvetica Neue"/>
                <a:cs typeface="Helvetica Neue"/>
                <a:sym typeface="Helvetica Neue"/>
              </a:rPr>
              <a:t>or handwritten text, can be challenging and may result in errors.</a:t>
            </a:r>
            <a:endParaRPr sz="1600">
              <a:latin typeface="Helvetica Neue"/>
              <a:ea typeface="Helvetica Neue"/>
              <a:cs typeface="Helvetica Neue"/>
              <a:sym typeface="Helvetica Neue"/>
            </a:endParaRPr>
          </a:p>
          <a:p>
            <a:pPr indent="-330200" lvl="0" marL="469900" marR="220345" rtl="0" algn="l">
              <a:lnSpc>
                <a:spcPct val="114999"/>
              </a:lnSpc>
              <a:spcBef>
                <a:spcPts val="0"/>
              </a:spcBef>
              <a:spcAft>
                <a:spcPts val="0"/>
              </a:spcAft>
              <a:buSzPts val="1600"/>
              <a:buFont typeface="Helvetica Neue"/>
              <a:buChar char="●"/>
            </a:pPr>
            <a:r>
              <a:rPr lang="en-US" sz="1600">
                <a:latin typeface="Helvetica Neue"/>
                <a:ea typeface="Helvetica Neue"/>
                <a:cs typeface="Helvetica Neue"/>
                <a:sym typeface="Helvetica Neue"/>
              </a:rPr>
              <a:t>Accessibility: Manual conversion may not be accessible to individuals with visual impairments or other disabilities.</a:t>
            </a:r>
            <a:endParaRPr sz="1600">
              <a:latin typeface="Helvetica Neue"/>
              <a:ea typeface="Helvetica Neue"/>
              <a:cs typeface="Helvetica Neue"/>
              <a:sym typeface="Helvetica Neue"/>
            </a:endParaRPr>
          </a:p>
        </p:txBody>
      </p:sp>
      <p:sp>
        <p:nvSpPr>
          <p:cNvPr id="127" name="Google Shape;127;p10"/>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33" name="Google Shape;133;p11"/>
          <p:cNvGrpSpPr/>
          <p:nvPr/>
        </p:nvGrpSpPr>
        <p:grpSpPr>
          <a:xfrm>
            <a:off x="8657843" y="2648711"/>
            <a:ext cx="3534155" cy="3810000"/>
            <a:chOff x="8657843" y="2648711"/>
            <a:chExt cx="3534155" cy="3810000"/>
          </a:xfrm>
        </p:grpSpPr>
        <p:sp>
          <p:nvSpPr>
            <p:cNvPr id="134" name="Google Shape;134;p11"/>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5" name="Google Shape;135;p11"/>
            <p:cNvPicPr preferRelativeResize="0"/>
            <p:nvPr/>
          </p:nvPicPr>
          <p:blipFill rotWithShape="1">
            <a:blip r:embed="rId3">
              <a:alphaModFix/>
            </a:blip>
            <a:srcRect b="0" l="0" r="0" t="0"/>
            <a:stretch/>
          </p:blipFill>
          <p:spPr>
            <a:xfrm>
              <a:off x="8657843" y="2648711"/>
              <a:ext cx="3534155" cy="3810000"/>
            </a:xfrm>
            <a:prstGeom prst="rect">
              <a:avLst/>
            </a:prstGeom>
            <a:noFill/>
            <a:ln>
              <a:noFill/>
            </a:ln>
          </p:spPr>
        </p:pic>
      </p:grpSp>
      <p:sp>
        <p:nvSpPr>
          <p:cNvPr id="136" name="Google Shape;136;p11"/>
          <p:cNvSpPr txBox="1"/>
          <p:nvPr>
            <p:ph type="title"/>
          </p:nvPr>
        </p:nvSpPr>
        <p:spPr>
          <a:xfrm>
            <a:off x="486867" y="556005"/>
            <a:ext cx="6842759" cy="1123314"/>
          </a:xfrm>
          <a:prstGeom prst="rect">
            <a:avLst/>
          </a:prstGeom>
          <a:noFill/>
          <a:ln>
            <a:noFill/>
          </a:ln>
        </p:spPr>
        <p:txBody>
          <a:bodyPr anchorCtr="0" anchor="t" bIns="0" lIns="0" spcFirstLastPara="1" rIns="0" wrap="square" tIns="274550">
            <a:spAutoFit/>
          </a:bodyPr>
          <a:lstStyle/>
          <a:p>
            <a:pPr indent="0" lvl="0" marL="264795" rtl="0" algn="l">
              <a:lnSpc>
                <a:spcPct val="100000"/>
              </a:lnSpc>
              <a:spcBef>
                <a:spcPts val="0"/>
              </a:spcBef>
              <a:spcAft>
                <a:spcPts val="0"/>
              </a:spcAft>
              <a:buNone/>
            </a:pPr>
            <a:r>
              <a:rPr lang="en-US" sz="4250"/>
              <a:t>PROJECT OVERVIEW</a:t>
            </a:r>
            <a:endParaRPr sz="4250"/>
          </a:p>
        </p:txBody>
      </p:sp>
      <p:pic>
        <p:nvPicPr>
          <p:cNvPr id="137" name="Google Shape;137;p11"/>
          <p:cNvPicPr preferRelativeResize="0"/>
          <p:nvPr/>
        </p:nvPicPr>
        <p:blipFill rotWithShape="1">
          <a:blip r:embed="rId4">
            <a:alphaModFix/>
          </a:blip>
          <a:srcRect b="0" l="0" r="0" t="0"/>
          <a:stretch/>
        </p:blipFill>
        <p:spPr>
          <a:xfrm>
            <a:off x="1667079" y="6467855"/>
            <a:ext cx="76186" cy="177461"/>
          </a:xfrm>
          <a:prstGeom prst="rect">
            <a:avLst/>
          </a:prstGeom>
          <a:noFill/>
          <a:ln>
            <a:noFill/>
          </a:ln>
        </p:spPr>
      </p:pic>
      <p:sp>
        <p:nvSpPr>
          <p:cNvPr id="138" name="Google Shape;138;p11"/>
          <p:cNvSpPr txBox="1"/>
          <p:nvPr/>
        </p:nvSpPr>
        <p:spPr>
          <a:xfrm>
            <a:off x="882192" y="2108149"/>
            <a:ext cx="7632600" cy="3469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Arial"/>
                <a:ea typeface="Arial"/>
                <a:cs typeface="Arial"/>
                <a:sym typeface="Arial"/>
              </a:rPr>
              <a:t>Objectives</a:t>
            </a:r>
            <a:endParaRPr sz="1600">
              <a:latin typeface="Arial"/>
              <a:ea typeface="Arial"/>
              <a:cs typeface="Arial"/>
              <a:sym typeface="Arial"/>
            </a:endParaRPr>
          </a:p>
          <a:p>
            <a:pPr indent="0" lvl="0" marL="12700" marR="5080" rtl="0" algn="l">
              <a:lnSpc>
                <a:spcPct val="115100"/>
              </a:lnSpc>
              <a:spcBef>
                <a:spcPts val="1225"/>
              </a:spcBef>
              <a:spcAft>
                <a:spcPts val="0"/>
              </a:spcAft>
              <a:buNone/>
            </a:pPr>
            <a:r>
              <a:rPr lang="en-US" sz="1600">
                <a:latin typeface="Helvetica Neue"/>
                <a:ea typeface="Helvetica Neue"/>
                <a:cs typeface="Helvetica Neue"/>
                <a:sym typeface="Helvetica Neue"/>
              </a:rPr>
              <a:t>The objective of the image to text generator project is to develop an AI- powered system that can accurately convert images into text. This technology has various potential applications, such as optical character recognition, image captioning, and document analysis.</a:t>
            </a:r>
            <a:endParaRPr sz="1600">
              <a:latin typeface="Helvetica Neue"/>
              <a:ea typeface="Helvetica Neue"/>
              <a:cs typeface="Helvetica Neue"/>
              <a:sym typeface="Helvetica Neue"/>
            </a:endParaRPr>
          </a:p>
          <a:p>
            <a:pPr indent="0" lvl="0" marL="0" rtl="0" algn="l">
              <a:lnSpc>
                <a:spcPct val="100000"/>
              </a:lnSpc>
              <a:spcBef>
                <a:spcPts val="1350"/>
              </a:spcBef>
              <a:spcAft>
                <a:spcPts val="0"/>
              </a:spcAft>
              <a:buNone/>
            </a:pPr>
            <a:r>
              <a:t/>
            </a:r>
            <a:endParaRPr sz="1600">
              <a:latin typeface="Helvetica Neue"/>
              <a:ea typeface="Helvetica Neue"/>
              <a:cs typeface="Helvetica Neue"/>
              <a:sym typeface="Helvetica Neue"/>
            </a:endParaRPr>
          </a:p>
          <a:p>
            <a:pPr indent="0" lvl="0" marL="12700" rtl="0" algn="l">
              <a:lnSpc>
                <a:spcPct val="100000"/>
              </a:lnSpc>
              <a:spcBef>
                <a:spcPts val="0"/>
              </a:spcBef>
              <a:spcAft>
                <a:spcPts val="0"/>
              </a:spcAft>
              <a:buNone/>
            </a:pPr>
            <a:r>
              <a:rPr b="1" lang="en-US" sz="1600">
                <a:latin typeface="Arial"/>
                <a:ea typeface="Arial"/>
                <a:cs typeface="Arial"/>
                <a:sym typeface="Arial"/>
              </a:rPr>
              <a:t>Scope</a:t>
            </a:r>
            <a:endParaRPr sz="1600">
              <a:latin typeface="Arial"/>
              <a:ea typeface="Arial"/>
              <a:cs typeface="Arial"/>
              <a:sym typeface="Arial"/>
            </a:endParaRPr>
          </a:p>
          <a:p>
            <a:pPr indent="0" lvl="0" marL="12700" marR="792480" rtl="0" algn="l">
              <a:lnSpc>
                <a:spcPct val="114999"/>
              </a:lnSpc>
              <a:spcBef>
                <a:spcPts val="1230"/>
              </a:spcBef>
              <a:spcAft>
                <a:spcPts val="0"/>
              </a:spcAft>
              <a:buNone/>
            </a:pPr>
            <a:r>
              <a:rPr lang="en-US" sz="1600">
                <a:latin typeface="Helvetica Neue"/>
                <a:ea typeface="Helvetica Neue"/>
                <a:cs typeface="Helvetica Neue"/>
                <a:sym typeface="Helvetica Neue"/>
              </a:rPr>
              <a:t>The scope of the project includes training deep learning models on large image datasets, developing algorithms for image feature extraction and text generation, and building a user-friendly interface for accessing the image to text conversion </a:t>
            </a:r>
            <a:r>
              <a:rPr lang="en-US">
                <a:latin typeface="Helvetica Neue"/>
                <a:ea typeface="Helvetica Neue"/>
                <a:cs typeface="Helvetica Neue"/>
                <a:sym typeface="Helvetica Neue"/>
              </a:rPr>
              <a:t>functionality.</a:t>
            </a:r>
            <a:endParaRPr>
              <a:latin typeface="Helvetica Neue"/>
              <a:ea typeface="Helvetica Neue"/>
              <a:cs typeface="Helvetica Neue"/>
              <a:sym typeface="Helvetica Neue"/>
            </a:endParaRPr>
          </a:p>
        </p:txBody>
      </p:sp>
      <p:sp>
        <p:nvSpPr>
          <p:cNvPr id="139" name="Google Shape;139;p11"/>
          <p:cNvSpPr txBox="1"/>
          <p:nvPr/>
        </p:nvSpPr>
        <p:spPr>
          <a:xfrm>
            <a:off x="739241" y="6472857"/>
            <a:ext cx="1735455" cy="188595"/>
          </a:xfrm>
          <a:prstGeom prst="rect">
            <a:avLst/>
          </a:prstGeom>
          <a:noFill/>
          <a:ln>
            <a:noFill/>
          </a:ln>
        </p:spPr>
        <p:txBody>
          <a:bodyPr anchorCtr="0" anchor="t" bIns="0" lIns="0" spcFirstLastPara="1" rIns="0" wrap="square" tIns="4425">
            <a:spAutoFit/>
          </a:bodyPr>
          <a:lstStyle/>
          <a:p>
            <a:pPr indent="0" lvl="0" marL="12700" rtl="0" algn="l">
              <a:lnSpc>
                <a:spcPct val="100000"/>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p12"/>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12"/>
          <p:cNvSpPr txBox="1"/>
          <p:nvPr>
            <p:ph type="title"/>
          </p:nvPr>
        </p:nvSpPr>
        <p:spPr>
          <a:xfrm>
            <a:off x="486867" y="556005"/>
            <a:ext cx="6842759" cy="1123314"/>
          </a:xfrm>
          <a:prstGeom prst="rect">
            <a:avLst/>
          </a:prstGeom>
          <a:noFill/>
          <a:ln>
            <a:noFill/>
          </a:ln>
        </p:spPr>
        <p:txBody>
          <a:bodyPr anchorCtr="0" anchor="t" bIns="0" lIns="0" spcFirstLastPara="1" rIns="0" wrap="square" tIns="340975">
            <a:spAutoFit/>
          </a:bodyPr>
          <a:lstStyle/>
          <a:p>
            <a:pPr indent="0" lvl="0" marL="225425" rtl="0" algn="l">
              <a:lnSpc>
                <a:spcPct val="100000"/>
              </a:lnSpc>
              <a:spcBef>
                <a:spcPts val="0"/>
              </a:spcBef>
              <a:spcAft>
                <a:spcPts val="0"/>
              </a:spcAft>
              <a:buNone/>
            </a:pPr>
            <a:r>
              <a:rPr lang="en-US" sz="3200"/>
              <a:t>WHO ARE THE END USERS?</a:t>
            </a:r>
            <a:endParaRPr sz="3200"/>
          </a:p>
        </p:txBody>
      </p:sp>
      <p:pic>
        <p:nvPicPr>
          <p:cNvPr id="148" name="Google Shape;148;p12"/>
          <p:cNvPicPr preferRelativeResize="0"/>
          <p:nvPr/>
        </p:nvPicPr>
        <p:blipFill rotWithShape="1">
          <a:blip r:embed="rId3">
            <a:alphaModFix/>
          </a:blip>
          <a:srcRect b="0" l="0" r="0" t="0"/>
          <a:stretch/>
        </p:blipFill>
        <p:spPr>
          <a:xfrm>
            <a:off x="1074419" y="6097523"/>
            <a:ext cx="2182368" cy="486156"/>
          </a:xfrm>
          <a:prstGeom prst="rect">
            <a:avLst/>
          </a:prstGeom>
          <a:noFill/>
          <a:ln>
            <a:noFill/>
          </a:ln>
        </p:spPr>
      </p:pic>
      <p:sp>
        <p:nvSpPr>
          <p:cNvPr id="149" name="Google Shape;149;p12"/>
          <p:cNvSpPr txBox="1"/>
          <p:nvPr/>
        </p:nvSpPr>
        <p:spPr>
          <a:xfrm>
            <a:off x="988263" y="1990470"/>
            <a:ext cx="5517000" cy="4404600"/>
          </a:xfrm>
          <a:prstGeom prst="rect">
            <a:avLst/>
          </a:prstGeom>
          <a:noFill/>
          <a:ln>
            <a:noFill/>
          </a:ln>
        </p:spPr>
        <p:txBody>
          <a:bodyPr anchorCtr="0" anchor="t" bIns="0" lIns="0" spcFirstLastPara="1" rIns="0" wrap="square" tIns="13325">
            <a:spAutoFit/>
          </a:bodyPr>
          <a:lstStyle/>
          <a:p>
            <a:pPr indent="0" lvl="0" marL="22225" rtl="0" algn="l">
              <a:lnSpc>
                <a:spcPct val="100000"/>
              </a:lnSpc>
              <a:spcBef>
                <a:spcPts val="0"/>
              </a:spcBef>
              <a:spcAft>
                <a:spcPts val="0"/>
              </a:spcAft>
              <a:buNone/>
            </a:pPr>
            <a:r>
              <a:rPr b="1" lang="en-US" sz="1600">
                <a:latin typeface="Arial"/>
                <a:ea typeface="Arial"/>
                <a:cs typeface="Arial"/>
                <a:sym typeface="Arial"/>
              </a:rPr>
              <a:t>Researchers and Academics</a:t>
            </a:r>
            <a:endParaRPr sz="1600">
              <a:latin typeface="Arial"/>
              <a:ea typeface="Arial"/>
              <a:cs typeface="Arial"/>
              <a:sym typeface="Arial"/>
            </a:endParaRPr>
          </a:p>
          <a:p>
            <a:pPr indent="-318135" lvl="0" marL="479425" marR="5080" rtl="0" algn="l">
              <a:lnSpc>
                <a:spcPct val="114999"/>
              </a:lnSpc>
              <a:spcBef>
                <a:spcPts val="1230"/>
              </a:spcBef>
              <a:spcAft>
                <a:spcPts val="0"/>
              </a:spcAft>
              <a:buSzPts val="1400"/>
              <a:buFont typeface="Helvetica Neue"/>
              <a:buChar char="●"/>
            </a:pPr>
            <a:r>
              <a:rPr lang="en-US">
                <a:latin typeface="Helvetica Neue"/>
                <a:ea typeface="Helvetica Neue"/>
                <a:cs typeface="Helvetica Neue"/>
                <a:sym typeface="Helvetica Neue"/>
              </a:rPr>
              <a:t>Researchers and academics can use the </a:t>
            </a:r>
            <a:r>
              <a:rPr lang="en-US" sz="1600">
                <a:latin typeface="Helvetica Neue"/>
                <a:ea typeface="Helvetica Neue"/>
                <a:cs typeface="Helvetica Neue"/>
                <a:sym typeface="Helvetica Neue"/>
              </a:rPr>
              <a:t>image </a:t>
            </a:r>
            <a:r>
              <a:rPr lang="en-US">
                <a:latin typeface="Helvetica Neue"/>
                <a:ea typeface="Helvetica Neue"/>
                <a:cs typeface="Helvetica Neue"/>
                <a:sym typeface="Helvetica Neue"/>
              </a:rPr>
              <a:t>to text generator to extract text from images for analysis and study purposes.</a:t>
            </a:r>
            <a:endParaRPr>
              <a:latin typeface="Helvetica Neue"/>
              <a:ea typeface="Helvetica Neue"/>
              <a:cs typeface="Helvetica Neue"/>
              <a:sym typeface="Helvetica Neue"/>
            </a:endParaRPr>
          </a:p>
          <a:p>
            <a:pPr indent="-317500" lvl="0" marL="479425" rtl="0" algn="l">
              <a:lnSpc>
                <a:spcPct val="100000"/>
              </a:lnSpc>
              <a:spcBef>
                <a:spcPts val="215"/>
              </a:spcBef>
              <a:spcAft>
                <a:spcPts val="0"/>
              </a:spcAft>
              <a:buSzPts val="1400"/>
              <a:buFont typeface="Helvetica Neue"/>
              <a:buChar char="●"/>
            </a:pPr>
            <a:r>
              <a:rPr lang="en-US">
                <a:latin typeface="Helvetica Neue"/>
                <a:ea typeface="Helvetica Neue"/>
                <a:cs typeface="Helvetica Neue"/>
                <a:sym typeface="Helvetica Neue"/>
              </a:rPr>
              <a:t>This can help in conducting research, gathering data, and analyzing visual</a:t>
            </a:r>
            <a:endParaRPr>
              <a:latin typeface="Helvetica Neue"/>
              <a:ea typeface="Helvetica Neue"/>
              <a:cs typeface="Helvetica Neue"/>
              <a:sym typeface="Helvetica Neue"/>
            </a:endParaRPr>
          </a:p>
          <a:p>
            <a:pPr indent="0" lvl="0" marL="479425" rtl="0" algn="l">
              <a:lnSpc>
                <a:spcPct val="100000"/>
              </a:lnSpc>
              <a:spcBef>
                <a:spcPts val="220"/>
              </a:spcBef>
              <a:spcAft>
                <a:spcPts val="0"/>
              </a:spcAft>
              <a:buNone/>
            </a:pPr>
            <a:r>
              <a:rPr lang="en-US">
                <a:latin typeface="Helvetica Neue"/>
                <a:ea typeface="Helvetica Neue"/>
                <a:cs typeface="Helvetica Neue"/>
                <a:sym typeface="Helvetica Neue"/>
              </a:rPr>
              <a:t>content.</a:t>
            </a:r>
            <a:endParaRPr>
              <a:latin typeface="Helvetica Neue"/>
              <a:ea typeface="Helvetica Neue"/>
              <a:cs typeface="Helvetica Neue"/>
              <a:sym typeface="Helvetica Neue"/>
            </a:endParaRPr>
          </a:p>
          <a:p>
            <a:pPr indent="0" lvl="0" marL="31750" rtl="0" algn="l">
              <a:lnSpc>
                <a:spcPct val="100000"/>
              </a:lnSpc>
              <a:spcBef>
                <a:spcPts val="1265"/>
              </a:spcBef>
              <a:spcAft>
                <a:spcPts val="0"/>
              </a:spcAft>
              <a:buNone/>
            </a:pPr>
            <a:r>
              <a:rPr b="1" lang="en-US" sz="1600">
                <a:latin typeface="Arial"/>
                <a:ea typeface="Arial"/>
                <a:cs typeface="Arial"/>
                <a:sym typeface="Arial"/>
              </a:rPr>
              <a:t>Content Creators and Designers</a:t>
            </a:r>
            <a:endParaRPr sz="1600">
              <a:latin typeface="Arial"/>
              <a:ea typeface="Arial"/>
              <a:cs typeface="Arial"/>
              <a:sym typeface="Arial"/>
            </a:endParaRPr>
          </a:p>
          <a:p>
            <a:pPr indent="-318135" lvl="0" marL="489584" marR="157480" rtl="0" algn="l">
              <a:lnSpc>
                <a:spcPct val="114999"/>
              </a:lnSpc>
              <a:spcBef>
                <a:spcPts val="1230"/>
              </a:spcBef>
              <a:spcAft>
                <a:spcPts val="0"/>
              </a:spcAft>
              <a:buSzPts val="1400"/>
              <a:buFont typeface="Helvetica Neue"/>
              <a:buChar char="●"/>
            </a:pPr>
            <a:r>
              <a:rPr lang="en-US">
                <a:latin typeface="Helvetica Neue"/>
                <a:ea typeface="Helvetica Neue"/>
                <a:cs typeface="Helvetica Neue"/>
                <a:sym typeface="Helvetica Neue"/>
              </a:rPr>
              <a:t>Content creators and designers can utilize the image to text generator to extract text from images for use in their creative projects.</a:t>
            </a:r>
            <a:endParaRPr>
              <a:latin typeface="Helvetica Neue"/>
              <a:ea typeface="Helvetica Neue"/>
              <a:cs typeface="Helvetica Neue"/>
              <a:sym typeface="Helvetica Neue"/>
            </a:endParaRPr>
          </a:p>
          <a:p>
            <a:pPr indent="-318135" lvl="0" marL="489584" rtl="0" algn="l">
              <a:lnSpc>
                <a:spcPct val="100000"/>
              </a:lnSpc>
              <a:spcBef>
                <a:spcPts val="215"/>
              </a:spcBef>
              <a:spcAft>
                <a:spcPts val="0"/>
              </a:spcAft>
              <a:buSzPts val="1400"/>
              <a:buFont typeface="Helvetica Neue"/>
              <a:buChar char="●"/>
            </a:pPr>
            <a:r>
              <a:rPr lang="en-US">
                <a:latin typeface="Helvetica Neue"/>
                <a:ea typeface="Helvetica Neue"/>
                <a:cs typeface="Helvetica Neue"/>
                <a:sym typeface="Helvetica Neue"/>
              </a:rPr>
              <a:t>This can include graphic design, advertising, website development, and</a:t>
            </a:r>
            <a:endParaRPr>
              <a:latin typeface="Helvetica Neue"/>
              <a:ea typeface="Helvetica Neue"/>
              <a:cs typeface="Helvetica Neue"/>
              <a:sym typeface="Helvetica Neue"/>
            </a:endParaRPr>
          </a:p>
          <a:p>
            <a:pPr indent="0" lvl="0" marL="489584" rtl="0" algn="l">
              <a:lnSpc>
                <a:spcPct val="100000"/>
              </a:lnSpc>
              <a:spcBef>
                <a:spcPts val="215"/>
              </a:spcBef>
              <a:spcAft>
                <a:spcPts val="0"/>
              </a:spcAft>
              <a:buNone/>
            </a:pPr>
            <a:r>
              <a:rPr lang="en-US">
                <a:latin typeface="Helvetica Neue"/>
                <a:ea typeface="Helvetica Neue"/>
                <a:cs typeface="Helvetica Neue"/>
                <a:sym typeface="Helvetica Neue"/>
              </a:rPr>
              <a:t>more.</a:t>
            </a:r>
            <a:endParaRPr>
              <a:latin typeface="Helvetica Neue"/>
              <a:ea typeface="Helvetica Neue"/>
              <a:cs typeface="Helvetica Neue"/>
              <a:sym typeface="Helvetica Neue"/>
            </a:endParaRPr>
          </a:p>
          <a:p>
            <a:pPr indent="0" lvl="0" marL="0" rtl="0" algn="l">
              <a:lnSpc>
                <a:spcPct val="100000"/>
              </a:lnSpc>
              <a:spcBef>
                <a:spcPts val="375"/>
              </a:spcBef>
              <a:spcAft>
                <a:spcPts val="0"/>
              </a:spcAft>
              <a:buNone/>
            </a:pPr>
            <a:r>
              <a:t/>
            </a:r>
            <a:endParaRPr>
              <a:latin typeface="Helvetica Neue"/>
              <a:ea typeface="Helvetica Neue"/>
              <a:cs typeface="Helvetica Neue"/>
              <a:sym typeface="Helvetica Neue"/>
            </a:endParaRPr>
          </a:p>
          <a:p>
            <a:pPr indent="0" lvl="0" marL="12700" rtl="0" algn="l">
              <a:lnSpc>
                <a:spcPct val="100000"/>
              </a:lnSpc>
              <a:spcBef>
                <a:spcPts val="0"/>
              </a:spcBef>
              <a:spcAft>
                <a:spcPts val="0"/>
              </a:spcAft>
              <a:buNone/>
            </a:pPr>
            <a:r>
              <a:t/>
            </a:r>
            <a:endParaRPr sz="1500">
              <a:latin typeface="Helvetica Neue"/>
              <a:ea typeface="Helvetica Neue"/>
              <a:cs typeface="Helvetica Neue"/>
              <a:sym typeface="Helvetica Neue"/>
            </a:endParaRPr>
          </a:p>
        </p:txBody>
      </p:sp>
      <p:sp>
        <p:nvSpPr>
          <p:cNvPr id="150" name="Google Shape;150;p12"/>
          <p:cNvSpPr txBox="1"/>
          <p:nvPr/>
        </p:nvSpPr>
        <p:spPr>
          <a:xfrm>
            <a:off x="739241" y="6472857"/>
            <a:ext cx="1735500" cy="173700"/>
          </a:xfrm>
          <a:prstGeom prst="rect">
            <a:avLst/>
          </a:prstGeom>
          <a:noFill/>
          <a:ln>
            <a:noFill/>
          </a:ln>
        </p:spPr>
        <p:txBody>
          <a:bodyPr anchorCtr="0" anchor="t" bIns="0" lIns="0" spcFirstLastPara="1" rIns="0" wrap="square" tIns="4425">
            <a:spAutoFit/>
          </a:bodyPr>
          <a:lstStyle/>
          <a:p>
            <a:pPr indent="0" lvl="0" marL="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151" name="Google Shape;151;p12"/>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7" name="Google Shape;157;p13"/>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8" name="Google Shape;158;p13"/>
          <p:cNvSpPr txBox="1"/>
          <p:nvPr>
            <p:ph type="title"/>
          </p:nvPr>
        </p:nvSpPr>
        <p:spPr>
          <a:xfrm>
            <a:off x="486867" y="556005"/>
            <a:ext cx="6842759" cy="112331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YOUR SOLUTION AND ITS VALUE PROPOSITION</a:t>
            </a:r>
            <a:endParaRPr/>
          </a:p>
        </p:txBody>
      </p:sp>
      <p:pic>
        <p:nvPicPr>
          <p:cNvPr id="159" name="Google Shape;159;p13"/>
          <p:cNvPicPr preferRelativeResize="0"/>
          <p:nvPr/>
        </p:nvPicPr>
        <p:blipFill rotWithShape="1">
          <a:blip r:embed="rId3">
            <a:alphaModFix/>
          </a:blip>
          <a:srcRect b="0" l="0" r="0" t="0"/>
          <a:stretch/>
        </p:blipFill>
        <p:spPr>
          <a:xfrm>
            <a:off x="1667079" y="6467855"/>
            <a:ext cx="76186" cy="177461"/>
          </a:xfrm>
          <a:prstGeom prst="rect">
            <a:avLst/>
          </a:prstGeom>
          <a:noFill/>
          <a:ln>
            <a:noFill/>
          </a:ln>
        </p:spPr>
      </p:pic>
      <p:sp>
        <p:nvSpPr>
          <p:cNvPr id="160" name="Google Shape;160;p13"/>
          <p:cNvSpPr txBox="1"/>
          <p:nvPr/>
        </p:nvSpPr>
        <p:spPr>
          <a:xfrm>
            <a:off x="739241" y="6464300"/>
            <a:ext cx="1735500" cy="18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161" name="Google Shape;161;p13"/>
          <p:cNvSpPr txBox="1"/>
          <p:nvPr/>
        </p:nvSpPr>
        <p:spPr>
          <a:xfrm>
            <a:off x="11380469" y="6464300"/>
            <a:ext cx="99060" cy="193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100">
                <a:solidFill>
                  <a:srgbClr val="2C926B"/>
                </a:solidFill>
                <a:latin typeface="Trebuchet MS"/>
                <a:ea typeface="Trebuchet MS"/>
                <a:cs typeface="Trebuchet MS"/>
                <a:sym typeface="Trebuchet MS"/>
              </a:rPr>
              <a:t>7</a:t>
            </a:r>
            <a:endParaRPr sz="1100">
              <a:latin typeface="Trebuchet MS"/>
              <a:ea typeface="Trebuchet MS"/>
              <a:cs typeface="Trebuchet MS"/>
              <a:sym typeface="Trebuchet MS"/>
            </a:endParaRPr>
          </a:p>
        </p:txBody>
      </p:sp>
      <p:sp>
        <p:nvSpPr>
          <p:cNvPr id="162" name="Google Shape;162;p13"/>
          <p:cNvSpPr txBox="1"/>
          <p:nvPr/>
        </p:nvSpPr>
        <p:spPr>
          <a:xfrm>
            <a:off x="486867" y="2077394"/>
            <a:ext cx="6582900" cy="3083100"/>
          </a:xfrm>
          <a:prstGeom prst="rect">
            <a:avLst/>
          </a:prstGeom>
          <a:noFill/>
          <a:ln>
            <a:noFill/>
          </a:ln>
        </p:spPr>
        <p:txBody>
          <a:bodyPr anchorCtr="0" anchor="t" bIns="0" lIns="0" spcFirstLastPara="1" rIns="0" wrap="square" tIns="13325">
            <a:spAutoFit/>
          </a:bodyPr>
          <a:lstStyle/>
          <a:p>
            <a:pPr indent="0" lvl="0" marL="0" rtl="0" algn="just">
              <a:lnSpc>
                <a:spcPct val="100000"/>
              </a:lnSpc>
              <a:spcBef>
                <a:spcPts val="0"/>
              </a:spcBef>
              <a:spcAft>
                <a:spcPts val="0"/>
              </a:spcAft>
              <a:buNone/>
            </a:pPr>
            <a:r>
              <a:rPr b="1" lang="en-US" sz="1700">
                <a:latin typeface="Arial"/>
                <a:ea typeface="Arial"/>
                <a:cs typeface="Arial"/>
                <a:sym typeface="Arial"/>
              </a:rPr>
              <a:t>Image to Text Generator</a:t>
            </a:r>
            <a:endParaRPr sz="1700">
              <a:latin typeface="Arial"/>
              <a:ea typeface="Arial"/>
              <a:cs typeface="Arial"/>
              <a:sym typeface="Arial"/>
            </a:endParaRPr>
          </a:p>
          <a:p>
            <a:pPr indent="457200" lvl="0" marL="0" marR="5080" rtl="0" algn="just">
              <a:lnSpc>
                <a:spcPct val="114999"/>
              </a:lnSpc>
              <a:spcBef>
                <a:spcPts val="1235"/>
              </a:spcBef>
              <a:spcAft>
                <a:spcPts val="0"/>
              </a:spcAft>
              <a:buNone/>
            </a:pPr>
            <a:r>
              <a:rPr lang="en-US" sz="1600">
                <a:latin typeface="Helvetica Neue"/>
                <a:ea typeface="Helvetica Neue"/>
                <a:cs typeface="Helvetica Neue"/>
                <a:sym typeface="Helvetica Neue"/>
              </a:rPr>
              <a:t>Our solution is an advanced AI-powered image to text generator that converts text from images into editable and searchable text. This innovative technology offers several benefits and advantages for businesses and individuals alike.</a:t>
            </a:r>
            <a:endParaRPr sz="1600">
              <a:latin typeface="Helvetica Neue"/>
              <a:ea typeface="Helvetica Neue"/>
              <a:cs typeface="Helvetica Neue"/>
              <a:sym typeface="Helvetica Neue"/>
            </a:endParaRPr>
          </a:p>
          <a:p>
            <a:pPr indent="0" lvl="0" marL="51435" rtl="0" algn="just">
              <a:lnSpc>
                <a:spcPct val="100000"/>
              </a:lnSpc>
              <a:spcBef>
                <a:spcPts val="0"/>
              </a:spcBef>
              <a:spcAft>
                <a:spcPts val="0"/>
              </a:spcAft>
              <a:buNone/>
            </a:pPr>
            <a:r>
              <a:rPr b="1" lang="en-US" sz="1700">
                <a:latin typeface="Arial"/>
                <a:ea typeface="Arial"/>
                <a:cs typeface="Arial"/>
                <a:sym typeface="Arial"/>
              </a:rPr>
              <a:t>Enhanced Accessibility and Efficiency</a:t>
            </a:r>
            <a:endParaRPr sz="1700">
              <a:latin typeface="Arial"/>
              <a:ea typeface="Arial"/>
              <a:cs typeface="Arial"/>
              <a:sym typeface="Arial"/>
            </a:endParaRPr>
          </a:p>
          <a:p>
            <a:pPr indent="405765" lvl="0" marL="51435" marR="48895" rtl="0" algn="l">
              <a:lnSpc>
                <a:spcPct val="114999"/>
              </a:lnSpc>
              <a:spcBef>
                <a:spcPts val="1240"/>
              </a:spcBef>
              <a:spcAft>
                <a:spcPts val="0"/>
              </a:spcAft>
              <a:buNone/>
            </a:pPr>
            <a:r>
              <a:rPr lang="en-US" sz="1600">
                <a:latin typeface="Helvetica Neue"/>
                <a:ea typeface="Helvetica Neue"/>
                <a:cs typeface="Helvetica Neue"/>
                <a:sym typeface="Helvetica Neue"/>
              </a:rPr>
              <a:t>With our image to text generator, users can easily extract text from images, making it accessible for individuals with visual impairments. It also eliminates the need for manual transcription, saving time and effort.</a:t>
            </a:r>
            <a:endParaRPr sz="1600">
              <a:latin typeface="Helvetica Neue"/>
              <a:ea typeface="Helvetica Neue"/>
              <a:cs typeface="Helvetica Neue"/>
              <a:sym typeface="Helvetica Neue"/>
            </a:endParaRPr>
          </a:p>
        </p:txBody>
      </p:sp>
      <p:sp>
        <p:nvSpPr>
          <p:cNvPr id="163" name="Google Shape;163;p13"/>
          <p:cNvSpPr txBox="1"/>
          <p:nvPr/>
        </p:nvSpPr>
        <p:spPr>
          <a:xfrm>
            <a:off x="526749" y="5203300"/>
            <a:ext cx="6072000" cy="15117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None/>
            </a:pPr>
            <a:r>
              <a:rPr lang="en-US" sz="1600">
                <a:latin typeface="Quattrocento Sans"/>
                <a:ea typeface="Quattrocento Sans"/>
                <a:cs typeface="Quattrocento Sans"/>
                <a:sym typeface="Quattrocento Sans"/>
              </a:rPr>
              <a:t> </a:t>
            </a:r>
            <a:r>
              <a:rPr b="1" lang="en-US" sz="1600">
                <a:latin typeface="Arial"/>
                <a:ea typeface="Arial"/>
                <a:cs typeface="Arial"/>
                <a:sym typeface="Arial"/>
              </a:rPr>
              <a:t>Accurate and Reliable</a:t>
            </a:r>
            <a:endParaRPr sz="1600">
              <a:latin typeface="Arial"/>
              <a:ea typeface="Arial"/>
              <a:cs typeface="Arial"/>
              <a:sym typeface="Arial"/>
            </a:endParaRPr>
          </a:p>
          <a:p>
            <a:pPr indent="444500" lvl="0" marL="12700" marR="5080" rtl="0" algn="l">
              <a:lnSpc>
                <a:spcPct val="115100"/>
              </a:lnSpc>
              <a:spcBef>
                <a:spcPts val="1220"/>
              </a:spcBef>
              <a:spcAft>
                <a:spcPts val="0"/>
              </a:spcAft>
              <a:buNone/>
            </a:pPr>
            <a:r>
              <a:rPr lang="en-US" sz="1600">
                <a:latin typeface="Helvetica Neue"/>
                <a:ea typeface="Helvetica Neue"/>
                <a:cs typeface="Helvetica Neue"/>
                <a:sym typeface="Helvetica Neue"/>
              </a:rPr>
              <a:t>Our solution utilizes state-of-the-art machine learning algorithms to ensure high accuracy and reliability in text extraction. Users can trust that the generated text is faithful to the original image content.</a:t>
            </a:r>
            <a:endParaRPr sz="16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p:nvPr/>
        </p:nvSpPr>
        <p:spPr>
          <a:xfrm>
            <a:off x="9404161" y="534303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p14"/>
          <p:cNvSpPr/>
          <p:nvPr/>
        </p:nvSpPr>
        <p:spPr>
          <a:xfrm>
            <a:off x="9404161" y="5876430"/>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0" name="Google Shape;170;p14"/>
          <p:cNvPicPr preferRelativeResize="0"/>
          <p:nvPr/>
        </p:nvPicPr>
        <p:blipFill rotWithShape="1">
          <a:blip r:embed="rId3">
            <a:alphaModFix/>
          </a:blip>
          <a:srcRect b="-89520" l="-406820" r="406820" t="89520"/>
          <a:stretch/>
        </p:blipFill>
        <p:spPr>
          <a:xfrm>
            <a:off x="116906" y="3361829"/>
            <a:ext cx="2467356" cy="3418332"/>
          </a:xfrm>
          <a:prstGeom prst="rect">
            <a:avLst/>
          </a:prstGeom>
          <a:noFill/>
          <a:ln>
            <a:noFill/>
          </a:ln>
        </p:spPr>
      </p:pic>
      <p:sp>
        <p:nvSpPr>
          <p:cNvPr id="171" name="Google Shape;171;p14"/>
          <p:cNvSpPr txBox="1"/>
          <p:nvPr>
            <p:ph type="title"/>
          </p:nvPr>
        </p:nvSpPr>
        <p:spPr>
          <a:xfrm>
            <a:off x="789091" y="623964"/>
            <a:ext cx="7466400" cy="6663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2" name="Google Shape;172;p14"/>
          <p:cNvSpPr txBox="1"/>
          <p:nvPr/>
        </p:nvSpPr>
        <p:spPr>
          <a:xfrm>
            <a:off x="11354119" y="6444375"/>
            <a:ext cx="99000" cy="18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100">
                <a:solidFill>
                  <a:srgbClr val="2C926B"/>
                </a:solidFill>
                <a:latin typeface="Trebuchet MS"/>
                <a:ea typeface="Trebuchet MS"/>
                <a:cs typeface="Trebuchet MS"/>
                <a:sym typeface="Trebuchet MS"/>
              </a:rPr>
              <a:t>8</a:t>
            </a:r>
            <a:endParaRPr sz="1100">
              <a:latin typeface="Trebuchet MS"/>
              <a:ea typeface="Trebuchet MS"/>
              <a:cs typeface="Trebuchet MS"/>
              <a:sym typeface="Trebuchet MS"/>
            </a:endParaRPr>
          </a:p>
        </p:txBody>
      </p:sp>
      <p:sp>
        <p:nvSpPr>
          <p:cNvPr id="173" name="Google Shape;173;p14"/>
          <p:cNvSpPr txBox="1"/>
          <p:nvPr/>
        </p:nvSpPr>
        <p:spPr>
          <a:xfrm>
            <a:off x="1026700" y="1814625"/>
            <a:ext cx="7545900" cy="3635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1600">
                <a:latin typeface="Arial"/>
                <a:ea typeface="Arial"/>
                <a:cs typeface="Arial"/>
                <a:sym typeface="Arial"/>
              </a:rPr>
              <a:t>Unique Features and Capabilities</a:t>
            </a:r>
            <a:endParaRPr sz="1600">
              <a:latin typeface="Arial"/>
              <a:ea typeface="Arial"/>
              <a:cs typeface="Arial"/>
              <a:sym typeface="Arial"/>
            </a:endParaRPr>
          </a:p>
          <a:p>
            <a:pPr indent="0" lvl="0" marL="152400" rtl="0" algn="l">
              <a:lnSpc>
                <a:spcPct val="100000"/>
              </a:lnSpc>
              <a:spcBef>
                <a:spcPts val="1535"/>
              </a:spcBef>
              <a:spcAft>
                <a:spcPts val="0"/>
              </a:spcAft>
              <a:buNone/>
            </a:pPr>
            <a:r>
              <a:rPr b="1" lang="en-US">
                <a:latin typeface="Helvetica Neue"/>
                <a:ea typeface="Helvetica Neue"/>
                <a:cs typeface="Helvetica Neue"/>
                <a:sym typeface="Helvetica Neue"/>
              </a:rPr>
              <a:t>Advanced AI Technology:</a:t>
            </a:r>
            <a:endParaRPr b="1">
              <a:latin typeface="Helvetica Neue"/>
              <a:ea typeface="Helvetica Neue"/>
              <a:cs typeface="Helvetica Neue"/>
              <a:sym typeface="Helvetica Neue"/>
            </a:endParaRPr>
          </a:p>
          <a:p>
            <a:pPr indent="0" lvl="0" marL="0" marR="73025" rtl="0" algn="l">
              <a:lnSpc>
                <a:spcPct val="114999"/>
              </a:lnSpc>
              <a:spcBef>
                <a:spcPts val="1200"/>
              </a:spcBef>
              <a:spcAft>
                <a:spcPts val="0"/>
              </a:spcAft>
              <a:buNone/>
            </a:pPr>
            <a:r>
              <a:rPr lang="en-US" sz="1600">
                <a:latin typeface="Helvetica Neue"/>
                <a:ea typeface="Helvetica Neue"/>
                <a:cs typeface="Helvetica Neue"/>
                <a:sym typeface="Helvetica Neue"/>
              </a:rPr>
              <a:t>    	Our solution utilizes cutting-edge generator AI technology to accurately convert   images into text.</a:t>
            </a:r>
            <a:endParaRPr sz="1600">
              <a:latin typeface="Helvetica Neue"/>
              <a:ea typeface="Helvetica Neue"/>
              <a:cs typeface="Helvetica Neue"/>
              <a:sym typeface="Helvetica Neue"/>
            </a:endParaRPr>
          </a:p>
          <a:p>
            <a:pPr indent="0" lvl="0" marL="0" marR="78105" rtl="0" algn="l">
              <a:lnSpc>
                <a:spcPct val="115100"/>
              </a:lnSpc>
              <a:spcBef>
                <a:spcPts val="1195"/>
              </a:spcBef>
              <a:spcAft>
                <a:spcPts val="0"/>
              </a:spcAft>
              <a:buNone/>
            </a:pPr>
            <a:r>
              <a:rPr lang="en-US" sz="1600">
                <a:latin typeface="Helvetica Neue"/>
                <a:ea typeface="Helvetica Neue"/>
                <a:cs typeface="Helvetica Neue"/>
                <a:sym typeface="Helvetica Neue"/>
              </a:rPr>
              <a:t>   </a:t>
            </a:r>
            <a:r>
              <a:rPr b="1" lang="en-US">
                <a:latin typeface="Helvetica Neue"/>
                <a:ea typeface="Helvetica Neue"/>
                <a:cs typeface="Helvetica Neue"/>
                <a:sym typeface="Helvetica Neue"/>
              </a:rPr>
              <a:t>Versatility:</a:t>
            </a:r>
            <a:endParaRPr b="1">
              <a:latin typeface="Helvetica Neue"/>
              <a:ea typeface="Helvetica Neue"/>
              <a:cs typeface="Helvetica Neue"/>
              <a:sym typeface="Helvetica Neue"/>
            </a:endParaRPr>
          </a:p>
          <a:p>
            <a:pPr indent="0" lvl="0" marL="0" marR="238759" rtl="0" algn="l">
              <a:lnSpc>
                <a:spcPct val="114999"/>
              </a:lnSpc>
              <a:spcBef>
                <a:spcPts val="1200"/>
              </a:spcBef>
              <a:spcAft>
                <a:spcPts val="0"/>
              </a:spcAft>
              <a:buNone/>
            </a:pPr>
            <a:r>
              <a:rPr lang="en-US" sz="1600">
                <a:latin typeface="Helvetica Neue"/>
                <a:ea typeface="Helvetica Neue"/>
                <a:cs typeface="Helvetica Neue"/>
                <a:sym typeface="Helvetica Neue"/>
              </a:rPr>
              <a:t>   	Our solution can handle a wide range of image types, including photographs, illustrations, and screenshots.</a:t>
            </a:r>
            <a:endParaRPr sz="1600">
              <a:latin typeface="Helvetica Neue"/>
              <a:ea typeface="Helvetica Neue"/>
              <a:cs typeface="Helvetica Neue"/>
              <a:sym typeface="Helvetica Neue"/>
            </a:endParaRPr>
          </a:p>
          <a:p>
            <a:pPr indent="0" lvl="0" marL="152400" rtl="0" algn="l">
              <a:lnSpc>
                <a:spcPct val="100000"/>
              </a:lnSpc>
              <a:spcBef>
                <a:spcPts val="1450"/>
              </a:spcBef>
              <a:spcAft>
                <a:spcPts val="0"/>
              </a:spcAft>
              <a:buNone/>
            </a:pPr>
            <a:r>
              <a:rPr b="1" lang="en-US">
                <a:latin typeface="Helvetica Neue"/>
                <a:ea typeface="Helvetica Neue"/>
                <a:cs typeface="Helvetica Neue"/>
                <a:sym typeface="Helvetica Neue"/>
              </a:rPr>
              <a:t>Speed and Efficiency:</a:t>
            </a:r>
            <a:endParaRPr b="1">
              <a:latin typeface="Helvetica Neue"/>
              <a:ea typeface="Helvetica Neue"/>
              <a:cs typeface="Helvetica Neue"/>
              <a:sym typeface="Helvetica Neue"/>
            </a:endParaRPr>
          </a:p>
          <a:p>
            <a:pPr indent="457200" lvl="0" marL="0" marR="5080" rtl="0" algn="l">
              <a:lnSpc>
                <a:spcPct val="114999"/>
              </a:lnSpc>
              <a:spcBef>
                <a:spcPts val="1205"/>
              </a:spcBef>
              <a:spcAft>
                <a:spcPts val="0"/>
              </a:spcAft>
              <a:buNone/>
            </a:pPr>
            <a:r>
              <a:rPr lang="en-US" sz="1600">
                <a:latin typeface="Helvetica Neue"/>
                <a:ea typeface="Helvetica Neue"/>
                <a:cs typeface="Helvetica Neue"/>
                <a:sym typeface="Helvetica Neue"/>
              </a:rPr>
              <a:t>Our solution is designed to deliver fast and efficient results, saving you time and resources.</a:t>
            </a:r>
            <a:endParaRPr sz="16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15"/>
          <p:cNvSpPr/>
          <p:nvPr/>
        </p:nvSpPr>
        <p:spPr>
          <a:xfrm>
            <a:off x="6696456" y="1696211"/>
            <a:ext cx="314325" cy="323215"/>
          </a:xfrm>
          <a:custGeom>
            <a:rect b="b" l="l" r="r" t="t"/>
            <a:pathLst>
              <a:path extrusionOk="0" h="323214" w="314325">
                <a:moveTo>
                  <a:pt x="313944" y="0"/>
                </a:moveTo>
                <a:lnTo>
                  <a:pt x="0" y="0"/>
                </a:lnTo>
                <a:lnTo>
                  <a:pt x="0" y="323088"/>
                </a:lnTo>
                <a:lnTo>
                  <a:pt x="313944" y="323088"/>
                </a:lnTo>
                <a:lnTo>
                  <a:pt x="313944" y="0"/>
                </a:lnTo>
                <a:close/>
              </a:path>
            </a:pathLst>
          </a:custGeom>
          <a:solidFill>
            <a:srgbClr val="2C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5"/>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15"/>
          <p:cNvSpPr txBox="1"/>
          <p:nvPr>
            <p:ph type="title"/>
          </p:nvPr>
        </p:nvSpPr>
        <p:spPr>
          <a:xfrm>
            <a:off x="739241" y="273811"/>
            <a:ext cx="330454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MODELLING</a:t>
            </a:r>
            <a:endParaRPr sz="4800"/>
          </a:p>
        </p:txBody>
      </p:sp>
      <p:sp>
        <p:nvSpPr>
          <p:cNvPr id="182" name="Google Shape;182;p15"/>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3" name="Google Shape;183;p15"/>
          <p:cNvSpPr txBox="1"/>
          <p:nvPr/>
        </p:nvSpPr>
        <p:spPr>
          <a:xfrm>
            <a:off x="549046" y="1538732"/>
            <a:ext cx="8119200" cy="4707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Arial"/>
                <a:ea typeface="Arial"/>
                <a:cs typeface="Arial"/>
                <a:sym typeface="Arial"/>
              </a:rPr>
              <a:t>Convolutional Neural Networks (CNNs</a:t>
            </a:r>
            <a:endParaRPr sz="1600">
              <a:latin typeface="Arial"/>
              <a:ea typeface="Arial"/>
              <a:cs typeface="Arial"/>
              <a:sym typeface="Arial"/>
            </a:endParaRPr>
          </a:p>
          <a:p>
            <a:pPr indent="444500" lvl="0" marL="12700" marR="9525" rtl="0" algn="l">
              <a:lnSpc>
                <a:spcPct val="114999"/>
              </a:lnSpc>
              <a:spcBef>
                <a:spcPts val="1230"/>
              </a:spcBef>
              <a:spcAft>
                <a:spcPts val="0"/>
              </a:spcAft>
              <a:buNone/>
            </a:pPr>
            <a:r>
              <a:rPr lang="en-US" sz="1600">
                <a:latin typeface="Helvetica Neue"/>
                <a:ea typeface="Helvetica Neue"/>
                <a:cs typeface="Helvetica Neue"/>
                <a:sym typeface="Helvetica Neue"/>
              </a:rPr>
              <a:t>CNNs are used to extract features from the input images. These networks are designed to automatically learn and recognize patterns in images, allowing the model to understand the visual content of the image.</a:t>
            </a:r>
            <a:endParaRPr sz="1600">
              <a:latin typeface="Helvetica Neue"/>
              <a:ea typeface="Helvetica Neue"/>
              <a:cs typeface="Helvetica Neue"/>
              <a:sym typeface="Helvetica Neue"/>
            </a:endParaRPr>
          </a:p>
          <a:p>
            <a:pPr indent="0" lvl="0" marL="0" rtl="0" algn="l">
              <a:lnSpc>
                <a:spcPct val="100000"/>
              </a:lnSpc>
              <a:spcBef>
                <a:spcPts val="355"/>
              </a:spcBef>
              <a:spcAft>
                <a:spcPts val="0"/>
              </a:spcAft>
              <a:buNone/>
            </a:pPr>
            <a:r>
              <a:t/>
            </a:r>
            <a:endParaRPr sz="1600">
              <a:latin typeface="Helvetica Neue"/>
              <a:ea typeface="Helvetica Neue"/>
              <a:cs typeface="Helvetica Neue"/>
              <a:sym typeface="Helvetica Neue"/>
            </a:endParaRPr>
          </a:p>
          <a:p>
            <a:pPr indent="0" lvl="0" marL="12700" rtl="0" algn="l">
              <a:lnSpc>
                <a:spcPct val="100000"/>
              </a:lnSpc>
              <a:spcBef>
                <a:spcPts val="0"/>
              </a:spcBef>
              <a:spcAft>
                <a:spcPts val="0"/>
              </a:spcAft>
              <a:buNone/>
            </a:pPr>
            <a:r>
              <a:rPr b="1" lang="en-US" sz="1600">
                <a:latin typeface="Arial"/>
                <a:ea typeface="Arial"/>
                <a:cs typeface="Arial"/>
                <a:sym typeface="Arial"/>
              </a:rPr>
              <a:t>Recurrent Neural Networks (RNNs)</a:t>
            </a:r>
            <a:endParaRPr sz="1600">
              <a:latin typeface="Arial"/>
              <a:ea typeface="Arial"/>
              <a:cs typeface="Arial"/>
              <a:sym typeface="Arial"/>
            </a:endParaRPr>
          </a:p>
          <a:p>
            <a:pPr indent="444500" lvl="0" marL="12700" marR="5080" rtl="0" algn="l">
              <a:lnSpc>
                <a:spcPct val="114999"/>
              </a:lnSpc>
              <a:spcBef>
                <a:spcPts val="1240"/>
              </a:spcBef>
              <a:spcAft>
                <a:spcPts val="0"/>
              </a:spcAft>
              <a:buNone/>
            </a:pPr>
            <a:r>
              <a:rPr lang="en-US" sz="1600">
                <a:latin typeface="Helvetica Neue"/>
                <a:ea typeface="Helvetica Neue"/>
                <a:cs typeface="Helvetica Neue"/>
                <a:sym typeface="Helvetica Neue"/>
              </a:rPr>
              <a:t>RNNs are employed to generate the textual descriptions based on the extracted image features. These networks have the ability to capture the sequential nature of language and generate coherent and contextually relevant text.</a:t>
            </a:r>
            <a:endParaRPr sz="1600">
              <a:latin typeface="Helvetica Neue"/>
              <a:ea typeface="Helvetica Neue"/>
              <a:cs typeface="Helvetica Neue"/>
              <a:sym typeface="Helvetica Neue"/>
            </a:endParaRPr>
          </a:p>
          <a:p>
            <a:pPr indent="0" lvl="0" marL="0" rtl="0" algn="l">
              <a:lnSpc>
                <a:spcPct val="100000"/>
              </a:lnSpc>
              <a:spcBef>
                <a:spcPts val="1160"/>
              </a:spcBef>
              <a:spcAft>
                <a:spcPts val="0"/>
              </a:spcAft>
              <a:buNone/>
            </a:pPr>
            <a:r>
              <a:t/>
            </a:r>
            <a:endParaRPr sz="1600">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US" sz="1600">
                <a:latin typeface="Arial"/>
                <a:ea typeface="Arial"/>
                <a:cs typeface="Arial"/>
                <a:sym typeface="Arial"/>
              </a:rPr>
              <a:t>Encoder-Decoder Architecture</a:t>
            </a:r>
            <a:endParaRPr sz="1600">
              <a:latin typeface="Arial"/>
              <a:ea typeface="Arial"/>
              <a:cs typeface="Arial"/>
              <a:sym typeface="Arial"/>
            </a:endParaRPr>
          </a:p>
          <a:p>
            <a:pPr indent="307975" lvl="0" marL="149225" marR="534670" rtl="0" algn="l">
              <a:lnSpc>
                <a:spcPct val="115100"/>
              </a:lnSpc>
              <a:spcBef>
                <a:spcPts val="1220"/>
              </a:spcBef>
              <a:spcAft>
                <a:spcPts val="0"/>
              </a:spcAft>
              <a:buNone/>
            </a:pPr>
            <a:r>
              <a:rPr lang="en-US" sz="1600">
                <a:latin typeface="Helvetica Neue"/>
                <a:ea typeface="Helvetica Neue"/>
                <a:cs typeface="Helvetica Neue"/>
                <a:sym typeface="Helvetica Neue"/>
              </a:rPr>
              <a:t>The model follows an encoder-decoder architecture, where the encoder network processes the input image and extracts the relevant features, while the decoder network generates the corresponding textual description based on the extracted features.</a:t>
            </a:r>
            <a:endParaRPr sz="16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E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