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1" name="Shape 21"/>
        <p:cNvGrpSpPr/>
        <p:nvPr/>
      </p:nvGrpSpPr>
      <p:grpSpPr>
        <a:xfrm>
          <a:off x="0" y="0"/>
          <a:ext cx="0" cy="0"/>
          <a:chOff x="0" y="0"/>
          <a:chExt cx="0" cy="0"/>
        </a:xfrm>
      </p:grpSpPr>
      <p:sp>
        <p:nvSpPr>
          <p:cNvPr id="22" name="Google Shape;22;p2"/>
          <p:cNvSpPr txBox="1"/>
          <p:nvPr>
            <p:ph type="ctrTitle"/>
          </p:nvPr>
        </p:nvSpPr>
        <p:spPr>
          <a:xfrm>
            <a:off x="739775" y="291147"/>
            <a:ext cx="3304540"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2"/>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7" name="Shape 27"/>
        <p:cNvGrpSpPr/>
        <p:nvPr/>
      </p:nvGrpSpPr>
      <p:grpSpPr>
        <a:xfrm>
          <a:off x="0" y="0"/>
          <a:ext cx="0" cy="0"/>
          <a:chOff x="0" y="0"/>
          <a:chExt cx="0" cy="0"/>
        </a:xfrm>
      </p:grpSpPr>
      <p:sp>
        <p:nvSpPr>
          <p:cNvPr id="28" name="Google Shape;28;p3"/>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 name="Shape 32"/>
        <p:cNvGrpSpPr/>
        <p:nvPr/>
      </p:nvGrpSpPr>
      <p:grpSpPr>
        <a:xfrm>
          <a:off x="0" y="0"/>
          <a:ext cx="0" cy="0"/>
          <a:chOff x="0" y="0"/>
          <a:chExt cx="0" cy="0"/>
        </a:xfrm>
      </p:grpSpPr>
      <p:sp>
        <p:nvSpPr>
          <p:cNvPr id="33" name="Google Shape;33;p4"/>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4"/>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5"/>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5" name="Shape 45"/>
        <p:cNvGrpSpPr/>
        <p:nvPr/>
      </p:nvGrpSpPr>
      <p:grpSpPr>
        <a:xfrm>
          <a:off x="0" y="0"/>
          <a:ext cx="0" cy="0"/>
          <a:chOff x="0" y="0"/>
          <a:chExt cx="0" cy="0"/>
        </a:xfrm>
      </p:grpSpPr>
      <p:sp>
        <p:nvSpPr>
          <p:cNvPr id="46" name="Google Shape;46;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6"/>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 name="Google Shape;7;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 name="Google Shape;8;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 name="Google Shape;9;p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 name="Google Shape;10;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1" name="Google Shape;11;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 name="Google Shape;12;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 name="Google Shape;13;p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 name="Google Shape;14;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 name="Google Shape;15;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 name="Google Shape;16;p1"/>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8" name="Google Shape;18;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Google Shape;20;p1"/>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hyperlink" Target="http://abc"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2.png"/><Relationship Id="rId5" Type="http://schemas.openxmlformats.org/officeDocument/2006/relationships/image" Target="../media/image1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jp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grpSp>
        <p:nvGrpSpPr>
          <p:cNvPr id="53" name="Google Shape;53;p7"/>
          <p:cNvGrpSpPr/>
          <p:nvPr/>
        </p:nvGrpSpPr>
        <p:grpSpPr>
          <a:xfrm>
            <a:off x="742950" y="1104900"/>
            <a:ext cx="1743075" cy="1333500"/>
            <a:chOff x="742950" y="1104900"/>
            <a:chExt cx="1743075" cy="1333500"/>
          </a:xfrm>
        </p:grpSpPr>
        <p:sp>
          <p:nvSpPr>
            <p:cNvPr id="54" name="Google Shape;54;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5" name="Google Shape;55;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56" name="Google Shape;56;p7"/>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7" name="Google Shape;57;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8" name="Google Shape;58;p7"/>
          <p:cNvSpPr txBox="1"/>
          <p:nvPr/>
        </p:nvSpPr>
        <p:spPr>
          <a:xfrm>
            <a:off x="6396735" y="2067305"/>
            <a:ext cx="2599800" cy="509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latin typeface="Trebuchet MS"/>
                <a:ea typeface="Trebuchet MS"/>
                <a:cs typeface="Trebuchet MS"/>
                <a:sym typeface="Trebuchet MS"/>
              </a:rPr>
              <a:t>ILIYAS  R</a:t>
            </a:r>
            <a:endParaRPr sz="3200">
              <a:latin typeface="Trebuchet MS"/>
              <a:ea typeface="Trebuchet MS"/>
              <a:cs typeface="Trebuchet MS"/>
              <a:sym typeface="Trebuchet MS"/>
            </a:endParaRPr>
          </a:p>
        </p:txBody>
      </p:sp>
      <p:sp>
        <p:nvSpPr>
          <p:cNvPr id="59" name="Google Shape;59;p7"/>
          <p:cNvSpPr txBox="1"/>
          <p:nvPr/>
        </p:nvSpPr>
        <p:spPr>
          <a:xfrm>
            <a:off x="6484620" y="2821622"/>
            <a:ext cx="1859280" cy="3917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2400">
                <a:solidFill>
                  <a:srgbClr val="2D936B"/>
                </a:solidFill>
                <a:latin typeface="Trebuchet MS"/>
                <a:ea typeface="Trebuchet MS"/>
                <a:cs typeface="Trebuchet MS"/>
                <a:sym typeface="Trebuchet MS"/>
              </a:rPr>
              <a:t>Final Project</a:t>
            </a:r>
            <a:endParaRPr sz="2400">
              <a:latin typeface="Trebuchet MS"/>
              <a:ea typeface="Trebuchet MS"/>
              <a:cs typeface="Trebuchet MS"/>
              <a:sym typeface="Trebuchet MS"/>
            </a:endParaRPr>
          </a:p>
        </p:txBody>
      </p:sp>
      <p:pic>
        <p:nvPicPr>
          <p:cNvPr id="60" name="Google Shape;60;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1" name="Google Shape;61;p7"/>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62" name="Google Shape;62;p7"/>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6"/>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206" name="Google Shape;206;p1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07" name="Google Shape;207;p1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08" name="Google Shape;208;p1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209" name="Google Shape;209;p16"/>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10" name="Google Shape;210;p16"/>
          <p:cNvSpPr txBox="1"/>
          <p:nvPr>
            <p:ph type="title"/>
          </p:nvPr>
        </p:nvSpPr>
        <p:spPr>
          <a:xfrm>
            <a:off x="558165" y="385444"/>
            <a:ext cx="9764395" cy="1122362"/>
          </a:xfrm>
          <a:prstGeom prst="rect">
            <a:avLst/>
          </a:prstGeom>
          <a:noFill/>
          <a:ln>
            <a:noFill/>
          </a:ln>
        </p:spPr>
        <p:txBody>
          <a:bodyPr anchorCtr="0" anchor="t" bIns="0" lIns="0" spcFirstLastPara="1" rIns="0" wrap="square" tIns="13325">
            <a:spAutoFit/>
          </a:bodyPr>
          <a:lstStyle/>
          <a:p>
            <a:pPr indent="0" lvl="0" marL="209550" rtl="0" algn="l">
              <a:lnSpc>
                <a:spcPct val="100000"/>
              </a:lnSpc>
              <a:spcBef>
                <a:spcPts val="0"/>
              </a:spcBef>
              <a:spcAft>
                <a:spcPts val="0"/>
              </a:spcAft>
              <a:buNone/>
            </a:pPr>
            <a:r>
              <a:rPr lang="en-US"/>
              <a:t>RESULTS</a:t>
            </a:r>
            <a:endParaRPr/>
          </a:p>
        </p:txBody>
      </p:sp>
      <p:sp>
        <p:nvSpPr>
          <p:cNvPr id="211" name="Google Shape;211;p16"/>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212" name="Google Shape;212;p16"/>
          <p:cNvSpPr txBox="1"/>
          <p:nvPr/>
        </p:nvSpPr>
        <p:spPr>
          <a:xfrm>
            <a:off x="683259" y="6111875"/>
            <a:ext cx="1230630" cy="3352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2000" u="sng">
                <a:solidFill>
                  <a:schemeClr val="hlink"/>
                </a:solidFill>
                <a:latin typeface="Trebuchet MS"/>
                <a:ea typeface="Trebuchet MS"/>
                <a:cs typeface="Trebuchet MS"/>
                <a:sym typeface="Trebuchet MS"/>
                <a:hlinkClick r:id="rId4"/>
              </a:rPr>
              <a:t>Demo Link</a:t>
            </a:r>
            <a:endParaRPr sz="2000">
              <a:latin typeface="Trebuchet MS"/>
              <a:ea typeface="Trebuchet MS"/>
              <a:cs typeface="Trebuchet MS"/>
              <a:sym typeface="Trebuchet MS"/>
            </a:endParaRPr>
          </a:p>
        </p:txBody>
      </p:sp>
      <p:sp>
        <p:nvSpPr>
          <p:cNvPr id="213" name="Google Shape;213;p16"/>
          <p:cNvSpPr txBox="1"/>
          <p:nvPr/>
        </p:nvSpPr>
        <p:spPr>
          <a:xfrm>
            <a:off x="725000" y="1430375"/>
            <a:ext cx="5701800" cy="188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US" sz="1800">
                <a:solidFill>
                  <a:schemeClr val="dk1"/>
                </a:solidFill>
              </a:rPr>
              <a:t>Accuracy</a:t>
            </a:r>
            <a:endParaRPr b="1" sz="18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600">
                <a:solidFill>
                  <a:schemeClr val="dk1"/>
                </a:solidFill>
              </a:rPr>
              <a:t>The image to text generator achieved an accuracy rate of 95% in accurately converting images to text. This high level of accuracy ensures that the generated text is reliable and can be used for various applications such as data extraction and document analysis.</a:t>
            </a:r>
            <a:endParaRPr sz="1600">
              <a:solidFill>
                <a:schemeClr val="dk1"/>
              </a:solidFill>
            </a:endParaRPr>
          </a:p>
          <a:p>
            <a:pPr indent="0" lvl="0" marL="0" rtl="0" algn="l">
              <a:spcBef>
                <a:spcPts val="1200"/>
              </a:spcBef>
              <a:spcAft>
                <a:spcPts val="0"/>
              </a:spcAft>
              <a:buNone/>
            </a:pPr>
            <a:r>
              <a:t/>
            </a:r>
            <a:endParaRPr sz="1800">
              <a:latin typeface="Calibri"/>
              <a:ea typeface="Calibri"/>
              <a:cs typeface="Calibri"/>
              <a:sym typeface="Calibri"/>
            </a:endParaRPr>
          </a:p>
        </p:txBody>
      </p:sp>
      <p:sp>
        <p:nvSpPr>
          <p:cNvPr id="214" name="Google Shape;214;p16"/>
          <p:cNvSpPr txBox="1"/>
          <p:nvPr/>
        </p:nvSpPr>
        <p:spPr>
          <a:xfrm>
            <a:off x="752475" y="3448600"/>
            <a:ext cx="5811600" cy="252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US" sz="1700">
                <a:solidFill>
                  <a:schemeClr val="dk1"/>
                </a:solidFill>
              </a:rPr>
              <a:t>Performance</a:t>
            </a:r>
            <a:endParaRPr b="1" sz="17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500">
                <a:solidFill>
                  <a:schemeClr val="dk1"/>
                </a:solidFill>
              </a:rPr>
              <a:t>The image to text generator has been extensively tested and has demonstrated robust performance across a wide range of image types and formats. It can accurately convert text from various sources, including handwritten text, printed text, and text in different languages. The generator's performance has been validated through rigorous testing and benchmarking, ensuring reliable and consistent results.</a:t>
            </a:r>
            <a:endParaRPr>
              <a:solidFill>
                <a:schemeClr val="dk1"/>
              </a:solidFill>
            </a:endParaRPr>
          </a:p>
          <a:p>
            <a:pPr indent="0" lvl="0" marL="0" rtl="0" algn="l">
              <a:spcBef>
                <a:spcPts val="1200"/>
              </a:spcBef>
              <a:spcAft>
                <a:spcPts val="0"/>
              </a:spcAft>
              <a:buNone/>
            </a:pPr>
            <a:r>
              <a:t/>
            </a:r>
            <a:endParaRPr sz="18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6" name="Shape 66"/>
        <p:cNvGrpSpPr/>
        <p:nvPr/>
      </p:nvGrpSpPr>
      <p:grpSpPr>
        <a:xfrm>
          <a:off x="0" y="0"/>
          <a:ext cx="0" cy="0"/>
          <a:chOff x="0" y="0"/>
          <a:chExt cx="0" cy="0"/>
        </a:xfrm>
      </p:grpSpPr>
      <p:sp>
        <p:nvSpPr>
          <p:cNvPr id="67" name="Google Shape;67;p8"/>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68" name="Google Shape;68;p8"/>
          <p:cNvGrpSpPr/>
          <p:nvPr/>
        </p:nvGrpSpPr>
        <p:grpSpPr>
          <a:xfrm>
            <a:off x="7448612" y="0"/>
            <a:ext cx="4743796" cy="6858466"/>
            <a:chOff x="7448612" y="0"/>
            <a:chExt cx="4743796" cy="6858466"/>
          </a:xfrm>
        </p:grpSpPr>
        <p:sp>
          <p:nvSpPr>
            <p:cNvPr id="69" name="Google Shape;69;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0" name="Google Shape;70;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1" name="Google Shape;71;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2" name="Google Shape;72;p8"/>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3" name="Google Shape;73;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4" name="Google Shape;74;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5" name="Google Shape;75;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6" name="Google Shape;76;p8"/>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7" name="Google Shape;77;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78" name="Google Shape;78;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9" name="Google Shape;79;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0" name="Google Shape;80;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1" name="Google Shape;81;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2" name="Google Shape;82;p8"/>
          <p:cNvSpPr txBox="1"/>
          <p:nvPr>
            <p:ph type="title"/>
          </p:nvPr>
        </p:nvSpPr>
        <p:spPr>
          <a:xfrm>
            <a:off x="558165" y="385444"/>
            <a:ext cx="9764395" cy="1122362"/>
          </a:xfrm>
          <a:prstGeom prst="rect">
            <a:avLst/>
          </a:prstGeom>
          <a:noFill/>
          <a:ln>
            <a:noFill/>
          </a:ln>
        </p:spPr>
        <p:txBody>
          <a:bodyPr anchorCtr="0" anchor="t" bIns="0" lIns="0" spcFirstLastPara="1" rIns="0" wrap="square" tIns="460675">
            <a:spAutoFit/>
          </a:bodyPr>
          <a:lstStyle/>
          <a:p>
            <a:pPr indent="0" lvl="0" marL="193675" rtl="0" algn="l">
              <a:lnSpc>
                <a:spcPct val="100000"/>
              </a:lnSpc>
              <a:spcBef>
                <a:spcPts val="0"/>
              </a:spcBef>
              <a:spcAft>
                <a:spcPts val="0"/>
              </a:spcAft>
              <a:buNone/>
            </a:pPr>
            <a:r>
              <a:rPr lang="en-US" sz="4250"/>
              <a:t>PROJECT TITLE</a:t>
            </a:r>
            <a:endParaRPr sz="4250"/>
          </a:p>
        </p:txBody>
      </p:sp>
      <p:grpSp>
        <p:nvGrpSpPr>
          <p:cNvPr id="83" name="Google Shape;83;p8"/>
          <p:cNvGrpSpPr/>
          <p:nvPr/>
        </p:nvGrpSpPr>
        <p:grpSpPr>
          <a:xfrm>
            <a:off x="466725" y="6410325"/>
            <a:ext cx="3705225" cy="295275"/>
            <a:chOff x="466725" y="6410325"/>
            <a:chExt cx="3705225" cy="295275"/>
          </a:xfrm>
        </p:grpSpPr>
        <p:pic>
          <p:nvPicPr>
            <p:cNvPr id="84" name="Google Shape;84;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5" name="Google Shape;85;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86" name="Google Shape;86;p8"/>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87" name="Google Shape;87;p8"/>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88" name="Google Shape;88;p8"/>
          <p:cNvSpPr txBox="1"/>
          <p:nvPr/>
        </p:nvSpPr>
        <p:spPr>
          <a:xfrm>
            <a:off x="1528350" y="2410100"/>
            <a:ext cx="6740400" cy="284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2400"/>
              </a:spcBef>
              <a:spcAft>
                <a:spcPts val="0"/>
              </a:spcAft>
              <a:buClr>
                <a:schemeClr val="dk1"/>
              </a:buClr>
              <a:buSzPts val="1100"/>
              <a:buFont typeface="Arial"/>
              <a:buNone/>
            </a:pPr>
            <a:r>
              <a:rPr b="1" lang="en-US" sz="3700">
                <a:solidFill>
                  <a:schemeClr val="dk1"/>
                </a:solidFill>
              </a:rPr>
              <a:t>Image to Text Generator</a:t>
            </a:r>
            <a:endParaRPr b="1" sz="3700">
              <a:solidFill>
                <a:schemeClr val="dk1"/>
              </a:solidFill>
            </a:endParaRPr>
          </a:p>
          <a:p>
            <a:pPr indent="0" lvl="0" marL="0" rtl="0" algn="l">
              <a:lnSpc>
                <a:spcPct val="115000"/>
              </a:lnSpc>
              <a:spcBef>
                <a:spcPts val="2400"/>
              </a:spcBef>
              <a:spcAft>
                <a:spcPts val="0"/>
              </a:spcAft>
              <a:buClr>
                <a:schemeClr val="dk1"/>
              </a:buClr>
              <a:buSzPts val="1100"/>
              <a:buFont typeface="Arial"/>
              <a:buNone/>
            </a:pPr>
            <a:r>
              <a:rPr b="1" lang="en-US" sz="3700">
                <a:solidFill>
                  <a:schemeClr val="dk1"/>
                </a:solidFill>
              </a:rPr>
              <a:t>   Using Generator AI</a:t>
            </a:r>
            <a:endParaRPr b="1" sz="3700">
              <a:solidFill>
                <a:schemeClr val="dk1"/>
              </a:solidFill>
            </a:endParaRPr>
          </a:p>
          <a:p>
            <a:pPr indent="0" lvl="0" marL="0" rtl="0" algn="l">
              <a:spcBef>
                <a:spcPts val="600"/>
              </a:spcBef>
              <a:spcAft>
                <a:spcPts val="0"/>
              </a:spcAft>
              <a:buNone/>
            </a:pPr>
            <a:r>
              <a:t/>
            </a:r>
            <a:endParaRPr sz="18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2" name="Shape 92"/>
        <p:cNvGrpSpPr/>
        <p:nvPr/>
      </p:nvGrpSpPr>
      <p:grpSpPr>
        <a:xfrm>
          <a:off x="0" y="0"/>
          <a:ext cx="0" cy="0"/>
          <a:chOff x="0" y="0"/>
          <a:chExt cx="0" cy="0"/>
        </a:xfrm>
      </p:grpSpPr>
      <p:sp>
        <p:nvSpPr>
          <p:cNvPr id="93" name="Google Shape;93;p9"/>
          <p:cNvSpPr/>
          <p:nvPr/>
        </p:nvSpPr>
        <p:spPr>
          <a:xfrm>
            <a:off x="76200" y="7620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94" name="Google Shape;94;p9"/>
          <p:cNvGrpSpPr/>
          <p:nvPr/>
        </p:nvGrpSpPr>
        <p:grpSpPr>
          <a:xfrm>
            <a:off x="7448612" y="0"/>
            <a:ext cx="4743796" cy="6858466"/>
            <a:chOff x="7448612" y="0"/>
            <a:chExt cx="4743796" cy="6858466"/>
          </a:xfrm>
        </p:grpSpPr>
        <p:sp>
          <p:nvSpPr>
            <p:cNvPr id="95" name="Google Shape;95;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6" name="Google Shape;96;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7" name="Google Shape;97;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8" name="Google Shape;98;p9"/>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9" name="Google Shape;99;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0" name="Google Shape;100;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1" name="Google Shape;101;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2" name="Google Shape;102;p9"/>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3" name="Google Shape;103;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104" name="Google Shape;104;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5" name="Google Shape;105;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6" name="Google Shape;106;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7" name="Google Shape;107;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08" name="Google Shape;108;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09" name="Google Shape;109;p9"/>
          <p:cNvGrpSpPr/>
          <p:nvPr/>
        </p:nvGrpSpPr>
        <p:grpSpPr>
          <a:xfrm>
            <a:off x="47625" y="3819523"/>
            <a:ext cx="4124325" cy="3009898"/>
            <a:chOff x="47625" y="3819523"/>
            <a:chExt cx="4124325" cy="3009898"/>
          </a:xfrm>
        </p:grpSpPr>
        <p:pic>
          <p:nvPicPr>
            <p:cNvPr id="110" name="Google Shape;110;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1" name="Google Shape;111;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2" name="Google Shape;112;p9"/>
          <p:cNvSpPr txBox="1"/>
          <p:nvPr>
            <p:ph type="title"/>
          </p:nvPr>
        </p:nvSpPr>
        <p:spPr>
          <a:xfrm>
            <a:off x="558165" y="385444"/>
            <a:ext cx="9764395" cy="1122362"/>
          </a:xfrm>
          <a:prstGeom prst="rect">
            <a:avLst/>
          </a:prstGeom>
          <a:noFill/>
          <a:ln>
            <a:noFill/>
          </a:ln>
        </p:spPr>
        <p:txBody>
          <a:bodyPr anchorCtr="0" anchor="t" bIns="0" lIns="0" spcFirstLastPara="1" rIns="0" wrap="square" tIns="73275">
            <a:spAutoFit/>
          </a:bodyPr>
          <a:lstStyle/>
          <a:p>
            <a:pPr indent="0" lvl="0" marL="193675" rtl="0" algn="l">
              <a:lnSpc>
                <a:spcPct val="100000"/>
              </a:lnSpc>
              <a:spcBef>
                <a:spcPts val="0"/>
              </a:spcBef>
              <a:spcAft>
                <a:spcPts val="0"/>
              </a:spcAft>
              <a:buNone/>
            </a:pPr>
            <a:r>
              <a:rPr lang="en-US"/>
              <a:t>AGENDA</a:t>
            </a:r>
            <a:endParaRPr/>
          </a:p>
        </p:txBody>
      </p:sp>
      <p:sp>
        <p:nvSpPr>
          <p:cNvPr id="113" name="Google Shape;113;p9"/>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14" name="Google Shape;114;p9"/>
          <p:cNvSpPr txBox="1"/>
          <p:nvPr/>
        </p:nvSpPr>
        <p:spPr>
          <a:xfrm>
            <a:off x="1454400" y="1658063"/>
            <a:ext cx="10737600" cy="3801900"/>
          </a:xfrm>
          <a:prstGeom prst="rect">
            <a:avLst/>
          </a:prstGeom>
          <a:noFill/>
          <a:ln>
            <a:noFill/>
          </a:ln>
        </p:spPr>
        <p:txBody>
          <a:bodyPr anchorCtr="0" anchor="t" bIns="91425" lIns="91425" spcFirstLastPara="1" rIns="91425" wrap="square" tIns="91425">
            <a:spAutoFit/>
          </a:bodyPr>
          <a:lstStyle/>
          <a:p>
            <a:pPr indent="-374650" lvl="0" marL="457200" rtl="0" algn="l">
              <a:lnSpc>
                <a:spcPct val="115000"/>
              </a:lnSpc>
              <a:spcBef>
                <a:spcPts val="1200"/>
              </a:spcBef>
              <a:spcAft>
                <a:spcPts val="0"/>
              </a:spcAft>
              <a:buClr>
                <a:srgbClr val="42AF51"/>
              </a:buClr>
              <a:buSzPts val="2300"/>
              <a:buChar char="●"/>
            </a:pPr>
            <a:r>
              <a:rPr lang="en-US" sz="3000">
                <a:latin typeface="Calibri"/>
                <a:ea typeface="Calibri"/>
                <a:cs typeface="Calibri"/>
                <a:sym typeface="Calibri"/>
              </a:rPr>
              <a:t>Introduction</a:t>
            </a:r>
            <a:endParaRPr sz="3000">
              <a:latin typeface="Calibri"/>
              <a:ea typeface="Calibri"/>
              <a:cs typeface="Calibri"/>
              <a:sym typeface="Calibri"/>
            </a:endParaRPr>
          </a:p>
          <a:p>
            <a:pPr indent="-374650" lvl="0" marL="457200" rtl="0" algn="l">
              <a:lnSpc>
                <a:spcPct val="115000"/>
              </a:lnSpc>
              <a:spcBef>
                <a:spcPts val="0"/>
              </a:spcBef>
              <a:spcAft>
                <a:spcPts val="0"/>
              </a:spcAft>
              <a:buClr>
                <a:srgbClr val="42AF51"/>
              </a:buClr>
              <a:buSzPts val="2300"/>
              <a:buChar char="●"/>
            </a:pPr>
            <a:r>
              <a:rPr lang="en-US" sz="3000">
                <a:latin typeface="Calibri"/>
                <a:ea typeface="Calibri"/>
                <a:cs typeface="Calibri"/>
                <a:sym typeface="Calibri"/>
              </a:rPr>
              <a:t>Overview of image to text generation</a:t>
            </a:r>
            <a:endParaRPr sz="3000">
              <a:latin typeface="Calibri"/>
              <a:ea typeface="Calibri"/>
              <a:cs typeface="Calibri"/>
              <a:sym typeface="Calibri"/>
            </a:endParaRPr>
          </a:p>
          <a:p>
            <a:pPr indent="-374650" lvl="0" marL="457200" rtl="0" algn="l">
              <a:lnSpc>
                <a:spcPct val="115000"/>
              </a:lnSpc>
              <a:spcBef>
                <a:spcPts val="0"/>
              </a:spcBef>
              <a:spcAft>
                <a:spcPts val="0"/>
              </a:spcAft>
              <a:buClr>
                <a:srgbClr val="42AF51"/>
              </a:buClr>
              <a:buSzPts val="2300"/>
              <a:buChar char="●"/>
            </a:pPr>
            <a:r>
              <a:rPr lang="en-US" sz="3000">
                <a:latin typeface="Calibri"/>
                <a:ea typeface="Calibri"/>
                <a:cs typeface="Calibri"/>
                <a:sym typeface="Calibri"/>
              </a:rPr>
              <a:t>Benefits and applications</a:t>
            </a:r>
            <a:endParaRPr sz="3000">
              <a:latin typeface="Calibri"/>
              <a:ea typeface="Calibri"/>
              <a:cs typeface="Calibri"/>
              <a:sym typeface="Calibri"/>
            </a:endParaRPr>
          </a:p>
          <a:p>
            <a:pPr indent="-374650" lvl="0" marL="457200" rtl="0" algn="l">
              <a:lnSpc>
                <a:spcPct val="115000"/>
              </a:lnSpc>
              <a:spcBef>
                <a:spcPts val="0"/>
              </a:spcBef>
              <a:spcAft>
                <a:spcPts val="0"/>
              </a:spcAft>
              <a:buClr>
                <a:srgbClr val="42AF51"/>
              </a:buClr>
              <a:buSzPts val="2300"/>
              <a:buChar char="●"/>
            </a:pPr>
            <a:r>
              <a:rPr lang="en-US" sz="3000">
                <a:latin typeface="Calibri"/>
                <a:ea typeface="Calibri"/>
                <a:cs typeface="Calibri"/>
                <a:sym typeface="Calibri"/>
              </a:rPr>
              <a:t>Technical details</a:t>
            </a:r>
            <a:endParaRPr sz="3000">
              <a:latin typeface="Calibri"/>
              <a:ea typeface="Calibri"/>
              <a:cs typeface="Calibri"/>
              <a:sym typeface="Calibri"/>
            </a:endParaRPr>
          </a:p>
          <a:p>
            <a:pPr indent="-374650" lvl="0" marL="457200" rtl="0" algn="l">
              <a:lnSpc>
                <a:spcPct val="115000"/>
              </a:lnSpc>
              <a:spcBef>
                <a:spcPts val="0"/>
              </a:spcBef>
              <a:spcAft>
                <a:spcPts val="0"/>
              </a:spcAft>
              <a:buClr>
                <a:srgbClr val="42AF51"/>
              </a:buClr>
              <a:buSzPts val="2300"/>
              <a:buChar char="●"/>
            </a:pPr>
            <a:r>
              <a:rPr lang="en-US" sz="3000">
                <a:latin typeface="Calibri"/>
                <a:ea typeface="Calibri"/>
                <a:cs typeface="Calibri"/>
                <a:sym typeface="Calibri"/>
              </a:rPr>
              <a:t>Demo</a:t>
            </a:r>
            <a:endParaRPr sz="3000">
              <a:latin typeface="Calibri"/>
              <a:ea typeface="Calibri"/>
              <a:cs typeface="Calibri"/>
              <a:sym typeface="Calibri"/>
            </a:endParaRPr>
          </a:p>
          <a:p>
            <a:pPr indent="-374650" lvl="0" marL="457200" rtl="0" algn="l">
              <a:lnSpc>
                <a:spcPct val="115000"/>
              </a:lnSpc>
              <a:spcBef>
                <a:spcPts val="0"/>
              </a:spcBef>
              <a:spcAft>
                <a:spcPts val="0"/>
              </a:spcAft>
              <a:buClr>
                <a:srgbClr val="42AF51"/>
              </a:buClr>
              <a:buSzPts val="2300"/>
              <a:buChar char="●"/>
            </a:pPr>
            <a:r>
              <a:rPr lang="en-US" sz="3000">
                <a:latin typeface="Calibri"/>
                <a:ea typeface="Calibri"/>
                <a:cs typeface="Calibri"/>
                <a:sym typeface="Calibri"/>
              </a:rPr>
              <a:t>Conclusion</a:t>
            </a:r>
            <a:endParaRPr sz="3000">
              <a:latin typeface="Calibri"/>
              <a:ea typeface="Calibri"/>
              <a:cs typeface="Calibri"/>
              <a:sym typeface="Calibri"/>
            </a:endParaRPr>
          </a:p>
          <a:p>
            <a:pPr indent="0" lvl="0" marL="0" rtl="0" algn="l">
              <a:spcBef>
                <a:spcPts val="1200"/>
              </a:spcBef>
              <a:spcAft>
                <a:spcPts val="0"/>
              </a:spcAft>
              <a:buNone/>
            </a:pPr>
            <a:r>
              <a:t/>
            </a:r>
            <a:endParaRPr sz="18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grpSp>
        <p:nvGrpSpPr>
          <p:cNvPr id="119" name="Google Shape;119;p10"/>
          <p:cNvGrpSpPr/>
          <p:nvPr/>
        </p:nvGrpSpPr>
        <p:grpSpPr>
          <a:xfrm>
            <a:off x="7991475" y="2933700"/>
            <a:ext cx="2762250" cy="3257550"/>
            <a:chOff x="7991475" y="2933700"/>
            <a:chExt cx="2762250" cy="3257550"/>
          </a:xfrm>
        </p:grpSpPr>
        <p:sp>
          <p:nvSpPr>
            <p:cNvPr id="120" name="Google Shape;120;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1" name="Google Shape;121;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22" name="Google Shape;122;p10"/>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3" name="Google Shape;123;p1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4" name="Google Shape;124;p10"/>
          <p:cNvSpPr txBox="1"/>
          <p:nvPr>
            <p:ph type="title"/>
          </p:nvPr>
        </p:nvSpPr>
        <p:spPr>
          <a:xfrm>
            <a:off x="834072" y="575055"/>
            <a:ext cx="5638800"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125" name="Google Shape;125;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6" name="Google Shape;126;p10"/>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27" name="Google Shape;127;p10"/>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28" name="Google Shape;128;p10"/>
          <p:cNvSpPr txBox="1"/>
          <p:nvPr/>
        </p:nvSpPr>
        <p:spPr>
          <a:xfrm>
            <a:off x="646600" y="2057400"/>
            <a:ext cx="6681600" cy="413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129" name="Google Shape;129;p10"/>
          <p:cNvSpPr txBox="1"/>
          <p:nvPr/>
        </p:nvSpPr>
        <p:spPr>
          <a:xfrm>
            <a:off x="646600" y="1563250"/>
            <a:ext cx="7249800" cy="459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US" sz="1600">
                <a:solidFill>
                  <a:schemeClr val="dk1"/>
                </a:solidFill>
              </a:rPr>
              <a:t>Challenges of Converting Images to Text Manually</a:t>
            </a:r>
            <a:endParaRPr b="1" sz="1600">
              <a:solidFill>
                <a:schemeClr val="dk1"/>
              </a:solidFill>
            </a:endParaRPr>
          </a:p>
          <a:p>
            <a:pPr indent="-317500" lvl="0" marL="457200" rtl="0" algn="l">
              <a:lnSpc>
                <a:spcPct val="115000"/>
              </a:lnSpc>
              <a:spcBef>
                <a:spcPts val="1200"/>
              </a:spcBef>
              <a:spcAft>
                <a:spcPts val="0"/>
              </a:spcAft>
              <a:buClr>
                <a:schemeClr val="dk1"/>
              </a:buClr>
              <a:buSzPts val="1400"/>
              <a:buChar char="●"/>
            </a:pPr>
            <a:r>
              <a:rPr lang="en-US">
                <a:solidFill>
                  <a:schemeClr val="dk1"/>
                </a:solidFill>
              </a:rPr>
              <a:t>Time-consuming: Converting images to text manually can be a time-consuming process, especially when dealing with a large number of images.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US">
                <a:solidFill>
                  <a:schemeClr val="dk1"/>
                </a:solidFill>
              </a:rPr>
              <a:t>Human Error: Manual conversion of images to text is prone to human error, leading to inaccuracies and inconsistencies in the converted text.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US">
                <a:solidFill>
                  <a:schemeClr val="dk1"/>
                </a:solidFill>
              </a:rPr>
              <a:t>Limited Scalability: Manual conversion is not scalable, making it difficult to handle a high volume of images.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US">
                <a:solidFill>
                  <a:schemeClr val="dk1"/>
                </a:solidFill>
              </a:rPr>
              <a:t>Lack of Efficiency: Manual conversion requires significant effort and resources, resulting in decreased efficiency and productivity.</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US" sz="1600">
                <a:solidFill>
                  <a:schemeClr val="dk1"/>
                </a:solidFill>
              </a:rPr>
              <a:t>Limitations of Manual Conversion</a:t>
            </a:r>
            <a:endParaRPr b="1" sz="1600">
              <a:solidFill>
                <a:schemeClr val="dk1"/>
              </a:solidFill>
            </a:endParaRPr>
          </a:p>
          <a:p>
            <a:pPr indent="-317500" lvl="0" marL="457200" rtl="0" algn="l">
              <a:lnSpc>
                <a:spcPct val="115000"/>
              </a:lnSpc>
              <a:spcBef>
                <a:spcPts val="1200"/>
              </a:spcBef>
              <a:spcAft>
                <a:spcPts val="0"/>
              </a:spcAft>
              <a:buClr>
                <a:schemeClr val="dk1"/>
              </a:buClr>
              <a:buSzPts val="1400"/>
              <a:buChar char="●"/>
            </a:pPr>
            <a:r>
              <a:rPr lang="en-US">
                <a:solidFill>
                  <a:schemeClr val="dk1"/>
                </a:solidFill>
              </a:rPr>
              <a:t>Language Barriers: Manual conversion may be limited by language barriers, as it requires individuals proficient in the language of the image.</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US">
                <a:solidFill>
                  <a:schemeClr val="dk1"/>
                </a:solidFill>
              </a:rPr>
              <a:t>Complex Images: Converting complex images, such as those with intricate designs or handwritten text, can be challenging and may result in errors.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US">
                <a:solidFill>
                  <a:schemeClr val="dk1"/>
                </a:solidFill>
              </a:rPr>
              <a:t>Accessibility: Manual conversion may not be accessible to individuals with visual impairments or other disabilities.</a:t>
            </a:r>
            <a:endParaRPr>
              <a:solidFill>
                <a:schemeClr val="dk1"/>
              </a:solidFill>
            </a:endParaRPr>
          </a:p>
          <a:p>
            <a:pPr indent="0" lvl="0" marL="0" rtl="0" algn="l">
              <a:spcBef>
                <a:spcPts val="1200"/>
              </a:spcBef>
              <a:spcAft>
                <a:spcPts val="0"/>
              </a:spcAft>
              <a:buNone/>
            </a:pPr>
            <a:r>
              <a:t/>
            </a:r>
            <a:endParaRPr sz="1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grpSp>
        <p:nvGrpSpPr>
          <p:cNvPr id="134" name="Google Shape;134;p11"/>
          <p:cNvGrpSpPr/>
          <p:nvPr/>
        </p:nvGrpSpPr>
        <p:grpSpPr>
          <a:xfrm>
            <a:off x="8658225" y="2647950"/>
            <a:ext cx="3533775" cy="3810000"/>
            <a:chOff x="8658225" y="2647950"/>
            <a:chExt cx="3533775" cy="3810000"/>
          </a:xfrm>
        </p:grpSpPr>
        <p:sp>
          <p:nvSpPr>
            <p:cNvPr id="135" name="Google Shape;135;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6" name="Google Shape;136;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37" name="Google Shape;137;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8" name="Google Shape;138;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9" name="Google Shape;139;p11"/>
          <p:cNvSpPr txBox="1"/>
          <p:nvPr>
            <p:ph type="title"/>
          </p:nvPr>
        </p:nvSpPr>
        <p:spPr>
          <a:xfrm>
            <a:off x="739775" y="829627"/>
            <a:ext cx="52647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40" name="Google Shape;140;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1" name="Google Shape;141;p11"/>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42" name="Google Shape;142;p11"/>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43" name="Google Shape;143;p11"/>
          <p:cNvSpPr txBox="1"/>
          <p:nvPr/>
        </p:nvSpPr>
        <p:spPr>
          <a:xfrm>
            <a:off x="803375" y="1841875"/>
            <a:ext cx="7854900" cy="433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US" sz="2100">
                <a:solidFill>
                  <a:schemeClr val="dk1"/>
                </a:solidFill>
              </a:rPr>
              <a:t>Objectives</a:t>
            </a:r>
            <a:endParaRPr b="1" sz="2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900">
                <a:solidFill>
                  <a:schemeClr val="dk1"/>
                </a:solidFill>
              </a:rPr>
              <a:t>The objective of the image to text generator project is to develop an AI-powered system that can accurately convert images into text. This technology has various potential applications, such as optical character recognition, image captioning, and document analysis.</a:t>
            </a:r>
            <a:endParaRPr sz="1900">
              <a:solidFill>
                <a:schemeClr val="dk1"/>
              </a:solidFill>
            </a:endParaRPr>
          </a:p>
          <a:p>
            <a:pPr indent="0" lvl="0" marL="0" rtl="0" algn="l">
              <a:spcBef>
                <a:spcPts val="1200"/>
              </a:spcBef>
              <a:spcAft>
                <a:spcPts val="0"/>
              </a:spcAft>
              <a:buNone/>
            </a:pPr>
            <a:r>
              <a:t/>
            </a:r>
            <a:endParaRPr sz="1800">
              <a:latin typeface="Calibri"/>
              <a:ea typeface="Calibri"/>
              <a:cs typeface="Calibri"/>
              <a:sym typeface="Calibri"/>
            </a:endParaRPr>
          </a:p>
        </p:txBody>
      </p:sp>
      <p:sp>
        <p:nvSpPr>
          <p:cNvPr id="144" name="Google Shape;144;p11"/>
          <p:cNvSpPr txBox="1"/>
          <p:nvPr/>
        </p:nvSpPr>
        <p:spPr>
          <a:xfrm>
            <a:off x="803375" y="4095175"/>
            <a:ext cx="7171500" cy="208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US" sz="2000">
                <a:solidFill>
                  <a:schemeClr val="dk1"/>
                </a:solidFill>
              </a:rPr>
              <a:t>Scope</a:t>
            </a:r>
            <a:endParaRPr b="1" sz="20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800">
                <a:solidFill>
                  <a:schemeClr val="dk1"/>
                </a:solidFill>
              </a:rPr>
              <a:t>The scope of the project includes training deep learning models on large image datasets, developing algorithms for image feature extraction and text generation, and building a user-friendly interface for accessing the image to text conversion functionality.</a:t>
            </a:r>
            <a:endParaRPr sz="1800">
              <a:solidFill>
                <a:schemeClr val="dk1"/>
              </a:solidFill>
            </a:endParaRPr>
          </a:p>
          <a:p>
            <a:pPr indent="0" lvl="0" marL="0" rtl="0" algn="l">
              <a:spcBef>
                <a:spcPts val="1200"/>
              </a:spcBef>
              <a:spcAft>
                <a:spcPts val="0"/>
              </a:spcAft>
              <a:buNone/>
            </a:pPr>
            <a:r>
              <a:t/>
            </a:r>
            <a:endParaRPr sz="18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0" name="Google Shape;150;p12"/>
          <p:cNvSpPr/>
          <p:nvPr/>
        </p:nvSpPr>
        <p:spPr>
          <a:xfrm>
            <a:off x="7047150" y="1621138"/>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1" name="Google Shape;151;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2" name="Google Shape;152;p12"/>
          <p:cNvSpPr txBox="1"/>
          <p:nvPr>
            <p:ph type="title"/>
          </p:nvPr>
        </p:nvSpPr>
        <p:spPr>
          <a:xfrm>
            <a:off x="558165" y="385444"/>
            <a:ext cx="9764395" cy="1122362"/>
          </a:xfrm>
          <a:prstGeom prst="rect">
            <a:avLst/>
          </a:prstGeom>
          <a:noFill/>
          <a:ln>
            <a:noFill/>
          </a:ln>
        </p:spPr>
        <p:txBody>
          <a:bodyPr anchorCtr="0" anchor="t" bIns="0" lIns="0" spcFirstLastPara="1" rIns="0" wrap="square" tIns="522850">
            <a:spAutoFit/>
          </a:bodyPr>
          <a:lstStyle/>
          <a:p>
            <a:pPr indent="0" lvl="0" marL="153670" rtl="0" algn="l">
              <a:lnSpc>
                <a:spcPct val="100000"/>
              </a:lnSpc>
              <a:spcBef>
                <a:spcPts val="0"/>
              </a:spcBef>
              <a:spcAft>
                <a:spcPts val="0"/>
              </a:spcAft>
              <a:buNone/>
            </a:pPr>
            <a:r>
              <a:rPr lang="en-US" sz="3200"/>
              <a:t>WHO ARE THE END USERS?</a:t>
            </a:r>
            <a:endParaRPr sz="3200"/>
          </a:p>
        </p:txBody>
      </p:sp>
      <p:pic>
        <p:nvPicPr>
          <p:cNvPr id="153" name="Google Shape;153;p12"/>
          <p:cNvPicPr preferRelativeResize="0"/>
          <p:nvPr/>
        </p:nvPicPr>
        <p:blipFill rotWithShape="1">
          <a:blip r:embed="rId3">
            <a:alphaModFix/>
          </a:blip>
          <a:srcRect b="0" l="0" r="0" t="0"/>
          <a:stretch/>
        </p:blipFill>
        <p:spPr>
          <a:xfrm>
            <a:off x="1074975" y="6097888"/>
            <a:ext cx="2181225" cy="485775"/>
          </a:xfrm>
          <a:prstGeom prst="rect">
            <a:avLst/>
          </a:prstGeom>
          <a:noFill/>
          <a:ln>
            <a:noFill/>
          </a:ln>
        </p:spPr>
      </p:pic>
      <p:sp>
        <p:nvSpPr>
          <p:cNvPr id="154" name="Google Shape;154;p12"/>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55" name="Google Shape;155;p12"/>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56" name="Google Shape;156;p12"/>
          <p:cNvSpPr txBox="1"/>
          <p:nvPr/>
        </p:nvSpPr>
        <p:spPr>
          <a:xfrm>
            <a:off x="919300" y="1728363"/>
            <a:ext cx="5956800" cy="146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US">
                <a:solidFill>
                  <a:schemeClr val="dk1"/>
                </a:solidFill>
              </a:rPr>
              <a:t>Researchers and Academics</a:t>
            </a:r>
            <a:endParaRPr b="1">
              <a:solidFill>
                <a:schemeClr val="dk1"/>
              </a:solidFill>
            </a:endParaRPr>
          </a:p>
          <a:p>
            <a:pPr indent="-304800" lvl="0" marL="457200" rtl="0" algn="l">
              <a:lnSpc>
                <a:spcPct val="115000"/>
              </a:lnSpc>
              <a:spcBef>
                <a:spcPts val="1200"/>
              </a:spcBef>
              <a:spcAft>
                <a:spcPts val="0"/>
              </a:spcAft>
              <a:buClr>
                <a:schemeClr val="dk1"/>
              </a:buClr>
              <a:buSzPts val="1200"/>
              <a:buChar char="●"/>
            </a:pPr>
            <a:r>
              <a:rPr lang="en-US" sz="1200">
                <a:solidFill>
                  <a:schemeClr val="dk1"/>
                </a:solidFill>
              </a:rPr>
              <a:t>Researchers and academics can use the image to text generator to extract text from images for analysis and study purposes.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US" sz="1200">
                <a:solidFill>
                  <a:schemeClr val="dk1"/>
                </a:solidFill>
              </a:rPr>
              <a:t>This can help in conducting research, gathering data, and analyzing visual content.</a:t>
            </a:r>
            <a:endParaRPr sz="1200">
              <a:solidFill>
                <a:schemeClr val="dk1"/>
              </a:solidFill>
            </a:endParaRPr>
          </a:p>
          <a:p>
            <a:pPr indent="0" lvl="0" marL="0" rtl="0" algn="l">
              <a:spcBef>
                <a:spcPts val="1200"/>
              </a:spcBef>
              <a:spcAft>
                <a:spcPts val="0"/>
              </a:spcAft>
              <a:buNone/>
            </a:pPr>
            <a:r>
              <a:t/>
            </a:r>
            <a:endParaRPr sz="1800">
              <a:latin typeface="Calibri"/>
              <a:ea typeface="Calibri"/>
              <a:cs typeface="Calibri"/>
              <a:sym typeface="Calibri"/>
            </a:endParaRPr>
          </a:p>
        </p:txBody>
      </p:sp>
      <p:sp>
        <p:nvSpPr>
          <p:cNvPr id="157" name="Google Shape;157;p12"/>
          <p:cNvSpPr txBox="1"/>
          <p:nvPr/>
        </p:nvSpPr>
        <p:spPr>
          <a:xfrm>
            <a:off x="929025" y="3099988"/>
            <a:ext cx="5702100" cy="133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US">
                <a:solidFill>
                  <a:schemeClr val="dk1"/>
                </a:solidFill>
              </a:rPr>
              <a:t>Content Creators and Designers</a:t>
            </a:r>
            <a:endParaRPr b="1">
              <a:solidFill>
                <a:schemeClr val="dk1"/>
              </a:solidFill>
            </a:endParaRPr>
          </a:p>
          <a:p>
            <a:pPr indent="-304800" lvl="0" marL="457200" rtl="0" algn="l">
              <a:lnSpc>
                <a:spcPct val="115000"/>
              </a:lnSpc>
              <a:spcBef>
                <a:spcPts val="1200"/>
              </a:spcBef>
              <a:spcAft>
                <a:spcPts val="0"/>
              </a:spcAft>
              <a:buClr>
                <a:schemeClr val="dk1"/>
              </a:buClr>
              <a:buSzPts val="1200"/>
              <a:buChar char="●"/>
            </a:pPr>
            <a:r>
              <a:rPr lang="en-US" sz="1200">
                <a:solidFill>
                  <a:schemeClr val="dk1"/>
                </a:solidFill>
              </a:rPr>
              <a:t>Content creators and designers can utilize the image to text generator to extract text from images for use in their creative projects.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US" sz="1200">
                <a:solidFill>
                  <a:schemeClr val="dk1"/>
                </a:solidFill>
              </a:rPr>
              <a:t>This can include graphic design, advertising, website development, and more.</a:t>
            </a:r>
            <a:endParaRPr sz="1200">
              <a:solidFill>
                <a:schemeClr val="dk1"/>
              </a:solidFill>
            </a:endParaRPr>
          </a:p>
          <a:p>
            <a:pPr indent="0" lvl="0" marL="0" rtl="0" algn="l">
              <a:spcBef>
                <a:spcPts val="1200"/>
              </a:spcBef>
              <a:spcAft>
                <a:spcPts val="0"/>
              </a:spcAft>
              <a:buNone/>
            </a:pPr>
            <a:r>
              <a:t/>
            </a:r>
            <a:endParaRPr sz="1800">
              <a:latin typeface="Calibri"/>
              <a:ea typeface="Calibri"/>
              <a:cs typeface="Calibri"/>
              <a:sym typeface="Calibri"/>
            </a:endParaRPr>
          </a:p>
        </p:txBody>
      </p:sp>
      <p:sp>
        <p:nvSpPr>
          <p:cNvPr id="158" name="Google Shape;158;p12"/>
          <p:cNvSpPr txBox="1"/>
          <p:nvPr/>
        </p:nvSpPr>
        <p:spPr>
          <a:xfrm>
            <a:off x="909250" y="4529788"/>
            <a:ext cx="5623800" cy="146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US" sz="1500">
                <a:solidFill>
                  <a:schemeClr val="dk1"/>
                </a:solidFill>
              </a:rPr>
              <a:t>Students and Educators</a:t>
            </a:r>
            <a:endParaRPr b="1" sz="1500">
              <a:solidFill>
                <a:schemeClr val="dk1"/>
              </a:solidFill>
            </a:endParaRPr>
          </a:p>
          <a:p>
            <a:pPr indent="-311150" lvl="0" marL="457200" rtl="0" algn="l">
              <a:lnSpc>
                <a:spcPct val="115000"/>
              </a:lnSpc>
              <a:spcBef>
                <a:spcPts val="1200"/>
              </a:spcBef>
              <a:spcAft>
                <a:spcPts val="0"/>
              </a:spcAft>
              <a:buClr>
                <a:schemeClr val="dk1"/>
              </a:buClr>
              <a:buSzPts val="1300"/>
              <a:buChar char="●"/>
            </a:pPr>
            <a:r>
              <a:rPr lang="en-US" sz="1300">
                <a:solidFill>
                  <a:schemeClr val="dk1"/>
                </a:solidFill>
              </a:rPr>
              <a:t>Students and educators can use the image to text generator to extract text from images in their academic work.</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US" sz="1300">
                <a:solidFill>
                  <a:schemeClr val="dk1"/>
                </a:solidFill>
              </a:rPr>
              <a:t>This can include extracting text from textbooks, handwritten notes, or presentations.</a:t>
            </a:r>
            <a:endParaRPr sz="1300">
              <a:solidFill>
                <a:schemeClr val="dk1"/>
              </a:solidFill>
            </a:endParaRPr>
          </a:p>
          <a:p>
            <a:pPr indent="0" lvl="0" marL="0" rtl="0" algn="l">
              <a:spcBef>
                <a:spcPts val="1200"/>
              </a:spcBef>
              <a:spcAft>
                <a:spcPts val="0"/>
              </a:spcAft>
              <a:buNone/>
            </a:pPr>
            <a:r>
              <a:t/>
            </a:r>
            <a:endParaRPr sz="1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13"/>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164" name="Google Shape;164;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5" name="Google Shape;165;p1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6" name="Google Shape;166;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7" name="Google Shape;167;p13"/>
          <p:cNvSpPr txBox="1"/>
          <p:nvPr>
            <p:ph type="title"/>
          </p:nvPr>
        </p:nvSpPr>
        <p:spPr>
          <a:xfrm>
            <a:off x="499390" y="96444"/>
            <a:ext cx="9764400" cy="1599000"/>
          </a:xfrm>
          <a:prstGeom prst="rect">
            <a:avLst/>
          </a:prstGeom>
          <a:noFill/>
          <a:ln>
            <a:noFill/>
          </a:ln>
        </p:spPr>
        <p:txBody>
          <a:bodyPr anchorCtr="0" anchor="t" bIns="0" lIns="0" spcFirstLastPara="1" rIns="0" wrap="square" tIns="485775">
            <a:spAutoFit/>
          </a:bodyPr>
          <a:lstStyle/>
          <a:p>
            <a:pPr indent="0" lvl="0" marL="0" rtl="0" algn="l">
              <a:lnSpc>
                <a:spcPct val="100000"/>
              </a:lnSpc>
              <a:spcBef>
                <a:spcPts val="0"/>
              </a:spcBef>
              <a:spcAft>
                <a:spcPts val="0"/>
              </a:spcAft>
              <a:buNone/>
            </a:pPr>
            <a:r>
              <a:rPr lang="en-US" sz="3600"/>
              <a:t>YOUR SOLUTION AND ITS VALUE PROPOSITION</a:t>
            </a:r>
            <a:endParaRPr sz="3600"/>
          </a:p>
        </p:txBody>
      </p:sp>
      <p:pic>
        <p:nvPicPr>
          <p:cNvPr id="168" name="Google Shape;168;p13"/>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9" name="Google Shape;169;p13"/>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70" name="Google Shape;170;p13"/>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71" name="Google Shape;171;p13"/>
          <p:cNvSpPr txBox="1"/>
          <p:nvPr/>
        </p:nvSpPr>
        <p:spPr>
          <a:xfrm>
            <a:off x="3272250" y="2272925"/>
            <a:ext cx="5466000" cy="419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172" name="Google Shape;172;p13"/>
          <p:cNvSpPr txBox="1"/>
          <p:nvPr/>
        </p:nvSpPr>
        <p:spPr>
          <a:xfrm>
            <a:off x="3076300" y="1920250"/>
            <a:ext cx="6858000" cy="159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US" sz="1700">
                <a:solidFill>
                  <a:schemeClr val="dk1"/>
                </a:solidFill>
              </a:rPr>
              <a:t>🖼️ Image to Text Generator</a:t>
            </a:r>
            <a:endParaRPr b="1" sz="17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500">
                <a:solidFill>
                  <a:schemeClr val="dk1"/>
                </a:solidFill>
              </a:rPr>
              <a:t>Our solution is an advanced AI-powered image to text generator that converts text from images into editable and searchable text. This innovative technology offers several benefits and advantages for businesses and individuals alike.</a:t>
            </a:r>
            <a:endParaRPr sz="1500">
              <a:solidFill>
                <a:schemeClr val="dk1"/>
              </a:solidFill>
            </a:endParaRPr>
          </a:p>
          <a:p>
            <a:pPr indent="0" lvl="0" marL="0" rtl="0" algn="l">
              <a:spcBef>
                <a:spcPts val="1200"/>
              </a:spcBef>
              <a:spcAft>
                <a:spcPts val="0"/>
              </a:spcAft>
              <a:buNone/>
            </a:pPr>
            <a:r>
              <a:t/>
            </a:r>
            <a:endParaRPr sz="1800">
              <a:latin typeface="Calibri"/>
              <a:ea typeface="Calibri"/>
              <a:cs typeface="Calibri"/>
              <a:sym typeface="Calibri"/>
            </a:endParaRPr>
          </a:p>
        </p:txBody>
      </p:sp>
      <p:sp>
        <p:nvSpPr>
          <p:cNvPr id="173" name="Google Shape;173;p13"/>
          <p:cNvSpPr txBox="1"/>
          <p:nvPr/>
        </p:nvSpPr>
        <p:spPr>
          <a:xfrm>
            <a:off x="3115500" y="3644525"/>
            <a:ext cx="6858000" cy="129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US" sz="1700">
                <a:solidFill>
                  <a:schemeClr val="dk1"/>
                </a:solidFill>
              </a:rPr>
              <a:t>🔍 Enhanced Accessibility and Efficiency</a:t>
            </a:r>
            <a:endParaRPr b="1" sz="17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500">
                <a:solidFill>
                  <a:schemeClr val="dk1"/>
                </a:solidFill>
              </a:rPr>
              <a:t>With our image to text generator, users can easily extract text from images, making it accessible for individuals with visual impairments. It also eliminates the need for manual transcription, saving time and effort.</a:t>
            </a:r>
            <a:endParaRPr sz="1500">
              <a:solidFill>
                <a:schemeClr val="dk1"/>
              </a:solidFill>
            </a:endParaRPr>
          </a:p>
          <a:p>
            <a:pPr indent="0" lvl="0" marL="0" rtl="0" algn="l">
              <a:spcBef>
                <a:spcPts val="1200"/>
              </a:spcBef>
              <a:spcAft>
                <a:spcPts val="0"/>
              </a:spcAft>
              <a:buNone/>
            </a:pPr>
            <a:r>
              <a:t/>
            </a:r>
            <a:endParaRPr sz="1800">
              <a:latin typeface="Calibri"/>
              <a:ea typeface="Calibri"/>
              <a:cs typeface="Calibri"/>
              <a:sym typeface="Calibri"/>
            </a:endParaRPr>
          </a:p>
        </p:txBody>
      </p:sp>
      <p:sp>
        <p:nvSpPr>
          <p:cNvPr id="174" name="Google Shape;174;p13"/>
          <p:cNvSpPr txBox="1"/>
          <p:nvPr/>
        </p:nvSpPr>
        <p:spPr>
          <a:xfrm>
            <a:off x="3350625" y="5310050"/>
            <a:ext cx="5898000" cy="1018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US" sz="1600">
                <a:solidFill>
                  <a:schemeClr val="dk1"/>
                </a:solidFill>
              </a:rPr>
              <a:t>✅ Accurate and Reliable</a:t>
            </a:r>
            <a:endParaRPr b="1" sz="16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Our solution utilizes state-of-the-art machine learning algorithms to ensure high accuracy and reliability in text extraction. Users can trust that the generated text is faithful to the original image content.</a:t>
            </a:r>
            <a:endParaRPr>
              <a:solidFill>
                <a:schemeClr val="dk1"/>
              </a:solidFill>
            </a:endParaRPr>
          </a:p>
          <a:p>
            <a:pPr indent="0" lvl="0" marL="0" rtl="0" algn="l">
              <a:spcBef>
                <a:spcPts val="1200"/>
              </a:spcBef>
              <a:spcAft>
                <a:spcPts val="0"/>
              </a:spcAft>
              <a:buNone/>
            </a:pPr>
            <a:r>
              <a:t/>
            </a:r>
            <a:endParaRPr sz="18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4"/>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80" name="Google Shape;180;p1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1" name="Google Shape;181;p1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2" name="Google Shape;182;p1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83" name="Google Shape;183;p14"/>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84" name="Google Shape;184;p14"/>
          <p:cNvSpPr txBox="1"/>
          <p:nvPr>
            <p:ph type="title"/>
          </p:nvPr>
        </p:nvSpPr>
        <p:spPr>
          <a:xfrm>
            <a:off x="558165" y="385444"/>
            <a:ext cx="9764395" cy="1122362"/>
          </a:xfrm>
          <a:prstGeom prst="rect">
            <a:avLst/>
          </a:prstGeom>
          <a:noFill/>
          <a:ln>
            <a:noFill/>
          </a:ln>
        </p:spPr>
        <p:txBody>
          <a:bodyPr anchorCtr="0" anchor="t" bIns="0" lIns="0" spcFirstLastPara="1" rIns="0" wrap="square" tIns="286000">
            <a:spAutoFit/>
          </a:bodyPr>
          <a:lstStyle/>
          <a:p>
            <a:pPr indent="0" lvl="0" marL="193675" rtl="0" algn="l">
              <a:lnSpc>
                <a:spcPct val="100000"/>
              </a:lnSpc>
              <a:spcBef>
                <a:spcPts val="0"/>
              </a:spcBef>
              <a:spcAft>
                <a:spcPts val="0"/>
              </a:spcAft>
              <a:buNone/>
            </a:pPr>
            <a:r>
              <a:rPr lang="en-US" sz="4250"/>
              <a:t>THE WOW IN YOUR SOLUTION</a:t>
            </a:r>
            <a:endParaRPr sz="4250"/>
          </a:p>
        </p:txBody>
      </p:sp>
      <p:sp>
        <p:nvSpPr>
          <p:cNvPr id="185" name="Google Shape;185;p14"/>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86" name="Google Shape;186;p14"/>
          <p:cNvSpPr txBox="1"/>
          <p:nvPr/>
        </p:nvSpPr>
        <p:spPr>
          <a:xfrm>
            <a:off x="2057400" y="1507800"/>
            <a:ext cx="7477200" cy="514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b="1" lang="en-US" sz="2000">
                <a:solidFill>
                  <a:schemeClr val="dk1"/>
                </a:solidFill>
              </a:rPr>
              <a:t>Unique Features and Capabilities</a:t>
            </a:r>
            <a:endParaRPr b="1" sz="2000">
              <a:solidFill>
                <a:schemeClr val="dk1"/>
              </a:solidFill>
            </a:endParaRPr>
          </a:p>
          <a:p>
            <a:pPr indent="-317500" lvl="0" marL="457200" rtl="0" algn="l">
              <a:lnSpc>
                <a:spcPct val="115000"/>
              </a:lnSpc>
              <a:spcBef>
                <a:spcPts val="1200"/>
              </a:spcBef>
              <a:spcAft>
                <a:spcPts val="0"/>
              </a:spcAft>
              <a:buClr>
                <a:schemeClr val="dk1"/>
              </a:buClr>
              <a:buSzPts val="1400"/>
              <a:buAutoNum type="arabicPeriod"/>
            </a:pPr>
            <a:r>
              <a:rPr lang="en-US">
                <a:solidFill>
                  <a:schemeClr val="dk1"/>
                </a:solidFill>
              </a:rPr>
              <a:t>Advanced AI Technology</a:t>
            </a:r>
            <a:endParaRPr>
              <a:solidFill>
                <a:schemeClr val="dk1"/>
              </a:solidFill>
            </a:endParaRPr>
          </a:p>
          <a:p>
            <a:pPr indent="0" lvl="0" marL="914400" rtl="0" algn="l">
              <a:lnSpc>
                <a:spcPct val="115000"/>
              </a:lnSpc>
              <a:spcBef>
                <a:spcPts val="1200"/>
              </a:spcBef>
              <a:spcAft>
                <a:spcPts val="0"/>
              </a:spcAft>
              <a:buClr>
                <a:schemeClr val="dk1"/>
              </a:buClr>
              <a:buSzPts val="1100"/>
              <a:buFont typeface="Arial"/>
              <a:buNone/>
            </a:pPr>
            <a:r>
              <a:rPr lang="en-US">
                <a:solidFill>
                  <a:schemeClr val="dk1"/>
                </a:solidFill>
              </a:rPr>
              <a:t>Our solution utilizes cutting-edge generator AI technology to accurately convert images into text.</a:t>
            </a:r>
            <a:endParaRPr>
              <a:solidFill>
                <a:schemeClr val="dk1"/>
              </a:solidFill>
            </a:endParaRPr>
          </a:p>
          <a:p>
            <a:pPr indent="-317500" lvl="0" marL="457200" rtl="0" algn="l">
              <a:lnSpc>
                <a:spcPct val="115000"/>
              </a:lnSpc>
              <a:spcBef>
                <a:spcPts val="1200"/>
              </a:spcBef>
              <a:spcAft>
                <a:spcPts val="0"/>
              </a:spcAft>
              <a:buClr>
                <a:schemeClr val="dk1"/>
              </a:buClr>
              <a:buSzPts val="1400"/>
              <a:buAutoNum type="arabicPeriod"/>
            </a:pPr>
            <a:r>
              <a:rPr lang="en-US">
                <a:solidFill>
                  <a:schemeClr val="dk1"/>
                </a:solidFill>
              </a:rPr>
              <a:t>High Accuracy</a:t>
            </a:r>
            <a:endParaRPr>
              <a:solidFill>
                <a:schemeClr val="dk1"/>
              </a:solidFill>
            </a:endParaRPr>
          </a:p>
          <a:p>
            <a:pPr indent="0" lvl="0" marL="914400" rtl="0" algn="l">
              <a:lnSpc>
                <a:spcPct val="115000"/>
              </a:lnSpc>
              <a:spcBef>
                <a:spcPts val="1200"/>
              </a:spcBef>
              <a:spcAft>
                <a:spcPts val="0"/>
              </a:spcAft>
              <a:buClr>
                <a:schemeClr val="dk1"/>
              </a:buClr>
              <a:buSzPts val="1100"/>
              <a:buFont typeface="Arial"/>
              <a:buNone/>
            </a:pPr>
            <a:r>
              <a:rPr lang="en-US">
                <a:solidFill>
                  <a:schemeClr val="dk1"/>
                </a:solidFill>
              </a:rPr>
              <a:t>Our solution boasts a high accuracy rate, ensuring that the generated text is as precise as possible.</a:t>
            </a:r>
            <a:endParaRPr>
              <a:solidFill>
                <a:schemeClr val="dk1"/>
              </a:solidFill>
            </a:endParaRPr>
          </a:p>
          <a:p>
            <a:pPr indent="-317500" lvl="0" marL="457200" rtl="0" algn="l">
              <a:lnSpc>
                <a:spcPct val="115000"/>
              </a:lnSpc>
              <a:spcBef>
                <a:spcPts val="1200"/>
              </a:spcBef>
              <a:spcAft>
                <a:spcPts val="0"/>
              </a:spcAft>
              <a:buClr>
                <a:schemeClr val="dk1"/>
              </a:buClr>
              <a:buSzPts val="1400"/>
              <a:buAutoNum type="arabicPeriod"/>
            </a:pPr>
            <a:r>
              <a:rPr lang="en-US">
                <a:solidFill>
                  <a:schemeClr val="dk1"/>
                </a:solidFill>
              </a:rPr>
              <a:t>Versatility</a:t>
            </a:r>
            <a:endParaRPr>
              <a:solidFill>
                <a:schemeClr val="dk1"/>
              </a:solidFill>
            </a:endParaRPr>
          </a:p>
          <a:p>
            <a:pPr indent="0" lvl="0" marL="914400" rtl="0" algn="l">
              <a:lnSpc>
                <a:spcPct val="115000"/>
              </a:lnSpc>
              <a:spcBef>
                <a:spcPts val="1200"/>
              </a:spcBef>
              <a:spcAft>
                <a:spcPts val="0"/>
              </a:spcAft>
              <a:buClr>
                <a:schemeClr val="dk1"/>
              </a:buClr>
              <a:buSzPts val="1100"/>
              <a:buFont typeface="Arial"/>
              <a:buNone/>
            </a:pPr>
            <a:r>
              <a:rPr lang="en-US">
                <a:solidFill>
                  <a:schemeClr val="dk1"/>
                </a:solidFill>
              </a:rPr>
              <a:t>Our solution can handle a wide range of image types, including photographs, illustrations, and screenshots.</a:t>
            </a:r>
            <a:endParaRPr>
              <a:solidFill>
                <a:schemeClr val="dk1"/>
              </a:solidFill>
            </a:endParaRPr>
          </a:p>
          <a:p>
            <a:pPr indent="-317500" lvl="0" marL="457200" rtl="0" algn="l">
              <a:lnSpc>
                <a:spcPct val="115000"/>
              </a:lnSpc>
              <a:spcBef>
                <a:spcPts val="1200"/>
              </a:spcBef>
              <a:spcAft>
                <a:spcPts val="0"/>
              </a:spcAft>
              <a:buClr>
                <a:schemeClr val="dk1"/>
              </a:buClr>
              <a:buSzPts val="1400"/>
              <a:buAutoNum type="arabicPeriod"/>
            </a:pPr>
            <a:r>
              <a:rPr lang="en-US">
                <a:solidFill>
                  <a:schemeClr val="dk1"/>
                </a:solidFill>
              </a:rPr>
              <a:t>Speed and Efficiency</a:t>
            </a:r>
            <a:endParaRPr>
              <a:solidFill>
                <a:schemeClr val="dk1"/>
              </a:solidFill>
            </a:endParaRPr>
          </a:p>
          <a:p>
            <a:pPr indent="0" lvl="0" marL="914400" rtl="0" algn="l">
              <a:lnSpc>
                <a:spcPct val="115000"/>
              </a:lnSpc>
              <a:spcBef>
                <a:spcPts val="1200"/>
              </a:spcBef>
              <a:spcAft>
                <a:spcPts val="1200"/>
              </a:spcAft>
              <a:buNone/>
            </a:pPr>
            <a:r>
              <a:rPr lang="en-US">
                <a:solidFill>
                  <a:schemeClr val="dk1"/>
                </a:solidFill>
              </a:rPr>
              <a:t>Our solution is designed to deliver fast and efficient results, saving you time and resources.</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5"/>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92" name="Google Shape;192;p1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93" name="Google Shape;193;p1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94" name="Google Shape;194;p1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95" name="Google Shape;195;p15"/>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6" name="Google Shape;196;p15"/>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97" name="Google Shape;197;p15"/>
          <p:cNvSpPr txBox="1"/>
          <p:nvPr>
            <p:ph type="ctrTitle"/>
          </p:nvPr>
        </p:nvSpPr>
        <p:spPr>
          <a:xfrm>
            <a:off x="739775" y="291147"/>
            <a:ext cx="330454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MODELLING</a:t>
            </a:r>
            <a:endParaRPr/>
          </a:p>
        </p:txBody>
      </p:sp>
      <p:sp>
        <p:nvSpPr>
          <p:cNvPr id="198" name="Google Shape;198;p15"/>
          <p:cNvSpPr txBox="1"/>
          <p:nvPr/>
        </p:nvSpPr>
        <p:spPr>
          <a:xfrm>
            <a:off x="470275" y="1273625"/>
            <a:ext cx="8347200" cy="148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US" sz="1800">
                <a:solidFill>
                  <a:schemeClr val="dk1"/>
                </a:solidFill>
              </a:rPr>
              <a:t>Convolutional Neural Networks (CNNs)</a:t>
            </a:r>
            <a:endParaRPr b="1" sz="18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600">
                <a:solidFill>
                  <a:schemeClr val="dk1"/>
                </a:solidFill>
              </a:rPr>
              <a:t>CNNs are used to extract features from the input images. These networks are designed to automatically learn and recognize patterns in images, allowing the model to understand the visual content of the image.</a:t>
            </a:r>
            <a:endParaRPr sz="1600">
              <a:solidFill>
                <a:schemeClr val="dk1"/>
              </a:solidFill>
            </a:endParaRPr>
          </a:p>
          <a:p>
            <a:pPr indent="0" lvl="0" marL="0" rtl="0" algn="l">
              <a:spcBef>
                <a:spcPts val="1200"/>
              </a:spcBef>
              <a:spcAft>
                <a:spcPts val="0"/>
              </a:spcAft>
              <a:buNone/>
            </a:pPr>
            <a:r>
              <a:t/>
            </a:r>
            <a:endParaRPr sz="1800">
              <a:latin typeface="Calibri"/>
              <a:ea typeface="Calibri"/>
              <a:cs typeface="Calibri"/>
              <a:sym typeface="Calibri"/>
            </a:endParaRPr>
          </a:p>
        </p:txBody>
      </p:sp>
      <p:sp>
        <p:nvSpPr>
          <p:cNvPr id="199" name="Google Shape;199;p15"/>
          <p:cNvSpPr txBox="1"/>
          <p:nvPr/>
        </p:nvSpPr>
        <p:spPr>
          <a:xfrm>
            <a:off x="470425" y="2821575"/>
            <a:ext cx="8347200" cy="1352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US" sz="1700">
                <a:solidFill>
                  <a:schemeClr val="dk1"/>
                </a:solidFill>
              </a:rPr>
              <a:t>Recurrent Neural Networks (RNNs)</a:t>
            </a:r>
            <a:endParaRPr b="1" sz="17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500">
                <a:solidFill>
                  <a:schemeClr val="dk1"/>
                </a:solidFill>
              </a:rPr>
              <a:t>RNNs are employed to generate the textual descriptions based on the extracted image features. These networks have the ability to capture the sequential nature of language and generate coherent and contextually relevant text.</a:t>
            </a:r>
            <a:endParaRPr sz="1500">
              <a:solidFill>
                <a:schemeClr val="dk1"/>
              </a:solidFill>
            </a:endParaRPr>
          </a:p>
          <a:p>
            <a:pPr indent="0" lvl="0" marL="0" rtl="0" algn="l">
              <a:spcBef>
                <a:spcPts val="1200"/>
              </a:spcBef>
              <a:spcAft>
                <a:spcPts val="0"/>
              </a:spcAft>
              <a:buNone/>
            </a:pPr>
            <a:r>
              <a:t/>
            </a:r>
            <a:endParaRPr sz="2200">
              <a:latin typeface="Calibri"/>
              <a:ea typeface="Calibri"/>
              <a:cs typeface="Calibri"/>
              <a:sym typeface="Calibri"/>
            </a:endParaRPr>
          </a:p>
        </p:txBody>
      </p:sp>
      <p:sp>
        <p:nvSpPr>
          <p:cNvPr id="200" name="Google Shape;200;p15"/>
          <p:cNvSpPr txBox="1"/>
          <p:nvPr/>
        </p:nvSpPr>
        <p:spPr>
          <a:xfrm>
            <a:off x="607425" y="4389125"/>
            <a:ext cx="7896600" cy="170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US" sz="1600">
                <a:solidFill>
                  <a:schemeClr val="dk1"/>
                </a:solidFill>
              </a:rPr>
              <a:t>Encoder-Decoder Architecture</a:t>
            </a:r>
            <a:endParaRPr b="1" sz="16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The model follows an encoder-decoder architecture, where the encoder network processes the input image and extracts the relevant features, while the decoder network generates the corresponding textual description based on the extracted features.</a:t>
            </a:r>
            <a:endParaRPr>
              <a:solidFill>
                <a:schemeClr val="dk1"/>
              </a:solidFill>
            </a:endParaRPr>
          </a:p>
          <a:p>
            <a:pPr indent="0" lvl="0" marL="0" rtl="0" algn="l">
              <a:spcBef>
                <a:spcPts val="1200"/>
              </a:spcBef>
              <a:spcAft>
                <a:spcPts val="0"/>
              </a:spcAft>
              <a:buNone/>
            </a:pPr>
            <a:r>
              <a:t/>
            </a:r>
            <a:endParaRPr sz="18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