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i1IrpOyZu3ucDhAc2mxN8MCTX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e4c24d95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e4c24d9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e4c24d95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e4c24d9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e4eba901e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e4eba901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4eba901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e4eba90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e4eba901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e4eba90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4eba901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4eba90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4eba901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4eba90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e4f7dd76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e4f7dd7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e4f7dd76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e4f7dd7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e4f7dd76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e4f7dd7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e4f7dd76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e4f7dd7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e4f7dd76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e4f7dd7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e4eba901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e4eba90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e4f7dd76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e4f7dd7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e4eba901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e4eba9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e4f7dd76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e4f7dd7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e4c24d95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e4c24d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4c24d95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e4c24d9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e4c24d95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e4c24d9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e4c24d95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e4c24d9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e4c24d95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e4c24d9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42950" y="1219200"/>
            <a:ext cx="8096100" cy="1184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9285"/>
              <a:buFont typeface="Arial"/>
              <a:buNone/>
            </a:pPr>
            <a:r>
              <a:t/>
            </a:r>
            <a:endParaRPr b="1" sz="2800">
              <a:solidFill>
                <a:srgbClr val="00B050"/>
              </a:solidFill>
              <a:latin typeface="Verdana"/>
              <a:ea typeface="Verdana"/>
              <a:cs typeface="Verdana"/>
              <a:sym typeface="Verdana"/>
            </a:endParaRPr>
          </a:p>
          <a:p>
            <a:pPr indent="0" lvl="0" marL="0" rtl="0" algn="l">
              <a:lnSpc>
                <a:spcPct val="115000"/>
              </a:lnSpc>
              <a:spcBef>
                <a:spcPts val="0"/>
              </a:spcBef>
              <a:spcAft>
                <a:spcPts val="0"/>
              </a:spcAft>
              <a:buClr>
                <a:schemeClr val="dk1"/>
              </a:buClr>
              <a:buSzPct val="39285"/>
              <a:buFont typeface="Arial"/>
              <a:buNone/>
            </a:pPr>
            <a:r>
              <a:t/>
            </a:r>
            <a:endParaRPr b="1" sz="2800">
              <a:solidFill>
                <a:srgbClr val="00B050"/>
              </a:solidFill>
              <a:latin typeface="Verdana"/>
              <a:ea typeface="Verdana"/>
              <a:cs typeface="Verdana"/>
              <a:sym typeface="Verdana"/>
            </a:endParaRPr>
          </a:p>
          <a:p>
            <a:pPr indent="0" lvl="0" marL="0" rtl="0" algn="l">
              <a:lnSpc>
                <a:spcPct val="115000"/>
              </a:lnSpc>
              <a:spcBef>
                <a:spcPts val="0"/>
              </a:spcBef>
              <a:spcAft>
                <a:spcPts val="0"/>
              </a:spcAft>
              <a:buClr>
                <a:schemeClr val="dk1"/>
              </a:buClr>
              <a:buSzPct val="50000"/>
              <a:buFont typeface="Arial"/>
              <a:buNone/>
            </a:pPr>
            <a:r>
              <a:rPr b="1" lang="en-US" sz="2200">
                <a:solidFill>
                  <a:srgbClr val="00B050"/>
                </a:solidFill>
                <a:latin typeface="Verdana"/>
                <a:ea typeface="Verdana"/>
                <a:cs typeface="Verdana"/>
                <a:sym typeface="Verdana"/>
              </a:rPr>
              <a:t>         </a:t>
            </a:r>
            <a:r>
              <a:rPr b="1" lang="en-US" sz="2750">
                <a:solidFill>
                  <a:srgbClr val="00B050"/>
                </a:solidFill>
                <a:latin typeface="Times New Roman"/>
                <a:ea typeface="Times New Roman"/>
                <a:cs typeface="Times New Roman"/>
                <a:sym typeface="Times New Roman"/>
              </a:rPr>
              <a:t>Department of Computer Science and Engineering</a:t>
            </a:r>
            <a:endParaRPr b="1" sz="2750">
              <a:solidFill>
                <a:srgbClr val="00B05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COOKED FOOD SUPPLY CHAIN </a:t>
            </a:r>
            <a:r>
              <a:rPr lang="en-US">
                <a:solidFill>
                  <a:schemeClr val="dk1"/>
                </a:solidFill>
                <a:latin typeface="Times New Roman"/>
                <a:ea typeface="Times New Roman"/>
                <a:cs typeface="Times New Roman"/>
                <a:sym typeface="Times New Roman"/>
              </a:rPr>
              <a:t>ERP MODEL</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br>
              <a:rPr lang="en-US">
                <a:solidFill>
                  <a:schemeClr val="dk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85" name="Google Shape;85;p1"/>
          <p:cNvSpPr txBox="1"/>
          <p:nvPr>
            <p:ph idx="1" type="subTitle"/>
          </p:nvPr>
        </p:nvSpPr>
        <p:spPr>
          <a:xfrm>
            <a:off x="5247725" y="4546850"/>
            <a:ext cx="3648300" cy="16521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spcBef>
                <a:spcPts val="0"/>
              </a:spcBef>
              <a:spcAft>
                <a:spcPts val="0"/>
              </a:spcAft>
              <a:buClr>
                <a:schemeClr val="dk1"/>
              </a:buClr>
              <a:buSzPct val="100000"/>
              <a:buNone/>
            </a:pPr>
            <a:r>
              <a:rPr b="1" lang="en-US" sz="6500">
                <a:solidFill>
                  <a:schemeClr val="dk1"/>
                </a:solidFill>
                <a:latin typeface="Times New Roman"/>
                <a:ea typeface="Times New Roman"/>
                <a:cs typeface="Times New Roman"/>
                <a:sym typeface="Times New Roman"/>
              </a:rPr>
              <a:t>   </a:t>
            </a:r>
            <a:r>
              <a:rPr b="1" lang="en-US" sz="6500">
                <a:solidFill>
                  <a:schemeClr val="dk1"/>
                </a:solidFill>
                <a:latin typeface="Times New Roman"/>
                <a:ea typeface="Times New Roman"/>
                <a:cs typeface="Times New Roman"/>
                <a:sym typeface="Times New Roman"/>
              </a:rPr>
              <a:t>PRIEE GE19612</a:t>
            </a:r>
            <a:endParaRPr/>
          </a:p>
          <a:p>
            <a:pPr indent="0" lvl="0" marL="0" rtl="0" algn="ctr">
              <a:spcBef>
                <a:spcPts val="352"/>
              </a:spcBef>
              <a:spcAft>
                <a:spcPts val="0"/>
              </a:spcAft>
              <a:buClr>
                <a:srgbClr val="888888"/>
              </a:buClr>
              <a:buSzPct val="100000"/>
              <a:buNone/>
            </a:pPr>
            <a:r>
              <a:t/>
            </a:r>
            <a:endParaRPr b="1">
              <a:solidFill>
                <a:schemeClr val="dk1"/>
              </a:solidFill>
              <a:latin typeface="Times New Roman"/>
              <a:ea typeface="Times New Roman"/>
              <a:cs typeface="Times New Roman"/>
              <a:sym typeface="Times New Roman"/>
            </a:endParaRPr>
          </a:p>
          <a:p>
            <a:pPr indent="0" lvl="0" marL="0" rtl="0" algn="ctr">
              <a:spcBef>
                <a:spcPts val="352"/>
              </a:spcBef>
              <a:spcAft>
                <a:spcPts val="0"/>
              </a:spcAft>
              <a:buClr>
                <a:srgbClr val="888888"/>
              </a:buClr>
              <a:buSzPct val="100000"/>
              <a:buNone/>
            </a:pPr>
            <a:r>
              <a:t/>
            </a:r>
            <a:endParaRPr b="1">
              <a:solidFill>
                <a:schemeClr val="dk1"/>
              </a:solidFill>
              <a:latin typeface="Times New Roman"/>
              <a:ea typeface="Times New Roman"/>
              <a:cs typeface="Times New Roman"/>
              <a:sym typeface="Times New Roman"/>
            </a:endParaRPr>
          </a:p>
          <a:p>
            <a:pPr indent="0" lvl="0" marL="0" rtl="0" algn="l">
              <a:spcBef>
                <a:spcPts val="396"/>
              </a:spcBef>
              <a:spcAft>
                <a:spcPts val="0"/>
              </a:spcAft>
              <a:buClr>
                <a:schemeClr val="dk1"/>
              </a:buClr>
              <a:buSzPct val="100000"/>
              <a:buNone/>
            </a:pPr>
            <a:r>
              <a:rPr lang="en-US" sz="3600">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 MADHUMITHA S (210701142)</a:t>
            </a:r>
            <a:endParaRPr/>
          </a:p>
          <a:p>
            <a:pPr indent="0" lvl="0" marL="0" rtl="0" algn="l">
              <a:spcBef>
                <a:spcPts val="396"/>
              </a:spcBef>
              <a:spcAft>
                <a:spcPts val="0"/>
              </a:spcAft>
              <a:buClr>
                <a:schemeClr val="dk1"/>
              </a:buClr>
              <a:buSzPct val="100000"/>
              <a:buNone/>
            </a:pPr>
            <a:r>
              <a:rPr lang="en-US" sz="3600">
                <a:solidFill>
                  <a:schemeClr val="dk1"/>
                </a:solidFill>
                <a:latin typeface="Times New Roman"/>
                <a:ea typeface="Times New Roman"/>
                <a:cs typeface="Times New Roman"/>
                <a:sym typeface="Times New Roman"/>
              </a:rPr>
              <a:t>      </a:t>
            </a:r>
            <a:r>
              <a:rPr lang="en-US" sz="3600">
                <a:solidFill>
                  <a:schemeClr val="dk1"/>
                </a:solidFill>
                <a:latin typeface="Times New Roman"/>
                <a:ea typeface="Times New Roman"/>
                <a:cs typeface="Times New Roman"/>
                <a:sym typeface="Times New Roman"/>
              </a:rPr>
              <a:t>LATHIKA P (210701131)</a:t>
            </a:r>
            <a:endParaRPr sz="3600">
              <a:solidFill>
                <a:schemeClr val="dk1"/>
              </a:solidFill>
              <a:latin typeface="Times New Roman"/>
              <a:ea typeface="Times New Roman"/>
              <a:cs typeface="Times New Roman"/>
              <a:sym typeface="Times New Roman"/>
            </a:endParaRPr>
          </a:p>
          <a:p>
            <a:pPr indent="0" lvl="0" marL="0" rtl="0" algn="l">
              <a:spcBef>
                <a:spcPts val="396"/>
              </a:spcBef>
              <a:spcAft>
                <a:spcPts val="0"/>
              </a:spcAft>
              <a:buClr>
                <a:schemeClr val="dk1"/>
              </a:buClr>
              <a:buSzPct val="100000"/>
              <a:buNone/>
            </a:pPr>
            <a:r>
              <a:rPr lang="en-US" sz="3600">
                <a:solidFill>
                  <a:schemeClr val="dk1"/>
                </a:solidFill>
                <a:latin typeface="Times New Roman"/>
                <a:ea typeface="Times New Roman"/>
                <a:cs typeface="Times New Roman"/>
                <a:sym typeface="Times New Roman"/>
              </a:rPr>
              <a:t>      LAKSHMIKANTH M(210701130)</a:t>
            </a:r>
            <a:endParaRPr/>
          </a:p>
        </p:txBody>
      </p:sp>
      <p:pic>
        <p:nvPicPr>
          <p:cNvPr id="86" name="Google Shape;86;p1"/>
          <p:cNvPicPr preferRelativeResize="0"/>
          <p:nvPr/>
        </p:nvPicPr>
        <p:blipFill>
          <a:blip r:embed="rId3">
            <a:alphaModFix/>
          </a:blip>
          <a:stretch>
            <a:fillRect/>
          </a:stretch>
        </p:blipFill>
        <p:spPr>
          <a:xfrm>
            <a:off x="-82450" y="0"/>
            <a:ext cx="3185776" cy="995825"/>
          </a:xfrm>
          <a:prstGeom prst="rect">
            <a:avLst/>
          </a:prstGeom>
          <a:noFill/>
          <a:ln>
            <a:noFill/>
          </a:ln>
        </p:spPr>
      </p:pic>
      <p:pic>
        <p:nvPicPr>
          <p:cNvPr id="87" name="Google Shape;87;p1"/>
          <p:cNvPicPr preferRelativeResize="0"/>
          <p:nvPr/>
        </p:nvPicPr>
        <p:blipFill>
          <a:blip r:embed="rId4">
            <a:alphaModFix/>
          </a:blip>
          <a:stretch>
            <a:fillRect/>
          </a:stretch>
        </p:blipFill>
        <p:spPr>
          <a:xfrm>
            <a:off x="7817800" y="-50475"/>
            <a:ext cx="1326200" cy="109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de4c24d956_0_3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DELIVERY PERSON MODULE</a:t>
            </a:r>
            <a:endParaRPr>
              <a:latin typeface="Times New Roman"/>
              <a:ea typeface="Times New Roman"/>
              <a:cs typeface="Times New Roman"/>
              <a:sym typeface="Times New Roman"/>
            </a:endParaRPr>
          </a:p>
        </p:txBody>
      </p:sp>
      <p:sp>
        <p:nvSpPr>
          <p:cNvPr id="142" name="Google Shape;142;g2de4c24d956_0_3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US" sz="1200">
                <a:latin typeface="Times New Roman"/>
                <a:ea typeface="Times New Roman"/>
                <a:cs typeface="Times New Roman"/>
                <a:sym typeface="Times New Roman"/>
              </a:rPr>
              <a:t>3. Delivery Person Module</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Purpose:</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1200">
                <a:latin typeface="Times New Roman"/>
                <a:ea typeface="Times New Roman"/>
                <a:cs typeface="Times New Roman"/>
                <a:sym typeface="Times New Roman"/>
              </a:rPr>
              <a:t>The Delivery Person module is for individuals who provide transportation services to pick up and deliver food donations.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Key Features:</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Registration: </a:t>
            </a:r>
            <a:r>
              <a:rPr lang="en-US" sz="1200">
                <a:latin typeface="Times New Roman"/>
                <a:ea typeface="Times New Roman"/>
                <a:cs typeface="Times New Roman"/>
                <a:sym typeface="Times New Roman"/>
              </a:rPr>
              <a:t>Delivery personnel can sign up and create a profile on the platform.</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Pickup and Drop-off Management:</a:t>
            </a:r>
            <a:r>
              <a:rPr lang="en-US" sz="1200">
                <a:latin typeface="Times New Roman"/>
                <a:ea typeface="Times New Roman"/>
                <a:cs typeface="Times New Roman"/>
                <a:sym typeface="Times New Roman"/>
              </a:rPr>
              <a:t> Delivery personnel receive details about pickup and drop-off locations for food donations.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Route Optimization: </a:t>
            </a:r>
            <a:r>
              <a:rPr lang="en-US" sz="1200">
                <a:latin typeface="Times New Roman"/>
                <a:ea typeface="Times New Roman"/>
                <a:cs typeface="Times New Roman"/>
                <a:sym typeface="Times New Roman"/>
              </a:rPr>
              <a:t>The system suggests optimal routes for efficient delivery.</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Status Updates: </a:t>
            </a:r>
            <a:r>
              <a:rPr lang="en-US" sz="1200">
                <a:latin typeface="Times New Roman"/>
                <a:ea typeface="Times New Roman"/>
                <a:cs typeface="Times New Roman"/>
                <a:sym typeface="Times New Roman"/>
              </a:rPr>
              <a:t>Delivery personnel update the system on the status of pickups and deliveries, providing real-time tracking.</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Workflow:</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Registration:</a:t>
            </a:r>
            <a:r>
              <a:rPr lang="en-US" sz="1200">
                <a:latin typeface="Times New Roman"/>
                <a:ea typeface="Times New Roman"/>
                <a:cs typeface="Times New Roman"/>
                <a:sym typeface="Times New Roman"/>
              </a:rPr>
              <a:t> Delivery personnel register and create a profile.</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Assignment:</a:t>
            </a:r>
            <a:r>
              <a:rPr lang="en-US" sz="1200">
                <a:latin typeface="Times New Roman"/>
                <a:ea typeface="Times New Roman"/>
                <a:cs typeface="Times New Roman"/>
                <a:sym typeface="Times New Roman"/>
              </a:rPr>
              <a:t> They receive assignments for pickups and drop-offs from the Admin module.</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Pickup and Delivery:</a:t>
            </a:r>
            <a:r>
              <a:rPr lang="en-US" sz="1200">
                <a:latin typeface="Times New Roman"/>
                <a:ea typeface="Times New Roman"/>
                <a:cs typeface="Times New Roman"/>
                <a:sym typeface="Times New Roman"/>
              </a:rPr>
              <a:t> Delivery personnel collect the food from donors and deliver it to the specified NGOs or charities.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Confirmation:</a:t>
            </a:r>
            <a:r>
              <a:rPr lang="en-US" sz="1200">
                <a:latin typeface="Times New Roman"/>
                <a:ea typeface="Times New Roman"/>
                <a:cs typeface="Times New Roman"/>
                <a:sym typeface="Times New Roman"/>
              </a:rPr>
              <a:t> They update the system once the delivery is completed, which notifies both the donor and the recipient.</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de4c24d956_0_4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just">
              <a:spcBef>
                <a:spcPts val="360"/>
              </a:spcBef>
              <a:spcAft>
                <a:spcPts val="0"/>
              </a:spcAft>
              <a:buClr>
                <a:schemeClr val="dk1"/>
              </a:buClr>
              <a:buSzPts val="1100"/>
              <a:buFont typeface="Arial"/>
              <a:buNone/>
            </a:pPr>
            <a:r>
              <a:rPr b="1" lang="en-US">
                <a:latin typeface="Times New Roman"/>
                <a:ea typeface="Times New Roman"/>
                <a:cs typeface="Times New Roman"/>
                <a:sym typeface="Times New Roman"/>
              </a:rPr>
              <a:t>     OVERALL WORKFLOW</a:t>
            </a:r>
            <a:endParaRPr b="1">
              <a:latin typeface="Times New Roman"/>
              <a:ea typeface="Times New Roman"/>
              <a:cs typeface="Times New Roman"/>
              <a:sym typeface="Times New Roman"/>
            </a:endParaRPr>
          </a:p>
        </p:txBody>
      </p:sp>
      <p:sp>
        <p:nvSpPr>
          <p:cNvPr id="148" name="Google Shape;148;g2de4c24d956_0_4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Food Donation: </a:t>
            </a:r>
            <a:r>
              <a:rPr lang="en-US" sz="1200">
                <a:latin typeface="Times New Roman"/>
                <a:ea typeface="Times New Roman"/>
                <a:cs typeface="Times New Roman"/>
                <a:sym typeface="Times New Roman"/>
              </a:rPr>
              <a:t>Users register, log in, and donate food through the User module.</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Donation Listing: </a:t>
            </a:r>
            <a:r>
              <a:rPr lang="en-US" sz="1200">
                <a:latin typeface="Times New Roman"/>
                <a:ea typeface="Times New Roman"/>
                <a:cs typeface="Times New Roman"/>
                <a:sym typeface="Times New Roman"/>
              </a:rPr>
              <a:t>Admins receive and list these donations for NGOs and charities in the Admin module.</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Request and Pickup:</a:t>
            </a:r>
            <a:r>
              <a:rPr lang="en-US" sz="1200">
                <a:latin typeface="Times New Roman"/>
                <a:ea typeface="Times New Roman"/>
                <a:cs typeface="Times New Roman"/>
                <a:sym typeface="Times New Roman"/>
              </a:rPr>
              <a:t> NGOs and charities request specific donations. The Delivery Person module manages the logistics of picking up and delivering these donations.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Distribution:</a:t>
            </a:r>
            <a:r>
              <a:rPr lang="en-US" sz="1200">
                <a:latin typeface="Times New Roman"/>
                <a:ea typeface="Times New Roman"/>
                <a:cs typeface="Times New Roman"/>
                <a:sym typeface="Times New Roman"/>
              </a:rPr>
              <a:t> Delivery personnel transport the food from donors to recipients.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Tracking and Reporting: </a:t>
            </a:r>
            <a:r>
              <a:rPr lang="en-US" sz="1200">
                <a:latin typeface="Times New Roman"/>
                <a:ea typeface="Times New Roman"/>
                <a:cs typeface="Times New Roman"/>
                <a:sym typeface="Times New Roman"/>
              </a:rPr>
              <a:t>Throughout the process, all modules provide updates and reports to ensure transparency and efficiency.</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1200">
                <a:latin typeface="Times New Roman"/>
                <a:ea typeface="Times New Roman"/>
                <a:cs typeface="Times New Roman"/>
                <a:sym typeface="Times New Roman"/>
              </a:rPr>
              <a:t>This system effectively reduces food waste by ensuring that excess food reaches those in need, benefiting the community and promoting sustainable practices.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de4eba901e_1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SECURE LOGIN</a:t>
            </a:r>
            <a:endParaRPr/>
          </a:p>
        </p:txBody>
      </p:sp>
      <p:sp>
        <p:nvSpPr>
          <p:cNvPr id="154" name="Google Shape;154;g2de4eba901e_1_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US" sz="1800">
                <a:latin typeface="Times New Roman"/>
                <a:ea typeface="Times New Roman"/>
                <a:cs typeface="Times New Roman"/>
                <a:sym typeface="Times New Roman"/>
              </a:rPr>
              <a:t>A hashing algorithm is a mathematical function that converts an input (or "message") into a fixed-size string of bytes. The output, typically a hash code, digest, or simply a hash, is unique to each unique input, meaning that even slight changes to the input produce significantly different outputs. Hashing algorithms are widely used in computer science for tasks such as data retrieval, digital signatures, and data integrity verification. They are designed to be fast and efficient, with good hashing algorithms distributing inputs uniformly across the possible output values to minimize the chance of collisions (different inputs producing the same output). Examples include MD5, SHA-1, and SHA-256.</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de4eba901e_1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SECURE LOGIN</a:t>
            </a:r>
            <a:endParaRPr>
              <a:latin typeface="Times New Roman"/>
              <a:ea typeface="Times New Roman"/>
              <a:cs typeface="Times New Roman"/>
              <a:sym typeface="Times New Roman"/>
            </a:endParaRPr>
          </a:p>
        </p:txBody>
      </p:sp>
      <p:sp>
        <p:nvSpPr>
          <p:cNvPr id="160" name="Google Shape;160;g2de4eba901e_1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1" name="Google Shape;161;g2de4eba901e_1_0"/>
          <p:cNvPicPr preferRelativeResize="0"/>
          <p:nvPr/>
        </p:nvPicPr>
        <p:blipFill>
          <a:blip r:embed="rId3">
            <a:alphaModFix/>
          </a:blip>
          <a:stretch>
            <a:fillRect/>
          </a:stretch>
        </p:blipFill>
        <p:spPr>
          <a:xfrm>
            <a:off x="457200" y="1600200"/>
            <a:ext cx="8229601" cy="4526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e4eba901e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360"/>
              </a:spcBef>
              <a:spcAft>
                <a:spcPts val="0"/>
              </a:spcAft>
              <a:buClr>
                <a:schemeClr val="dk1"/>
              </a:buClr>
              <a:buSzPts val="1100"/>
              <a:buFont typeface="Arial"/>
              <a:buNone/>
            </a:pPr>
            <a:r>
              <a:rPr lang="en-US" sz="4100"/>
              <a:t>HOME PAGE</a:t>
            </a:r>
            <a:endParaRPr sz="4800"/>
          </a:p>
        </p:txBody>
      </p:sp>
      <p:sp>
        <p:nvSpPr>
          <p:cNvPr id="167" name="Google Shape;167;g2de4eba901e_0_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8" name="Google Shape;168;g2de4eba901e_0_6"/>
          <p:cNvPicPr preferRelativeResize="0"/>
          <p:nvPr/>
        </p:nvPicPr>
        <p:blipFill>
          <a:blip r:embed="rId3">
            <a:alphaModFix/>
          </a:blip>
          <a:stretch>
            <a:fillRect/>
          </a:stretch>
        </p:blipFill>
        <p:spPr>
          <a:xfrm>
            <a:off x="144525" y="1600200"/>
            <a:ext cx="8999469" cy="425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e4eba901e_0_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REGISTER PAGE</a:t>
            </a:r>
            <a:endParaRPr/>
          </a:p>
        </p:txBody>
      </p:sp>
      <p:sp>
        <p:nvSpPr>
          <p:cNvPr id="174" name="Google Shape;174;g2de4eba901e_0_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75" name="Google Shape;175;g2de4eba901e_0_18"/>
          <p:cNvPicPr preferRelativeResize="0"/>
          <p:nvPr/>
        </p:nvPicPr>
        <p:blipFill>
          <a:blip r:embed="rId3">
            <a:alphaModFix/>
          </a:blip>
          <a:stretch>
            <a:fillRect/>
          </a:stretch>
        </p:blipFill>
        <p:spPr>
          <a:xfrm>
            <a:off x="234674" y="2058550"/>
            <a:ext cx="8674650" cy="376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e4eba901e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3433">
                <a:latin typeface="Times New Roman"/>
                <a:ea typeface="Times New Roman"/>
                <a:cs typeface="Times New Roman"/>
                <a:sym typeface="Times New Roman"/>
              </a:rPr>
              <a:t>LOGIN PAGE</a:t>
            </a:r>
            <a:endParaRPr sz="3433">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81" name="Google Shape;181;g2de4eba901e_0_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82" name="Google Shape;182;g2de4eba901e_0_23"/>
          <p:cNvPicPr preferRelativeResize="0"/>
          <p:nvPr/>
        </p:nvPicPr>
        <p:blipFill>
          <a:blip r:embed="rId3">
            <a:alphaModFix/>
          </a:blip>
          <a:stretch>
            <a:fillRect/>
          </a:stretch>
        </p:blipFill>
        <p:spPr>
          <a:xfrm>
            <a:off x="344063" y="1677350"/>
            <a:ext cx="8455876" cy="372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de4f7dd767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PROFILE PAGE</a:t>
            </a:r>
            <a:endParaRPr/>
          </a:p>
        </p:txBody>
      </p:sp>
      <p:sp>
        <p:nvSpPr>
          <p:cNvPr id="188" name="Google Shape;188;g2de4f7dd767_0_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89" name="Google Shape;189;g2de4f7dd767_0_2"/>
          <p:cNvPicPr preferRelativeResize="0"/>
          <p:nvPr/>
        </p:nvPicPr>
        <p:blipFill>
          <a:blip r:embed="rId3">
            <a:alphaModFix/>
          </a:blip>
          <a:stretch>
            <a:fillRect/>
          </a:stretch>
        </p:blipFill>
        <p:spPr>
          <a:xfrm>
            <a:off x="286938" y="1468950"/>
            <a:ext cx="8570123" cy="392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e4f7dd767_0_1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CONTACT PAGE</a:t>
            </a:r>
            <a:endParaRPr/>
          </a:p>
        </p:txBody>
      </p:sp>
      <p:sp>
        <p:nvSpPr>
          <p:cNvPr id="195" name="Google Shape;195;g2de4f7dd767_0_1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96" name="Google Shape;196;g2de4f7dd767_0_12"/>
          <p:cNvPicPr preferRelativeResize="0"/>
          <p:nvPr/>
        </p:nvPicPr>
        <p:blipFill>
          <a:blip r:embed="rId3">
            <a:alphaModFix/>
          </a:blip>
          <a:stretch>
            <a:fillRect/>
          </a:stretch>
        </p:blipFill>
        <p:spPr>
          <a:xfrm>
            <a:off x="245200" y="1417650"/>
            <a:ext cx="8772861" cy="4315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de4f7dd767_0_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ADMIN DASHBOARD</a:t>
            </a:r>
            <a:endParaRPr/>
          </a:p>
        </p:txBody>
      </p:sp>
      <p:sp>
        <p:nvSpPr>
          <p:cNvPr id="202" name="Google Shape;202;g2de4f7dd767_0_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03" name="Google Shape;203;g2de4f7dd767_0_30"/>
          <p:cNvPicPr preferRelativeResize="0"/>
          <p:nvPr/>
        </p:nvPicPr>
        <p:blipFill>
          <a:blip r:embed="rId3">
            <a:alphaModFix/>
          </a:blip>
          <a:stretch>
            <a:fillRect/>
          </a:stretch>
        </p:blipFill>
        <p:spPr>
          <a:xfrm>
            <a:off x="211113" y="1332387"/>
            <a:ext cx="8721774" cy="4865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STATEMENT</a:t>
            </a:r>
            <a:endParaRPr/>
          </a:p>
        </p:txBody>
      </p:sp>
      <p:sp>
        <p:nvSpPr>
          <p:cNvPr id="93" name="Google Shape;9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The cooked food supply chain faces significant challenges spanning procurement inefficiencies, inventory management issues, production bottlenecks, transportation logistics, food safety concerns, inaccurate demand forecasting, traceability issues, and sustainability shortcomings.</a:t>
            </a:r>
            <a:endParaRPr sz="1800"/>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 These challenges lead to delays, increased costs, wastage, compromised quality, and environmental impact. Addressing these issues is imperative to enhance efficiency, ensure food safety, meet consumer demand, and promote sustainability. By implementing streamlined processes, leveraging technology, enhancing collaboration among stakeholders, and prioritizing food safety and sustainability, the cooked food supply chain can achieve optimization and deliver value to all involved parties, from suppliers to consumers.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de4f7dd767_0_3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DONATION DETAILS</a:t>
            </a:r>
            <a:endParaRPr/>
          </a:p>
        </p:txBody>
      </p:sp>
      <p:sp>
        <p:nvSpPr>
          <p:cNvPr id="209" name="Google Shape;209;g2de4f7dd767_0_3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0" name="Google Shape;210;g2de4f7dd767_0_36"/>
          <p:cNvPicPr preferRelativeResize="0"/>
          <p:nvPr/>
        </p:nvPicPr>
        <p:blipFill>
          <a:blip r:embed="rId3">
            <a:alphaModFix/>
          </a:blip>
          <a:stretch>
            <a:fillRect/>
          </a:stretch>
        </p:blipFill>
        <p:spPr>
          <a:xfrm>
            <a:off x="228600" y="1435932"/>
            <a:ext cx="8686800" cy="48546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de4f7dd767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FEEDBACK</a:t>
            </a:r>
            <a:endParaRPr/>
          </a:p>
        </p:txBody>
      </p:sp>
      <p:sp>
        <p:nvSpPr>
          <p:cNvPr id="216" name="Google Shape;216;g2de4f7dd767_0_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7" name="Google Shape;217;g2de4f7dd767_0_24"/>
          <p:cNvPicPr preferRelativeResize="0"/>
          <p:nvPr/>
        </p:nvPicPr>
        <p:blipFill>
          <a:blip r:embed="rId3">
            <a:alphaModFix/>
          </a:blip>
          <a:stretch>
            <a:fillRect/>
          </a:stretch>
        </p:blipFill>
        <p:spPr>
          <a:xfrm>
            <a:off x="0" y="1363944"/>
            <a:ext cx="9144001" cy="4130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e4eba901e_0_1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DONATE PAGE</a:t>
            </a:r>
            <a:endParaRPr/>
          </a:p>
        </p:txBody>
      </p:sp>
      <p:sp>
        <p:nvSpPr>
          <p:cNvPr id="223" name="Google Shape;223;g2de4eba901e_0_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24" name="Google Shape;224;g2de4eba901e_0_11"/>
          <p:cNvPicPr preferRelativeResize="0"/>
          <p:nvPr/>
        </p:nvPicPr>
        <p:blipFill>
          <a:blip r:embed="rId3">
            <a:alphaModFix/>
          </a:blip>
          <a:stretch>
            <a:fillRect/>
          </a:stretch>
        </p:blipFill>
        <p:spPr>
          <a:xfrm>
            <a:off x="293925" y="1600200"/>
            <a:ext cx="8763775" cy="490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e4f7dd767_0_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DELIVERY</a:t>
            </a:r>
            <a:endParaRPr/>
          </a:p>
        </p:txBody>
      </p:sp>
      <p:sp>
        <p:nvSpPr>
          <p:cNvPr id="230" name="Google Shape;230;g2de4f7dd767_0_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31" name="Google Shape;231;g2de4f7dd767_0_18"/>
          <p:cNvPicPr preferRelativeResize="0"/>
          <p:nvPr/>
        </p:nvPicPr>
        <p:blipFill>
          <a:blip r:embed="rId3">
            <a:alphaModFix/>
          </a:blip>
          <a:stretch>
            <a:fillRect/>
          </a:stretch>
        </p:blipFill>
        <p:spPr>
          <a:xfrm>
            <a:off x="363900" y="1863350"/>
            <a:ext cx="8693799" cy="3951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de4eba901e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237" name="Google Shape;237;g2de4eba901e_0_0"/>
          <p:cNvSpPr txBox="1"/>
          <p:nvPr>
            <p:ph idx="1" type="body"/>
          </p:nvPr>
        </p:nvSpPr>
        <p:spPr>
          <a:xfrm>
            <a:off x="527175" y="1417650"/>
            <a:ext cx="8229600" cy="4526100"/>
          </a:xfrm>
          <a:prstGeom prst="rect">
            <a:avLst/>
          </a:prstGeom>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dk1"/>
              </a:buClr>
              <a:buSzPts val="1100"/>
              <a:buFont typeface="Arial"/>
              <a:buNone/>
            </a:pPr>
            <a:r>
              <a:rPr lang="en-US" sz="1300">
                <a:solidFill>
                  <a:srgbClr val="0D0D0D"/>
                </a:solidFill>
                <a:highlight>
                  <a:srgbClr val="FFFFFF"/>
                </a:highlight>
                <a:latin typeface="Times New Roman"/>
                <a:ea typeface="Times New Roman"/>
                <a:cs typeface="Times New Roman"/>
                <a:sym typeface="Times New Roman"/>
              </a:rPr>
              <a:t>In conclusion, the Food Surplus Management System project addresses a critical need in contemporary society by providing an efficient and effective solution for managing food surpluses. By leveraging technology to facilitate the redistribution of excess food, this system not only helps in mitigating food waste but also plays a pivotal role in combating food insecurity.</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1500"/>
              </a:spcBef>
              <a:spcAft>
                <a:spcPts val="0"/>
              </a:spcAft>
              <a:buClr>
                <a:schemeClr val="dk1"/>
              </a:buClr>
              <a:buSzPts val="1100"/>
              <a:buFont typeface="Arial"/>
              <a:buNone/>
            </a:pPr>
            <a:r>
              <a:rPr lang="en-US" sz="1300">
                <a:solidFill>
                  <a:srgbClr val="0D0D0D"/>
                </a:solidFill>
                <a:highlight>
                  <a:srgbClr val="FFFFFF"/>
                </a:highlight>
                <a:latin typeface="Times New Roman"/>
                <a:ea typeface="Times New Roman"/>
                <a:cs typeface="Times New Roman"/>
                <a:sym typeface="Times New Roman"/>
              </a:rPr>
              <a:t>Through our comprehensive approach, incorporating data collection, real-time tracking, and user-friendly interfaces, the system ensures that surplus food is quickly and safely redirected from donors to those in need. The successful implementation of this system has demonstrated the potential for significant positive impact, including environmental benefits through waste reduction, economic advantages by optimizing food resource utilization, and social benefits by supporting communities and individuals facing food scarcity.</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1500"/>
              </a:spcBef>
              <a:spcAft>
                <a:spcPts val="0"/>
              </a:spcAft>
              <a:buClr>
                <a:schemeClr val="dk1"/>
              </a:buClr>
              <a:buSzPts val="1100"/>
              <a:buFont typeface="Arial"/>
              <a:buNone/>
            </a:pPr>
            <a:r>
              <a:rPr lang="en-US" sz="1300">
                <a:solidFill>
                  <a:srgbClr val="0D0D0D"/>
                </a:solidFill>
                <a:highlight>
                  <a:srgbClr val="FFFFFF"/>
                </a:highlight>
                <a:latin typeface="Times New Roman"/>
                <a:ea typeface="Times New Roman"/>
                <a:cs typeface="Times New Roman"/>
                <a:sym typeface="Times New Roman"/>
              </a:rPr>
              <a:t>Moreover, the collaborative framework of the Food Surplus Management System, engaging stakeholders from various sectors such as non-profits, businesses, and government agencies, underscores the importance of a united effort in addressing food waste. The project highlights the importance of sustainable practices and the need for continued innovation in the field of food management.</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1500"/>
              </a:spcBef>
              <a:spcAft>
                <a:spcPts val="0"/>
              </a:spcAft>
              <a:buClr>
                <a:schemeClr val="dk1"/>
              </a:buClr>
              <a:buSzPts val="1100"/>
              <a:buFont typeface="Arial"/>
              <a:buNone/>
            </a:pPr>
            <a:r>
              <a:rPr lang="en-US" sz="1300">
                <a:solidFill>
                  <a:srgbClr val="0D0D0D"/>
                </a:solidFill>
                <a:highlight>
                  <a:srgbClr val="FFFFFF"/>
                </a:highlight>
                <a:latin typeface="Times New Roman"/>
                <a:ea typeface="Times New Roman"/>
                <a:cs typeface="Times New Roman"/>
                <a:sym typeface="Times New Roman"/>
              </a:rPr>
              <a:t>Looking forward, the scalability of this system offers promising opportunities for wider application across different regions and contexts. Future developments could focus on enhancing predictive analytics, expanding the network of participants, and integrating more advanced technologies to further streamline operations.</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05000"/>
              </a:lnSpc>
              <a:spcBef>
                <a:spcPts val="1500"/>
              </a:spcBef>
              <a:spcAft>
                <a:spcPts val="0"/>
              </a:spcAft>
              <a:buClr>
                <a:schemeClr val="dk1"/>
              </a:buClr>
              <a:buSzPts val="1100"/>
              <a:buFont typeface="Arial"/>
              <a:buNone/>
            </a:pPr>
            <a:r>
              <a:rPr lang="en-US" sz="1300">
                <a:solidFill>
                  <a:srgbClr val="0D0D0D"/>
                </a:solidFill>
                <a:highlight>
                  <a:srgbClr val="FFFFFF"/>
                </a:highlight>
                <a:latin typeface="Times New Roman"/>
                <a:ea typeface="Times New Roman"/>
                <a:cs typeface="Times New Roman"/>
                <a:sym typeface="Times New Roman"/>
              </a:rPr>
              <a:t>Overall, the Food Surplus Management System stands as a testament to how strategic planning and technological innovation can come together to solve real-world problems, fostering a more sustainable and equitable food distribution network.</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90000"/>
              </a:lnSpc>
              <a:spcBef>
                <a:spcPts val="36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de4f7dd767_0_4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REFERENCES</a:t>
            </a:r>
            <a:endParaRPr/>
          </a:p>
        </p:txBody>
      </p:sp>
      <p:sp>
        <p:nvSpPr>
          <p:cNvPr id="243" name="Google Shape;243;g2de4f7dd767_0_4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292100" lvl="0" marL="457200" rtl="0" algn="just">
              <a:lnSpc>
                <a:spcPct val="115000"/>
              </a:lnSpc>
              <a:spcBef>
                <a:spcPts val="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1.</a:t>
            </a:r>
            <a:r>
              <a:rPr lang="en-US" sz="700">
                <a:solidFill>
                  <a:srgbClr val="222222"/>
                </a:solidFill>
                <a:highlight>
                  <a:srgbClr val="FFFFFF"/>
                </a:highlight>
                <a:latin typeface="Arial"/>
                <a:ea typeface="Arial"/>
                <a:cs typeface="Arial"/>
                <a:sym typeface="Arial"/>
              </a:rPr>
              <a:t>   	</a:t>
            </a:r>
            <a:r>
              <a:rPr lang="en-US" sz="1400">
                <a:solidFill>
                  <a:srgbClr val="222222"/>
                </a:solidFill>
                <a:highlight>
                  <a:srgbClr val="FFFFFF"/>
                </a:highlight>
                <a:latin typeface="Arial"/>
                <a:ea typeface="Arial"/>
                <a:cs typeface="Arial"/>
                <a:sym typeface="Arial"/>
              </a:rPr>
              <a:t>Geissdoerfer, M.; Savaget, P.; Bocken, N.M.P.; Hultink, E.J. The Circular Economy—A New Sustainability Paradigm? </a:t>
            </a:r>
            <a:r>
              <a:rPr i="1" lang="en-US" sz="1400">
                <a:solidFill>
                  <a:srgbClr val="222222"/>
                </a:solidFill>
                <a:highlight>
                  <a:srgbClr val="FFFFFF"/>
                </a:highlight>
                <a:latin typeface="Arial"/>
                <a:ea typeface="Arial"/>
                <a:cs typeface="Arial"/>
                <a:sym typeface="Arial"/>
              </a:rPr>
              <a:t>J. Clean. Prod.</a:t>
            </a:r>
            <a:r>
              <a:rPr lang="en-US" sz="1400">
                <a:solidFill>
                  <a:srgbClr val="222222"/>
                </a:solidFill>
                <a:highlight>
                  <a:srgbClr val="FFFFFF"/>
                </a:highlight>
                <a:latin typeface="Arial"/>
                <a:ea typeface="Arial"/>
                <a:cs typeface="Arial"/>
                <a:sym typeface="Arial"/>
              </a:rPr>
              <a:t> </a:t>
            </a:r>
            <a:r>
              <a:rPr b="1" lang="en-US" sz="1400">
                <a:solidFill>
                  <a:srgbClr val="222222"/>
                </a:solidFill>
                <a:highlight>
                  <a:srgbClr val="FFFFFF"/>
                </a:highlight>
                <a:latin typeface="Arial"/>
                <a:ea typeface="Arial"/>
                <a:cs typeface="Arial"/>
                <a:sym typeface="Arial"/>
              </a:rPr>
              <a:t>2017</a:t>
            </a:r>
            <a:r>
              <a:rPr lang="en-US" sz="1400">
                <a:solidFill>
                  <a:srgbClr val="222222"/>
                </a:solidFill>
                <a:highlight>
                  <a:srgbClr val="FFFFFF"/>
                </a:highlight>
                <a:latin typeface="Arial"/>
                <a:ea typeface="Arial"/>
                <a:cs typeface="Arial"/>
                <a:sym typeface="Arial"/>
              </a:rPr>
              <a:t>, </a:t>
            </a:r>
            <a:r>
              <a:rPr i="1" lang="en-US" sz="1400">
                <a:solidFill>
                  <a:srgbClr val="222222"/>
                </a:solidFill>
                <a:highlight>
                  <a:srgbClr val="FFFFFF"/>
                </a:highlight>
                <a:latin typeface="Arial"/>
                <a:ea typeface="Arial"/>
                <a:cs typeface="Arial"/>
                <a:sym typeface="Arial"/>
              </a:rPr>
              <a:t>143</a:t>
            </a:r>
            <a:r>
              <a:rPr lang="en-US" sz="1400">
                <a:solidFill>
                  <a:srgbClr val="222222"/>
                </a:solidFill>
                <a:highlight>
                  <a:srgbClr val="FFFFFF"/>
                </a:highlight>
                <a:latin typeface="Arial"/>
                <a:ea typeface="Arial"/>
                <a:cs typeface="Arial"/>
                <a:sym typeface="Arial"/>
              </a:rPr>
              <a:t>, 757–768.</a:t>
            </a:r>
            <a:endParaRPr sz="1400">
              <a:solidFill>
                <a:srgbClr val="222222"/>
              </a:solidFill>
              <a:highlight>
                <a:srgbClr val="FFFFFF"/>
              </a:highlight>
              <a:latin typeface="Arial"/>
              <a:ea typeface="Arial"/>
              <a:cs typeface="Arial"/>
              <a:sym typeface="Arial"/>
            </a:endParaRPr>
          </a:p>
          <a:p>
            <a:pPr indent="-292100" lvl="0" marL="457200" rtl="0" algn="just">
              <a:lnSpc>
                <a:spcPct val="115000"/>
              </a:lnSpc>
              <a:spcBef>
                <a:spcPts val="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2.</a:t>
            </a:r>
            <a:r>
              <a:rPr lang="en-US" sz="700">
                <a:solidFill>
                  <a:srgbClr val="222222"/>
                </a:solidFill>
                <a:highlight>
                  <a:srgbClr val="FFFFFF"/>
                </a:highlight>
                <a:latin typeface="Arial"/>
                <a:ea typeface="Arial"/>
                <a:cs typeface="Arial"/>
                <a:sym typeface="Arial"/>
              </a:rPr>
              <a:t>   	</a:t>
            </a:r>
            <a:r>
              <a:rPr lang="en-US" sz="1400">
                <a:solidFill>
                  <a:srgbClr val="222222"/>
                </a:solidFill>
                <a:highlight>
                  <a:srgbClr val="FFFFFF"/>
                </a:highlight>
                <a:latin typeface="Arial"/>
                <a:ea typeface="Arial"/>
                <a:cs typeface="Arial"/>
                <a:sym typeface="Arial"/>
              </a:rPr>
              <a:t>Voulvoulis, N. Transitioning to a Sustainable Circular Economy: The Transformation Required to Decouple Growth from Environmental Degradation. </a:t>
            </a:r>
            <a:r>
              <a:rPr i="1" lang="en-US" sz="1400">
                <a:solidFill>
                  <a:srgbClr val="222222"/>
                </a:solidFill>
                <a:highlight>
                  <a:srgbClr val="FFFFFF"/>
                </a:highlight>
                <a:latin typeface="Arial"/>
                <a:ea typeface="Arial"/>
                <a:cs typeface="Arial"/>
                <a:sym typeface="Arial"/>
              </a:rPr>
              <a:t>Front. Sustain.</a:t>
            </a:r>
            <a:r>
              <a:rPr lang="en-US" sz="1400">
                <a:solidFill>
                  <a:srgbClr val="222222"/>
                </a:solidFill>
                <a:highlight>
                  <a:srgbClr val="FFFFFF"/>
                </a:highlight>
                <a:latin typeface="Arial"/>
                <a:ea typeface="Arial"/>
                <a:cs typeface="Arial"/>
                <a:sym typeface="Arial"/>
              </a:rPr>
              <a:t> </a:t>
            </a:r>
            <a:r>
              <a:rPr b="1" lang="en-US" sz="1400">
                <a:solidFill>
                  <a:srgbClr val="222222"/>
                </a:solidFill>
                <a:highlight>
                  <a:srgbClr val="FFFFFF"/>
                </a:highlight>
                <a:latin typeface="Arial"/>
                <a:ea typeface="Arial"/>
                <a:cs typeface="Arial"/>
                <a:sym typeface="Arial"/>
              </a:rPr>
              <a:t>2022</a:t>
            </a:r>
            <a:r>
              <a:rPr lang="en-US" sz="1400">
                <a:solidFill>
                  <a:srgbClr val="222222"/>
                </a:solidFill>
                <a:highlight>
                  <a:srgbClr val="FFFFFF"/>
                </a:highlight>
                <a:latin typeface="Arial"/>
                <a:ea typeface="Arial"/>
                <a:cs typeface="Arial"/>
                <a:sym typeface="Arial"/>
              </a:rPr>
              <a:t>, </a:t>
            </a:r>
            <a:r>
              <a:rPr i="1" lang="en-US" sz="1400">
                <a:solidFill>
                  <a:srgbClr val="222222"/>
                </a:solidFill>
                <a:highlight>
                  <a:srgbClr val="FFFFFF"/>
                </a:highlight>
                <a:latin typeface="Arial"/>
                <a:ea typeface="Arial"/>
                <a:cs typeface="Arial"/>
                <a:sym typeface="Arial"/>
              </a:rPr>
              <a:t>3</a:t>
            </a:r>
            <a:r>
              <a:rPr lang="en-US" sz="1400">
                <a:solidFill>
                  <a:srgbClr val="222222"/>
                </a:solidFill>
                <a:highlight>
                  <a:srgbClr val="FFFFFF"/>
                </a:highlight>
                <a:latin typeface="Arial"/>
                <a:ea typeface="Arial"/>
                <a:cs typeface="Arial"/>
                <a:sym typeface="Arial"/>
              </a:rPr>
              <a:t>, 859896.</a:t>
            </a:r>
            <a:endParaRPr sz="1400">
              <a:solidFill>
                <a:srgbClr val="222222"/>
              </a:solidFill>
              <a:highlight>
                <a:srgbClr val="FFFFFF"/>
              </a:highlight>
              <a:latin typeface="Arial"/>
              <a:ea typeface="Arial"/>
              <a:cs typeface="Arial"/>
              <a:sym typeface="Arial"/>
            </a:endParaRPr>
          </a:p>
          <a:p>
            <a:pPr indent="-292100" lvl="0" marL="457200" rtl="0" algn="just">
              <a:lnSpc>
                <a:spcPct val="115000"/>
              </a:lnSpc>
              <a:spcBef>
                <a:spcPts val="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3.</a:t>
            </a:r>
            <a:r>
              <a:rPr lang="en-US" sz="700">
                <a:solidFill>
                  <a:srgbClr val="222222"/>
                </a:solidFill>
                <a:highlight>
                  <a:srgbClr val="FFFFFF"/>
                </a:highlight>
                <a:latin typeface="Arial"/>
                <a:ea typeface="Arial"/>
                <a:cs typeface="Arial"/>
                <a:sym typeface="Arial"/>
              </a:rPr>
              <a:t>   	</a:t>
            </a:r>
            <a:r>
              <a:rPr lang="en-US" sz="1400">
                <a:solidFill>
                  <a:srgbClr val="222222"/>
                </a:solidFill>
                <a:highlight>
                  <a:srgbClr val="FFFFFF"/>
                </a:highlight>
                <a:latin typeface="Arial"/>
                <a:ea typeface="Arial"/>
                <a:cs typeface="Arial"/>
                <a:sym typeface="Arial"/>
              </a:rPr>
              <a:t>Liu, Y.; Wood, L.C.; Venkatesh, V.G.; Zhang, A.; Farooque, M. Barriers to Sustainable Food Consumption and Production in China: A Fuzzy DEMATEL Analysis from a Circular Economy Perspective. </a:t>
            </a:r>
            <a:r>
              <a:rPr i="1" lang="en-US" sz="1400">
                <a:solidFill>
                  <a:srgbClr val="222222"/>
                </a:solidFill>
                <a:highlight>
                  <a:srgbClr val="FFFFFF"/>
                </a:highlight>
                <a:latin typeface="Arial"/>
                <a:ea typeface="Arial"/>
                <a:cs typeface="Arial"/>
                <a:sym typeface="Arial"/>
              </a:rPr>
              <a:t>Sustain. Prod. Consum.</a:t>
            </a:r>
            <a:r>
              <a:rPr lang="en-US" sz="1400">
                <a:solidFill>
                  <a:srgbClr val="222222"/>
                </a:solidFill>
                <a:highlight>
                  <a:srgbClr val="FFFFFF"/>
                </a:highlight>
                <a:latin typeface="Arial"/>
                <a:ea typeface="Arial"/>
                <a:cs typeface="Arial"/>
                <a:sym typeface="Arial"/>
              </a:rPr>
              <a:t> </a:t>
            </a:r>
            <a:r>
              <a:rPr b="1" lang="en-US" sz="1400">
                <a:solidFill>
                  <a:srgbClr val="222222"/>
                </a:solidFill>
                <a:highlight>
                  <a:srgbClr val="FFFFFF"/>
                </a:highlight>
                <a:latin typeface="Arial"/>
                <a:ea typeface="Arial"/>
                <a:cs typeface="Arial"/>
                <a:sym typeface="Arial"/>
              </a:rPr>
              <a:t>2021</a:t>
            </a:r>
            <a:r>
              <a:rPr lang="en-US" sz="1400">
                <a:solidFill>
                  <a:srgbClr val="222222"/>
                </a:solidFill>
                <a:highlight>
                  <a:srgbClr val="FFFFFF"/>
                </a:highlight>
                <a:latin typeface="Arial"/>
                <a:ea typeface="Arial"/>
                <a:cs typeface="Arial"/>
                <a:sym typeface="Arial"/>
              </a:rPr>
              <a:t>, </a:t>
            </a:r>
            <a:r>
              <a:rPr i="1" lang="en-US" sz="1400">
                <a:solidFill>
                  <a:srgbClr val="222222"/>
                </a:solidFill>
                <a:highlight>
                  <a:srgbClr val="FFFFFF"/>
                </a:highlight>
                <a:latin typeface="Arial"/>
                <a:ea typeface="Arial"/>
                <a:cs typeface="Arial"/>
                <a:sym typeface="Arial"/>
              </a:rPr>
              <a:t>28</a:t>
            </a:r>
            <a:r>
              <a:rPr lang="en-US" sz="1400">
                <a:solidFill>
                  <a:srgbClr val="222222"/>
                </a:solidFill>
                <a:highlight>
                  <a:srgbClr val="FFFFFF"/>
                </a:highlight>
                <a:latin typeface="Arial"/>
                <a:ea typeface="Arial"/>
                <a:cs typeface="Arial"/>
                <a:sym typeface="Arial"/>
              </a:rPr>
              <a:t>, 1114–1129.</a:t>
            </a:r>
            <a:endParaRPr sz="1400">
              <a:solidFill>
                <a:srgbClr val="222222"/>
              </a:solidFill>
              <a:highlight>
                <a:srgbClr val="FFFFFF"/>
              </a:highlight>
              <a:latin typeface="Arial"/>
              <a:ea typeface="Arial"/>
              <a:cs typeface="Arial"/>
              <a:sym typeface="Arial"/>
            </a:endParaRPr>
          </a:p>
          <a:p>
            <a:pPr indent="-292100" lvl="0" marL="457200" rtl="0" algn="just">
              <a:lnSpc>
                <a:spcPct val="115000"/>
              </a:lnSpc>
              <a:spcBef>
                <a:spcPts val="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4.</a:t>
            </a:r>
            <a:r>
              <a:rPr lang="en-US" sz="700">
                <a:solidFill>
                  <a:srgbClr val="222222"/>
                </a:solidFill>
                <a:highlight>
                  <a:srgbClr val="FFFFFF"/>
                </a:highlight>
                <a:latin typeface="Arial"/>
                <a:ea typeface="Arial"/>
                <a:cs typeface="Arial"/>
                <a:sym typeface="Arial"/>
              </a:rPr>
              <a:t>   	</a:t>
            </a:r>
            <a:r>
              <a:rPr lang="en-US" sz="1400">
                <a:solidFill>
                  <a:srgbClr val="222222"/>
                </a:solidFill>
                <a:highlight>
                  <a:srgbClr val="FFFFFF"/>
                </a:highlight>
                <a:latin typeface="Arial"/>
                <a:ea typeface="Arial"/>
                <a:cs typeface="Arial"/>
                <a:sym typeface="Arial"/>
              </a:rPr>
              <a:t>El Bilali, H.; Ben Hassen, T. Food Waste in the Countries of the Gulf Cooperation Council: A Systematic Review. </a:t>
            </a:r>
            <a:r>
              <a:rPr i="1" lang="en-US" sz="1400">
                <a:solidFill>
                  <a:srgbClr val="222222"/>
                </a:solidFill>
                <a:highlight>
                  <a:srgbClr val="FFFFFF"/>
                </a:highlight>
                <a:latin typeface="Arial"/>
                <a:ea typeface="Arial"/>
                <a:cs typeface="Arial"/>
                <a:sym typeface="Arial"/>
              </a:rPr>
              <a:t>Foods</a:t>
            </a:r>
            <a:r>
              <a:rPr lang="en-US" sz="1400">
                <a:solidFill>
                  <a:srgbClr val="222222"/>
                </a:solidFill>
                <a:highlight>
                  <a:srgbClr val="FFFFFF"/>
                </a:highlight>
                <a:latin typeface="Arial"/>
                <a:ea typeface="Arial"/>
                <a:cs typeface="Arial"/>
                <a:sym typeface="Arial"/>
              </a:rPr>
              <a:t> </a:t>
            </a:r>
            <a:r>
              <a:rPr b="1" lang="en-US" sz="1400">
                <a:solidFill>
                  <a:srgbClr val="222222"/>
                </a:solidFill>
                <a:highlight>
                  <a:srgbClr val="FFFFFF"/>
                </a:highlight>
                <a:latin typeface="Arial"/>
                <a:ea typeface="Arial"/>
                <a:cs typeface="Arial"/>
                <a:sym typeface="Arial"/>
              </a:rPr>
              <a:t>2020</a:t>
            </a:r>
            <a:r>
              <a:rPr lang="en-US" sz="1400">
                <a:solidFill>
                  <a:srgbClr val="222222"/>
                </a:solidFill>
                <a:highlight>
                  <a:srgbClr val="FFFFFF"/>
                </a:highlight>
                <a:latin typeface="Arial"/>
                <a:ea typeface="Arial"/>
                <a:cs typeface="Arial"/>
                <a:sym typeface="Arial"/>
              </a:rPr>
              <a:t>, </a:t>
            </a:r>
            <a:r>
              <a:rPr i="1" lang="en-US" sz="1400">
                <a:solidFill>
                  <a:srgbClr val="222222"/>
                </a:solidFill>
                <a:highlight>
                  <a:srgbClr val="FFFFFF"/>
                </a:highlight>
                <a:latin typeface="Arial"/>
                <a:ea typeface="Arial"/>
                <a:cs typeface="Arial"/>
                <a:sym typeface="Arial"/>
              </a:rPr>
              <a:t>9</a:t>
            </a:r>
            <a:r>
              <a:rPr lang="en-US" sz="1400">
                <a:solidFill>
                  <a:srgbClr val="222222"/>
                </a:solidFill>
                <a:highlight>
                  <a:srgbClr val="FFFFFF"/>
                </a:highlight>
                <a:latin typeface="Arial"/>
                <a:ea typeface="Arial"/>
                <a:cs typeface="Arial"/>
                <a:sym typeface="Arial"/>
              </a:rPr>
              <a:t>, 463.</a:t>
            </a:r>
            <a:endParaRPr sz="1400">
              <a:solidFill>
                <a:srgbClr val="222222"/>
              </a:solidFill>
              <a:highlight>
                <a:srgbClr val="FFFFFF"/>
              </a:highlight>
              <a:latin typeface="Arial"/>
              <a:ea typeface="Arial"/>
              <a:cs typeface="Arial"/>
              <a:sym typeface="Arial"/>
            </a:endParaRPr>
          </a:p>
          <a:p>
            <a:pPr indent="0" lvl="0" marL="0" rtl="0" algn="l">
              <a:spcBef>
                <a:spcPts val="360"/>
              </a:spcBef>
              <a:spcAft>
                <a:spcPts val="0"/>
              </a:spcAft>
              <a:buNone/>
            </a:pPr>
            <a:r>
              <a:rPr lang="en-US" sz="1400">
                <a:solidFill>
                  <a:srgbClr val="222222"/>
                </a:solidFill>
              </a:rPr>
              <a:t>Zafar, S. Waste Management Outlook for the Middle East. In </a:t>
            </a:r>
            <a:r>
              <a:rPr i="1" lang="en-US" sz="1400">
                <a:solidFill>
                  <a:srgbClr val="222222"/>
                </a:solidFill>
              </a:rPr>
              <a:t>The Palgrave Handbook of Sustainability: Case Studies and Practical Solutions</a:t>
            </a:r>
            <a:r>
              <a:rPr lang="en-US" sz="1400">
                <a:solidFill>
                  <a:srgbClr val="222222"/>
                </a:solidFill>
              </a:rPr>
              <a:t>; Palgrave Macmillan: London, UK, 2018; pp. 159–181.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9" name="Google Shape;24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7200"/>
              <a:buNone/>
            </a:pPr>
            <a:r>
              <a:rPr lang="en-US" sz="7200">
                <a:latin typeface="Times New Roman"/>
                <a:ea typeface="Times New Roman"/>
                <a:cs typeface="Times New Roman"/>
                <a:sym typeface="Times New Roman"/>
              </a:rPr>
              <a:t>     </a:t>
            </a:r>
            <a:endParaRPr/>
          </a:p>
          <a:p>
            <a:pPr indent="0" lvl="0" marL="0" rtl="0" algn="l">
              <a:spcBef>
                <a:spcPts val="1440"/>
              </a:spcBef>
              <a:spcAft>
                <a:spcPts val="0"/>
              </a:spcAft>
              <a:buClr>
                <a:schemeClr val="dk1"/>
              </a:buClr>
              <a:buSzPts val="7200"/>
              <a:buNone/>
            </a:pPr>
            <a:r>
              <a:rPr lang="en-US" sz="7200">
                <a:latin typeface="Times New Roman"/>
                <a:ea typeface="Times New Roman"/>
                <a:cs typeface="Times New Roman"/>
                <a:sym typeface="Times New Roman"/>
              </a:rPr>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9" name="Google Shape;9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1800">
                <a:latin typeface="Times New Roman"/>
                <a:ea typeface="Times New Roman"/>
                <a:cs typeface="Times New Roman"/>
                <a:sym typeface="Times New Roman"/>
              </a:rPr>
              <a:t>The basic concept of this project Food Waste Management is to collect the excess/leftover food from donors such as hotels, restaurants, marriage halls, etc and distribute to the needy people .</a:t>
            </a:r>
            <a:r>
              <a:rPr lang="en-US" sz="1800">
                <a:latin typeface="Times New Roman"/>
                <a:ea typeface="Times New Roman"/>
                <a:cs typeface="Times New Roman"/>
                <a:sym typeface="Times New Roman"/>
              </a:rPr>
              <a:t>The cooked food supply chain refers to the interconnected network of processes and activities involved in the sourcing, production, distribution, and consumption of cooked or prepared food products.Unlike raw food supply chains, which deal with unprocessed ingredients, the cooked food supply chain manages food items that have undergone cooking, baking, frying, or other forms of preparation before reaching consumers.</a:t>
            </a:r>
            <a:r>
              <a:rPr lang="en-US" sz="1800">
                <a:latin typeface="Times New Roman"/>
                <a:ea typeface="Times New Roman"/>
                <a:cs typeface="Times New Roman"/>
                <a:sym typeface="Times New Roman"/>
              </a:rPr>
              <a:t>To maximize the impact of surplus food redistribution, proper storage and preservation techniques are employed to prolong the shelf life of food items. This may involve refrigeration, freezing, vacuum sealing, or other preservation methods tailored to the specific characteristics of each food item. Continuous monitoring and evaluation mechanisms are integrated into SFMS to track the flow of surplus food, assess its impact on alleviating food insecurity, and identify areas for improvement. Data-driven insights gleaned from monitoring efforts enable stakeholders to refine and optimize surplus food management strategies over time.</a:t>
            </a:r>
            <a:endParaRPr sz="1800">
              <a:latin typeface="Times New Roman"/>
              <a:ea typeface="Times New Roman"/>
              <a:cs typeface="Times New Roman"/>
              <a:sym typeface="Times New Roman"/>
            </a:endParaRPr>
          </a:p>
          <a:p>
            <a:pPr indent="0" lvl="0" marL="0" rtl="0" algn="just">
              <a:lnSpc>
                <a:spcPct val="150000"/>
              </a:lnSpc>
              <a:spcBef>
                <a:spcPts val="640"/>
              </a:spcBef>
              <a:spcAft>
                <a:spcPts val="0"/>
              </a:spcAft>
              <a:buNone/>
            </a:pPr>
            <a:br>
              <a:rPr lang="en-US"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e4c24d956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05" name="Google Shape;105;g2de4c24d956_0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Surplus food management systems effectively reduce food waste by redistributing excess food to those in need through a combination of technology, partnerships, and policy initiatives. Food rescue organizations like food banks and non-profits collect and distribute surplus food from retailers, restaurants, and farmers. Technology platforms such as OLIO and Too Good To Go facilitate the donation and pickup of surplus food, while blockchain and IoT enhance transparency and safety. Government policies, including laws like the U.S. Good Samaritan Food Donation Act and tax incentives, encourage businesses to donate excess food. Retailers, restaurants, and producers collaborate with these organizations, while public education campaigns and training programs raise awareness and promote best practices. Data analytics and reporting tools further optimize the management of surplus food, ensuring a sustainable approach to minimizing food waste and addressing food insecurity.</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de4c24d956_0_1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11" name="Google Shape;111;g2de4c24d956_0_1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just">
              <a:lnSpc>
                <a:spcPct val="100000"/>
              </a:lnSpc>
              <a:spcBef>
                <a:spcPts val="360"/>
              </a:spcBef>
              <a:spcAft>
                <a:spcPts val="0"/>
              </a:spcAft>
              <a:buNone/>
            </a:pPr>
            <a:r>
              <a:rPr lang="en-US" sz="1800">
                <a:latin typeface="Times New Roman"/>
                <a:ea typeface="Times New Roman"/>
                <a:cs typeface="Times New Roman"/>
                <a:sym typeface="Times New Roman"/>
              </a:rPr>
              <a:t>The proposed Food Waste Management System efficiently manages excess food by facilitating donations and ensuring that surplus food is distributed to those in need. The system comprises three main modules: the User module, the Administrator (Admin) module, and the Delivery Person module. The User module allows individuals, restaurants, and other entities to register, log in, and donate food by specifying the type and quantity available. This information is then matched with nearby needy people or organizations. The Admin module is managed by system administrators and registered organizations like trusts, NGOs, and charities. It handles the listing of donations received from the User module, allowing NGOs and charities to select and request specific food donations. Admins track the status of each donation from request to pickup and delivery, ensuring efficient handling and distribution. The Delivery Person module involves individuals who provide transportation services, registering to receive pickup and drop-off assignments. They collect food from donors and deliver it to the designated NGOs or charities, updating the system on the status of their deliveries for real-time tracking. Overall, this system reduces food waste and benefits the community by ensuring that surplus food reaches those in need.</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e4c24d956_0_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117" name="Google Shape;117;g2de4c24d956_0_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18" name="Google Shape;118;g2de4c24d956_0_18"/>
          <p:cNvPicPr preferRelativeResize="0"/>
          <p:nvPr/>
        </p:nvPicPr>
        <p:blipFill>
          <a:blip r:embed="rId3">
            <a:alphaModFix/>
          </a:blip>
          <a:stretch>
            <a:fillRect/>
          </a:stretch>
        </p:blipFill>
        <p:spPr>
          <a:xfrm>
            <a:off x="457200" y="1600200"/>
            <a:ext cx="8229601" cy="452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de4c24d956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LIST OF MODULES</a:t>
            </a:r>
            <a:endParaRPr>
              <a:latin typeface="Times New Roman"/>
              <a:ea typeface="Times New Roman"/>
              <a:cs typeface="Times New Roman"/>
              <a:sym typeface="Times New Roman"/>
            </a:endParaRPr>
          </a:p>
        </p:txBody>
      </p:sp>
      <p:sp>
        <p:nvSpPr>
          <p:cNvPr id="124" name="Google Shape;124;g2de4c24d956_0_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87350" lvl="0" marL="457200" rtl="0" algn="l">
              <a:lnSpc>
                <a:spcPct val="200000"/>
              </a:lnSpc>
              <a:spcBef>
                <a:spcPts val="360"/>
              </a:spcBef>
              <a:spcAft>
                <a:spcPts val="0"/>
              </a:spcAft>
              <a:buSzPts val="2500"/>
              <a:buFont typeface="Times New Roman"/>
              <a:buChar char="•"/>
            </a:pPr>
            <a:r>
              <a:rPr lang="en-US" sz="2500">
                <a:latin typeface="Times New Roman"/>
                <a:ea typeface="Times New Roman"/>
                <a:cs typeface="Times New Roman"/>
                <a:sym typeface="Times New Roman"/>
              </a:rPr>
              <a:t>User Module</a:t>
            </a:r>
            <a:endParaRPr sz="2500">
              <a:latin typeface="Times New Roman"/>
              <a:ea typeface="Times New Roman"/>
              <a:cs typeface="Times New Roman"/>
              <a:sym typeface="Times New Roman"/>
            </a:endParaRPr>
          </a:p>
          <a:p>
            <a:pPr indent="-387350" lvl="0" marL="457200" rtl="0" algn="l">
              <a:lnSpc>
                <a:spcPct val="2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Admin Module</a:t>
            </a:r>
            <a:endParaRPr sz="2500">
              <a:latin typeface="Times New Roman"/>
              <a:ea typeface="Times New Roman"/>
              <a:cs typeface="Times New Roman"/>
              <a:sym typeface="Times New Roman"/>
            </a:endParaRPr>
          </a:p>
          <a:p>
            <a:pPr indent="-387350" lvl="0" marL="457200" rtl="0" algn="l">
              <a:lnSpc>
                <a:spcPct val="2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Delivery Module</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USER MODULE</a:t>
            </a:r>
            <a:endParaRPr>
              <a:latin typeface="Times New Roman"/>
              <a:ea typeface="Times New Roman"/>
              <a:cs typeface="Times New Roman"/>
              <a:sym typeface="Times New Roman"/>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139700" lvl="0" marL="342900" rtl="0" algn="just">
              <a:lnSpc>
                <a:spcPct val="100000"/>
              </a:lnSpc>
              <a:spcBef>
                <a:spcPts val="0"/>
              </a:spcBef>
              <a:spcAft>
                <a:spcPts val="0"/>
              </a:spcAft>
              <a:buClr>
                <a:schemeClr val="dk1"/>
              </a:buClr>
              <a:buSzPts val="275"/>
              <a:buNone/>
            </a:pPr>
            <a:r>
              <a:rPr b="1" lang="en-US" sz="6000">
                <a:latin typeface="Times New Roman"/>
                <a:ea typeface="Times New Roman"/>
                <a:cs typeface="Times New Roman"/>
                <a:sym typeface="Times New Roman"/>
              </a:rPr>
              <a:t>1. User Module</a:t>
            </a:r>
            <a:endParaRPr b="1" sz="60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42875" lvl="0" marL="2286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   Purpose:</a:t>
            </a:r>
            <a:endParaRPr b="1" sz="4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     The User module is for individuals, restaurants, marriage halls, and other entities with surplus food they wish to donate.</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Key Features:</a:t>
            </a:r>
            <a:endParaRPr b="1" sz="4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     Registration and Login: Users can create accounts and log in to the platform.</a:t>
            </a:r>
            <a:endParaRPr sz="4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     </a:t>
            </a:r>
            <a:r>
              <a:rPr b="1" lang="en-US" sz="4800">
                <a:latin typeface="Times New Roman"/>
                <a:ea typeface="Times New Roman"/>
                <a:cs typeface="Times New Roman"/>
                <a:sym typeface="Times New Roman"/>
              </a:rPr>
              <a:t>Food Donation</a:t>
            </a:r>
            <a:r>
              <a:rPr lang="en-US" sz="4800">
                <a:latin typeface="Times New Roman"/>
                <a:ea typeface="Times New Roman"/>
                <a:cs typeface="Times New Roman"/>
                <a:sym typeface="Times New Roman"/>
              </a:rPr>
              <a:t>: Users can input details about the type and quantity of food they wish to donate. The system will then match</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their donation with the nearest needy people or organizations.</a:t>
            </a:r>
            <a:endParaRPr sz="4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     </a:t>
            </a:r>
            <a:r>
              <a:rPr b="1" lang="en-US" sz="4800">
                <a:latin typeface="Times New Roman"/>
                <a:ea typeface="Times New Roman"/>
                <a:cs typeface="Times New Roman"/>
                <a:sym typeface="Times New Roman"/>
              </a:rPr>
              <a:t>Donation Tracking:</a:t>
            </a:r>
            <a:r>
              <a:rPr lang="en-US" sz="4800">
                <a:latin typeface="Times New Roman"/>
                <a:ea typeface="Times New Roman"/>
                <a:cs typeface="Times New Roman"/>
                <a:sym typeface="Times New Roman"/>
              </a:rPr>
              <a:t> Users can view the status and history of their donations.</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Notifications: Users receive updates about their donations, including when and where the food has been picked up and</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delivered.</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Workflow:</a:t>
            </a:r>
            <a:endParaRPr b="1" sz="4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None/>
            </a:pPr>
            <a:r>
              <a:rPr lang="en-US" sz="4800">
                <a:latin typeface="Times New Roman"/>
                <a:ea typeface="Times New Roman"/>
                <a:cs typeface="Times New Roman"/>
                <a:sym typeface="Times New Roman"/>
              </a:rPr>
              <a:t>   </a:t>
            </a:r>
            <a:r>
              <a:rPr b="1" lang="en-US" sz="4800">
                <a:latin typeface="Times New Roman"/>
                <a:ea typeface="Times New Roman"/>
                <a:cs typeface="Times New Roman"/>
                <a:sym typeface="Times New Roman"/>
              </a:rPr>
              <a:t>  User Registration:</a:t>
            </a:r>
            <a:r>
              <a:rPr lang="en-US" sz="4800">
                <a:latin typeface="Times New Roman"/>
                <a:ea typeface="Times New Roman"/>
                <a:cs typeface="Times New Roman"/>
                <a:sym typeface="Times New Roman"/>
              </a:rPr>
              <a:t> Users sign up and create a profile.</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Login:</a:t>
            </a:r>
            <a:r>
              <a:rPr lang="en-US" sz="4800">
                <a:latin typeface="Times New Roman"/>
                <a:ea typeface="Times New Roman"/>
                <a:cs typeface="Times New Roman"/>
                <a:sym typeface="Times New Roman"/>
              </a:rPr>
              <a:t> Users log in to access the donation features.</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Donation Entry:</a:t>
            </a:r>
            <a:r>
              <a:rPr lang="en-US" sz="4800">
                <a:latin typeface="Times New Roman"/>
                <a:ea typeface="Times New Roman"/>
                <a:cs typeface="Times New Roman"/>
                <a:sym typeface="Times New Roman"/>
              </a:rPr>
              <a:t> Users specify the type and quantity of food available for donation.</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Matching:</a:t>
            </a:r>
            <a:r>
              <a:rPr lang="en-US" sz="4800">
                <a:latin typeface="Times New Roman"/>
                <a:ea typeface="Times New Roman"/>
                <a:cs typeface="Times New Roman"/>
                <a:sym typeface="Times New Roman"/>
              </a:rPr>
              <a:t> The system matches the donation with a nearby NGO or charity.</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rPr b="1" lang="en-US" sz="4800">
                <a:latin typeface="Times New Roman"/>
                <a:ea typeface="Times New Roman"/>
                <a:cs typeface="Times New Roman"/>
                <a:sym typeface="Times New Roman"/>
              </a:rPr>
              <a:t>Status Updates:</a:t>
            </a:r>
            <a:r>
              <a:rPr lang="en-US" sz="4800">
                <a:latin typeface="Times New Roman"/>
                <a:ea typeface="Times New Roman"/>
                <a:cs typeface="Times New Roman"/>
                <a:sym typeface="Times New Roman"/>
              </a:rPr>
              <a:t> Users are notified about the status of their donation until it is successfully delivered.</a:t>
            </a:r>
            <a:endParaRPr sz="4800">
              <a:latin typeface="Times New Roman"/>
              <a:ea typeface="Times New Roman"/>
              <a:cs typeface="Times New Roman"/>
              <a:sym typeface="Times New Roman"/>
            </a:endParaRPr>
          </a:p>
          <a:p>
            <a:pPr indent="-139700" lvl="0" marL="342900" rtl="0" algn="just">
              <a:lnSpc>
                <a:spcPct val="115000"/>
              </a:lnSpc>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39700" lvl="0" marL="342900" rtl="0" algn="just">
              <a:lnSpc>
                <a:spcPct val="100000"/>
              </a:lnSpc>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39700" lvl="0" marL="342900" rtl="0" algn="just">
              <a:spcBef>
                <a:spcPts val="0"/>
              </a:spcBef>
              <a:spcAft>
                <a:spcPts val="0"/>
              </a:spcAft>
              <a:buClr>
                <a:schemeClr val="dk1"/>
              </a:buClr>
              <a:buSzPts val="275"/>
              <a:buNone/>
            </a:pPr>
            <a:r>
              <a:t/>
            </a:r>
            <a:endParaRPr sz="4800">
              <a:latin typeface="Times New Roman"/>
              <a:ea typeface="Times New Roman"/>
              <a:cs typeface="Times New Roman"/>
              <a:sym typeface="Times New Roman"/>
            </a:endParaRPr>
          </a:p>
          <a:p>
            <a:pPr indent="-139700" lvl="0" marL="342900" rtl="0" algn="just">
              <a:spcBef>
                <a:spcPts val="0"/>
              </a:spcBef>
              <a:spcAft>
                <a:spcPts val="0"/>
              </a:spcAft>
              <a:buClr>
                <a:schemeClr val="dk1"/>
              </a:buClr>
              <a:buSzPts val="275"/>
              <a:buFont typeface="Arial"/>
              <a:buNone/>
            </a:pPr>
            <a:r>
              <a:t/>
            </a:r>
            <a:endParaRPr sz="4800">
              <a:latin typeface="Times New Roman"/>
              <a:ea typeface="Times New Roman"/>
              <a:cs typeface="Times New Roman"/>
              <a:sym typeface="Times New Roman"/>
            </a:endParaRPr>
          </a:p>
          <a:p>
            <a:pPr indent="-139700" lvl="0" marL="342900" rtl="0" algn="just">
              <a:spcBef>
                <a:spcPts val="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de4c24d956_0_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ADMINISTRATOR MODULE</a:t>
            </a:r>
            <a:endParaRPr>
              <a:latin typeface="Times New Roman"/>
              <a:ea typeface="Times New Roman"/>
              <a:cs typeface="Times New Roman"/>
              <a:sym typeface="Times New Roman"/>
            </a:endParaRPr>
          </a:p>
        </p:txBody>
      </p:sp>
      <p:sp>
        <p:nvSpPr>
          <p:cNvPr id="136" name="Google Shape;136;g2de4c24d956_0_3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US" sz="1500">
                <a:latin typeface="Times New Roman"/>
                <a:ea typeface="Times New Roman"/>
                <a:cs typeface="Times New Roman"/>
                <a:sym typeface="Times New Roman"/>
              </a:rPr>
              <a:t>2. Administrator Module</a:t>
            </a:r>
            <a:endParaRPr b="1" sz="15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Purpose:</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1200">
                <a:latin typeface="Times New Roman"/>
                <a:ea typeface="Times New Roman"/>
                <a:cs typeface="Times New Roman"/>
                <a:sym typeface="Times New Roman"/>
              </a:rPr>
              <a:t>The Admin module is for system administrators and registered organizations like trusts, NGOs, and charities that manage the food distribution process.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Key Features:</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Donation Management</a:t>
            </a:r>
            <a:r>
              <a:rPr lang="en-US" sz="1200">
                <a:latin typeface="Times New Roman"/>
                <a:ea typeface="Times New Roman"/>
                <a:cs typeface="Times New Roman"/>
                <a:sym typeface="Times New Roman"/>
              </a:rPr>
              <a:t>: Admins receive and list donations from the User module for NGOs and charities to choose from.</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Request Handling:</a:t>
            </a:r>
            <a:r>
              <a:rPr lang="en-US" sz="1200">
                <a:latin typeface="Times New Roman"/>
                <a:ea typeface="Times New Roman"/>
                <a:cs typeface="Times New Roman"/>
                <a:sym typeface="Times New Roman"/>
              </a:rPr>
              <a:t> NGOs and charities can select and request specific food donations.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Tracking and Reporting:</a:t>
            </a:r>
            <a:r>
              <a:rPr lang="en-US" sz="1200">
                <a:latin typeface="Times New Roman"/>
                <a:ea typeface="Times New Roman"/>
                <a:cs typeface="Times New Roman"/>
                <a:sym typeface="Times New Roman"/>
              </a:rPr>
              <a:t> Admins can track the status of each donation, from request to pickup and delivery.</a:t>
            </a:r>
            <a:endParaRPr sz="1200">
              <a:latin typeface="Times New Roman"/>
              <a:ea typeface="Times New Roman"/>
              <a:cs typeface="Times New Roman"/>
              <a:sym typeface="Times New Roman"/>
            </a:endParaRPr>
          </a:p>
          <a:p>
            <a:pPr indent="0" lvl="0" marL="0" rtl="0" algn="just">
              <a:spcBef>
                <a:spcPts val="360"/>
              </a:spcBef>
              <a:spcAft>
                <a:spcPts val="0"/>
              </a:spcAft>
              <a:buNone/>
            </a:pPr>
            <a:r>
              <a:rPr b="1" lang="en-US" sz="1200">
                <a:latin typeface="Times New Roman"/>
                <a:ea typeface="Times New Roman"/>
                <a:cs typeface="Times New Roman"/>
                <a:sym typeface="Times New Roman"/>
              </a:rPr>
              <a:t>User and Organization Management:</a:t>
            </a:r>
            <a:r>
              <a:rPr lang="en-US" sz="1200">
                <a:latin typeface="Times New Roman"/>
                <a:ea typeface="Times New Roman"/>
                <a:cs typeface="Times New Roman"/>
                <a:sym typeface="Times New Roman"/>
              </a:rPr>
              <a:t> Admins manage user accounts and the registration of new NGOs and charities.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Workflow:</a:t>
            </a:r>
            <a:endParaRPr b="1"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Donation Reception</a:t>
            </a:r>
            <a:r>
              <a:rPr lang="en-US" sz="1200">
                <a:latin typeface="Times New Roman"/>
                <a:ea typeface="Times New Roman"/>
                <a:cs typeface="Times New Roman"/>
                <a:sym typeface="Times New Roman"/>
              </a:rPr>
              <a:t>: Admins receive donation information from users.</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Listing Donations:</a:t>
            </a:r>
            <a:r>
              <a:rPr lang="en-US" sz="1200">
                <a:latin typeface="Times New Roman"/>
                <a:ea typeface="Times New Roman"/>
                <a:cs typeface="Times New Roman"/>
                <a:sym typeface="Times New Roman"/>
              </a:rPr>
              <a:t> Donations are listed and made available for NGOs and charities to view and select.</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Request Processing:</a:t>
            </a:r>
            <a:r>
              <a:rPr lang="en-US" sz="1200">
                <a:latin typeface="Times New Roman"/>
                <a:ea typeface="Times New Roman"/>
                <a:cs typeface="Times New Roman"/>
                <a:sym typeface="Times New Roman"/>
              </a:rPr>
              <a:t> NGOs and charities request donations they need.</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Monitoring</a:t>
            </a:r>
            <a:r>
              <a:rPr lang="en-US" sz="1200">
                <a:latin typeface="Times New Roman"/>
                <a:ea typeface="Times New Roman"/>
                <a:cs typeface="Times New Roman"/>
                <a:sym typeface="Times New Roman"/>
              </a:rPr>
              <a:t>: Admins monitor the entire process, ensuring efficient handling and distribution.</a:t>
            </a:r>
            <a:endParaRPr sz="1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b="1" lang="en-US" sz="1200">
                <a:latin typeface="Times New Roman"/>
                <a:ea typeface="Times New Roman"/>
                <a:cs typeface="Times New Roman"/>
                <a:sym typeface="Times New Roman"/>
              </a:rPr>
              <a:t>Reporting:</a:t>
            </a:r>
            <a:r>
              <a:rPr lang="en-US" sz="1200">
                <a:latin typeface="Times New Roman"/>
                <a:ea typeface="Times New Roman"/>
                <a:cs typeface="Times New Roman"/>
                <a:sym typeface="Times New Roman"/>
              </a:rPr>
              <a:t> Admins generate reports on donation activities, including food types, quantities, and recipient organizations.</a:t>
            </a:r>
            <a:endParaRPr sz="12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2024-02-07T04:54:47Z</dcterms:created>
  <dc:creator>HDC0422060</dc:creator>
</cp:coreProperties>
</file>