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UYs9Sv6y4ul3TanzcrKVqsLFM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11b01098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011b01098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11b010984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011b01098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11b01098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3011b01098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11b010984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011b010984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12c7860f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012c7860f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12c7860fa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012c7860fa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12c7860fa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3012c7860fa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12c7860fa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012c7860fa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12c7860fa_1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3012c7860fa_1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12c7860fa_1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3012c7860fa_1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12c7860fa_1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3012c7860fa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8b813c2e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308b813c2e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08b813c2ef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308b813c2e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8b813c2ef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308b813c2ef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8b813c2e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8b813c2ef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308b813c2ef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8b813c2e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8b813c2ef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308b813c2ef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8b813c2ef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08b813c2ef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308b813c2ef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8b813c2ef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308b813c2e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b519396b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fb519396b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b519396b4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fb519396b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b519396b4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fb519396b4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b519396b4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fb519396b4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0"/>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10"/>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0"/>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0"/>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14"/>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1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1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1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1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p:nvPr>
            <p:ph idx="2" type="pic"/>
          </p:nvPr>
        </p:nvSpPr>
        <p:spPr>
          <a:xfrm>
            <a:off x="2389717" y="612775"/>
            <a:ext cx="7315200" cy="4114800"/>
          </a:xfrm>
          <a:prstGeom prst="rect">
            <a:avLst/>
          </a:prstGeom>
          <a:noFill/>
          <a:ln>
            <a:noFill/>
          </a:ln>
        </p:spPr>
      </p:sp>
      <p:sp>
        <p:nvSpPr>
          <p:cNvPr id="71" name="Google Shape;71;p1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9"/>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9"/>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fontScale="40000"/>
          </a:bodyPr>
          <a:lstStyle/>
          <a:p>
            <a:pPr indent="0" lvl="0" marL="0" marR="0" rtl="0" algn="ctr">
              <a:lnSpc>
                <a:spcPct val="90000"/>
              </a:lnSpc>
              <a:spcBef>
                <a:spcPts val="0"/>
              </a:spcBef>
              <a:spcAft>
                <a:spcPts val="0"/>
              </a:spcAft>
              <a:buClr>
                <a:srgbClr val="7030A0"/>
              </a:buClr>
              <a:buSzPct val="55176"/>
              <a:buFont typeface="Verdana"/>
              <a:buNone/>
            </a:pPr>
            <a:r>
              <a:rPr b="1" lang="en-IN" sz="7249">
                <a:solidFill>
                  <a:srgbClr val="351C75"/>
                </a:solidFill>
                <a:highlight>
                  <a:srgbClr val="FFFFFF"/>
                </a:highlight>
                <a:latin typeface="Times New Roman"/>
                <a:ea typeface="Times New Roman"/>
                <a:cs typeface="Times New Roman"/>
                <a:sym typeface="Times New Roman"/>
              </a:rPr>
              <a:t>ADVANCING PLANT HEALTH: MACHINE LEARNING TECHNIQUES FOR ACCURATE AND RAPID DETECTION AND CLASSIFICATION OF LEAF DISEASES</a:t>
            </a:r>
            <a:endParaRPr/>
          </a:p>
        </p:txBody>
      </p:sp>
      <p:sp>
        <p:nvSpPr>
          <p:cNvPr id="94" name="Google Shape;94;p1"/>
          <p:cNvSpPr txBox="1"/>
          <p:nvPr/>
        </p:nvSpPr>
        <p:spPr>
          <a:xfrm>
            <a:off x="962902" y="5183900"/>
            <a:ext cx="39864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 Deepak Kumar K</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Assistant Professor</a:t>
            </a:r>
            <a:endParaRPr b="1" sz="2400">
              <a:solidFill>
                <a:srgbClr val="FF0000"/>
              </a:solidFill>
              <a:latin typeface="Verdana"/>
              <a:ea typeface="Verdana"/>
              <a:cs typeface="Verdana"/>
              <a:sym typeface="Verdana"/>
            </a:endParaRPr>
          </a:p>
        </p:txBody>
      </p:sp>
      <p:sp>
        <p:nvSpPr>
          <p:cNvPr id="95" name="Google Shape;95;p1"/>
          <p:cNvSpPr txBox="1"/>
          <p:nvPr/>
        </p:nvSpPr>
        <p:spPr>
          <a:xfrm>
            <a:off x="6916625" y="5183900"/>
            <a:ext cx="50031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Lathika P         210701131</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Madhumitha S 210701142</a:t>
            </a:r>
            <a:endParaRPr b="1" sz="240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
        <p:nvSpPr>
          <p:cNvPr id="97" name="Google Shape;97;p1"/>
          <p:cNvSpPr txBox="1"/>
          <p:nvPr/>
        </p:nvSpPr>
        <p:spPr>
          <a:xfrm>
            <a:off x="7800112" y="4634338"/>
            <a:ext cx="3505200" cy="446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FF0000"/>
              </a:buClr>
              <a:buSzPts val="1800"/>
              <a:buFont typeface="Noto Sans Symbols"/>
              <a:buNone/>
            </a:pPr>
            <a:r>
              <a:rPr b="1" lang="en-IN" sz="2300">
                <a:solidFill>
                  <a:srgbClr val="FF0000"/>
                </a:solidFill>
                <a:latin typeface="Verdana"/>
                <a:ea typeface="Verdana"/>
                <a:cs typeface="Verdana"/>
                <a:sym typeface="Verdana"/>
              </a:rPr>
              <a:t>B21A2425C02</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73" name="Shape 173"/>
        <p:cNvGrpSpPr/>
        <p:nvPr/>
      </p:nvGrpSpPr>
      <p:grpSpPr>
        <a:xfrm>
          <a:off x="0" y="0"/>
          <a:ext cx="0" cy="0"/>
          <a:chOff x="0" y="0"/>
          <a:chExt cx="0" cy="0"/>
        </a:xfrm>
      </p:grpSpPr>
      <p:sp>
        <p:nvSpPr>
          <p:cNvPr id="174" name="Google Shape;174;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Font typeface="Arial"/>
              <a:buNone/>
            </a:pPr>
            <a:r>
              <a:rPr b="1" lang="en-IN" sz="3200">
                <a:solidFill>
                  <a:srgbClr val="FF0000"/>
                </a:solidFill>
              </a:rPr>
              <a:t>Literature Review -8</a:t>
            </a:r>
            <a:endParaRPr sz="2800">
              <a:solidFill>
                <a:schemeClr val="dk1"/>
              </a:solidFill>
            </a:endParaRPr>
          </a:p>
          <a:p>
            <a:pPr indent="0" lvl="0" marL="0" rtl="0" algn="l">
              <a:spcBef>
                <a:spcPts val="0"/>
              </a:spcBef>
              <a:spcAft>
                <a:spcPts val="0"/>
              </a:spcAft>
              <a:buNone/>
            </a:pPr>
            <a:r>
              <a:t/>
            </a:r>
            <a:endParaRPr sz="2800"/>
          </a:p>
        </p:txBody>
      </p:sp>
      <p:sp>
        <p:nvSpPr>
          <p:cNvPr id="175" name="Google Shape;175;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Clr>
                <a:schemeClr val="dk1"/>
              </a:buClr>
              <a:buSzPts val="1100"/>
              <a:buFont typeface="Arial"/>
              <a:buNone/>
            </a:pPr>
            <a:r>
              <a:rPr b="1" lang="en-IN" sz="1800"/>
              <a:t>Paper Title:</a:t>
            </a:r>
            <a:r>
              <a:rPr lang="en-IN" sz="1800"/>
              <a:t> Hybrid CNN &amp; Random Forest Model for Effective Bitter Orange Leaf Disease Diagnosis</a:t>
            </a:r>
            <a:endParaRPr sz="1800"/>
          </a:p>
          <a:p>
            <a:pPr indent="0" lvl="0" marL="469900" rtl="0" algn="l">
              <a:lnSpc>
                <a:spcPct val="115000"/>
              </a:lnSpc>
              <a:spcBef>
                <a:spcPts val="0"/>
              </a:spcBef>
              <a:spcAft>
                <a:spcPts val="0"/>
              </a:spcAft>
              <a:buNone/>
            </a:pPr>
            <a:r>
              <a:rPr b="1" lang="en-IN" sz="1800"/>
              <a:t>Authors:</a:t>
            </a:r>
            <a:r>
              <a:rPr lang="en-IN" sz="1800"/>
              <a:t> </a:t>
            </a:r>
            <a:r>
              <a:rPr b="1" lang="en-IN" sz="1800"/>
              <a:t> Deepak Banerjee ,Neha Sharma, Rahul Chauhan, Mukesh Sigh.</a:t>
            </a:r>
            <a:endParaRPr b="1" sz="1800"/>
          </a:p>
          <a:p>
            <a:pPr indent="0" lvl="0" marL="469900" rtl="0" algn="l">
              <a:lnSpc>
                <a:spcPct val="115000"/>
              </a:lnSpc>
              <a:spcBef>
                <a:spcPts val="0"/>
              </a:spcBef>
              <a:spcAft>
                <a:spcPts val="0"/>
              </a:spcAft>
              <a:buClr>
                <a:schemeClr val="dk1"/>
              </a:buClr>
              <a:buSzPts val="1100"/>
              <a:buFont typeface="Arial"/>
              <a:buNone/>
            </a:pPr>
            <a:r>
              <a:rPr b="1" lang="en-IN" sz="1800"/>
              <a:t>Review:</a:t>
            </a:r>
            <a:r>
              <a:rPr lang="en-IN" sz="1800"/>
              <a:t> This study uses Convolutional Neural Networks (CNN) and Random Forest models to classify diseases in bitter orange leaf plants. With a dataset of leaf images, the model's performance is evaluated using precision, recall, and F1-Score. Precision values range from 92.85% to 95.48%, recall values from 92.61% to 94.82%, and the F1-Score from 93.11% to 94.67%. The model achieves an overall accuracy of 98%. These findings are significant for early disease detection in agriculture.</a:t>
            </a:r>
            <a:endParaRPr sz="1800"/>
          </a:p>
          <a:p>
            <a:pPr indent="0" lvl="0" marL="469900" rtl="0" algn="l">
              <a:lnSpc>
                <a:spcPct val="115000"/>
              </a:lnSpc>
              <a:spcBef>
                <a:spcPts val="0"/>
              </a:spcBef>
              <a:spcAft>
                <a:spcPts val="0"/>
              </a:spcAft>
              <a:buClr>
                <a:schemeClr val="dk1"/>
              </a:buClr>
              <a:buSzPts val="1100"/>
              <a:buFont typeface="Arial"/>
              <a:buNone/>
            </a:pPr>
            <a:r>
              <a:rPr b="1" lang="en-IN" sz="1800"/>
              <a:t>Pros:</a:t>
            </a:r>
            <a:r>
              <a:rPr lang="en-IN" sz="1800"/>
              <a:t> Strong evaluation metrics, high accuracy, and practical agricultural applications.</a:t>
            </a:r>
            <a:endParaRPr sz="1800"/>
          </a:p>
          <a:p>
            <a:pPr indent="0" lvl="0" marL="469900" marR="0" rtl="0" algn="l">
              <a:lnSpc>
                <a:spcPct val="115000"/>
              </a:lnSpc>
              <a:spcBef>
                <a:spcPts val="0"/>
              </a:spcBef>
              <a:spcAft>
                <a:spcPts val="0"/>
              </a:spcAft>
              <a:buNone/>
            </a:pPr>
            <a:r>
              <a:rPr b="1" lang="en-IN" sz="1800"/>
              <a:t>Cons:</a:t>
            </a:r>
            <a:r>
              <a:rPr lang="en-IN" sz="1800"/>
              <a:t> Potential imbalances in disease class distributions could affect real-world performance.</a:t>
            </a:r>
            <a:br>
              <a:rPr i="0" lang="en-IN" sz="1800" u="none" cap="none" strike="noStrike">
                <a:solidFill>
                  <a:srgbClr val="000000"/>
                </a:solidFill>
              </a:rPr>
            </a:br>
            <a:endParaRPr i="0" sz="1800" u="none" cap="none" strike="noStrike">
              <a:solidFill>
                <a:srgbClr val="000000"/>
              </a:solidFill>
            </a:endParaRPr>
          </a:p>
          <a:p>
            <a:pPr indent="0" lvl="0" marL="0" rtl="0" algn="l">
              <a:spcBef>
                <a:spcPts val="600"/>
              </a:spcBef>
              <a:spcAft>
                <a:spcPts val="0"/>
              </a:spcAft>
              <a:buSzPts val="3000"/>
              <a:buNone/>
            </a:pPr>
            <a:r>
              <a:t/>
            </a:r>
            <a:endParaRPr/>
          </a:p>
        </p:txBody>
      </p:sp>
      <p:sp>
        <p:nvSpPr>
          <p:cNvPr id="176" name="Google Shape;176;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77" name="Google Shape;177;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8" name="Google Shape;178;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82" name="Shape 182"/>
        <p:cNvGrpSpPr/>
        <p:nvPr/>
      </p:nvGrpSpPr>
      <p:grpSpPr>
        <a:xfrm>
          <a:off x="0" y="0"/>
          <a:ext cx="0" cy="0"/>
          <a:chOff x="0" y="0"/>
          <a:chExt cx="0" cy="0"/>
        </a:xfrm>
      </p:grpSpPr>
      <p:sp>
        <p:nvSpPr>
          <p:cNvPr id="183" name="Google Shape;183;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Font typeface="Arial"/>
              <a:buNone/>
            </a:pPr>
            <a:r>
              <a:rPr b="1" lang="en-IN" sz="3200">
                <a:solidFill>
                  <a:srgbClr val="FF0000"/>
                </a:solidFill>
              </a:rPr>
              <a:t>Literature Review -9</a:t>
            </a:r>
            <a:endParaRPr sz="2800">
              <a:solidFill>
                <a:schemeClr val="dk1"/>
              </a:solidFill>
            </a:endParaRPr>
          </a:p>
          <a:p>
            <a:pPr indent="0" lvl="0" marL="0" rtl="0" algn="l">
              <a:spcBef>
                <a:spcPts val="0"/>
              </a:spcBef>
              <a:spcAft>
                <a:spcPts val="0"/>
              </a:spcAft>
              <a:buNone/>
            </a:pPr>
            <a:r>
              <a:t/>
            </a:r>
            <a:endParaRPr sz="2800"/>
          </a:p>
        </p:txBody>
      </p:sp>
      <p:sp>
        <p:nvSpPr>
          <p:cNvPr id="184" name="Google Shape;184;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Towards Sustainable Agriculture: Federated CNN Models for Cucurbit Leaf Disease Detection</a:t>
            </a:r>
            <a:endParaRPr sz="1800"/>
          </a:p>
          <a:p>
            <a:pPr indent="0" lvl="0" marL="469900" rtl="0" algn="l">
              <a:lnSpc>
                <a:spcPct val="115000"/>
              </a:lnSpc>
              <a:spcBef>
                <a:spcPts val="0"/>
              </a:spcBef>
              <a:spcAft>
                <a:spcPts val="0"/>
              </a:spcAft>
              <a:buNone/>
            </a:pPr>
            <a:r>
              <a:rPr b="1" lang="en-IN" sz="1800"/>
              <a:t>Authors:</a:t>
            </a:r>
            <a:r>
              <a:rPr lang="en-IN" sz="1800"/>
              <a:t> </a:t>
            </a:r>
            <a:r>
              <a:rPr b="1" lang="en-IN" sz="1800"/>
              <a:t>Varun Jindal, Vinay Kukreja, Shiva Mehta, Garima Verma</a:t>
            </a:r>
            <a:endParaRPr b="1" sz="1800"/>
          </a:p>
          <a:p>
            <a:pPr indent="0" lvl="0" marL="469900" rtl="0" algn="l">
              <a:lnSpc>
                <a:spcPct val="115000"/>
              </a:lnSpc>
              <a:spcBef>
                <a:spcPts val="0"/>
              </a:spcBef>
              <a:spcAft>
                <a:spcPts val="0"/>
              </a:spcAft>
              <a:buNone/>
            </a:pPr>
            <a:r>
              <a:rPr b="1" lang="en-IN" sz="1800"/>
              <a:t>Review:</a:t>
            </a:r>
            <a:r>
              <a:rPr lang="en-IN" sz="1800"/>
              <a:t> This research uses Federated Learning combined with CNN to diagnose five common Cucurbit leaf diseases, leveraging data from five clients. The performance of the federated model was assessed using precision, recall, and F1-score. Precision, recall, and F1-scores ranged from 89.40% to 97.48%, with accuracy between 96% and 99%. The federated learning approach preserves data privacy while enabling global model building.</a:t>
            </a:r>
            <a:endParaRPr sz="1800"/>
          </a:p>
          <a:p>
            <a:pPr indent="0" lvl="0" marL="469900" rtl="0" algn="l">
              <a:lnSpc>
                <a:spcPct val="115000"/>
              </a:lnSpc>
              <a:spcBef>
                <a:spcPts val="0"/>
              </a:spcBef>
              <a:spcAft>
                <a:spcPts val="0"/>
              </a:spcAft>
              <a:buNone/>
            </a:pPr>
            <a:r>
              <a:rPr b="1" lang="en-IN" sz="1800"/>
              <a:t>Pros:</a:t>
            </a:r>
            <a:r>
              <a:rPr lang="en-IN" sz="1800"/>
              <a:t> High accuracy, decentralized data processing, data privacy protection.</a:t>
            </a:r>
            <a:endParaRPr sz="1800"/>
          </a:p>
          <a:p>
            <a:pPr indent="0" lvl="0" marL="469900" marR="0" rtl="0" algn="l">
              <a:lnSpc>
                <a:spcPct val="115000"/>
              </a:lnSpc>
              <a:spcBef>
                <a:spcPts val="0"/>
              </a:spcBef>
              <a:spcAft>
                <a:spcPts val="0"/>
              </a:spcAft>
              <a:buNone/>
            </a:pPr>
            <a:r>
              <a:rPr b="1" lang="en-IN" sz="1800"/>
              <a:t>Cons:</a:t>
            </a:r>
            <a:r>
              <a:rPr lang="en-IN" sz="1800"/>
              <a:t> Potential issues with handling data imbalances across clients.</a:t>
            </a:r>
            <a:br>
              <a:rPr i="0" lang="en-IN" sz="1800" u="none" cap="none" strike="noStrike">
                <a:solidFill>
                  <a:srgbClr val="000000"/>
                </a:solidFill>
              </a:rPr>
            </a:br>
            <a:endParaRPr i="0" sz="1800" u="none" cap="none" strike="noStrike">
              <a:solidFill>
                <a:srgbClr val="000000"/>
              </a:solidFill>
            </a:endParaRPr>
          </a:p>
          <a:p>
            <a:pPr indent="0" lvl="0" marL="0" rtl="0" algn="l">
              <a:spcBef>
                <a:spcPts val="600"/>
              </a:spcBef>
              <a:spcAft>
                <a:spcPts val="0"/>
              </a:spcAft>
              <a:buSzPts val="3000"/>
              <a:buNone/>
            </a:pPr>
            <a:r>
              <a:t/>
            </a:r>
            <a:endParaRPr/>
          </a:p>
        </p:txBody>
      </p:sp>
      <p:sp>
        <p:nvSpPr>
          <p:cNvPr id="185" name="Google Shape;185;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86" name="Google Shape;186;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87" name="Google Shape;187;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91" name="Shape 191"/>
        <p:cNvGrpSpPr/>
        <p:nvPr/>
      </p:nvGrpSpPr>
      <p:grpSpPr>
        <a:xfrm>
          <a:off x="0" y="0"/>
          <a:ext cx="0" cy="0"/>
          <a:chOff x="0" y="0"/>
          <a:chExt cx="0" cy="0"/>
        </a:xfrm>
      </p:grpSpPr>
      <p:sp>
        <p:nvSpPr>
          <p:cNvPr id="192" name="Google Shape;192;g3011b010984_0_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-10</a:t>
            </a:r>
            <a:endParaRPr sz="2800">
              <a:solidFill>
                <a:schemeClr val="dk1"/>
              </a:solidFill>
            </a:endParaRPr>
          </a:p>
          <a:p>
            <a:pPr indent="0" lvl="0" marL="0" rtl="0" algn="l">
              <a:spcBef>
                <a:spcPts val="0"/>
              </a:spcBef>
              <a:spcAft>
                <a:spcPts val="0"/>
              </a:spcAft>
              <a:buNone/>
            </a:pPr>
            <a:r>
              <a:t/>
            </a:r>
            <a:endParaRPr sz="2800"/>
          </a:p>
        </p:txBody>
      </p:sp>
      <p:sp>
        <p:nvSpPr>
          <p:cNvPr id="193" name="Google Shape;193;g3011b010984_0_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t>
            </a:r>
            <a:r>
              <a:rPr b="1" lang="en-IN" sz="1800"/>
              <a:t>aper Title:</a:t>
            </a:r>
            <a:r>
              <a:rPr lang="en-IN" sz="1800"/>
              <a:t> </a:t>
            </a:r>
            <a:r>
              <a:rPr lang="en-IN" sz="1800"/>
              <a:t>Analysis of Pre-trained CNN Models for Pepper and Potato leaf disease prediction</a:t>
            </a:r>
            <a:endParaRPr sz="1800"/>
          </a:p>
          <a:p>
            <a:pPr indent="0" lvl="0" marL="469900" rtl="0" algn="l">
              <a:lnSpc>
                <a:spcPct val="115000"/>
              </a:lnSpc>
              <a:spcBef>
                <a:spcPts val="0"/>
              </a:spcBef>
              <a:spcAft>
                <a:spcPts val="0"/>
              </a:spcAft>
              <a:buClr>
                <a:schemeClr val="dk1"/>
              </a:buClr>
              <a:buSzPts val="1100"/>
              <a:buFont typeface="Arial"/>
              <a:buNone/>
            </a:pPr>
            <a:r>
              <a:rPr b="1" lang="en-IN" sz="1800"/>
              <a:t>Authors:</a:t>
            </a:r>
            <a:r>
              <a:rPr lang="en-IN" sz="1800"/>
              <a:t> </a:t>
            </a:r>
            <a:r>
              <a:rPr b="1" lang="en-IN" sz="1800"/>
              <a:t>V.UmaRani, S.Thirisaa</a:t>
            </a:r>
            <a:endParaRPr b="1" sz="1800"/>
          </a:p>
          <a:p>
            <a:pPr indent="0" lvl="0" marL="469900" rtl="0" algn="l">
              <a:lnSpc>
                <a:spcPct val="115000"/>
              </a:lnSpc>
              <a:spcBef>
                <a:spcPts val="0"/>
              </a:spcBef>
              <a:spcAft>
                <a:spcPts val="0"/>
              </a:spcAft>
              <a:buClr>
                <a:schemeClr val="dk1"/>
              </a:buClr>
              <a:buSzPts val="1100"/>
              <a:buFont typeface="Arial"/>
              <a:buNone/>
            </a:pPr>
            <a:r>
              <a:rPr b="1" lang="en-IN" sz="1800"/>
              <a:t>Review:</a:t>
            </a:r>
            <a:r>
              <a:rPr lang="en-IN" sz="1800"/>
              <a:t> This study evaluates the performance of three popular pretrained CNN models (VGG-16, Inception-v3, and ResNet-50) for detecting diseases in pepper and potato plants. Experimental results show ResNet-50 achieving the highest accuracy (100%), followed by VGG-16 (99%) and Inception-v3 (96%), highlighting the superior performance of ResNet-50 in plant disease prediction.</a:t>
            </a:r>
            <a:endParaRPr sz="1800"/>
          </a:p>
          <a:p>
            <a:pPr indent="0" lvl="0" marL="469900" rtl="0" algn="l">
              <a:lnSpc>
                <a:spcPct val="115000"/>
              </a:lnSpc>
              <a:spcBef>
                <a:spcPts val="0"/>
              </a:spcBef>
              <a:spcAft>
                <a:spcPts val="0"/>
              </a:spcAft>
              <a:buClr>
                <a:schemeClr val="dk1"/>
              </a:buClr>
              <a:buSzPts val="1100"/>
              <a:buFont typeface="Arial"/>
              <a:buNone/>
            </a:pPr>
            <a:r>
              <a:rPr b="1" lang="en-IN" sz="1800"/>
              <a:t>Pros:</a:t>
            </a:r>
            <a:r>
              <a:rPr lang="en-IN" sz="1800"/>
              <a:t> High accuracy with ResNet-50, effective use of pretrained models, valuable for precision agriculture.</a:t>
            </a:r>
            <a:endParaRPr sz="1800"/>
          </a:p>
          <a:p>
            <a:pPr indent="0" lvl="0" marL="469900" marR="0" rtl="0" algn="l">
              <a:lnSpc>
                <a:spcPct val="115000"/>
              </a:lnSpc>
              <a:spcBef>
                <a:spcPts val="0"/>
              </a:spcBef>
              <a:spcAft>
                <a:spcPts val="0"/>
              </a:spcAft>
              <a:buNone/>
            </a:pPr>
            <a:r>
              <a:rPr b="1" lang="en-IN" sz="1800"/>
              <a:t>Cons:</a:t>
            </a:r>
            <a:r>
              <a:rPr lang="en-IN" sz="1800"/>
              <a:t> Limited dataset; model may require further validation in real-world agricultural settings.</a:t>
            </a:r>
            <a:endParaRPr b="1" sz="1800"/>
          </a:p>
          <a:p>
            <a:pPr indent="0" lvl="0" marL="0" rtl="0" algn="l">
              <a:spcBef>
                <a:spcPts val="600"/>
              </a:spcBef>
              <a:spcAft>
                <a:spcPts val="0"/>
              </a:spcAft>
              <a:buSzPts val="3000"/>
              <a:buNone/>
            </a:pPr>
            <a:r>
              <a:t/>
            </a:r>
            <a:endParaRPr/>
          </a:p>
        </p:txBody>
      </p:sp>
      <p:sp>
        <p:nvSpPr>
          <p:cNvPr id="194" name="Google Shape;194;g3011b010984_0_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95" name="Google Shape;195;g3011b010984_0_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6" name="Google Shape;196;g3011b010984_0_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00" name="Shape 200"/>
        <p:cNvGrpSpPr/>
        <p:nvPr/>
      </p:nvGrpSpPr>
      <p:grpSpPr>
        <a:xfrm>
          <a:off x="0" y="0"/>
          <a:ext cx="0" cy="0"/>
          <a:chOff x="0" y="0"/>
          <a:chExt cx="0" cy="0"/>
        </a:xfrm>
      </p:grpSpPr>
      <p:sp>
        <p:nvSpPr>
          <p:cNvPr id="201" name="Google Shape;201;g3011b010984_0_1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-11</a:t>
            </a:r>
            <a:endParaRPr sz="2800">
              <a:solidFill>
                <a:schemeClr val="dk1"/>
              </a:solidFill>
            </a:endParaRPr>
          </a:p>
          <a:p>
            <a:pPr indent="0" lvl="0" marL="0" rtl="0" algn="l">
              <a:spcBef>
                <a:spcPts val="0"/>
              </a:spcBef>
              <a:spcAft>
                <a:spcPts val="0"/>
              </a:spcAft>
              <a:buNone/>
            </a:pPr>
            <a:r>
              <a:t/>
            </a:r>
            <a:endParaRPr sz="2800"/>
          </a:p>
        </p:txBody>
      </p:sp>
      <p:sp>
        <p:nvSpPr>
          <p:cNvPr id="202" name="Google Shape;202;g3011b010984_0_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a:t>
            </a:r>
            <a:r>
              <a:rPr lang="en-IN" sz="1800"/>
              <a:t>Tomato Leaf Disease Detection System Using Convolutional Neural Networks </a:t>
            </a:r>
            <a:endParaRPr sz="1800"/>
          </a:p>
          <a:p>
            <a:pPr indent="0" lvl="0" marL="469900" rtl="0" algn="l">
              <a:lnSpc>
                <a:spcPct val="115000"/>
              </a:lnSpc>
              <a:spcBef>
                <a:spcPts val="0"/>
              </a:spcBef>
              <a:spcAft>
                <a:spcPts val="0"/>
              </a:spcAft>
              <a:buNone/>
            </a:pPr>
            <a:r>
              <a:rPr b="1" lang="en-IN" sz="1800"/>
              <a:t>Authors:</a:t>
            </a:r>
            <a:r>
              <a:rPr lang="en-IN" sz="1800"/>
              <a:t> </a:t>
            </a:r>
            <a:r>
              <a:rPr b="1" lang="en-IN" sz="1800"/>
              <a:t>Samkeliso S Dube, Elizabeth Chiwera, Sindiso M Nleya, Tsitsi Zengeya, Siqabukile Ndlovu</a:t>
            </a:r>
            <a:endParaRPr b="1" sz="1800"/>
          </a:p>
          <a:p>
            <a:pPr indent="0" lvl="0" marL="469900" rtl="0" algn="l">
              <a:lnSpc>
                <a:spcPct val="115000"/>
              </a:lnSpc>
              <a:spcBef>
                <a:spcPts val="0"/>
              </a:spcBef>
              <a:spcAft>
                <a:spcPts val="0"/>
              </a:spcAft>
              <a:buClr>
                <a:schemeClr val="dk1"/>
              </a:buClr>
              <a:buSzPts val="1100"/>
              <a:buFont typeface="Arial"/>
              <a:buNone/>
            </a:pPr>
            <a:r>
              <a:rPr b="1" lang="en-IN" sz="1800"/>
              <a:t>Review:</a:t>
            </a:r>
            <a:r>
              <a:rPr lang="en-IN" sz="1800"/>
              <a:t> This paper presents a CNN-based system for detecting tomato leaf diseases through a web-based platform where farmers can upload leaf images to receive real-time diagnoses. The model was trained on a Kaggle dataset and achieved an accuracy of 93%, providing reliable disease predictions and treatment recommendations for farmers in Zimbabwe.</a:t>
            </a:r>
            <a:endParaRPr sz="1800"/>
          </a:p>
          <a:p>
            <a:pPr indent="0" lvl="0" marL="469900" rtl="0" algn="l">
              <a:lnSpc>
                <a:spcPct val="115000"/>
              </a:lnSpc>
              <a:spcBef>
                <a:spcPts val="0"/>
              </a:spcBef>
              <a:spcAft>
                <a:spcPts val="0"/>
              </a:spcAft>
              <a:buClr>
                <a:schemeClr val="dk1"/>
              </a:buClr>
              <a:buSzPts val="1100"/>
              <a:buFont typeface="Arial"/>
              <a:buNone/>
            </a:pPr>
            <a:r>
              <a:rPr b="1" lang="en-IN" sz="1800"/>
              <a:t>Pros:</a:t>
            </a:r>
            <a:r>
              <a:rPr lang="en-IN" sz="1800"/>
              <a:t> High accuracy, real-time predictions, and practical application for farmers.</a:t>
            </a:r>
            <a:endParaRPr sz="1800"/>
          </a:p>
          <a:p>
            <a:pPr indent="0" lvl="0" marL="469900" marR="0" rtl="0" algn="l">
              <a:lnSpc>
                <a:spcPct val="115000"/>
              </a:lnSpc>
              <a:spcBef>
                <a:spcPts val="0"/>
              </a:spcBef>
              <a:spcAft>
                <a:spcPts val="0"/>
              </a:spcAft>
              <a:buNone/>
            </a:pPr>
            <a:r>
              <a:rPr b="1" lang="en-IN" sz="1800"/>
              <a:t>Cons:</a:t>
            </a:r>
            <a:r>
              <a:rPr lang="en-IN" sz="1800"/>
              <a:t> Dataset limitations; system performance may vary under different lighting and color conditions.</a:t>
            </a:r>
            <a:endParaRPr b="1" sz="1800"/>
          </a:p>
          <a:p>
            <a:pPr indent="0" lvl="0" marL="0" rtl="0" algn="l">
              <a:spcBef>
                <a:spcPts val="600"/>
              </a:spcBef>
              <a:spcAft>
                <a:spcPts val="0"/>
              </a:spcAft>
              <a:buSzPts val="3000"/>
              <a:buNone/>
            </a:pPr>
            <a:r>
              <a:t/>
            </a:r>
            <a:endParaRPr/>
          </a:p>
        </p:txBody>
      </p:sp>
      <p:sp>
        <p:nvSpPr>
          <p:cNvPr id="203" name="Google Shape;203;g3011b010984_0_1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04" name="Google Shape;204;g3011b010984_0_1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5" name="Google Shape;205;g3011b010984_0_1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09" name="Shape 209"/>
        <p:cNvGrpSpPr/>
        <p:nvPr/>
      </p:nvGrpSpPr>
      <p:grpSpPr>
        <a:xfrm>
          <a:off x="0" y="0"/>
          <a:ext cx="0" cy="0"/>
          <a:chOff x="0" y="0"/>
          <a:chExt cx="0" cy="0"/>
        </a:xfrm>
      </p:grpSpPr>
      <p:sp>
        <p:nvSpPr>
          <p:cNvPr id="210" name="Google Shape;210;g3011b010984_0_2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-12</a:t>
            </a:r>
            <a:endParaRPr sz="2800">
              <a:solidFill>
                <a:schemeClr val="dk1"/>
              </a:solidFill>
            </a:endParaRPr>
          </a:p>
          <a:p>
            <a:pPr indent="0" lvl="0" marL="0" rtl="0" algn="l">
              <a:spcBef>
                <a:spcPts val="0"/>
              </a:spcBef>
              <a:spcAft>
                <a:spcPts val="0"/>
              </a:spcAft>
              <a:buNone/>
            </a:pPr>
            <a:r>
              <a:t/>
            </a:r>
            <a:endParaRPr sz="2800"/>
          </a:p>
        </p:txBody>
      </p:sp>
      <p:sp>
        <p:nvSpPr>
          <p:cNvPr id="211" name="Google Shape;211;g3011b010984_0_2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a:t>
            </a:r>
            <a:r>
              <a:rPr lang="en-IN" sz="1800"/>
              <a:t> Rice Leaf Disease Detection with Transfer Learning Approach</a:t>
            </a:r>
            <a:endParaRPr sz="1800"/>
          </a:p>
          <a:p>
            <a:pPr indent="0" lvl="0" marL="469900" rtl="0" algn="l">
              <a:lnSpc>
                <a:spcPct val="115000"/>
              </a:lnSpc>
              <a:spcBef>
                <a:spcPts val="0"/>
              </a:spcBef>
              <a:spcAft>
                <a:spcPts val="0"/>
              </a:spcAft>
              <a:buNone/>
            </a:pPr>
            <a:r>
              <a:rPr b="1" lang="en-IN" sz="1800"/>
              <a:t>Authors: </a:t>
            </a:r>
            <a:r>
              <a:rPr lang="en-IN" sz="1800"/>
              <a:t> </a:t>
            </a:r>
            <a:r>
              <a:rPr b="1" lang="en-IN" sz="1800"/>
              <a:t>A.K.M. Salman Hosain , Md Humaion Kabir Mehedi, Tamanna Jahan Jerin , Md. Manik Hossain , Sanowar Hossain Raja , Humayra Ferdoushi , Shadab Iqbal , and Annajiat Alim Rasel </a:t>
            </a:r>
            <a:endParaRPr b="1" sz="1800"/>
          </a:p>
          <a:p>
            <a:pPr indent="0" lvl="0" marL="469900" rtl="0" algn="l">
              <a:lnSpc>
                <a:spcPct val="115000"/>
              </a:lnSpc>
              <a:spcBef>
                <a:spcPts val="0"/>
              </a:spcBef>
              <a:spcAft>
                <a:spcPts val="0"/>
              </a:spcAft>
              <a:buClr>
                <a:schemeClr val="dk1"/>
              </a:buClr>
              <a:buSzPts val="1100"/>
              <a:buFont typeface="Arial"/>
              <a:buNone/>
            </a:pPr>
            <a:r>
              <a:rPr b="1" lang="en-IN" sz="1800"/>
              <a:t>Review:</a:t>
            </a:r>
            <a:r>
              <a:rPr lang="en-IN" sz="1800"/>
              <a:t> This study focuses on the use of transfer learning with three pretrained CNN models—InceptionV3, DenseNet201, and EfficientNetV2S—to detect five common rice leaf diseases, including leaf blast, bacterial leaf blight, and brown spot. The models were trained on rice leaf images, with DenseNet201 achieving the highest accuracy of 92.05%. The paper highlights the effectiveness of CNNs in identifying rice leaf diseases to enhance early intervention in rice farming.</a:t>
            </a:r>
            <a:endParaRPr sz="1800"/>
          </a:p>
          <a:p>
            <a:pPr indent="0" lvl="0" marL="469900" rtl="0" algn="l">
              <a:lnSpc>
                <a:spcPct val="115000"/>
              </a:lnSpc>
              <a:spcBef>
                <a:spcPts val="0"/>
              </a:spcBef>
              <a:spcAft>
                <a:spcPts val="0"/>
              </a:spcAft>
              <a:buClr>
                <a:schemeClr val="dk1"/>
              </a:buClr>
              <a:buSzPts val="1100"/>
              <a:buFont typeface="Arial"/>
              <a:buNone/>
            </a:pPr>
            <a:r>
              <a:rPr b="1" lang="en-IN" sz="1800"/>
              <a:t>Pros:</a:t>
            </a:r>
            <a:r>
              <a:rPr lang="en-IN" sz="1800"/>
              <a:t> High accuracy with DenseNet201, strong potential for improving rice disease management.</a:t>
            </a:r>
            <a:endParaRPr sz="1800"/>
          </a:p>
          <a:p>
            <a:pPr indent="0" lvl="0" marL="469900" marR="0" rtl="0" algn="l">
              <a:lnSpc>
                <a:spcPct val="115000"/>
              </a:lnSpc>
              <a:spcBef>
                <a:spcPts val="0"/>
              </a:spcBef>
              <a:spcAft>
                <a:spcPts val="0"/>
              </a:spcAft>
              <a:buNone/>
            </a:pPr>
            <a:r>
              <a:rPr b="1" lang="en-IN" sz="1800"/>
              <a:t>Cons:</a:t>
            </a:r>
            <a:r>
              <a:rPr lang="en-IN" sz="1800"/>
              <a:t> Limited disease categories and dataset size, room for improvement by expanding the dataset and disease types.</a:t>
            </a:r>
            <a:endParaRPr b="1" sz="1800"/>
          </a:p>
          <a:p>
            <a:pPr indent="0" lvl="0" marL="0" rtl="0" algn="l">
              <a:spcBef>
                <a:spcPts val="600"/>
              </a:spcBef>
              <a:spcAft>
                <a:spcPts val="0"/>
              </a:spcAft>
              <a:buSzPts val="3000"/>
              <a:buNone/>
            </a:pPr>
            <a:r>
              <a:t/>
            </a:r>
            <a:endParaRPr/>
          </a:p>
        </p:txBody>
      </p:sp>
      <p:sp>
        <p:nvSpPr>
          <p:cNvPr id="212" name="Google Shape;212;g3011b010984_0_2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13" name="Google Shape;213;g3011b010984_0_2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14" name="Google Shape;214;g3011b010984_0_2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18" name="Shape 218"/>
        <p:cNvGrpSpPr/>
        <p:nvPr/>
      </p:nvGrpSpPr>
      <p:grpSpPr>
        <a:xfrm>
          <a:off x="0" y="0"/>
          <a:ext cx="0" cy="0"/>
          <a:chOff x="0" y="0"/>
          <a:chExt cx="0" cy="0"/>
        </a:xfrm>
      </p:grpSpPr>
      <p:sp>
        <p:nvSpPr>
          <p:cNvPr id="219" name="Google Shape;219;g3011b010984_0_4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-13</a:t>
            </a:r>
            <a:endParaRPr sz="2800">
              <a:solidFill>
                <a:schemeClr val="dk1"/>
              </a:solidFill>
            </a:endParaRPr>
          </a:p>
          <a:p>
            <a:pPr indent="0" lvl="0" marL="0" rtl="0" algn="l">
              <a:spcBef>
                <a:spcPts val="0"/>
              </a:spcBef>
              <a:spcAft>
                <a:spcPts val="0"/>
              </a:spcAft>
              <a:buNone/>
            </a:pPr>
            <a:r>
              <a:t/>
            </a:r>
            <a:endParaRPr sz="2800"/>
          </a:p>
        </p:txBody>
      </p:sp>
      <p:sp>
        <p:nvSpPr>
          <p:cNvPr id="220" name="Google Shape;220;g3011b010984_0_4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a:t>
            </a:r>
            <a:r>
              <a:rPr lang="en-IN" sz="1800"/>
              <a:t> Apple Leaf Disease Detection: Machine Learning &amp; Deep Learning Techniques</a:t>
            </a:r>
            <a:endParaRPr sz="1800"/>
          </a:p>
          <a:p>
            <a:pPr indent="0" lvl="0" marL="469900" rtl="0" algn="l">
              <a:lnSpc>
                <a:spcPct val="115000"/>
              </a:lnSpc>
              <a:spcBef>
                <a:spcPts val="0"/>
              </a:spcBef>
              <a:spcAft>
                <a:spcPts val="0"/>
              </a:spcAft>
              <a:buNone/>
            </a:pPr>
            <a:r>
              <a:rPr b="1" lang="en-IN" sz="1800"/>
              <a:t>Authors: </a:t>
            </a:r>
            <a:r>
              <a:rPr lang="en-IN" sz="1800"/>
              <a:t> </a:t>
            </a:r>
            <a:r>
              <a:rPr b="1" lang="en-IN" sz="1800"/>
              <a:t>Merin Sebastian, Dr.Suchitra M S, Chippy Maria Antony</a:t>
            </a:r>
            <a:endParaRPr b="1" sz="1800"/>
          </a:p>
          <a:p>
            <a:pPr indent="0" lvl="0" marL="469900" rtl="0" algn="l">
              <a:lnSpc>
                <a:spcPct val="115000"/>
              </a:lnSpc>
              <a:spcBef>
                <a:spcPts val="0"/>
              </a:spcBef>
              <a:spcAft>
                <a:spcPts val="0"/>
              </a:spcAft>
              <a:buClr>
                <a:schemeClr val="dk1"/>
              </a:buClr>
              <a:buSzPts val="1100"/>
              <a:buFont typeface="Arial"/>
              <a:buNone/>
            </a:pPr>
            <a:r>
              <a:rPr b="1" lang="en-IN" sz="1800"/>
              <a:t>Review:</a:t>
            </a:r>
            <a:r>
              <a:rPr lang="en-IN" sz="1800"/>
              <a:t> This paper presents a comparative study of several machine learning and deep learning models, including Support Vector Machine (SVM), Random Forest, Naive Bayes, K-Nearest Neighbor (KNN), Decision Tree, Sequential, and VGG-16, to detect apple leaf diseases. The VGG-16 deep learning model achieved the highest accuracy of 97.23%, outperforming other methods. The study highlights the effectiveness of VGG-16 in classifying healthy and diseased apple leaves and its potential for early disease diagnosis in agriculture.</a:t>
            </a:r>
            <a:endParaRPr sz="1800"/>
          </a:p>
          <a:p>
            <a:pPr indent="0" lvl="0" marL="469900" rtl="0" algn="l">
              <a:lnSpc>
                <a:spcPct val="115000"/>
              </a:lnSpc>
              <a:spcBef>
                <a:spcPts val="0"/>
              </a:spcBef>
              <a:spcAft>
                <a:spcPts val="0"/>
              </a:spcAft>
              <a:buClr>
                <a:schemeClr val="dk1"/>
              </a:buClr>
              <a:buSzPts val="1100"/>
              <a:buFont typeface="Arial"/>
              <a:buNone/>
            </a:pPr>
            <a:r>
              <a:rPr b="1" lang="en-IN" sz="1800"/>
              <a:t>Pros:</a:t>
            </a:r>
            <a:r>
              <a:rPr lang="en-IN" sz="1800"/>
              <a:t> High accuracy with VGG-16, potential for improving apple leaf disease management.</a:t>
            </a:r>
            <a:endParaRPr sz="1800"/>
          </a:p>
          <a:p>
            <a:pPr indent="0" lvl="0" marL="469900" marR="0" rtl="0" algn="l">
              <a:lnSpc>
                <a:spcPct val="115000"/>
              </a:lnSpc>
              <a:spcBef>
                <a:spcPts val="0"/>
              </a:spcBef>
              <a:spcAft>
                <a:spcPts val="0"/>
              </a:spcAft>
              <a:buNone/>
            </a:pPr>
            <a:r>
              <a:rPr b="1" lang="en-IN" sz="1800"/>
              <a:t>Cons:</a:t>
            </a:r>
            <a:r>
              <a:rPr lang="en-IN" sz="1800"/>
              <a:t> High computational demands and reliance on a substantial dataset for practical implementation.</a:t>
            </a:r>
            <a:endParaRPr b="1" sz="1800"/>
          </a:p>
          <a:p>
            <a:pPr indent="0" lvl="0" marL="0" rtl="0" algn="l">
              <a:spcBef>
                <a:spcPts val="600"/>
              </a:spcBef>
              <a:spcAft>
                <a:spcPts val="0"/>
              </a:spcAft>
              <a:buSzPts val="3000"/>
              <a:buNone/>
            </a:pPr>
            <a:r>
              <a:t/>
            </a:r>
            <a:endParaRPr/>
          </a:p>
        </p:txBody>
      </p:sp>
      <p:sp>
        <p:nvSpPr>
          <p:cNvPr id="221" name="Google Shape;221;g3011b010984_0_4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22" name="Google Shape;222;g3011b010984_0_4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23" name="Google Shape;223;g3011b010984_0_4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27" name="Shape 227"/>
        <p:cNvGrpSpPr/>
        <p:nvPr/>
      </p:nvGrpSpPr>
      <p:grpSpPr>
        <a:xfrm>
          <a:off x="0" y="0"/>
          <a:ext cx="0" cy="0"/>
          <a:chOff x="0" y="0"/>
          <a:chExt cx="0" cy="0"/>
        </a:xfrm>
      </p:grpSpPr>
      <p:sp>
        <p:nvSpPr>
          <p:cNvPr id="228" name="Google Shape;228;g3012c7860fa_1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-14</a:t>
            </a:r>
            <a:endParaRPr sz="2800">
              <a:solidFill>
                <a:schemeClr val="dk1"/>
              </a:solidFill>
            </a:endParaRPr>
          </a:p>
          <a:p>
            <a:pPr indent="0" lvl="0" marL="0" rtl="0" algn="l">
              <a:spcBef>
                <a:spcPts val="0"/>
              </a:spcBef>
              <a:spcAft>
                <a:spcPts val="0"/>
              </a:spcAft>
              <a:buNone/>
            </a:pPr>
            <a:r>
              <a:t/>
            </a:r>
            <a:endParaRPr sz="2800"/>
          </a:p>
        </p:txBody>
      </p:sp>
      <p:sp>
        <p:nvSpPr>
          <p:cNvPr id="229" name="Google Shape;229;g3012c7860fa_1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a:t>
            </a:r>
            <a:r>
              <a:rPr lang="en-IN" sz="1800"/>
              <a:t>Eggplant Leaf Semantic Segmentation in Aerial Imagery for Precision Agriculture</a:t>
            </a:r>
            <a:endParaRPr sz="1800"/>
          </a:p>
          <a:p>
            <a:pPr indent="0" lvl="0" marL="469900" rtl="0" algn="l">
              <a:lnSpc>
                <a:spcPct val="115000"/>
              </a:lnSpc>
              <a:spcBef>
                <a:spcPts val="0"/>
              </a:spcBef>
              <a:spcAft>
                <a:spcPts val="0"/>
              </a:spcAft>
              <a:buNone/>
            </a:pPr>
            <a:r>
              <a:rPr b="1" lang="en-IN" sz="1800"/>
              <a:t>Authors: </a:t>
            </a:r>
            <a:r>
              <a:rPr lang="en-IN" sz="1800"/>
              <a:t> </a:t>
            </a:r>
            <a:r>
              <a:rPr b="1" lang="en-IN" sz="1800"/>
              <a:t>Nouran M. Usman, Earl Ryan M. Aleluya, Steve E. Clar, Francis Jann A. Alagon, Carl John O. Salaan, and Maria Fe P. Bahinting</a:t>
            </a:r>
            <a:endParaRPr b="1" sz="1800"/>
          </a:p>
          <a:p>
            <a:pPr indent="0" lvl="0" marL="469900" rtl="0" algn="l">
              <a:lnSpc>
                <a:spcPct val="115000"/>
              </a:lnSpc>
              <a:spcBef>
                <a:spcPts val="0"/>
              </a:spcBef>
              <a:spcAft>
                <a:spcPts val="0"/>
              </a:spcAft>
              <a:buNone/>
            </a:pPr>
            <a:r>
              <a:rPr b="1" lang="en-IN" sz="1800"/>
              <a:t>Review:</a:t>
            </a:r>
            <a:r>
              <a:rPr lang="en-IN" sz="1800"/>
              <a:t> </a:t>
            </a:r>
            <a:r>
              <a:rPr lang="en-IN" sz="1800"/>
              <a:t>This research study aimed to improve the accuracy of vegetation index computation for eggplant crops using leaf segmentation techniques. The study compared U-Net and FPN architectures with VGG16 and VGG19 encoders for this task. The results showed that FPN with VGG16 outperformed other models in terms of accuracy and latency, making it ideal for real-time applications. The study also introduced a new dataset, LeavesUAV, for eggplant leaf segmentation.</a:t>
            </a:r>
            <a:endParaRPr sz="1800"/>
          </a:p>
          <a:p>
            <a:pPr indent="0" lvl="0" marL="469900" rtl="0" algn="l">
              <a:lnSpc>
                <a:spcPct val="115000"/>
              </a:lnSpc>
              <a:spcBef>
                <a:spcPts val="0"/>
              </a:spcBef>
              <a:spcAft>
                <a:spcPts val="0"/>
              </a:spcAft>
              <a:buClr>
                <a:schemeClr val="dk1"/>
              </a:buClr>
              <a:buSzPts val="1100"/>
              <a:buFont typeface="Arial"/>
              <a:buNone/>
            </a:pPr>
            <a:r>
              <a:rPr b="1" lang="en-IN" sz="1800"/>
              <a:t>Pros:</a:t>
            </a:r>
            <a:r>
              <a:rPr lang="en-IN" sz="1800"/>
              <a:t> </a:t>
            </a:r>
            <a:r>
              <a:rPr lang="en-IN" sz="1800"/>
              <a:t>The study introduced a new dataset, LeavesUAV, which can be a valuable resource for future research in this area.</a:t>
            </a:r>
            <a:endParaRPr sz="1800"/>
          </a:p>
          <a:p>
            <a:pPr indent="0" lvl="0" marL="469900" marR="0" rtl="0" algn="l">
              <a:lnSpc>
                <a:spcPct val="115000"/>
              </a:lnSpc>
              <a:spcBef>
                <a:spcPts val="0"/>
              </a:spcBef>
              <a:spcAft>
                <a:spcPts val="0"/>
              </a:spcAft>
              <a:buNone/>
            </a:pPr>
            <a:r>
              <a:rPr b="1" lang="en-IN" sz="1800"/>
              <a:t>Cons:</a:t>
            </a:r>
            <a:r>
              <a:rPr lang="en-IN" sz="1800"/>
              <a:t> </a:t>
            </a:r>
            <a:r>
              <a:rPr lang="en-IN" sz="2200">
                <a:latin typeface="Times New Roman"/>
                <a:ea typeface="Times New Roman"/>
                <a:cs typeface="Times New Roman"/>
                <a:sym typeface="Times New Roman"/>
              </a:rPr>
              <a:t>Images can be affected due to weather conditions</a:t>
            </a:r>
            <a:endParaRPr sz="2200">
              <a:latin typeface="Times New Roman"/>
              <a:ea typeface="Times New Roman"/>
              <a:cs typeface="Times New Roman"/>
              <a:sym typeface="Times New Roman"/>
            </a:endParaRPr>
          </a:p>
          <a:p>
            <a:pPr indent="0" lvl="0" marL="469900" marR="0" rtl="0" algn="l">
              <a:lnSpc>
                <a:spcPct val="115000"/>
              </a:lnSpc>
              <a:spcBef>
                <a:spcPts val="0"/>
              </a:spcBef>
              <a:spcAft>
                <a:spcPts val="0"/>
              </a:spcAft>
              <a:buNone/>
            </a:pPr>
            <a:r>
              <a:t/>
            </a:r>
            <a:endParaRPr sz="1800"/>
          </a:p>
          <a:p>
            <a:pPr indent="0" lvl="0" marL="0" rtl="0" algn="l">
              <a:spcBef>
                <a:spcPts val="600"/>
              </a:spcBef>
              <a:spcAft>
                <a:spcPts val="0"/>
              </a:spcAft>
              <a:buSzPts val="3000"/>
              <a:buNone/>
            </a:pPr>
            <a:r>
              <a:t/>
            </a:r>
            <a:endParaRPr/>
          </a:p>
        </p:txBody>
      </p:sp>
      <p:sp>
        <p:nvSpPr>
          <p:cNvPr id="230" name="Google Shape;230;g3012c7860fa_1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31" name="Google Shape;231;g3012c7860fa_1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32" name="Google Shape;232;g3012c7860fa_1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36" name="Shape 236"/>
        <p:cNvGrpSpPr/>
        <p:nvPr/>
      </p:nvGrpSpPr>
      <p:grpSpPr>
        <a:xfrm>
          <a:off x="0" y="0"/>
          <a:ext cx="0" cy="0"/>
          <a:chOff x="0" y="0"/>
          <a:chExt cx="0" cy="0"/>
        </a:xfrm>
      </p:grpSpPr>
      <p:sp>
        <p:nvSpPr>
          <p:cNvPr id="237" name="Google Shape;237;g3012c7860fa_1_1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-15</a:t>
            </a:r>
            <a:endParaRPr sz="2800">
              <a:solidFill>
                <a:schemeClr val="dk1"/>
              </a:solidFill>
            </a:endParaRPr>
          </a:p>
          <a:p>
            <a:pPr indent="0" lvl="0" marL="0" rtl="0" algn="l">
              <a:spcBef>
                <a:spcPts val="0"/>
              </a:spcBef>
              <a:spcAft>
                <a:spcPts val="0"/>
              </a:spcAft>
              <a:buNone/>
            </a:pPr>
            <a:r>
              <a:t/>
            </a:r>
            <a:endParaRPr sz="2800"/>
          </a:p>
        </p:txBody>
      </p:sp>
      <p:sp>
        <p:nvSpPr>
          <p:cNvPr id="238" name="Google Shape;238;g3012c7860fa_1_1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a:t>
            </a:r>
            <a:r>
              <a:rPr lang="en-IN" sz="1800"/>
              <a:t>Tea Leaf Diseases Classification and Detection using a Convolutional Neural Network</a:t>
            </a:r>
            <a:endParaRPr sz="1800"/>
          </a:p>
          <a:p>
            <a:pPr indent="0" lvl="0" marL="469900" rtl="0" algn="l">
              <a:lnSpc>
                <a:spcPct val="115000"/>
              </a:lnSpc>
              <a:spcBef>
                <a:spcPts val="0"/>
              </a:spcBef>
              <a:spcAft>
                <a:spcPts val="0"/>
              </a:spcAft>
              <a:buNone/>
            </a:pPr>
            <a:r>
              <a:rPr b="1" lang="en-IN" sz="1800"/>
              <a:t>Authors: </a:t>
            </a:r>
            <a:r>
              <a:rPr lang="en-IN" sz="1800"/>
              <a:t> </a:t>
            </a:r>
            <a:r>
              <a:rPr b="1" lang="en-IN" sz="1800"/>
              <a:t>Vishesh Tanwar,  Shweta Lamba </a:t>
            </a:r>
            <a:endParaRPr b="1" sz="1800"/>
          </a:p>
          <a:p>
            <a:pPr indent="0" lvl="0" marL="469900" rtl="0" algn="l">
              <a:lnSpc>
                <a:spcPct val="115000"/>
              </a:lnSpc>
              <a:spcBef>
                <a:spcPts val="0"/>
              </a:spcBef>
              <a:spcAft>
                <a:spcPts val="0"/>
              </a:spcAft>
              <a:buNone/>
            </a:pPr>
            <a:r>
              <a:rPr b="1" lang="en-IN" sz="1800"/>
              <a:t>Review:</a:t>
            </a:r>
            <a:r>
              <a:rPr lang="en-IN" sz="1800"/>
              <a:t> </a:t>
            </a:r>
            <a:r>
              <a:rPr lang="en-IN" sz="1800"/>
              <a:t>The study uses a methodology that involves image pre-processing, feature extraction using CNN layers, and classification into eight disease categories, including Leaf Blight, Red Scab, and Brown Blight. The approach outperforms traditional machine learning models like SVM and KNN, and improvements could be made through parameter optimization and transfer learning.</a:t>
            </a:r>
            <a:endParaRPr sz="1800"/>
          </a:p>
          <a:p>
            <a:pPr indent="0" lvl="0" marL="469900" rtl="0" algn="l">
              <a:lnSpc>
                <a:spcPct val="115000"/>
              </a:lnSpc>
              <a:spcBef>
                <a:spcPts val="0"/>
              </a:spcBef>
              <a:spcAft>
                <a:spcPts val="0"/>
              </a:spcAft>
              <a:buClr>
                <a:schemeClr val="dk1"/>
              </a:buClr>
              <a:buSzPts val="1100"/>
              <a:buFont typeface="Arial"/>
              <a:buNone/>
            </a:pPr>
            <a:r>
              <a:rPr b="1" lang="en-IN" sz="1800"/>
              <a:t>Pros:</a:t>
            </a:r>
            <a:r>
              <a:rPr lang="en-IN" sz="1800"/>
              <a:t> The study o</a:t>
            </a:r>
            <a:r>
              <a:rPr lang="en-IN" sz="1800"/>
              <a:t>ffers an automated and efficient solution compared to manual detection.</a:t>
            </a:r>
            <a:endParaRPr sz="1800"/>
          </a:p>
          <a:p>
            <a:pPr indent="0" lvl="0" marL="469900" marR="0" rtl="0" algn="l">
              <a:lnSpc>
                <a:spcPct val="115000"/>
              </a:lnSpc>
              <a:spcBef>
                <a:spcPts val="0"/>
              </a:spcBef>
              <a:spcAft>
                <a:spcPts val="0"/>
              </a:spcAft>
              <a:buNone/>
            </a:pPr>
            <a:r>
              <a:rPr b="1" lang="en-IN" sz="1800"/>
              <a:t>Cons:</a:t>
            </a:r>
            <a:r>
              <a:rPr lang="en-IN" sz="1800"/>
              <a:t> The model </a:t>
            </a:r>
            <a:r>
              <a:rPr lang="en-IN" sz="2200">
                <a:latin typeface="Times New Roman"/>
                <a:ea typeface="Times New Roman"/>
                <a:cs typeface="Times New Roman"/>
                <a:sym typeface="Times New Roman"/>
              </a:rPr>
              <a:t>may not generalize well to unseen disease variations.</a:t>
            </a:r>
            <a:endParaRPr sz="2200">
              <a:latin typeface="Times New Roman"/>
              <a:ea typeface="Times New Roman"/>
              <a:cs typeface="Times New Roman"/>
              <a:sym typeface="Times New Roman"/>
            </a:endParaRPr>
          </a:p>
          <a:p>
            <a:pPr indent="0" lvl="0" marL="469900" marR="0" rtl="0" algn="l">
              <a:lnSpc>
                <a:spcPct val="115000"/>
              </a:lnSpc>
              <a:spcBef>
                <a:spcPts val="0"/>
              </a:spcBef>
              <a:spcAft>
                <a:spcPts val="0"/>
              </a:spcAft>
              <a:buNone/>
            </a:pPr>
            <a:r>
              <a:t/>
            </a:r>
            <a:endParaRPr sz="1800"/>
          </a:p>
          <a:p>
            <a:pPr indent="0" lvl="0" marL="0" rtl="0" algn="l">
              <a:spcBef>
                <a:spcPts val="600"/>
              </a:spcBef>
              <a:spcAft>
                <a:spcPts val="0"/>
              </a:spcAft>
              <a:buSzPts val="3000"/>
              <a:buNone/>
            </a:pPr>
            <a:r>
              <a:t/>
            </a:r>
            <a:endParaRPr/>
          </a:p>
        </p:txBody>
      </p:sp>
      <p:sp>
        <p:nvSpPr>
          <p:cNvPr id="239" name="Google Shape;239;g3012c7860fa_1_1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40" name="Google Shape;240;g3012c7860fa_1_1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41" name="Google Shape;241;g3012c7860fa_1_1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45" name="Shape 245"/>
        <p:cNvGrpSpPr/>
        <p:nvPr/>
      </p:nvGrpSpPr>
      <p:grpSpPr>
        <a:xfrm>
          <a:off x="0" y="0"/>
          <a:ext cx="0" cy="0"/>
          <a:chOff x="0" y="0"/>
          <a:chExt cx="0" cy="0"/>
        </a:xfrm>
      </p:grpSpPr>
      <p:sp>
        <p:nvSpPr>
          <p:cNvPr id="246" name="Google Shape;246;g3012c7860fa_1_25"/>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-16</a:t>
            </a:r>
            <a:endParaRPr sz="2800">
              <a:solidFill>
                <a:schemeClr val="dk1"/>
              </a:solidFill>
            </a:endParaRPr>
          </a:p>
          <a:p>
            <a:pPr indent="0" lvl="0" marL="0" rtl="0" algn="l">
              <a:spcBef>
                <a:spcPts val="0"/>
              </a:spcBef>
              <a:spcAft>
                <a:spcPts val="0"/>
              </a:spcAft>
              <a:buNone/>
            </a:pPr>
            <a:r>
              <a:t/>
            </a:r>
            <a:endParaRPr sz="2800"/>
          </a:p>
        </p:txBody>
      </p:sp>
      <p:sp>
        <p:nvSpPr>
          <p:cNvPr id="247" name="Google Shape;247;g3012c7860fa_1_2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a:t>
            </a:r>
            <a:r>
              <a:rPr lang="en-IN" sz="1800"/>
              <a:t>Pioneering a Beetroot Disease Diagnosis with Federated Learning and CNN </a:t>
            </a:r>
            <a:endParaRPr sz="1800"/>
          </a:p>
          <a:p>
            <a:pPr indent="0" lvl="0" marL="469900" rtl="0" algn="l">
              <a:lnSpc>
                <a:spcPct val="115000"/>
              </a:lnSpc>
              <a:spcBef>
                <a:spcPts val="0"/>
              </a:spcBef>
              <a:spcAft>
                <a:spcPts val="0"/>
              </a:spcAft>
              <a:buNone/>
            </a:pPr>
            <a:r>
              <a:rPr b="1" lang="en-IN" sz="1800"/>
              <a:t>Authors: </a:t>
            </a:r>
            <a:r>
              <a:rPr lang="en-IN" sz="1800"/>
              <a:t>Shiva Mehta, Vinay Kukreja, Satvik Vats</a:t>
            </a:r>
            <a:endParaRPr b="1" sz="1800"/>
          </a:p>
          <a:p>
            <a:pPr indent="0" lvl="0" marL="469900" rtl="0" algn="l">
              <a:lnSpc>
                <a:spcPct val="115000"/>
              </a:lnSpc>
              <a:spcBef>
                <a:spcPts val="0"/>
              </a:spcBef>
              <a:spcAft>
                <a:spcPts val="0"/>
              </a:spcAft>
              <a:buNone/>
            </a:pPr>
            <a:r>
              <a:rPr b="1" lang="en-IN" sz="1800"/>
              <a:t>Review:</a:t>
            </a:r>
            <a:r>
              <a:rPr lang="en-IN" sz="1800"/>
              <a:t> </a:t>
            </a:r>
            <a:r>
              <a:rPr lang="en-IN" sz="1800"/>
              <a:t>This research project successfully implemented federated learning with convolutional neural networks (CNNs) to identify six beetroot leaf diseases, offering a privacy-preserving, decentralized solution for disease detection in agriculture. By training models on distributed devices without sharing raw data, federated learning ensures privacy while leveraging CNNs for accurate image classification. </a:t>
            </a:r>
            <a:endParaRPr sz="1800"/>
          </a:p>
          <a:p>
            <a:pPr indent="0" lvl="0" marL="469900" rtl="0" algn="l">
              <a:lnSpc>
                <a:spcPct val="115000"/>
              </a:lnSpc>
              <a:spcBef>
                <a:spcPts val="0"/>
              </a:spcBef>
              <a:spcAft>
                <a:spcPts val="0"/>
              </a:spcAft>
              <a:buNone/>
            </a:pPr>
            <a:r>
              <a:rPr b="1" lang="en-IN" sz="1800"/>
              <a:t>Pros:</a:t>
            </a:r>
            <a:r>
              <a:rPr lang="en-IN" sz="1800"/>
              <a:t> distributed training process enables collaboration among multiple clients without requiring data centralization, making the system scalable and robust.</a:t>
            </a:r>
            <a:endParaRPr sz="1800"/>
          </a:p>
          <a:p>
            <a:pPr indent="0" lvl="0" marL="469900" marR="0" rtl="0" algn="l">
              <a:lnSpc>
                <a:spcPct val="115000"/>
              </a:lnSpc>
              <a:spcBef>
                <a:spcPts val="0"/>
              </a:spcBef>
              <a:spcAft>
                <a:spcPts val="0"/>
              </a:spcAft>
              <a:buNone/>
            </a:pPr>
            <a:r>
              <a:rPr b="1" lang="en-IN" sz="1800"/>
              <a:t>Cons:</a:t>
            </a:r>
            <a:r>
              <a:rPr lang="en-IN" sz="1800"/>
              <a:t> </a:t>
            </a:r>
            <a:r>
              <a:rPr lang="en-IN" sz="1800"/>
              <a:t>Frequent communication between clients and the central server can increase network traffic and latency and Dealing with data from different clients with varying quality and distribution can pose challenges for training the model.</a:t>
            </a:r>
            <a:endParaRPr sz="1800"/>
          </a:p>
          <a:p>
            <a:pPr indent="0" lvl="0" marL="469900" marR="0" rtl="0" algn="l">
              <a:lnSpc>
                <a:spcPct val="115000"/>
              </a:lnSpc>
              <a:spcBef>
                <a:spcPts val="0"/>
              </a:spcBef>
              <a:spcAft>
                <a:spcPts val="0"/>
              </a:spcAft>
              <a:buNone/>
            </a:pPr>
            <a:r>
              <a:t/>
            </a:r>
            <a:endParaRPr sz="1800"/>
          </a:p>
          <a:p>
            <a:pPr indent="0" lvl="0" marL="469900" marR="0" rtl="0" algn="l">
              <a:lnSpc>
                <a:spcPct val="115000"/>
              </a:lnSpc>
              <a:spcBef>
                <a:spcPts val="0"/>
              </a:spcBef>
              <a:spcAft>
                <a:spcPts val="0"/>
              </a:spcAft>
              <a:buNone/>
            </a:pPr>
            <a:r>
              <a:t/>
            </a:r>
            <a:endParaRPr sz="1800"/>
          </a:p>
          <a:p>
            <a:pPr indent="0" lvl="0" marL="0" rtl="0" algn="l">
              <a:spcBef>
                <a:spcPts val="600"/>
              </a:spcBef>
              <a:spcAft>
                <a:spcPts val="0"/>
              </a:spcAft>
              <a:buSzPts val="3000"/>
              <a:buNone/>
            </a:pPr>
            <a:r>
              <a:t/>
            </a:r>
            <a:endParaRPr/>
          </a:p>
        </p:txBody>
      </p:sp>
      <p:sp>
        <p:nvSpPr>
          <p:cNvPr id="248" name="Google Shape;248;g3012c7860fa_1_2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49" name="Google Shape;249;g3012c7860fa_1_2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50" name="Google Shape;250;g3012c7860fa_1_2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54" name="Shape 254"/>
        <p:cNvGrpSpPr/>
        <p:nvPr/>
      </p:nvGrpSpPr>
      <p:grpSpPr>
        <a:xfrm>
          <a:off x="0" y="0"/>
          <a:ext cx="0" cy="0"/>
          <a:chOff x="0" y="0"/>
          <a:chExt cx="0" cy="0"/>
        </a:xfrm>
      </p:grpSpPr>
      <p:sp>
        <p:nvSpPr>
          <p:cNvPr id="255" name="Google Shape;255;g3012c7860fa_1_4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-17</a:t>
            </a:r>
            <a:endParaRPr sz="2800">
              <a:solidFill>
                <a:schemeClr val="dk1"/>
              </a:solidFill>
            </a:endParaRPr>
          </a:p>
          <a:p>
            <a:pPr indent="0" lvl="0" marL="0" rtl="0" algn="l">
              <a:spcBef>
                <a:spcPts val="0"/>
              </a:spcBef>
              <a:spcAft>
                <a:spcPts val="0"/>
              </a:spcAft>
              <a:buNone/>
            </a:pPr>
            <a:r>
              <a:t/>
            </a:r>
            <a:endParaRPr sz="2800"/>
          </a:p>
        </p:txBody>
      </p:sp>
      <p:sp>
        <p:nvSpPr>
          <p:cNvPr id="256" name="Google Shape;256;g3012c7860fa_1_4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a:t>
            </a:r>
            <a:r>
              <a:rPr lang="en-IN" sz="1800"/>
              <a:t>Classification of leaf spot diseases in banana using pre-trained convolutional neural networks</a:t>
            </a:r>
            <a:endParaRPr sz="1800"/>
          </a:p>
          <a:p>
            <a:pPr indent="0" lvl="0" marL="469900" rtl="0" algn="l">
              <a:lnSpc>
                <a:spcPct val="115000"/>
              </a:lnSpc>
              <a:spcBef>
                <a:spcPts val="0"/>
              </a:spcBef>
              <a:spcAft>
                <a:spcPts val="0"/>
              </a:spcAft>
              <a:buNone/>
            </a:pPr>
            <a:r>
              <a:rPr b="1" lang="en-IN" sz="1800"/>
              <a:t>Authors: </a:t>
            </a:r>
            <a:r>
              <a:rPr lang="en-IN" sz="1800"/>
              <a:t>Deepthy Mathew, C. Sathish Kumar, K. Anita Cherian</a:t>
            </a:r>
            <a:endParaRPr b="1" sz="1800"/>
          </a:p>
          <a:p>
            <a:pPr indent="0" lvl="0" marL="469900" rtl="0" algn="l">
              <a:lnSpc>
                <a:spcPct val="115000"/>
              </a:lnSpc>
              <a:spcBef>
                <a:spcPts val="0"/>
              </a:spcBef>
              <a:spcAft>
                <a:spcPts val="0"/>
              </a:spcAft>
              <a:buNone/>
            </a:pPr>
            <a:r>
              <a:rPr b="1" lang="en-IN" sz="1800"/>
              <a:t>Review:</a:t>
            </a:r>
            <a:r>
              <a:rPr lang="en-IN" sz="1800"/>
              <a:t> </a:t>
            </a:r>
            <a:r>
              <a:rPr lang="en-IN" sz="1800"/>
              <a:t>The research paper presents a deep learning-based method for classifying banana leaf diseases using pre-trained convolutional neural networks. DenseNet 121 achieved the highest accuracy of 91.7% among the four models Inception V3, Xception, MobileNet V2, DenseNet 121 compared.</a:t>
            </a:r>
            <a:endParaRPr sz="1800"/>
          </a:p>
          <a:p>
            <a:pPr indent="0" lvl="0" marL="469900" rtl="0" algn="l">
              <a:lnSpc>
                <a:spcPct val="115000"/>
              </a:lnSpc>
              <a:spcBef>
                <a:spcPts val="0"/>
              </a:spcBef>
              <a:spcAft>
                <a:spcPts val="0"/>
              </a:spcAft>
              <a:buNone/>
            </a:pPr>
            <a:r>
              <a:rPr b="1" lang="en-IN" sz="1800"/>
              <a:t>Pros:</a:t>
            </a:r>
            <a:r>
              <a:rPr lang="en-IN" sz="1800"/>
              <a:t> </a:t>
            </a:r>
            <a:r>
              <a:rPr lang="en-IN" sz="1800"/>
              <a:t>The study provides a comprehensive comparison of different CNN architectures.</a:t>
            </a:r>
            <a:endParaRPr sz="1800"/>
          </a:p>
          <a:p>
            <a:pPr indent="0" lvl="0" marL="469900" marR="0" rtl="0" algn="l">
              <a:lnSpc>
                <a:spcPct val="115000"/>
              </a:lnSpc>
              <a:spcBef>
                <a:spcPts val="0"/>
              </a:spcBef>
              <a:spcAft>
                <a:spcPts val="0"/>
              </a:spcAft>
              <a:buNone/>
            </a:pPr>
            <a:r>
              <a:rPr b="1" lang="en-IN" sz="1800"/>
              <a:t>Cons:</a:t>
            </a:r>
            <a:r>
              <a:rPr lang="en-IN" sz="1800"/>
              <a:t> </a:t>
            </a:r>
            <a:r>
              <a:rPr lang="en-IN" sz="1800"/>
              <a:t>Scaling federated learning to large numbers of clients and devices can be challenging.</a:t>
            </a:r>
            <a:endParaRPr sz="1800"/>
          </a:p>
          <a:p>
            <a:pPr indent="0" lvl="0" marL="469900" marR="0" rtl="0" algn="l">
              <a:lnSpc>
                <a:spcPct val="115000"/>
              </a:lnSpc>
              <a:spcBef>
                <a:spcPts val="0"/>
              </a:spcBef>
              <a:spcAft>
                <a:spcPts val="0"/>
              </a:spcAft>
              <a:buNone/>
            </a:pPr>
            <a:r>
              <a:t/>
            </a:r>
            <a:endParaRPr sz="1800"/>
          </a:p>
          <a:p>
            <a:pPr indent="0" lvl="0" marL="469900" marR="0" rtl="0" algn="l">
              <a:lnSpc>
                <a:spcPct val="115000"/>
              </a:lnSpc>
              <a:spcBef>
                <a:spcPts val="0"/>
              </a:spcBef>
              <a:spcAft>
                <a:spcPts val="0"/>
              </a:spcAft>
              <a:buNone/>
            </a:pPr>
            <a:r>
              <a:t/>
            </a:r>
            <a:endParaRPr sz="1800"/>
          </a:p>
          <a:p>
            <a:pPr indent="0" lvl="0" marL="0" rtl="0" algn="l">
              <a:spcBef>
                <a:spcPts val="600"/>
              </a:spcBef>
              <a:spcAft>
                <a:spcPts val="0"/>
              </a:spcAft>
              <a:buSzPts val="3000"/>
              <a:buNone/>
            </a:pPr>
            <a:r>
              <a:t/>
            </a:r>
            <a:endParaRPr/>
          </a:p>
        </p:txBody>
      </p:sp>
      <p:sp>
        <p:nvSpPr>
          <p:cNvPr id="257" name="Google Shape;257;g3012c7860fa_1_4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58" name="Google Shape;258;g3012c7860fa_1_4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59" name="Google Shape;259;g3012c7860fa_1_4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3" name="Google Shape;103;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3000"/>
              <a:buNone/>
            </a:pPr>
            <a:r>
              <a:rPr lang="en-IN" sz="2400">
                <a:solidFill>
                  <a:srgbClr val="000000"/>
                </a:solidFill>
                <a:latin typeface="Times New Roman"/>
                <a:ea typeface="Times New Roman"/>
                <a:cs typeface="Times New Roman"/>
                <a:sym typeface="Times New Roman"/>
              </a:rPr>
              <a:t>Advancing machine learning techniques has significantly impacted plant health management by enabling accurate and rapid detection and classification of leaf diseases, which is crucial for maintaining crop productivity and sustainability. Traditional diagnostic methods often rely on manual inspection and expert knowledge, which can be time-consuming and prone to errors. Machine learning offers a transformative approach by automating the detection process and enhancing accuracy through algorithms that analyze large datasets to identify patterns not easily discernible to the human eye. These techniques use image data from high-resolution cameras or smartphones to develop models that assess features such as color, texture, and shape of leaves. This capability allows for early and precise disease detection, helping to control pathogen spread, reduce chemical use, and improve overall crop management. </a:t>
            </a:r>
            <a:endParaRPr/>
          </a:p>
        </p:txBody>
      </p:sp>
      <p:sp>
        <p:nvSpPr>
          <p:cNvPr id="104" name="Google Shape;104;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05" name="Google Shape;105;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6" name="Google Shape;106;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63" name="Shape 263"/>
        <p:cNvGrpSpPr/>
        <p:nvPr/>
      </p:nvGrpSpPr>
      <p:grpSpPr>
        <a:xfrm>
          <a:off x="0" y="0"/>
          <a:ext cx="0" cy="0"/>
          <a:chOff x="0" y="0"/>
          <a:chExt cx="0" cy="0"/>
        </a:xfrm>
      </p:grpSpPr>
      <p:sp>
        <p:nvSpPr>
          <p:cNvPr id="264" name="Google Shape;264;g3012c7860fa_1_6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-18</a:t>
            </a:r>
            <a:endParaRPr sz="2800">
              <a:solidFill>
                <a:schemeClr val="dk1"/>
              </a:solidFill>
            </a:endParaRPr>
          </a:p>
          <a:p>
            <a:pPr indent="0" lvl="0" marL="0" rtl="0" algn="l">
              <a:spcBef>
                <a:spcPts val="0"/>
              </a:spcBef>
              <a:spcAft>
                <a:spcPts val="0"/>
              </a:spcAft>
              <a:buNone/>
            </a:pPr>
            <a:r>
              <a:t/>
            </a:r>
            <a:endParaRPr sz="2800"/>
          </a:p>
        </p:txBody>
      </p:sp>
      <p:sp>
        <p:nvSpPr>
          <p:cNvPr id="265" name="Google Shape;265;g3012c7860fa_1_6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a:t>
            </a:r>
            <a:r>
              <a:rPr lang="en-IN" sz="1800"/>
              <a:t>Plant Leaf Disease Classification Based on SVM Based Densenets</a:t>
            </a:r>
            <a:endParaRPr sz="1800"/>
          </a:p>
          <a:p>
            <a:pPr indent="0" lvl="0" marL="469900" rtl="0" algn="l">
              <a:lnSpc>
                <a:spcPct val="115000"/>
              </a:lnSpc>
              <a:spcBef>
                <a:spcPts val="0"/>
              </a:spcBef>
              <a:spcAft>
                <a:spcPts val="0"/>
              </a:spcAft>
              <a:buNone/>
            </a:pPr>
            <a:r>
              <a:rPr b="1" lang="en-IN" sz="1800"/>
              <a:t>Authors: </a:t>
            </a:r>
            <a:r>
              <a:rPr lang="en-IN" sz="1800"/>
              <a:t>Susmita Sarkar, Jhimlee Adhikari Ray, Chiradeep Mukherjee, Sudipta Ghosh, Jayanthi. N, Lakshmi K R</a:t>
            </a:r>
            <a:endParaRPr b="1" sz="1800"/>
          </a:p>
          <a:p>
            <a:pPr indent="0" lvl="0" marL="469900" rtl="0" algn="l">
              <a:lnSpc>
                <a:spcPct val="115000"/>
              </a:lnSpc>
              <a:spcBef>
                <a:spcPts val="0"/>
              </a:spcBef>
              <a:spcAft>
                <a:spcPts val="0"/>
              </a:spcAft>
              <a:buNone/>
            </a:pPr>
            <a:r>
              <a:rPr b="1" lang="en-IN" sz="1800"/>
              <a:t>Review:</a:t>
            </a:r>
            <a:r>
              <a:rPr lang="en-IN" sz="1800"/>
              <a:t> The study </a:t>
            </a:r>
            <a:r>
              <a:rPr lang="en-IN" sz="1800"/>
              <a:t>classifies the leaf diseases by combining Support Vector Machines (SVM) with Dense Convolutional Neural Networks (DenseNets). DenseNets are used to automatically extract features from plant leaf images, and these features are then fed into SVM classifiers for classification.</a:t>
            </a:r>
            <a:endParaRPr sz="1800"/>
          </a:p>
          <a:p>
            <a:pPr indent="0" lvl="0" marL="469900" rtl="0" algn="l">
              <a:lnSpc>
                <a:spcPct val="115000"/>
              </a:lnSpc>
              <a:spcBef>
                <a:spcPts val="0"/>
              </a:spcBef>
              <a:spcAft>
                <a:spcPts val="0"/>
              </a:spcAft>
              <a:buNone/>
            </a:pPr>
            <a:r>
              <a:rPr b="1" lang="en-IN" sz="1800"/>
              <a:t>Pros:</a:t>
            </a:r>
            <a:r>
              <a:rPr lang="en-IN" sz="1800"/>
              <a:t> </a:t>
            </a:r>
            <a:r>
              <a:rPr lang="en-IN" sz="1800"/>
              <a:t>The combination of DenseNets and SVMs can be computationally efficient compared to other deep learning architectures</a:t>
            </a:r>
            <a:endParaRPr sz="1800"/>
          </a:p>
          <a:p>
            <a:pPr indent="0" lvl="0" marL="469900" marR="0" rtl="0" algn="l">
              <a:lnSpc>
                <a:spcPct val="115000"/>
              </a:lnSpc>
              <a:spcBef>
                <a:spcPts val="0"/>
              </a:spcBef>
              <a:spcAft>
                <a:spcPts val="0"/>
              </a:spcAft>
              <a:buNone/>
            </a:pPr>
            <a:r>
              <a:rPr b="1" lang="en-IN" sz="1800"/>
              <a:t>Cons:</a:t>
            </a:r>
            <a:r>
              <a:rPr lang="en-IN" sz="1800"/>
              <a:t> </a:t>
            </a:r>
            <a:r>
              <a:rPr lang="en-IN" sz="1800"/>
              <a:t>computationally intensive, especially for large models and datasets</a:t>
            </a:r>
            <a:endParaRPr sz="1800"/>
          </a:p>
          <a:p>
            <a:pPr indent="0" lvl="0" marL="469900" marR="0" rtl="0" algn="l">
              <a:lnSpc>
                <a:spcPct val="115000"/>
              </a:lnSpc>
              <a:spcBef>
                <a:spcPts val="0"/>
              </a:spcBef>
              <a:spcAft>
                <a:spcPts val="0"/>
              </a:spcAft>
              <a:buNone/>
            </a:pPr>
            <a:r>
              <a:t/>
            </a:r>
            <a:endParaRPr sz="1800"/>
          </a:p>
          <a:p>
            <a:pPr indent="0" lvl="0" marL="469900" marR="0" rtl="0" algn="l">
              <a:lnSpc>
                <a:spcPct val="115000"/>
              </a:lnSpc>
              <a:spcBef>
                <a:spcPts val="0"/>
              </a:spcBef>
              <a:spcAft>
                <a:spcPts val="0"/>
              </a:spcAft>
              <a:buNone/>
            </a:pPr>
            <a:r>
              <a:t/>
            </a:r>
            <a:endParaRPr sz="1800"/>
          </a:p>
          <a:p>
            <a:pPr indent="0" lvl="0" marL="0" rtl="0" algn="l">
              <a:spcBef>
                <a:spcPts val="600"/>
              </a:spcBef>
              <a:spcAft>
                <a:spcPts val="0"/>
              </a:spcAft>
              <a:buSzPts val="3000"/>
              <a:buNone/>
            </a:pPr>
            <a:r>
              <a:t/>
            </a:r>
            <a:endParaRPr/>
          </a:p>
        </p:txBody>
      </p:sp>
      <p:sp>
        <p:nvSpPr>
          <p:cNvPr id="266" name="Google Shape;266;g3012c7860fa_1_6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67" name="Google Shape;267;g3012c7860fa_1_6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68" name="Google Shape;268;g3012c7860fa_1_6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72" name="Shape 272"/>
        <p:cNvGrpSpPr/>
        <p:nvPr/>
      </p:nvGrpSpPr>
      <p:grpSpPr>
        <a:xfrm>
          <a:off x="0" y="0"/>
          <a:ext cx="0" cy="0"/>
          <a:chOff x="0" y="0"/>
          <a:chExt cx="0" cy="0"/>
        </a:xfrm>
      </p:grpSpPr>
      <p:sp>
        <p:nvSpPr>
          <p:cNvPr id="273" name="Google Shape;273;g3012c7860fa_1_7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-19</a:t>
            </a:r>
            <a:endParaRPr sz="2800">
              <a:solidFill>
                <a:schemeClr val="dk1"/>
              </a:solidFill>
            </a:endParaRPr>
          </a:p>
          <a:p>
            <a:pPr indent="0" lvl="0" marL="0" rtl="0" algn="l">
              <a:spcBef>
                <a:spcPts val="0"/>
              </a:spcBef>
              <a:spcAft>
                <a:spcPts val="0"/>
              </a:spcAft>
              <a:buNone/>
            </a:pPr>
            <a:r>
              <a:t/>
            </a:r>
            <a:endParaRPr sz="2800"/>
          </a:p>
        </p:txBody>
      </p:sp>
      <p:sp>
        <p:nvSpPr>
          <p:cNvPr id="274" name="Google Shape;274;g3012c7860fa_1_7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0"/>
              </a:spcBef>
              <a:spcAft>
                <a:spcPts val="0"/>
              </a:spcAft>
              <a:buNone/>
            </a:pPr>
            <a:r>
              <a:rPr b="1" lang="en-IN" sz="1800"/>
              <a:t>Paper Title:</a:t>
            </a:r>
            <a:r>
              <a:rPr lang="en-IN" sz="1800"/>
              <a:t> </a:t>
            </a:r>
            <a:r>
              <a:rPr lang="en-IN" sz="1800"/>
              <a:t>Detection of Defected Maize Leaf using Image Processing Techniques</a:t>
            </a:r>
            <a:endParaRPr sz="1800"/>
          </a:p>
          <a:p>
            <a:pPr indent="0" lvl="0" marL="469900" rtl="0" algn="l">
              <a:lnSpc>
                <a:spcPct val="115000"/>
              </a:lnSpc>
              <a:spcBef>
                <a:spcPts val="0"/>
              </a:spcBef>
              <a:spcAft>
                <a:spcPts val="0"/>
              </a:spcAft>
              <a:buNone/>
            </a:pPr>
            <a:r>
              <a:rPr b="1" lang="en-IN" sz="1800"/>
              <a:t>Authors: </a:t>
            </a:r>
            <a:r>
              <a:rPr lang="en-IN" sz="1800"/>
              <a:t>Arabinda Dash, Prabira Kumar Sethy	</a:t>
            </a:r>
            <a:endParaRPr b="1" sz="1800"/>
          </a:p>
          <a:p>
            <a:pPr indent="0" lvl="0" marL="469900" rtl="0" algn="l">
              <a:lnSpc>
                <a:spcPct val="115000"/>
              </a:lnSpc>
              <a:spcBef>
                <a:spcPts val="0"/>
              </a:spcBef>
              <a:spcAft>
                <a:spcPts val="0"/>
              </a:spcAft>
              <a:buNone/>
            </a:pPr>
            <a:r>
              <a:rPr b="1" lang="en-IN" sz="1800"/>
              <a:t>Review:</a:t>
            </a:r>
            <a:r>
              <a:rPr lang="en-IN" sz="1800"/>
              <a:t>This paper presents a basic image processing method for detecting maize leaf diseases. The approach involves extracting color channels, subtracting them, and analyzing the resulting image for white pixels to indicate disease. Further research is needed to improve the reliability and applicability of this approach for real-world use in agriculture.</a:t>
            </a:r>
            <a:r>
              <a:rPr lang="en-IN" sz="1800"/>
              <a:t> </a:t>
            </a:r>
            <a:endParaRPr sz="1800"/>
          </a:p>
          <a:p>
            <a:pPr indent="0" lvl="0" marL="469900" rtl="0" algn="l">
              <a:lnSpc>
                <a:spcPct val="115000"/>
              </a:lnSpc>
              <a:spcBef>
                <a:spcPts val="0"/>
              </a:spcBef>
              <a:spcAft>
                <a:spcPts val="0"/>
              </a:spcAft>
              <a:buNone/>
            </a:pPr>
            <a:r>
              <a:rPr b="1" lang="en-IN" sz="1800"/>
              <a:t>Pros:</a:t>
            </a:r>
            <a:r>
              <a:rPr lang="en-IN" sz="1800"/>
              <a:t> </a:t>
            </a:r>
            <a:r>
              <a:rPr lang="en-IN" sz="1800"/>
              <a:t>The approach doesn't rely on complex machine learning models, making it potentially faster and more lightweight.</a:t>
            </a:r>
            <a:br>
              <a:rPr lang="en-IN" sz="1800"/>
            </a:br>
            <a:r>
              <a:rPr lang="en-IN" sz="1800"/>
              <a:t>The method is tailored to detect four common maize leaf diseases, which can be beneficial for targeted applications.</a:t>
            </a:r>
            <a:endParaRPr sz="1800"/>
          </a:p>
          <a:p>
            <a:pPr indent="0" lvl="0" marL="469900" marR="0" rtl="0" algn="l">
              <a:lnSpc>
                <a:spcPct val="115000"/>
              </a:lnSpc>
              <a:spcBef>
                <a:spcPts val="0"/>
              </a:spcBef>
              <a:spcAft>
                <a:spcPts val="0"/>
              </a:spcAft>
              <a:buNone/>
            </a:pPr>
            <a:r>
              <a:rPr b="1" lang="en-IN" sz="1800"/>
              <a:t>Cons:</a:t>
            </a:r>
            <a:r>
              <a:rPr lang="en-IN" sz="1800"/>
              <a:t> </a:t>
            </a:r>
            <a:r>
              <a:rPr lang="en-IN" sz="1800"/>
              <a:t>Relying solely on the number of white pixels for detection might be overly simplistic and could miss subtle disease indicators</a:t>
            </a:r>
            <a:endParaRPr sz="1800"/>
          </a:p>
          <a:p>
            <a:pPr indent="0" lvl="0" marL="469900" marR="0" rtl="0" algn="l">
              <a:lnSpc>
                <a:spcPct val="115000"/>
              </a:lnSpc>
              <a:spcBef>
                <a:spcPts val="0"/>
              </a:spcBef>
              <a:spcAft>
                <a:spcPts val="0"/>
              </a:spcAft>
              <a:buNone/>
            </a:pPr>
            <a:r>
              <a:t/>
            </a:r>
            <a:endParaRPr sz="1800"/>
          </a:p>
          <a:p>
            <a:pPr indent="0" lvl="0" marL="469900" marR="0" rtl="0" algn="l">
              <a:lnSpc>
                <a:spcPct val="115000"/>
              </a:lnSpc>
              <a:spcBef>
                <a:spcPts val="0"/>
              </a:spcBef>
              <a:spcAft>
                <a:spcPts val="0"/>
              </a:spcAft>
              <a:buNone/>
            </a:pPr>
            <a:r>
              <a:t/>
            </a:r>
            <a:endParaRPr sz="1800"/>
          </a:p>
          <a:p>
            <a:pPr indent="0" lvl="0" marL="0" rtl="0" algn="l">
              <a:spcBef>
                <a:spcPts val="600"/>
              </a:spcBef>
              <a:spcAft>
                <a:spcPts val="0"/>
              </a:spcAft>
              <a:buSzPts val="3000"/>
              <a:buNone/>
            </a:pPr>
            <a:r>
              <a:t/>
            </a:r>
            <a:endParaRPr/>
          </a:p>
        </p:txBody>
      </p:sp>
      <p:sp>
        <p:nvSpPr>
          <p:cNvPr id="275" name="Google Shape;275;g3012c7860fa_1_7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76" name="Google Shape;276;g3012c7860fa_1_7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77" name="Google Shape;277;g3012c7860fa_1_7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81" name="Shape 281"/>
        <p:cNvGrpSpPr/>
        <p:nvPr/>
      </p:nvGrpSpPr>
      <p:grpSpPr>
        <a:xfrm>
          <a:off x="0" y="0"/>
          <a:ext cx="0" cy="0"/>
          <a:chOff x="0" y="0"/>
          <a:chExt cx="0" cy="0"/>
        </a:xfrm>
      </p:grpSpPr>
      <p:sp>
        <p:nvSpPr>
          <p:cNvPr id="282" name="Google Shape;282;g3012c7860fa_1_9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-20</a:t>
            </a:r>
            <a:endParaRPr sz="2800">
              <a:solidFill>
                <a:schemeClr val="dk1"/>
              </a:solidFill>
            </a:endParaRPr>
          </a:p>
          <a:p>
            <a:pPr indent="0" lvl="0" marL="0" rtl="0" algn="l">
              <a:spcBef>
                <a:spcPts val="0"/>
              </a:spcBef>
              <a:spcAft>
                <a:spcPts val="0"/>
              </a:spcAft>
              <a:buNone/>
            </a:pPr>
            <a:r>
              <a:t/>
            </a:r>
            <a:endParaRPr sz="2800"/>
          </a:p>
        </p:txBody>
      </p:sp>
      <p:sp>
        <p:nvSpPr>
          <p:cNvPr id="283" name="Google Shape;283;g3012c7860fa_1_9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just">
              <a:lnSpc>
                <a:spcPct val="115000"/>
              </a:lnSpc>
              <a:spcBef>
                <a:spcPts val="0"/>
              </a:spcBef>
              <a:spcAft>
                <a:spcPts val="0"/>
              </a:spcAft>
              <a:buNone/>
            </a:pPr>
            <a:r>
              <a:rPr b="1" lang="en-IN" sz="1800"/>
              <a:t>Paper Title:</a:t>
            </a:r>
            <a:r>
              <a:rPr lang="en-IN" sz="1800"/>
              <a:t> </a:t>
            </a:r>
            <a:r>
              <a:rPr lang="en-IN" sz="1800"/>
              <a:t>Advancements in Crown Sheath Rot Detection using DenseNet121 and UNet in Rice Plant Leaf Analysis</a:t>
            </a:r>
            <a:endParaRPr sz="1800"/>
          </a:p>
          <a:p>
            <a:pPr indent="0" lvl="0" marL="469900" rtl="0" algn="just">
              <a:lnSpc>
                <a:spcPct val="115000"/>
              </a:lnSpc>
              <a:spcBef>
                <a:spcPts val="0"/>
              </a:spcBef>
              <a:spcAft>
                <a:spcPts val="0"/>
              </a:spcAft>
              <a:buNone/>
            </a:pPr>
            <a:r>
              <a:rPr b="1" lang="en-IN" sz="1800"/>
              <a:t>Authors: </a:t>
            </a:r>
            <a:r>
              <a:rPr lang="en-IN" sz="1800"/>
              <a:t>R. Thilagavathy, S.Senthil kumar, R. Deebalakshmi, D.Deepa , R. Kavitha, L. Sathish Kumar </a:t>
            </a:r>
            <a:endParaRPr b="1" sz="1800"/>
          </a:p>
          <a:p>
            <a:pPr indent="0" lvl="0" marL="469900" rtl="0" algn="just">
              <a:lnSpc>
                <a:spcPct val="115000"/>
              </a:lnSpc>
              <a:spcBef>
                <a:spcPts val="0"/>
              </a:spcBef>
              <a:spcAft>
                <a:spcPts val="0"/>
              </a:spcAft>
              <a:buNone/>
            </a:pPr>
            <a:r>
              <a:rPr b="1" lang="en-IN" sz="1800"/>
              <a:t>Review:</a:t>
            </a:r>
            <a:r>
              <a:rPr lang="en-IN" sz="1800"/>
              <a:t>This paper presents a comprehensive approach for detecting crown sheath rot disease in rice leaves using deep learning techniques. The authors utilize a combination of DenseNet121 and UNet architectures, along with image processing methods, to achieve high accuracy in disease classification.The authors' approach demonstrates the effectiveness of combining deep learning with image processing for accurate and efficient disease diagnosis.</a:t>
            </a:r>
            <a:endParaRPr sz="1800"/>
          </a:p>
          <a:p>
            <a:pPr indent="0" lvl="0" marL="469900" rtl="0" algn="just">
              <a:lnSpc>
                <a:spcPct val="115000"/>
              </a:lnSpc>
              <a:spcBef>
                <a:spcPts val="0"/>
              </a:spcBef>
              <a:spcAft>
                <a:spcPts val="0"/>
              </a:spcAft>
              <a:buNone/>
            </a:pPr>
            <a:r>
              <a:rPr b="1" lang="en-IN" sz="1800"/>
              <a:t>Pros:</a:t>
            </a:r>
            <a:r>
              <a:rPr lang="en-IN" sz="1800"/>
              <a:t> </a:t>
            </a:r>
            <a:r>
              <a:rPr lang="en-IN" sz="1800"/>
              <a:t>The use of DenseNet121 and UNet, both well-established deep learning architectures, demonstrates the potential of deep learning in plant disease detection.</a:t>
            </a:r>
            <a:endParaRPr sz="1800"/>
          </a:p>
          <a:p>
            <a:pPr indent="0" lvl="0" marL="469900" marR="0" rtl="0" algn="just">
              <a:lnSpc>
                <a:spcPct val="115000"/>
              </a:lnSpc>
              <a:spcBef>
                <a:spcPts val="0"/>
              </a:spcBef>
              <a:spcAft>
                <a:spcPts val="0"/>
              </a:spcAft>
              <a:buNone/>
            </a:pPr>
            <a:r>
              <a:rPr b="1" lang="en-IN" sz="1800"/>
              <a:t>Cons:</a:t>
            </a:r>
            <a:r>
              <a:rPr lang="en-IN" sz="1800"/>
              <a:t> </a:t>
            </a:r>
            <a:r>
              <a:rPr lang="en-IN" sz="1800"/>
              <a:t>DenseNet121 and UNet</a:t>
            </a:r>
            <a:r>
              <a:rPr b="1" lang="en-IN" sz="1800"/>
              <a:t> </a:t>
            </a:r>
            <a:r>
              <a:rPr lang="en-IN" sz="1800"/>
              <a:t> models can be computationally expensive</a:t>
            </a:r>
            <a:endParaRPr sz="1800"/>
          </a:p>
          <a:p>
            <a:pPr indent="0" lvl="0" marL="469900" marR="0" rtl="0" algn="l">
              <a:lnSpc>
                <a:spcPct val="115000"/>
              </a:lnSpc>
              <a:spcBef>
                <a:spcPts val="0"/>
              </a:spcBef>
              <a:spcAft>
                <a:spcPts val="0"/>
              </a:spcAft>
              <a:buNone/>
            </a:pPr>
            <a:r>
              <a:t/>
            </a:r>
            <a:endParaRPr sz="1800"/>
          </a:p>
          <a:p>
            <a:pPr indent="0" lvl="0" marL="469900" marR="0" rtl="0" algn="l">
              <a:lnSpc>
                <a:spcPct val="115000"/>
              </a:lnSpc>
              <a:spcBef>
                <a:spcPts val="0"/>
              </a:spcBef>
              <a:spcAft>
                <a:spcPts val="0"/>
              </a:spcAft>
              <a:buNone/>
            </a:pPr>
            <a:r>
              <a:t/>
            </a:r>
            <a:endParaRPr sz="1800"/>
          </a:p>
          <a:p>
            <a:pPr indent="0" lvl="0" marL="0" rtl="0" algn="l">
              <a:spcBef>
                <a:spcPts val="600"/>
              </a:spcBef>
              <a:spcAft>
                <a:spcPts val="0"/>
              </a:spcAft>
              <a:buSzPts val="3000"/>
              <a:buNone/>
            </a:pPr>
            <a:r>
              <a:t/>
            </a:r>
            <a:endParaRPr/>
          </a:p>
        </p:txBody>
      </p:sp>
      <p:sp>
        <p:nvSpPr>
          <p:cNvPr id="284" name="Google Shape;284;g3012c7860fa_1_9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85" name="Google Shape;285;g3012c7860fa_1_9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86" name="Google Shape;286;g3012c7860fa_1_9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90" name="Shape 290"/>
        <p:cNvGrpSpPr/>
        <p:nvPr/>
      </p:nvGrpSpPr>
      <p:grpSpPr>
        <a:xfrm>
          <a:off x="0" y="0"/>
          <a:ext cx="0" cy="0"/>
          <a:chOff x="0" y="0"/>
          <a:chExt cx="0" cy="0"/>
        </a:xfrm>
      </p:grpSpPr>
      <p:sp>
        <p:nvSpPr>
          <p:cNvPr id="291" name="Google Shape;291;g308b813c2ef_0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Summary of Literature Reviews</a:t>
            </a:r>
            <a:endParaRPr sz="2800">
              <a:solidFill>
                <a:schemeClr val="dk1"/>
              </a:solidFill>
            </a:endParaRPr>
          </a:p>
          <a:p>
            <a:pPr indent="0" lvl="0" marL="0" rtl="0" algn="l">
              <a:spcBef>
                <a:spcPts val="0"/>
              </a:spcBef>
              <a:spcAft>
                <a:spcPts val="0"/>
              </a:spcAft>
              <a:buNone/>
            </a:pPr>
            <a:r>
              <a:t/>
            </a:r>
            <a:endParaRPr sz="2800"/>
          </a:p>
        </p:txBody>
      </p:sp>
      <p:sp>
        <p:nvSpPr>
          <p:cNvPr id="292" name="Google Shape;292;g308b813c2ef_0_0"/>
          <p:cNvSpPr txBox="1"/>
          <p:nvPr>
            <p:ph idx="1" type="body"/>
          </p:nvPr>
        </p:nvSpPr>
        <p:spPr>
          <a:xfrm>
            <a:off x="414101" y="1670625"/>
            <a:ext cx="10668000" cy="4267200"/>
          </a:xfrm>
          <a:prstGeom prst="rect">
            <a:avLst/>
          </a:prstGeom>
          <a:noFill/>
          <a:ln>
            <a:noFill/>
          </a:ln>
        </p:spPr>
        <p:txBody>
          <a:bodyPr anchorCtr="0" anchor="t" bIns="45700" lIns="91425" spcFirstLastPara="1" rIns="91425" wrap="square" tIns="45700">
            <a:noAutofit/>
          </a:bodyPr>
          <a:lstStyle/>
          <a:p>
            <a:pPr indent="0" lvl="0" marL="469900" marR="0" rtl="0" algn="just">
              <a:lnSpc>
                <a:spcPct val="115000"/>
              </a:lnSpc>
              <a:spcBef>
                <a:spcPts val="0"/>
              </a:spcBef>
              <a:spcAft>
                <a:spcPts val="0"/>
              </a:spcAft>
              <a:buNone/>
            </a:pPr>
            <a:r>
              <a:rPr lang="en-IN" sz="2400">
                <a:latin typeface="Times New Roman"/>
                <a:ea typeface="Times New Roman"/>
                <a:cs typeface="Times New Roman"/>
                <a:sym typeface="Times New Roman"/>
              </a:rPr>
              <a:t>The literature review on plant disease detection reveals a significant evolution from traditional manual inspection methods, which are time-consuming and prone to error, to more automated approaches leveraging machine learning. Early methods utilized classical algorithms such as SVMs and decision trees, relying on manual feature extraction, but were limited in accuracy and generalizability. The introduction of Convolutional Neural Networks (CNNs) marked a breakthrough, as they automatically learned complex features from large datasets, significantly improving classification accuracy for various crops. However, CNNs faced challenges in capturing global dependencies and maintaining performance across diverse conditions.</a:t>
            </a:r>
            <a:endParaRPr sz="2400">
              <a:latin typeface="Times New Roman"/>
              <a:ea typeface="Times New Roman"/>
              <a:cs typeface="Times New Roman"/>
              <a:sym typeface="Times New Roman"/>
            </a:endParaRPr>
          </a:p>
          <a:p>
            <a:pPr indent="0" lvl="0" marL="469900" marR="0" rtl="0" algn="l">
              <a:lnSpc>
                <a:spcPct val="115000"/>
              </a:lnSpc>
              <a:spcBef>
                <a:spcPts val="0"/>
              </a:spcBef>
              <a:spcAft>
                <a:spcPts val="0"/>
              </a:spcAft>
              <a:buNone/>
            </a:pPr>
            <a:r>
              <a:t/>
            </a:r>
            <a:endParaRPr sz="1800"/>
          </a:p>
          <a:p>
            <a:pPr indent="0" lvl="0" marL="0" rtl="0" algn="l">
              <a:spcBef>
                <a:spcPts val="600"/>
              </a:spcBef>
              <a:spcAft>
                <a:spcPts val="0"/>
              </a:spcAft>
              <a:buSzPts val="3000"/>
              <a:buNone/>
            </a:pPr>
            <a:r>
              <a:t/>
            </a:r>
            <a:endParaRPr/>
          </a:p>
        </p:txBody>
      </p:sp>
      <p:sp>
        <p:nvSpPr>
          <p:cNvPr id="293" name="Google Shape;293;g308b813c2ef_0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94" name="Google Shape;294;g308b813c2ef_0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95" name="Google Shape;295;g308b813c2ef_0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99" name="Shape 299"/>
        <p:cNvGrpSpPr/>
        <p:nvPr/>
      </p:nvGrpSpPr>
      <p:grpSpPr>
        <a:xfrm>
          <a:off x="0" y="0"/>
          <a:ext cx="0" cy="0"/>
          <a:chOff x="0" y="0"/>
          <a:chExt cx="0" cy="0"/>
        </a:xfrm>
      </p:grpSpPr>
      <p:sp>
        <p:nvSpPr>
          <p:cNvPr id="300" name="Google Shape;300;g308b813c2ef_0_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a:t>
            </a:r>
            <a:endParaRPr sz="2800">
              <a:solidFill>
                <a:schemeClr val="dk1"/>
              </a:solidFill>
            </a:endParaRPr>
          </a:p>
          <a:p>
            <a:pPr indent="0" lvl="0" marL="0" rtl="0" algn="l">
              <a:spcBef>
                <a:spcPts val="0"/>
              </a:spcBef>
              <a:spcAft>
                <a:spcPts val="0"/>
              </a:spcAft>
              <a:buNone/>
            </a:pPr>
            <a:r>
              <a:t/>
            </a:r>
            <a:endParaRPr sz="2800"/>
          </a:p>
        </p:txBody>
      </p:sp>
      <p:sp>
        <p:nvSpPr>
          <p:cNvPr id="301" name="Google Shape;301;g308b813c2ef_0_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12700" lvl="0" marL="12700" rtl="0" algn="just">
              <a:lnSpc>
                <a:spcPct val="115000"/>
              </a:lnSpc>
              <a:spcBef>
                <a:spcPts val="500"/>
              </a:spcBef>
              <a:spcAft>
                <a:spcPts val="0"/>
              </a:spcAft>
              <a:buNone/>
            </a:pPr>
            <a:r>
              <a:rPr lang="en-IN" sz="2400">
                <a:latin typeface="Times New Roman"/>
                <a:ea typeface="Times New Roman"/>
                <a:cs typeface="Times New Roman"/>
                <a:sym typeface="Times New Roman"/>
              </a:rPr>
              <a:t>Plant diseases are a critical issue in agriculture, leading to significant crop losses and reduced food quality. Traditional detection methods, which rely on manual inspection, are time-consuming, labor-intensive, and prone to error. These challenges hinder timely and accurate identification of diseases, leading to delayed interventions and, in many cases, the unnecessary use of harmful pesticides. There is a growing need for an a</a:t>
            </a:r>
            <a:r>
              <a:rPr lang="en-IN" sz="2400">
                <a:latin typeface="Times New Roman"/>
                <a:ea typeface="Times New Roman"/>
                <a:cs typeface="Times New Roman"/>
                <a:sym typeface="Times New Roman"/>
              </a:rPr>
              <a:t>utomated, efficient, and accurate solution to detect plant diseases in real-time.</a:t>
            </a:r>
            <a:endParaRPr sz="2400">
              <a:latin typeface="Times New Roman"/>
              <a:ea typeface="Times New Roman"/>
              <a:cs typeface="Times New Roman"/>
              <a:sym typeface="Times New Roman"/>
            </a:endParaRPr>
          </a:p>
          <a:p>
            <a:pPr indent="0" lvl="0" marL="469900" marR="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469900" marR="0" rtl="0" algn="l">
              <a:lnSpc>
                <a:spcPct val="115000"/>
              </a:lnSpc>
              <a:spcBef>
                <a:spcPts val="0"/>
              </a:spcBef>
              <a:spcAft>
                <a:spcPts val="0"/>
              </a:spcAft>
              <a:buNone/>
            </a:pPr>
            <a:r>
              <a:t/>
            </a:r>
            <a:endParaRPr sz="1800"/>
          </a:p>
          <a:p>
            <a:pPr indent="0" lvl="0" marL="0" rtl="0" algn="l">
              <a:spcBef>
                <a:spcPts val="600"/>
              </a:spcBef>
              <a:spcAft>
                <a:spcPts val="0"/>
              </a:spcAft>
              <a:buSzPts val="3000"/>
              <a:buNone/>
            </a:pPr>
            <a:r>
              <a:t/>
            </a:r>
            <a:endParaRPr/>
          </a:p>
        </p:txBody>
      </p:sp>
      <p:sp>
        <p:nvSpPr>
          <p:cNvPr id="302" name="Google Shape;302;g308b813c2ef_0_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03" name="Google Shape;303;g308b813c2ef_0_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04" name="Google Shape;304;g308b813c2ef_0_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08" name="Shape 308"/>
        <p:cNvGrpSpPr/>
        <p:nvPr/>
      </p:nvGrpSpPr>
      <p:grpSpPr>
        <a:xfrm>
          <a:off x="0" y="0"/>
          <a:ext cx="0" cy="0"/>
          <a:chOff x="0" y="0"/>
          <a:chExt cx="0" cy="0"/>
        </a:xfrm>
      </p:grpSpPr>
      <p:sp>
        <p:nvSpPr>
          <p:cNvPr id="309" name="Google Shape;309;g308b813c2ef_0_1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solidFill>
                <a:schemeClr val="dk1"/>
              </a:solidFill>
            </a:endParaRPr>
          </a:p>
          <a:p>
            <a:pPr indent="0" lvl="0" marL="0" rtl="0" algn="l">
              <a:spcBef>
                <a:spcPts val="0"/>
              </a:spcBef>
              <a:spcAft>
                <a:spcPts val="0"/>
              </a:spcAft>
              <a:buNone/>
            </a:pPr>
            <a:r>
              <a:t/>
            </a:r>
            <a:endParaRPr sz="2800"/>
          </a:p>
        </p:txBody>
      </p:sp>
      <p:sp>
        <p:nvSpPr>
          <p:cNvPr id="310" name="Google Shape;310;g308b813c2ef_0_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600"/>
              </a:spcBef>
              <a:spcAft>
                <a:spcPts val="0"/>
              </a:spcAft>
              <a:buSzPts val="2200"/>
              <a:buFont typeface="Times New Roman"/>
              <a:buChar char="□"/>
            </a:pPr>
            <a:r>
              <a:rPr lang="en-IN" sz="2200">
                <a:latin typeface="Times New Roman"/>
                <a:ea typeface="Times New Roman"/>
                <a:cs typeface="Times New Roman"/>
                <a:sym typeface="Times New Roman"/>
              </a:rPr>
              <a:t>Develop an an automated system for detecting and classifying plant leaf diseases using Vision Transformers (ViTs).</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Apply the Vision Transformer model specifically to the Ashgourd dataset for plant disease classification.</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b="1" lang="en-IN" sz="2200">
                <a:latin typeface="Times New Roman"/>
                <a:ea typeface="Times New Roman"/>
                <a:cs typeface="Times New Roman"/>
                <a:sym typeface="Times New Roman"/>
              </a:rPr>
              <a:t>Optimize the Vision Transformer model</a:t>
            </a:r>
            <a:r>
              <a:rPr lang="en-IN" sz="2200">
                <a:latin typeface="Times New Roman"/>
                <a:ea typeface="Times New Roman"/>
                <a:cs typeface="Times New Roman"/>
                <a:sym typeface="Times New Roman"/>
              </a:rPr>
              <a:t> for faster inference, making it practical for field applications.</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b="1" lang="en-IN" sz="2200">
                <a:latin typeface="Times New Roman"/>
                <a:ea typeface="Times New Roman"/>
                <a:cs typeface="Times New Roman"/>
                <a:sym typeface="Times New Roman"/>
              </a:rPr>
              <a:t>Reduce computational complexity</a:t>
            </a:r>
            <a:r>
              <a:rPr lang="en-IN" sz="2200">
                <a:latin typeface="Times New Roman"/>
                <a:ea typeface="Times New Roman"/>
                <a:cs typeface="Times New Roman"/>
                <a:sym typeface="Times New Roman"/>
              </a:rPr>
              <a:t> by fine-tuning the model to operate on limited hardware resources, such as mobile devices or edge computing platforms.</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b="1" lang="en-IN" sz="2200">
                <a:latin typeface="Times New Roman"/>
                <a:ea typeface="Times New Roman"/>
                <a:cs typeface="Times New Roman"/>
                <a:sym typeface="Times New Roman"/>
              </a:rPr>
              <a:t>Ensure the model can handle multiple diseases</a:t>
            </a:r>
            <a:r>
              <a:rPr lang="en-IN" sz="2200">
                <a:latin typeface="Times New Roman"/>
                <a:ea typeface="Times New Roman"/>
                <a:cs typeface="Times New Roman"/>
                <a:sym typeface="Times New Roman"/>
              </a:rPr>
              <a:t> simultaneously, improving its ability to detect a wide range of plant infections from different datasets.</a:t>
            </a:r>
            <a:endParaRPr sz="2200">
              <a:latin typeface="Times New Roman"/>
              <a:ea typeface="Times New Roman"/>
              <a:cs typeface="Times New Roman"/>
              <a:sym typeface="Times New Roman"/>
            </a:endParaRPr>
          </a:p>
          <a:p>
            <a:pPr indent="0" lvl="0" marL="469900" marR="0" rtl="0" algn="l">
              <a:lnSpc>
                <a:spcPct val="115000"/>
              </a:lnSpc>
              <a:spcBef>
                <a:spcPts val="0"/>
              </a:spcBef>
              <a:spcAft>
                <a:spcPts val="0"/>
              </a:spcAft>
              <a:buNone/>
            </a:pPr>
            <a:r>
              <a:t/>
            </a:r>
            <a:endParaRPr sz="2200">
              <a:latin typeface="Times New Roman"/>
              <a:ea typeface="Times New Roman"/>
              <a:cs typeface="Times New Roman"/>
              <a:sym typeface="Times New Roman"/>
            </a:endParaRPr>
          </a:p>
          <a:p>
            <a:pPr indent="0" lvl="0" marL="469900" marR="0" rtl="0" algn="l">
              <a:lnSpc>
                <a:spcPct val="115000"/>
              </a:lnSpc>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sz="2200">
              <a:latin typeface="Times New Roman"/>
              <a:ea typeface="Times New Roman"/>
              <a:cs typeface="Times New Roman"/>
              <a:sym typeface="Times New Roman"/>
            </a:endParaRPr>
          </a:p>
        </p:txBody>
      </p:sp>
      <p:sp>
        <p:nvSpPr>
          <p:cNvPr id="311" name="Google Shape;311;g308b813c2ef_0_1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12" name="Google Shape;312;g308b813c2ef_0_1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13" name="Google Shape;313;g308b813c2ef_0_1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308b813c2ef_0_27"/>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latin typeface="Times New Roman"/>
                <a:ea typeface="Times New Roman"/>
                <a:cs typeface="Times New Roman"/>
                <a:sym typeface="Times New Roman"/>
              </a:rPr>
              <a:t>Software Requirement Specifications</a:t>
            </a:r>
            <a:endParaRPr>
              <a:latin typeface="Times New Roman"/>
              <a:ea typeface="Times New Roman"/>
              <a:cs typeface="Times New Roman"/>
              <a:sym typeface="Times New Roman"/>
            </a:endParaRPr>
          </a:p>
        </p:txBody>
      </p:sp>
      <p:sp>
        <p:nvSpPr>
          <p:cNvPr id="320" name="Google Shape;320;g308b813c2ef_0_27"/>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IN" sz="2200">
                <a:latin typeface="Times New Roman"/>
                <a:ea typeface="Times New Roman"/>
                <a:cs typeface="Times New Roman"/>
                <a:sym typeface="Times New Roman"/>
              </a:rPr>
              <a:t>Scope of the project</a:t>
            </a:r>
            <a:endParaRPr b="1" sz="2200">
              <a:latin typeface="Times New Roman"/>
              <a:ea typeface="Times New Roman"/>
              <a:cs typeface="Times New Roman"/>
              <a:sym typeface="Times New Roman"/>
            </a:endParaRPr>
          </a:p>
          <a:p>
            <a:pPr indent="0" lvl="0" marL="0" rtl="0" algn="just">
              <a:spcBef>
                <a:spcPts val="360"/>
              </a:spcBef>
              <a:spcAft>
                <a:spcPts val="0"/>
              </a:spcAft>
              <a:buNone/>
            </a:pPr>
            <a:r>
              <a:rPr lang="en-IN" sz="2200">
                <a:latin typeface="Times New Roman"/>
                <a:ea typeface="Times New Roman"/>
                <a:cs typeface="Times New Roman"/>
                <a:sym typeface="Times New Roman"/>
              </a:rPr>
              <a:t>The scope of this project centers on enhancing the detection and classification of leaf diseases in Ashgourd using advanced machine learning techniques, specifically Vision Transformers (ViTs). It involves collecting and augmenting a diverse dataset of Ashgourd leaf images to ensure robust model training and evaluation. The project aims to develop a ViT model that overcomes the limitations of traditional Convolutional Neural Networks (CNNs) by capturing global image dependencies and improving classification accuracy across varying environmental conditions and disease stages. Additionally, it focuses on creating a real-time application for farmers, facilitating practical disease monitoring and management in agricultural settings. By integrating the findings into precision agriculture practices and contributing to open-source resources, this project aspires to foster sustainable agricultural practices and enhance overall crop health management.</a:t>
            </a:r>
            <a:endParaRPr sz="2200">
              <a:latin typeface="Times New Roman"/>
              <a:ea typeface="Times New Roman"/>
              <a:cs typeface="Times New Roman"/>
              <a:sym typeface="Times New Roman"/>
            </a:endParaRPr>
          </a:p>
        </p:txBody>
      </p:sp>
      <p:sp>
        <p:nvSpPr>
          <p:cNvPr id="321" name="Google Shape;321;g308b813c2ef_0_27"/>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308b813c2ef_0_34"/>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latin typeface="Times New Roman"/>
                <a:ea typeface="Times New Roman"/>
                <a:cs typeface="Times New Roman"/>
                <a:sym typeface="Times New Roman"/>
              </a:rPr>
              <a:t>Software Requirement Specifications</a:t>
            </a:r>
            <a:endParaRPr>
              <a:latin typeface="Times New Roman"/>
              <a:ea typeface="Times New Roman"/>
              <a:cs typeface="Times New Roman"/>
              <a:sym typeface="Times New Roman"/>
            </a:endParaRPr>
          </a:p>
        </p:txBody>
      </p:sp>
      <p:sp>
        <p:nvSpPr>
          <p:cNvPr id="328" name="Google Shape;328;g308b813c2ef_0_34"/>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lang="en-IN" sz="2200">
                <a:latin typeface="Times New Roman"/>
                <a:ea typeface="Times New Roman"/>
                <a:cs typeface="Times New Roman"/>
                <a:sym typeface="Times New Roman"/>
              </a:rPr>
              <a:t>Functional Requirements</a:t>
            </a:r>
            <a:endParaRPr sz="2200">
              <a:latin typeface="Times New Roman"/>
              <a:ea typeface="Times New Roman"/>
              <a:cs typeface="Times New Roman"/>
              <a:sym typeface="Times New Roman"/>
            </a:endParaRPr>
          </a:p>
          <a:p>
            <a:pPr indent="0" lvl="0" marL="0" rtl="0" algn="just">
              <a:spcBef>
                <a:spcPts val="360"/>
              </a:spcBef>
              <a:spcAft>
                <a:spcPts val="0"/>
              </a:spcAft>
              <a:buNone/>
            </a:pPr>
            <a:r>
              <a:rPr lang="en-IN" sz="2200">
                <a:latin typeface="Times New Roman"/>
                <a:ea typeface="Times New Roman"/>
                <a:cs typeface="Times New Roman"/>
                <a:sym typeface="Times New Roman"/>
              </a:rPr>
              <a:t>The functional requirements of this project focus on developing a system for detecting and classifying leaf diseases in Ashgourd using Vision Transformers (ViTs). Key functionalities include the ability to process and analyze images of Ashgourd leaves, providing accurate real-time disease detection and classification with associated confidence scores. The system should support the incorporation of data augmentation techniques to enhance model training and robustness. Additionally, it will maintain a database of historical data, allowing for tracking of previous analyses and results over time. The system must be scalable to handle large datasets efficiently and provide user feedback mechanisms to improve the model's accuracy continually. Furthermore, it should ensure cross-platform compatibility for ease of access and include comprehensive documentation to support users in understanding the system and its outputs.</a:t>
            </a:r>
            <a:endParaRPr sz="2200">
              <a:latin typeface="Times New Roman"/>
              <a:ea typeface="Times New Roman"/>
              <a:cs typeface="Times New Roman"/>
              <a:sym typeface="Times New Roman"/>
            </a:endParaRPr>
          </a:p>
        </p:txBody>
      </p:sp>
      <p:sp>
        <p:nvSpPr>
          <p:cNvPr id="329" name="Google Shape;329;g308b813c2ef_0_3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308b813c2ef_0_41"/>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latin typeface="Times New Roman"/>
                <a:ea typeface="Times New Roman"/>
                <a:cs typeface="Times New Roman"/>
                <a:sym typeface="Times New Roman"/>
              </a:rPr>
              <a:t>Software Requirement Specifications</a:t>
            </a:r>
            <a:endParaRPr>
              <a:latin typeface="Times New Roman"/>
              <a:ea typeface="Times New Roman"/>
              <a:cs typeface="Times New Roman"/>
              <a:sym typeface="Times New Roman"/>
            </a:endParaRPr>
          </a:p>
        </p:txBody>
      </p:sp>
      <p:sp>
        <p:nvSpPr>
          <p:cNvPr id="336" name="Google Shape;336;g308b813c2ef_0_41"/>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lang="en-IN" sz="2200">
                <a:latin typeface="Times New Roman"/>
                <a:ea typeface="Times New Roman"/>
                <a:cs typeface="Times New Roman"/>
                <a:sym typeface="Times New Roman"/>
              </a:rPr>
              <a:t>Non Functional Requirements</a:t>
            </a:r>
            <a:endParaRPr sz="2200">
              <a:latin typeface="Times New Roman"/>
              <a:ea typeface="Times New Roman"/>
              <a:cs typeface="Times New Roman"/>
              <a:sym typeface="Times New Roman"/>
            </a:endParaRPr>
          </a:p>
          <a:p>
            <a:pPr indent="0" lvl="0" marL="0" rtl="0" algn="just">
              <a:spcBef>
                <a:spcPts val="360"/>
              </a:spcBef>
              <a:spcAft>
                <a:spcPts val="0"/>
              </a:spcAft>
              <a:buNone/>
            </a:pPr>
            <a:r>
              <a:rPr lang="en-IN" sz="2200">
                <a:latin typeface="Times New Roman"/>
                <a:ea typeface="Times New Roman"/>
                <a:cs typeface="Times New Roman"/>
                <a:sym typeface="Times New Roman"/>
              </a:rPr>
              <a:t>The non-functional requirements of this project focus on ensuring the robustness and usability of the system for detecting and classifying leaf diseases in Ashgourd using Vision Transformers (ViTs). The system must deliver timely performance, processing images efficiently to provide results within seconds while being scalable to handle increasing demands and larger datasets without compromising responsiveness. Reliability is crucial, with minimal downtime to ensure consistent availability, and the model should achieve high accuracy for effective disease management. Security measures must protect sensitive data, ensuring that uploaded images and results are accessible only to authorized users. Additionally, the system must be maintainable for easy updates, interoperable with other agricultural tools, and compliant with relevant regulations. Comprehensive documentation will be provided to guide users in understanding and utilizing the system effectively.</a:t>
            </a:r>
            <a:endParaRPr sz="2200">
              <a:latin typeface="Times New Roman"/>
              <a:ea typeface="Times New Roman"/>
              <a:cs typeface="Times New Roman"/>
              <a:sym typeface="Times New Roman"/>
            </a:endParaRPr>
          </a:p>
        </p:txBody>
      </p:sp>
      <p:sp>
        <p:nvSpPr>
          <p:cNvPr id="337" name="Google Shape;337;g308b813c2ef_0_4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41" name="Shape 341"/>
        <p:cNvGrpSpPr/>
        <p:nvPr/>
      </p:nvGrpSpPr>
      <p:grpSpPr>
        <a:xfrm>
          <a:off x="0" y="0"/>
          <a:ext cx="0" cy="0"/>
          <a:chOff x="0" y="0"/>
          <a:chExt cx="0" cy="0"/>
        </a:xfrm>
      </p:grpSpPr>
      <p:sp>
        <p:nvSpPr>
          <p:cNvPr id="342" name="Google Shape;342;g308b813c2ef_0_5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solidFill>
                <a:schemeClr val="dk1"/>
              </a:solidFill>
            </a:endParaRPr>
          </a:p>
          <a:p>
            <a:pPr indent="0" lvl="0" marL="0" rtl="0" algn="l">
              <a:spcBef>
                <a:spcPts val="0"/>
              </a:spcBef>
              <a:spcAft>
                <a:spcPts val="0"/>
              </a:spcAft>
              <a:buNone/>
            </a:pPr>
            <a:r>
              <a:t/>
            </a:r>
            <a:endParaRPr sz="2800"/>
          </a:p>
        </p:txBody>
      </p:sp>
      <p:sp>
        <p:nvSpPr>
          <p:cNvPr id="343" name="Google Shape;343;g308b813c2ef_0_52"/>
          <p:cNvSpPr txBox="1"/>
          <p:nvPr>
            <p:ph idx="1" type="body"/>
          </p:nvPr>
        </p:nvSpPr>
        <p:spPr>
          <a:xfrm>
            <a:off x="318476" y="1656950"/>
            <a:ext cx="10668000" cy="42672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600"/>
              </a:spcBef>
              <a:spcAft>
                <a:spcPts val="0"/>
              </a:spcAft>
              <a:buNone/>
            </a:pPr>
            <a:r>
              <a:rPr lang="en-IN" sz="2000">
                <a:latin typeface="Times New Roman"/>
                <a:ea typeface="Times New Roman"/>
                <a:cs typeface="Times New Roman"/>
                <a:sym typeface="Times New Roman"/>
              </a:rPr>
              <a:t>The detection and classification of plant leaf diseases is critical for maintaining crop health and ensuring agricultural productivity. Traditional disease detection methods, which often rely on manual inspection, are time-consuming and prone to error, leading to delayed interventions and potential crop losses. In response to these challenges, this project explores the use of advanced machine learning techniques to provide an accurate and rapid solution for detecting and classifying plant leaf diseases.By leveraging Vision Transformers (ViTs), a cutting-edge deep learning architecture, this project focuses on improving the precision and scalability of disease detection. Specifically, we apply ViTs to the Ashgourd dataset, aiming to surpass the performance of traditional Convolutional Neural Networks (CNNs) in identifying disease symptoms from leaf images. The proposed system utilizes the ViT model’s self-attention mechanism to capture long-range dependencies in image data, leading to more accurate and robust classification outcomes</a:t>
            </a:r>
            <a:endParaRPr sz="2200">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sz="2200">
              <a:latin typeface="Times New Roman"/>
              <a:ea typeface="Times New Roman"/>
              <a:cs typeface="Times New Roman"/>
              <a:sym typeface="Times New Roman"/>
            </a:endParaRPr>
          </a:p>
        </p:txBody>
      </p:sp>
      <p:sp>
        <p:nvSpPr>
          <p:cNvPr id="344" name="Google Shape;344;g308b813c2ef_0_5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45" name="Google Shape;345;g308b813c2ef_0_5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46" name="Google Shape;346;g308b813c2ef_0_5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3"/>
          <p:cNvSpPr txBox="1"/>
          <p:nvPr>
            <p:ph type="title"/>
          </p:nvPr>
        </p:nvSpPr>
        <p:spPr>
          <a:xfrm>
            <a:off x="639758" y="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a:t>
            </a:r>
            <a:endParaRPr sz="2800"/>
          </a:p>
        </p:txBody>
      </p:sp>
      <p:sp>
        <p:nvSpPr>
          <p:cNvPr id="112" name="Google Shape;112;p3"/>
          <p:cNvSpPr txBox="1"/>
          <p:nvPr>
            <p:ph idx="1" type="body"/>
          </p:nvPr>
        </p:nvSpPr>
        <p:spPr>
          <a:xfrm>
            <a:off x="555426"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3200"/>
              <a:buNone/>
            </a:pPr>
            <a:r>
              <a:rPr b="1" i="0" lang="en-IN" sz="2200" u="none" cap="none" strike="noStrike">
                <a:solidFill>
                  <a:srgbClr val="000000"/>
                </a:solidFill>
              </a:rPr>
              <a:t>Paper Title</a:t>
            </a:r>
            <a:r>
              <a:rPr b="0" i="0" lang="en-IN" sz="2200" u="none" cap="none" strike="noStrike">
                <a:solidFill>
                  <a:srgbClr val="000000"/>
                </a:solidFill>
                <a:latin typeface="Verdana"/>
                <a:ea typeface="Verdana"/>
                <a:cs typeface="Verdana"/>
                <a:sym typeface="Verdana"/>
              </a:rPr>
              <a:t>: </a:t>
            </a:r>
            <a:r>
              <a:rPr lang="en-IN" sz="2200"/>
              <a:t>From Field to Algorithm: A New Strategy for Pusa Gourd Classification Using Advanced CNN and RNN Models in India</a:t>
            </a:r>
            <a:endParaRPr sz="2200"/>
          </a:p>
          <a:p>
            <a:pPr indent="0" lvl="0" marL="0" marR="0" rtl="0" algn="l">
              <a:lnSpc>
                <a:spcPct val="100000"/>
              </a:lnSpc>
              <a:spcBef>
                <a:spcPts val="480"/>
              </a:spcBef>
              <a:spcAft>
                <a:spcPts val="0"/>
              </a:spcAft>
              <a:buClr>
                <a:srgbClr val="CC0000"/>
              </a:buClr>
              <a:buSzPts val="2400"/>
              <a:buNone/>
            </a:pPr>
            <a:r>
              <a:rPr b="1" lang="en-IN" sz="2200"/>
              <a:t>Authors</a:t>
            </a:r>
            <a:r>
              <a:rPr lang="en-IN" sz="2200">
                <a:solidFill>
                  <a:srgbClr val="000000"/>
                </a:solidFill>
              </a:rPr>
              <a:t>: Rishabh Sharma, Manvinder Brar</a:t>
            </a:r>
            <a:endParaRPr sz="2200">
              <a:solidFill>
                <a:srgbClr val="000000"/>
              </a:solidFill>
              <a:latin typeface="Verdana"/>
              <a:ea typeface="Verdana"/>
              <a:cs typeface="Verdana"/>
              <a:sym typeface="Verdana"/>
            </a:endParaRPr>
          </a:p>
          <a:p>
            <a:pPr indent="0" lvl="0" marL="0" rtl="0" algn="l">
              <a:spcBef>
                <a:spcPts val="480"/>
              </a:spcBef>
              <a:spcAft>
                <a:spcPts val="0"/>
              </a:spcAft>
              <a:buClr>
                <a:schemeClr val="dk1"/>
              </a:buClr>
              <a:buSzPts val="2400"/>
              <a:buFont typeface="Arial"/>
              <a:buNone/>
            </a:pPr>
            <a:r>
              <a:rPr lang="en-IN" sz="2200"/>
              <a:t>This paper mainly classifies different varieties of bottle gourds, specifically from the "Pusa" group in India. They mainly focused on indian varieties and used 8200 images for their classification.</a:t>
            </a:r>
            <a:endParaRPr sz="2800"/>
          </a:p>
          <a:p>
            <a:pPr indent="0" lvl="0" marL="0" rtl="0" algn="l">
              <a:spcBef>
                <a:spcPts val="560"/>
              </a:spcBef>
              <a:spcAft>
                <a:spcPts val="0"/>
              </a:spcAft>
              <a:buClr>
                <a:schemeClr val="dk1"/>
              </a:buClr>
              <a:buSzPts val="2800"/>
              <a:buFont typeface="Arial"/>
              <a:buNone/>
            </a:pPr>
            <a:r>
              <a:rPr b="1" lang="en-IN" sz="2200"/>
              <a:t>Pros: </a:t>
            </a:r>
            <a:r>
              <a:rPr lang="en-IN" sz="2200"/>
              <a:t>Achieved an accuracy of 97.4%</a:t>
            </a:r>
            <a:endParaRPr sz="2200"/>
          </a:p>
          <a:p>
            <a:pPr indent="0" lvl="0" marL="0" rtl="0" algn="l">
              <a:spcBef>
                <a:spcPts val="560"/>
              </a:spcBef>
              <a:spcAft>
                <a:spcPts val="0"/>
              </a:spcAft>
              <a:buClr>
                <a:schemeClr val="dk1"/>
              </a:buClr>
              <a:buSzPts val="2800"/>
              <a:buFont typeface="Arial"/>
              <a:buNone/>
            </a:pPr>
            <a:r>
              <a:rPr b="1" lang="en-IN" sz="2200"/>
              <a:t>Cons: </a:t>
            </a:r>
            <a:r>
              <a:rPr lang="en-IN" sz="2200"/>
              <a:t>Dependancy of high quality of data</a:t>
            </a:r>
            <a:br>
              <a:rPr lang="en-IN" sz="2800"/>
            </a:br>
            <a:endParaRPr b="1" sz="2200">
              <a:solidFill>
                <a:srgbClr val="000000"/>
              </a:solidFill>
            </a:endParaRPr>
          </a:p>
          <a:p>
            <a:pPr indent="0" lvl="0" marL="0" rtl="0" algn="l">
              <a:spcBef>
                <a:spcPts val="600"/>
              </a:spcBef>
              <a:spcAft>
                <a:spcPts val="0"/>
              </a:spcAft>
              <a:buSzPts val="3000"/>
              <a:buNone/>
            </a:pPr>
            <a:r>
              <a:t/>
            </a:r>
            <a:endParaRPr/>
          </a:p>
        </p:txBody>
      </p:sp>
      <p:sp>
        <p:nvSpPr>
          <p:cNvPr id="113" name="Google Shape;113;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14" name="Google Shape;114;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5" name="Google Shape;115;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8"/>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352" name="Google Shape;352;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53" name="Google Shape;353;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54" name="Google Shape;354;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 Literature Review - 2</a:t>
            </a:r>
            <a:endParaRPr sz="2800"/>
          </a:p>
        </p:txBody>
      </p:sp>
      <p:sp>
        <p:nvSpPr>
          <p:cNvPr id="121" name="Google Shape;121;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3200"/>
              <a:buFont typeface="Arial"/>
              <a:buNone/>
            </a:pPr>
            <a:r>
              <a:rPr b="1" lang="en-IN" sz="2200"/>
              <a:t>Paper Title</a:t>
            </a:r>
            <a:r>
              <a:rPr lang="en-IN" sz="2200"/>
              <a:t>: Improved Food Security of Bottle Gourd Leaf Disease by Federated Learning CNN: A Case Study </a:t>
            </a:r>
            <a:endParaRPr sz="2200"/>
          </a:p>
          <a:p>
            <a:pPr indent="0" lvl="0" marL="0" rtl="0" algn="l">
              <a:spcBef>
                <a:spcPts val="480"/>
              </a:spcBef>
              <a:spcAft>
                <a:spcPts val="0"/>
              </a:spcAft>
              <a:buClr>
                <a:schemeClr val="accent2"/>
              </a:buClr>
              <a:buSzPts val="2400"/>
              <a:buFont typeface="Arial"/>
              <a:buNone/>
            </a:pPr>
            <a:r>
              <a:rPr b="1" lang="en-IN" sz="2200"/>
              <a:t>Authors</a:t>
            </a:r>
            <a:r>
              <a:rPr lang="en-IN" sz="2200"/>
              <a:t>: Varun Jindal, Vinay Kukreja, Shiva Mehta, Navin Garg, Rishika Yadav</a:t>
            </a:r>
            <a:endParaRPr sz="2200"/>
          </a:p>
          <a:p>
            <a:pPr indent="0" lvl="0" marL="0" rtl="0" algn="l">
              <a:spcBef>
                <a:spcPts val="480"/>
              </a:spcBef>
              <a:spcAft>
                <a:spcPts val="0"/>
              </a:spcAft>
              <a:buClr>
                <a:schemeClr val="accent2"/>
              </a:buClr>
              <a:buSzPts val="2400"/>
              <a:buFont typeface="Arial"/>
              <a:buNone/>
            </a:pPr>
            <a:r>
              <a:rPr b="1" lang="en-IN" sz="2200"/>
              <a:t>Review: </a:t>
            </a:r>
            <a:r>
              <a:rPr lang="en-IN" sz="2200"/>
              <a:t>This paper mainly classifies different varieties of bottle gourds, specifically from the "Pusa" group in India. They mainly focused on indian varieties and used 8200 images for their classification.</a:t>
            </a:r>
            <a:endParaRPr sz="2800"/>
          </a:p>
          <a:p>
            <a:pPr indent="0" lvl="0" marL="0" rtl="0" algn="l">
              <a:spcBef>
                <a:spcPts val="560"/>
              </a:spcBef>
              <a:spcAft>
                <a:spcPts val="0"/>
              </a:spcAft>
              <a:buClr>
                <a:schemeClr val="accent2"/>
              </a:buClr>
              <a:buSzPts val="2800"/>
              <a:buFont typeface="Arial"/>
              <a:buNone/>
            </a:pPr>
            <a:r>
              <a:rPr b="1" lang="en-IN" sz="2200"/>
              <a:t>Pros: </a:t>
            </a:r>
            <a:r>
              <a:rPr lang="en-IN" sz="2200"/>
              <a:t>Comprehensive Evaluation using various metrics such as precision, recall, and F1-score</a:t>
            </a:r>
            <a:endParaRPr sz="2200"/>
          </a:p>
          <a:p>
            <a:pPr indent="0" lvl="0" marL="0" rtl="0" algn="l">
              <a:spcBef>
                <a:spcPts val="560"/>
              </a:spcBef>
              <a:spcAft>
                <a:spcPts val="0"/>
              </a:spcAft>
              <a:buClr>
                <a:schemeClr val="accent2"/>
              </a:buClr>
              <a:buSzPts val="2800"/>
              <a:buFont typeface="Arial"/>
              <a:buNone/>
            </a:pPr>
            <a:r>
              <a:rPr b="1" lang="en-IN" sz="2200"/>
              <a:t>Cons: </a:t>
            </a:r>
            <a:r>
              <a:rPr lang="en-IN" sz="2200"/>
              <a:t>Scalability issues</a:t>
            </a:r>
            <a:br>
              <a:rPr lang="en-IN" sz="2800"/>
            </a:br>
            <a:endParaRPr sz="3200">
              <a:solidFill>
                <a:srgbClr val="000000"/>
              </a:solidFill>
              <a:latin typeface="Times New Roman"/>
              <a:ea typeface="Times New Roman"/>
              <a:cs typeface="Times New Roman"/>
              <a:sym typeface="Times New Roman"/>
            </a:endParaRPr>
          </a:p>
        </p:txBody>
      </p:sp>
      <p:sp>
        <p:nvSpPr>
          <p:cNvPr id="122" name="Google Shape;12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23" name="Google Shape;12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4" name="Google Shape;12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28" name="Shape 128"/>
        <p:cNvGrpSpPr/>
        <p:nvPr/>
      </p:nvGrpSpPr>
      <p:grpSpPr>
        <a:xfrm>
          <a:off x="0" y="0"/>
          <a:ext cx="0" cy="0"/>
          <a:chOff x="0" y="0"/>
          <a:chExt cx="0" cy="0"/>
        </a:xfrm>
      </p:grpSpPr>
      <p:sp>
        <p:nvSpPr>
          <p:cNvPr id="129" name="Google Shape;129;g2fb519396b4_0_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 Literature Review - 3</a:t>
            </a:r>
            <a:endParaRPr sz="2800"/>
          </a:p>
        </p:txBody>
      </p:sp>
      <p:sp>
        <p:nvSpPr>
          <p:cNvPr id="130" name="Google Shape;130;g2fb519396b4_0_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b="1" lang="en-IN" sz="1800"/>
              <a:t>Paper Title:</a:t>
            </a:r>
            <a:r>
              <a:rPr lang="en-IN" sz="1800"/>
              <a:t> Enhancing Detection of Defects, Size, Maturity, and Quality in Vegetables Using MobileNetV2 and Advanced Image Processing Techniques</a:t>
            </a:r>
            <a:endParaRPr sz="1800"/>
          </a:p>
          <a:p>
            <a:pPr indent="0" lvl="0" marL="0" rtl="0" algn="just">
              <a:lnSpc>
                <a:spcPct val="115000"/>
              </a:lnSpc>
              <a:spcBef>
                <a:spcPts val="1200"/>
              </a:spcBef>
              <a:spcAft>
                <a:spcPts val="0"/>
              </a:spcAft>
              <a:buNone/>
            </a:pPr>
            <a:r>
              <a:rPr b="1" lang="en-IN" sz="1800"/>
              <a:t>Authors:Flordeliza L. Valiente, Mark Olsen B. Lozano, Stephanie E. Ricasio, Leonardo D. Valiente Jr</a:t>
            </a:r>
            <a:r>
              <a:rPr lang="en-IN" sz="1800"/>
              <a:t> </a:t>
            </a:r>
            <a:endParaRPr sz="1800"/>
          </a:p>
          <a:p>
            <a:pPr indent="0" lvl="0" marL="0" rtl="0" algn="just">
              <a:lnSpc>
                <a:spcPct val="115000"/>
              </a:lnSpc>
              <a:spcBef>
                <a:spcPts val="1200"/>
              </a:spcBef>
              <a:spcAft>
                <a:spcPts val="0"/>
              </a:spcAft>
              <a:buNone/>
            </a:pPr>
            <a:r>
              <a:rPr b="1" lang="en-IN" sz="1800"/>
              <a:t>Review:</a:t>
            </a:r>
            <a:r>
              <a:rPr lang="en-IN" sz="1800"/>
              <a:t> This paper presents an approach for detecting defects, size, maturity, and quality in vegetables like Ladies’ Finger, Bitter Gourd, and Cucumber by leveraging MobileNetV2. It utilizes a Raspberry Pi integrated with watershed algorithms and K-means clustering for image processing, enhanced with data augmentation and 200 images per quality type for training.</a:t>
            </a:r>
            <a:endParaRPr sz="1800"/>
          </a:p>
          <a:p>
            <a:pPr indent="0" lvl="0" marL="0" rtl="0" algn="just">
              <a:lnSpc>
                <a:spcPct val="115000"/>
              </a:lnSpc>
              <a:spcBef>
                <a:spcPts val="1200"/>
              </a:spcBef>
              <a:spcAft>
                <a:spcPts val="0"/>
              </a:spcAft>
              <a:buNone/>
            </a:pPr>
            <a:r>
              <a:rPr b="1" lang="en-IN" sz="1800"/>
              <a:t>Pros:</a:t>
            </a:r>
            <a:r>
              <a:rPr lang="en-IN" sz="1800"/>
              <a:t> High accuracy achieved through advanced image processing techniques and robust training methodology.</a:t>
            </a:r>
            <a:endParaRPr sz="1800"/>
          </a:p>
          <a:p>
            <a:pPr indent="0" lvl="0" marL="0" rtl="0" algn="just">
              <a:lnSpc>
                <a:spcPct val="115000"/>
              </a:lnSpc>
              <a:spcBef>
                <a:spcPts val="1200"/>
              </a:spcBef>
              <a:spcAft>
                <a:spcPts val="0"/>
              </a:spcAft>
              <a:buNone/>
            </a:pPr>
            <a:r>
              <a:rPr b="1" lang="en-IN" sz="1800"/>
              <a:t>Cons:</a:t>
            </a:r>
            <a:r>
              <a:rPr lang="en-IN" sz="1800"/>
              <a:t> Potential challenges in generalization, resource requirements.</a:t>
            </a:r>
            <a:endParaRPr sz="1800"/>
          </a:p>
          <a:p>
            <a:pPr indent="0" lvl="0" marL="469900" marR="0" rtl="0" algn="l">
              <a:lnSpc>
                <a:spcPct val="100000"/>
              </a:lnSpc>
              <a:spcBef>
                <a:spcPts val="1200"/>
              </a:spcBef>
              <a:spcAft>
                <a:spcPts val="0"/>
              </a:spcAft>
              <a:buNone/>
            </a:pPr>
            <a:br>
              <a:rPr i="0" lang="en-IN" sz="2200" u="none" cap="none" strike="noStrike">
                <a:solidFill>
                  <a:srgbClr val="000000"/>
                </a:solidFill>
              </a:rPr>
            </a:br>
            <a:endParaRPr i="0" sz="2200" u="none" cap="none" strike="noStrike">
              <a:solidFill>
                <a:srgbClr val="000000"/>
              </a:solidFill>
            </a:endParaRPr>
          </a:p>
          <a:p>
            <a:pPr indent="0" lvl="0" marL="0" rtl="0" algn="l">
              <a:spcBef>
                <a:spcPts val="600"/>
              </a:spcBef>
              <a:spcAft>
                <a:spcPts val="0"/>
              </a:spcAft>
              <a:buSzPts val="3000"/>
              <a:buNone/>
            </a:pPr>
            <a:r>
              <a:t/>
            </a:r>
            <a:endParaRPr/>
          </a:p>
        </p:txBody>
      </p:sp>
      <p:sp>
        <p:nvSpPr>
          <p:cNvPr id="131" name="Google Shape;131;g2fb519396b4_0_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32" name="Google Shape;132;g2fb519396b4_0_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3" name="Google Shape;133;g2fb519396b4_0_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37" name="Shape 137"/>
        <p:cNvGrpSpPr/>
        <p:nvPr/>
      </p:nvGrpSpPr>
      <p:grpSpPr>
        <a:xfrm>
          <a:off x="0" y="0"/>
          <a:ext cx="0" cy="0"/>
          <a:chOff x="0" y="0"/>
          <a:chExt cx="0" cy="0"/>
        </a:xfrm>
      </p:grpSpPr>
      <p:sp>
        <p:nvSpPr>
          <p:cNvPr id="138" name="Google Shape;138;g2fb519396b4_0_1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 Literature Review - 4</a:t>
            </a:r>
            <a:endParaRPr sz="2800"/>
          </a:p>
        </p:txBody>
      </p:sp>
      <p:sp>
        <p:nvSpPr>
          <p:cNvPr id="139" name="Google Shape;139;g2fb519396b4_0_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b="1" lang="en-IN" sz="1800"/>
              <a:t>Paper Title:</a:t>
            </a:r>
            <a:r>
              <a:rPr lang="en-IN" sz="1800"/>
              <a:t> </a:t>
            </a:r>
            <a:r>
              <a:rPr lang="en-IN" sz="1800"/>
              <a:t>Advanced Defected Bitter Gourd Detection Using Convolutional Neural Networks (CNN) with the M3 Model</a:t>
            </a:r>
            <a:endParaRPr sz="1800"/>
          </a:p>
          <a:p>
            <a:pPr indent="0" lvl="0" marL="0" rtl="0" algn="just">
              <a:lnSpc>
                <a:spcPct val="115000"/>
              </a:lnSpc>
              <a:spcBef>
                <a:spcPts val="1200"/>
              </a:spcBef>
              <a:spcAft>
                <a:spcPts val="0"/>
              </a:spcAft>
              <a:buNone/>
            </a:pPr>
            <a:r>
              <a:rPr b="1" lang="en-IN" sz="1800"/>
              <a:t>Authors:</a:t>
            </a:r>
            <a:r>
              <a:rPr b="1" lang="en-IN" sz="1800"/>
              <a:t>Md. Mehedi Hasan, Khairul Alam, Md. Newaz Ahmed Diganta, Arafat Ullah Nur, Md. Tarek Habib, Farruk Ahmed. </a:t>
            </a:r>
            <a:r>
              <a:rPr lang="en-IN" sz="1800"/>
              <a:t> </a:t>
            </a:r>
            <a:endParaRPr sz="1800"/>
          </a:p>
          <a:p>
            <a:pPr indent="0" lvl="0" marL="0" rtl="0" algn="just">
              <a:lnSpc>
                <a:spcPct val="115000"/>
              </a:lnSpc>
              <a:spcBef>
                <a:spcPts val="1200"/>
              </a:spcBef>
              <a:spcAft>
                <a:spcPts val="0"/>
              </a:spcAft>
              <a:buNone/>
            </a:pPr>
            <a:r>
              <a:rPr b="1" lang="en-IN" sz="1800"/>
              <a:t>Review:</a:t>
            </a:r>
            <a:r>
              <a:rPr lang="en-IN" sz="1800"/>
              <a:t> The study presents the M3 model, a CNN-based approach achieving 99.70% accuracy in detecting defected Bitter Gourd, outperforming previous methods. It highlights the effectiveness of CNNs in agricultural applications.</a:t>
            </a:r>
            <a:endParaRPr sz="1800"/>
          </a:p>
          <a:p>
            <a:pPr indent="0" lvl="0" marL="0" rtl="0" algn="just">
              <a:lnSpc>
                <a:spcPct val="115000"/>
              </a:lnSpc>
              <a:spcBef>
                <a:spcPts val="1200"/>
              </a:spcBef>
              <a:spcAft>
                <a:spcPts val="0"/>
              </a:spcAft>
              <a:buNone/>
            </a:pPr>
            <a:r>
              <a:rPr b="1" lang="en-IN" sz="1800"/>
              <a:t>Pros:</a:t>
            </a:r>
            <a:r>
              <a:rPr lang="en-IN" sz="1800"/>
              <a:t> High accuracy and robust CNN implementation.</a:t>
            </a:r>
            <a:endParaRPr sz="1800"/>
          </a:p>
          <a:p>
            <a:pPr indent="0" lvl="0" marL="0" rtl="0" algn="just">
              <a:lnSpc>
                <a:spcPct val="115000"/>
              </a:lnSpc>
              <a:spcBef>
                <a:spcPts val="1200"/>
              </a:spcBef>
              <a:spcAft>
                <a:spcPts val="0"/>
              </a:spcAft>
              <a:buNone/>
            </a:pPr>
            <a:r>
              <a:rPr b="1" lang="en-IN" sz="1800"/>
              <a:t>Cons:</a:t>
            </a:r>
            <a:r>
              <a:rPr lang="en-IN" sz="1800"/>
              <a:t> Limited by data constraints during the pandemic.</a:t>
            </a:r>
            <a:br>
              <a:rPr i="0" lang="en-IN" sz="2200" u="none" cap="none" strike="noStrike">
                <a:solidFill>
                  <a:srgbClr val="000000"/>
                </a:solidFill>
              </a:rPr>
            </a:br>
            <a:endParaRPr i="0" sz="2200" u="none" cap="none" strike="noStrike">
              <a:solidFill>
                <a:srgbClr val="000000"/>
              </a:solidFill>
            </a:endParaRPr>
          </a:p>
          <a:p>
            <a:pPr indent="0" lvl="0" marL="0" rtl="0" algn="l">
              <a:spcBef>
                <a:spcPts val="1200"/>
              </a:spcBef>
              <a:spcAft>
                <a:spcPts val="0"/>
              </a:spcAft>
              <a:buSzPts val="3000"/>
              <a:buNone/>
            </a:pPr>
            <a:r>
              <a:t/>
            </a:r>
            <a:endParaRPr/>
          </a:p>
        </p:txBody>
      </p:sp>
      <p:sp>
        <p:nvSpPr>
          <p:cNvPr id="140" name="Google Shape;140;g2fb519396b4_0_1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41" name="Google Shape;141;g2fb519396b4_0_1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2" name="Google Shape;142;g2fb519396b4_0_1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46" name="Shape 146"/>
        <p:cNvGrpSpPr/>
        <p:nvPr/>
      </p:nvGrpSpPr>
      <p:grpSpPr>
        <a:xfrm>
          <a:off x="0" y="0"/>
          <a:ext cx="0" cy="0"/>
          <a:chOff x="0" y="0"/>
          <a:chExt cx="0" cy="0"/>
        </a:xfrm>
      </p:grpSpPr>
      <p:sp>
        <p:nvSpPr>
          <p:cNvPr id="147" name="Google Shape;147;g2fb519396b4_0_2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 Literature Review - 5</a:t>
            </a:r>
            <a:endParaRPr sz="2800"/>
          </a:p>
        </p:txBody>
      </p:sp>
      <p:sp>
        <p:nvSpPr>
          <p:cNvPr id="148" name="Google Shape;148;g2fb519396b4_0_2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b="1" lang="en-IN" sz="1800"/>
              <a:t>Paper Title:</a:t>
            </a:r>
            <a:r>
              <a:rPr lang="en-IN" sz="1800"/>
              <a:t> </a:t>
            </a:r>
            <a:r>
              <a:rPr lang="en-IN" sz="1800"/>
              <a:t> Combining CNN and SVM for Accurate Identification of Ridge Gourd Leaf Diseases </a:t>
            </a:r>
            <a:endParaRPr sz="1800"/>
          </a:p>
          <a:p>
            <a:pPr indent="0" lvl="0" marL="0" rtl="0" algn="just">
              <a:lnSpc>
                <a:spcPct val="115000"/>
              </a:lnSpc>
              <a:spcBef>
                <a:spcPts val="1200"/>
              </a:spcBef>
              <a:spcAft>
                <a:spcPts val="0"/>
              </a:spcAft>
              <a:buNone/>
            </a:pPr>
            <a:r>
              <a:rPr b="1" lang="en-IN" sz="1800"/>
              <a:t>Authors: </a:t>
            </a:r>
            <a:r>
              <a:rPr b="1" lang="en-IN" sz="1800"/>
              <a:t>Deepak Banerjee, Vinay Kukreja, Amit Gupta, Vijay Singh, Tejinder Pal Singh Brar.</a:t>
            </a:r>
            <a:endParaRPr sz="1800"/>
          </a:p>
          <a:p>
            <a:pPr indent="0" lvl="0" marL="0" rtl="0" algn="just">
              <a:lnSpc>
                <a:spcPct val="115000"/>
              </a:lnSpc>
              <a:spcBef>
                <a:spcPts val="1200"/>
              </a:spcBef>
              <a:spcAft>
                <a:spcPts val="0"/>
              </a:spcAft>
              <a:buNone/>
            </a:pPr>
            <a:r>
              <a:rPr b="1" lang="en-IN" sz="1800"/>
              <a:t>Review:</a:t>
            </a:r>
            <a:r>
              <a:rPr lang="en-IN" sz="1800"/>
              <a:t> </a:t>
            </a:r>
            <a:r>
              <a:rPr lang="en-IN" sz="1800"/>
              <a:t>This paper introduces a model that integrates CNN and SVM to accurately identify and classify five diseases affecting Ridge Gourd leaves. The model leverages CNN for feature extraction and SVM for precise classification, demonstrating the effectiveness of advanced machine learning techniques in agricultural disease detection.</a:t>
            </a:r>
            <a:endParaRPr sz="1800"/>
          </a:p>
          <a:p>
            <a:pPr indent="0" lvl="0" marL="0" rtl="0" algn="just">
              <a:lnSpc>
                <a:spcPct val="115000"/>
              </a:lnSpc>
              <a:spcBef>
                <a:spcPts val="1200"/>
              </a:spcBef>
              <a:spcAft>
                <a:spcPts val="0"/>
              </a:spcAft>
              <a:buNone/>
            </a:pPr>
            <a:r>
              <a:rPr b="1" lang="en-IN" sz="1800"/>
              <a:t>Pros:</a:t>
            </a:r>
            <a:r>
              <a:rPr lang="en-IN" sz="1800"/>
              <a:t> </a:t>
            </a:r>
            <a:r>
              <a:rPr lang="en-IN" sz="1800"/>
              <a:t> High accuracy through the combined strengths of CNN and SVM.</a:t>
            </a:r>
            <a:endParaRPr sz="1800"/>
          </a:p>
          <a:p>
            <a:pPr indent="0" lvl="0" marL="0" rtl="0" algn="just">
              <a:lnSpc>
                <a:spcPct val="115000"/>
              </a:lnSpc>
              <a:spcBef>
                <a:spcPts val="1200"/>
              </a:spcBef>
              <a:spcAft>
                <a:spcPts val="0"/>
              </a:spcAft>
              <a:buNone/>
            </a:pPr>
            <a:r>
              <a:rPr b="1" lang="en-IN" sz="1800"/>
              <a:t>Cons:</a:t>
            </a:r>
            <a:r>
              <a:rPr lang="en-IN" sz="1800"/>
              <a:t>Potentially higher computational complexity due to combining CNN and SVM; may require extensive tuning and large datasets to optimize performance.</a:t>
            </a:r>
            <a:br>
              <a:rPr i="0" lang="en-IN" sz="2200" u="none" cap="none" strike="noStrike">
                <a:solidFill>
                  <a:srgbClr val="000000"/>
                </a:solidFill>
              </a:rPr>
            </a:br>
            <a:endParaRPr i="0" sz="2200" u="none" cap="none" strike="noStrike">
              <a:solidFill>
                <a:srgbClr val="000000"/>
              </a:solidFill>
            </a:endParaRPr>
          </a:p>
          <a:p>
            <a:pPr indent="0" lvl="0" marL="0" rtl="0" algn="l">
              <a:spcBef>
                <a:spcPts val="1200"/>
              </a:spcBef>
              <a:spcAft>
                <a:spcPts val="0"/>
              </a:spcAft>
              <a:buSzPts val="3000"/>
              <a:buNone/>
            </a:pPr>
            <a:r>
              <a:t/>
            </a:r>
            <a:endParaRPr/>
          </a:p>
        </p:txBody>
      </p:sp>
      <p:sp>
        <p:nvSpPr>
          <p:cNvPr id="149" name="Google Shape;149;g2fb519396b4_0_2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50" name="Google Shape;150;g2fb519396b4_0_2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1" name="Google Shape;151;g2fb519396b4_0_2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55" name="Shape 155"/>
        <p:cNvGrpSpPr/>
        <p:nvPr/>
      </p:nvGrpSpPr>
      <p:grpSpPr>
        <a:xfrm>
          <a:off x="0" y="0"/>
          <a:ext cx="0" cy="0"/>
          <a:chOff x="0" y="0"/>
          <a:chExt cx="0" cy="0"/>
        </a:xfrm>
      </p:grpSpPr>
      <p:sp>
        <p:nvSpPr>
          <p:cNvPr id="156" name="Google Shape;156;g2fb519396b4_1_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 Literature Review - 6</a:t>
            </a:r>
            <a:endParaRPr sz="2800"/>
          </a:p>
        </p:txBody>
      </p:sp>
      <p:sp>
        <p:nvSpPr>
          <p:cNvPr id="157" name="Google Shape;157;g2fb519396b4_1_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b="1" lang="en-IN" sz="1800"/>
              <a:t>Paper Title:</a:t>
            </a:r>
            <a:r>
              <a:rPr lang="en-IN" sz="1800"/>
              <a:t>  </a:t>
            </a:r>
            <a:r>
              <a:rPr lang="en-IN" sz="1800"/>
              <a:t>BottleNet18: Deep Learning-Based Bottle Gourd Leaf Disease Classification </a:t>
            </a:r>
            <a:endParaRPr sz="1800"/>
          </a:p>
          <a:p>
            <a:pPr indent="0" lvl="0" marL="0" rtl="0" algn="just">
              <a:lnSpc>
                <a:spcPct val="115000"/>
              </a:lnSpc>
              <a:spcBef>
                <a:spcPts val="1200"/>
              </a:spcBef>
              <a:spcAft>
                <a:spcPts val="0"/>
              </a:spcAft>
              <a:buNone/>
            </a:pPr>
            <a:r>
              <a:rPr b="1" lang="en-IN" sz="1800"/>
              <a:t>Authors: </a:t>
            </a:r>
            <a:r>
              <a:rPr b="1" lang="en-IN" sz="1800"/>
              <a:t>Md. Awlad Hossen Rony,Kaniz Fatema, Md. Zahid Hasan </a:t>
            </a:r>
            <a:endParaRPr b="1" sz="1800"/>
          </a:p>
          <a:p>
            <a:pPr indent="0" lvl="0" marL="0" rtl="0" algn="just">
              <a:lnSpc>
                <a:spcPct val="115000"/>
              </a:lnSpc>
              <a:spcBef>
                <a:spcPts val="1200"/>
              </a:spcBef>
              <a:spcAft>
                <a:spcPts val="0"/>
              </a:spcAft>
              <a:buNone/>
            </a:pPr>
            <a:r>
              <a:rPr b="1" lang="en-IN" sz="1800"/>
              <a:t>Review:</a:t>
            </a:r>
            <a:r>
              <a:rPr lang="en-IN" sz="1800"/>
              <a:t> This paper helps in identifying bottle gourd diseases in early stage and used VGG16 algorithm for the classification</a:t>
            </a:r>
            <a:endParaRPr sz="1800"/>
          </a:p>
          <a:p>
            <a:pPr indent="0" lvl="0" marL="0" rtl="0" algn="just">
              <a:lnSpc>
                <a:spcPct val="115000"/>
              </a:lnSpc>
              <a:spcBef>
                <a:spcPts val="1200"/>
              </a:spcBef>
              <a:spcAft>
                <a:spcPts val="0"/>
              </a:spcAft>
              <a:buNone/>
            </a:pPr>
            <a:r>
              <a:rPr b="1" lang="en-IN" sz="1800"/>
              <a:t>Pros:</a:t>
            </a:r>
            <a:r>
              <a:rPr lang="en-IN" sz="1800"/>
              <a:t>  </a:t>
            </a:r>
            <a:r>
              <a:rPr lang="en-IN" sz="1800"/>
              <a:t>The use of unsharp masking and green fire blue filters to the quality of the images</a:t>
            </a:r>
            <a:endParaRPr sz="1800"/>
          </a:p>
          <a:p>
            <a:pPr indent="0" lvl="0" marL="0" rtl="0" algn="just">
              <a:lnSpc>
                <a:spcPct val="115000"/>
              </a:lnSpc>
              <a:spcBef>
                <a:spcPts val="1200"/>
              </a:spcBef>
              <a:spcAft>
                <a:spcPts val="0"/>
              </a:spcAft>
              <a:buNone/>
            </a:pPr>
            <a:r>
              <a:rPr b="1" lang="en-IN" sz="1800"/>
              <a:t>Cons:</a:t>
            </a:r>
            <a:r>
              <a:rPr lang="en-IN" sz="1800"/>
              <a:t> Performance relies on quality of image</a:t>
            </a:r>
            <a:endParaRPr i="0" sz="2200" u="none" cap="none" strike="noStrike">
              <a:solidFill>
                <a:srgbClr val="000000"/>
              </a:solidFill>
            </a:endParaRPr>
          </a:p>
          <a:p>
            <a:pPr indent="0" lvl="0" marL="0" rtl="0" algn="l">
              <a:spcBef>
                <a:spcPts val="1200"/>
              </a:spcBef>
              <a:spcAft>
                <a:spcPts val="0"/>
              </a:spcAft>
              <a:buSzPts val="3000"/>
              <a:buNone/>
            </a:pPr>
            <a:r>
              <a:t/>
            </a:r>
            <a:endParaRPr/>
          </a:p>
        </p:txBody>
      </p:sp>
      <p:sp>
        <p:nvSpPr>
          <p:cNvPr id="158" name="Google Shape;158;g2fb519396b4_1_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59" name="Google Shape;159;g2fb519396b4_1_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0" name="Google Shape;160;g2fb519396b4_1_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64" name="Shape 164"/>
        <p:cNvGrpSpPr/>
        <p:nvPr/>
      </p:nvGrpSpPr>
      <p:grpSpPr>
        <a:xfrm>
          <a:off x="0" y="0"/>
          <a:ext cx="0" cy="0"/>
          <a:chOff x="0" y="0"/>
          <a:chExt cx="0" cy="0"/>
        </a:xfrm>
      </p:grpSpPr>
      <p:sp>
        <p:nvSpPr>
          <p:cNvPr id="165" name="Google Shape;165;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-7</a:t>
            </a:r>
            <a:endParaRPr sz="2800"/>
          </a:p>
        </p:txBody>
      </p:sp>
      <p:sp>
        <p:nvSpPr>
          <p:cNvPr id="166" name="Google Shape;166;p5"/>
          <p:cNvSpPr txBox="1"/>
          <p:nvPr>
            <p:ph idx="1" type="body"/>
          </p:nvPr>
        </p:nvSpPr>
        <p:spPr>
          <a:xfrm>
            <a:off x="812801" y="1749425"/>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1800"/>
              <a:t>Paper Title:</a:t>
            </a:r>
            <a:r>
              <a:rPr lang="en-IN" sz="1800"/>
              <a:t> Advanced Defected Bitter Gourd Detection Using Convolutional Neural Networks (CNN) with the M3 Model</a:t>
            </a:r>
            <a:br>
              <a:rPr i="1" lang="en-IN" sz="1800"/>
            </a:br>
            <a:r>
              <a:rPr b="1" lang="en-IN" sz="1800"/>
              <a:t>Authors:</a:t>
            </a:r>
            <a:r>
              <a:rPr lang="en-IN" sz="1800"/>
              <a:t> </a:t>
            </a:r>
            <a:r>
              <a:rPr b="1" lang="en-IN" sz="1800"/>
              <a:t>Md. Mehedi Hasan, Khairul Alam, Md. Newaz Ahmed Diganta, Arafat Ullah Nur, Md. Tarek Habib, Farruk Ahmed.</a:t>
            </a:r>
            <a:endParaRPr b="1" sz="1800"/>
          </a:p>
          <a:p>
            <a:pPr indent="0" lvl="0" marL="0" rtl="0" algn="l">
              <a:lnSpc>
                <a:spcPct val="115000"/>
              </a:lnSpc>
              <a:spcBef>
                <a:spcPts val="1200"/>
              </a:spcBef>
              <a:spcAft>
                <a:spcPts val="0"/>
              </a:spcAft>
              <a:buNone/>
            </a:pPr>
            <a:r>
              <a:rPr b="1" lang="en-IN" sz="1800"/>
              <a:t>Review:</a:t>
            </a:r>
            <a:br>
              <a:rPr b="1" lang="en-IN" sz="1800"/>
            </a:br>
            <a:r>
              <a:rPr lang="en-IN" sz="1800"/>
              <a:t>This study introduces the M3 model, a CNN-based approach for detecting defects in Bitter Gourd. The model demonstrates a significant improvement over previous methods, emphasizing the potential of CNNs in agricultural applications.</a:t>
            </a:r>
            <a:endParaRPr sz="1800"/>
          </a:p>
          <a:p>
            <a:pPr indent="0" lvl="0" marL="0" rtl="0" algn="l">
              <a:lnSpc>
                <a:spcPct val="115000"/>
              </a:lnSpc>
              <a:spcBef>
                <a:spcPts val="1200"/>
              </a:spcBef>
              <a:spcAft>
                <a:spcPts val="0"/>
              </a:spcAft>
              <a:buNone/>
            </a:pPr>
            <a:r>
              <a:rPr b="1" lang="en-IN" sz="1800"/>
              <a:t>Pros:</a:t>
            </a:r>
            <a:r>
              <a:rPr lang="en-IN" sz="1800"/>
              <a:t>Robust implementation of CNN for agricultural use.</a:t>
            </a:r>
            <a:endParaRPr sz="1800"/>
          </a:p>
          <a:p>
            <a:pPr indent="0" lvl="0" marL="0" rtl="0" algn="l">
              <a:lnSpc>
                <a:spcPct val="115000"/>
              </a:lnSpc>
              <a:spcBef>
                <a:spcPts val="1200"/>
              </a:spcBef>
              <a:spcAft>
                <a:spcPts val="0"/>
              </a:spcAft>
              <a:buNone/>
            </a:pPr>
            <a:r>
              <a:rPr b="1" lang="en-IN" sz="1800"/>
              <a:t>Cons:</a:t>
            </a:r>
            <a:r>
              <a:rPr lang="en-IN" sz="1800"/>
              <a:t>Data limitations due to constraints during the pandemic.</a:t>
            </a:r>
            <a:endParaRPr sz="1800"/>
          </a:p>
          <a:p>
            <a:pPr indent="0" lvl="0" marL="0" marR="0" rtl="0" algn="l">
              <a:lnSpc>
                <a:spcPct val="100000"/>
              </a:lnSpc>
              <a:spcBef>
                <a:spcPts val="120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67" name="Google Shape;167;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68" name="Google Shape;168;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9" name="Google Shape;169;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