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8" r:id="rId11"/>
    <p:sldId id="271" r:id="rId12"/>
    <p:sldId id="272" r:id="rId13"/>
    <p:sldId id="279" r:id="rId14"/>
    <p:sldId id="280" r:id="rId15"/>
    <p:sldId id="273" r:id="rId16"/>
    <p:sldId id="274" r:id="rId17"/>
    <p:sldId id="275" r:id="rId18"/>
    <p:sldId id="276" r:id="rId19"/>
    <p:sldId id="277" r:id="rId20"/>
    <p:sldId id="278"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J2ygT53Kzo3bGEARH+r4MK4OA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017faccbb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3017faccbb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17faccbb1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3017faccbb1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2F991A7D-960E-FB1E-2ED5-E6818D8872F8}"/>
            </a:ext>
          </a:extLst>
        </p:cNvPr>
        <p:cNvGrpSpPr/>
        <p:nvPr/>
      </p:nvGrpSpPr>
      <p:grpSpPr>
        <a:xfrm>
          <a:off x="0" y="0"/>
          <a:ext cx="0" cy="0"/>
          <a:chOff x="0" y="0"/>
          <a:chExt cx="0" cy="0"/>
        </a:xfrm>
      </p:grpSpPr>
      <p:sp>
        <p:nvSpPr>
          <p:cNvPr id="233" name="Google Shape;233;p8:notes">
            <a:extLst>
              <a:ext uri="{FF2B5EF4-FFF2-40B4-BE49-F238E27FC236}">
                <a16:creationId xmlns:a16="http://schemas.microsoft.com/office/drawing/2014/main" id="{FA163F76-FB9D-3AEC-BDC7-4708B1524EA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8:notes">
            <a:extLst>
              <a:ext uri="{FF2B5EF4-FFF2-40B4-BE49-F238E27FC236}">
                <a16:creationId xmlns:a16="http://schemas.microsoft.com/office/drawing/2014/main" id="{A50C828E-524D-FC4C-94A9-B67B958298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636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D5BA4FF1-9398-BA80-F872-E5A805025DF5}"/>
            </a:ext>
          </a:extLst>
        </p:cNvPr>
        <p:cNvGrpSpPr/>
        <p:nvPr/>
      </p:nvGrpSpPr>
      <p:grpSpPr>
        <a:xfrm>
          <a:off x="0" y="0"/>
          <a:ext cx="0" cy="0"/>
          <a:chOff x="0" y="0"/>
          <a:chExt cx="0" cy="0"/>
        </a:xfrm>
      </p:grpSpPr>
      <p:sp>
        <p:nvSpPr>
          <p:cNvPr id="233" name="Google Shape;233;p8:notes">
            <a:extLst>
              <a:ext uri="{FF2B5EF4-FFF2-40B4-BE49-F238E27FC236}">
                <a16:creationId xmlns:a16="http://schemas.microsoft.com/office/drawing/2014/main" id="{130F5E1B-3BCE-4384-E33D-AEE1FBD63D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8:notes">
            <a:extLst>
              <a:ext uri="{FF2B5EF4-FFF2-40B4-BE49-F238E27FC236}">
                <a16:creationId xmlns:a16="http://schemas.microsoft.com/office/drawing/2014/main" id="{7424EB68-3453-D5F4-1028-E049D40DF6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546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fee3778263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2fee3778263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116d4a507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3116d4a507b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3116d4a507b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fee3778263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2fee3778263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fee3778263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2fee377826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4"/>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14"/>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14"/>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4"/>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38" name="Google Shape;38;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4" name="Google Shape;44;p18"/>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5" name="Google Shape;45;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1" name="Google Shape;51;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2" name="Google Shape;52;p1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3" name="Google Shape;53;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4" name="Google Shape;54;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a:spLocks noGrp="1"/>
          </p:cNvSpPr>
          <p:nvPr>
            <p:ph type="pic" idx="2"/>
          </p:nvPr>
        </p:nvSpPr>
        <p:spPr>
          <a:xfrm>
            <a:off x="2389717" y="612775"/>
            <a:ext cx="7315200" cy="4114800"/>
          </a:xfrm>
          <a:prstGeom prst="rect">
            <a:avLst/>
          </a:prstGeom>
          <a:noFill/>
          <a:ln>
            <a:noFill/>
          </a:ln>
        </p:spPr>
      </p:sp>
      <p:sp>
        <p:nvSpPr>
          <p:cNvPr id="71" name="Google Shape;71;p2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3"/>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3"/>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514003" y="2766218"/>
            <a:ext cx="10515600" cy="1325563"/>
          </a:xfrm>
          <a:prstGeom prst="rect">
            <a:avLst/>
          </a:prstGeom>
          <a:noFill/>
          <a:ln>
            <a:noFill/>
          </a:ln>
        </p:spPr>
        <p:txBody>
          <a:bodyPr spcFirstLastPara="1" wrap="square" lIns="91425" tIns="45700" rIns="91425" bIns="45700" anchor="ctr" anchorCtr="0">
            <a:normAutofit fontScale="25000" lnSpcReduction="20000"/>
          </a:bodyPr>
          <a:lstStyle/>
          <a:p>
            <a:pPr algn="ctr">
              <a:lnSpc>
                <a:spcPct val="120000"/>
              </a:lnSpc>
            </a:pPr>
            <a:r>
              <a:rPr lang="en-US" sz="9600" b="1" dirty="0">
                <a:solidFill>
                  <a:srgbClr val="7030A0"/>
                </a:solidFill>
                <a:latin typeface="Verdana" panose="020B0604030504040204" pitchFamily="34" charset="0"/>
                <a:ea typeface="+mn-ea"/>
                <a:cs typeface="+mn-cs"/>
              </a:rPr>
              <a:t>MACHINE LEARNING TECHNIQUES FOR</a:t>
            </a:r>
          </a:p>
          <a:p>
            <a:pPr algn="ctr">
              <a:lnSpc>
                <a:spcPct val="120000"/>
              </a:lnSpc>
            </a:pPr>
            <a:r>
              <a:rPr lang="en-US" sz="9600" b="1" dirty="0">
                <a:solidFill>
                  <a:srgbClr val="7030A0"/>
                </a:solidFill>
                <a:latin typeface="Verdana" panose="020B0604030504040204" pitchFamily="34" charset="0"/>
                <a:ea typeface="+mn-ea"/>
                <a:cs typeface="+mn-cs"/>
              </a:rPr>
              <a:t>ACCELERATED DIAGNOSIS AND</a:t>
            </a:r>
          </a:p>
          <a:p>
            <a:pPr algn="ctr">
              <a:lnSpc>
                <a:spcPct val="120000"/>
              </a:lnSpc>
            </a:pPr>
            <a:r>
              <a:rPr lang="en-US" sz="9600" b="1" dirty="0">
                <a:solidFill>
                  <a:srgbClr val="7030A0"/>
                </a:solidFill>
                <a:latin typeface="Verdana" panose="020B0604030504040204" pitchFamily="34" charset="0"/>
                <a:ea typeface="+mn-ea"/>
                <a:cs typeface="+mn-cs"/>
              </a:rPr>
              <a:t>CLASSIFICATION OF ASH GOURD LEAF</a:t>
            </a:r>
          </a:p>
          <a:p>
            <a:pPr algn="ctr">
              <a:lnSpc>
                <a:spcPct val="120000"/>
              </a:lnSpc>
            </a:pPr>
            <a:r>
              <a:rPr lang="en-US" sz="9600" b="1" dirty="0">
                <a:solidFill>
                  <a:srgbClr val="7030A0"/>
                </a:solidFill>
                <a:latin typeface="Verdana" panose="020B0604030504040204" pitchFamily="34" charset="0"/>
                <a:ea typeface="+mn-ea"/>
                <a:cs typeface="+mn-cs"/>
              </a:rPr>
              <a:t>DISEASES</a:t>
            </a:r>
            <a:endParaRPr lang="en-IN" sz="9600" b="1" dirty="0">
              <a:solidFill>
                <a:srgbClr val="7030A0"/>
              </a:solidFill>
              <a:latin typeface="Verdana" panose="020B0604030504040204" pitchFamily="34" charset="0"/>
              <a:ea typeface="+mn-ea"/>
              <a:cs typeface="+mn-cs"/>
            </a:endParaRPr>
          </a:p>
          <a:p>
            <a:pPr marL="0" marR="0" lvl="0" indent="0" algn="ctr" rtl="0">
              <a:lnSpc>
                <a:spcPct val="120000"/>
              </a:lnSpc>
              <a:spcBef>
                <a:spcPts val="0"/>
              </a:spcBef>
              <a:spcAft>
                <a:spcPts val="0"/>
              </a:spcAft>
              <a:buClr>
                <a:srgbClr val="7030A0"/>
              </a:buClr>
              <a:buSzPct val="100000"/>
              <a:buFont typeface="Verdana"/>
              <a:buNone/>
            </a:pPr>
            <a:endParaRPr lang="en-US" sz="1400" b="0" i="0" u="none" strike="noStrike" cap="none" dirty="0">
              <a:solidFill>
                <a:srgbClr val="000000"/>
              </a:solidFill>
              <a:latin typeface="Arial"/>
              <a:ea typeface="Arial"/>
              <a:cs typeface="Arial"/>
              <a:sym typeface="Arial"/>
            </a:endParaRPr>
          </a:p>
        </p:txBody>
      </p:sp>
      <p:sp>
        <p:nvSpPr>
          <p:cNvPr id="94" name="Google Shape;94;p1"/>
          <p:cNvSpPr txBox="1"/>
          <p:nvPr/>
        </p:nvSpPr>
        <p:spPr>
          <a:xfrm>
            <a:off x="962903" y="5183900"/>
            <a:ext cx="44796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IN" sz="2400" b="1" i="0" u="none" strike="noStrike" cap="none">
                <a:solidFill>
                  <a:srgbClr val="FF0000"/>
                </a:solidFill>
                <a:latin typeface="Verdana"/>
                <a:ea typeface="Verdana"/>
                <a:cs typeface="Verdana"/>
                <a:sym typeface="Verdana"/>
              </a:rPr>
              <a:t>Mr.Deepak Kumar K</a:t>
            </a:r>
            <a:endParaRPr sz="24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IN" sz="2400" b="1" i="0" u="none" strike="noStrike" cap="none">
                <a:solidFill>
                  <a:srgbClr val="FF0000"/>
                </a:solidFill>
                <a:latin typeface="Verdana"/>
                <a:ea typeface="Verdana"/>
                <a:cs typeface="Verdana"/>
                <a:sym typeface="Verdana"/>
              </a:rPr>
              <a:t>Assistant Professor</a:t>
            </a:r>
            <a:endParaRPr sz="2400" b="1" i="0" u="none" strike="noStrike" cap="none">
              <a:solidFill>
                <a:srgbClr val="FF0000"/>
              </a:solidFill>
              <a:latin typeface="Verdana"/>
              <a:ea typeface="Verdana"/>
              <a:cs typeface="Verdana"/>
              <a:sym typeface="Verdana"/>
            </a:endParaRPr>
          </a:p>
        </p:txBody>
      </p:sp>
      <p:sp>
        <p:nvSpPr>
          <p:cNvPr id="95" name="Google Shape;95;p1"/>
          <p:cNvSpPr txBox="1"/>
          <p:nvPr/>
        </p:nvSpPr>
        <p:spPr>
          <a:xfrm>
            <a:off x="6302825" y="5179725"/>
            <a:ext cx="5205900" cy="15080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B21A2425C02</a:t>
            </a:r>
          </a:p>
          <a:p>
            <a:pPr marL="0" marR="0" lvl="0" indent="0" algn="l" rtl="0">
              <a:lnSpc>
                <a:spcPct val="100000"/>
              </a:lnSpc>
              <a:spcBef>
                <a:spcPts val="0"/>
              </a:spcBef>
              <a:spcAft>
                <a:spcPts val="0"/>
              </a:spcAft>
              <a:buClr>
                <a:srgbClr val="FF0000"/>
              </a:buClr>
              <a:buSzPts val="2400"/>
              <a:buFont typeface="Noto Sans Symbols"/>
              <a:buNone/>
            </a:pPr>
            <a:r>
              <a:rPr lang="en-IN" sz="2400" b="1" dirty="0" err="1">
                <a:solidFill>
                  <a:srgbClr val="FF0000"/>
                </a:solidFill>
                <a:latin typeface="Verdana"/>
                <a:ea typeface="Verdana"/>
                <a:cs typeface="Verdana"/>
                <a:sym typeface="Verdana"/>
              </a:rPr>
              <a:t>Lathika</a:t>
            </a:r>
            <a:r>
              <a:rPr lang="en-IN" sz="2400" b="1" i="0" u="none" strike="noStrike" cap="none" dirty="0">
                <a:solidFill>
                  <a:srgbClr val="FF0000"/>
                </a:solidFill>
                <a:latin typeface="Verdana"/>
                <a:ea typeface="Verdana"/>
                <a:cs typeface="Verdana"/>
                <a:sym typeface="Verdana"/>
              </a:rPr>
              <a:t> </a:t>
            </a:r>
            <a:r>
              <a:rPr lang="en-IN" sz="2400" b="1" dirty="0">
                <a:solidFill>
                  <a:srgbClr val="FF0000"/>
                </a:solidFill>
                <a:latin typeface="Verdana"/>
                <a:ea typeface="Verdana"/>
                <a:cs typeface="Verdana"/>
                <a:sym typeface="Verdana"/>
              </a:rPr>
              <a:t>P</a:t>
            </a:r>
            <a:r>
              <a:rPr lang="en-IN" sz="2400" b="1" i="0" u="none" strike="noStrike" cap="none" dirty="0">
                <a:solidFill>
                  <a:srgbClr val="FF0000"/>
                </a:solidFill>
                <a:latin typeface="Verdana"/>
                <a:ea typeface="Verdana"/>
                <a:cs typeface="Verdana"/>
                <a:sym typeface="Verdana"/>
              </a:rPr>
              <a:t> - 210701131</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IN" sz="2400" b="1" i="0" u="none" strike="noStrike" cap="none" dirty="0">
                <a:solidFill>
                  <a:srgbClr val="FF0000"/>
                </a:solidFill>
                <a:latin typeface="Verdana"/>
                <a:ea typeface="Verdana"/>
                <a:cs typeface="Verdana"/>
                <a:sym typeface="Verdana"/>
              </a:rPr>
              <a:t>Madhumitha </a:t>
            </a:r>
            <a:r>
              <a:rPr lang="en-IN" sz="2400" b="1" dirty="0">
                <a:solidFill>
                  <a:srgbClr val="FF0000"/>
                </a:solidFill>
                <a:latin typeface="Verdana"/>
                <a:ea typeface="Verdana"/>
                <a:cs typeface="Verdana"/>
                <a:sym typeface="Verdana"/>
              </a:rPr>
              <a:t>S</a:t>
            </a:r>
            <a:r>
              <a:rPr lang="en-IN" sz="2400" b="1" i="0" u="none" strike="noStrike" cap="none" dirty="0">
                <a:solidFill>
                  <a:srgbClr val="FF0000"/>
                </a:solidFill>
                <a:latin typeface="Verdana"/>
                <a:ea typeface="Verdana"/>
                <a:cs typeface="Verdana"/>
                <a:sym typeface="Verdana"/>
              </a:rPr>
              <a:t> - 210701142</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000"/>
              <a:buFont typeface="Noto Sans Symbols"/>
              <a:buNone/>
            </a:pPr>
            <a:endParaRPr sz="2000" b="1" i="0" u="none" strike="noStrike" cap="none" dirty="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IN" sz="2800" b="1" i="0" u="none" strike="noStrike" cap="none">
                <a:solidFill>
                  <a:srgbClr val="002060"/>
                </a:solidFill>
                <a:latin typeface="Verdana"/>
                <a:ea typeface="Verdana"/>
                <a:cs typeface="Verdana"/>
                <a:sym typeface="Verdana"/>
              </a:rPr>
              <a:t>Department of Computer Science and Engineering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3017faccbb1_0_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DFD Diagram</a:t>
            </a:r>
            <a:endParaRPr sz="2800"/>
          </a:p>
        </p:txBody>
      </p:sp>
      <p:sp>
        <p:nvSpPr>
          <p:cNvPr id="201" name="Google Shape;201;g3017faccbb1_0_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0" algn="just" rtl="0">
              <a:lnSpc>
                <a:spcPct val="115000"/>
              </a:lnSpc>
              <a:spcBef>
                <a:spcPts val="1200"/>
              </a:spcBef>
              <a:spcAft>
                <a:spcPts val="1200"/>
              </a:spcAft>
              <a:buSzPts val="1800"/>
              <a:buNone/>
            </a:pPr>
            <a:endParaRPr sz="2400" b="1" dirty="0">
              <a:latin typeface="Times New Roman"/>
              <a:ea typeface="Times New Roman"/>
              <a:cs typeface="Times New Roman"/>
              <a:sym typeface="Times New Roman"/>
            </a:endParaRPr>
          </a:p>
        </p:txBody>
      </p:sp>
      <p:sp>
        <p:nvSpPr>
          <p:cNvPr id="202" name="Google Shape;202;g3017faccbb1_0_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03" name="Google Shape;203;g3017faccbb1_0_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04" name="Google Shape;204;g3017faccbb1_0_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10</a:t>
            </a:fld>
            <a:endParaRPr/>
          </a:p>
        </p:txBody>
      </p:sp>
      <p:pic>
        <p:nvPicPr>
          <p:cNvPr id="3" name="Picture 2">
            <a:extLst>
              <a:ext uri="{FF2B5EF4-FFF2-40B4-BE49-F238E27FC236}">
                <a16:creationId xmlns:a16="http://schemas.microsoft.com/office/drawing/2014/main" id="{7F53D370-C72F-3551-CA10-7525209CD0A7}"/>
              </a:ext>
            </a:extLst>
          </p:cNvPr>
          <p:cNvPicPr>
            <a:picLocks noChangeAspect="1"/>
          </p:cNvPicPr>
          <p:nvPr/>
        </p:nvPicPr>
        <p:blipFill>
          <a:blip r:embed="rId3"/>
          <a:stretch>
            <a:fillRect/>
          </a:stretch>
        </p:blipFill>
        <p:spPr>
          <a:xfrm>
            <a:off x="3882767" y="1752600"/>
            <a:ext cx="4143533" cy="426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3017faccbb1_0_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Activity Diagram</a:t>
            </a:r>
            <a:endParaRPr sz="2800"/>
          </a:p>
        </p:txBody>
      </p:sp>
      <p:sp>
        <p:nvSpPr>
          <p:cNvPr id="228" name="Google Shape;228;g3017faccbb1_0_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1200"/>
              </a:spcAft>
              <a:buSzPts val="1800"/>
              <a:buNone/>
            </a:pPr>
            <a:endParaRPr sz="2400" b="1" dirty="0">
              <a:latin typeface="Times New Roman"/>
              <a:ea typeface="Times New Roman"/>
              <a:cs typeface="Times New Roman"/>
              <a:sym typeface="Times New Roman"/>
            </a:endParaRPr>
          </a:p>
        </p:txBody>
      </p:sp>
      <p:sp>
        <p:nvSpPr>
          <p:cNvPr id="229" name="Google Shape;229;g3017faccbb1_0_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30" name="Google Shape;230;g3017faccbb1_0_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31" name="Google Shape;231;g3017faccbb1_0_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11</a:t>
            </a:fld>
            <a:endParaRPr/>
          </a:p>
        </p:txBody>
      </p:sp>
      <p:pic>
        <p:nvPicPr>
          <p:cNvPr id="3" name="Picture 2">
            <a:extLst>
              <a:ext uri="{FF2B5EF4-FFF2-40B4-BE49-F238E27FC236}">
                <a16:creationId xmlns:a16="http://schemas.microsoft.com/office/drawing/2014/main" id="{3A9EF01A-21A4-0567-46D4-482F8635AADB}"/>
              </a:ext>
            </a:extLst>
          </p:cNvPr>
          <p:cNvPicPr>
            <a:picLocks noChangeAspect="1"/>
          </p:cNvPicPr>
          <p:nvPr/>
        </p:nvPicPr>
        <p:blipFill>
          <a:blip r:embed="rId3"/>
          <a:stretch>
            <a:fillRect/>
          </a:stretch>
        </p:blipFill>
        <p:spPr>
          <a:xfrm>
            <a:off x="3695700" y="1837113"/>
            <a:ext cx="4800600" cy="426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Implementation &amp; Results of First Module</a:t>
            </a:r>
            <a:endParaRPr sz="2800"/>
          </a:p>
        </p:txBody>
      </p:sp>
      <p:sp>
        <p:nvSpPr>
          <p:cNvPr id="237" name="Google Shape;237;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IN" sz="2400" dirty="0">
                <a:latin typeface="Times New Roman"/>
                <a:ea typeface="Times New Roman"/>
                <a:cs typeface="Times New Roman"/>
                <a:sym typeface="Times New Roman"/>
              </a:rPr>
              <a:t>TensorFlow and </a:t>
            </a:r>
            <a:r>
              <a:rPr lang="en-IN" sz="2400" dirty="0" err="1">
                <a:latin typeface="Times New Roman"/>
                <a:ea typeface="Times New Roman"/>
                <a:cs typeface="Times New Roman"/>
                <a:sym typeface="Times New Roman"/>
              </a:rPr>
              <a:t>Keras</a:t>
            </a:r>
            <a:r>
              <a:rPr lang="en-IN" sz="2400" dirty="0">
                <a:latin typeface="Times New Roman"/>
                <a:ea typeface="Times New Roman"/>
                <a:cs typeface="Times New Roman"/>
                <a:sym typeface="Times New Roman"/>
              </a:rPr>
              <a:t> were used for data augmentation  using </a:t>
            </a:r>
            <a:r>
              <a:rPr lang="en-IN" sz="2400" dirty="0" err="1">
                <a:latin typeface="Times New Roman"/>
                <a:ea typeface="Times New Roman"/>
                <a:cs typeface="Times New Roman"/>
                <a:sym typeface="Times New Roman"/>
              </a:rPr>
              <a:t>numpy</a:t>
            </a:r>
            <a:r>
              <a:rPr lang="en-IN" sz="2400" dirty="0">
                <a:latin typeface="Times New Roman"/>
                <a:ea typeface="Times New Roman"/>
                <a:cs typeface="Times New Roman"/>
                <a:sym typeface="Times New Roman"/>
              </a:rPr>
              <a:t> was used to check for disparities in classes in the data cleaning.</a:t>
            </a:r>
            <a:endParaRPr sz="2400" dirty="0">
              <a:latin typeface="Times New Roman"/>
              <a:ea typeface="Times New Roman"/>
              <a:cs typeface="Times New Roman"/>
              <a:sym typeface="Times New Roman"/>
            </a:endParaRPr>
          </a:p>
          <a:p>
            <a:pPr marL="469900" marR="0" lvl="0" indent="-469900" algn="l" rtl="0">
              <a:lnSpc>
                <a:spcPct val="100000"/>
              </a:lnSpc>
              <a:spcBef>
                <a:spcPts val="0"/>
              </a:spcBef>
              <a:spcAft>
                <a:spcPts val="0"/>
              </a:spcAft>
              <a:buClr>
                <a:srgbClr val="CC0000"/>
              </a:buClr>
              <a:buSzPts val="3200"/>
              <a:buFont typeface="Noto Sans Symbols"/>
              <a:buChar char="□"/>
            </a:pPr>
            <a:r>
              <a:rPr lang="en-IN" sz="2400" dirty="0">
                <a:latin typeface="Times New Roman"/>
                <a:ea typeface="Times New Roman"/>
                <a:cs typeface="Times New Roman"/>
                <a:sym typeface="Times New Roman"/>
              </a:rPr>
              <a:t>Segmentation was done using DeepLabv3 with </a:t>
            </a:r>
            <a:r>
              <a:rPr lang="en-IN" sz="2400" dirty="0" err="1">
                <a:latin typeface="Times New Roman"/>
                <a:ea typeface="Times New Roman"/>
                <a:cs typeface="Times New Roman"/>
                <a:sym typeface="Times New Roman"/>
              </a:rPr>
              <a:t>resnet</a:t>
            </a:r>
            <a:r>
              <a:rPr lang="en-IN" sz="2400" dirty="0">
                <a:latin typeface="Times New Roman"/>
                <a:ea typeface="Times New Roman"/>
                <a:cs typeface="Times New Roman"/>
                <a:sym typeface="Times New Roman"/>
              </a:rPr>
              <a:t> as backbone.</a:t>
            </a:r>
            <a:endParaRPr sz="2400" dirty="0">
              <a:latin typeface="Times New Roman"/>
              <a:ea typeface="Times New Roman"/>
              <a:cs typeface="Times New Roman"/>
              <a:sym typeface="Times New Roman"/>
            </a:endParaRPr>
          </a:p>
          <a:p>
            <a:pPr marL="469900" marR="0" lvl="0" indent="0" algn="l" rtl="0">
              <a:lnSpc>
                <a:spcPct val="100000"/>
              </a:lnSpc>
              <a:spcBef>
                <a:spcPts val="0"/>
              </a:spcBef>
              <a:spcAft>
                <a:spcPts val="0"/>
              </a:spcAft>
              <a:buSzPts val="1800"/>
              <a:buNone/>
            </a:pPr>
            <a:endParaRPr sz="2400" dirty="0">
              <a:latin typeface="Times New Roman"/>
              <a:ea typeface="Times New Roman"/>
              <a:cs typeface="Times New Roman"/>
              <a:sym typeface="Times New Roman"/>
            </a:endParaRPr>
          </a:p>
          <a:p>
            <a:pPr marL="469900" marR="0" lvl="0" indent="0" algn="l" rtl="0">
              <a:lnSpc>
                <a:spcPct val="100000"/>
              </a:lnSpc>
              <a:spcBef>
                <a:spcPts val="0"/>
              </a:spcBef>
              <a:spcAft>
                <a:spcPts val="0"/>
              </a:spcAft>
              <a:buSzPts val="1800"/>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238" name="Google Shape;23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39" name="Google Shape;23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40" name="Google Shape;24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77AE9D2-ECC7-FA4E-7CE5-C5349DA8C12E}"/>
            </a:ext>
          </a:extLst>
        </p:cNvPr>
        <p:cNvGrpSpPr/>
        <p:nvPr/>
      </p:nvGrpSpPr>
      <p:grpSpPr>
        <a:xfrm>
          <a:off x="0" y="0"/>
          <a:ext cx="0" cy="0"/>
          <a:chOff x="0" y="0"/>
          <a:chExt cx="0" cy="0"/>
        </a:xfrm>
      </p:grpSpPr>
      <p:sp>
        <p:nvSpPr>
          <p:cNvPr id="236" name="Google Shape;236;p8">
            <a:extLst>
              <a:ext uri="{FF2B5EF4-FFF2-40B4-BE49-F238E27FC236}">
                <a16:creationId xmlns:a16="http://schemas.microsoft.com/office/drawing/2014/main" id="{97785DF2-2DBB-653E-5997-035AE448F3C8}"/>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Implementation &amp; Results of First Module</a:t>
            </a:r>
            <a:endParaRPr sz="2800"/>
          </a:p>
        </p:txBody>
      </p:sp>
      <p:sp>
        <p:nvSpPr>
          <p:cNvPr id="237" name="Google Shape;237;p8">
            <a:extLst>
              <a:ext uri="{FF2B5EF4-FFF2-40B4-BE49-F238E27FC236}">
                <a16:creationId xmlns:a16="http://schemas.microsoft.com/office/drawing/2014/main" id="{D6FA0F4A-FA4B-49CB-32C5-5709F1028E35}"/>
              </a:ext>
            </a:extLst>
          </p:cNvPr>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SzPts val="1800"/>
              <a:buNone/>
            </a:pPr>
            <a:endParaRPr sz="2400" dirty="0">
              <a:latin typeface="Times New Roman"/>
              <a:ea typeface="Times New Roman"/>
              <a:cs typeface="Times New Roman"/>
              <a:sym typeface="Times New Roman"/>
            </a:endParaRPr>
          </a:p>
          <a:p>
            <a:pPr marL="469900" marR="0" lvl="0" indent="0" algn="l" rtl="0">
              <a:lnSpc>
                <a:spcPct val="100000"/>
              </a:lnSpc>
              <a:spcBef>
                <a:spcPts val="0"/>
              </a:spcBef>
              <a:spcAft>
                <a:spcPts val="0"/>
              </a:spcAft>
              <a:buSzPts val="1800"/>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238" name="Google Shape;238;p8">
            <a:extLst>
              <a:ext uri="{FF2B5EF4-FFF2-40B4-BE49-F238E27FC236}">
                <a16:creationId xmlns:a16="http://schemas.microsoft.com/office/drawing/2014/main" id="{4B78C657-6AEC-CD03-4C82-4A7A1AD54068}"/>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39" name="Google Shape;239;p8">
            <a:extLst>
              <a:ext uri="{FF2B5EF4-FFF2-40B4-BE49-F238E27FC236}">
                <a16:creationId xmlns:a16="http://schemas.microsoft.com/office/drawing/2014/main" id="{08D270B3-D75F-DFA8-356C-DE8149C27223}"/>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40" name="Google Shape;240;p8">
            <a:extLst>
              <a:ext uri="{FF2B5EF4-FFF2-40B4-BE49-F238E27FC236}">
                <a16:creationId xmlns:a16="http://schemas.microsoft.com/office/drawing/2014/main" id="{A26FCDA6-00CB-F0AB-8C7A-7462DC157F03}"/>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13</a:t>
            </a:fld>
            <a:endParaRPr/>
          </a:p>
        </p:txBody>
      </p:sp>
      <p:pic>
        <p:nvPicPr>
          <p:cNvPr id="3" name="Picture 2">
            <a:extLst>
              <a:ext uri="{FF2B5EF4-FFF2-40B4-BE49-F238E27FC236}">
                <a16:creationId xmlns:a16="http://schemas.microsoft.com/office/drawing/2014/main" id="{DBF6DEB3-2786-E93B-F7A8-6BDE12C56C10}"/>
              </a:ext>
            </a:extLst>
          </p:cNvPr>
          <p:cNvPicPr>
            <a:picLocks noChangeAspect="1"/>
          </p:cNvPicPr>
          <p:nvPr/>
        </p:nvPicPr>
        <p:blipFill>
          <a:blip r:embed="rId3"/>
          <a:stretch>
            <a:fillRect/>
          </a:stretch>
        </p:blipFill>
        <p:spPr>
          <a:xfrm>
            <a:off x="3541774" y="1912488"/>
            <a:ext cx="3246401" cy="3033023"/>
          </a:xfrm>
          <a:prstGeom prst="rect">
            <a:avLst/>
          </a:prstGeom>
        </p:spPr>
      </p:pic>
      <p:sp>
        <p:nvSpPr>
          <p:cNvPr id="5" name="TextBox 4">
            <a:extLst>
              <a:ext uri="{FF2B5EF4-FFF2-40B4-BE49-F238E27FC236}">
                <a16:creationId xmlns:a16="http://schemas.microsoft.com/office/drawing/2014/main" id="{ED9B5B7E-6CD5-A12F-C102-3F96D9CA48C7}"/>
              </a:ext>
            </a:extLst>
          </p:cNvPr>
          <p:cNvSpPr txBox="1"/>
          <p:nvPr/>
        </p:nvSpPr>
        <p:spPr>
          <a:xfrm>
            <a:off x="3739483" y="5187870"/>
            <a:ext cx="6097384" cy="307777"/>
          </a:xfrm>
          <a:prstGeom prst="rect">
            <a:avLst/>
          </a:prstGeom>
          <a:noFill/>
        </p:spPr>
        <p:txBody>
          <a:bodyPr wrap="square">
            <a:spAutoFit/>
          </a:bodyPr>
          <a:lstStyle/>
          <a:p>
            <a:r>
              <a:rPr lang="en-IN" sz="1400" dirty="0">
                <a:latin typeface="Times New Roman"/>
                <a:ea typeface="Times New Roman"/>
                <a:cs typeface="Times New Roman"/>
                <a:sym typeface="Times New Roman"/>
              </a:rPr>
              <a:t>     Training Loss and Epochs </a:t>
            </a:r>
            <a:endParaRPr lang="en-IN" dirty="0"/>
          </a:p>
        </p:txBody>
      </p:sp>
    </p:spTree>
    <p:extLst>
      <p:ext uri="{BB962C8B-B14F-4D97-AF65-F5344CB8AC3E}">
        <p14:creationId xmlns:p14="http://schemas.microsoft.com/office/powerpoint/2010/main" val="325827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7EC948AB-9993-00EF-B719-CE6DCDB4307E}"/>
            </a:ext>
          </a:extLst>
        </p:cNvPr>
        <p:cNvGrpSpPr/>
        <p:nvPr/>
      </p:nvGrpSpPr>
      <p:grpSpPr>
        <a:xfrm>
          <a:off x="0" y="0"/>
          <a:ext cx="0" cy="0"/>
          <a:chOff x="0" y="0"/>
          <a:chExt cx="0" cy="0"/>
        </a:xfrm>
      </p:grpSpPr>
      <p:sp>
        <p:nvSpPr>
          <p:cNvPr id="236" name="Google Shape;236;p8">
            <a:extLst>
              <a:ext uri="{FF2B5EF4-FFF2-40B4-BE49-F238E27FC236}">
                <a16:creationId xmlns:a16="http://schemas.microsoft.com/office/drawing/2014/main" id="{C7C33B15-CE27-6AF6-8B97-8FDA57F5A5EB}"/>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Implementation &amp; Results of First Module</a:t>
            </a:r>
            <a:endParaRPr sz="2800"/>
          </a:p>
        </p:txBody>
      </p:sp>
      <p:sp>
        <p:nvSpPr>
          <p:cNvPr id="237" name="Google Shape;237;p8">
            <a:extLst>
              <a:ext uri="{FF2B5EF4-FFF2-40B4-BE49-F238E27FC236}">
                <a16:creationId xmlns:a16="http://schemas.microsoft.com/office/drawing/2014/main" id="{297914E8-08A0-8E47-FC8A-BDF824165F4C}"/>
              </a:ext>
            </a:extLst>
          </p:cNvPr>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SzPts val="1800"/>
              <a:buNone/>
            </a:pPr>
            <a:endParaRPr sz="2400" dirty="0">
              <a:latin typeface="Times New Roman"/>
              <a:ea typeface="Times New Roman"/>
              <a:cs typeface="Times New Roman"/>
              <a:sym typeface="Times New Roman"/>
            </a:endParaRPr>
          </a:p>
          <a:p>
            <a:pPr marL="469900" marR="0" lvl="0" indent="0" algn="l" rtl="0">
              <a:lnSpc>
                <a:spcPct val="100000"/>
              </a:lnSpc>
              <a:spcBef>
                <a:spcPts val="0"/>
              </a:spcBef>
              <a:spcAft>
                <a:spcPts val="0"/>
              </a:spcAft>
              <a:buSzPts val="1800"/>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238" name="Google Shape;238;p8">
            <a:extLst>
              <a:ext uri="{FF2B5EF4-FFF2-40B4-BE49-F238E27FC236}">
                <a16:creationId xmlns:a16="http://schemas.microsoft.com/office/drawing/2014/main" id="{B20C2A59-3367-02E5-995E-DF2A0519A8F1}"/>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39" name="Google Shape;239;p8">
            <a:extLst>
              <a:ext uri="{FF2B5EF4-FFF2-40B4-BE49-F238E27FC236}">
                <a16:creationId xmlns:a16="http://schemas.microsoft.com/office/drawing/2014/main" id="{447CA9B1-23F7-525F-48B5-D543E1A62311}"/>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40" name="Google Shape;240;p8">
            <a:extLst>
              <a:ext uri="{FF2B5EF4-FFF2-40B4-BE49-F238E27FC236}">
                <a16:creationId xmlns:a16="http://schemas.microsoft.com/office/drawing/2014/main" id="{B0AED0C8-8F3F-8ACE-4764-1E2EE99361ED}"/>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14</a:t>
            </a:fld>
            <a:endParaRPr/>
          </a:p>
        </p:txBody>
      </p:sp>
      <p:sp>
        <p:nvSpPr>
          <p:cNvPr id="5" name="TextBox 4">
            <a:extLst>
              <a:ext uri="{FF2B5EF4-FFF2-40B4-BE49-F238E27FC236}">
                <a16:creationId xmlns:a16="http://schemas.microsoft.com/office/drawing/2014/main" id="{99722773-704B-D23A-3DE0-2C174F4B1AD6}"/>
              </a:ext>
            </a:extLst>
          </p:cNvPr>
          <p:cNvSpPr txBox="1"/>
          <p:nvPr/>
        </p:nvSpPr>
        <p:spPr>
          <a:xfrm>
            <a:off x="3961016" y="5526890"/>
            <a:ext cx="6097384" cy="307777"/>
          </a:xfrm>
          <a:prstGeom prst="rect">
            <a:avLst/>
          </a:prstGeom>
          <a:noFill/>
        </p:spPr>
        <p:txBody>
          <a:bodyPr wrap="square">
            <a:spAutoFit/>
          </a:bodyPr>
          <a:lstStyle/>
          <a:p>
            <a:r>
              <a:rPr lang="en-IN" sz="1400" dirty="0">
                <a:latin typeface="Times New Roman"/>
                <a:ea typeface="Times New Roman"/>
                <a:cs typeface="Times New Roman"/>
                <a:sym typeface="Times New Roman"/>
              </a:rPr>
              <a:t>     </a:t>
            </a:r>
            <a:r>
              <a:rPr lang="en-IN" dirty="0">
                <a:latin typeface="Times New Roman"/>
                <a:ea typeface="Times New Roman"/>
                <a:cs typeface="Times New Roman"/>
                <a:sym typeface="Times New Roman"/>
              </a:rPr>
              <a:t>A</a:t>
            </a:r>
            <a:r>
              <a:rPr lang="en-IN" sz="1400" dirty="0">
                <a:latin typeface="Times New Roman"/>
                <a:ea typeface="Times New Roman"/>
                <a:cs typeface="Times New Roman"/>
                <a:sym typeface="Times New Roman"/>
              </a:rPr>
              <a:t>ccuracy and Validation loss </a:t>
            </a:r>
            <a:endParaRPr lang="en-IN" dirty="0"/>
          </a:p>
        </p:txBody>
      </p:sp>
      <p:pic>
        <p:nvPicPr>
          <p:cNvPr id="4" name="Picture 3">
            <a:extLst>
              <a:ext uri="{FF2B5EF4-FFF2-40B4-BE49-F238E27FC236}">
                <a16:creationId xmlns:a16="http://schemas.microsoft.com/office/drawing/2014/main" id="{970E69ED-B0C7-F037-C828-8F3B74897ED1}"/>
              </a:ext>
            </a:extLst>
          </p:cNvPr>
          <p:cNvPicPr>
            <a:picLocks noChangeAspect="1"/>
          </p:cNvPicPr>
          <p:nvPr/>
        </p:nvPicPr>
        <p:blipFill>
          <a:blip r:embed="rId3"/>
          <a:stretch>
            <a:fillRect/>
          </a:stretch>
        </p:blipFill>
        <p:spPr>
          <a:xfrm>
            <a:off x="2624987" y="1836254"/>
            <a:ext cx="2370025" cy="3505504"/>
          </a:xfrm>
          <a:prstGeom prst="rect">
            <a:avLst/>
          </a:prstGeom>
        </p:spPr>
      </p:pic>
      <p:pic>
        <p:nvPicPr>
          <p:cNvPr id="7" name="Picture 6">
            <a:extLst>
              <a:ext uri="{FF2B5EF4-FFF2-40B4-BE49-F238E27FC236}">
                <a16:creationId xmlns:a16="http://schemas.microsoft.com/office/drawing/2014/main" id="{23DD8721-7127-6F17-7DE2-DE5F9AEB1E50}"/>
              </a:ext>
            </a:extLst>
          </p:cNvPr>
          <p:cNvPicPr>
            <a:picLocks noChangeAspect="1"/>
          </p:cNvPicPr>
          <p:nvPr/>
        </p:nvPicPr>
        <p:blipFill>
          <a:blip r:embed="rId4"/>
          <a:stretch>
            <a:fillRect/>
          </a:stretch>
        </p:blipFill>
        <p:spPr>
          <a:xfrm>
            <a:off x="5829244" y="2596845"/>
            <a:ext cx="3200677" cy="2591025"/>
          </a:xfrm>
          <a:prstGeom prst="rect">
            <a:avLst/>
          </a:prstGeom>
        </p:spPr>
      </p:pic>
    </p:spTree>
    <p:extLst>
      <p:ext uri="{BB962C8B-B14F-4D97-AF65-F5344CB8AC3E}">
        <p14:creationId xmlns:p14="http://schemas.microsoft.com/office/powerpoint/2010/main" val="408524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Conclusion &amp; Work for Phase II</a:t>
            </a:r>
            <a:endParaRPr sz="2800"/>
          </a:p>
        </p:txBody>
      </p:sp>
      <p:sp>
        <p:nvSpPr>
          <p:cNvPr id="246" name="Google Shape;246;p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0" algn="just" rtl="0">
              <a:lnSpc>
                <a:spcPct val="115000"/>
              </a:lnSpc>
              <a:spcBef>
                <a:spcPts val="1200"/>
              </a:spcBef>
              <a:spcAft>
                <a:spcPts val="0"/>
              </a:spcAft>
              <a:buSzPts val="1800"/>
              <a:buNone/>
            </a:pPr>
            <a:r>
              <a:rPr lang="en-US" sz="2400" dirty="0">
                <a:latin typeface="Times New Roman"/>
                <a:ea typeface="Times New Roman"/>
                <a:cs typeface="Times New Roman"/>
                <a:sym typeface="Times New Roman"/>
              </a:rPr>
              <a:t>For the core segmentation task, </a:t>
            </a:r>
            <a:r>
              <a:rPr lang="en-US" sz="2400" dirty="0" err="1">
                <a:latin typeface="Times New Roman"/>
                <a:ea typeface="Times New Roman"/>
                <a:cs typeface="Times New Roman"/>
                <a:sym typeface="Times New Roman"/>
              </a:rPr>
              <a:t>DeepLab</a:t>
            </a:r>
            <a:r>
              <a:rPr lang="en-US" sz="2400" dirty="0">
                <a:latin typeface="Times New Roman"/>
                <a:ea typeface="Times New Roman"/>
                <a:cs typeface="Times New Roman"/>
                <a:sym typeface="Times New Roman"/>
              </a:rPr>
              <a:t> v3 was used to accurately segment the </a:t>
            </a:r>
            <a:r>
              <a:rPr lang="en-US" sz="2400" dirty="0" err="1">
                <a:latin typeface="Times New Roman"/>
                <a:ea typeface="Times New Roman"/>
                <a:cs typeface="Times New Roman"/>
                <a:sym typeface="Times New Roman"/>
              </a:rPr>
              <a:t>Ashgourd</a:t>
            </a:r>
            <a:r>
              <a:rPr lang="en-US" sz="2400" dirty="0">
                <a:latin typeface="Times New Roman"/>
                <a:ea typeface="Times New Roman"/>
                <a:cs typeface="Times New Roman"/>
                <a:sym typeface="Times New Roman"/>
              </a:rPr>
              <a:t> leaf images, focusing on identifying disease-affected regions. This approach provided precise delineation of features critical for disease diagnosis and analysis. Performance metrics, including accuracy, precision, recall, and F1 score, were used to assess the effectiveness of </a:t>
            </a:r>
            <a:r>
              <a:rPr lang="en-US" sz="2400" dirty="0" err="1">
                <a:latin typeface="Times New Roman"/>
                <a:ea typeface="Times New Roman"/>
                <a:cs typeface="Times New Roman"/>
                <a:sym typeface="Times New Roman"/>
              </a:rPr>
              <a:t>DeepLab</a:t>
            </a:r>
            <a:r>
              <a:rPr lang="en-US" sz="2400" dirty="0">
                <a:latin typeface="Times New Roman"/>
                <a:ea typeface="Times New Roman"/>
                <a:cs typeface="Times New Roman"/>
                <a:sym typeface="Times New Roman"/>
              </a:rPr>
              <a:t> v3 in identifying and segmenting different types of </a:t>
            </a:r>
            <a:r>
              <a:rPr lang="en-US" sz="2400" dirty="0" err="1">
                <a:latin typeface="Times New Roman"/>
                <a:ea typeface="Times New Roman"/>
                <a:cs typeface="Times New Roman"/>
                <a:sym typeface="Times New Roman"/>
              </a:rPr>
              <a:t>Ashgourd</a:t>
            </a:r>
            <a:r>
              <a:rPr lang="en-US" sz="2400" dirty="0">
                <a:latin typeface="Times New Roman"/>
                <a:ea typeface="Times New Roman"/>
                <a:cs typeface="Times New Roman"/>
                <a:sym typeface="Times New Roman"/>
              </a:rPr>
              <a:t> leaf diseases, such as </a:t>
            </a:r>
            <a:r>
              <a:rPr lang="en-US" sz="2400" dirty="0" err="1">
                <a:latin typeface="Times New Roman"/>
                <a:ea typeface="Times New Roman"/>
                <a:cs typeface="Times New Roman"/>
                <a:sym typeface="Times New Roman"/>
              </a:rPr>
              <a:t>KMg</a:t>
            </a:r>
            <a:r>
              <a:rPr lang="en-US" sz="2400" dirty="0">
                <a:latin typeface="Times New Roman"/>
                <a:ea typeface="Times New Roman"/>
                <a:cs typeface="Times New Roman"/>
                <a:sym typeface="Times New Roman"/>
              </a:rPr>
              <a:t>, K, N, and </a:t>
            </a:r>
            <a:r>
              <a:rPr lang="en-US" sz="2400" dirty="0" err="1">
                <a:latin typeface="Times New Roman"/>
                <a:ea typeface="Times New Roman"/>
                <a:cs typeface="Times New Roman"/>
                <a:sym typeface="Times New Roman"/>
              </a:rPr>
              <a:t>Nmg</a:t>
            </a:r>
            <a:r>
              <a:rPr lang="en-US" sz="2400" dirty="0">
                <a:latin typeface="Times New Roman"/>
                <a:ea typeface="Times New Roman"/>
                <a:cs typeface="Times New Roman"/>
                <a:sym typeface="Times New Roman"/>
              </a:rPr>
              <a:t> powdery mildew, as well as healthy leaf samples.</a:t>
            </a:r>
            <a:br>
              <a:rPr lang="en-US" sz="2400" b="0" i="0" u="none" strike="noStrike" cap="none" dirty="0">
                <a:solidFill>
                  <a:srgbClr val="000000"/>
                </a:solidFill>
                <a:latin typeface="Verdana"/>
                <a:ea typeface="Verdana"/>
                <a:cs typeface="Verdana"/>
                <a:sym typeface="Verdana"/>
              </a:rPr>
            </a:br>
            <a:endParaRPr lang="en-US" sz="24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lang="en-US" sz="2400" dirty="0"/>
          </a:p>
        </p:txBody>
      </p:sp>
      <p:sp>
        <p:nvSpPr>
          <p:cNvPr id="247" name="Google Shape;24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48" name="Google Shape;248;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49" name="Google Shape;24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fee3778263_0_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Conclusion &amp; Work for Phase II</a:t>
            </a:r>
            <a:endParaRPr sz="2800"/>
          </a:p>
        </p:txBody>
      </p:sp>
      <p:sp>
        <p:nvSpPr>
          <p:cNvPr id="255" name="Google Shape;255;g2fee3778263_0_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3000"/>
              <a:buNone/>
            </a:pPr>
            <a:r>
              <a:rPr lang="en-US" sz="2400" dirty="0">
                <a:latin typeface="Times New Roman"/>
                <a:ea typeface="Times New Roman"/>
                <a:cs typeface="Times New Roman"/>
                <a:sym typeface="Times New Roman"/>
              </a:rPr>
              <a:t>Input Preparation: The segmented images from </a:t>
            </a:r>
            <a:r>
              <a:rPr lang="en-US" sz="2400" dirty="0" err="1">
                <a:latin typeface="Times New Roman"/>
                <a:ea typeface="Times New Roman"/>
                <a:cs typeface="Times New Roman"/>
                <a:sym typeface="Times New Roman"/>
              </a:rPr>
              <a:t>DeepLab</a:t>
            </a:r>
            <a:r>
              <a:rPr lang="en-US" sz="2400" dirty="0">
                <a:latin typeface="Times New Roman"/>
                <a:ea typeface="Times New Roman"/>
                <a:cs typeface="Times New Roman"/>
                <a:sym typeface="Times New Roman"/>
              </a:rPr>
              <a:t> v3 serve as inputs for </a:t>
            </a:r>
            <a:r>
              <a:rPr lang="en-US" sz="2400" dirty="0" err="1">
                <a:latin typeface="Times New Roman"/>
                <a:ea typeface="Times New Roman"/>
                <a:cs typeface="Times New Roman"/>
                <a:sym typeface="Times New Roman"/>
              </a:rPr>
              <a:t>ViTs</a:t>
            </a:r>
            <a:r>
              <a:rPr lang="en-US" sz="2400" dirty="0">
                <a:latin typeface="Times New Roman"/>
                <a:ea typeface="Times New Roman"/>
                <a:cs typeface="Times New Roman"/>
                <a:sym typeface="Times New Roman"/>
              </a:rPr>
              <a:t>, ensuring that only relevant areas (disease-affected regions) are processed, reducing noise and improving focus.</a:t>
            </a:r>
          </a:p>
          <a:p>
            <a:pPr marL="0" lvl="0" indent="0" algn="l" rtl="0">
              <a:lnSpc>
                <a:spcPct val="100000"/>
              </a:lnSpc>
              <a:spcBef>
                <a:spcPts val="1200"/>
              </a:spcBef>
              <a:spcAft>
                <a:spcPts val="0"/>
              </a:spcAft>
              <a:buSzPts val="3000"/>
              <a:buNone/>
            </a:pPr>
            <a:r>
              <a:rPr lang="en-US" sz="2400" dirty="0">
                <a:latin typeface="Times New Roman"/>
                <a:ea typeface="Times New Roman"/>
                <a:cs typeface="Times New Roman"/>
                <a:sym typeface="Times New Roman"/>
              </a:rPr>
              <a:t>Transformer Encoding: The input patches undergo linear embedding before being fed into multiple self-attention layers, capturing both local and global features relevant to disease type and severity.</a:t>
            </a:r>
          </a:p>
          <a:p>
            <a:pPr marL="0" lvl="0" indent="0" algn="l" rtl="0">
              <a:lnSpc>
                <a:spcPct val="100000"/>
              </a:lnSpc>
              <a:spcBef>
                <a:spcPts val="1200"/>
              </a:spcBef>
              <a:spcAft>
                <a:spcPts val="0"/>
              </a:spcAft>
              <a:buSzPts val="3000"/>
              <a:buNone/>
            </a:pPr>
            <a:r>
              <a:rPr lang="en-US" sz="2400" dirty="0">
                <a:latin typeface="Times New Roman"/>
                <a:ea typeface="Times New Roman"/>
                <a:cs typeface="Times New Roman"/>
                <a:sym typeface="Times New Roman"/>
              </a:rPr>
              <a:t>Classification Output: The final output layer maps the extracted features to specific disease categories, enabling accurate disease diagnosis and differentiation among the identified classes.</a:t>
            </a:r>
            <a:endParaRPr sz="2400" dirty="0">
              <a:latin typeface="Times New Roman"/>
              <a:ea typeface="Times New Roman"/>
              <a:cs typeface="Times New Roman"/>
              <a:sym typeface="Times New Roman"/>
            </a:endParaRPr>
          </a:p>
        </p:txBody>
      </p:sp>
      <p:sp>
        <p:nvSpPr>
          <p:cNvPr id="256" name="Google Shape;256;g2fee3778263_0_1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57" name="Google Shape;257;g2fee3778263_0_1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58" name="Google Shape;258;g2fee3778263_0_1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References</a:t>
            </a:r>
            <a:endParaRPr sz="2800"/>
          </a:p>
        </p:txBody>
      </p:sp>
      <p:sp>
        <p:nvSpPr>
          <p:cNvPr id="264" name="Google Shape;264;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CC0000"/>
              </a:buClr>
              <a:buSzPts val="1900"/>
              <a:buFont typeface="Wingdings" panose="05000000000000000000" pitchFamily="2" charset="2"/>
              <a:buChar char="Ø"/>
            </a:pPr>
            <a:r>
              <a:rPr lang="en-IN" sz="1600" dirty="0"/>
              <a:t>Zhang, S., Huang, W., &amp; Zhang, C. (2020). "Plant ailment acknowledgment based on plant leaf figure study." Applied Brilliance, 50(9), 3449–3462.</a:t>
            </a:r>
          </a:p>
          <a:p>
            <a:pPr marL="342900" algn="just">
              <a:spcBef>
                <a:spcPts val="0"/>
              </a:spcBef>
              <a:buClr>
                <a:srgbClr val="CC0000"/>
              </a:buClr>
              <a:buSzPts val="1900"/>
              <a:buFont typeface="Wingdings" panose="05000000000000000000" pitchFamily="2" charset="2"/>
              <a:buChar char="Ø"/>
            </a:pPr>
            <a:endParaRPr lang="en-IN" sz="1600" dirty="0"/>
          </a:p>
          <a:p>
            <a:pPr marL="342900" algn="just">
              <a:spcBef>
                <a:spcPts val="0"/>
              </a:spcBef>
              <a:buClr>
                <a:srgbClr val="CC0000"/>
              </a:buClr>
              <a:buSzPts val="1900"/>
              <a:buFont typeface="Wingdings" panose="05000000000000000000" pitchFamily="2" charset="2"/>
              <a:buChar char="Ø"/>
            </a:pPr>
            <a:r>
              <a:rPr lang="en-IN" sz="1600" dirty="0"/>
              <a:t>Mohanty, S. P., Hughes, Individual forced to leave his or her native country or home, &amp; </a:t>
            </a:r>
            <a:r>
              <a:rPr lang="en-IN" sz="1600" dirty="0" err="1"/>
              <a:t>Salathé</a:t>
            </a:r>
            <a:r>
              <a:rPr lang="en-IN" sz="1600" dirty="0"/>
              <a:t>, M. (2016). "Using deep knowledge for figure-located plant disease discovery." Boundaries in Plant Science, 7, 1419. </a:t>
            </a:r>
          </a:p>
          <a:p>
            <a:pPr marL="342900" algn="just">
              <a:spcBef>
                <a:spcPts val="0"/>
              </a:spcBef>
              <a:buClr>
                <a:srgbClr val="CC0000"/>
              </a:buClr>
              <a:buSzPts val="1900"/>
              <a:buFont typeface="Wingdings" panose="05000000000000000000" pitchFamily="2" charset="2"/>
              <a:buChar char="Ø"/>
            </a:pPr>
            <a:endParaRPr lang="en-IN" sz="1600" dirty="0"/>
          </a:p>
          <a:p>
            <a:pPr marL="342900" algn="just">
              <a:spcBef>
                <a:spcPts val="0"/>
              </a:spcBef>
              <a:buClr>
                <a:srgbClr val="CC0000"/>
              </a:buClr>
              <a:buSzPts val="1900"/>
              <a:buFont typeface="Wingdings" panose="05000000000000000000" pitchFamily="2" charset="2"/>
              <a:buChar char="Ø"/>
            </a:pPr>
            <a:r>
              <a:rPr lang="en-IN" sz="1600" dirty="0" err="1"/>
              <a:t>Sladojevic</a:t>
            </a:r>
            <a:r>
              <a:rPr lang="en-IN" sz="1600" dirty="0"/>
              <a:t>, S., </a:t>
            </a:r>
            <a:r>
              <a:rPr lang="en-IN" sz="1600" dirty="0" err="1"/>
              <a:t>Arsenovic</a:t>
            </a:r>
            <a:r>
              <a:rPr lang="en-IN" sz="1600" dirty="0"/>
              <a:t>, M., </a:t>
            </a:r>
            <a:r>
              <a:rPr lang="en-IN" sz="1600" dirty="0" err="1"/>
              <a:t>Anderla</a:t>
            </a:r>
            <a:r>
              <a:rPr lang="en-IN" sz="1600" dirty="0"/>
              <a:t>, A., </a:t>
            </a:r>
            <a:r>
              <a:rPr lang="en-IN" sz="1600" dirty="0" err="1"/>
              <a:t>Culibrk</a:t>
            </a:r>
            <a:r>
              <a:rPr lang="en-IN" sz="1600" dirty="0"/>
              <a:t>, D., &amp; Stefanovic, D. (2016). "Deep affecting animate nerve organs networks located acknowledgment of plant diseases by leaf countenance categorization." Computational Intelligence and Neuroscience, 2016. </a:t>
            </a:r>
          </a:p>
          <a:p>
            <a:pPr marL="342900" algn="just">
              <a:spcBef>
                <a:spcPts val="0"/>
              </a:spcBef>
              <a:buClr>
                <a:srgbClr val="CC0000"/>
              </a:buClr>
              <a:buSzPts val="1900"/>
              <a:buFont typeface="Wingdings" panose="05000000000000000000" pitchFamily="2" charset="2"/>
              <a:buChar char="Ø"/>
            </a:pPr>
            <a:endParaRPr lang="en-IN" sz="1600" dirty="0"/>
          </a:p>
          <a:p>
            <a:pPr marL="342900" algn="just">
              <a:spcBef>
                <a:spcPts val="0"/>
              </a:spcBef>
              <a:buClr>
                <a:srgbClr val="CC0000"/>
              </a:buClr>
              <a:buSzPts val="1900"/>
              <a:buFont typeface="Wingdings" panose="05000000000000000000" pitchFamily="2" charset="2"/>
              <a:buChar char="Ø"/>
            </a:pPr>
            <a:r>
              <a:rPr lang="en-IN" sz="1600" dirty="0" err="1"/>
              <a:t>Ferentinos</a:t>
            </a:r>
            <a:r>
              <a:rPr lang="en-IN" sz="1600" dirty="0"/>
              <a:t>, K. P. (2018). "Deep education models for plant affliction detection and disease." </a:t>
            </a:r>
            <a:r>
              <a:rPr lang="en-IN" sz="1600" dirty="0" err="1"/>
              <a:t>Calculatings</a:t>
            </a:r>
            <a:r>
              <a:rPr lang="en-IN" sz="1600" dirty="0"/>
              <a:t> and Televisions in Agriculture, 145, 311-318. </a:t>
            </a:r>
          </a:p>
          <a:p>
            <a:pPr marL="342900" algn="just">
              <a:spcBef>
                <a:spcPts val="0"/>
              </a:spcBef>
              <a:buClr>
                <a:srgbClr val="CC0000"/>
              </a:buClr>
              <a:buSzPts val="1900"/>
              <a:buFont typeface="Wingdings" panose="05000000000000000000" pitchFamily="2" charset="2"/>
              <a:buChar char="Ø"/>
            </a:pPr>
            <a:endParaRPr lang="en-IN" sz="1600" dirty="0"/>
          </a:p>
          <a:p>
            <a:pPr marL="342900" algn="just">
              <a:spcBef>
                <a:spcPts val="0"/>
              </a:spcBef>
              <a:buClr>
                <a:srgbClr val="CC0000"/>
              </a:buClr>
              <a:buSzPts val="1900"/>
              <a:buFont typeface="Wingdings" panose="05000000000000000000" pitchFamily="2" charset="2"/>
              <a:buChar char="Ø"/>
            </a:pPr>
            <a:r>
              <a:rPr lang="en-IN" sz="1600" dirty="0"/>
              <a:t>Picon, A., Alvarez-Gila, A., Seitz, M., Ortiz- </a:t>
            </a:r>
            <a:r>
              <a:rPr lang="en-IN" sz="1600" dirty="0" err="1"/>
              <a:t>Barredo</a:t>
            </a:r>
            <a:r>
              <a:rPr lang="en-IN" sz="1600" dirty="0"/>
              <a:t>, A., &amp; </a:t>
            </a:r>
            <a:r>
              <a:rPr lang="en-IN" sz="1600" dirty="0" err="1"/>
              <a:t>Echazarra</a:t>
            </a:r>
            <a:r>
              <a:rPr lang="en-IN" sz="1600" dirty="0"/>
              <a:t>, J. (2019). "Deep convolutional affecting animate nerve organs networks for travelling capture device-located crop ailment categorization in the wild." </a:t>
            </a:r>
            <a:r>
              <a:rPr lang="en-IN" sz="1600" dirty="0" err="1"/>
              <a:t>Calculatings</a:t>
            </a:r>
            <a:r>
              <a:rPr lang="en-IN" sz="1600" dirty="0"/>
              <a:t> and VCRs in Agriculture, 161, 280–290</a:t>
            </a:r>
            <a:endParaRPr sz="1600" dirty="0">
              <a:latin typeface="Times New Roman"/>
              <a:ea typeface="Times New Roman"/>
              <a:cs typeface="Times New Roman"/>
              <a:sym typeface="Times New Roman"/>
            </a:endParaRPr>
          </a:p>
        </p:txBody>
      </p:sp>
      <p:sp>
        <p:nvSpPr>
          <p:cNvPr id="265" name="Google Shape;265;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66" name="Google Shape;266;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67" name="Google Shape;267;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3116d4a507b_0_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IN" sz="3200" b="1">
                <a:solidFill>
                  <a:srgbClr val="FF0000"/>
                </a:solidFill>
              </a:rPr>
              <a:t>References</a:t>
            </a:r>
            <a:endParaRPr/>
          </a:p>
        </p:txBody>
      </p:sp>
      <p:sp>
        <p:nvSpPr>
          <p:cNvPr id="274" name="Google Shape;274;g3116d4a507b_0_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342900" lvl="0" algn="just" rtl="0">
              <a:lnSpc>
                <a:spcPct val="100000"/>
              </a:lnSpc>
              <a:spcBef>
                <a:spcPts val="0"/>
              </a:spcBef>
              <a:spcAft>
                <a:spcPts val="0"/>
              </a:spcAft>
              <a:buSzPts val="1900"/>
              <a:buFont typeface="Wingdings" panose="05000000000000000000" pitchFamily="2" charset="2"/>
              <a:buChar char="Ø"/>
            </a:pPr>
            <a:r>
              <a:rPr lang="en-IN" sz="1600" dirty="0"/>
              <a:t>Also, E. C., </a:t>
            </a:r>
            <a:r>
              <a:rPr lang="en-IN" sz="1600" dirty="0" err="1"/>
              <a:t>Yujian</a:t>
            </a:r>
            <a:r>
              <a:rPr lang="en-IN" sz="1600" dirty="0"/>
              <a:t>, L., </a:t>
            </a:r>
            <a:r>
              <a:rPr lang="en-IN" sz="1600" dirty="0" err="1"/>
              <a:t>Njuki</a:t>
            </a:r>
            <a:r>
              <a:rPr lang="en-IN" sz="1600" dirty="0"/>
              <a:t>, S., &amp; </a:t>
            </a:r>
            <a:r>
              <a:rPr lang="en-IN" sz="1600" dirty="0" err="1"/>
              <a:t>Yingchun</a:t>
            </a:r>
            <a:r>
              <a:rPr lang="en-IN" sz="1600" dirty="0"/>
              <a:t>, L. (2019). "A approximate study of fine-tuning deep knowledge models for plant affliction </a:t>
            </a:r>
            <a:r>
              <a:rPr lang="en-IN" sz="1600" dirty="0" err="1"/>
              <a:t>labeling</a:t>
            </a:r>
            <a:r>
              <a:rPr lang="en-IN" sz="1600" dirty="0"/>
              <a:t>." Computers and Camcorders in Farming, 161, 272– 279. </a:t>
            </a:r>
          </a:p>
          <a:p>
            <a:pPr marL="342900" lvl="0" algn="just" rtl="0">
              <a:lnSpc>
                <a:spcPct val="100000"/>
              </a:lnSpc>
              <a:spcBef>
                <a:spcPts val="0"/>
              </a:spcBef>
              <a:spcAft>
                <a:spcPts val="0"/>
              </a:spcAft>
              <a:buSzPts val="1900"/>
              <a:buFont typeface="Wingdings" panose="05000000000000000000" pitchFamily="2" charset="2"/>
              <a:buChar char="Ø"/>
            </a:pPr>
            <a:endParaRPr lang="en-IN" sz="1600" dirty="0"/>
          </a:p>
          <a:p>
            <a:pPr marL="342900" lvl="0" algn="just" rtl="0">
              <a:lnSpc>
                <a:spcPct val="100000"/>
              </a:lnSpc>
              <a:spcBef>
                <a:spcPts val="0"/>
              </a:spcBef>
              <a:spcAft>
                <a:spcPts val="0"/>
              </a:spcAft>
              <a:buSzPts val="1900"/>
              <a:buFont typeface="Wingdings" panose="05000000000000000000" pitchFamily="2" charset="2"/>
              <a:buChar char="Ø"/>
            </a:pPr>
            <a:r>
              <a:rPr lang="en-IN" sz="1600" dirty="0"/>
              <a:t>Brahimi, M., </a:t>
            </a:r>
            <a:r>
              <a:rPr lang="en-IN" sz="1600" dirty="0" err="1"/>
              <a:t>Boukhalfa</a:t>
            </a:r>
            <a:r>
              <a:rPr lang="en-IN" sz="1600" dirty="0"/>
              <a:t>, K., &amp; Moussaoui, A. (2017). "Deep learning for attractive woman afflictions: Categorization and symptoms imagination." Used Artificial Intelligence, 31(4), 299–315. </a:t>
            </a:r>
          </a:p>
          <a:p>
            <a:pPr marL="342900" lvl="0" algn="just" rtl="0">
              <a:lnSpc>
                <a:spcPct val="100000"/>
              </a:lnSpc>
              <a:spcBef>
                <a:spcPts val="0"/>
              </a:spcBef>
              <a:spcAft>
                <a:spcPts val="0"/>
              </a:spcAft>
              <a:buSzPts val="1900"/>
              <a:buFont typeface="Wingdings" panose="05000000000000000000" pitchFamily="2" charset="2"/>
              <a:buChar char="Ø"/>
            </a:pPr>
            <a:endParaRPr lang="en-IN" sz="1600" dirty="0"/>
          </a:p>
          <a:p>
            <a:pPr marL="342900" lvl="0" algn="just" rtl="0">
              <a:lnSpc>
                <a:spcPct val="100000"/>
              </a:lnSpc>
              <a:spcBef>
                <a:spcPts val="0"/>
              </a:spcBef>
              <a:spcAft>
                <a:spcPts val="0"/>
              </a:spcAft>
              <a:buSzPts val="1900"/>
              <a:buFont typeface="Wingdings" panose="05000000000000000000" pitchFamily="2" charset="2"/>
              <a:buChar char="Ø"/>
            </a:pPr>
            <a:r>
              <a:rPr lang="en-IN" sz="1600" dirty="0" err="1"/>
              <a:t>Kamilaris</a:t>
            </a:r>
            <a:r>
              <a:rPr lang="en-IN" sz="1600" dirty="0"/>
              <a:t>, A., &amp; </a:t>
            </a:r>
            <a:r>
              <a:rPr lang="en-IN" sz="1600" dirty="0" err="1"/>
              <a:t>Prenafeta-Boldú</a:t>
            </a:r>
            <a:r>
              <a:rPr lang="en-IN" sz="1600" dirty="0"/>
              <a:t>, F. X. (2018). "Deep education in farming: A survey." Computers and Camcorders in Farming, 147, 70–90.</a:t>
            </a:r>
          </a:p>
          <a:p>
            <a:pPr marL="342900" lvl="0" algn="just" rtl="0">
              <a:lnSpc>
                <a:spcPct val="100000"/>
              </a:lnSpc>
              <a:spcBef>
                <a:spcPts val="0"/>
              </a:spcBef>
              <a:spcAft>
                <a:spcPts val="0"/>
              </a:spcAft>
              <a:buSzPts val="1900"/>
              <a:buFont typeface="Wingdings" panose="05000000000000000000" pitchFamily="2" charset="2"/>
              <a:buChar char="Ø"/>
            </a:pPr>
            <a:endParaRPr lang="en-IN" sz="1600" dirty="0"/>
          </a:p>
          <a:p>
            <a:pPr marL="342900" lvl="0" algn="just" rtl="0">
              <a:lnSpc>
                <a:spcPct val="100000"/>
              </a:lnSpc>
              <a:spcBef>
                <a:spcPts val="0"/>
              </a:spcBef>
              <a:spcAft>
                <a:spcPts val="0"/>
              </a:spcAft>
              <a:buSzPts val="1900"/>
              <a:buFont typeface="Wingdings" panose="05000000000000000000" pitchFamily="2" charset="2"/>
              <a:buChar char="Ø"/>
            </a:pPr>
            <a:r>
              <a:rPr lang="en-IN" sz="1600" dirty="0"/>
              <a:t>Lu, Y., Yi, S., Zeng, N., Liu, Y., &amp; Zhang, Y. (2017). "</a:t>
            </a:r>
            <a:r>
              <a:rPr lang="en-IN" sz="1600" dirty="0" err="1"/>
              <a:t>Labeling</a:t>
            </a:r>
            <a:r>
              <a:rPr lang="en-IN" sz="1600" dirty="0"/>
              <a:t> of rice ailments utilizing deep convolutional neural networks." Neurocomputing, 267, 378–384. </a:t>
            </a:r>
          </a:p>
          <a:p>
            <a:pPr marL="342900" lvl="0" algn="just" rtl="0">
              <a:lnSpc>
                <a:spcPct val="100000"/>
              </a:lnSpc>
              <a:spcBef>
                <a:spcPts val="0"/>
              </a:spcBef>
              <a:spcAft>
                <a:spcPts val="0"/>
              </a:spcAft>
              <a:buSzPts val="1900"/>
              <a:buFont typeface="Wingdings" panose="05000000000000000000" pitchFamily="2" charset="2"/>
              <a:buChar char="Ø"/>
            </a:pPr>
            <a:endParaRPr lang="en-IN" sz="1600" dirty="0"/>
          </a:p>
          <a:p>
            <a:pPr marL="342900" lvl="0" algn="just" rtl="0">
              <a:lnSpc>
                <a:spcPct val="100000"/>
              </a:lnSpc>
              <a:spcBef>
                <a:spcPts val="0"/>
              </a:spcBef>
              <a:spcAft>
                <a:spcPts val="0"/>
              </a:spcAft>
              <a:buSzPts val="1900"/>
              <a:buFont typeface="Wingdings" panose="05000000000000000000" pitchFamily="2" charset="2"/>
              <a:buChar char="Ø"/>
            </a:pPr>
            <a:r>
              <a:rPr lang="en-IN" sz="1600" dirty="0"/>
              <a:t> Wang, G., Star, Y., &amp; Wang, J. (2017). "Mechanical representation-based plant ailment asperity estimation utilizing deep education." Computational Intelligence and Neuroscience, 2017. [11] Fuentes, A., Yoon, S., Kim, S. C., &amp; Park, D. S. (2017). "</a:t>
            </a:r>
            <a:endParaRPr sz="1600" dirty="0">
              <a:latin typeface="Times New Roman"/>
              <a:ea typeface="Times New Roman"/>
              <a:cs typeface="Times New Roman"/>
              <a:sym typeface="Times New Roman"/>
            </a:endParaRPr>
          </a:p>
        </p:txBody>
      </p:sp>
      <p:sp>
        <p:nvSpPr>
          <p:cNvPr id="275" name="Google Shape;275;g3116d4a507b_0_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Paper Publication Status</a:t>
            </a:r>
            <a:endParaRPr sz="2800"/>
          </a:p>
        </p:txBody>
      </p:sp>
      <p:sp>
        <p:nvSpPr>
          <p:cNvPr id="281" name="Google Shape;281;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IN" sz="3200" dirty="0">
                <a:solidFill>
                  <a:srgbClr val="000000"/>
                </a:solidFill>
                <a:latin typeface="Times New Roman"/>
                <a:ea typeface="Times New Roman"/>
                <a:cs typeface="Times New Roman"/>
                <a:sym typeface="Times New Roman"/>
              </a:rPr>
              <a:t>Accepted for publication</a:t>
            </a: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282" name="Google Shape;282;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283" name="Google Shape;283;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84" name="Google Shape;284;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Problem Statement and Motivation</a:t>
            </a:r>
            <a:endParaRPr sz="280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latin typeface="Times New Roman" panose="02020603050405020304" pitchFamily="18" charset="0"/>
                <a:cs typeface="Times New Roman" panose="02020603050405020304" pitchFamily="18" charset="0"/>
              </a:rPr>
              <a:t>Plant diseases are a critical issue in agriculture, leading to significant crop losses and reduced food quality. Traditional detection methods, which rely on manual inspection, are time-consuming, labor-intensive, and prone to error. These challenges hinder timely and accurate identification of diseases, leading to delayed interventions and, in many cases, the unnecessary use of harmful pesticides. There is a growing need for an automated, efficient, and accurate solution to detect plant diseases in real-time.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latin typeface="Times New Roman" panose="02020603050405020304" pitchFamily="18" charset="0"/>
                <a:cs typeface="Times New Roman" panose="02020603050405020304" pitchFamily="18" charset="0"/>
              </a:rPr>
              <a:t>With global food demand on the rise, improving agricultural productivity is essential. Machine learning, particularly through advanced models like Vision Transformers (</a:t>
            </a:r>
            <a:r>
              <a:rPr lang="en-US" sz="2000" dirty="0" err="1">
                <a:latin typeface="Times New Roman" panose="02020603050405020304" pitchFamily="18" charset="0"/>
                <a:cs typeface="Times New Roman" panose="02020603050405020304" pitchFamily="18" charset="0"/>
              </a:rPr>
              <a:t>ViTs</a:t>
            </a:r>
            <a:r>
              <a:rPr lang="en-US" sz="2000" dirty="0">
                <a:latin typeface="Times New Roman" panose="02020603050405020304" pitchFamily="18" charset="0"/>
                <a:cs typeface="Times New Roman" panose="02020603050405020304" pitchFamily="18" charset="0"/>
              </a:rPr>
              <a:t>) and Convolutional Neural Networks (CNNs), offers a promising solution to the limitations of traditional plant disease detection. By automating the process, this project aims to provide farmers with a tool that ensures early, accurate disease identification, leading to timely interventions, reduced crop losses, and more sustainable agricultural practices.</a:t>
            </a:r>
            <a:br>
              <a:rPr lang="en-IN" sz="2000" b="0" i="0" u="none" strike="noStrike" cap="none" dirty="0">
                <a:solidFill>
                  <a:srgbClr val="000000"/>
                </a:solidFill>
                <a:latin typeface="Verdana"/>
                <a:ea typeface="Verdana"/>
                <a:cs typeface="Verdana"/>
                <a:sym typeface="Verdana"/>
              </a:rPr>
            </a:br>
            <a:endParaRPr sz="20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sz="2400"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2"/>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4000" b="1">
                <a:solidFill>
                  <a:srgbClr val="FF0000"/>
                </a:solidFill>
              </a:rPr>
              <a:t>Thank You</a:t>
            </a:r>
            <a:endParaRPr/>
          </a:p>
        </p:txBody>
      </p:sp>
      <p:sp>
        <p:nvSpPr>
          <p:cNvPr id="290" name="Google Shape;290;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91" name="Google Shape;291;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20</a:t>
            </a:fld>
            <a:endParaRPr/>
          </a:p>
        </p:txBody>
      </p:sp>
      <p:sp>
        <p:nvSpPr>
          <p:cNvPr id="292" name="Google Shape;29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Objectives</a:t>
            </a:r>
            <a:endParaRPr sz="2800"/>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Accurate and efficient diagnosis using advanced machine learning algorithms and image processing</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Decrease time for detection and to focus on the further  process.</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000000"/>
              </a:buClr>
              <a:buSzPts val="2400"/>
              <a:buFont typeface="Times New Roman"/>
              <a:buChar char="□"/>
            </a:pPr>
            <a:r>
              <a:rPr lang="en-IN" sz="2400" dirty="0">
                <a:solidFill>
                  <a:srgbClr val="000000"/>
                </a:solidFill>
                <a:latin typeface="Times New Roman"/>
                <a:ea typeface="Times New Roman"/>
                <a:cs typeface="Times New Roman"/>
                <a:sym typeface="Times New Roman"/>
              </a:rPr>
              <a:t>Image processing to extract the important features.</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Improve the performance of the machine learning algorithm to effectively detect the diseases.</a:t>
            </a:r>
            <a:endParaRPr sz="2400" dirty="0">
              <a:solidFill>
                <a:srgbClr val="000000"/>
              </a:solidFill>
              <a:latin typeface="Times New Roman"/>
              <a:ea typeface="Times New Roman"/>
              <a:cs typeface="Times New Roman"/>
              <a:sym typeface="Times New Roman"/>
            </a:endParaRPr>
          </a:p>
          <a:p>
            <a:pPr marL="469900" marR="0" lvl="0" indent="0" algn="l" rtl="0">
              <a:lnSpc>
                <a:spcPct val="100000"/>
              </a:lnSpc>
              <a:spcBef>
                <a:spcPts val="0"/>
              </a:spcBef>
              <a:spcAft>
                <a:spcPts val="0"/>
              </a:spcAft>
              <a:buSzPts val="1800"/>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Abstract</a:t>
            </a:r>
            <a:endParaRPr sz="2800"/>
          </a:p>
        </p:txBody>
      </p:sp>
      <p:sp>
        <p:nvSpPr>
          <p:cNvPr id="120" name="Google Shape;120;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indent="-469900" algn="just">
              <a:spcBef>
                <a:spcPts val="0"/>
              </a:spcBef>
              <a:buClr>
                <a:srgbClr val="CC0000"/>
              </a:buClr>
              <a:buSzPts val="3200"/>
            </a:pPr>
            <a:r>
              <a:rPr lang="en-US" sz="2000" dirty="0">
                <a:latin typeface="Times New Roman" panose="02020603050405020304" pitchFamily="18" charset="0"/>
                <a:cs typeface="Times New Roman" panose="02020603050405020304" pitchFamily="18" charset="0"/>
              </a:rPr>
              <a:t>This project focuses on detecting and classifying leaf diseases in Ash Gourd using advanced machine learning techniques. The dataset, sourced from Kaggle, contains images of healthy leaves and diseased categories such as K, </a:t>
            </a:r>
            <a:r>
              <a:rPr lang="en-US" sz="2000" dirty="0" err="1">
                <a:latin typeface="Times New Roman" panose="02020603050405020304" pitchFamily="18" charset="0"/>
                <a:cs typeface="Times New Roman" panose="02020603050405020304" pitchFamily="18" charset="0"/>
              </a:rPr>
              <a:t>K_mg</a:t>
            </a:r>
            <a:r>
              <a:rPr lang="en-US" sz="2000" dirty="0">
                <a:latin typeface="Times New Roman" panose="02020603050405020304" pitchFamily="18" charset="0"/>
                <a:cs typeface="Times New Roman" panose="02020603050405020304" pitchFamily="18" charset="0"/>
              </a:rPr>
              <a:t>, N, powdery mildew, N_K, and </a:t>
            </a:r>
            <a:r>
              <a:rPr lang="en-US" sz="2000" dirty="0" err="1">
                <a:latin typeface="Times New Roman" panose="02020603050405020304" pitchFamily="18" charset="0"/>
                <a:cs typeface="Times New Roman" panose="02020603050405020304" pitchFamily="18" charset="0"/>
              </a:rPr>
              <a:t>N_mg</a:t>
            </a:r>
            <a:r>
              <a:rPr lang="en-US" sz="2000" dirty="0">
                <a:latin typeface="Times New Roman" panose="02020603050405020304" pitchFamily="18" charset="0"/>
                <a:cs typeface="Times New Roman" panose="02020603050405020304" pitchFamily="18" charset="0"/>
              </a:rPr>
              <a:t>. The methodology involves several critical stages: preprocessing the data to enhance quality, applying data augmentation techniques to increase dataset diversity, and segmenting the data for training and testing phases. DeepLabV3+ with a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backbone is employed for precise segmentation and classification. To ensure robust performance, accuracy is meticulously monitored, and early stopping callbacks are implemented during epochs to mitigate overfitting. This approach aims to accelerate diagnosis, improve classification accuracy, and contribute to effective disease management in agriculture.</a:t>
            </a:r>
          </a:p>
          <a:p>
            <a:pPr marL="0" marR="0" lvl="0" indent="0" algn="just" rtl="0">
              <a:lnSpc>
                <a:spcPct val="100000"/>
              </a:lnSpc>
              <a:spcBef>
                <a:spcPts val="0"/>
              </a:spcBef>
              <a:spcAft>
                <a:spcPts val="0"/>
              </a:spcAft>
              <a:buClr>
                <a:srgbClr val="CC0000"/>
              </a:buClr>
              <a:buSzPts val="3200"/>
              <a:buNone/>
            </a:pPr>
            <a:br>
              <a:rPr lang="en-IN" sz="2800" b="0" i="0" u="none" strike="noStrike" cap="none" dirty="0">
                <a:solidFill>
                  <a:srgbClr val="000000"/>
                </a:solidFill>
                <a:latin typeface="Verdana"/>
                <a:ea typeface="Verdana"/>
                <a:cs typeface="Verdana"/>
                <a:sym typeface="Verdana"/>
              </a:rPr>
            </a:br>
            <a:endParaRPr lang="en-IN"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121" name="Google Shape;121;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22" name="Google Shape;122;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23" name="Google Shape;123;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System Architecture</a:t>
            </a:r>
            <a:endParaRPr sz="2800"/>
          </a:p>
        </p:txBody>
      </p:sp>
      <p:sp>
        <p:nvSpPr>
          <p:cNvPr id="129" name="Google Shape;129;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SzPts val="1800"/>
              <a:buNone/>
            </a:pPr>
            <a:br>
              <a:rPr lang="en-IN"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a:p>
        </p:txBody>
      </p:sp>
      <p:sp>
        <p:nvSpPr>
          <p:cNvPr id="130" name="Google Shape;130;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31" name="Google Shape;131;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32" name="Google Shape;132;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5</a:t>
            </a:fld>
            <a:endParaRPr/>
          </a:p>
        </p:txBody>
      </p:sp>
      <p:pic>
        <p:nvPicPr>
          <p:cNvPr id="3" name="Picture 2">
            <a:extLst>
              <a:ext uri="{FF2B5EF4-FFF2-40B4-BE49-F238E27FC236}">
                <a16:creationId xmlns:a16="http://schemas.microsoft.com/office/drawing/2014/main" id="{3A0BF395-0095-8188-D4DF-611587FF9C06}"/>
              </a:ext>
            </a:extLst>
          </p:cNvPr>
          <p:cNvPicPr>
            <a:picLocks noChangeAspect="1"/>
          </p:cNvPicPr>
          <p:nvPr/>
        </p:nvPicPr>
        <p:blipFill>
          <a:blip r:embed="rId3"/>
          <a:stretch>
            <a:fillRect/>
          </a:stretch>
        </p:blipFill>
        <p:spPr>
          <a:xfrm>
            <a:off x="4089862" y="1752600"/>
            <a:ext cx="3325091"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List of Modules</a:t>
            </a:r>
            <a:endParaRPr sz="2800"/>
          </a:p>
        </p:txBody>
      </p:sp>
      <p:sp>
        <p:nvSpPr>
          <p:cNvPr id="138" name="Google Shape;138;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Data Collection </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Data preprocessing</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Data augmentation</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Segmentation</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IN" sz="2400" dirty="0">
                <a:solidFill>
                  <a:srgbClr val="000000"/>
                </a:solidFill>
                <a:latin typeface="Times New Roman"/>
                <a:ea typeface="Times New Roman"/>
                <a:cs typeface="Times New Roman"/>
                <a:sym typeface="Times New Roman"/>
              </a:rPr>
              <a:t>Classification using variants of CNN algorithm </a:t>
            </a: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139" name="Google Shape;139;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40" name="Google Shape;140;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41" name="Google Shape;141;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Functional Description</a:t>
            </a:r>
            <a:endParaRPr sz="2800"/>
          </a:p>
        </p:txBody>
      </p:sp>
      <p:sp>
        <p:nvSpPr>
          <p:cNvPr id="147" name="Google Shape;147;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lnSpc>
                <a:spcPct val="115000"/>
              </a:lnSpc>
              <a:spcBef>
                <a:spcPts val="1200"/>
              </a:spcBef>
              <a:spcAft>
                <a:spcPts val="0"/>
              </a:spcAft>
              <a:buClr>
                <a:srgbClr val="CC0000"/>
              </a:buClr>
              <a:buSzPts val="2400"/>
              <a:buChar char="□"/>
            </a:pPr>
            <a:r>
              <a:rPr lang="en-IN" sz="2400" b="1" dirty="0">
                <a:latin typeface="Times New Roman"/>
                <a:ea typeface="Times New Roman"/>
                <a:cs typeface="Times New Roman"/>
                <a:sym typeface="Times New Roman"/>
              </a:rPr>
              <a:t>Data Collection:</a:t>
            </a:r>
            <a:r>
              <a:rPr lang="en-IN" sz="2400" dirty="0">
                <a:latin typeface="Times New Roman"/>
                <a:ea typeface="Times New Roman"/>
                <a:cs typeface="Times New Roman"/>
                <a:sym typeface="Times New Roman"/>
              </a:rPr>
              <a:t> The collection of precise as well as valid data is essential for model's training in order to get the highest level of classification accuracy that makes the model more credible. This study uses the publicly accessible data set in which </a:t>
            </a:r>
            <a:r>
              <a:rPr lang="en-IN" sz="2400" dirty="0" err="1">
                <a:latin typeface="Times New Roman"/>
                <a:ea typeface="Times New Roman"/>
                <a:cs typeface="Times New Roman"/>
                <a:sym typeface="Times New Roman"/>
              </a:rPr>
              <a:t>Ashgourd</a:t>
            </a:r>
            <a:r>
              <a:rPr lang="en-IN" sz="2400" dirty="0">
                <a:latin typeface="Times New Roman"/>
                <a:ea typeface="Times New Roman"/>
                <a:cs typeface="Times New Roman"/>
                <a:sym typeface="Times New Roman"/>
              </a:rPr>
              <a:t> images can be found. After collecting data, preliminary processing is carried out to transform the images to a form which the model may accept as </a:t>
            </a:r>
            <a:r>
              <a:rPr lang="en-IN" sz="2400" dirty="0" err="1">
                <a:latin typeface="Times New Roman"/>
                <a:ea typeface="Times New Roman"/>
                <a:cs typeface="Times New Roman"/>
                <a:sym typeface="Times New Roman"/>
              </a:rPr>
              <a:t>input.Data</a:t>
            </a:r>
            <a:r>
              <a:rPr lang="en-IN" sz="2400" dirty="0">
                <a:latin typeface="Times New Roman"/>
                <a:ea typeface="Times New Roman"/>
                <a:cs typeface="Times New Roman"/>
                <a:sym typeface="Times New Roman"/>
              </a:rPr>
              <a:t> is first divided into four folders illustrating four classes: Healthy, potassium, Magnesium, Nitrogen and combined deficiencies which causes diseases respectively. Afterwards, data is separated into train and test data with a proportion of 80:20.</a:t>
            </a:r>
            <a:endParaRPr sz="2400" dirty="0">
              <a:latin typeface="Times New Roman"/>
              <a:ea typeface="Times New Roman"/>
              <a:cs typeface="Times New Roman"/>
              <a:sym typeface="Times New Roman"/>
            </a:endParaRPr>
          </a:p>
          <a:p>
            <a:pPr marL="469900" marR="0" lvl="0" indent="0" algn="l" rtl="0">
              <a:lnSpc>
                <a:spcPct val="100000"/>
              </a:lnSpc>
              <a:spcBef>
                <a:spcPts val="1200"/>
              </a:spcBef>
              <a:spcAft>
                <a:spcPts val="0"/>
              </a:spcAft>
              <a:buSzPts val="1800"/>
              <a:buNone/>
            </a:pPr>
            <a:br>
              <a:rPr lang="en-IN"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sz="2400" dirty="0"/>
          </a:p>
        </p:txBody>
      </p:sp>
      <p:sp>
        <p:nvSpPr>
          <p:cNvPr id="148" name="Google Shape;148;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49" name="Google Shape;149;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50" name="Google Shape;150;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fee3778263_0_4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Functional Description </a:t>
            </a:r>
            <a:endParaRPr sz="2800"/>
          </a:p>
        </p:txBody>
      </p:sp>
      <p:sp>
        <p:nvSpPr>
          <p:cNvPr id="165" name="Google Shape;165;g2fee3778263_0_4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lnSpc>
                <a:spcPct val="115000"/>
              </a:lnSpc>
              <a:spcBef>
                <a:spcPts val="1200"/>
              </a:spcBef>
              <a:spcAft>
                <a:spcPts val="0"/>
              </a:spcAft>
              <a:buSzPts val="2400"/>
              <a:buChar char="□"/>
            </a:pPr>
            <a:r>
              <a:rPr lang="en-IN" sz="2400" b="1" dirty="0">
                <a:latin typeface="Times New Roman"/>
                <a:ea typeface="Times New Roman"/>
                <a:cs typeface="Times New Roman"/>
                <a:sym typeface="Times New Roman"/>
              </a:rPr>
              <a:t>Data Augmentation: </a:t>
            </a:r>
            <a:r>
              <a:rPr lang="en-IN" sz="2400" dirty="0">
                <a:latin typeface="Times New Roman"/>
                <a:ea typeface="Times New Roman"/>
                <a:cs typeface="Times New Roman"/>
                <a:sym typeface="Times New Roman"/>
              </a:rPr>
              <a:t>A range of data augmentation procedures were utilized to decrease overfitting by increasing the training dataset's effective size and improve our model's generalizability. Among the augmentation techniques were random rotations to mimic different orientations, flipping (horizontally and vertically) to account for mirrored or inverted scans, and scaling to introduce variation in the size of regions of interest.</a:t>
            </a:r>
            <a:endParaRPr sz="2400" dirty="0">
              <a:latin typeface="Times New Roman"/>
              <a:ea typeface="Times New Roman"/>
              <a:cs typeface="Times New Roman"/>
              <a:sym typeface="Times New Roman"/>
            </a:endParaRPr>
          </a:p>
          <a:p>
            <a:pPr marL="0" lvl="0" indent="0" algn="l" rtl="0">
              <a:lnSpc>
                <a:spcPct val="100000"/>
              </a:lnSpc>
              <a:spcBef>
                <a:spcPts val="1200"/>
              </a:spcBef>
              <a:spcAft>
                <a:spcPts val="0"/>
              </a:spcAft>
              <a:buSzPts val="3000"/>
              <a:buNone/>
            </a:pPr>
            <a:endParaRPr sz="2400" b="1" dirty="0">
              <a:latin typeface="Times New Roman"/>
              <a:ea typeface="Times New Roman"/>
              <a:cs typeface="Times New Roman"/>
              <a:sym typeface="Times New Roman"/>
            </a:endParaRPr>
          </a:p>
        </p:txBody>
      </p:sp>
      <p:sp>
        <p:nvSpPr>
          <p:cNvPr id="166" name="Google Shape;166;g2fee3778263_0_4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67" name="Google Shape;167;g2fee3778263_0_4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68" name="Google Shape;168;g2fee3778263_0_4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fee3778263_0_2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a:solidFill>
                  <a:srgbClr val="FF0000"/>
                </a:solidFill>
              </a:rPr>
              <a:t>Functional Description</a:t>
            </a:r>
            <a:endParaRPr sz="2800"/>
          </a:p>
        </p:txBody>
      </p:sp>
      <p:sp>
        <p:nvSpPr>
          <p:cNvPr id="174" name="Google Shape;174;g2fee3778263_0_2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lnSpc>
                <a:spcPct val="115000"/>
              </a:lnSpc>
              <a:spcBef>
                <a:spcPts val="1200"/>
              </a:spcBef>
              <a:spcAft>
                <a:spcPts val="0"/>
              </a:spcAft>
              <a:buClr>
                <a:srgbClr val="CC0000"/>
              </a:buClr>
              <a:buSzPts val="2400"/>
              <a:buChar char="□"/>
            </a:pPr>
            <a:r>
              <a:rPr lang="en-IN" sz="2000" b="1" dirty="0">
                <a:latin typeface="Times New Roman"/>
                <a:ea typeface="Times New Roman"/>
                <a:cs typeface="Times New Roman"/>
                <a:sym typeface="Times New Roman"/>
              </a:rPr>
              <a:t>Segmentation:</a:t>
            </a:r>
            <a:r>
              <a:rPr lang="en-US" sz="2000" b="1" dirty="0" err="1">
                <a:latin typeface="Times New Roman"/>
                <a:ea typeface="Times New Roman"/>
                <a:cs typeface="Times New Roman"/>
                <a:sym typeface="Times New Roman"/>
              </a:rPr>
              <a:t>DeepLab</a:t>
            </a:r>
            <a:r>
              <a:rPr lang="en-US" sz="2000" b="1" dirty="0">
                <a:latin typeface="Times New Roman"/>
                <a:ea typeface="Times New Roman"/>
                <a:cs typeface="Times New Roman"/>
                <a:sym typeface="Times New Roman"/>
              </a:rPr>
              <a:t> v3: </a:t>
            </a:r>
            <a:r>
              <a:rPr lang="en-US" sz="2000" dirty="0">
                <a:latin typeface="Times New Roman"/>
                <a:ea typeface="Times New Roman"/>
                <a:cs typeface="Times New Roman"/>
                <a:sym typeface="Times New Roman"/>
              </a:rPr>
              <a:t>This architecture leverages a powerful encoder-decoder structure for segmentation tasks, making it highly suitable for identifying and classifying </a:t>
            </a:r>
            <a:r>
              <a:rPr lang="en-US" sz="2000" dirty="0" err="1">
                <a:latin typeface="Times New Roman"/>
                <a:ea typeface="Times New Roman"/>
                <a:cs typeface="Times New Roman"/>
                <a:sym typeface="Times New Roman"/>
              </a:rPr>
              <a:t>Ashgourd</a:t>
            </a:r>
            <a:r>
              <a:rPr lang="en-US" sz="2000" dirty="0">
                <a:latin typeface="Times New Roman"/>
                <a:ea typeface="Times New Roman"/>
                <a:cs typeface="Times New Roman"/>
                <a:sym typeface="Times New Roman"/>
              </a:rPr>
              <a:t> leaf diseases. Unlike traditional classification models, </a:t>
            </a:r>
            <a:r>
              <a:rPr lang="en-US" sz="2000" dirty="0" err="1">
                <a:latin typeface="Times New Roman"/>
                <a:ea typeface="Times New Roman"/>
                <a:cs typeface="Times New Roman"/>
                <a:sym typeface="Times New Roman"/>
              </a:rPr>
              <a:t>DeepLab</a:t>
            </a:r>
            <a:r>
              <a:rPr lang="en-US" sz="2000" dirty="0">
                <a:latin typeface="Times New Roman"/>
                <a:ea typeface="Times New Roman"/>
                <a:cs typeface="Times New Roman"/>
                <a:sym typeface="Times New Roman"/>
              </a:rPr>
              <a:t> v3 generates precise pixel-level segmentations of diseased areas in leaves, enhancing localization and disease characterization.</a:t>
            </a:r>
          </a:p>
          <a:p>
            <a:pPr marL="469900" lvl="0" indent="-469900" algn="just" rtl="0">
              <a:lnSpc>
                <a:spcPct val="115000"/>
              </a:lnSpc>
              <a:spcBef>
                <a:spcPts val="1200"/>
              </a:spcBef>
              <a:spcAft>
                <a:spcPts val="0"/>
              </a:spcAft>
              <a:buClr>
                <a:srgbClr val="CC0000"/>
              </a:buClr>
              <a:buSzPts val="2400"/>
              <a:buChar char="□"/>
            </a:pPr>
            <a:r>
              <a:rPr lang="en-US" sz="2000" dirty="0">
                <a:latin typeface="Times New Roman"/>
                <a:ea typeface="Times New Roman"/>
                <a:cs typeface="Times New Roman"/>
                <a:sym typeface="Times New Roman"/>
              </a:rPr>
              <a:t>The encoder employs layers to capture multi-scale contextual information without losing spatial resolution, supported by an effective module. The feature-rich encoder output is then refined and </a:t>
            </a:r>
            <a:r>
              <a:rPr lang="en-US" sz="2000" dirty="0" err="1">
                <a:latin typeface="Times New Roman"/>
                <a:ea typeface="Times New Roman"/>
                <a:cs typeface="Times New Roman"/>
                <a:sym typeface="Times New Roman"/>
              </a:rPr>
              <a:t>upsampled</a:t>
            </a:r>
            <a:r>
              <a:rPr lang="en-US" sz="2000" dirty="0">
                <a:latin typeface="Times New Roman"/>
                <a:ea typeface="Times New Roman"/>
                <a:cs typeface="Times New Roman"/>
                <a:sym typeface="Times New Roman"/>
              </a:rPr>
              <a:t> through the decoder network, ensuring high-resolution predictions while reducing the computational burden and improving model performance for </a:t>
            </a:r>
            <a:r>
              <a:rPr lang="en-US" sz="2000" dirty="0" err="1">
                <a:latin typeface="Times New Roman"/>
                <a:ea typeface="Times New Roman"/>
                <a:cs typeface="Times New Roman"/>
                <a:sym typeface="Times New Roman"/>
              </a:rPr>
              <a:t>Ashgourd</a:t>
            </a:r>
            <a:r>
              <a:rPr lang="en-US" sz="2000" dirty="0">
                <a:latin typeface="Times New Roman"/>
                <a:ea typeface="Times New Roman"/>
                <a:cs typeface="Times New Roman"/>
                <a:sym typeface="Times New Roman"/>
              </a:rPr>
              <a:t> leaf disease detection.</a:t>
            </a:r>
            <a:endParaRPr lang="en-US" sz="2000" dirty="0"/>
          </a:p>
        </p:txBody>
      </p:sp>
      <p:sp>
        <p:nvSpPr>
          <p:cNvPr id="175" name="Google Shape;175;g2fee3778263_0_2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Second Review</a:t>
            </a:r>
            <a:endParaRPr/>
          </a:p>
        </p:txBody>
      </p:sp>
      <p:sp>
        <p:nvSpPr>
          <p:cNvPr id="176" name="Google Shape;176;g2fee3778263_0_2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77" name="Google Shape;177;g2fee3778263_0_2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1589</Words>
  <Application>Microsoft Office PowerPoint</Application>
  <PresentationFormat>Widescreen</PresentationFormat>
  <Paragraphs>138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Noto Sans Symbols</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vt:lpstr>
      <vt:lpstr>Functional Description </vt:lpstr>
      <vt:lpstr>Functional Description</vt:lpstr>
      <vt:lpstr>DFD Diagram</vt:lpstr>
      <vt:lpstr>Activity Diagram</vt:lpstr>
      <vt:lpstr>Implementation &amp; Results of First Module</vt:lpstr>
      <vt:lpstr>Implementation &amp; Results of First Module</vt:lpstr>
      <vt:lpstr>Implementation &amp; Results of First Module</vt:lpstr>
      <vt:lpstr>Conclusion &amp; Work for Phase II</vt:lpstr>
      <vt:lpstr>Conclusion &amp; Work for Phase II</vt:lpstr>
      <vt:lpstr>References</vt:lpstr>
      <vt:lpstr>References</vt:lpstr>
      <vt:lpstr>Paper 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Madhumitha S</cp:lastModifiedBy>
  <cp:revision>39</cp:revision>
  <dcterms:created xsi:type="dcterms:W3CDTF">2023-08-03T04:32:32Z</dcterms:created>
  <dcterms:modified xsi:type="dcterms:W3CDTF">2024-11-26T15:10:50Z</dcterms:modified>
</cp:coreProperties>
</file>