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220000"/>
              </a:lnSpc>
            </a:pPr>
            <a:endParaRPr lang="en-GB" sz="7000" dirty="0"/>
          </a:p>
          <a:p>
            <a:pPr>
              <a:lnSpc>
                <a:spcPct val="160000"/>
              </a:lnSpc>
            </a:pPr>
            <a:r>
              <a:rPr lang="en-US" sz="9600" b="0" i="0" dirty="0">
                <a:solidFill>
                  <a:srgbClr val="000000"/>
                </a:solidFill>
                <a:effectLst/>
                <a:latin typeface="Times New Roman" panose="02020603050405020304" pitchFamily="18" charset="0"/>
              </a:rPr>
              <a:t>ADVANCING PLANT HEALTH: MACHINE LEARNING TECHNIQUES FOR ACCURATE AND RAPID DETECTION AND CLASSIFICATION OF LEAF DISEASES</a:t>
            </a:r>
            <a:br>
              <a:rPr lang="en-GB" sz="9600" dirty="0"/>
            </a:br>
            <a:endParaRPr lang="en-IN" sz="96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789712" y="5183902"/>
            <a:ext cx="36021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Mr.Deepak</a:t>
            </a:r>
            <a:r>
              <a:rPr lang="en-IN" altLang="en-US" sz="2400" b="1" dirty="0">
                <a:solidFill>
                  <a:srgbClr val="FF0000"/>
                </a:solidFill>
              </a:rPr>
              <a:t> Kumar K</a:t>
            </a:r>
          </a:p>
          <a:p>
            <a:pPr>
              <a:spcBef>
                <a:spcPct val="0"/>
              </a:spcBef>
              <a:buClrTx/>
              <a:buFontTx/>
              <a:buNone/>
            </a:pPr>
            <a:r>
              <a:rPr lang="en-IN" altLang="en-US" sz="2400" b="1" dirty="0">
                <a:solidFill>
                  <a:srgbClr val="FF0000"/>
                </a:solidFill>
              </a:rPr>
              <a:t>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6361723" y="5140556"/>
            <a:ext cx="57498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GB" altLang="en-US" sz="2400" b="1" dirty="0">
                <a:solidFill>
                  <a:srgbClr val="FF0000"/>
                </a:solidFill>
              </a:rPr>
              <a:t>LATHIKA P</a:t>
            </a:r>
            <a:r>
              <a:rPr lang="en-IN" altLang="en-US" sz="2400" b="1" dirty="0">
                <a:solidFill>
                  <a:srgbClr val="FF0000"/>
                </a:solidFill>
              </a:rPr>
              <a:t>            210701131</a:t>
            </a:r>
          </a:p>
          <a:p>
            <a:pPr>
              <a:spcBef>
                <a:spcPct val="0"/>
              </a:spcBef>
              <a:buClrTx/>
              <a:buFontTx/>
              <a:buNone/>
            </a:pPr>
            <a:r>
              <a:rPr lang="en-IN" altLang="en-US" sz="2400" b="1" dirty="0">
                <a:solidFill>
                  <a:srgbClr val="FF0000"/>
                </a:solidFill>
              </a:rPr>
              <a:t>MADHUMITHA S   210701142</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656862"/>
            <a:ext cx="10668000" cy="4362938"/>
          </a:xfrm>
        </p:spPr>
        <p:txBody>
          <a:bodyPr/>
          <a:lstStyle/>
          <a:p>
            <a:r>
              <a:rPr lang="en-US" sz="2400" dirty="0">
                <a:latin typeface="Times New Roman" panose="02020603050405020304" pitchFamily="18" charset="0"/>
                <a:cs typeface="Times New Roman" panose="02020603050405020304" pitchFamily="18" charset="0"/>
              </a:rPr>
              <a:t>The health of crops plays a crucial role in global food security, with plant diseases contributing to significant losses in agricultural productivity every year. Traditional methods of disease detection, which often rely on manual inspection and expert consultation, are time-consuming and prone to human error. In an era where precision and speed are paramount, machine learning (ML) offers a transformative approach to plant disease management.</a:t>
            </a:r>
          </a:p>
          <a:p>
            <a:r>
              <a:rPr lang="en-US" sz="2400" dirty="0">
                <a:latin typeface="Times New Roman" panose="02020603050405020304" pitchFamily="18" charset="0"/>
                <a:cs typeface="Times New Roman" panose="02020603050405020304" pitchFamily="18" charset="0"/>
              </a:rPr>
              <a:t>Advances in machine learning, particularly in computer vision, have made it possible to detect and classify plant diseases with high accuracy and speed. Techniques such as deep learning models, including Convolutional Neural Networks (CNNs) and  have demonstrated remarkable performance in recognizing subtle patterns in leaf discolorations, lesions, and other visual indicators of disease</a:t>
            </a:r>
            <a:r>
              <a:rPr lang="en-US" sz="1600" dirty="0"/>
              <a:t>.</a:t>
            </a: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a:xfrm>
            <a:off x="898770" y="6245225"/>
            <a:ext cx="2758830" cy="476250"/>
          </a:xfrm>
        </p:spPr>
        <p:txBody>
          <a:bodyPr/>
          <a:lstStyle/>
          <a:p>
            <a:r>
              <a:rPr lang="en-US" dirty="0"/>
              <a:t>Zeroth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000" dirty="0">
                <a:latin typeface="Times New Roman" panose="02020603050405020304" pitchFamily="18" charset="0"/>
                <a:cs typeface="Times New Roman" panose="02020603050405020304" pitchFamily="18" charset="0"/>
              </a:rPr>
              <a:t>Plant diseases are a critical issue in agriculture, leading to significant crop losses and reduced food quality. Traditional detection methods, which rely on manual inspection, are time-consuming, labor-intensive, and prone to error. These challenges hinder timely and accurate identification of diseases, leading to delayed interventions and, in many cases, the unnecessary use of harmful pesticides. There is a growing need for an automated, efficient, and accurate solution to detect plant diseases in real-time.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000" dirty="0">
                <a:latin typeface="Times New Roman" panose="02020603050405020304" pitchFamily="18" charset="0"/>
                <a:cs typeface="Times New Roman" panose="02020603050405020304" pitchFamily="18" charset="0"/>
              </a:rPr>
              <a:t>With global food demand on the rise, improving agricultural productivity is essential. Machine learning, particularly through advanced models like Vision Transformers (</a:t>
            </a:r>
            <a:r>
              <a:rPr lang="en-US" sz="2000" dirty="0" err="1">
                <a:latin typeface="Times New Roman" panose="02020603050405020304" pitchFamily="18" charset="0"/>
                <a:cs typeface="Times New Roman" panose="02020603050405020304" pitchFamily="18" charset="0"/>
              </a:rPr>
              <a:t>ViTs</a:t>
            </a:r>
            <a:r>
              <a:rPr lang="en-US" sz="2000" dirty="0">
                <a:latin typeface="Times New Roman" panose="02020603050405020304" pitchFamily="18" charset="0"/>
                <a:cs typeface="Times New Roman" panose="02020603050405020304" pitchFamily="18" charset="0"/>
              </a:rPr>
              <a:t>) and Convolutional Neural Networks (CNNs), offers a promising solution to the limitations of traditional plant disease detection. By automating the process, this project aims to provide farmers with a tool that ensures early, accurate disease identification, leading to timely interventions, reduced crop losses, and more sustainable agricultural practices.</a:t>
            </a:r>
            <a:br>
              <a:rPr kumimoji="0" lang="en-I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r>
              <a:rPr lang="en-GB" sz="2000" dirty="0">
                <a:latin typeface="Times New Roman" panose="02020603050405020304" pitchFamily="18" charset="0"/>
                <a:cs typeface="Times New Roman" panose="02020603050405020304" pitchFamily="18" charset="0"/>
              </a:rPr>
              <a:t>C</a:t>
            </a:r>
            <a:r>
              <a:rPr lang="en-US" sz="2000" dirty="0" err="1">
                <a:latin typeface="Times New Roman" panose="02020603050405020304" pitchFamily="18" charset="0"/>
                <a:cs typeface="Times New Roman" panose="02020603050405020304" pitchFamily="18" charset="0"/>
              </a:rPr>
              <a:t>urrent</a:t>
            </a:r>
            <a:r>
              <a:rPr lang="en-US" sz="2000" dirty="0">
                <a:latin typeface="Times New Roman" panose="02020603050405020304" pitchFamily="18" charset="0"/>
                <a:cs typeface="Times New Roman" panose="02020603050405020304" pitchFamily="18" charset="0"/>
              </a:rPr>
              <a:t> systems for plant leaf disease detection often rely on traditional machine learning methods, particularly Convolutional Neural Networks (CNNs). CNNs have been widely used due to their ability to automatically extract features from images, making them suitable for image classification tasks, including identifying plant diseases. By training CNN models on large datasets of plant leaf images, researchers have successfully developed systems capable of detecting and classifying various diseases with reasonable accuracy. These CNN-based systems have demonstrated effective results in recognizing common plant diseases, helping to automate the manual process of disease detection.</a:t>
            </a:r>
          </a:p>
          <a:p>
            <a:r>
              <a:rPr lang="en-US" sz="2000" dirty="0">
                <a:latin typeface="Times New Roman" panose="02020603050405020304" pitchFamily="18" charset="0"/>
                <a:cs typeface="Times New Roman" panose="02020603050405020304" pitchFamily="18" charset="0"/>
              </a:rPr>
              <a:t>However, CNN-based approaches have limitations, such as reduced performance in capturing global image dependencies and the challenge of generalizing across different datasets and conditions. The performance of CNNs can also degrade when dealing with complex disease symptoms or different environmental conditions. As such, there is room for improvement in accuracy, speed, and scalability.</a:t>
            </a: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GB" sz="2400" dirty="0">
                <a:latin typeface="Times New Roman" panose="02020603050405020304" pitchFamily="18" charset="0"/>
                <a:cs typeface="Times New Roman" panose="02020603050405020304" pitchFamily="18" charset="0"/>
              </a:rPr>
              <a:t>Develop an </a:t>
            </a:r>
            <a:r>
              <a:rPr lang="en-US" sz="2400" dirty="0">
                <a:latin typeface="Times New Roman" panose="02020603050405020304" pitchFamily="18" charset="0"/>
                <a:cs typeface="Times New Roman" panose="02020603050405020304" pitchFamily="18" charset="0"/>
              </a:rPr>
              <a:t>an automated system for detecting and classifying plant leaf diseases using Vision Transformers (</a:t>
            </a:r>
            <a:r>
              <a:rPr lang="en-US" sz="2400" dirty="0" err="1">
                <a:latin typeface="Times New Roman" panose="02020603050405020304" pitchFamily="18" charset="0"/>
                <a:cs typeface="Times New Roman" panose="02020603050405020304" pitchFamily="18" charset="0"/>
              </a:rPr>
              <a:t>ViTs</a:t>
            </a:r>
            <a:r>
              <a:rPr lang="en-US" sz="2400" dirty="0">
                <a:latin typeface="Times New Roman" panose="02020603050405020304" pitchFamily="18" charset="0"/>
                <a:cs typeface="Times New Roman" panose="02020603050405020304" pitchFamily="18" charset="0"/>
              </a:rPr>
              <a: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latin typeface="Times New Roman" panose="02020603050405020304" pitchFamily="18" charset="0"/>
                <a:cs typeface="Times New Roman" panose="02020603050405020304" pitchFamily="18" charset="0"/>
              </a:rPr>
              <a:t>Apply the Vision Transformer model specifically to the </a:t>
            </a:r>
            <a:r>
              <a:rPr lang="en-US" sz="2400" dirty="0" err="1">
                <a:latin typeface="Times New Roman" panose="02020603050405020304" pitchFamily="18" charset="0"/>
                <a:cs typeface="Times New Roman" panose="02020603050405020304" pitchFamily="18" charset="0"/>
              </a:rPr>
              <a:t>Ashgourd</a:t>
            </a:r>
            <a:r>
              <a:rPr lang="en-US" sz="2400" dirty="0">
                <a:latin typeface="Times New Roman" panose="02020603050405020304" pitchFamily="18" charset="0"/>
                <a:cs typeface="Times New Roman" panose="02020603050405020304" pitchFamily="18" charset="0"/>
              </a:rPr>
              <a:t> dataset for plant disease classification.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latin typeface="Times New Roman" panose="02020603050405020304" pitchFamily="18" charset="0"/>
                <a:cs typeface="Times New Roman" panose="02020603050405020304" pitchFamily="18" charset="0"/>
              </a:rPr>
              <a:t>Optimize the Vision Transformer model</a:t>
            </a:r>
            <a:r>
              <a:rPr lang="en-US" sz="2400" dirty="0">
                <a:latin typeface="Times New Roman" panose="02020603050405020304" pitchFamily="18" charset="0"/>
                <a:cs typeface="Times New Roman" panose="02020603050405020304" pitchFamily="18" charset="0"/>
              </a:rPr>
              <a:t> for faster inference, making it practical for field applications.</a:t>
            </a:r>
            <a:endParaRPr lang="en-IN" sz="2400" dirty="0">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latin typeface="Times New Roman" panose="02020603050405020304" pitchFamily="18" charset="0"/>
                <a:cs typeface="Times New Roman" panose="02020603050405020304" pitchFamily="18" charset="0"/>
              </a:rPr>
              <a:t>Reduce computational complexity</a:t>
            </a:r>
            <a:r>
              <a:rPr lang="en-US" sz="2400" dirty="0">
                <a:latin typeface="Times New Roman" panose="02020603050405020304" pitchFamily="18" charset="0"/>
                <a:cs typeface="Times New Roman" panose="02020603050405020304" pitchFamily="18" charset="0"/>
              </a:rPr>
              <a:t> by fine-tuning the model to operate on limited hardware resources, such as mobile devices or edge computing platforms.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latin typeface="Times New Roman" panose="02020603050405020304" pitchFamily="18" charset="0"/>
                <a:cs typeface="Times New Roman" panose="02020603050405020304" pitchFamily="18" charset="0"/>
              </a:rPr>
              <a:t>Ensure the model can handle multiple diseases</a:t>
            </a:r>
            <a:r>
              <a:rPr lang="en-US" sz="2400" dirty="0">
                <a:latin typeface="Times New Roman" panose="02020603050405020304" pitchFamily="18" charset="0"/>
                <a:cs typeface="Times New Roman" panose="02020603050405020304" pitchFamily="18" charset="0"/>
              </a:rPr>
              <a:t> simultaneously, improving its ability to detect a wide range of plant infections from different datasets.</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detection and classification of plant leaf diseases is critical for maintaining crop health and ensuring agricultural productivity. Traditional disease detection methods, which often rely on manual inspection, are time-consuming and prone to error, leading to delayed interventions and potential crop losses. In response to these challenges, this project explores the use of advanced machine learning techniques to provide an accurate and rapid solution for detecting and classifying plant leaf </a:t>
            </a:r>
            <a:r>
              <a:rPr lang="en-US" sz="2000" dirty="0" err="1">
                <a:latin typeface="Times New Roman" panose="02020603050405020304" pitchFamily="18" charset="0"/>
                <a:cs typeface="Times New Roman" panose="02020603050405020304" pitchFamily="18" charset="0"/>
              </a:rPr>
              <a:t>diseases.By</a:t>
            </a:r>
            <a:r>
              <a:rPr lang="en-US" sz="2000" dirty="0">
                <a:latin typeface="Times New Roman" panose="02020603050405020304" pitchFamily="18" charset="0"/>
                <a:cs typeface="Times New Roman" panose="02020603050405020304" pitchFamily="18" charset="0"/>
              </a:rPr>
              <a:t> leveraging Vision Transformers (</a:t>
            </a:r>
            <a:r>
              <a:rPr lang="en-US" sz="2000" dirty="0" err="1">
                <a:latin typeface="Times New Roman" panose="02020603050405020304" pitchFamily="18" charset="0"/>
                <a:cs typeface="Times New Roman" panose="02020603050405020304" pitchFamily="18" charset="0"/>
              </a:rPr>
              <a:t>ViTs</a:t>
            </a:r>
            <a:r>
              <a:rPr lang="en-US" sz="2000" dirty="0">
                <a:latin typeface="Times New Roman" panose="02020603050405020304" pitchFamily="18" charset="0"/>
                <a:cs typeface="Times New Roman" panose="02020603050405020304" pitchFamily="18" charset="0"/>
              </a:rPr>
              <a:t>), a cutting-edge deep learning architecture, this project focuses on improving the precision and scalability of disease detection. Specifically, we apply </a:t>
            </a:r>
            <a:r>
              <a:rPr lang="en-US" sz="2000" dirty="0" err="1">
                <a:latin typeface="Times New Roman" panose="02020603050405020304" pitchFamily="18" charset="0"/>
                <a:cs typeface="Times New Roman" panose="02020603050405020304" pitchFamily="18" charset="0"/>
              </a:rPr>
              <a:t>ViTs</a:t>
            </a:r>
            <a:r>
              <a:rPr lang="en-US" sz="2000" dirty="0">
                <a:latin typeface="Times New Roman" panose="02020603050405020304" pitchFamily="18" charset="0"/>
                <a:cs typeface="Times New Roman" panose="02020603050405020304" pitchFamily="18" charset="0"/>
              </a:rPr>
              <a:t> to the </a:t>
            </a:r>
            <a:r>
              <a:rPr lang="en-US" sz="2000" dirty="0" err="1">
                <a:latin typeface="Times New Roman" panose="02020603050405020304" pitchFamily="18" charset="0"/>
                <a:cs typeface="Times New Roman" panose="02020603050405020304" pitchFamily="18" charset="0"/>
              </a:rPr>
              <a:t>Ashgourd</a:t>
            </a:r>
            <a:r>
              <a:rPr lang="en-US" sz="2000" dirty="0">
                <a:latin typeface="Times New Roman" panose="02020603050405020304" pitchFamily="18" charset="0"/>
                <a:cs typeface="Times New Roman" panose="02020603050405020304" pitchFamily="18" charset="0"/>
              </a:rPr>
              <a:t> dataset, aiming to surpass the performance of traditional Convolutional Neural Networks (CNNs) in identifying disease symptoms from leaf images. The proposed system utilizes the </a:t>
            </a:r>
            <a:r>
              <a:rPr lang="en-US" sz="2000" dirty="0" err="1">
                <a:latin typeface="Times New Roman" panose="02020603050405020304" pitchFamily="18" charset="0"/>
                <a:cs typeface="Times New Roman" panose="02020603050405020304" pitchFamily="18" charset="0"/>
              </a:rPr>
              <a:t>ViT</a:t>
            </a:r>
            <a:r>
              <a:rPr lang="en-US" sz="2000" dirty="0">
                <a:latin typeface="Times New Roman" panose="02020603050405020304" pitchFamily="18" charset="0"/>
                <a:cs typeface="Times New Roman" panose="02020603050405020304" pitchFamily="18" charset="0"/>
              </a:rPr>
              <a:t> model’s self-attention mechanism to capture long-range dependencies in image data, leading to more accurate and robust classification outcomes.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5000" b="1" dirty="0">
                <a:solidFill>
                  <a:srgbClr val="FF0000"/>
                </a:solidFill>
              </a:rPr>
              <a:t>Thank You</a:t>
            </a:r>
            <a:endParaRPr lang="en-IN" sz="5000"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199</TotalTime>
  <Words>832</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Madhumitha S</cp:lastModifiedBy>
  <cp:revision>8</cp:revision>
  <dcterms:created xsi:type="dcterms:W3CDTF">2023-08-03T04:32:32Z</dcterms:created>
  <dcterms:modified xsi:type="dcterms:W3CDTF">2024-10-06T10:36:18Z</dcterms:modified>
</cp:coreProperties>
</file>