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Lathika.V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122204001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(CS)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1FD05-0BF4-E0B7-5AED-004E12C5E564}"/>
              </a:ext>
            </a:extLst>
          </p:cNvPr>
          <p:cNvSpPr txBox="1"/>
          <p:nvPr/>
        </p:nvSpPr>
        <p:spPr>
          <a:xfrm>
            <a:off x="2010277" y="1727080"/>
            <a:ext cx="6099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1. </a:t>
            </a:r>
            <a:r>
              <a:rPr lang="en-US" dirty="0"/>
              <a:t>*Data Quality*: Ensure data accuracy, completeness, and </a:t>
            </a:r>
          </a:p>
          <a:p>
            <a:r>
              <a:rPr lang="en-US" dirty="0"/>
              <a:t>representativeness. </a:t>
            </a:r>
          </a:p>
          <a:p>
            <a:r>
              <a:rPr lang="en-US" dirty="0"/>
              <a:t>2. *Bias Mitigation*: Address potential biases in data collection, </a:t>
            </a:r>
          </a:p>
          <a:p>
            <a:r>
              <a:rPr lang="en-US" dirty="0"/>
              <a:t>model development, and deployment.3. *Ethics and </a:t>
            </a:r>
          </a:p>
          <a:p>
            <a:r>
              <a:rPr lang="en-US" dirty="0"/>
              <a:t>Transparency*: Prioritize model explainability, fairness, and </a:t>
            </a:r>
          </a:p>
          <a:p>
            <a:r>
              <a:rPr lang="en-US" dirty="0"/>
              <a:t>transparency.4. *Regular Auditing*: Monitor model </a:t>
            </a:r>
          </a:p>
          <a:p>
            <a:r>
              <a:rPr lang="en-US" dirty="0"/>
              <a:t>performance and retrain as necessary.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6F664-F93C-F5A2-AC5A-B5424A2E3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1" y="1553276"/>
            <a:ext cx="7097278" cy="2262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099955-479A-4076-9723-6B01247D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4055560"/>
            <a:ext cx="7610475" cy="26247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A0641-6C24-93C3-3EEC-29178DDFF3E7}"/>
              </a:ext>
            </a:extLst>
          </p:cNvPr>
          <p:cNvSpPr txBox="1"/>
          <p:nvPr/>
        </p:nvSpPr>
        <p:spPr>
          <a:xfrm>
            <a:off x="1989386" y="1443841"/>
            <a:ext cx="82132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"In conclusion, the identification of gender is a complex and multifaceted </a:t>
            </a:r>
          </a:p>
          <a:p>
            <a:r>
              <a:rPr lang="en-US" dirty="0"/>
              <a:t>process that requires a thoughtful and inclusive approach. By recognizing </a:t>
            </a:r>
          </a:p>
          <a:p>
            <a:r>
              <a:rPr lang="en-US" dirty="0"/>
              <a:t>the diversity of gender identities and experiences, organizations can </a:t>
            </a:r>
          </a:p>
          <a:p>
            <a:r>
              <a:rPr lang="en-US" dirty="0"/>
              <a:t>create a more welcoming and equitable environment for all individuals. </a:t>
            </a:r>
          </a:p>
          <a:p>
            <a:r>
              <a:rPr lang="en-US" dirty="0"/>
              <a:t>Through accurate self-identification, robust data analysis, and </a:t>
            </a:r>
          </a:p>
          <a:p>
            <a:r>
              <a:rPr lang="en-US" dirty="0"/>
              <a:t>responsible </a:t>
            </a:r>
            <a:r>
              <a:rPr lang="en-US" dirty="0" err="1"/>
              <a:t>modelling</a:t>
            </a:r>
            <a:r>
              <a:rPr lang="en-US" dirty="0"/>
              <a:t>, organizations can:- Better understand their </a:t>
            </a:r>
          </a:p>
          <a:p>
            <a:r>
              <a:rPr lang="en-US" dirty="0"/>
              <a:t>workforce demographics- Identify areas for improvement in diversity and </a:t>
            </a:r>
          </a:p>
          <a:p>
            <a:r>
              <a:rPr lang="en-US" dirty="0"/>
              <a:t>inclusion- Develop targeted initiatives to address gender disparitiesFoster a culture of inclusivity and respectBy prioritizing gender </a:t>
            </a:r>
          </a:p>
          <a:p>
            <a:r>
              <a:rPr lang="en-US" dirty="0"/>
              <a:t>identification and analysis, organizations can unlock the full potential of </a:t>
            </a:r>
          </a:p>
          <a:p>
            <a:r>
              <a:rPr lang="en-US" dirty="0"/>
              <a:t>their workforce, drive business success, and become leaders in diversity </a:t>
            </a:r>
          </a:p>
          <a:p>
            <a:r>
              <a:rPr lang="en-US" dirty="0"/>
              <a:t>and inclusion. Remember, gender identification is not a one-time task, </a:t>
            </a:r>
          </a:p>
          <a:p>
            <a:r>
              <a:rPr lang="en-US" dirty="0"/>
              <a:t>but an ongoing process that requires continuous effort, commitment, </a:t>
            </a:r>
          </a:p>
          <a:p>
            <a:r>
              <a:rPr lang="en-US" dirty="0"/>
              <a:t>and dedication to creating a more inclusive workplace.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CA32A-6F7C-2449-4E35-733850D71B3B}"/>
              </a:ext>
            </a:extLst>
          </p:cNvPr>
          <p:cNvSpPr txBox="1"/>
          <p:nvPr/>
        </p:nvSpPr>
        <p:spPr>
          <a:xfrm>
            <a:off x="1438275" y="1253235"/>
            <a:ext cx="7448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Identifying gender in a company can serve several purposes:1. </a:t>
            </a:r>
          </a:p>
          <a:p>
            <a:r>
              <a:rPr lang="en-US" dirty="0"/>
              <a:t>Diversity and Inclusion: Tracking gender helps companies </a:t>
            </a:r>
          </a:p>
          <a:p>
            <a:r>
              <a:rPr lang="en-US" dirty="0"/>
              <a:t>monitor and improve gender diversity, ensuring a more </a:t>
            </a:r>
          </a:p>
          <a:p>
            <a:r>
              <a:rPr lang="en-US" dirty="0"/>
              <a:t>inclusive workplace.2. Equal Opportunities: Gender </a:t>
            </a:r>
          </a:p>
          <a:p>
            <a:r>
              <a:rPr lang="en-US" dirty="0"/>
              <a:t>identification helps ensure equal opportunities in hiring, </a:t>
            </a:r>
          </a:p>
          <a:p>
            <a:r>
              <a:rPr lang="en-US" dirty="0"/>
              <a:t>promotions, and career development.3. Pay Equity: Analyzing </a:t>
            </a:r>
          </a:p>
          <a:p>
            <a:r>
              <a:rPr lang="en-US" dirty="0"/>
              <a:t>gender helps identify potential pay gaps and ensures fair </a:t>
            </a:r>
          </a:p>
          <a:p>
            <a:r>
              <a:rPr lang="en-US" dirty="0"/>
              <a:t>compensation practices.4. Workforce Planning: Understanding </a:t>
            </a:r>
          </a:p>
          <a:p>
            <a:r>
              <a:rPr lang="en-US" dirty="0"/>
              <a:t>gender demographics informs workforce planning, talent </a:t>
            </a:r>
          </a:p>
          <a:p>
            <a:r>
              <a:rPr lang="en-US" dirty="0"/>
              <a:t>development, and succession planning.5. Compliance: In some </a:t>
            </a:r>
          </a:p>
          <a:p>
            <a:r>
              <a:rPr lang="en-US" dirty="0"/>
              <a:t>countries, companies are required to report gender </a:t>
            </a:r>
          </a:p>
          <a:p>
            <a:r>
              <a:rPr lang="en-US" dirty="0"/>
              <a:t>demographics for regulatory compliance.6. Benchmarking: </a:t>
            </a:r>
          </a:p>
          <a:p>
            <a:r>
              <a:rPr lang="en-US" dirty="0"/>
              <a:t>Companies can benchmark their gender diversity against </a:t>
            </a:r>
          </a:p>
          <a:p>
            <a:r>
              <a:rPr lang="en-US" dirty="0"/>
              <a:t>industry averages or competitors.7. Creating Support </a:t>
            </a:r>
          </a:p>
          <a:p>
            <a:r>
              <a:rPr lang="en-US" dirty="0"/>
              <a:t>Programs: Identifying gender helps companies develop </a:t>
            </a:r>
          </a:p>
          <a:p>
            <a:r>
              <a:rPr lang="en-US" dirty="0"/>
              <a:t>targeted support programs, such as mentoring or employee </a:t>
            </a:r>
          </a:p>
          <a:p>
            <a:r>
              <a:rPr lang="en-US" dirty="0"/>
              <a:t>resource groups.Remember, the goal is to promote diversity, </a:t>
            </a:r>
          </a:p>
          <a:p>
            <a:r>
              <a:rPr lang="en-US" dirty="0"/>
              <a:t>equity, and inclusion, not to discriminate or stereotype. Gender </a:t>
            </a:r>
          </a:p>
          <a:p>
            <a:r>
              <a:rPr lang="en-US" dirty="0"/>
              <a:t>identification should be used to create a more inclusive and equitable work place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5830B-97D8-CCB1-1C29-A04BEDD08864}"/>
              </a:ext>
            </a:extLst>
          </p:cNvPr>
          <p:cNvSpPr txBox="1"/>
          <p:nvPr/>
        </p:nvSpPr>
        <p:spPr>
          <a:xfrm>
            <a:off x="1620963" y="2058522"/>
            <a:ext cx="6406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</a:t>
            </a:r>
            <a:r>
              <a:rPr lang="en-US" dirty="0"/>
              <a:t>Monitor and improve gender diversity and inclusion</a:t>
            </a:r>
          </a:p>
          <a:p>
            <a:r>
              <a:rPr lang="en-US" dirty="0"/>
              <a:t>- Ensure equal opportunities in hiring, promotions, and career 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- Identify and address potential pay gaps</a:t>
            </a:r>
          </a:p>
          <a:p>
            <a:r>
              <a:rPr lang="en-US" dirty="0"/>
              <a:t>- Develop targeted support programs and resources</a:t>
            </a:r>
          </a:p>
          <a:p>
            <a:r>
              <a:rPr lang="en-US" dirty="0"/>
              <a:t>- Comply with regulatory requirements</a:t>
            </a:r>
          </a:p>
          <a:p>
            <a:r>
              <a:rPr lang="en-US" dirty="0"/>
              <a:t>Your participation in providing gender information is voluntary </a:t>
            </a:r>
          </a:p>
          <a:p>
            <a:r>
              <a:rPr lang="en-US" dirty="0"/>
              <a:t>and confidential. We value and respect individual privacy and </a:t>
            </a:r>
          </a:p>
          <a:p>
            <a:r>
              <a:rPr lang="en-US" dirty="0"/>
              <a:t>identity. The data collected will be used solely for aggregate </a:t>
            </a:r>
          </a:p>
          <a:p>
            <a:r>
              <a:rPr lang="en-US" dirty="0"/>
              <a:t>reporting and analysis to support our diversity and inclusion initiation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89732-ED39-9797-8529-7AB723B0632C}"/>
              </a:ext>
            </a:extLst>
          </p:cNvPr>
          <p:cNvSpPr txBox="1"/>
          <p:nvPr/>
        </p:nvSpPr>
        <p:spPr>
          <a:xfrm>
            <a:off x="674853" y="1613773"/>
            <a:ext cx="883507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of gender identification in a company setting may include:1. HR </a:t>
            </a:r>
          </a:p>
          <a:p>
            <a:r>
              <a:rPr lang="en-US" dirty="0"/>
              <a:t>Department: To monitor diversity metrics, ensure equal opportunities, and develop </a:t>
            </a:r>
          </a:p>
          <a:p>
            <a:r>
              <a:rPr lang="en-US" dirty="0"/>
              <a:t>inclusive policies.2. Management and Leadership: To understand workforce </a:t>
            </a:r>
          </a:p>
          <a:p>
            <a:r>
              <a:rPr lang="en-US" dirty="0"/>
              <a:t>demographics, make informed decisions, and promote diversity and inclusion.3. Diversity </a:t>
            </a:r>
          </a:p>
          <a:p>
            <a:r>
              <a:rPr lang="en-US" dirty="0"/>
              <a:t>and Inclusion Teams: To develop targeted initiatives, support programs, and resources.4. </a:t>
            </a:r>
          </a:p>
          <a:p>
            <a:r>
              <a:rPr lang="en-US" dirty="0"/>
              <a:t>Compliance Officers: To ensure regulatory compliance and reporting requirements.5. </a:t>
            </a:r>
          </a:p>
          <a:p>
            <a:r>
              <a:rPr lang="en-US" dirty="0"/>
              <a:t>Researchers and Analysts: To study and analyze gender trends, gaps, and opportunities.6. </a:t>
            </a:r>
          </a:p>
          <a:p>
            <a:r>
              <a:rPr lang="en-US" dirty="0"/>
              <a:t>Employee Resource Groups (ERGs): To support and advocate for employees with shared </a:t>
            </a:r>
          </a:p>
          <a:p>
            <a:r>
              <a:rPr lang="en-US" dirty="0"/>
              <a:t>experiences and backgrounds.7. Business Leaders and Decision-Makers: To inform talent </a:t>
            </a:r>
          </a:p>
          <a:p>
            <a:r>
              <a:rPr lang="en-US" dirty="0"/>
              <a:t>development, succession planning, and business strategy.8. Government Agencies and </a:t>
            </a:r>
          </a:p>
          <a:p>
            <a:r>
              <a:rPr lang="en-US" dirty="0"/>
              <a:t>Regulatory Bodies: To comply with reporting requirements and regulations.These end </a:t>
            </a:r>
          </a:p>
          <a:p>
            <a:r>
              <a:rPr lang="en-US" dirty="0"/>
              <a:t>users may utilize gender identification data to:- Develop inclusive policies and practicesImprove diversity and representation- Address pay gaps and equal opportunities- Create </a:t>
            </a:r>
          </a:p>
          <a:p>
            <a:r>
              <a:rPr lang="en-US" dirty="0"/>
              <a:t>targeted support programs- Inform business decisions and strategy- Comply with </a:t>
            </a:r>
          </a:p>
          <a:p>
            <a:r>
              <a:rPr lang="en-US" dirty="0"/>
              <a:t>regulations and reporting requirementsRemember, gender identification should always prioritize respect and Privacy.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26" y="20193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04EF3-4FBC-1048-4904-54534020F84A}"/>
              </a:ext>
            </a:extLst>
          </p:cNvPr>
          <p:cNvSpPr txBox="1"/>
          <p:nvPr/>
        </p:nvSpPr>
        <p:spPr>
          <a:xfrm>
            <a:off x="3046329" y="1502688"/>
            <a:ext cx="60993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Here's a potential solution and value proposition for gender </a:t>
            </a:r>
          </a:p>
          <a:p>
            <a:r>
              <a:rPr lang="en-US" dirty="0"/>
              <a:t>identification:*Solution:* "Inclusive Insights" - A confidential </a:t>
            </a:r>
          </a:p>
          <a:p>
            <a:r>
              <a:rPr lang="en-US" dirty="0"/>
              <a:t>and voluntary gender identification program that enables </a:t>
            </a:r>
          </a:p>
          <a:p>
            <a:r>
              <a:rPr lang="en-US" dirty="0"/>
              <a:t>companies to collect, analyze, and act on gender diversity </a:t>
            </a:r>
          </a:p>
          <a:p>
            <a:r>
              <a:rPr lang="en-US" dirty="0"/>
              <a:t>data.*Value Proposition:*1. *Accurate Diversity Metrics*: Gain </a:t>
            </a:r>
          </a:p>
          <a:p>
            <a:r>
              <a:rPr lang="en-US" dirty="0"/>
              <a:t>a deeper understanding of your workforce's gender </a:t>
            </a:r>
          </a:p>
          <a:p>
            <a:r>
              <a:rPr lang="en-US" dirty="0"/>
              <a:t>demographics to inform diversity initiatives.2. *Data-Driven </a:t>
            </a:r>
          </a:p>
          <a:p>
            <a:r>
              <a:rPr lang="en-US" dirty="0"/>
              <a:t>Decision Making*: Use actionable insights to address gender </a:t>
            </a:r>
          </a:p>
          <a:p>
            <a:r>
              <a:rPr lang="en-US" dirty="0"/>
              <a:t>disparities, improve equal opportunities, and develop targeted </a:t>
            </a:r>
          </a:p>
          <a:p>
            <a:r>
              <a:rPr lang="en-US" dirty="0"/>
              <a:t>support programs.3. *Enhanced Inclusion*: Foster a more </a:t>
            </a:r>
          </a:p>
          <a:p>
            <a:r>
              <a:rPr lang="en-US" dirty="0"/>
              <a:t>inclusive culture by acknowledging and valuing the diversity of </a:t>
            </a:r>
          </a:p>
          <a:p>
            <a:r>
              <a:rPr lang="en-US" dirty="0"/>
              <a:t>your employees.4. *Compliance and Risk Management*: </a:t>
            </a:r>
          </a:p>
          <a:p>
            <a:r>
              <a:rPr lang="en-US" dirty="0"/>
              <a:t>Ensure regulatory compliance and mitigate potential risks </a:t>
            </a:r>
          </a:p>
          <a:p>
            <a:r>
              <a:rPr lang="en-US" dirty="0"/>
              <a:t>associated with gender discrimination.5. *Talent Attraction and </a:t>
            </a:r>
          </a:p>
          <a:p>
            <a:r>
              <a:rPr lang="en-US" dirty="0"/>
              <a:t>Retention*: Demonstrate your commitment to diversity and </a:t>
            </a:r>
          </a:p>
          <a:p>
            <a:r>
              <a:rPr lang="en-US" dirty="0"/>
              <a:t>inclusion, enhancing your employer brand and attracting top </a:t>
            </a:r>
          </a:p>
          <a:p>
            <a:r>
              <a:rPr lang="en-US" dirty="0"/>
              <a:t>talent.6. *Business Outcomes*: Correlate gender diversity with </a:t>
            </a:r>
          </a:p>
          <a:p>
            <a:r>
              <a:rPr lang="en-US" dirty="0"/>
              <a:t>business performance, driving innovation, collaboration, and </a:t>
            </a:r>
          </a:p>
          <a:p>
            <a:r>
              <a:rPr lang="en-US" dirty="0"/>
              <a:t>revenue growth.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ABB57-35D1-003B-B483-582CF57F152A}"/>
              </a:ext>
            </a:extLst>
          </p:cNvPr>
          <p:cNvSpPr txBox="1"/>
          <p:nvPr/>
        </p:nvSpPr>
        <p:spPr>
          <a:xfrm>
            <a:off x="5184942" y="252796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A65F-2BDF-B72A-045C-32CE023173ED}"/>
              </a:ext>
            </a:extLst>
          </p:cNvPr>
          <p:cNvSpPr txBox="1"/>
          <p:nvPr/>
        </p:nvSpPr>
        <p:spPr>
          <a:xfrm>
            <a:off x="929105" y="1117244"/>
            <a:ext cx="1040061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is a potential dataset description for gender </a:t>
            </a:r>
          </a:p>
          <a:p>
            <a:r>
              <a:rPr lang="en-US" dirty="0"/>
              <a:t>identification:*Dataset Name:* Gender Identification </a:t>
            </a:r>
          </a:p>
          <a:p>
            <a:r>
              <a:rPr lang="en-US" dirty="0"/>
              <a:t>Dataset*Purpose:* To collect and analyze data on gender </a:t>
            </a:r>
          </a:p>
          <a:p>
            <a:r>
              <a:rPr lang="en-US" dirty="0"/>
              <a:t>demographics within an organization to support diversity, </a:t>
            </a:r>
          </a:p>
          <a:p>
            <a:r>
              <a:rPr lang="en-US" dirty="0"/>
              <a:t>equity, and inclusion initiatives.*Variables:*1. *Employee </a:t>
            </a:r>
          </a:p>
          <a:p>
            <a:r>
              <a:rPr lang="en-US" dirty="0"/>
              <a:t>ID* (unique identifier)2. *Gender* (self-identified): -</a:t>
            </a:r>
          </a:p>
          <a:p>
            <a:r>
              <a:rPr lang="en-US" dirty="0"/>
              <a:t>Male - Female - Non-binary - Prefer not to disclose -</a:t>
            </a:r>
          </a:p>
          <a:p>
            <a:r>
              <a:rPr lang="en-US" dirty="0"/>
              <a:t>Other (please specify)3. *Job Title*4. *Department*5. </a:t>
            </a:r>
          </a:p>
          <a:p>
            <a:r>
              <a:rPr lang="en-US" dirty="0"/>
              <a:t>*Location*6. *Hire Date*7. *Job Category* (e.g., </a:t>
            </a:r>
          </a:p>
          <a:p>
            <a:r>
              <a:rPr lang="en-US" dirty="0"/>
              <a:t>management, technical, administrative)8. *Level* (e.g., </a:t>
            </a:r>
          </a:p>
          <a:p>
            <a:r>
              <a:rPr lang="en-US" dirty="0"/>
              <a:t>entry-level, mid-level, senior-level)*Additional Variables </a:t>
            </a:r>
          </a:p>
          <a:p>
            <a:r>
              <a:rPr lang="en-US" dirty="0"/>
              <a:t>(optional):*1. *Age*2. *Ethnicity*3. *Sexual </a:t>
            </a:r>
          </a:p>
          <a:p>
            <a:r>
              <a:rPr lang="en-US" dirty="0"/>
              <a:t>Orientation*4. *Disability Status**Data Collection </a:t>
            </a:r>
          </a:p>
          <a:p>
            <a:r>
              <a:rPr lang="en-US" dirty="0"/>
              <a:t>Method:*- Voluntary and confidential online survey- HR </a:t>
            </a:r>
          </a:p>
          <a:p>
            <a:r>
              <a:rPr lang="en-US" dirty="0"/>
              <a:t>system integration (for existing gender data)*Data </a:t>
            </a:r>
          </a:p>
          <a:p>
            <a:r>
              <a:rPr lang="en-US" dirty="0"/>
              <a:t>Frequency:*- One-time collection- Quarterly or annual </a:t>
            </a:r>
          </a:p>
          <a:p>
            <a:r>
              <a:rPr lang="en-US" dirty="0"/>
              <a:t>updates*Data Security:*- Data encrypted and stored </a:t>
            </a:r>
          </a:p>
          <a:p>
            <a:r>
              <a:rPr lang="en-US" dirty="0"/>
              <a:t>securely- Access restricted to authorized personnel*Data </a:t>
            </a:r>
          </a:p>
          <a:p>
            <a:r>
              <a:rPr lang="en-US" dirty="0"/>
              <a:t>Usage:*- Diversity and inclusion metrics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91E98-C3FD-3EDC-4970-49F71423DD2D}"/>
              </a:ext>
            </a:extLst>
          </p:cNvPr>
          <p:cNvSpPr txBox="1"/>
          <p:nvPr/>
        </p:nvSpPr>
        <p:spPr>
          <a:xfrm>
            <a:off x="3049671" y="2426706"/>
            <a:ext cx="6099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</a:t>
            </a:r>
            <a:r>
              <a:rPr lang="en-US" dirty="0"/>
              <a:t>*Data Quality*: Ensure data accuracy, completeness, and </a:t>
            </a:r>
          </a:p>
          <a:p>
            <a:r>
              <a:rPr lang="en-US" dirty="0"/>
              <a:t>representativeness. </a:t>
            </a:r>
          </a:p>
          <a:p>
            <a:r>
              <a:rPr lang="en-US" dirty="0"/>
              <a:t>2. *Bias Mitigation*: Address potential biases in data collection, </a:t>
            </a:r>
          </a:p>
          <a:p>
            <a:r>
              <a:rPr lang="en-US" dirty="0"/>
              <a:t>model development, and deployment.3. *Ethics and </a:t>
            </a:r>
          </a:p>
          <a:p>
            <a:r>
              <a:rPr lang="en-US" dirty="0"/>
              <a:t>Transparency*: Prioritize model explainability, fairness, and </a:t>
            </a:r>
          </a:p>
          <a:p>
            <a:r>
              <a:rPr lang="en-US" dirty="0"/>
              <a:t>transparency.4. *Regular Auditing*: Monitor model </a:t>
            </a:r>
          </a:p>
          <a:p>
            <a:r>
              <a:rPr lang="en-US" dirty="0"/>
              <a:t>performance and retrain as necessary.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Lathika Lathika</cp:lastModifiedBy>
  <cp:revision>15</cp:revision>
  <dcterms:created xsi:type="dcterms:W3CDTF">2024-03-29T15:07:22Z</dcterms:created>
  <dcterms:modified xsi:type="dcterms:W3CDTF">2024-09-30T08:29:57Z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