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525" autoAdjust="0"/>
    <p:restoredTop sz="94660"/>
  </p:normalViewPr>
  <p:slideViewPr>
    <p:cSldViewPr>
      <p:cViewPr varScale="1">
        <p:scale>
          <a:sx n="109" d="100"/>
          <a:sy n="109" d="100"/>
        </p:scale>
        <p:origin x="-660"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[employee_data.csv]Sheet3!PivotTable3</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barChart>
        <c:barDir val="col"/>
        <c:grouping val="clustered"/>
        <c:ser>
          <c:idx val="0"/>
          <c:order val="0"/>
          <c:tx>
            <c:strRef>
              <c:f>Sheet3!$B$3:$B$4</c:f>
              <c:strCache>
                <c:ptCount val="1"/>
                <c:pt idx="0">
                  <c:v>HIGH</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Sheet3!$B$5:$B$16</c:f>
              <c:numCache>
                <c:formatCode>General</c:formatCode>
                <c:ptCount val="11"/>
                <c:pt idx="0">
                  <c:v>37</c:v>
                </c:pt>
                <c:pt idx="1">
                  <c:v>45</c:v>
                </c:pt>
                <c:pt idx="2">
                  <c:v>41</c:v>
                </c:pt>
                <c:pt idx="3">
                  <c:v>34</c:v>
                </c:pt>
                <c:pt idx="4">
                  <c:v>50</c:v>
                </c:pt>
                <c:pt idx="5">
                  <c:v>50</c:v>
                </c:pt>
                <c:pt idx="6">
                  <c:v>44</c:v>
                </c:pt>
                <c:pt idx="7">
                  <c:v>40</c:v>
                </c:pt>
                <c:pt idx="8">
                  <c:v>38</c:v>
                </c:pt>
                <c:pt idx="9">
                  <c:v>40</c:v>
                </c:pt>
              </c:numCache>
            </c:numRef>
          </c:val>
        </c:ser>
        <c:ser>
          <c:idx val="1"/>
          <c:order val="1"/>
          <c:tx>
            <c:strRef>
              <c:f>Sheet3!$C$3:$C$4</c:f>
              <c:strCache>
                <c:ptCount val="1"/>
                <c:pt idx="0">
                  <c:v>LOW</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Sheet3!$C$5:$C$16</c:f>
              <c:numCache>
                <c:formatCode>General</c:formatCode>
                <c:ptCount val="11"/>
                <c:pt idx="0">
                  <c:v>80</c:v>
                </c:pt>
                <c:pt idx="1">
                  <c:v>89</c:v>
                </c:pt>
                <c:pt idx="2">
                  <c:v>78</c:v>
                </c:pt>
                <c:pt idx="3">
                  <c:v>76</c:v>
                </c:pt>
                <c:pt idx="4">
                  <c:v>73</c:v>
                </c:pt>
                <c:pt idx="5">
                  <c:v>68</c:v>
                </c:pt>
                <c:pt idx="6">
                  <c:v>85</c:v>
                </c:pt>
                <c:pt idx="7">
                  <c:v>78</c:v>
                </c:pt>
                <c:pt idx="8">
                  <c:v>75</c:v>
                </c:pt>
                <c:pt idx="9">
                  <c:v>79</c:v>
                </c:pt>
              </c:numCache>
            </c:numRef>
          </c:val>
        </c:ser>
        <c:ser>
          <c:idx val="2"/>
          <c:order val="2"/>
          <c:tx>
            <c:strRef>
              <c:f>Sheet3!$D$3:$D$4</c:f>
              <c:strCache>
                <c:ptCount val="1"/>
                <c:pt idx="0">
                  <c:v>MED</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Sheet3!$D$5:$D$16</c:f>
              <c:numCache>
                <c:formatCode>General</c:formatCode>
                <c:ptCount val="11"/>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Sheet3!$E$3:$E$4</c:f>
              <c:strCache>
                <c:ptCount val="1"/>
                <c:pt idx="0">
                  <c:v>VERY HIGH</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Sheet3!$E$5:$E$16</c:f>
              <c:numCache>
                <c:formatCode>General</c:formatCode>
                <c:ptCount val="11"/>
                <c:pt idx="0">
                  <c:v>34</c:v>
                </c:pt>
                <c:pt idx="1">
                  <c:v>25</c:v>
                </c:pt>
                <c:pt idx="2">
                  <c:v>23</c:v>
                </c:pt>
                <c:pt idx="3">
                  <c:v>28</c:v>
                </c:pt>
                <c:pt idx="4">
                  <c:v>23</c:v>
                </c:pt>
                <c:pt idx="5">
                  <c:v>32</c:v>
                </c:pt>
                <c:pt idx="6">
                  <c:v>24</c:v>
                </c:pt>
                <c:pt idx="7">
                  <c:v>30</c:v>
                </c:pt>
                <c:pt idx="8">
                  <c:v>24</c:v>
                </c:pt>
                <c:pt idx="9">
                  <c:v>27</c:v>
                </c:pt>
              </c:numCache>
            </c:numRef>
          </c:val>
        </c:ser>
        <c:ser>
          <c:idx val="4"/>
          <c:order val="4"/>
          <c:tx>
            <c:strRef>
              <c:f>Sheet3!$F$3:$F$4</c:f>
              <c:strCache>
                <c:ptCount val="1"/>
                <c:pt idx="0">
                  <c:v>(blank)</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Sheet3!$F$5:$F$16</c:f>
              <c:numCache>
                <c:formatCode>General</c:formatCode>
                <c:ptCount val="11"/>
              </c:numCache>
            </c:numRef>
          </c:val>
        </c:ser>
        <c:axId val="66785664"/>
        <c:axId val="66787200"/>
      </c:barChart>
      <c:catAx>
        <c:axId val="66785664"/>
        <c:scaling>
          <c:orientation val="minMax"/>
        </c:scaling>
        <c:axPos val="b"/>
        <c:tickLblPos val="nextTo"/>
        <c:crossAx val="66787200"/>
        <c:crosses val="autoZero"/>
        <c:auto val="1"/>
        <c:lblAlgn val="ctr"/>
        <c:lblOffset val="100"/>
      </c:catAx>
      <c:valAx>
        <c:axId val="66787200"/>
        <c:scaling>
          <c:orientation val="minMax"/>
        </c:scaling>
        <c:axPos val="l"/>
        <c:majorGridlines/>
        <c:numFmt formatCode="General" sourceLinked="1"/>
        <c:tickLblPos val="nextTo"/>
        <c:crossAx val="66785664"/>
        <c:crosses val="autoZero"/>
        <c:crossBetween val="between"/>
      </c:valAx>
    </c:plotArea>
    <c:legend>
      <c:legendPos val="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167042" y="142873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42852"/>
            <a:ext cx="9982200" cy="20479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Lathika</a:t>
            </a:r>
            <a:r>
              <a:rPr lang="en-US" sz="2400" dirty="0" smtClean="0"/>
              <a:t> G</a:t>
            </a:r>
            <a:endParaRPr lang="en-US" sz="2400" dirty="0"/>
          </a:p>
          <a:p>
            <a:r>
              <a:rPr lang="en-US" sz="2400" dirty="0"/>
              <a:t>REGISTER NO</a:t>
            </a:r>
            <a:r>
              <a:rPr lang="en-US" sz="2400" dirty="0" smtClean="0"/>
              <a:t>: </a:t>
            </a:r>
            <a:r>
              <a:rPr lang="en-US" sz="2400" dirty="0" smtClean="0"/>
              <a:t>122202035</a:t>
            </a:r>
            <a:r>
              <a:rPr lang="en-US" sz="2400" dirty="0" smtClean="0"/>
              <a:t>, </a:t>
            </a:r>
            <a:r>
              <a:rPr lang="en-US" sz="2400" dirty="0" smtClean="0"/>
              <a:t>asunm1353122202035</a:t>
            </a:r>
            <a:endParaRPr lang="en-US" sz="2400" dirty="0"/>
          </a:p>
          <a:p>
            <a:r>
              <a:rPr lang="en-US" sz="2400" dirty="0"/>
              <a:t>DEPARTMENT</a:t>
            </a:r>
            <a:r>
              <a:rPr lang="en-US" sz="2400" dirty="0" smtClean="0"/>
              <a:t>: B.com corporate </a:t>
            </a:r>
            <a:r>
              <a:rPr lang="en-US" sz="2400" dirty="0" err="1" smtClean="0"/>
              <a:t>secretaryship</a:t>
            </a:r>
            <a:endParaRPr lang="en-US" sz="2400" dirty="0"/>
          </a:p>
          <a:p>
            <a:r>
              <a:rPr lang="en-US" sz="2400" dirty="0" smtClean="0"/>
              <a:t>COLLEGE: Anna </a:t>
            </a:r>
            <a:r>
              <a:rPr lang="en-US" sz="2400" dirty="0" err="1" smtClean="0"/>
              <a:t>Adarsh</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95208" y="1720840"/>
            <a:ext cx="9048792" cy="2862322"/>
          </a:xfrm>
          <a:prstGeom prst="rect">
            <a:avLst/>
          </a:prstGeom>
        </p:spPr>
        <p:txBody>
          <a:bodyPr wrap="square">
            <a:spAutoFit/>
          </a:bodyPr>
          <a:lstStyle/>
          <a:p>
            <a:r>
              <a:rPr lang="en-US" dirty="0" smtClean="0"/>
              <a:t>DATA COLLECTION:</a:t>
            </a:r>
          </a:p>
          <a:p>
            <a:r>
              <a:rPr lang="en-US" dirty="0" smtClean="0"/>
              <a:t>                       Collecting data from </a:t>
            </a:r>
            <a:r>
              <a:rPr lang="en-US" dirty="0" err="1" smtClean="0"/>
              <a:t>kaggle</a:t>
            </a:r>
            <a:endParaRPr lang="en-US" dirty="0" smtClean="0"/>
          </a:p>
          <a:p>
            <a:r>
              <a:rPr lang="en-US" dirty="0" smtClean="0"/>
              <a:t>DATA CLEANING:</a:t>
            </a:r>
          </a:p>
          <a:p>
            <a:r>
              <a:rPr lang="en-US" dirty="0" smtClean="0"/>
              <a:t>                       Cleaning and filtering the data needed for performance analysis</a:t>
            </a:r>
          </a:p>
          <a:p>
            <a:r>
              <a:rPr lang="en-US" dirty="0" smtClean="0"/>
              <a:t>PERFORMANCE LEVEL:</a:t>
            </a:r>
          </a:p>
          <a:p>
            <a:r>
              <a:rPr lang="en-US" dirty="0" smtClean="0"/>
              <a:t>                       Calculating the performance level of the employees</a:t>
            </a:r>
          </a:p>
          <a:p>
            <a:r>
              <a:rPr lang="en-US" dirty="0" smtClean="0"/>
              <a:t>PIVOT TABLE:</a:t>
            </a:r>
          </a:p>
          <a:p>
            <a:r>
              <a:rPr lang="en-US" dirty="0" smtClean="0"/>
              <a:t>                       Inserting the data in pivot table</a:t>
            </a:r>
          </a:p>
          <a:p>
            <a:r>
              <a:rPr lang="en-US" dirty="0" smtClean="0"/>
              <a:t>VISUALIZATION:</a:t>
            </a:r>
          </a:p>
          <a:p>
            <a:r>
              <a:rPr lang="en-US" dirty="0" smtClean="0"/>
              <a:t>                       Visualizing the data using Bar diagram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595538" y="221455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3082643" y="3244334"/>
            <a:ext cx="184731" cy="369332"/>
          </a:xfrm>
          <a:prstGeom prst="rect">
            <a:avLst/>
          </a:prstGeom>
        </p:spPr>
        <p:txBody>
          <a:bodyPr wrap="none">
            <a:spAutoFit/>
          </a:bodyPr>
          <a:lstStyle/>
          <a:p>
            <a:endParaRPr lang="en-US" dirty="0"/>
          </a:p>
        </p:txBody>
      </p:sp>
      <p:sp>
        <p:nvSpPr>
          <p:cNvPr id="6" name="Rectangle 5"/>
          <p:cNvSpPr/>
          <p:nvPr/>
        </p:nvSpPr>
        <p:spPr>
          <a:xfrm>
            <a:off x="238084" y="1443841"/>
            <a:ext cx="8786874" cy="2585323"/>
          </a:xfrm>
          <a:prstGeom prst="rect">
            <a:avLst/>
          </a:prstGeom>
        </p:spPr>
        <p:txBody>
          <a:bodyPr wrap="square">
            <a:spAutoFit/>
          </a:bodyPr>
          <a:lstStyle/>
          <a:p>
            <a:r>
              <a:rPr lang="en-US" dirty="0" smtClean="0"/>
              <a:t>The performance analysis shows that a significant proportion of employees are performing at a medium level, indicating a stable but suboptimal state of overall productivity and effectiveness. This suggests that while employees are meeting basic expectations, there is substantial room for growth and improvement. To enhance performance, the organization should focus on identifying and addressing factors that can elevate these employees from medium to high performance. This may involve targeted development programs, clearer goal-setting, and enhanced feedback mechanisms. By fostering an environment that encourages continuous improvement and professional growth, the organization can better align employee performance with its strategic objectives and drive greater success.</a:t>
            </a:r>
            <a:endParaRPr lang="en-US" dirty="0"/>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39272" y="314324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67504"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3048000" y="2551837"/>
            <a:ext cx="6096000" cy="1754326"/>
          </a:xfrm>
          <a:prstGeom prst="rect">
            <a:avLst/>
          </a:prstGeom>
        </p:spPr>
        <p:txBody>
          <a:bodyPr>
            <a:spAutoFit/>
          </a:bodyPr>
          <a:lstStyle/>
          <a:p>
            <a:r>
              <a:rPr lang="en-US" dirty="0" smtClean="0"/>
              <a:t>Analyzing employee performance is essential for identifying strengths and areas for improvement, enhancing overall productivity, and aligning individual contributions with organizational goals. It also helps in providing targeted development opportunities and boosting employee satisfaction and retention.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82082" y="26431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096396" y="14287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3048000" y="1720840"/>
            <a:ext cx="6096000" cy="3416320"/>
          </a:xfrm>
          <a:prstGeom prst="rect">
            <a:avLst/>
          </a:prstGeom>
        </p:spPr>
        <p:txBody>
          <a:bodyPr>
            <a:spAutoFit/>
          </a:bodyPr>
          <a:lstStyle/>
          <a:p>
            <a:r>
              <a:rPr lang="en-US" dirty="0" smtClean="0"/>
              <a:t>The Employee Performance Analysis project aims to evaluate and enhance workforce productivity by systematically assessing individual performance metrics. The project will focus on identifying key strengths and weaknesses, aligning employee contributions with organizational goals, and providing actionable recommendations for improvement. The analysis will involve collecting and reviewing performance data, soliciting feedback from managers and peers, and implementing performance improvement strategies. The ultimate goal is to foster a more efficient, motivated, and high-performing team, thereby supporting overall organizational success.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19459" name="Rectangle 3"/>
          <p:cNvSpPr>
            <a:spLocks noChangeArrowheads="1"/>
          </p:cNvSpPr>
          <p:nvPr/>
        </p:nvSpPr>
        <p:spPr bwMode="auto">
          <a:xfrm>
            <a:off x="166646" y="2071678"/>
            <a:ext cx="8429684"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Human Resources (HR) Teams:</a:t>
            </a:r>
            <a:r>
              <a:rPr kumimoji="0" lang="en-US" sz="1800" b="0" i="0" u="none" strike="noStrike" cap="none" normalizeH="0" baseline="0" dirty="0" smtClean="0">
                <a:ln>
                  <a:noFill/>
                </a:ln>
                <a:solidFill>
                  <a:schemeClr val="tx1"/>
                </a:solidFill>
                <a:effectLst/>
                <a:latin typeface="Arial" charset="0"/>
                <a:cs typeface="Arial" charset="0"/>
              </a:rPr>
              <a:t> They use the analysis to make informed decisions about training, promotions, and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Managers and Team Leaders:</a:t>
            </a:r>
            <a:r>
              <a:rPr kumimoji="0" lang="en-US" sz="1800" b="0" i="0" u="none" strike="noStrike" cap="none" normalizeH="0" baseline="0" dirty="0" smtClean="0">
                <a:ln>
                  <a:noFill/>
                </a:ln>
                <a:solidFill>
                  <a:schemeClr val="tx1"/>
                </a:solidFill>
                <a:effectLst/>
                <a:latin typeface="Arial" charset="0"/>
                <a:cs typeface="Arial" charset="0"/>
              </a:rPr>
              <a:t> They utilize the insights to provide targeted feedback, set performance goals, and improve team dynamics.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Employees:</a:t>
            </a:r>
            <a:r>
              <a:rPr kumimoji="0" lang="en-US" sz="1800" b="0" i="0" u="none" strike="noStrike" cap="none" normalizeH="0" baseline="0" dirty="0" smtClean="0">
                <a:ln>
                  <a:noFill/>
                </a:ln>
                <a:solidFill>
                  <a:schemeClr val="tx1"/>
                </a:solidFill>
                <a:effectLst/>
                <a:latin typeface="Arial" charset="0"/>
                <a:cs typeface="Arial" charset="0"/>
              </a:rPr>
              <a:t> They benefit from the analysis through constructive feedback, personal development plans, and recognition of their achievements.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8433" name="Rectangle 1"/>
          <p:cNvSpPr>
            <a:spLocks noChangeArrowheads="1"/>
          </p:cNvSpPr>
          <p:nvPr/>
        </p:nvSpPr>
        <p:spPr bwMode="auto">
          <a:xfrm>
            <a:off x="3309918" y="2071678"/>
            <a:ext cx="8882082"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u="none" strike="noStrike" cap="none" normalizeH="0" baseline="0" dirty="0" smtClean="0">
                <a:ln>
                  <a:noFill/>
                </a:ln>
                <a:solidFill>
                  <a:schemeClr val="tx1"/>
                </a:solidFill>
                <a:effectLst/>
                <a:latin typeface="Arial" charset="0"/>
                <a:cs typeface="Arial" charset="0"/>
              </a:rPr>
              <a:t>Conditional</a:t>
            </a:r>
            <a:r>
              <a:rPr kumimoji="0" lang="en-US" sz="1800" u="none" strike="noStrike" cap="none" normalizeH="0" dirty="0" smtClean="0">
                <a:ln>
                  <a:noFill/>
                </a:ln>
                <a:solidFill>
                  <a:schemeClr val="tx1"/>
                </a:solidFill>
                <a:effectLst/>
                <a:latin typeface="Arial" charset="0"/>
                <a:cs typeface="Arial" charset="0"/>
              </a:rPr>
              <a:t> formatting – missing</a:t>
            </a:r>
          </a:p>
          <a:p>
            <a:pPr marL="0" marR="0" lvl="0" indent="0" algn="l" defTabSz="914400" rtl="0" eaLnBrk="1" fontAlgn="base" latinLnBrk="0" hangingPunct="1">
              <a:lnSpc>
                <a:spcPct val="100000"/>
              </a:lnSpc>
              <a:spcBef>
                <a:spcPct val="0"/>
              </a:spcBef>
              <a:spcAft>
                <a:spcPct val="0"/>
              </a:spcAft>
              <a:buClrTx/>
              <a:buSzTx/>
              <a:tabLst/>
            </a:pPr>
            <a:r>
              <a:rPr lang="en-US" b="0" i="0" baseline="0" dirty="0" smtClean="0">
                <a:latin typeface="Arial" charset="0"/>
                <a:cs typeface="Arial" charset="0"/>
              </a:rPr>
              <a:t>Filter – remove</a:t>
            </a:r>
          </a:p>
          <a:p>
            <a:pPr marL="0" marR="0" lvl="0" indent="0" algn="l" defTabSz="914400" rtl="0" eaLnBrk="1" fontAlgn="base" latinLnBrk="0" hangingPunct="1">
              <a:lnSpc>
                <a:spcPct val="100000"/>
              </a:lnSpc>
              <a:spcBef>
                <a:spcPct val="0"/>
              </a:spcBef>
              <a:spcAft>
                <a:spcPct val="0"/>
              </a:spcAft>
              <a:buClrTx/>
              <a:buSzTx/>
              <a:tabLst/>
            </a:pPr>
            <a:r>
              <a:rPr kumimoji="0" lang="en-US" sz="1800" u="none" strike="noStrike" cap="none" normalizeH="0" dirty="0" smtClean="0">
                <a:ln>
                  <a:noFill/>
                </a:ln>
                <a:solidFill>
                  <a:schemeClr val="tx1"/>
                </a:solidFill>
                <a:effectLst/>
                <a:latin typeface="Arial" charset="0"/>
                <a:cs typeface="Arial" charset="0"/>
              </a:rPr>
              <a:t>Formula – performance</a:t>
            </a:r>
          </a:p>
          <a:p>
            <a:pPr marL="0" marR="0" lvl="0" indent="0" algn="l" defTabSz="914400" rtl="0" eaLnBrk="1" fontAlgn="base" latinLnBrk="0" hangingPunct="1">
              <a:lnSpc>
                <a:spcPct val="100000"/>
              </a:lnSpc>
              <a:spcBef>
                <a:spcPct val="0"/>
              </a:spcBef>
              <a:spcAft>
                <a:spcPct val="0"/>
              </a:spcAft>
              <a:buClrTx/>
              <a:buSzTx/>
              <a:tabLst/>
            </a:pPr>
            <a:r>
              <a:rPr lang="en-US" b="0" i="0" baseline="0" dirty="0" smtClean="0">
                <a:latin typeface="Arial" charset="0"/>
                <a:cs typeface="Arial" charset="0"/>
              </a:rPr>
              <a:t>Pivot – summary</a:t>
            </a:r>
          </a:p>
          <a:p>
            <a:pPr marL="0" marR="0" lvl="0" indent="0" algn="l" defTabSz="914400" rtl="0" eaLnBrk="1" fontAlgn="base" latinLnBrk="0" hangingPunct="1">
              <a:lnSpc>
                <a:spcPct val="100000"/>
              </a:lnSpc>
              <a:spcBef>
                <a:spcPct val="0"/>
              </a:spcBef>
              <a:spcAft>
                <a:spcPct val="0"/>
              </a:spcAft>
              <a:buClrTx/>
              <a:buSzTx/>
              <a:tabLst/>
            </a:pPr>
            <a:r>
              <a:rPr lang="en-US" b="0" i="0" baseline="0" dirty="0" smtClean="0">
                <a:latin typeface="Arial" charset="0"/>
                <a:cs typeface="Arial" charset="0"/>
              </a:rPr>
              <a:t>Graph</a:t>
            </a:r>
            <a:r>
              <a:rPr lang="en-US" b="0" i="0" dirty="0" smtClean="0">
                <a:latin typeface="Arial" charset="0"/>
                <a:cs typeface="Arial" charset="0"/>
              </a:rPr>
              <a:t> – data visualization</a:t>
            </a: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2398" y="1571612"/>
            <a:ext cx="5134777" cy="2585323"/>
          </a:xfrm>
          <a:prstGeom prst="rect">
            <a:avLst/>
          </a:prstGeom>
        </p:spPr>
        <p:txBody>
          <a:bodyPr wrap="square">
            <a:spAutoFit/>
          </a:bodyPr>
          <a:lstStyle/>
          <a:p>
            <a:r>
              <a:rPr lang="en-US" dirty="0" smtClean="0"/>
              <a:t>Employee=</a:t>
            </a:r>
            <a:r>
              <a:rPr lang="en-US" dirty="0" err="1" smtClean="0"/>
              <a:t>kaggle</a:t>
            </a:r>
            <a:endParaRPr lang="en-US" dirty="0" smtClean="0"/>
          </a:p>
          <a:p>
            <a:r>
              <a:rPr lang="en-US" dirty="0" smtClean="0"/>
              <a:t>26-features</a:t>
            </a:r>
          </a:p>
          <a:p>
            <a:r>
              <a:rPr lang="en-US" dirty="0" smtClean="0"/>
              <a:t>9-features</a:t>
            </a:r>
          </a:p>
          <a:p>
            <a:r>
              <a:rPr lang="en-US" dirty="0" smtClean="0"/>
              <a:t>Employee ID number</a:t>
            </a:r>
          </a:p>
          <a:p>
            <a:r>
              <a:rPr lang="en-US" dirty="0" smtClean="0"/>
              <a:t>Name text</a:t>
            </a:r>
          </a:p>
          <a:p>
            <a:r>
              <a:rPr lang="en-US" dirty="0" smtClean="0"/>
              <a:t>Employee type</a:t>
            </a:r>
          </a:p>
          <a:p>
            <a:r>
              <a:rPr lang="en-US" dirty="0" smtClean="0"/>
              <a:t>Performance level</a:t>
            </a:r>
          </a:p>
          <a:p>
            <a:r>
              <a:rPr lang="en-US" dirty="0" smtClean="0"/>
              <a:t>Gender-</a:t>
            </a:r>
            <a:r>
              <a:rPr lang="en-US" dirty="0" err="1" smtClean="0"/>
              <a:t>male,female</a:t>
            </a:r>
            <a:endParaRPr lang="en-US" dirty="0" smtClean="0"/>
          </a:p>
          <a:p>
            <a:r>
              <a:rPr lang="en-US" dirty="0" smtClean="0"/>
              <a:t>Employee rating number</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023903" y="2214554"/>
            <a:ext cx="6929485" cy="830997"/>
          </a:xfrm>
          <a:prstGeom prst="rect">
            <a:avLst/>
          </a:prstGeom>
        </p:spPr>
        <p:txBody>
          <a:bodyPr wrap="square">
            <a:spAutoFit/>
          </a:bodyPr>
          <a:lstStyle/>
          <a:p>
            <a:r>
              <a:rPr lang="en-US" sz="2400" dirty="0" smtClean="0"/>
              <a:t>Performance level =IFS(Z8&gt;=5,”VERY HIGH”,Z8&gt;=4,”HIGH”,Z8&gt;=3,”MID”,TRUE,”LOW”)</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TotalTime>
  <Words>521</Words>
  <Application>Microsoft Office PowerPoint</Application>
  <PresentationFormat>Custom</PresentationFormat>
  <Paragraphs>73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22</cp:revision>
  <dcterms:created xsi:type="dcterms:W3CDTF">2024-03-29T15:07:22Z</dcterms:created>
  <dcterms:modified xsi:type="dcterms:W3CDTF">2024-08-31T09:52:17Z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