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11"/>
  </p:notesMasterIdLst>
  <p:handoutMasterIdLst>
    <p:handoutMasterId r:id="rId12"/>
  </p:handoutMasterIdLst>
  <p:sldIdLst>
    <p:sldId id="265" r:id="rId5"/>
    <p:sldId id="289" r:id="rId6"/>
    <p:sldId id="290" r:id="rId7"/>
    <p:sldId id="291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006FBF-98E2-464B-81FE-4617D3E1946B}">
          <p14:sldIdLst>
            <p14:sldId id="265"/>
            <p14:sldId id="289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C75C04"/>
    <a:srgbClr val="D1202C"/>
    <a:srgbClr val="FBB7C6"/>
    <a:srgbClr val="B8D6D6"/>
    <a:srgbClr val="308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712" autoAdjust="0"/>
  </p:normalViewPr>
  <p:slideViewPr>
    <p:cSldViewPr snapToGrid="0" showGuides="1">
      <p:cViewPr varScale="1">
        <p:scale>
          <a:sx n="63" d="100"/>
          <a:sy n="63" d="100"/>
        </p:scale>
        <p:origin x="688" y="56"/>
      </p:cViewPr>
      <p:guideLst>
        <p:guide orient="horz" pos="4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28D0C2-C079-468D-A4B3-6F329D3DD3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4ADC-9B5C-41D7-9876-B09247332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90FB5-DB09-454F-9F23-3EF3A22E8DD4}" type="datetimeFigureOut">
              <a:rPr lang="en-NZ" smtClean="0"/>
              <a:t>9/04/2024</a:t>
            </a:fld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9DF30-6936-487A-B923-CD614A300F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A4C7-787B-47F7-B7D2-6135A78664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015C0-7AEA-4B2E-99C5-3B3DA98887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069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7232-1212-461C-BBFD-C9A4EE698E6D}" type="datetimeFigureOut">
              <a:rPr lang="en-NZ" smtClean="0"/>
              <a:t>9/04/2024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EC49-791B-412C-801F-0D7207C48E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980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E1B8EF-AAF3-4BAE-B6F8-82030CB06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" y="0"/>
            <a:ext cx="12187028" cy="685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0704051-3A4D-434C-AD48-7251D75E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" y="0"/>
            <a:ext cx="121870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B0DF7-60E9-487F-A056-0EB249AB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9070"/>
            <a:ext cx="5111750" cy="150018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C857-DC35-4DE4-A9AB-02DE6C93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0987"/>
            <a:ext cx="5111750" cy="60804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FA1018-3459-44E3-A848-330579F290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7" y="5840361"/>
            <a:ext cx="1712421" cy="6262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2FADE59-0765-4A50-98F6-D48BBFBCDAF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67543" y="6194068"/>
            <a:ext cx="2366355" cy="38891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date</a:t>
            </a:r>
            <a:endParaRPr lang="en-NZ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57DD33-53CD-4904-9D47-1381E0C682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7" y="5840361"/>
            <a:ext cx="1712421" cy="6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9769ED-F3D2-4F8B-BBEF-14ABF6EDA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EA30204D-F62A-4B75-969C-0CBC18FD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87331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FE5642-2C7E-43BD-BAB6-99ACA48BF8A4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6D0C1A6-393F-4A76-8F8C-46CF3C23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4"/>
          <a:stretch/>
        </p:blipFill>
        <p:spPr>
          <a:xfrm>
            <a:off x="0" y="0"/>
            <a:ext cx="1218447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41304-6796-4857-9502-5C8D9E77A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530-DB30-489B-BB1B-733A8B8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45" y="1335173"/>
            <a:ext cx="10899380" cy="4782993"/>
          </a:xfrm>
        </p:spPr>
        <p:txBody>
          <a:bodyPr/>
          <a:lstStyle>
            <a:lvl1pPr>
              <a:buClr>
                <a:srgbClr val="C00000"/>
              </a:buCl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C00000"/>
              </a:buClr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D3D5C7F0-142C-4971-B4A3-A813BD8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7E390-CC50-4D7C-A863-26A3EF022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890" y="6424640"/>
            <a:ext cx="818109" cy="2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26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FE5642-2C7E-43BD-BAB6-99ACA48BF8A4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21F4462-69A1-4C6E-A1E5-7986B96B5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4"/>
          <a:stretch/>
        </p:blipFill>
        <p:spPr>
          <a:xfrm>
            <a:off x="0" y="0"/>
            <a:ext cx="12184477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41304-6796-4857-9502-5C8D9E77A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530-DB30-489B-BB1B-733A8B8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63" y="1341303"/>
            <a:ext cx="10899380" cy="4782993"/>
          </a:xfrm>
        </p:spPr>
        <p:txBody>
          <a:bodyPr/>
          <a:lstStyle>
            <a:lvl1pPr>
              <a:buClr>
                <a:srgbClr val="308C8D"/>
              </a:buCl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308C8D"/>
              </a:buClr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D3D5C7F0-142C-4971-B4A3-A813BD8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DF074-1629-442A-BD01-72A7185B5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890" y="6424640"/>
            <a:ext cx="818109" cy="2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047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660DE3F-A3F1-4906-88F3-B736DCC4F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4"/>
          <a:stretch/>
        </p:blipFill>
        <p:spPr>
          <a:xfrm>
            <a:off x="7523" y="0"/>
            <a:ext cx="12184477" cy="6858000"/>
          </a:xfrm>
          <a:prstGeom prst="rect">
            <a:avLst/>
          </a:prstGeom>
        </p:spPr>
      </p:pic>
      <p:pic>
        <p:nvPicPr>
          <p:cNvPr id="8" name="Picture 7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393C99FB-CF83-4995-9570-713700DEBB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82" y="2767789"/>
            <a:ext cx="3616036" cy="1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25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70483BDC-7AA6-41DE-A025-834F653B5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4"/>
          <a:stretch/>
        </p:blipFill>
        <p:spPr>
          <a:xfrm>
            <a:off x="0" y="-1"/>
            <a:ext cx="12184477" cy="6858001"/>
          </a:xfrm>
          <a:prstGeom prst="rect">
            <a:avLst/>
          </a:prstGeom>
        </p:spPr>
      </p:pic>
      <p:pic>
        <p:nvPicPr>
          <p:cNvPr id="8" name="Picture 7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393C99FB-CF83-4995-9570-713700DEBB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20" y="2767788"/>
            <a:ext cx="3616036" cy="1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467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6A721CD-A266-4ABD-9696-AFEC91C115D3}"/>
              </a:ext>
            </a:extLst>
          </p:cNvPr>
          <p:cNvSpPr/>
          <p:nvPr userDrawn="1"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530-DB30-489B-BB1B-733A8B8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45" y="1335173"/>
            <a:ext cx="10899380" cy="4782993"/>
          </a:xfrm>
        </p:spPr>
        <p:txBody>
          <a:bodyPr/>
          <a:lstStyle>
            <a:lvl1pPr>
              <a:buClr>
                <a:srgbClr val="C00000"/>
              </a:buClr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C00000"/>
              </a:buClr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26F95EB7-CDF8-427A-A6F3-90C0370E245A}"/>
              </a:ext>
            </a:extLst>
          </p:cNvPr>
          <p:cNvSpPr/>
          <p:nvPr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41304-6796-4857-9502-5C8D9E77A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FE5642-2C7E-43BD-BAB6-99ACA48BF8A4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C2B2BE-CA55-4BE1-ADFC-B93B6C429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D3D5C7F0-142C-4971-B4A3-A813BD8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‹#›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80C4E-4AED-435D-8D3A-5F85A505A7A9}"/>
              </a:ext>
            </a:extLst>
          </p:cNvPr>
          <p:cNvCxnSpPr>
            <a:cxnSpLocks/>
          </p:cNvCxnSpPr>
          <p:nvPr userDrawn="1"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2540A21-1942-4593-8868-DC3B0284E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530-DB30-489B-BB1B-733A8B8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45" y="1335173"/>
            <a:ext cx="10899380" cy="4782993"/>
          </a:xfrm>
        </p:spPr>
        <p:txBody>
          <a:bodyPr/>
          <a:lstStyle>
            <a:lvl1pPr>
              <a:buClr>
                <a:srgbClr val="308C8D"/>
              </a:buClr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308C8D"/>
              </a:buClr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FE5642-2C7E-43BD-BAB6-99ACA48BF8A4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C2B2BE-CA55-4BE1-ADFC-B93B6C429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D3D5C7F0-142C-4971-B4A3-A813BD8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73B7285-D462-48A2-B780-1BBB3A01EE86}"/>
              </a:ext>
            </a:extLst>
          </p:cNvPr>
          <p:cNvSpPr/>
          <p:nvPr/>
        </p:nvSpPr>
        <p:spPr>
          <a:xfrm flipV="1">
            <a:off x="0" y="-20403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41304-6796-4857-9502-5C8D9E77A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12781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3E7E89A1-35E8-4769-9287-024AF43855FA}"/>
              </a:ext>
            </a:extLst>
          </p:cNvPr>
          <p:cNvSpPr/>
          <p:nvPr userDrawn="1"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530-DB30-489B-BB1B-733A8B8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45" y="1335173"/>
            <a:ext cx="5346479" cy="4782993"/>
          </a:xfrm>
        </p:spPr>
        <p:txBody>
          <a:bodyPr/>
          <a:lstStyle>
            <a:lvl1pPr>
              <a:buClr>
                <a:srgbClr val="C00000"/>
              </a:buClr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C00000"/>
              </a:buClr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26F95EB7-CDF8-427A-A6F3-90C0370E245A}"/>
              </a:ext>
            </a:extLst>
          </p:cNvPr>
          <p:cNvSpPr/>
          <p:nvPr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41304-6796-4857-9502-5C8D9E77A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FE5642-2C7E-43BD-BAB6-99ACA48BF8A4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C2B2BE-CA55-4BE1-ADFC-B93B6C429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D3D5C7F0-142C-4971-B4A3-A813BD8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‹#›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62094A-F0F5-435D-B2D4-CA8AD594DC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335173"/>
            <a:ext cx="5350625" cy="4782993"/>
          </a:xfrm>
        </p:spPr>
        <p:txBody>
          <a:bodyPr/>
          <a:lstStyle>
            <a:lvl1pPr>
              <a:buClr>
                <a:srgbClr val="C00000"/>
              </a:buClr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C00000"/>
              </a:buClr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C00000"/>
              </a:buClr>
              <a:buFont typeface="Calibri" panose="020F0502020204030204" pitchFamily="34" charset="0"/>
              <a:buChar char="‒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995250-FF60-4393-B090-262F6C390940}"/>
              </a:ext>
            </a:extLst>
          </p:cNvPr>
          <p:cNvCxnSpPr>
            <a:cxnSpLocks/>
          </p:cNvCxnSpPr>
          <p:nvPr userDrawn="1"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3EF55-598E-455A-B4D3-071B355925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530-DB30-489B-BB1B-733A8B8C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45" y="1335173"/>
            <a:ext cx="5346479" cy="4782993"/>
          </a:xfrm>
        </p:spPr>
        <p:txBody>
          <a:bodyPr/>
          <a:lstStyle>
            <a:lvl1pPr>
              <a:buClr>
                <a:srgbClr val="308C8D"/>
              </a:buClr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308C8D"/>
              </a:buClr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FE5642-2C7E-43BD-BAB6-99ACA48BF8A4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C2B2BE-CA55-4BE1-ADFC-B93B6C429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D3D5C7F0-142C-4971-B4A3-A813BD8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62094A-F0F5-435D-B2D4-CA8AD594DC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335173"/>
            <a:ext cx="5350625" cy="4782993"/>
          </a:xfrm>
        </p:spPr>
        <p:txBody>
          <a:bodyPr/>
          <a:lstStyle>
            <a:lvl1pPr>
              <a:buClr>
                <a:srgbClr val="308C8D"/>
              </a:buClr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rgbClr val="308C8D"/>
              </a:buClr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rgbClr val="308C8D"/>
              </a:buClr>
              <a:buFont typeface="Calibri" panose="020F0502020204030204" pitchFamily="34" charset="0"/>
              <a:buChar char="‒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DFACF91-BBAC-4CF8-AA4D-75868BC32CB1}"/>
              </a:ext>
            </a:extLst>
          </p:cNvPr>
          <p:cNvSpPr/>
          <p:nvPr/>
        </p:nvSpPr>
        <p:spPr>
          <a:xfrm flipV="1">
            <a:off x="0" y="-9074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41304-6796-4857-9502-5C8D9E77A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09709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00085331-03A7-41C0-AA6A-69ABFC029EFF}"/>
              </a:ext>
            </a:extLst>
          </p:cNvPr>
          <p:cNvSpPr/>
          <p:nvPr userDrawn="1"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D3A7-C4B8-4588-9ECC-31441E5E3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0634" y="1268083"/>
            <a:ext cx="5382882" cy="479965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F9772-F895-44BF-97ED-0865B6373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245" y="1284186"/>
            <a:ext cx="5197947" cy="47683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347B674F-9621-43F2-9E33-C4166E777213}"/>
              </a:ext>
            </a:extLst>
          </p:cNvPr>
          <p:cNvSpPr/>
          <p:nvPr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89056-931A-4A6A-BFC5-41A8F8EA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44" y="123321"/>
            <a:ext cx="6851775" cy="920466"/>
          </a:xfrm>
        </p:spPr>
        <p:txBody>
          <a:bodyPr anchor="ctr" anchorCtr="0"/>
          <a:lstStyle>
            <a:lvl1pPr algn="l"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135A7-4801-46E5-AC4E-D6F33AB91283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9A2A2-2198-427B-ABA6-D045040A0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3E073C5F-C1B4-48F5-8DE7-F96EDCD34245}"/>
              </a:ext>
            </a:extLst>
          </p:cNvPr>
          <p:cNvSpPr txBox="1">
            <a:spLocks/>
          </p:cNvSpPr>
          <p:nvPr/>
        </p:nvSpPr>
        <p:spPr>
          <a:xfrm>
            <a:off x="8035834" y="6595550"/>
            <a:ext cx="2743200" cy="14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CFEB3F-0B13-4DC6-8168-E394FC03EC8A}"/>
              </a:ext>
            </a:extLst>
          </p:cNvPr>
          <p:cNvCxnSpPr>
            <a:cxnSpLocks/>
          </p:cNvCxnSpPr>
          <p:nvPr userDrawn="1"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3D0BD76-42CC-4846-94D3-D6FC225734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9AFB821F-C496-40AF-9AAE-CDCD4CA6707F}"/>
              </a:ext>
            </a:extLst>
          </p:cNvPr>
          <p:cNvSpPr txBox="1">
            <a:spLocks/>
          </p:cNvSpPr>
          <p:nvPr userDrawn="1"/>
        </p:nvSpPr>
        <p:spPr>
          <a:xfrm>
            <a:off x="8035834" y="6595550"/>
            <a:ext cx="2743200" cy="14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D3A7-C4B8-4588-9ECC-31441E5E3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0634" y="1268083"/>
            <a:ext cx="5382882" cy="479965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F9772-F895-44BF-97ED-0865B6373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020" y="1284186"/>
            <a:ext cx="5199859" cy="479965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135A7-4801-46E5-AC4E-D6F33AB91283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9A2A2-2198-427B-ABA6-D045040A0B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3E073C5F-C1B4-48F5-8DE7-F96EDCD34245}"/>
              </a:ext>
            </a:extLst>
          </p:cNvPr>
          <p:cNvSpPr txBox="1">
            <a:spLocks/>
          </p:cNvSpPr>
          <p:nvPr/>
        </p:nvSpPr>
        <p:spPr>
          <a:xfrm>
            <a:off x="8035834" y="6595550"/>
            <a:ext cx="2743200" cy="14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pPr/>
              <a:t>‹#›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51671053-AE9B-48A3-95DF-FE66561ED418}"/>
              </a:ext>
            </a:extLst>
          </p:cNvPr>
          <p:cNvSpPr/>
          <p:nvPr/>
        </p:nvSpPr>
        <p:spPr>
          <a:xfrm flipV="1">
            <a:off x="0" y="-9074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89056-931A-4A6A-BFC5-41A8F8EA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92" y="82297"/>
            <a:ext cx="6935347" cy="979088"/>
          </a:xfr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04361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3BC8D86D-FD5A-49CA-9C11-D5F7B7FBE170}"/>
              </a:ext>
            </a:extLst>
          </p:cNvPr>
          <p:cNvSpPr/>
          <p:nvPr userDrawn="1"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769ED-F3D2-4F8B-BBEF-14ABF6EDA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EA30204D-F62A-4B75-969C-0CBC18FD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‹#›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8C7249E9-9749-4BED-B81E-E2F01DCEAB45}"/>
              </a:ext>
            </a:extLst>
          </p:cNvPr>
          <p:cNvSpPr/>
          <p:nvPr/>
        </p:nvSpPr>
        <p:spPr>
          <a:xfrm flipV="1">
            <a:off x="0" y="0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951CA6-C349-45C7-826B-3270033ED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7245" y="1268083"/>
            <a:ext cx="10986271" cy="479965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C468DF-49B3-4EEC-AECE-3F79E7CBB2D2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50789E3-A6B2-4847-B001-FD4D5A8249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6493C-CA1E-4FB1-A727-062F0CED3E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816751-B37A-47C5-8EBE-A1306BEC5E3D}"/>
              </a:ext>
            </a:extLst>
          </p:cNvPr>
          <p:cNvCxnSpPr>
            <a:cxnSpLocks/>
          </p:cNvCxnSpPr>
          <p:nvPr userDrawn="1"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9769ED-F3D2-4F8B-BBEF-14ABF6EDA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05" y="6424640"/>
            <a:ext cx="818110" cy="299381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EA30204D-F62A-4B75-969C-0CBC18FD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5834" y="6595550"/>
            <a:ext cx="2743200" cy="147071"/>
          </a:xfrm>
        </p:spPr>
        <p:txBody>
          <a:bodyPr/>
          <a:lstStyle/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951CA6-C349-45C7-826B-3270033ED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7245" y="1268083"/>
            <a:ext cx="10986271" cy="479965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C468DF-49B3-4EEC-AECE-3F79E7CBB2D2}"/>
              </a:ext>
            </a:extLst>
          </p:cNvPr>
          <p:cNvCxnSpPr>
            <a:cxnSpLocks/>
          </p:cNvCxnSpPr>
          <p:nvPr/>
        </p:nvCxnSpPr>
        <p:spPr>
          <a:xfrm>
            <a:off x="394575" y="6331650"/>
            <a:ext cx="11419140" cy="0"/>
          </a:xfrm>
          <a:prstGeom prst="line">
            <a:avLst/>
          </a:prstGeom>
          <a:ln>
            <a:solidFill>
              <a:srgbClr val="69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59670A8B-32A7-4EC0-B79A-28F12966FBB4}"/>
              </a:ext>
            </a:extLst>
          </p:cNvPr>
          <p:cNvSpPr/>
          <p:nvPr/>
        </p:nvSpPr>
        <p:spPr>
          <a:xfrm flipV="1">
            <a:off x="0" y="-9074"/>
            <a:ext cx="12192000" cy="1167109"/>
          </a:xfrm>
          <a:prstGeom prst="round1Rect">
            <a:avLst>
              <a:gd name="adj" fmla="val 5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391937-8CE8-4D63-97B2-7465ADD8C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245" y="232118"/>
            <a:ext cx="10899380" cy="74878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84908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ED66F-64B9-4DCB-8312-DF570568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8C47-4746-434C-AC4B-72E39F1C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56D3-F80C-485E-9CB8-BD8498392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C53E-2B32-49F3-B6EA-A12C7615A44B}" type="datetime1">
              <a:rPr lang="en-NZ" smtClean="0"/>
              <a:t>9/04/2024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594B-2E1A-41A2-99AE-7C451FFC0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A214-1C58-4ED2-9131-8F1837B29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F92D-2782-42A1-8099-D27E4FAFC7F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061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echnologies/management/ansible/use-cas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integrations?extIdCarryOver=true&amp;intcmp=7013a000003SwrTAAS&amp;sc_cid=701f2000001OH7YAAW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8BE5DA-8F1B-41D0-BE82-F5B44393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2279070"/>
            <a:ext cx="7545797" cy="1500187"/>
          </a:xfrm>
        </p:spPr>
        <p:txBody>
          <a:bodyPr/>
          <a:lstStyle/>
          <a:p>
            <a:r>
              <a:rPr lang="en-NZ" dirty="0"/>
              <a:t>Ansible Automation Platform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E2F928-6670-4EE6-9680-409D0D953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Optimise Domain -&gt; Automation Team</a:t>
            </a:r>
          </a:p>
          <a:p>
            <a:r>
              <a:rPr lang="en-NZ" dirty="0"/>
              <a:t>9th Apr 2024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B9BCDA8-11BA-406C-BBE8-A07EEBDF28E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767543" y="5869577"/>
            <a:ext cx="4126674" cy="713407"/>
          </a:xfrm>
        </p:spPr>
        <p:txBody>
          <a:bodyPr>
            <a:normAutofit/>
          </a:bodyPr>
          <a:lstStyle/>
          <a:p>
            <a:r>
              <a:rPr lang="en-NZ" dirty="0"/>
              <a:t>Vignesh Balasubramanian</a:t>
            </a:r>
          </a:p>
        </p:txBody>
      </p:sp>
    </p:spTree>
    <p:extLst>
      <p:ext uri="{BB962C8B-B14F-4D97-AF65-F5344CB8AC3E}">
        <p14:creationId xmlns:p14="http://schemas.microsoft.com/office/powerpoint/2010/main" val="26303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292" y="2945526"/>
            <a:ext cx="3845882" cy="2733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2400" dirty="0"/>
              <a:t>SCAP vs Ansible Automation Platform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245" y="1503811"/>
            <a:ext cx="53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Graphik Medium" panose="020B0603030202060203" pitchFamily="34" charset="0"/>
              </a:rPr>
              <a:t>SCAP previously using OpenSource dockers &amp; Azure DevOps to trigger automation jobs can be run </a:t>
            </a:r>
            <a:r>
              <a:rPr lang="en-NZ" sz="1600" dirty="0">
                <a:solidFill>
                  <a:srgbClr val="C00000"/>
                </a:solidFill>
                <a:latin typeface="Graphik Medium" panose="020B0603030202060203" pitchFamily="34" charset="0"/>
              </a:rPr>
              <a:t>only</a:t>
            </a:r>
            <a:r>
              <a:rPr lang="en-NZ" sz="1600" dirty="0">
                <a:latin typeface="Graphik Medium" panose="020B0603030202060203" pitchFamily="34" charset="0"/>
              </a:rPr>
              <a:t> for Virtual Machines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8" y="2449485"/>
            <a:ext cx="6333389" cy="2046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7538" y="1265861"/>
            <a:ext cx="4819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Graphik Medium" panose="020B0603030202060203" pitchFamily="34" charset="0"/>
              </a:rPr>
              <a:t>SCAP replaced by Red Hat </a:t>
            </a:r>
            <a:r>
              <a:rPr lang="en-NZ" sz="1400" b="1" dirty="0">
                <a:latin typeface="Graphik Medium" panose="020B0603030202060203" pitchFamily="34" charset="0"/>
              </a:rPr>
              <a:t>Ansible Automation Platform </a:t>
            </a:r>
            <a:r>
              <a:rPr lang="en-NZ" sz="1400" dirty="0">
                <a:latin typeface="Graphik Medium" panose="020B0603030202060203" pitchFamily="34" charset="0"/>
              </a:rPr>
              <a:t>&amp; OpenShift Containers in Stage environment, automation jobs can be run for </a:t>
            </a:r>
            <a:r>
              <a:rPr lang="en-NZ" sz="1400" dirty="0">
                <a:solidFill>
                  <a:srgbClr val="00B050"/>
                </a:solidFill>
                <a:latin typeface="Graphik Medium" panose="020B0603030202060203" pitchFamily="34" charset="0"/>
              </a:rPr>
              <a:t>any infrastructure resources (Compute, Storage, Networks</a:t>
            </a:r>
            <a:r>
              <a:rPr lang="en-NZ" sz="1400">
                <a:solidFill>
                  <a:srgbClr val="00B050"/>
                </a:solidFill>
                <a:latin typeface="Graphik Medium" panose="020B0603030202060203" pitchFamily="34" charset="0"/>
              </a:rPr>
              <a:t>, Fortinet, etc)</a:t>
            </a:r>
            <a:endParaRPr lang="en-NZ" sz="1400" dirty="0">
              <a:solidFill>
                <a:srgbClr val="00B050"/>
              </a:solidFill>
              <a:latin typeface="Graphik Medium" panose="020B06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8" y="411935"/>
            <a:ext cx="1213526" cy="388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47538" y="2292124"/>
            <a:ext cx="481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Graphik Medium" panose="020B0603030202060203" pitchFamily="34" charset="0"/>
              </a:rPr>
              <a:t>More automation usecases and integrations possible by going this path</a:t>
            </a:r>
            <a:endParaRPr lang="en-NZ" sz="1400" dirty="0">
              <a:solidFill>
                <a:srgbClr val="00B050"/>
              </a:solidFill>
              <a:latin typeface="Graphik Medium" panose="020B060303020206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030" y="5963055"/>
            <a:ext cx="5247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SCAP – Scalable Containerised Automation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887" y="404898"/>
            <a:ext cx="1365287" cy="3967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7245" y="476766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Graphik Medium" panose="020B0603030202060203" pitchFamily="34" charset="0"/>
              </a:rPr>
              <a:t>This is </a:t>
            </a:r>
            <a:r>
              <a:rPr lang="en-NZ" sz="1400" dirty="0">
                <a:solidFill>
                  <a:srgbClr val="00B050"/>
                </a:solidFill>
                <a:latin typeface="Graphik Medium" panose="020B0603030202060203" pitchFamily="34" charset="0"/>
              </a:rPr>
              <a:t>free of cost</a:t>
            </a:r>
            <a:r>
              <a:rPr lang="en-NZ" sz="1400" dirty="0">
                <a:latin typeface="Graphik Medium" panose="020B0603030202060203" pitchFamily="34" charset="0"/>
              </a:rPr>
              <a:t> given Internal Azure DevOps is also available.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5167" y="579011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Graphik Medium" panose="020B0603030202060203" pitchFamily="34" charset="0"/>
              </a:rPr>
              <a:t>This involves </a:t>
            </a:r>
            <a:r>
              <a:rPr lang="en-NZ" sz="1600" dirty="0">
                <a:solidFill>
                  <a:srgbClr val="C00000"/>
                </a:solidFill>
                <a:latin typeface="Graphik Medium" panose="020B0603030202060203" pitchFamily="34" charset="0"/>
              </a:rPr>
              <a:t>license cost </a:t>
            </a:r>
            <a:r>
              <a:rPr lang="en-NZ" sz="1600" dirty="0">
                <a:latin typeface="Graphik Medium" panose="020B0603030202060203" pitchFamily="34" charset="0"/>
              </a:rPr>
              <a:t>which needs to be estimated</a:t>
            </a:r>
          </a:p>
          <a:p>
            <a:r>
              <a:rPr lang="en-NZ" sz="1600" dirty="0">
                <a:latin typeface="Graphik Medium" panose="020B0603030202060203" pitchFamily="34" charset="0"/>
              </a:rPr>
              <a:t> &amp; CCL is a Red Hat Partner to deploy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1147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Ansible Automation Platform - Usecases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005400"/>
            <a:ext cx="8744426" cy="41636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6502" y="1473900"/>
            <a:ext cx="6497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Red Hat Ansible Automation Platform - Use Cases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286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8" y="2000906"/>
            <a:ext cx="9714993" cy="39301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Ansible Automation Platform - Integrations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245" y="1444717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hlinkClick r:id="rId3"/>
              </a:rPr>
              <a:t>Integrations Overview | Ansible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577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923EB-4EF0-E1C2-90C7-217F1AC3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Ansible Automates 2024 – Sydney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CD41-0006-DF01-0437-428F334C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5FACB9-01F9-5397-9B66-B20DAFD32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29" y="1959484"/>
            <a:ext cx="8643812" cy="478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79CCBD-0523-1774-AB1B-AD59A6EA86B8}"/>
              </a:ext>
            </a:extLst>
          </p:cNvPr>
          <p:cNvSpPr txBox="1"/>
          <p:nvPr/>
        </p:nvSpPr>
        <p:spPr>
          <a:xfrm>
            <a:off x="767256" y="1396655"/>
            <a:ext cx="100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Patching usecase explained – aligns exactly with our thinking / usecase !</a:t>
            </a:r>
          </a:p>
        </p:txBody>
      </p:sp>
    </p:spTree>
    <p:extLst>
      <p:ext uri="{BB962C8B-B14F-4D97-AF65-F5344CB8AC3E}">
        <p14:creationId xmlns:p14="http://schemas.microsoft.com/office/powerpoint/2010/main" val="1259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B7AE8-2149-741D-6C7B-5E665439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Ansible Automation Platform – Stage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365D-CCA9-7710-F1BC-C186981A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F92D-2782-42A1-8099-D27E4FAFC7FA}" type="slidenum">
              <a:rPr lang="en-NZ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</a:t>
            </a:fld>
            <a:endParaRPr lang="en-NZ" sz="8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FAA53-F9CC-60B2-F7BC-715662BDE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071" y="1335088"/>
            <a:ext cx="6857421" cy="478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830590"/>
      </p:ext>
    </p:extLst>
  </p:cSld>
  <p:clrMapOvr>
    <a:masterClrMapping/>
  </p:clrMapOvr>
</p:sld>
</file>

<file path=ppt/theme/theme1.xml><?xml version="1.0" encoding="utf-8"?>
<a:theme xmlns:a="http://schemas.openxmlformats.org/drawingml/2006/main" name="CCL">
  <a:themeElements>
    <a:clrScheme name="CCL">
      <a:dk1>
        <a:srgbClr val="343434"/>
      </a:dk1>
      <a:lt1>
        <a:srgbClr val="FFFFFF"/>
      </a:lt1>
      <a:dk2>
        <a:srgbClr val="8D1215"/>
      </a:dk2>
      <a:lt2>
        <a:srgbClr val="FFFFFF"/>
      </a:lt2>
      <a:accent1>
        <a:srgbClr val="D1202C"/>
      </a:accent1>
      <a:accent2>
        <a:srgbClr val="308D8C"/>
      </a:accent2>
      <a:accent3>
        <a:srgbClr val="FAB49B"/>
      </a:accent3>
      <a:accent4>
        <a:srgbClr val="F15B4E"/>
      </a:accent4>
      <a:accent5>
        <a:srgbClr val="974165"/>
      </a:accent5>
      <a:accent6>
        <a:srgbClr val="302749"/>
      </a:accent6>
      <a:hlink>
        <a:srgbClr val="D1202C"/>
      </a:hlink>
      <a:folHlink>
        <a:srgbClr val="8D12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Blank Template.pptx" id="{33341F4D-B193-43C2-A922-82D2260DC0F0}" vid="{173C8BC3-606B-43CC-A086-FA6BC2BC6548}"/>
    </a:ext>
  </a:extLst>
</a:theme>
</file>

<file path=ppt/theme/theme2.xml><?xml version="1.0" encoding="utf-8"?>
<a:theme xmlns:a="http://schemas.openxmlformats.org/drawingml/2006/main" name="Office Theme">
  <a:themeElements>
    <a:clrScheme name="CCL">
      <a:dk1>
        <a:srgbClr val="D1202C"/>
      </a:dk1>
      <a:lt1>
        <a:srgbClr val="FFFFFF"/>
      </a:lt1>
      <a:dk2>
        <a:srgbClr val="696868"/>
      </a:dk2>
      <a:lt2>
        <a:srgbClr val="FFFFFF"/>
      </a:lt2>
      <a:accent1>
        <a:srgbClr val="8D1215"/>
      </a:accent1>
      <a:accent2>
        <a:srgbClr val="308D8C"/>
      </a:accent2>
      <a:accent3>
        <a:srgbClr val="FAB49B"/>
      </a:accent3>
      <a:accent4>
        <a:srgbClr val="F15B4E"/>
      </a:accent4>
      <a:accent5>
        <a:srgbClr val="974165"/>
      </a:accent5>
      <a:accent6>
        <a:srgbClr val="302749"/>
      </a:accent6>
      <a:hlink>
        <a:srgbClr val="D1202C"/>
      </a:hlink>
      <a:folHlink>
        <a:srgbClr val="8D12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CL">
      <a:dk1>
        <a:srgbClr val="D1202C"/>
      </a:dk1>
      <a:lt1>
        <a:srgbClr val="FFFFFF"/>
      </a:lt1>
      <a:dk2>
        <a:srgbClr val="696868"/>
      </a:dk2>
      <a:lt2>
        <a:srgbClr val="FFFFFF"/>
      </a:lt2>
      <a:accent1>
        <a:srgbClr val="8D1215"/>
      </a:accent1>
      <a:accent2>
        <a:srgbClr val="308D8C"/>
      </a:accent2>
      <a:accent3>
        <a:srgbClr val="FAB49B"/>
      </a:accent3>
      <a:accent4>
        <a:srgbClr val="F15B4E"/>
      </a:accent4>
      <a:accent5>
        <a:srgbClr val="974165"/>
      </a:accent5>
      <a:accent6>
        <a:srgbClr val="302749"/>
      </a:accent6>
      <a:hlink>
        <a:srgbClr val="D1202C"/>
      </a:hlink>
      <a:folHlink>
        <a:srgbClr val="8D12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EB10C3B296C4391BCE12102256893" ma:contentTypeVersion="4" ma:contentTypeDescription="Create a new document." ma:contentTypeScope="" ma:versionID="6d2dd7f748fa170cccc7420d66c762a8">
  <xsd:schema xmlns:xsd="http://www.w3.org/2001/XMLSchema" xmlns:xs="http://www.w3.org/2001/XMLSchema" xmlns:p="http://schemas.microsoft.com/office/2006/metadata/properties" xmlns:ns2="7727d9aa-777c-4746-8b92-21fd7fd255ad" targetNamespace="http://schemas.microsoft.com/office/2006/metadata/properties" ma:root="true" ma:fieldsID="108cb63f83cc936c036d56c847cca12e" ns2:_="">
    <xsd:import namespace="7727d9aa-777c-4746-8b92-21fd7fd255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7d9aa-777c-4746-8b92-21fd7fd255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BAAEAC-6679-4642-ACA8-17C057174CFE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727d9aa-777c-4746-8b92-21fd7fd255ad"/>
  </ds:schemaRefs>
</ds:datastoreItem>
</file>

<file path=customXml/itemProps2.xml><?xml version="1.0" encoding="utf-8"?>
<ds:datastoreItem xmlns:ds="http://schemas.openxmlformats.org/officeDocument/2006/customXml" ds:itemID="{B74BE84B-4167-46B5-8743-46371F8CC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93B25-82BF-49D0-ADA0-24EFAF680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7d9aa-777c-4746-8b92-21fd7fd255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Blank Template</Template>
  <TotalTime>12634</TotalTime>
  <Words>173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Graphik Medium</vt:lpstr>
      <vt:lpstr>CCL</vt:lpstr>
      <vt:lpstr>Ansible Automation Platform</vt:lpstr>
      <vt:lpstr>SCAP vs Ansible Automation Platform  </vt:lpstr>
      <vt:lpstr>Ansible Automation Platform - Usecases</vt:lpstr>
      <vt:lpstr>Ansible Automation Platform - Integrations</vt:lpstr>
      <vt:lpstr>Ansible Automates 2024 – Sydney event</vt:lpstr>
      <vt:lpstr>Ansible Automation Platform – Stage Environment</vt:lpstr>
    </vt:vector>
  </TitlesOfParts>
  <Company>CCL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Balasubramanian</dc:creator>
  <cp:lastModifiedBy>VIGNESH BALASUBRAMANIAN</cp:lastModifiedBy>
  <cp:revision>639</cp:revision>
  <dcterms:created xsi:type="dcterms:W3CDTF">2023-07-10T10:00:06Z</dcterms:created>
  <dcterms:modified xsi:type="dcterms:W3CDTF">2024-04-09T08:54:47Z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0x0101001AEEB10C3B296C4391BCE12102256893</vt:lpwstr>
  </property>
</Properties>
</file>