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api/system.security.cryptography.cryptostream" TargetMode="External"/><Relationship Id="rId3" Type="http://schemas.openxmlformats.org/officeDocument/2006/relationships/hyperlink" Target="https://docs.microsoft.com/en-us/dotnet/api/system.io.isolatedstorage.isolatedstoragefilestream" TargetMode="External"/><Relationship Id="rId7" Type="http://schemas.openxmlformats.org/officeDocument/2006/relationships/hyperlink" Target="https://docs.microsoft.com/en-us/dotnet/api/system.io.pipes.pipestream" TargetMode="External"/><Relationship Id="rId2" Type="http://schemas.openxmlformats.org/officeDocument/2006/relationships/hyperlink" Target="https://docs.microsoft.com/en-us/dotnet/api/system.io.filestrea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dotnet/api/system.net.sockets.networkstream" TargetMode="External"/><Relationship Id="rId5" Type="http://schemas.openxmlformats.org/officeDocument/2006/relationships/hyperlink" Target="https://docs.microsoft.com/en-us/dotnet/api/system.io.bufferedstream" TargetMode="External"/><Relationship Id="rId4" Type="http://schemas.openxmlformats.org/officeDocument/2006/relationships/hyperlink" Target="https://docs.microsoft.com/en-us/dotnet/api/system.io.memorystrea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30629"/>
            <a:ext cx="7766936" cy="3920207"/>
          </a:xfrm>
        </p:spPr>
        <p:txBody>
          <a:bodyPr/>
          <a:lstStyle/>
          <a:p>
            <a:r>
              <a:rPr lang="en-US" dirty="0" smtClean="0"/>
              <a:t>File and Stream I/o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7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3" y="483326"/>
            <a:ext cx="9837682" cy="47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2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FileStream</a:t>
            </a:r>
            <a:r>
              <a:rPr lang="en-US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is used to perform read and </a:t>
            </a:r>
            <a:r>
              <a:rPr lang="en-US" dirty="0" smtClean="0"/>
              <a:t>write operations </a:t>
            </a:r>
            <a:r>
              <a:rPr lang="en-US" dirty="0"/>
              <a:t>on files</a:t>
            </a:r>
          </a:p>
          <a:p>
            <a:r>
              <a:rPr lang="en-US" dirty="0"/>
              <a:t> Read() and Write() methods are applied </a:t>
            </a:r>
            <a:r>
              <a:rPr lang="en-US" dirty="0" smtClean="0"/>
              <a:t>for synchronous </a:t>
            </a:r>
            <a:r>
              <a:rPr lang="en-US" dirty="0"/>
              <a:t>read and write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 </a:t>
            </a:r>
            <a:r>
              <a:rPr lang="en-US" dirty="0" err="1"/>
              <a:t>BeginRead</a:t>
            </a:r>
            <a:r>
              <a:rPr lang="en-US" dirty="0"/>
              <a:t>() and </a:t>
            </a:r>
            <a:r>
              <a:rPr lang="en-US" dirty="0" err="1"/>
              <a:t>BeginWrite</a:t>
            </a:r>
            <a:r>
              <a:rPr lang="en-US" dirty="0"/>
              <a:t>() </a:t>
            </a:r>
            <a:r>
              <a:rPr lang="en-US" dirty="0" smtClean="0"/>
              <a:t>methods are </a:t>
            </a:r>
            <a:r>
              <a:rPr lang="en-US" dirty="0"/>
              <a:t>used for asynchronous read and </a:t>
            </a:r>
            <a:r>
              <a:rPr lang="en-US" dirty="0" smtClean="0"/>
              <a:t>write operations</a:t>
            </a:r>
            <a:endParaRPr lang="en-US" dirty="0"/>
          </a:p>
          <a:p>
            <a:r>
              <a:rPr lang="en-US" dirty="0"/>
              <a:t> The default mode in the </a:t>
            </a:r>
            <a:r>
              <a:rPr lang="en-US" dirty="0" err="1"/>
              <a:t>FileStream</a:t>
            </a:r>
            <a:r>
              <a:rPr lang="en-US" dirty="0"/>
              <a:t> class </a:t>
            </a:r>
            <a:r>
              <a:rPr lang="en-US" dirty="0" smtClean="0"/>
              <a:t>is synchronous </a:t>
            </a:r>
            <a:r>
              <a:rPr lang="en-US" dirty="0"/>
              <a:t>read/write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7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27909"/>
            <a:ext cx="8596668" cy="48134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System.IO;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FileStreamDemo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public </a:t>
            </a:r>
            <a:r>
              <a:rPr lang="en-US" dirty="0"/>
              <a:t>static void Main()</a:t>
            </a:r>
          </a:p>
          <a:p>
            <a:pPr marL="0" indent="0">
              <a:buNone/>
            </a:pPr>
            <a:r>
              <a:rPr lang="en-US" dirty="0" smtClean="0"/>
              <a:t>  {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Console.WriteLine</a:t>
            </a:r>
            <a:r>
              <a:rPr lang="en-US" dirty="0" smtClean="0"/>
              <a:t> </a:t>
            </a:r>
            <a:r>
              <a:rPr lang="en-US" dirty="0"/>
              <a:t>("Enter the text file name");</a:t>
            </a:r>
          </a:p>
          <a:p>
            <a:pPr marL="0" indent="0">
              <a:buNone/>
            </a:pPr>
            <a:r>
              <a:rPr lang="en-US" dirty="0" smtClean="0"/>
              <a:t>  string </a:t>
            </a:r>
            <a:r>
              <a:rPr lang="en-US" dirty="0" err="1"/>
              <a:t>fname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StreamReader</a:t>
            </a:r>
            <a:r>
              <a:rPr lang="en-US" dirty="0" smtClean="0"/>
              <a:t>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StreamReader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) ;</a:t>
            </a:r>
          </a:p>
          <a:p>
            <a:pPr marL="0" indent="0">
              <a:buNone/>
            </a:pPr>
            <a:r>
              <a:rPr lang="en-US" dirty="0" smtClean="0"/>
              <a:t>  string </a:t>
            </a:r>
            <a:r>
              <a:rPr lang="en-US" dirty="0"/>
              <a:t>line</a:t>
            </a:r>
            <a:r>
              <a:rPr lang="en-US" dirty="0" smtClean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while </a:t>
            </a:r>
            <a:r>
              <a:rPr lang="en-US" dirty="0"/>
              <a:t>((line = </a:t>
            </a:r>
            <a:r>
              <a:rPr lang="en-US" dirty="0" err="1"/>
              <a:t>sr.ReadLine</a:t>
            </a:r>
            <a:r>
              <a:rPr lang="en-US" dirty="0"/>
              <a:t>()) != null)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Console.WriteLine</a:t>
            </a:r>
            <a:r>
              <a:rPr lang="en-US" dirty="0" smtClean="0"/>
              <a:t> </a:t>
            </a:r>
            <a:r>
              <a:rPr lang="en-US" dirty="0"/>
              <a:t>(line);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Console.WriteLine</a:t>
            </a:r>
            <a:r>
              <a:rPr lang="en-US" dirty="0"/>
              <a:t>("");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1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484" y="178314"/>
            <a:ext cx="834281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NewPSMT"/>
              </a:rPr>
              <a:t> </a:t>
            </a:r>
            <a:r>
              <a:rPr lang="en-US" dirty="0" err="1" smtClean="0">
                <a:latin typeface="CourierNewPSMT"/>
              </a:rPr>
              <a:t>sr.Close</a:t>
            </a:r>
            <a:r>
              <a:rPr lang="en-US" dirty="0">
                <a:latin typeface="CourierNewPSMT"/>
              </a:rPr>
              <a:t>();</a:t>
            </a:r>
          </a:p>
          <a:p>
            <a:r>
              <a:rPr lang="en-US" dirty="0" smtClean="0">
                <a:latin typeface="CourierNewPSMT"/>
              </a:rPr>
              <a:t> </a:t>
            </a:r>
            <a:r>
              <a:rPr lang="en-US" dirty="0" err="1" smtClean="0">
                <a:latin typeface="CourierNewPSMT"/>
              </a:rPr>
              <a:t>FileStream</a:t>
            </a:r>
            <a:r>
              <a:rPr lang="en-US" dirty="0" smtClean="0">
                <a:latin typeface="CourierNewPSMT"/>
              </a:rPr>
              <a:t> </a:t>
            </a:r>
            <a:r>
              <a:rPr lang="en-US" dirty="0" err="1">
                <a:latin typeface="CourierNewPSMT"/>
              </a:rPr>
              <a:t>filestr</a:t>
            </a:r>
            <a:r>
              <a:rPr lang="en-US" dirty="0">
                <a:latin typeface="CourierNewPSMT"/>
              </a:rPr>
              <a:t> = new </a:t>
            </a:r>
            <a:r>
              <a:rPr lang="en-US" dirty="0" err="1">
                <a:latin typeface="CourierNewPSMT"/>
              </a:rPr>
              <a:t>FileStream</a:t>
            </a:r>
            <a:r>
              <a:rPr lang="en-US" dirty="0">
                <a:latin typeface="CourierNewPSMT"/>
              </a:rPr>
              <a:t>(</a:t>
            </a:r>
            <a:r>
              <a:rPr lang="en-US" dirty="0" err="1">
                <a:latin typeface="CourierNewPSMT"/>
              </a:rPr>
              <a:t>fname</a:t>
            </a:r>
            <a:r>
              <a:rPr lang="en-US" dirty="0">
                <a:latin typeface="CourierNewPSMT"/>
              </a:rPr>
              <a:t>,</a:t>
            </a:r>
          </a:p>
          <a:p>
            <a:r>
              <a:rPr lang="en-US" dirty="0" smtClean="0">
                <a:latin typeface="CourierNewPSMT"/>
              </a:rPr>
              <a:t> </a:t>
            </a:r>
            <a:r>
              <a:rPr lang="en-US" dirty="0" err="1" smtClean="0">
                <a:latin typeface="CourierNewPSMT"/>
              </a:rPr>
              <a:t>FileMode.Append</a:t>
            </a:r>
            <a:r>
              <a:rPr lang="en-US" dirty="0">
                <a:latin typeface="CourierNewPSMT"/>
              </a:rPr>
              <a:t>, </a:t>
            </a:r>
            <a:r>
              <a:rPr lang="en-US" dirty="0" err="1">
                <a:latin typeface="CourierNewPSMT"/>
              </a:rPr>
              <a:t>FileAccess.Write</a:t>
            </a:r>
            <a:r>
              <a:rPr lang="en-US" dirty="0">
                <a:latin typeface="CourierNewPSMT"/>
              </a:rPr>
              <a:t>, </a:t>
            </a:r>
            <a:r>
              <a:rPr lang="en-US" dirty="0" err="1">
                <a:latin typeface="CourierNewPSMT"/>
              </a:rPr>
              <a:t>FileShare.Write</a:t>
            </a:r>
            <a:r>
              <a:rPr lang="en-US" dirty="0">
                <a:latin typeface="CourierNewPSMT"/>
              </a:rPr>
              <a:t>);</a:t>
            </a:r>
          </a:p>
          <a:p>
            <a:r>
              <a:rPr lang="en-US" dirty="0" smtClean="0">
                <a:latin typeface="CourierNewPSMT"/>
              </a:rPr>
              <a:t> </a:t>
            </a:r>
            <a:r>
              <a:rPr lang="en-US" dirty="0" err="1" smtClean="0">
                <a:latin typeface="CourierNewPSMT"/>
              </a:rPr>
              <a:t>filestr.Close</a:t>
            </a:r>
            <a:r>
              <a:rPr lang="en-US" dirty="0">
                <a:latin typeface="CourierNewPSMT"/>
              </a:rPr>
              <a:t>();</a:t>
            </a:r>
          </a:p>
          <a:p>
            <a:r>
              <a:rPr lang="en-US" dirty="0" smtClean="0">
                <a:latin typeface="CourierNewPSMT"/>
              </a:rPr>
              <a:t> </a:t>
            </a:r>
            <a:r>
              <a:rPr lang="en-US" dirty="0" err="1" smtClean="0">
                <a:latin typeface="CourierNewPSMT"/>
              </a:rPr>
              <a:t>StreamWriter</a:t>
            </a:r>
            <a:r>
              <a:rPr lang="en-US" dirty="0" smtClean="0">
                <a:latin typeface="CourierNewPSMT"/>
              </a:rPr>
              <a:t> </a:t>
            </a:r>
            <a:r>
              <a:rPr lang="en-US" dirty="0" err="1">
                <a:latin typeface="CourierNewPSMT"/>
              </a:rPr>
              <a:t>sw</a:t>
            </a:r>
            <a:r>
              <a:rPr lang="en-US" dirty="0">
                <a:latin typeface="CourierNewPSMT"/>
              </a:rPr>
              <a:t> = new </a:t>
            </a:r>
            <a:r>
              <a:rPr lang="en-US" dirty="0" err="1">
                <a:latin typeface="CourierNewPSMT"/>
              </a:rPr>
              <a:t>StreamWriter</a:t>
            </a:r>
            <a:r>
              <a:rPr lang="en-US" dirty="0">
                <a:latin typeface="CourierNewPSMT"/>
              </a:rPr>
              <a:t> (</a:t>
            </a:r>
            <a:r>
              <a:rPr lang="en-US" dirty="0" err="1">
                <a:latin typeface="CourierNewPSMT"/>
              </a:rPr>
              <a:t>fname</a:t>
            </a:r>
            <a:r>
              <a:rPr lang="en-US" dirty="0">
                <a:latin typeface="CourierNewPSMT"/>
              </a:rPr>
              <a:t>, true</a:t>
            </a:r>
            <a:r>
              <a:rPr lang="en-US" dirty="0" smtClean="0">
                <a:latin typeface="CourierNewPSMT"/>
              </a:rPr>
              <a:t>, </a:t>
            </a:r>
            <a:endParaRPr lang="en-US" dirty="0">
              <a:latin typeface="CourierNewPSMT"/>
            </a:endParaRPr>
          </a:p>
          <a:p>
            <a:r>
              <a:rPr lang="en-US" dirty="0" smtClean="0">
                <a:latin typeface="CourierNewPSMT"/>
              </a:rPr>
              <a:t> </a:t>
            </a:r>
            <a:r>
              <a:rPr lang="en-US" dirty="0" err="1" smtClean="0">
                <a:latin typeface="CourierNewPSMT"/>
              </a:rPr>
              <a:t>Encoding.ASCII</a:t>
            </a:r>
            <a:r>
              <a:rPr lang="en-US" dirty="0">
                <a:latin typeface="CourierNewPSMT"/>
              </a:rPr>
              <a:t>);</a:t>
            </a:r>
          </a:p>
          <a:p>
            <a:r>
              <a:rPr lang="en-US" dirty="0" smtClean="0">
                <a:latin typeface="CourierNewPSMT"/>
              </a:rPr>
              <a:t> string </a:t>
            </a:r>
            <a:r>
              <a:rPr lang="en-US" dirty="0" err="1">
                <a:latin typeface="CourierNewPSMT"/>
              </a:rPr>
              <a:t>NextLine</a:t>
            </a:r>
            <a:r>
              <a:rPr lang="en-US" dirty="0">
                <a:latin typeface="CourierNewPSMT"/>
              </a:rPr>
              <a:t> = "This is the appended line.";</a:t>
            </a:r>
          </a:p>
          <a:p>
            <a:r>
              <a:rPr lang="en-US" dirty="0" smtClean="0">
                <a:latin typeface="CourierNewPSMT"/>
              </a:rPr>
              <a:t> </a:t>
            </a:r>
            <a:r>
              <a:rPr lang="en-US" dirty="0" err="1" smtClean="0">
                <a:latin typeface="CourierNewPSMT"/>
              </a:rPr>
              <a:t>sw.Write</a:t>
            </a:r>
            <a:r>
              <a:rPr lang="en-US" dirty="0" smtClean="0">
                <a:latin typeface="CourierNewPSMT"/>
              </a:rPr>
              <a:t>(</a:t>
            </a:r>
            <a:r>
              <a:rPr lang="en-US" dirty="0" err="1" smtClean="0">
                <a:latin typeface="CourierNewPSMT"/>
              </a:rPr>
              <a:t>NextLine</a:t>
            </a:r>
            <a:r>
              <a:rPr lang="en-US" dirty="0">
                <a:latin typeface="CourierNewPSMT"/>
              </a:rPr>
              <a:t>);</a:t>
            </a:r>
          </a:p>
          <a:p>
            <a:r>
              <a:rPr lang="en-US" dirty="0" smtClean="0">
                <a:latin typeface="CourierNewPSMT"/>
              </a:rPr>
              <a:t> </a:t>
            </a:r>
            <a:r>
              <a:rPr lang="en-US" dirty="0" err="1" smtClean="0">
                <a:latin typeface="CourierNewPSMT"/>
              </a:rPr>
              <a:t>sw.Close</a:t>
            </a:r>
            <a:r>
              <a:rPr lang="en-US" dirty="0" smtClean="0">
                <a:latin typeface="CourierNewPSMT"/>
              </a:rPr>
              <a:t>(); </a:t>
            </a:r>
            <a:endParaRPr lang="en-US" dirty="0">
              <a:latin typeface="CourierNewPSMT"/>
            </a:endParaRPr>
          </a:p>
          <a:p>
            <a:r>
              <a:rPr lang="en-US" dirty="0" smtClean="0">
                <a:latin typeface="CourierNewPSMT"/>
              </a:rPr>
              <a:t> </a:t>
            </a:r>
            <a:r>
              <a:rPr lang="en-US" dirty="0" err="1" smtClean="0">
                <a:latin typeface="CourierNewPSMT"/>
              </a:rPr>
              <a:t>Console.WriteLine</a:t>
            </a:r>
            <a:r>
              <a:rPr lang="en-US" dirty="0" smtClean="0">
                <a:latin typeface="CourierNewPSMT"/>
              </a:rPr>
              <a:t> </a:t>
            </a:r>
            <a:r>
              <a:rPr lang="en-US" dirty="0">
                <a:latin typeface="CourierNewPSMT"/>
              </a:rPr>
              <a:t>("Appended one line into the file");</a:t>
            </a:r>
          </a:p>
          <a:p>
            <a:r>
              <a:rPr lang="en-US" dirty="0" smtClean="0">
                <a:latin typeface="CourierNewPSMT"/>
              </a:rPr>
              <a:t> }</a:t>
            </a:r>
            <a:endParaRPr lang="en-US" dirty="0">
              <a:latin typeface="CourierNewPSMT"/>
            </a:endParaRPr>
          </a:p>
          <a:p>
            <a:r>
              <a:rPr lang="en-US" dirty="0" smtClean="0">
                <a:latin typeface="CourierNewPSMT"/>
              </a:rPr>
              <a:t>}  </a:t>
            </a:r>
          </a:p>
          <a:p>
            <a:endParaRPr lang="en-US" dirty="0" smtClean="0">
              <a:latin typeface="CourierNewPSMT"/>
            </a:endParaRPr>
          </a:p>
          <a:p>
            <a:endParaRPr lang="en-US" dirty="0">
              <a:latin typeface="CourierNewPSMT"/>
            </a:endParaRPr>
          </a:p>
          <a:p>
            <a:endParaRPr lang="en-US" dirty="0" smtClean="0">
              <a:latin typeface="CourierNewPSMT"/>
            </a:endParaRPr>
          </a:p>
          <a:p>
            <a:endParaRPr lang="en-US" dirty="0">
              <a:latin typeface="CourierNewPSMT"/>
            </a:endParaRPr>
          </a:p>
          <a:p>
            <a:endParaRPr lang="en-US" dirty="0" smtClean="0">
              <a:latin typeface="CourierNewPSMT"/>
            </a:endParaRPr>
          </a:p>
          <a:p>
            <a:r>
              <a:rPr lang="en-US" b="1" dirty="0" smtClean="0">
                <a:latin typeface="CourierNewPSMT"/>
              </a:rPr>
              <a:t>Output:</a:t>
            </a:r>
            <a:endParaRPr lang="en-US" b="1" dirty="0">
              <a:latin typeface="CourierNewPSMT"/>
            </a:endParaRPr>
          </a:p>
          <a:p>
            <a:r>
              <a:rPr lang="en-US" dirty="0" smtClean="0">
                <a:latin typeface="CourierNewPSMT"/>
              </a:rPr>
              <a:t>     </a:t>
            </a:r>
          </a:p>
          <a:p>
            <a:endParaRPr lang="en-US" dirty="0">
              <a:latin typeface="CourierNewPSMT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50" y="4833257"/>
            <a:ext cx="3673792" cy="1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7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and File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directory class contains static </a:t>
            </a:r>
            <a:r>
              <a:rPr lang="en-US" sz="2400" dirty="0" smtClean="0"/>
              <a:t>methods that </a:t>
            </a:r>
            <a:r>
              <a:rPr lang="en-US" sz="2400" dirty="0"/>
              <a:t>help in handling directories </a:t>
            </a:r>
            <a:r>
              <a:rPr lang="en-US" sz="2400" dirty="0" smtClean="0"/>
              <a:t>and subdirectories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The static methods of this class can be </a:t>
            </a:r>
            <a:r>
              <a:rPr lang="en-US" sz="2400" dirty="0" smtClean="0"/>
              <a:t>called without </a:t>
            </a:r>
            <a:r>
              <a:rPr lang="en-US" sz="2400" dirty="0"/>
              <a:t>an instance of a directory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file class contains static methods </a:t>
            </a:r>
            <a:r>
              <a:rPr lang="en-US" sz="2400" dirty="0" smtClean="0"/>
              <a:t>that help </a:t>
            </a:r>
            <a:r>
              <a:rPr lang="en-US" sz="2400" dirty="0"/>
              <a:t>in handling files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It also helps in the creation of </a:t>
            </a:r>
            <a:r>
              <a:rPr lang="en-US" sz="2400" dirty="0" err="1" smtClean="0"/>
              <a:t>FileStream</a:t>
            </a:r>
            <a:r>
              <a:rPr lang="en-US" sz="2400" dirty="0" smtClean="0"/>
              <a:t>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7866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727"/>
            <a:ext cx="8596668" cy="4643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System.IO;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DirectoryDemo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static </a:t>
            </a:r>
            <a:r>
              <a:rPr lang="en-US" dirty="0"/>
              <a:t>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Directory.CreateDirectory</a:t>
            </a:r>
            <a:r>
              <a:rPr lang="en-US" dirty="0" smtClean="0"/>
              <a:t> </a:t>
            </a:r>
            <a:r>
              <a:rPr lang="en-US" dirty="0"/>
              <a:t>("</a:t>
            </a:r>
            <a:r>
              <a:rPr lang="en-US" dirty="0" err="1"/>
              <a:t>Testdir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File.Copy</a:t>
            </a:r>
            <a:r>
              <a:rPr lang="en-US" dirty="0" smtClean="0"/>
              <a:t> </a:t>
            </a:r>
            <a:r>
              <a:rPr lang="en-US" dirty="0"/>
              <a:t>("D:\\abc.txt", "</a:t>
            </a:r>
            <a:r>
              <a:rPr lang="en-US" dirty="0" err="1"/>
              <a:t>Testdir</a:t>
            </a:r>
            <a:r>
              <a:rPr lang="en-US" dirty="0"/>
              <a:t>\\abc.txt");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Console.WriteLine</a:t>
            </a:r>
            <a:r>
              <a:rPr lang="en-US" dirty="0"/>
              <a:t>("File Content Copied");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6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FileInfo</a:t>
            </a:r>
            <a:r>
              <a:rPr lang="en-US" dirty="0" smtClean="0"/>
              <a:t> and </a:t>
            </a:r>
            <a:r>
              <a:rPr lang="en-US" dirty="0" err="1" smtClean="0"/>
              <a:t>DirectoryInfo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1417"/>
            <a:ext cx="8596668" cy="4499945"/>
          </a:xfrm>
        </p:spPr>
        <p:txBody>
          <a:bodyPr>
            <a:normAutofit/>
          </a:bodyPr>
          <a:lstStyle/>
          <a:p>
            <a:r>
              <a:rPr lang="en-US" sz="2400" dirty="0"/>
              <a:t> It is an abstract class from which the </a:t>
            </a:r>
            <a:r>
              <a:rPr lang="en-US" sz="2400" dirty="0" err="1"/>
              <a:t>FileInfo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DirectoryInfo</a:t>
            </a:r>
            <a:r>
              <a:rPr lang="en-US" sz="2400" dirty="0" smtClean="0"/>
              <a:t> </a:t>
            </a:r>
            <a:r>
              <a:rPr lang="en-US" sz="2400" dirty="0"/>
              <a:t>classes have been derived</a:t>
            </a:r>
          </a:p>
          <a:p>
            <a:r>
              <a:rPr lang="en-US" sz="2400" dirty="0"/>
              <a:t> The </a:t>
            </a:r>
            <a:r>
              <a:rPr lang="en-US" sz="2400" dirty="0" err="1"/>
              <a:t>DirectoryInfo</a:t>
            </a:r>
            <a:r>
              <a:rPr lang="en-US" sz="2400" dirty="0"/>
              <a:t> class contains methods that </a:t>
            </a:r>
            <a:r>
              <a:rPr lang="en-US" sz="2400" dirty="0" smtClean="0"/>
              <a:t>can be </a:t>
            </a:r>
            <a:r>
              <a:rPr lang="en-US" sz="2400" dirty="0"/>
              <a:t>used to handle directories and subdirectories</a:t>
            </a:r>
          </a:p>
          <a:p>
            <a:r>
              <a:rPr lang="en-US" sz="2400" dirty="0"/>
              <a:t> The </a:t>
            </a:r>
            <a:r>
              <a:rPr lang="en-US" sz="2400" dirty="0" err="1"/>
              <a:t>DirectoryInfo</a:t>
            </a:r>
            <a:r>
              <a:rPr lang="en-US" sz="2400" dirty="0"/>
              <a:t> class exposes instance methods</a:t>
            </a:r>
          </a:p>
          <a:p>
            <a:r>
              <a:rPr lang="en-US" sz="2400" dirty="0"/>
              <a:t> The methods of </a:t>
            </a:r>
            <a:r>
              <a:rPr lang="en-US" sz="2400" dirty="0" err="1"/>
              <a:t>DirectoryInfo</a:t>
            </a:r>
            <a:r>
              <a:rPr lang="en-US" sz="2400" dirty="0"/>
              <a:t> class can be called </a:t>
            </a:r>
            <a:r>
              <a:rPr lang="en-US" sz="2400" dirty="0" smtClean="0"/>
              <a:t>only by </a:t>
            </a:r>
            <a:r>
              <a:rPr lang="en-US" sz="2400" dirty="0"/>
              <a:t>an instance of the </a:t>
            </a:r>
            <a:r>
              <a:rPr lang="en-US" sz="2400" dirty="0" err="1"/>
              <a:t>DirectoryInfo</a:t>
            </a:r>
            <a:r>
              <a:rPr lang="en-US" sz="2400" dirty="0"/>
              <a:t> class</a:t>
            </a:r>
          </a:p>
          <a:p>
            <a:r>
              <a:rPr lang="en-US" sz="2400" dirty="0"/>
              <a:t> The </a:t>
            </a:r>
            <a:r>
              <a:rPr lang="en-US" sz="2400" dirty="0" err="1"/>
              <a:t>FileInfo</a:t>
            </a:r>
            <a:r>
              <a:rPr lang="en-US" sz="2400" dirty="0"/>
              <a:t> class contains methods that can </a:t>
            </a:r>
            <a:r>
              <a:rPr lang="en-US" sz="2400" dirty="0" smtClean="0"/>
              <a:t>be used </a:t>
            </a:r>
            <a:r>
              <a:rPr lang="en-US" sz="2400" dirty="0"/>
              <a:t>to handle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82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TextReader</a:t>
            </a:r>
            <a:r>
              <a:rPr lang="en-US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3851"/>
            <a:ext cx="8596668" cy="4617511"/>
          </a:xfrm>
        </p:spPr>
        <p:txBody>
          <a:bodyPr>
            <a:normAutofit/>
          </a:bodyPr>
          <a:lstStyle/>
          <a:p>
            <a:r>
              <a:rPr lang="en-US" sz="2400" dirty="0"/>
              <a:t> It is an abstract base class for </a:t>
            </a:r>
            <a:r>
              <a:rPr lang="en-US" sz="2400" dirty="0" smtClean="0"/>
              <a:t>the </a:t>
            </a:r>
            <a:r>
              <a:rPr lang="en-US" sz="2400" dirty="0" err="1" smtClean="0"/>
              <a:t>StreamReader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StringReader</a:t>
            </a:r>
            <a:r>
              <a:rPr lang="en-US" sz="2400" dirty="0"/>
              <a:t> classes</a:t>
            </a:r>
          </a:p>
          <a:p>
            <a:r>
              <a:rPr lang="en-US" sz="2400" dirty="0"/>
              <a:t> These classes can be used to read </a:t>
            </a:r>
            <a:r>
              <a:rPr lang="en-US" sz="2400" dirty="0" smtClean="0"/>
              <a:t>a sequential </a:t>
            </a:r>
            <a:r>
              <a:rPr lang="en-US" sz="2400" dirty="0"/>
              <a:t>series of characters</a:t>
            </a:r>
          </a:p>
          <a:p>
            <a:r>
              <a:rPr lang="en-US" sz="2400" dirty="0"/>
              <a:t> The </a:t>
            </a:r>
            <a:r>
              <a:rPr lang="en-US" sz="2400" dirty="0" err="1"/>
              <a:t>StreamReader</a:t>
            </a:r>
            <a:r>
              <a:rPr lang="en-US" sz="2400" dirty="0"/>
              <a:t> reads a character in </a:t>
            </a:r>
            <a:r>
              <a:rPr lang="en-US" sz="2400" dirty="0" smtClean="0"/>
              <a:t>a byte </a:t>
            </a:r>
            <a:r>
              <a:rPr lang="en-US" sz="2400" dirty="0"/>
              <a:t>stream and converts it to the </a:t>
            </a:r>
            <a:r>
              <a:rPr lang="en-US" sz="2400" dirty="0" smtClean="0"/>
              <a:t>specified encoding</a:t>
            </a:r>
            <a:endParaRPr lang="en-US" sz="2400" dirty="0"/>
          </a:p>
          <a:p>
            <a:r>
              <a:rPr lang="en-US" sz="2400" dirty="0"/>
              <a:t> The </a:t>
            </a:r>
            <a:r>
              <a:rPr lang="en-US" sz="2400" dirty="0" err="1"/>
              <a:t>StringReader</a:t>
            </a:r>
            <a:r>
              <a:rPr lang="en-US" sz="2400" dirty="0"/>
              <a:t> class is used to read </a:t>
            </a:r>
            <a:r>
              <a:rPr lang="en-US" sz="2400" dirty="0" smtClean="0"/>
              <a:t>data from </a:t>
            </a:r>
            <a:r>
              <a:rPr lang="en-US" sz="2400" dirty="0"/>
              <a:t>an input string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22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 smtClean="0"/>
              <a:t>StreamReader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7727"/>
            <a:ext cx="8596668" cy="46436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using System.IO;</a:t>
            </a:r>
          </a:p>
          <a:p>
            <a:r>
              <a:rPr lang="en-US" dirty="0"/>
              <a:t>public class </a:t>
            </a:r>
            <a:r>
              <a:rPr lang="en-US" dirty="0" err="1"/>
              <a:t>TextDemo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static string </a:t>
            </a:r>
            <a:r>
              <a:rPr lang="en-US" dirty="0" err="1"/>
              <a:t>ans</a:t>
            </a:r>
            <a:r>
              <a:rPr lang="en-US" dirty="0"/>
              <a:t>="y";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Console.WriteLine</a:t>
            </a:r>
            <a:r>
              <a:rPr lang="en-US" dirty="0"/>
              <a:t>("1. Read File ");</a:t>
            </a:r>
          </a:p>
          <a:p>
            <a:r>
              <a:rPr lang="en-US" dirty="0" err="1"/>
              <a:t>Console.WriteLine</a:t>
            </a:r>
            <a:r>
              <a:rPr lang="en-US" dirty="0"/>
              <a:t>("2. Read String ");</a:t>
            </a:r>
          </a:p>
          <a:p>
            <a:r>
              <a:rPr lang="en-US" dirty="0"/>
              <a:t>Reading();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static void Reading()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try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if(</a:t>
            </a:r>
            <a:r>
              <a:rPr lang="en-US" dirty="0" err="1"/>
              <a:t>ans</a:t>
            </a:r>
            <a:r>
              <a:rPr lang="en-US" dirty="0"/>
              <a:t>=="y" || </a:t>
            </a:r>
            <a:r>
              <a:rPr lang="en-US" dirty="0" err="1"/>
              <a:t>ans</a:t>
            </a:r>
            <a:r>
              <a:rPr lang="en-US" dirty="0"/>
              <a:t>=="Y")</a:t>
            </a:r>
          </a:p>
          <a:p>
            <a:r>
              <a:rPr lang="en-US" dirty="0"/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4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463" y="117566"/>
            <a:ext cx="8621485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+mj-lt"/>
              </a:rPr>
              <a:t>Console.Write</a:t>
            </a:r>
            <a:r>
              <a:rPr lang="en-US" dirty="0">
                <a:latin typeface="+mj-lt"/>
              </a:rPr>
              <a:t> ("Enter Your Choice [1/2]: ");</a:t>
            </a:r>
          </a:p>
          <a:p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choice=Convert.ToInt32(</a:t>
            </a:r>
            <a:r>
              <a:rPr lang="en-US" dirty="0" err="1">
                <a:latin typeface="+mj-lt"/>
              </a:rPr>
              <a:t>Console.ReadLine</a:t>
            </a:r>
            <a:r>
              <a:rPr lang="en-US" dirty="0">
                <a:latin typeface="+mj-lt"/>
              </a:rPr>
              <a:t>());</a:t>
            </a:r>
          </a:p>
          <a:p>
            <a:r>
              <a:rPr lang="en-US" dirty="0">
                <a:latin typeface="+mj-lt"/>
              </a:rPr>
              <a:t>If (choice==1)</a:t>
            </a:r>
          </a:p>
          <a:p>
            <a:r>
              <a:rPr lang="en-US" dirty="0">
                <a:latin typeface="+mj-lt"/>
              </a:rPr>
              <a:t>{</a:t>
            </a:r>
          </a:p>
          <a:p>
            <a:r>
              <a:rPr lang="en-US" dirty="0" err="1">
                <a:latin typeface="+mj-lt"/>
              </a:rPr>
              <a:t>Console.WriteLine</a:t>
            </a:r>
            <a:r>
              <a:rPr lang="en-US" dirty="0">
                <a:latin typeface="+mj-lt"/>
              </a:rPr>
              <a:t> ("Enter the file name: ");</a:t>
            </a:r>
          </a:p>
          <a:p>
            <a:r>
              <a:rPr lang="en-US" dirty="0">
                <a:latin typeface="+mj-lt"/>
              </a:rPr>
              <a:t>string Filename = </a:t>
            </a:r>
            <a:r>
              <a:rPr lang="en-US" dirty="0" err="1">
                <a:latin typeface="+mj-lt"/>
              </a:rPr>
              <a:t>Console.ReadLine</a:t>
            </a:r>
            <a:r>
              <a:rPr lang="en-US" dirty="0">
                <a:latin typeface="+mj-lt"/>
              </a:rPr>
              <a:t>();</a:t>
            </a:r>
          </a:p>
          <a:p>
            <a:r>
              <a:rPr lang="en-US" dirty="0">
                <a:latin typeface="+mj-lt"/>
              </a:rPr>
              <a:t>if (!</a:t>
            </a:r>
            <a:r>
              <a:rPr lang="en-US" dirty="0" err="1">
                <a:latin typeface="+mj-lt"/>
              </a:rPr>
              <a:t>File.Exists</a:t>
            </a:r>
            <a:r>
              <a:rPr lang="en-US" dirty="0">
                <a:latin typeface="+mj-lt"/>
              </a:rPr>
              <a:t>(Filename))</a:t>
            </a:r>
          </a:p>
          <a:p>
            <a:r>
              <a:rPr lang="en-US" dirty="0">
                <a:latin typeface="+mj-lt"/>
              </a:rPr>
              <a:t>{</a:t>
            </a:r>
          </a:p>
          <a:p>
            <a:r>
              <a:rPr lang="en-US" dirty="0" err="1">
                <a:latin typeface="+mj-lt"/>
              </a:rPr>
              <a:t>Console.WriteLine</a:t>
            </a:r>
            <a:r>
              <a:rPr lang="en-US" dirty="0">
                <a:latin typeface="+mj-lt"/>
              </a:rPr>
              <a:t>("{0} does not exist!“ ,Filename);</a:t>
            </a:r>
          </a:p>
          <a:p>
            <a:r>
              <a:rPr lang="en-US" dirty="0">
                <a:latin typeface="+mj-lt"/>
              </a:rPr>
              <a:t>return;</a:t>
            </a:r>
          </a:p>
          <a:p>
            <a:r>
              <a:rPr lang="en-US" dirty="0">
                <a:latin typeface="+mj-lt"/>
              </a:rPr>
              <a:t>}</a:t>
            </a:r>
          </a:p>
          <a:p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sr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File.OpenText</a:t>
            </a:r>
            <a:r>
              <a:rPr lang="en-US" dirty="0">
                <a:latin typeface="+mj-lt"/>
              </a:rPr>
              <a:t>(Filename);</a:t>
            </a:r>
          </a:p>
          <a:p>
            <a:r>
              <a:rPr lang="en-US" dirty="0">
                <a:latin typeface="+mj-lt"/>
              </a:rPr>
              <a:t>String input;</a:t>
            </a:r>
          </a:p>
          <a:p>
            <a:r>
              <a:rPr lang="en-US" dirty="0" err="1" smtClean="0">
                <a:latin typeface="+mj-lt"/>
              </a:rPr>
              <a:t>Console.WriteLine</a:t>
            </a:r>
            <a:r>
              <a:rPr lang="en-US" dirty="0" smtClean="0">
                <a:latin typeface="+mj-lt"/>
              </a:rPr>
              <a:t>("The contents of the file are: \n");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while ((input= </a:t>
            </a:r>
            <a:r>
              <a:rPr lang="en-US" dirty="0" err="1"/>
              <a:t>sr.ReadLine</a:t>
            </a:r>
            <a:r>
              <a:rPr lang="en-US" dirty="0"/>
              <a:t>())!=null)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Console.WriteLine</a:t>
            </a:r>
            <a:r>
              <a:rPr lang="en-US" dirty="0"/>
              <a:t> (input);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Console.WriteLine</a:t>
            </a:r>
            <a:r>
              <a:rPr lang="en-US" dirty="0"/>
              <a:t> ("The end of the stream is reached.");</a:t>
            </a:r>
          </a:p>
          <a:p>
            <a:r>
              <a:rPr lang="en-US" dirty="0" err="1"/>
              <a:t>sr.Close</a:t>
            </a:r>
            <a:r>
              <a:rPr lang="en-US" dirty="0"/>
              <a:t>();</a:t>
            </a:r>
          </a:p>
          <a:p>
            <a:r>
              <a:rPr lang="en-US" dirty="0" err="1"/>
              <a:t>Console.Write</a:t>
            </a:r>
            <a:r>
              <a:rPr lang="en-US" dirty="0"/>
              <a:t>( "Do you want to continue [Y/N]:");</a:t>
            </a:r>
          </a:p>
          <a:p>
            <a:r>
              <a:rPr lang="en-US" dirty="0" err="1"/>
              <a:t>ans</a:t>
            </a:r>
            <a:r>
              <a:rPr lang="en-US" dirty="0"/>
              <a:t>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Reading();</a:t>
            </a:r>
          </a:p>
          <a:p>
            <a:r>
              <a:rPr lang="en-US" dirty="0" smtClean="0"/>
              <a:t>}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572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Intoduction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6389" y="1682412"/>
            <a:ext cx="1057546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File and stream I/O (input/output) refers to the transfer of data either to </a:t>
            </a:r>
          </a:p>
          <a:p>
            <a:pPr marL="0" indent="0" defTabSz="914400"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or from a storage medium. </a:t>
            </a:r>
          </a:p>
          <a:p>
            <a:pPr defTabSz="914400"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.NET Framework,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</a:rPr>
              <a:t>System.IO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namespaces contain types that</a:t>
            </a:r>
          </a:p>
          <a:p>
            <a:pPr marL="0" indent="0" defTabSz="914400">
              <a:buClrTx/>
              <a:buSzTx/>
              <a:buNone/>
            </a:pPr>
            <a:r>
              <a:rPr lang="en-US" altLang="en-US" sz="2400" dirty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400" dirty="0" smtClean="0">
                <a:solidFill>
                  <a:srgbClr val="17171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enable reading and writing, both synchronously and asynchronously, </a:t>
            </a:r>
          </a:p>
          <a:p>
            <a:pPr marL="0" indent="0" defTabSz="914400"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on data streams and files.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defTabSz="914400">
              <a:buClrTx/>
              <a:buSzTx/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11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868" y="91900"/>
            <a:ext cx="766354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else if (choice==2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 err="1"/>
              <a:t>Console.Write</a:t>
            </a:r>
            <a:r>
              <a:rPr lang="en-US" dirty="0"/>
              <a:t> ("Enter a string: ");</a:t>
            </a:r>
          </a:p>
          <a:p>
            <a:r>
              <a:rPr lang="en-US" dirty="0"/>
              <a:t>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r>
              <a:rPr lang="en-US" dirty="0"/>
              <a:t>char[] b = new char [</a:t>
            </a:r>
            <a:r>
              <a:rPr lang="en-US" dirty="0" err="1"/>
              <a:t>str.Length</a:t>
            </a:r>
            <a:r>
              <a:rPr lang="en-US" dirty="0" smtClean="0"/>
              <a:t>];</a:t>
            </a:r>
          </a:p>
          <a:p>
            <a:r>
              <a:rPr lang="en-US" dirty="0" err="1"/>
              <a:t>StringReader</a:t>
            </a:r>
            <a:r>
              <a:rPr lang="en-US" dirty="0"/>
              <a:t> </a:t>
            </a:r>
            <a:r>
              <a:rPr lang="en-US" dirty="0" err="1"/>
              <a:t>sr</a:t>
            </a:r>
            <a:r>
              <a:rPr lang="en-US" dirty="0"/>
              <a:t> = new </a:t>
            </a:r>
            <a:r>
              <a:rPr lang="en-US" dirty="0" err="1"/>
              <a:t>StringReader</a:t>
            </a:r>
            <a:r>
              <a:rPr lang="en-US" dirty="0"/>
              <a:t> 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r>
              <a:rPr lang="en-US" dirty="0" err="1"/>
              <a:t>sr.Read</a:t>
            </a:r>
            <a:r>
              <a:rPr lang="en-US" dirty="0"/>
              <a:t>(b, 0, </a:t>
            </a:r>
            <a:r>
              <a:rPr lang="en-US" dirty="0" err="1"/>
              <a:t>str.Length</a:t>
            </a:r>
            <a:r>
              <a:rPr lang="en-US" dirty="0"/>
              <a:t>);</a:t>
            </a:r>
          </a:p>
          <a:p>
            <a:r>
              <a:rPr lang="en-US" dirty="0" err="1"/>
              <a:t>Console.WriteLine</a:t>
            </a:r>
            <a:r>
              <a:rPr lang="en-US" dirty="0"/>
              <a:t> (b);</a:t>
            </a:r>
          </a:p>
          <a:p>
            <a:r>
              <a:rPr lang="en-US" dirty="0" err="1"/>
              <a:t>Console.Write</a:t>
            </a:r>
            <a:r>
              <a:rPr lang="en-US" dirty="0"/>
              <a:t> ("Do you want to continue [Y/N]:");</a:t>
            </a:r>
          </a:p>
          <a:p>
            <a:r>
              <a:rPr lang="en-US" dirty="0" err="1"/>
              <a:t>ans</a:t>
            </a:r>
            <a:r>
              <a:rPr lang="en-US" dirty="0"/>
              <a:t>= </a:t>
            </a:r>
            <a:r>
              <a:rPr lang="en-US" dirty="0" err="1"/>
              <a:t>Console.ReadLine</a:t>
            </a:r>
            <a:r>
              <a:rPr lang="en-US" dirty="0" smtClean="0"/>
              <a:t>();                                                        </a:t>
            </a:r>
            <a:endParaRPr lang="en-US" b="1" dirty="0"/>
          </a:p>
          <a:p>
            <a:r>
              <a:rPr lang="en-US" dirty="0"/>
              <a:t>Reading</a:t>
            </a:r>
            <a:r>
              <a:rPr lang="en-US" dirty="0" smtClean="0"/>
              <a:t>();</a:t>
            </a:r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  Output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smtClean="0"/>
              <a:t>Else {</a:t>
            </a:r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 ("Enter either 1 or 2 as your</a:t>
            </a:r>
          </a:p>
          <a:p>
            <a:r>
              <a:rPr lang="en-US" dirty="0"/>
              <a:t>choice");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catch(Exception e</a:t>
            </a:r>
            <a:r>
              <a:rPr lang="en-US" dirty="0" smtClean="0"/>
              <a:t>) {</a:t>
            </a:r>
            <a:endParaRPr lang="en-US" dirty="0"/>
          </a:p>
          <a:p>
            <a:r>
              <a:rPr lang="en-US" dirty="0" err="1"/>
              <a:t>Console.WriteLine</a:t>
            </a:r>
            <a:r>
              <a:rPr lang="en-US" dirty="0"/>
              <a:t> (</a:t>
            </a:r>
            <a:r>
              <a:rPr lang="en-US" dirty="0" err="1"/>
              <a:t>e.StackTrace</a:t>
            </a:r>
            <a:r>
              <a:rPr lang="en-US" dirty="0"/>
              <a:t>);</a:t>
            </a:r>
          </a:p>
          <a:p>
            <a:r>
              <a:rPr lang="en-US" dirty="0" err="1"/>
              <a:t>Console.WriteLine</a:t>
            </a:r>
            <a:r>
              <a:rPr lang="en-US" dirty="0"/>
              <a:t> (</a:t>
            </a:r>
            <a:r>
              <a:rPr lang="en-US" dirty="0" err="1"/>
              <a:t>e.Message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034" y="2859097"/>
            <a:ext cx="4192445" cy="25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6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4137"/>
            <a:ext cx="8596668" cy="1486263"/>
          </a:xfrm>
        </p:spPr>
        <p:txBody>
          <a:bodyPr/>
          <a:lstStyle/>
          <a:p>
            <a:r>
              <a:rPr lang="en-US" dirty="0" err="1"/>
              <a:t>TextWriter</a:t>
            </a:r>
            <a:r>
              <a:rPr lang="en-US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1"/>
            <a:ext cx="8596668" cy="4924696"/>
          </a:xfrm>
        </p:spPr>
        <p:txBody>
          <a:bodyPr>
            <a:noAutofit/>
          </a:bodyPr>
          <a:lstStyle/>
          <a:p>
            <a:r>
              <a:rPr lang="en-US" sz="2400" dirty="0" smtClean="0"/>
              <a:t> </a:t>
            </a:r>
            <a:r>
              <a:rPr lang="en-US" sz="2400" dirty="0"/>
              <a:t>It is an abstract base class for classes that can be used </a:t>
            </a:r>
            <a:r>
              <a:rPr lang="en-US" sz="2400" dirty="0" smtClean="0"/>
              <a:t>to write </a:t>
            </a:r>
            <a:r>
              <a:rPr lang="en-US" sz="2400" dirty="0"/>
              <a:t>sequential characters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err="1"/>
              <a:t>StreamWriter</a:t>
            </a:r>
            <a:r>
              <a:rPr lang="en-US" sz="2400" dirty="0"/>
              <a:t> and </a:t>
            </a:r>
            <a:r>
              <a:rPr lang="en-US" sz="2400" dirty="0" err="1"/>
              <a:t>StringWriter</a:t>
            </a:r>
            <a:r>
              <a:rPr lang="en-US" sz="2400" dirty="0"/>
              <a:t> classes are two </a:t>
            </a:r>
            <a:r>
              <a:rPr lang="en-US" sz="2400" dirty="0" smtClean="0"/>
              <a:t>of the </a:t>
            </a:r>
            <a:r>
              <a:rPr lang="en-US" sz="2400" dirty="0"/>
              <a:t>derived classes of the </a:t>
            </a:r>
            <a:r>
              <a:rPr lang="en-US" sz="2400" dirty="0" err="1"/>
              <a:t>TextWriter</a:t>
            </a:r>
            <a:r>
              <a:rPr lang="en-US" sz="2400" dirty="0"/>
              <a:t> class</a:t>
            </a:r>
          </a:p>
          <a:p>
            <a:r>
              <a:rPr lang="en-US" sz="2400" dirty="0" smtClean="0"/>
              <a:t>The </a:t>
            </a:r>
            <a:r>
              <a:rPr lang="en-US" sz="2400" dirty="0" err="1"/>
              <a:t>StreamWriter</a:t>
            </a:r>
            <a:r>
              <a:rPr lang="en-US" sz="2400" dirty="0"/>
              <a:t> writes characters to a stream in </a:t>
            </a:r>
            <a:r>
              <a:rPr lang="en-US" sz="2400" dirty="0" smtClean="0"/>
              <a:t>a specified </a:t>
            </a:r>
            <a:r>
              <a:rPr lang="en-US" sz="2400" dirty="0"/>
              <a:t>encoding</a:t>
            </a:r>
          </a:p>
          <a:p>
            <a:r>
              <a:rPr lang="en-US" sz="2400" dirty="0" smtClean="0"/>
              <a:t>The </a:t>
            </a:r>
            <a:r>
              <a:rPr lang="en-US" sz="2400" dirty="0" err="1"/>
              <a:t>StringWriter</a:t>
            </a:r>
            <a:r>
              <a:rPr lang="en-US" sz="2400" dirty="0"/>
              <a:t> class is used to write data to a string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Methods of </a:t>
            </a:r>
            <a:r>
              <a:rPr lang="en-US" sz="2400" dirty="0" err="1"/>
              <a:t>StreamWriter</a:t>
            </a:r>
            <a:r>
              <a:rPr lang="en-US" sz="2400" dirty="0"/>
              <a:t> class</a:t>
            </a:r>
          </a:p>
          <a:p>
            <a:pPr marL="0" indent="0">
              <a:buNone/>
            </a:pPr>
            <a:r>
              <a:rPr lang="en-US" sz="2400" dirty="0" smtClean="0"/>
              <a:t>       </a:t>
            </a:r>
            <a:r>
              <a:rPr lang="en-US" sz="2400" dirty="0"/>
              <a:t>Write()</a:t>
            </a:r>
          </a:p>
          <a:p>
            <a:pPr marL="0" indent="0">
              <a:buNone/>
            </a:pPr>
            <a:r>
              <a:rPr lang="en-US" sz="2400" dirty="0" smtClean="0"/>
              <a:t>       </a:t>
            </a:r>
            <a:r>
              <a:rPr lang="en-US" sz="2400" dirty="0" err="1"/>
              <a:t>WriteLine</a:t>
            </a:r>
            <a:r>
              <a:rPr lang="en-US" sz="2400" dirty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40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 smtClean="0"/>
              <a:t>StreamWriter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System.IO;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smtClean="0"/>
              <a:t>Writer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static </a:t>
            </a:r>
            <a:r>
              <a:rPr lang="en-US" dirty="0"/>
              <a:t>string </a:t>
            </a:r>
            <a:r>
              <a:rPr lang="en-US" dirty="0" err="1"/>
              <a:t>ans</a:t>
            </a:r>
            <a:r>
              <a:rPr lang="en-US" dirty="0"/>
              <a:t>="y";</a:t>
            </a:r>
          </a:p>
          <a:p>
            <a:pPr marL="0" indent="0">
              <a:buNone/>
            </a:pPr>
            <a:r>
              <a:rPr lang="en-US" dirty="0" smtClean="0"/>
              <a:t> 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 smtClean="0"/>
              <a:t>) {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Writing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static </a:t>
            </a:r>
            <a:r>
              <a:rPr lang="en-US" dirty="0"/>
              <a:t>void Writing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fr-FR" dirty="0" smtClean="0"/>
              <a:t>   if </a:t>
            </a:r>
            <a:r>
              <a:rPr lang="fr-FR" dirty="0"/>
              <a:t>(ans=="y" || ans=="Y</a:t>
            </a:r>
            <a:r>
              <a:rPr lang="fr-FR" dirty="0" smtClean="0"/>
              <a:t>")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Console.Write</a:t>
            </a:r>
            <a:r>
              <a:rPr lang="en-US" dirty="0" smtClean="0"/>
              <a:t> </a:t>
            </a:r>
            <a:r>
              <a:rPr lang="en-US" dirty="0"/>
              <a:t>("Enter the file name: ");</a:t>
            </a:r>
          </a:p>
          <a:p>
            <a:pPr marL="0" indent="0">
              <a:buNone/>
            </a:pPr>
            <a:r>
              <a:rPr lang="en-US" dirty="0" smtClean="0"/>
              <a:t>     string </a:t>
            </a:r>
            <a:r>
              <a:rPr lang="en-US" dirty="0"/>
              <a:t>Filename = </a:t>
            </a:r>
            <a:r>
              <a:rPr lang="en-US" dirty="0" err="1"/>
              <a:t>Console.ReadLine</a:t>
            </a:r>
            <a:r>
              <a:rPr lang="en-US" dirty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195" y="287383"/>
            <a:ext cx="909174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  if </a:t>
            </a:r>
            <a:r>
              <a:rPr lang="en-US" dirty="0">
                <a:latin typeface="+mj-lt"/>
              </a:rPr>
              <a:t>(!</a:t>
            </a:r>
            <a:r>
              <a:rPr lang="en-US" dirty="0" err="1">
                <a:latin typeface="+mj-lt"/>
              </a:rPr>
              <a:t>File.Exists</a:t>
            </a:r>
            <a:r>
              <a:rPr lang="en-US" dirty="0">
                <a:latin typeface="+mj-lt"/>
              </a:rPr>
              <a:t>(Filename))</a:t>
            </a:r>
          </a:p>
          <a:p>
            <a:r>
              <a:rPr lang="en-US" dirty="0" smtClean="0">
                <a:latin typeface="+mj-lt"/>
              </a:rPr>
              <a:t>  {</a:t>
            </a:r>
          </a:p>
          <a:p>
            <a:r>
              <a:rPr lang="en-US" dirty="0" smtClean="0">
                <a:latin typeface="+mj-lt"/>
              </a:rPr>
              <a:t>   </a:t>
            </a:r>
            <a:r>
              <a:rPr lang="en-US" dirty="0" err="1" smtClean="0">
                <a:latin typeface="+mj-lt"/>
              </a:rPr>
              <a:t>Console.WriteLine</a:t>
            </a:r>
            <a:r>
              <a:rPr lang="en-US" dirty="0">
                <a:latin typeface="+mj-lt"/>
              </a:rPr>
              <a:t>("{0} does not </a:t>
            </a:r>
            <a:r>
              <a:rPr lang="en-US" dirty="0" err="1">
                <a:latin typeface="+mj-lt"/>
              </a:rPr>
              <a:t>exist!",Filename</a:t>
            </a:r>
            <a:r>
              <a:rPr lang="en-US" dirty="0">
                <a:latin typeface="+mj-lt"/>
              </a:rPr>
              <a:t>);</a:t>
            </a:r>
          </a:p>
          <a:p>
            <a:r>
              <a:rPr lang="en-US" dirty="0" smtClean="0">
                <a:latin typeface="+mj-lt"/>
              </a:rPr>
              <a:t>   return</a:t>
            </a:r>
            <a:r>
              <a:rPr lang="en-US" dirty="0">
                <a:latin typeface="+mj-lt"/>
              </a:rPr>
              <a:t>;</a:t>
            </a:r>
          </a:p>
          <a:p>
            <a:r>
              <a:rPr lang="en-US" dirty="0" smtClean="0">
                <a:latin typeface="+mj-lt"/>
              </a:rPr>
              <a:t>  }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StreamWriter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sr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File.AppendText</a:t>
            </a:r>
            <a:r>
              <a:rPr lang="en-US" dirty="0">
                <a:latin typeface="+mj-lt"/>
              </a:rPr>
              <a:t>(Filename</a:t>
            </a:r>
            <a:r>
              <a:rPr lang="en-US" dirty="0" smtClean="0">
                <a:latin typeface="+mj-lt"/>
              </a:rPr>
              <a:t>); 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Console.Write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("Enter a string to </a:t>
            </a:r>
            <a:r>
              <a:rPr lang="en-US" dirty="0" smtClean="0">
                <a:latin typeface="+mj-lt"/>
              </a:rPr>
              <a:t>be written </a:t>
            </a:r>
            <a:r>
              <a:rPr lang="en-US" dirty="0">
                <a:latin typeface="+mj-lt"/>
              </a:rPr>
              <a:t>to the file: ");</a:t>
            </a:r>
          </a:p>
          <a:p>
            <a:r>
              <a:rPr lang="en-US" dirty="0" smtClean="0">
                <a:latin typeface="+mj-lt"/>
              </a:rPr>
              <a:t>  String </a:t>
            </a:r>
            <a:r>
              <a:rPr lang="en-US" dirty="0" err="1">
                <a:latin typeface="+mj-lt"/>
              </a:rPr>
              <a:t>str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Console.ReadLine</a:t>
            </a:r>
            <a:r>
              <a:rPr lang="en-US" dirty="0">
                <a:latin typeface="+mj-lt"/>
              </a:rPr>
              <a:t>();</a:t>
            </a:r>
          </a:p>
          <a:p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sr.WriteLine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str</a:t>
            </a:r>
            <a:r>
              <a:rPr lang="en-US" dirty="0">
                <a:latin typeface="+mj-lt"/>
              </a:rPr>
              <a:t>);</a:t>
            </a:r>
          </a:p>
          <a:p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sr.Close</a:t>
            </a:r>
            <a:r>
              <a:rPr lang="en-US" dirty="0" smtClean="0">
                <a:latin typeface="+mj-lt"/>
              </a:rPr>
              <a:t>(); 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Console.Write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("Do you want to continue [Y/N]: ");</a:t>
            </a:r>
          </a:p>
          <a:p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ans</a:t>
            </a:r>
            <a:r>
              <a:rPr lang="en-US" dirty="0">
                <a:latin typeface="+mj-lt"/>
              </a:rPr>
              <a:t>= </a:t>
            </a:r>
            <a:r>
              <a:rPr lang="en-US" dirty="0" err="1">
                <a:latin typeface="+mj-lt"/>
              </a:rPr>
              <a:t>Console.ReadLine</a:t>
            </a:r>
            <a:r>
              <a:rPr lang="en-US" dirty="0">
                <a:latin typeface="+mj-lt"/>
              </a:rPr>
              <a:t>();</a:t>
            </a:r>
          </a:p>
          <a:p>
            <a:r>
              <a:rPr lang="en-US" dirty="0" smtClean="0">
                <a:latin typeface="+mj-lt"/>
              </a:rPr>
              <a:t>  Writing</a:t>
            </a:r>
            <a:r>
              <a:rPr lang="en-US" dirty="0">
                <a:latin typeface="+mj-lt"/>
              </a:rPr>
              <a:t>();</a:t>
            </a:r>
          </a:p>
          <a:p>
            <a:r>
              <a:rPr lang="en-US" dirty="0" smtClean="0">
                <a:latin typeface="+mj-lt"/>
              </a:rPr>
              <a:t>  }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 }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}</a:t>
            </a:r>
          </a:p>
          <a:p>
            <a:r>
              <a:rPr lang="en-US" dirty="0" smtClean="0">
                <a:latin typeface="CourierNewPSMT"/>
              </a:rPr>
              <a:t>                                                          </a:t>
            </a:r>
            <a:r>
              <a:rPr lang="en-US" b="1" dirty="0" smtClean="0">
                <a:latin typeface="CourierNewPSMT"/>
              </a:rPr>
              <a:t>Output:</a:t>
            </a:r>
            <a:endParaRPr lang="en-US" b="1" dirty="0">
              <a:latin typeface="CourierNewPSMT"/>
            </a:endParaRPr>
          </a:p>
          <a:p>
            <a:endParaRPr lang="en-US" dirty="0" smtClean="0">
              <a:latin typeface="CourierNewPSMT"/>
            </a:endParaRPr>
          </a:p>
          <a:p>
            <a:endParaRPr lang="en-US" dirty="0">
              <a:latin typeface="CourierNewPSMT"/>
            </a:endParaRPr>
          </a:p>
          <a:p>
            <a:endParaRPr lang="en-US" dirty="0" smtClean="0">
              <a:latin typeface="CourierNewPSMT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541" y="5426212"/>
            <a:ext cx="5489078" cy="12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14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Namespace and its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/>
              <a:t>IO namespace includes classes that facilitate</a:t>
            </a:r>
          </a:p>
          <a:p>
            <a:pPr marL="0" indent="0">
              <a:buNone/>
            </a:pPr>
            <a:r>
              <a:rPr lang="en-US" sz="2400" dirty="0" smtClean="0"/>
              <a:t>      reading </a:t>
            </a:r>
            <a:r>
              <a:rPr lang="en-US" sz="2400" dirty="0"/>
              <a:t>and writing of data to data streams </a:t>
            </a:r>
            <a:r>
              <a:rPr lang="en-US" sz="2400" dirty="0" smtClean="0"/>
              <a:t>and   files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Classes of IO namespace used for handling </a:t>
            </a:r>
            <a:r>
              <a:rPr lang="en-US" sz="2400" dirty="0" smtClean="0"/>
              <a:t>files are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400" b="1" dirty="0" err="1" smtClean="0"/>
              <a:t>BinaryReader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TextWriter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           </a:t>
            </a:r>
            <a:r>
              <a:rPr lang="en-US" sz="2400" b="1" dirty="0" err="1" smtClean="0"/>
              <a:t>BinaryWriter</a:t>
            </a:r>
            <a:r>
              <a:rPr lang="en-US" sz="2400" b="1" dirty="0" smtClean="0"/>
              <a:t>    Directory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           Stream                 File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                </a:t>
            </a:r>
            <a:r>
              <a:rPr lang="en-US" sz="2400" b="1" dirty="0" err="1" smtClean="0"/>
              <a:t>TextReader</a:t>
            </a:r>
            <a:r>
              <a:rPr lang="en-US" sz="2400" b="1" dirty="0" smtClean="0"/>
              <a:t>     </a:t>
            </a:r>
            <a:r>
              <a:rPr lang="en-US" sz="2400" b="1" dirty="0" err="1"/>
              <a:t>FileSystemInfo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825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01040"/>
            <a:ext cx="8596668" cy="1320800"/>
          </a:xfrm>
        </p:spPr>
        <p:txBody>
          <a:bodyPr/>
          <a:lstStyle/>
          <a:p>
            <a:r>
              <a:rPr lang="en-US" dirty="0" err="1"/>
              <a:t>BinaryReader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BinaryWriter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823" y="1776550"/>
            <a:ext cx="8596668" cy="4345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Used for reading binary </a:t>
            </a:r>
            <a:r>
              <a:rPr lang="en-US" dirty="0" smtClean="0"/>
              <a:t>data to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Methods supported </a:t>
            </a:r>
            <a:r>
              <a:rPr lang="en-US" dirty="0" smtClean="0"/>
              <a:t>are : </a:t>
            </a:r>
            <a:r>
              <a:rPr lang="en-US" dirty="0" err="1" smtClean="0"/>
              <a:t>BinaryReader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for </a:t>
            </a:r>
            <a:r>
              <a:rPr lang="en-US" dirty="0" smtClean="0"/>
              <a:t>writing </a:t>
            </a:r>
            <a:r>
              <a:rPr lang="en-US" dirty="0"/>
              <a:t>binary </a:t>
            </a:r>
            <a:r>
              <a:rPr lang="en-US" dirty="0" smtClean="0"/>
              <a:t>data to file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Methods </a:t>
            </a:r>
            <a:r>
              <a:rPr lang="en-US" dirty="0"/>
              <a:t>supported are : </a:t>
            </a:r>
            <a:r>
              <a:rPr lang="en-US" dirty="0" err="1"/>
              <a:t>BinaryWriter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44624"/>
              </p:ext>
            </p:extLst>
          </p:nvPr>
        </p:nvGraphicFramePr>
        <p:xfrm>
          <a:off x="644762" y="2588397"/>
          <a:ext cx="8245395" cy="120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163">
                  <a:extLst>
                    <a:ext uri="{9D8B030D-6E8A-4147-A177-3AD203B41FA5}">
                      <a16:colId xmlns:a16="http://schemas.microsoft.com/office/drawing/2014/main" val="494045052"/>
                    </a:ext>
                  </a:extLst>
                </a:gridCol>
                <a:gridCol w="6741232">
                  <a:extLst>
                    <a:ext uri="{9D8B030D-6E8A-4147-A177-3AD203B41FA5}">
                      <a16:colId xmlns:a16="http://schemas.microsoft.com/office/drawing/2014/main" val="1535725704"/>
                    </a:ext>
                  </a:extLst>
                </a:gridCol>
              </a:tblGrid>
              <a:tr h="27066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Methods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600502"/>
                  </a:ext>
                </a:extLst>
              </a:tr>
              <a:tr h="473660">
                <a:tc>
                  <a:txBody>
                    <a:bodyPr/>
                    <a:lstStyle/>
                    <a:p>
                      <a:r>
                        <a:rPr lang="en-US" dirty="0" smtClean="0"/>
                        <a:t>Close()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to close the current stream from which data is being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723182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r>
                        <a:rPr lang="en-US" dirty="0" smtClean="0"/>
                        <a:t>Read()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Employed to read characters from the specified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363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73006"/>
              </p:ext>
            </p:extLst>
          </p:nvPr>
        </p:nvGraphicFramePr>
        <p:xfrm>
          <a:off x="644762" y="4745386"/>
          <a:ext cx="8128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340">
                  <a:extLst>
                    <a:ext uri="{9D8B030D-6E8A-4147-A177-3AD203B41FA5}">
                      <a16:colId xmlns:a16="http://schemas.microsoft.com/office/drawing/2014/main" val="52547630"/>
                    </a:ext>
                  </a:extLst>
                </a:gridCol>
                <a:gridCol w="6708660">
                  <a:extLst>
                    <a:ext uri="{9D8B030D-6E8A-4147-A177-3AD203B41FA5}">
                      <a16:colId xmlns:a16="http://schemas.microsoft.com/office/drawing/2014/main" val="7609860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Methods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74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Close()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Used to close the current stream from which data is being </a:t>
                      </a:r>
                      <a:r>
                        <a:rPr lang="en-US" dirty="0" smtClean="0"/>
                        <a:t>Written</a:t>
                      </a:r>
                      <a:r>
                        <a:rPr lang="en-US" baseline="0" dirty="0" smtClean="0"/>
                        <a:t> to file or directory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3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Employed to </a:t>
                      </a:r>
                      <a:r>
                        <a:rPr lang="en-US" dirty="0" smtClean="0"/>
                        <a:t>Write </a:t>
                      </a:r>
                      <a:r>
                        <a:rPr lang="en-US" dirty="0" smtClean="0"/>
                        <a:t>characters from the specified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1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48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0971"/>
            <a:ext cx="8596668" cy="56170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using System;</a:t>
            </a:r>
          </a:p>
          <a:p>
            <a:pPr marL="0" indent="0">
              <a:buNone/>
            </a:pPr>
            <a:r>
              <a:rPr lang="en-US" dirty="0"/>
              <a:t>using System.IO;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BinaryDemo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   private </a:t>
            </a:r>
            <a:r>
              <a:rPr lang="en-US" dirty="0" err="1"/>
              <a:t>const</a:t>
            </a:r>
            <a:r>
              <a:rPr lang="en-US" dirty="0"/>
              <a:t> string </a:t>
            </a:r>
            <a:r>
              <a:rPr lang="en-US" dirty="0" err="1"/>
              <a:t>fname</a:t>
            </a:r>
            <a:r>
              <a:rPr lang="en-US" dirty="0"/>
              <a:t> = "</a:t>
            </a:r>
            <a:r>
              <a:rPr lang="en-US" dirty="0" err="1"/>
              <a:t>Binary.data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smtClean="0"/>
              <a:t>     public </a:t>
            </a: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  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//</a:t>
            </a:r>
            <a:r>
              <a:rPr lang="en-US" dirty="0"/>
              <a:t>check if file already exists</a:t>
            </a:r>
          </a:p>
          <a:p>
            <a:pPr marL="0" indent="0">
              <a:buNone/>
            </a:pPr>
            <a:r>
              <a:rPr lang="en-US" dirty="0" smtClean="0"/>
              <a:t>       If </a:t>
            </a:r>
            <a:r>
              <a:rPr lang="en-US" dirty="0"/>
              <a:t>(</a:t>
            </a:r>
            <a:r>
              <a:rPr lang="en-US" dirty="0" err="1"/>
              <a:t>File.Exists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smtClean="0"/>
              <a:t>    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Console.WriteLine</a:t>
            </a:r>
            <a:r>
              <a:rPr lang="en-US" dirty="0"/>
              <a:t>("{0} already exists!", </a:t>
            </a:r>
            <a:r>
              <a:rPr lang="en-US" dirty="0" err="1"/>
              <a:t>fname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return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       }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// </a:t>
            </a:r>
            <a:r>
              <a:rPr lang="en-US" dirty="0"/>
              <a:t>if not existing then create a new empty data file.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FileStream</a:t>
            </a:r>
            <a:r>
              <a:rPr lang="en-US" dirty="0" smtClean="0"/>
              <a:t> </a:t>
            </a:r>
            <a:r>
              <a:rPr lang="en-US" dirty="0"/>
              <a:t>fs 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FileMode.CreateNew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0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9897" y="156755"/>
            <a:ext cx="833410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// </a:t>
            </a:r>
            <a:r>
              <a:rPr lang="en-US" dirty="0"/>
              <a:t>Create the writer for data.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BinaryWriter</a:t>
            </a:r>
            <a:r>
              <a:rPr lang="en-US" dirty="0" smtClean="0"/>
              <a:t> </a:t>
            </a:r>
            <a:r>
              <a:rPr lang="en-US" dirty="0"/>
              <a:t>w = new </a:t>
            </a:r>
            <a:r>
              <a:rPr lang="en-US" dirty="0" err="1"/>
              <a:t>BinaryWriter</a:t>
            </a:r>
            <a:r>
              <a:rPr lang="en-US" dirty="0"/>
              <a:t>(fs);</a:t>
            </a:r>
          </a:p>
          <a:p>
            <a:r>
              <a:rPr lang="nn-NO" dirty="0" smtClean="0"/>
              <a:t>  for </a:t>
            </a:r>
            <a:r>
              <a:rPr lang="nn-NO" dirty="0"/>
              <a:t>(int i = 0; i &lt; 11; i++)</a:t>
            </a:r>
          </a:p>
          <a:p>
            <a:r>
              <a:rPr lang="en-US" dirty="0" smtClean="0"/>
              <a:t>  {</a:t>
            </a:r>
            <a:endParaRPr lang="en-US" dirty="0"/>
          </a:p>
          <a:p>
            <a:r>
              <a:rPr lang="en-US" dirty="0" smtClean="0"/>
              <a:t>     </a:t>
            </a:r>
            <a:r>
              <a:rPr lang="en-US" dirty="0" err="1" smtClean="0"/>
              <a:t>w.Write</a:t>
            </a:r>
            <a:r>
              <a:rPr lang="en-US" dirty="0"/>
              <a:t>(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smtClean="0"/>
              <a:t>  } 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Console.WriteLine</a:t>
            </a:r>
            <a:r>
              <a:rPr lang="en-US" dirty="0" smtClean="0"/>
              <a:t> </a:t>
            </a:r>
            <a:r>
              <a:rPr lang="en-US" dirty="0"/>
              <a:t>("Data has been written to the file!");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w.Close</a:t>
            </a:r>
            <a:r>
              <a:rPr lang="en-US" dirty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fs.Close</a:t>
            </a:r>
            <a:r>
              <a:rPr lang="en-US" dirty="0"/>
              <a:t>();</a:t>
            </a:r>
          </a:p>
          <a:p>
            <a:r>
              <a:rPr lang="en-US" dirty="0" smtClean="0"/>
              <a:t>  // </a:t>
            </a:r>
            <a:r>
              <a:rPr lang="en-US" dirty="0"/>
              <a:t>Create the reader for data.</a:t>
            </a:r>
          </a:p>
          <a:p>
            <a:r>
              <a:rPr lang="en-US" dirty="0" smtClean="0"/>
              <a:t>  fs </a:t>
            </a:r>
            <a:r>
              <a:rPr lang="en-US" dirty="0"/>
              <a:t>=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FileMode.Open</a:t>
            </a:r>
            <a:r>
              <a:rPr lang="en-US" dirty="0"/>
              <a:t>, </a:t>
            </a:r>
            <a:r>
              <a:rPr lang="en-US" dirty="0" err="1"/>
              <a:t>FileAccess.Read</a:t>
            </a:r>
            <a:r>
              <a:rPr lang="en-US" dirty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BinaryReader</a:t>
            </a:r>
            <a:r>
              <a:rPr lang="en-US" dirty="0" smtClean="0"/>
              <a:t> </a:t>
            </a:r>
            <a:r>
              <a:rPr lang="en-US" dirty="0"/>
              <a:t>r = new </a:t>
            </a:r>
            <a:r>
              <a:rPr lang="en-US" dirty="0" err="1"/>
              <a:t>BinaryReader</a:t>
            </a:r>
            <a:r>
              <a:rPr lang="en-US" dirty="0"/>
              <a:t>(fs</a:t>
            </a:r>
            <a:r>
              <a:rPr lang="en-US" dirty="0" smtClean="0"/>
              <a:t>); 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Console.WriteLine</a:t>
            </a:r>
            <a:r>
              <a:rPr lang="en-US" dirty="0"/>
              <a:t>("The data file contents are</a:t>
            </a:r>
            <a:r>
              <a:rPr lang="en-US" dirty="0" smtClean="0"/>
              <a:t>:");</a:t>
            </a:r>
          </a:p>
          <a:p>
            <a:r>
              <a:rPr lang="en-US" dirty="0" smtClean="0"/>
              <a:t>  // </a:t>
            </a:r>
            <a:r>
              <a:rPr lang="en-US" dirty="0"/>
              <a:t>Read data from the data file</a:t>
            </a:r>
            <a:r>
              <a:rPr lang="en-US" dirty="0" smtClean="0"/>
              <a:t>.                                      </a:t>
            </a:r>
            <a:endParaRPr lang="en-US" dirty="0"/>
          </a:p>
          <a:p>
            <a:r>
              <a:rPr lang="nn-NO" dirty="0" smtClean="0"/>
              <a:t>  for </a:t>
            </a:r>
            <a:r>
              <a:rPr lang="nn-NO" dirty="0"/>
              <a:t>(int i = 0; i &lt; 11; i</a:t>
            </a:r>
            <a:r>
              <a:rPr lang="nn-NO" dirty="0" smtClean="0"/>
              <a:t>++)                                                 Output:</a:t>
            </a:r>
            <a:endParaRPr lang="nn-NO" dirty="0"/>
          </a:p>
          <a:p>
            <a:r>
              <a:rPr lang="en-US" dirty="0" smtClean="0"/>
              <a:t>  { </a:t>
            </a:r>
            <a:endParaRPr lang="en-US" dirty="0"/>
          </a:p>
          <a:p>
            <a:r>
              <a:rPr lang="en-US" dirty="0" smtClean="0"/>
              <a:t>   </a:t>
            </a:r>
            <a:r>
              <a:rPr lang="en-US" dirty="0" err="1" smtClean="0"/>
              <a:t>Console.WriteLine</a:t>
            </a:r>
            <a:r>
              <a:rPr lang="en-US" dirty="0" smtClean="0"/>
              <a:t>(r.ReadInt32</a:t>
            </a:r>
            <a:r>
              <a:rPr lang="en-US" dirty="0"/>
              <a:t>());</a:t>
            </a:r>
          </a:p>
          <a:p>
            <a:r>
              <a:rPr lang="en-US" dirty="0" smtClean="0"/>
              <a:t>  }</a:t>
            </a:r>
            <a:endParaRPr lang="en-US" dirty="0"/>
          </a:p>
          <a:p>
            <a:r>
              <a:rPr lang="en-US" dirty="0" smtClean="0"/>
              <a:t>  </a:t>
            </a:r>
            <a:r>
              <a:rPr lang="en-US" dirty="0" err="1" smtClean="0"/>
              <a:t>w.Close</a:t>
            </a:r>
            <a:r>
              <a:rPr lang="en-US" dirty="0"/>
              <a:t>();</a:t>
            </a:r>
          </a:p>
          <a:p>
            <a:r>
              <a:rPr lang="en-US" dirty="0" smtClean="0"/>
              <a:t> }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47" y="4414302"/>
            <a:ext cx="3414466" cy="23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2411"/>
            <a:ext cx="8596668" cy="552558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is an abstract class from which </a:t>
            </a:r>
            <a:r>
              <a:rPr lang="en-US" sz="2400" dirty="0" smtClean="0"/>
              <a:t>different standard methods to transfer bytes(</a:t>
            </a:r>
            <a:r>
              <a:rPr lang="en-US" sz="2400" dirty="0" err="1" smtClean="0"/>
              <a:t>read,write,etc</a:t>
            </a:r>
            <a:r>
              <a:rPr lang="en-US" sz="2400" dirty="0" smtClean="0"/>
              <a:t>) to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Classes that need to read/write bytes from a particular source must implement the </a:t>
            </a:r>
            <a:r>
              <a:rPr lang="en-US" sz="2400" dirty="0"/>
              <a:t>S</a:t>
            </a:r>
            <a:r>
              <a:rPr lang="en-US" sz="2400" dirty="0" smtClean="0"/>
              <a:t>tream class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Some </a:t>
            </a:r>
            <a:r>
              <a:rPr lang="en-US" sz="2400" dirty="0"/>
              <a:t>of its derived classes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 </a:t>
            </a:r>
            <a:r>
              <a:rPr lang="en-US" sz="2400" dirty="0" err="1"/>
              <a:t>MemoryStream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 </a:t>
            </a:r>
            <a:r>
              <a:rPr lang="en-US" sz="2400" dirty="0" err="1"/>
              <a:t>BufferedStream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 </a:t>
            </a:r>
            <a:r>
              <a:rPr lang="en-US" sz="2400" dirty="0" err="1"/>
              <a:t>FileStream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 </a:t>
            </a:r>
            <a:r>
              <a:rPr lang="en-US" sz="2400" dirty="0" err="1"/>
              <a:t>NetworkStream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 </a:t>
            </a:r>
            <a:r>
              <a:rPr lang="en-US" sz="2400" dirty="0" err="1" smtClean="0"/>
              <a:t>CryptoStream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 </a:t>
            </a:r>
            <a:r>
              <a:rPr lang="en-US" sz="2400" dirty="0" err="1" smtClean="0"/>
              <a:t>PipeStream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 </a:t>
            </a:r>
            <a:r>
              <a:rPr lang="en-US" sz="2400" dirty="0" err="1" smtClean="0"/>
              <a:t>IsolatedStorage</a:t>
            </a:r>
            <a:r>
              <a:rPr lang="en-US" sz="2400" dirty="0" smtClean="0"/>
              <a:t> </a:t>
            </a:r>
            <a:r>
              <a:rPr lang="en-US" sz="2400" dirty="0" err="1" smtClean="0"/>
              <a:t>FileStream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15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-43602"/>
            <a:ext cx="9797142" cy="53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0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143" y="1423851"/>
            <a:ext cx="108813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Here are some commonly used stream classes</a:t>
            </a:r>
            <a:r>
              <a:rPr lang="en-US" sz="2400" dirty="0" smtClean="0">
                <a:solidFill>
                  <a:srgbClr val="171717"/>
                </a:solidFill>
                <a:latin typeface="Segoe UI" panose="020B0502040204020203" pitchFamily="34" charset="0"/>
              </a:rPr>
              <a:t>:</a:t>
            </a:r>
          </a:p>
          <a:p>
            <a:endParaRPr lang="en-US" sz="2400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FileStream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 – for reading and writing to a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171717"/>
                </a:solidFill>
                <a:latin typeface="Segoe UI" panose="020B0502040204020203" pitchFamily="34" charset="0"/>
                <a:hlinkClick r:id="rId3"/>
              </a:rPr>
              <a:t>IsolatedStorageFileStream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 – for reading and writing to a file in isolated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171717"/>
                </a:solidFill>
                <a:latin typeface="Segoe UI" panose="020B0502040204020203" pitchFamily="34" charset="0"/>
                <a:hlinkClick r:id="rId4"/>
              </a:rPr>
              <a:t>MemoryStream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 – for reading and writing to memory as the backing store.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171717"/>
                </a:solidFill>
                <a:latin typeface="Segoe UI" panose="020B0502040204020203" pitchFamily="34" charset="0"/>
                <a:hlinkClick r:id="rId5"/>
              </a:rPr>
              <a:t>BufferedStream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 – for improving performance of read and write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171717"/>
                </a:solidFill>
                <a:latin typeface="Segoe UI" panose="020B0502040204020203" pitchFamily="34" charset="0"/>
                <a:hlinkClick r:id="rId6"/>
              </a:rPr>
              <a:t>NetworkStream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 – for reading and writing over network sockets.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171717"/>
                </a:solidFill>
                <a:latin typeface="Segoe UI" panose="020B0502040204020203" pitchFamily="34" charset="0"/>
                <a:hlinkClick r:id="rId7"/>
              </a:rPr>
              <a:t>PipeStream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 – for reading and writing over anonymous and named pipes.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sng" dirty="0" err="1">
                <a:solidFill>
                  <a:srgbClr val="171717"/>
                </a:solidFill>
                <a:latin typeface="Segoe UI" panose="020B0502040204020203" pitchFamily="34" charset="0"/>
                <a:hlinkClick r:id="rId8"/>
              </a:rPr>
              <a:t>CryptoStream</a:t>
            </a:r>
            <a:r>
              <a:rPr lang="en-US" sz="2400" dirty="0">
                <a:solidFill>
                  <a:srgbClr val="171717"/>
                </a:solidFill>
                <a:latin typeface="Segoe UI" panose="020B0502040204020203" pitchFamily="34" charset="0"/>
              </a:rPr>
              <a:t> – for linking data streams to cryptographic transformations.</a:t>
            </a:r>
            <a:endParaRPr lang="en-US" sz="24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687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1368</Words>
  <Application>Microsoft Office PowerPoint</Application>
  <PresentationFormat>Widescreen</PresentationFormat>
  <Paragraphs>269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CourierNewPSMT</vt:lpstr>
      <vt:lpstr>Segoe UI</vt:lpstr>
      <vt:lpstr>SFMono-Regular</vt:lpstr>
      <vt:lpstr>Trebuchet MS</vt:lpstr>
      <vt:lpstr>Wingdings</vt:lpstr>
      <vt:lpstr>Wingdings 3</vt:lpstr>
      <vt:lpstr>Facet</vt:lpstr>
      <vt:lpstr>File and Stream I/o    </vt:lpstr>
      <vt:lpstr>Intoduction</vt:lpstr>
      <vt:lpstr>IO Namespace and its Classes</vt:lpstr>
      <vt:lpstr>BinaryReader and BinaryWriter Class</vt:lpstr>
      <vt:lpstr>Example:</vt:lpstr>
      <vt:lpstr>PowerPoint Presentation</vt:lpstr>
      <vt:lpstr>Stream Class</vt:lpstr>
      <vt:lpstr>PowerPoint Presentation</vt:lpstr>
      <vt:lpstr>PowerPoint Presentation</vt:lpstr>
      <vt:lpstr>PowerPoint Presentation</vt:lpstr>
      <vt:lpstr>FileStream Class</vt:lpstr>
      <vt:lpstr>Example</vt:lpstr>
      <vt:lpstr>PowerPoint Presentation</vt:lpstr>
      <vt:lpstr>Directory and File Classes</vt:lpstr>
      <vt:lpstr>Example</vt:lpstr>
      <vt:lpstr>FileInfo and DirectoryInfo</vt:lpstr>
      <vt:lpstr>TextReader class</vt:lpstr>
      <vt:lpstr>Example of StreamReader class</vt:lpstr>
      <vt:lpstr>PowerPoint Presentation</vt:lpstr>
      <vt:lpstr>PowerPoint Presentation</vt:lpstr>
      <vt:lpstr>TextWriter class</vt:lpstr>
      <vt:lpstr>Example of StreamWriter class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and Stream I/o</dc:title>
  <dc:creator>Lathish, Polavaram (Cognizant)</dc:creator>
  <cp:lastModifiedBy>Lathish, Polavaram (Cognizant)</cp:lastModifiedBy>
  <cp:revision>13</cp:revision>
  <dcterms:created xsi:type="dcterms:W3CDTF">2019-10-23T04:14:34Z</dcterms:created>
  <dcterms:modified xsi:type="dcterms:W3CDTF">2019-10-23T07:03:49Z</dcterms:modified>
</cp:coreProperties>
</file>