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5" r:id="rId3"/>
    <p:sldId id="267" r:id="rId4"/>
    <p:sldId id="276" r:id="rId5"/>
    <p:sldId id="278" r:id="rId6"/>
    <p:sldId id="283" r:id="rId7"/>
    <p:sldId id="298" r:id="rId8"/>
    <p:sldId id="293" r:id="rId9"/>
    <p:sldId id="297" r:id="rId10"/>
    <p:sldId id="296" r:id="rId11"/>
    <p:sldId id="294" r:id="rId12"/>
    <p:sldId id="285" r:id="rId13"/>
    <p:sldId id="295" r:id="rId14"/>
    <p:sldId id="284" r:id="rId15"/>
    <p:sldId id="26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710CF3B-AF89-4F13-9761-A0E748D6542C}" type="datetime1">
              <a:rPr lang="en-US"/>
              <a:pPr/>
              <a:t>3/2/13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A9FFD5F-6294-4030-9E74-6445D996BE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A65449-1216-46EF-8D49-3D053F836536}" type="datetime1">
              <a:rPr lang="en-US"/>
              <a:pPr/>
              <a:t>3/2/13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B7DE04-1985-4B49-8000-4F38ACF432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http://www.reuters.com/article/2011/06/08/us-bigdata-idUSTRE75762Y20110608</a:t>
            </a:r>
          </a:p>
          <a:p>
            <a:pPr>
              <a:spcBef>
                <a:spcPct val="0"/>
              </a:spcBef>
            </a:pPr>
            <a:r>
              <a:rPr lang="en-US" smtClean="0"/>
              <a:t>Analysis: Crunching Big Data more than a byte-sized bet</a:t>
            </a:r>
          </a:p>
          <a:p>
            <a:pPr>
              <a:spcBef>
                <a:spcPct val="0"/>
              </a:spcBef>
            </a:pPr>
            <a:r>
              <a:rPr lang="en-US" smtClean="0"/>
              <a:t>By Sayantani Ghosh</a:t>
            </a:r>
          </a:p>
          <a:p>
            <a:pPr>
              <a:spcBef>
                <a:spcPct val="0"/>
              </a:spcBef>
            </a:pPr>
            <a:r>
              <a:rPr lang="en-US" smtClean="0"/>
              <a:t>BANGALORE | Wed Jun 8, 2011 3:37pm EDT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CE2326-B289-4A5F-97E0-02EAF246F92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2BFEF-C068-418A-B98B-DD961B63E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F7145-D707-4B2E-947F-F789BAE627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912BD-4161-4EEE-A7F0-CD073A95EA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CDA71-572C-44B7-85EA-F119B5FC5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8CD1-FD7C-49CA-BB66-D729685B4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4D3B0-B50F-4721-81E7-3D999027CF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8382-7579-4170-A55D-6122DD0E2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ACA6A-766F-4AD0-9C2B-550A67CE8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9A79F-838F-4A3C-9673-C849172687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10753-C5EF-4162-817F-DCD837073E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0C92C-3790-455E-86AB-14762C8806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Futura Condensed" charset="0"/>
              </a:defRPr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Futura Condensed"/>
                <a:ea typeface="+mn-ea"/>
                <a:cs typeface="Futura Condensed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Futura Condensed" charset="0"/>
              </a:defRPr>
            </a:lvl1pPr>
          </a:lstStyle>
          <a:p>
            <a:fld id="{0765292D-D0EE-4AB0-ABA7-725CA9FAA14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1pPr>
      <a:lvl2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pescap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llasnews.com/news/state/headlines/20121117-dmn-investigates-states-cancer-fighting-agency-funded-projects-of-perry-campaign-contributor.ece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fusiontables/data?docid=1h9fPgdlrQivpG6A9ZtZxnDaqNMGKKpDdUbJY3aw%23rows:id=1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fusiontables/data?docid=1h9fPgdlrQivpG6A9ZtZxnDaqNMGKKpDdUbJY3aw%23chartnew:id=6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50512" y="2130425"/>
            <a:ext cx="8063345" cy="1470025"/>
          </a:xfrm>
        </p:spPr>
        <p:txBody>
          <a:bodyPr/>
          <a:lstStyle/>
          <a:p>
            <a:r>
              <a:rPr lang="en-US" dirty="0" smtClean="0">
                <a:latin typeface="Futura Condensed" charset="0"/>
              </a:rPr>
              <a:t>Fusion Tables: Beyond the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989"/>
            <a:ext cx="64008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</a:rPr>
              <a:t>NICAR 2013, Louisville, Ky. 3/2/2013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861" y="4668982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Daniel Lathrop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The Dallas Morning News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Is there a shared key in one field?  If not,  you must create it before you import the file.</a:t>
            </a:r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be careful or Daniel Lathrop == </a:t>
            </a:r>
            <a:r>
              <a:rPr lang="en-US" dirty="0" err="1" smtClean="0"/>
              <a:t>Daniella</a:t>
            </a:r>
            <a:r>
              <a:rPr lang="en-US" dirty="0" smtClean="0"/>
              <a:t> </a:t>
            </a:r>
            <a:r>
              <a:rPr lang="en-US" dirty="0" err="1" smtClean="0"/>
              <a:t>Throp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use | (pipes) or  / or . or : or etc. (but never commas)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0241"/>
            <a:ext cx="8229600" cy="5515922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Suddenly you can find out who got money from whom, in your Web browser. More importantly, so can your colleagues.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trike="sngStrike" dirty="0" smtClean="0"/>
              <a:t>SELECT * FROM INDV INNER JOIN CMTES ON CMTEID = CMTEID;</a:t>
            </a:r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it with other Google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Visualization API</a:t>
            </a:r>
          </a:p>
          <a:p>
            <a:r>
              <a:rPr lang="en-US" dirty="0" smtClean="0"/>
              <a:t>Open Refine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Psst</a:t>
            </a:r>
            <a:r>
              <a:rPr lang="en-US" dirty="0" smtClean="0"/>
              <a:t>, the Google Maps API)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SQL API Magic…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JSONP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4403634"/>
            <a:ext cx="91321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smtClean="0">
                <a:latin typeface="Futura Condensed"/>
                <a:cs typeface="Futura Condensed"/>
              </a:rPr>
              <a:t>developers.google.com/fusiontables/docs/v1/sql-reference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Speaking of APIs, can I get me a searchable database?</a:t>
            </a:r>
            <a:endParaRPr lang="en-US" dirty="0"/>
          </a:p>
        </p:txBody>
      </p:sp>
      <p:pic>
        <p:nvPicPr>
          <p:cNvPr id="6" name="Content Placeholder 5" descr="Screen shot 2013-02-28 at 2.03.24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623" r="-14623"/>
          <a:stretch>
            <a:fillRect/>
          </a:stretch>
        </p:blipFill>
        <p:spPr/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85504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err="1" smtClean="0">
                <a:latin typeface="Futura Condensed"/>
                <a:cs typeface="Futura Condensed"/>
              </a:rPr>
              <a:t>github.com/DallasMorningNews/dmn</a:t>
            </a:r>
            <a:r>
              <a:rPr lang="en-US" sz="2400" b="1" dirty="0" smtClean="0">
                <a:latin typeface="Futura Condensed"/>
                <a:cs typeface="Futura Condensed"/>
              </a:rPr>
              <a:t>-fusion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2316163"/>
            <a:ext cx="7772400" cy="1470025"/>
          </a:xfrm>
        </p:spPr>
        <p:txBody>
          <a:bodyPr/>
          <a:lstStyle/>
          <a:p>
            <a:r>
              <a:rPr lang="en-US" smtClean="0">
                <a:latin typeface="Futura Condensed" charset="0"/>
              </a:rPr>
              <a:t>fini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Futura Condensed" charset="0"/>
            </a:endParaRPr>
          </a:p>
        </p:txBody>
      </p:sp>
      <p:pic>
        <p:nvPicPr>
          <p:cNvPr id="23555" name="Content Placeholder 7" descr="puppy iphon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906" r="-17906"/>
          <a:stretch>
            <a:fillRect/>
          </a:stretch>
        </p:blipFill>
        <p:spPr>
          <a:xfrm rot="5400000">
            <a:off x="456407" y="997743"/>
            <a:ext cx="82296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Futura Condensed" charset="0"/>
              </a:rPr>
              <a:t>The maps rock, but can I do something else with it?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import tricks…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convert to CSV or Excel</a:t>
            </a:r>
          </a:p>
          <a:p>
            <a:r>
              <a:rPr lang="en-US" dirty="0" smtClean="0"/>
              <a:t>First make it a Google Documents Spreadsheet</a:t>
            </a:r>
            <a:br>
              <a:rPr lang="en-US" dirty="0" smtClean="0"/>
            </a:br>
            <a:r>
              <a:rPr lang="en-US" dirty="0" smtClean="0"/>
              <a:t>(super cool intermediate step)</a:t>
            </a:r>
          </a:p>
          <a:p>
            <a:r>
              <a:rPr lang="en-US" dirty="0" smtClean="0"/>
              <a:t>Is there a KML file (Google Maps/Google Earth file)?</a:t>
            </a:r>
          </a:p>
          <a:p>
            <a:r>
              <a:rPr lang="en-US" dirty="0" smtClean="0"/>
              <a:t>Is there an ESRI </a:t>
            </a:r>
            <a:r>
              <a:rPr lang="en-US" dirty="0" err="1" smtClean="0"/>
              <a:t>Shapefile</a:t>
            </a:r>
            <a:r>
              <a:rPr lang="en-US" dirty="0" smtClean="0"/>
              <a:t>? Use </a:t>
            </a:r>
            <a:r>
              <a:rPr lang="en-US" dirty="0" smtClean="0">
                <a:hlinkClick r:id="rId2"/>
              </a:rPr>
              <a:t>shpescape.com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Your friend the network graph</a:t>
            </a:r>
            <a:endParaRPr lang="en-US" dirty="0"/>
          </a:p>
        </p:txBody>
      </p:sp>
      <p:pic>
        <p:nvPicPr>
          <p:cNvPr id="6" name="Content Placeholder 5" descr="Screen shot 2013-02-28 at 2.24.23 P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25996" r="-25996"/>
          <a:stretch>
            <a:fillRect/>
          </a:stretch>
        </p:blipFill>
        <p:spPr>
          <a:xfrm>
            <a:off x="457200" y="1600200"/>
            <a:ext cx="8229600" cy="4122738"/>
          </a:xfr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72309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Condensed"/>
                <a:ea typeface="ヒラギノ角ゴ Pro W3" charset="-128"/>
                <a:cs typeface="Futura Condensed"/>
              </a:rPr>
              <a:t>(always a crowd pleaser)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Condensed"/>
              <a:ea typeface="ヒラギノ角ゴ Pro W3" charset="-128"/>
              <a:cs typeface="Futu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Also for DIY Networks …</a:t>
            </a:r>
            <a:endParaRPr lang="en-US" dirty="0"/>
          </a:p>
        </p:txBody>
      </p:sp>
      <p:pic>
        <p:nvPicPr>
          <p:cNvPr id="5" name="Content Placeholder 4" descr="Screen shot 2013-02-28 at 2.34.47 P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-2661" b="-2661"/>
          <a:stretch>
            <a:fillRect/>
          </a:stretch>
        </p:blipFill>
        <p:spPr>
          <a:xfrm>
            <a:off x="879006" y="1978400"/>
            <a:ext cx="7243822" cy="398382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Also for DIY Networks …</a:t>
            </a:r>
            <a:endParaRPr lang="en-US" dirty="0"/>
          </a:p>
        </p:txBody>
      </p:sp>
      <p:pic>
        <p:nvPicPr>
          <p:cNvPr id="4" name="Picture 3" descr="Screen shot 2013-02-28 at 2.38.33 PM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3" y="1504151"/>
            <a:ext cx="7606697" cy="4920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Remember FEC data? </a:t>
            </a:r>
          </a:p>
          <a:p>
            <a:pPr indent="0">
              <a:buNone/>
            </a:pPr>
            <a:r>
              <a:rPr lang="en-US" dirty="0" smtClean="0"/>
              <a:t>Individuals and Committee names are separate. *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1600" dirty="0" smtClean="0"/>
              <a:t>* This is known as normalization, and it’s actually a good thing.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461</TotalTime>
  <Words>335</Words>
  <Application>Microsoft Macintosh PowerPoint</Application>
  <PresentationFormat>On-screen Show (4:3)</PresentationFormat>
  <Paragraphs>49</Paragraphs>
  <Slides>15</Slides>
  <Notes>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Fusion Tables: Beyond the Map</vt:lpstr>
      <vt:lpstr>Slide 2</vt:lpstr>
      <vt:lpstr>The maps rock, but can I do something else with it?</vt:lpstr>
      <vt:lpstr>Data import tricks…</vt:lpstr>
      <vt:lpstr>Your friend the network graph</vt:lpstr>
      <vt:lpstr>Also for DIY Networks …</vt:lpstr>
      <vt:lpstr>Also for DIY Networks …</vt:lpstr>
      <vt:lpstr>Join replacement surgery</vt:lpstr>
      <vt:lpstr>Join replacement surgery</vt:lpstr>
      <vt:lpstr>Join replacement surgery</vt:lpstr>
      <vt:lpstr>Slide 11</vt:lpstr>
      <vt:lpstr>Use it with other Google tools</vt:lpstr>
      <vt:lpstr>SQL API Magic…</vt:lpstr>
      <vt:lpstr>Speaking of APIs, can I get me a searchable database?</vt:lpstr>
      <vt:lpstr>fini</vt:lpstr>
    </vt:vector>
  </TitlesOfParts>
  <Company>The Dallas Morning News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Bulletproofing News Apps</dc:title>
  <dc:creator>Daniel Lathrop</dc:creator>
  <cp:lastModifiedBy>Mac Group - Belo Technologies</cp:lastModifiedBy>
  <cp:revision>19</cp:revision>
  <dcterms:created xsi:type="dcterms:W3CDTF">2013-03-02T14:13:17Z</dcterms:created>
  <dcterms:modified xsi:type="dcterms:W3CDTF">2013-03-02T14:38:41Z</dcterms:modified>
</cp:coreProperties>
</file>