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Bricolage Grotesque" charset="1" panose="020B0605040402000204"/>
      <p:regular r:id="rId25"/>
    </p:embeddedFont>
    <p:embeddedFont>
      <p:font typeface="Bricolage Grotesque Bold" charset="1" panose="020B0605040402000204"/>
      <p:regular r:id="rId26"/>
    </p:embeddedFont>
    <p:embeddedFont>
      <p:font typeface="Canva Sans Bold" charset="1" panose="020B0803030501040103"/>
      <p:regular r:id="rId27"/>
    </p:embeddedFont>
    <p:embeddedFont>
      <p:font typeface="Canva Sans" charset="1" panose="020B0503030501040103"/>
      <p:regular r:id="rId28"/>
    </p:embeddedFont>
    <p:embeddedFont>
      <p:font typeface="Anton" charset="1" panose="000005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6.png" Type="http://schemas.openxmlformats.org/officeDocument/2006/relationships/image"/><Relationship Id="rId4" Target="../media/image3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TextBox 2" id="2"/>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01</a:t>
            </a:r>
          </a:p>
        </p:txBody>
      </p:sp>
      <p:sp>
        <p:nvSpPr>
          <p:cNvPr name="AutoShape 3" id="3"/>
          <p:cNvSpPr/>
          <p:nvPr/>
        </p:nvSpPr>
        <p:spPr>
          <a:xfrm>
            <a:off x="1028700" y="9248775"/>
            <a:ext cx="15603455" cy="0"/>
          </a:xfrm>
          <a:prstGeom prst="line">
            <a:avLst/>
          </a:prstGeom>
          <a:ln cap="flat" w="19050">
            <a:solidFill>
              <a:srgbClr val="FFFFFF"/>
            </a:solidFill>
            <a:prstDash val="solid"/>
            <a:headEnd type="none" len="sm" w="sm"/>
            <a:tailEnd type="none" len="sm" w="sm"/>
          </a:ln>
        </p:spPr>
      </p:sp>
      <p:grpSp>
        <p:nvGrpSpPr>
          <p:cNvPr name="Group 4" id="4"/>
          <p:cNvGrpSpPr/>
          <p:nvPr/>
        </p:nvGrpSpPr>
        <p:grpSpPr>
          <a:xfrm rot="0">
            <a:off x="16043325" y="6673269"/>
            <a:ext cx="808245" cy="808245"/>
            <a:chOff x="0" y="0"/>
            <a:chExt cx="1077660" cy="1077660"/>
          </a:xfrm>
        </p:grpSpPr>
        <p:grpSp>
          <p:nvGrpSpPr>
            <p:cNvPr name="Group 5" id="5"/>
            <p:cNvGrpSpPr/>
            <p:nvPr/>
          </p:nvGrpSpPr>
          <p:grpSpPr>
            <a:xfrm rot="0">
              <a:off x="0" y="0"/>
              <a:ext cx="1077660" cy="1077660"/>
              <a:chOff x="0" y="0"/>
              <a:chExt cx="212871" cy="212871"/>
            </a:xfrm>
          </p:grpSpPr>
          <p:sp>
            <p:nvSpPr>
              <p:cNvPr name="Freeform 6" id="6"/>
              <p:cNvSpPr/>
              <p:nvPr/>
            </p:nvSpPr>
            <p:spPr>
              <a:xfrm flipH="false" flipV="false" rot="0">
                <a:off x="0" y="0"/>
                <a:ext cx="212871" cy="212871"/>
              </a:xfrm>
              <a:custGeom>
                <a:avLst/>
                <a:gdLst/>
                <a:ahLst/>
                <a:cxnLst/>
                <a:rect r="r" b="b" t="t" l="l"/>
                <a:pathLst>
                  <a:path h="212871" w="212871">
                    <a:moveTo>
                      <a:pt x="0" y="0"/>
                    </a:moveTo>
                    <a:lnTo>
                      <a:pt x="212871" y="0"/>
                    </a:lnTo>
                    <a:lnTo>
                      <a:pt x="212871" y="212871"/>
                    </a:lnTo>
                    <a:lnTo>
                      <a:pt x="0" y="212871"/>
                    </a:lnTo>
                    <a:close/>
                  </a:path>
                </a:pathLst>
              </a:custGeom>
              <a:solidFill>
                <a:srgbClr val="FF6300"/>
              </a:solidFill>
            </p:spPr>
          </p:sp>
          <p:sp>
            <p:nvSpPr>
              <p:cNvPr name="TextBox 7" id="7"/>
              <p:cNvSpPr txBox="true"/>
              <p:nvPr/>
            </p:nvSpPr>
            <p:spPr>
              <a:xfrm>
                <a:off x="0" y="-9525"/>
                <a:ext cx="212871" cy="222396"/>
              </a:xfrm>
              <a:prstGeom prst="rect">
                <a:avLst/>
              </a:prstGeom>
            </p:spPr>
            <p:txBody>
              <a:bodyPr anchor="ctr" rtlCol="false" tIns="50800" lIns="50800" bIns="50800" rIns="50800"/>
              <a:lstStyle/>
              <a:p>
                <a:pPr algn="ctr">
                  <a:lnSpc>
                    <a:spcPts val="3049"/>
                  </a:lnSpc>
                </a:pPr>
              </a:p>
            </p:txBody>
          </p:sp>
        </p:grpSp>
        <p:sp>
          <p:nvSpPr>
            <p:cNvPr name="Freeform 8" id="8"/>
            <p:cNvSpPr/>
            <p:nvPr/>
          </p:nvSpPr>
          <p:spPr>
            <a:xfrm flipH="false" flipV="false" rot="0">
              <a:off x="218064" y="190859"/>
              <a:ext cx="641532" cy="695942"/>
            </a:xfrm>
            <a:custGeom>
              <a:avLst/>
              <a:gdLst/>
              <a:ahLst/>
              <a:cxnLst/>
              <a:rect r="r" b="b" t="t" l="l"/>
              <a:pathLst>
                <a:path h="695942" w="641532">
                  <a:moveTo>
                    <a:pt x="0" y="0"/>
                  </a:moveTo>
                  <a:lnTo>
                    <a:pt x="641532" y="0"/>
                  </a:lnTo>
                  <a:lnTo>
                    <a:pt x="641532" y="695942"/>
                  </a:lnTo>
                  <a:lnTo>
                    <a:pt x="0" y="695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0228183" y="1028700"/>
            <a:ext cx="808245" cy="808245"/>
            <a:chOff x="0" y="0"/>
            <a:chExt cx="1077660" cy="1077660"/>
          </a:xfrm>
        </p:grpSpPr>
        <p:grpSp>
          <p:nvGrpSpPr>
            <p:cNvPr name="Group 10" id="10"/>
            <p:cNvGrpSpPr/>
            <p:nvPr/>
          </p:nvGrpSpPr>
          <p:grpSpPr>
            <a:xfrm rot="0">
              <a:off x="0" y="0"/>
              <a:ext cx="1077660" cy="1077660"/>
              <a:chOff x="0" y="0"/>
              <a:chExt cx="212871" cy="212871"/>
            </a:xfrm>
          </p:grpSpPr>
          <p:sp>
            <p:nvSpPr>
              <p:cNvPr name="Freeform 11" id="11"/>
              <p:cNvSpPr/>
              <p:nvPr/>
            </p:nvSpPr>
            <p:spPr>
              <a:xfrm flipH="false" flipV="false" rot="0">
                <a:off x="0" y="0"/>
                <a:ext cx="212871" cy="212871"/>
              </a:xfrm>
              <a:custGeom>
                <a:avLst/>
                <a:gdLst/>
                <a:ahLst/>
                <a:cxnLst/>
                <a:rect r="r" b="b" t="t" l="l"/>
                <a:pathLst>
                  <a:path h="212871" w="212871">
                    <a:moveTo>
                      <a:pt x="0" y="0"/>
                    </a:moveTo>
                    <a:lnTo>
                      <a:pt x="212871" y="0"/>
                    </a:lnTo>
                    <a:lnTo>
                      <a:pt x="212871" y="212871"/>
                    </a:lnTo>
                    <a:lnTo>
                      <a:pt x="0" y="212871"/>
                    </a:lnTo>
                    <a:close/>
                  </a:path>
                </a:pathLst>
              </a:custGeom>
              <a:solidFill>
                <a:srgbClr val="FF6300"/>
              </a:solidFill>
            </p:spPr>
          </p:sp>
          <p:sp>
            <p:nvSpPr>
              <p:cNvPr name="TextBox 12" id="12"/>
              <p:cNvSpPr txBox="true"/>
              <p:nvPr/>
            </p:nvSpPr>
            <p:spPr>
              <a:xfrm>
                <a:off x="0" y="-9525"/>
                <a:ext cx="212871" cy="222396"/>
              </a:xfrm>
              <a:prstGeom prst="rect">
                <a:avLst/>
              </a:prstGeom>
            </p:spPr>
            <p:txBody>
              <a:bodyPr anchor="ctr" rtlCol="false" tIns="50800" lIns="50800" bIns="50800" rIns="50800"/>
              <a:lstStyle/>
              <a:p>
                <a:pPr algn="ctr">
                  <a:lnSpc>
                    <a:spcPts val="3049"/>
                  </a:lnSpc>
                </a:pPr>
              </a:p>
            </p:txBody>
          </p:sp>
        </p:grpSp>
        <p:sp>
          <p:nvSpPr>
            <p:cNvPr name="Freeform 13" id="13"/>
            <p:cNvSpPr/>
            <p:nvPr/>
          </p:nvSpPr>
          <p:spPr>
            <a:xfrm flipH="false" flipV="false" rot="0">
              <a:off x="218064" y="190859"/>
              <a:ext cx="641532" cy="695942"/>
            </a:xfrm>
            <a:custGeom>
              <a:avLst/>
              <a:gdLst/>
              <a:ahLst/>
              <a:cxnLst/>
              <a:rect r="r" b="b" t="t" l="l"/>
              <a:pathLst>
                <a:path h="695942" w="641532">
                  <a:moveTo>
                    <a:pt x="0" y="0"/>
                  </a:moveTo>
                  <a:lnTo>
                    <a:pt x="641532" y="0"/>
                  </a:lnTo>
                  <a:lnTo>
                    <a:pt x="641532" y="695942"/>
                  </a:lnTo>
                  <a:lnTo>
                    <a:pt x="0" y="695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4" id="14"/>
          <p:cNvSpPr/>
          <p:nvPr/>
        </p:nvSpPr>
        <p:spPr>
          <a:xfrm flipH="false" flipV="false" rot="0">
            <a:off x="11376481" y="897150"/>
            <a:ext cx="4331284" cy="6730804"/>
          </a:xfrm>
          <a:custGeom>
            <a:avLst/>
            <a:gdLst/>
            <a:ahLst/>
            <a:cxnLst/>
            <a:rect r="r" b="b" t="t" l="l"/>
            <a:pathLst>
              <a:path h="6730804" w="4331284">
                <a:moveTo>
                  <a:pt x="0" y="0"/>
                </a:moveTo>
                <a:lnTo>
                  <a:pt x="4331284" y="0"/>
                </a:lnTo>
                <a:lnTo>
                  <a:pt x="4331284" y="6730804"/>
                </a:lnTo>
                <a:lnTo>
                  <a:pt x="0" y="6730804"/>
                </a:lnTo>
                <a:lnTo>
                  <a:pt x="0" y="0"/>
                </a:lnTo>
                <a:close/>
              </a:path>
            </a:pathLst>
          </a:custGeom>
          <a:blipFill>
            <a:blip r:embed="rId4"/>
            <a:stretch>
              <a:fillRect l="0" t="0" r="-3599" b="0"/>
            </a:stretch>
          </a:blipFill>
        </p:spPr>
      </p:sp>
      <p:sp>
        <p:nvSpPr>
          <p:cNvPr name="TextBox 15" id="15"/>
          <p:cNvSpPr txBox="true"/>
          <p:nvPr/>
        </p:nvSpPr>
        <p:spPr>
          <a:xfrm rot="0">
            <a:off x="1107852" y="8040916"/>
            <a:ext cx="3445330" cy="402856"/>
          </a:xfrm>
          <a:prstGeom prst="rect">
            <a:avLst/>
          </a:prstGeom>
        </p:spPr>
        <p:txBody>
          <a:bodyPr anchor="t" rtlCol="false" tIns="0" lIns="0" bIns="0" rIns="0">
            <a:spAutoFit/>
          </a:bodyPr>
          <a:lstStyle/>
          <a:p>
            <a:pPr algn="l">
              <a:lnSpc>
                <a:spcPts val="2939"/>
              </a:lnSpc>
            </a:pPr>
            <a:r>
              <a:rPr lang="en-US" sz="3094" spc="-46">
                <a:solidFill>
                  <a:srgbClr val="FFFFFF"/>
                </a:solidFill>
                <a:latin typeface="Bricolage Grotesque"/>
                <a:ea typeface="Bricolage Grotesque"/>
                <a:cs typeface="Bricolage Grotesque"/>
                <a:sym typeface="Bricolage Grotesque"/>
              </a:rPr>
              <a:t>PRESENTED BY</a:t>
            </a:r>
          </a:p>
        </p:txBody>
      </p:sp>
      <p:sp>
        <p:nvSpPr>
          <p:cNvPr name="TextBox 16" id="16"/>
          <p:cNvSpPr txBox="true"/>
          <p:nvPr/>
        </p:nvSpPr>
        <p:spPr>
          <a:xfrm rot="0">
            <a:off x="3961584" y="8040916"/>
            <a:ext cx="4364970" cy="403038"/>
          </a:xfrm>
          <a:prstGeom prst="rect">
            <a:avLst/>
          </a:prstGeom>
        </p:spPr>
        <p:txBody>
          <a:bodyPr anchor="t" rtlCol="false" tIns="0" lIns="0" bIns="0" rIns="0">
            <a:spAutoFit/>
          </a:bodyPr>
          <a:lstStyle/>
          <a:p>
            <a:pPr algn="l">
              <a:lnSpc>
                <a:spcPts val="2939"/>
              </a:lnSpc>
            </a:pPr>
            <a:r>
              <a:rPr lang="en-US" b="true" sz="3094" spc="-46">
                <a:solidFill>
                  <a:srgbClr val="FF6300"/>
                </a:solidFill>
                <a:latin typeface="Bricolage Grotesque Bold"/>
                <a:ea typeface="Bricolage Grotesque Bold"/>
                <a:cs typeface="Bricolage Grotesque Bold"/>
                <a:sym typeface="Bricolage Grotesque Bold"/>
              </a:rPr>
              <a:t>VINAYAK LATHWAL</a:t>
            </a:r>
          </a:p>
        </p:txBody>
      </p:sp>
      <p:sp>
        <p:nvSpPr>
          <p:cNvPr name="TextBox 17" id="17"/>
          <p:cNvSpPr txBox="true"/>
          <p:nvPr/>
        </p:nvSpPr>
        <p:spPr>
          <a:xfrm rot="0">
            <a:off x="1028700" y="5191250"/>
            <a:ext cx="10231636" cy="1886141"/>
          </a:xfrm>
          <a:prstGeom prst="rect">
            <a:avLst/>
          </a:prstGeom>
        </p:spPr>
        <p:txBody>
          <a:bodyPr anchor="t" rtlCol="false" tIns="0" lIns="0" bIns="0" rIns="0">
            <a:spAutoFit/>
          </a:bodyPr>
          <a:lstStyle/>
          <a:p>
            <a:pPr algn="l">
              <a:lnSpc>
                <a:spcPts val="7005"/>
              </a:lnSpc>
            </a:pPr>
            <a:r>
              <a:rPr lang="en-US" sz="8756" spc="-131">
                <a:solidFill>
                  <a:srgbClr val="FF6300"/>
                </a:solidFill>
                <a:latin typeface="Bricolage Grotesque"/>
                <a:ea typeface="Bricolage Grotesque"/>
                <a:cs typeface="Bricolage Grotesque"/>
                <a:sym typeface="Bricolage Grotesque"/>
              </a:rPr>
              <a:t>AMAZON SALES DATA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10</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3247973" y="2648236"/>
            <a:ext cx="11693278" cy="2109705"/>
          </a:xfrm>
          <a:custGeom>
            <a:avLst/>
            <a:gdLst/>
            <a:ahLst/>
            <a:cxnLst/>
            <a:rect r="r" b="b" t="t" l="l"/>
            <a:pathLst>
              <a:path h="2109705" w="11693278">
                <a:moveTo>
                  <a:pt x="0" y="0"/>
                </a:moveTo>
                <a:lnTo>
                  <a:pt x="11693279" y="0"/>
                </a:lnTo>
                <a:lnTo>
                  <a:pt x="11693279" y="2109705"/>
                </a:lnTo>
                <a:lnTo>
                  <a:pt x="0" y="2109705"/>
                </a:lnTo>
                <a:lnTo>
                  <a:pt x="0" y="0"/>
                </a:lnTo>
                <a:close/>
              </a:path>
            </a:pathLst>
          </a:custGeom>
          <a:blipFill>
            <a:blip r:embed="rId3"/>
            <a:stretch>
              <a:fillRect l="-467" t="0" r="-467" b="0"/>
            </a:stretch>
          </a:blipFill>
        </p:spPr>
      </p:sp>
      <p:sp>
        <p:nvSpPr>
          <p:cNvPr name="Freeform 6" id="6"/>
          <p:cNvSpPr/>
          <p:nvPr/>
        </p:nvSpPr>
        <p:spPr>
          <a:xfrm flipH="false" flipV="false" rot="0">
            <a:off x="1775589" y="6746578"/>
            <a:ext cx="15211158" cy="1995464"/>
          </a:xfrm>
          <a:custGeom>
            <a:avLst/>
            <a:gdLst/>
            <a:ahLst/>
            <a:cxnLst/>
            <a:rect r="r" b="b" t="t" l="l"/>
            <a:pathLst>
              <a:path h="1995464" w="15211158">
                <a:moveTo>
                  <a:pt x="0" y="0"/>
                </a:moveTo>
                <a:lnTo>
                  <a:pt x="15211158" y="0"/>
                </a:lnTo>
                <a:lnTo>
                  <a:pt x="15211158" y="1995465"/>
                </a:lnTo>
                <a:lnTo>
                  <a:pt x="0" y="1995465"/>
                </a:lnTo>
                <a:lnTo>
                  <a:pt x="0" y="0"/>
                </a:lnTo>
                <a:close/>
              </a:path>
            </a:pathLst>
          </a:custGeom>
          <a:blipFill>
            <a:blip r:embed="rId4"/>
            <a:stretch>
              <a:fillRect l="0" t="0" r="0" b="-22918"/>
            </a:stretch>
          </a:blipFill>
        </p:spPr>
      </p:sp>
      <p:sp>
        <p:nvSpPr>
          <p:cNvPr name="TextBox 7" id="7"/>
          <p:cNvSpPr txBox="true"/>
          <p:nvPr/>
        </p:nvSpPr>
        <p:spPr>
          <a:xfrm rot="0">
            <a:off x="1028700" y="375957"/>
            <a:ext cx="16230600" cy="1536065"/>
          </a:xfrm>
          <a:prstGeom prst="rect">
            <a:avLst/>
          </a:prstGeom>
        </p:spPr>
        <p:txBody>
          <a:bodyPr anchor="t" rtlCol="false" tIns="0" lIns="0" bIns="0" rIns="0">
            <a:spAutoFit/>
          </a:bodyPr>
          <a:lstStyle/>
          <a:p>
            <a:pPr algn="ctr">
              <a:lnSpc>
                <a:spcPts val="6160"/>
              </a:lnSpc>
            </a:pPr>
            <a:r>
              <a:rPr lang="en-US" sz="4400" b="true">
                <a:solidFill>
                  <a:srgbClr val="FFFFFF"/>
                </a:solidFill>
                <a:latin typeface="Canva Sans Bold"/>
                <a:ea typeface="Canva Sans Bold"/>
                <a:cs typeface="Canva Sans Bold"/>
                <a:sym typeface="Canva Sans Bold"/>
              </a:rPr>
              <a:t>Write a query to list the top 5 highest-rated products based on the rating, sorted in descending order.</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11</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2927069" y="3179906"/>
            <a:ext cx="13516770" cy="2348539"/>
          </a:xfrm>
          <a:custGeom>
            <a:avLst/>
            <a:gdLst/>
            <a:ahLst/>
            <a:cxnLst/>
            <a:rect r="r" b="b" t="t" l="l"/>
            <a:pathLst>
              <a:path h="2348539" w="13516770">
                <a:moveTo>
                  <a:pt x="0" y="0"/>
                </a:moveTo>
                <a:lnTo>
                  <a:pt x="13516770" y="0"/>
                </a:lnTo>
                <a:lnTo>
                  <a:pt x="13516770" y="2348539"/>
                </a:lnTo>
                <a:lnTo>
                  <a:pt x="0" y="2348539"/>
                </a:lnTo>
                <a:lnTo>
                  <a:pt x="0" y="0"/>
                </a:lnTo>
                <a:close/>
              </a:path>
            </a:pathLst>
          </a:custGeom>
          <a:blipFill>
            <a:blip r:embed="rId3"/>
            <a:stretch>
              <a:fillRect l="0" t="0" r="0" b="0"/>
            </a:stretch>
          </a:blipFill>
        </p:spPr>
      </p:sp>
      <p:sp>
        <p:nvSpPr>
          <p:cNvPr name="Freeform 6" id="6"/>
          <p:cNvSpPr/>
          <p:nvPr/>
        </p:nvSpPr>
        <p:spPr>
          <a:xfrm flipH="false" flipV="false" rot="0">
            <a:off x="2927069" y="5635733"/>
            <a:ext cx="6507336" cy="3141840"/>
          </a:xfrm>
          <a:custGeom>
            <a:avLst/>
            <a:gdLst/>
            <a:ahLst/>
            <a:cxnLst/>
            <a:rect r="r" b="b" t="t" l="l"/>
            <a:pathLst>
              <a:path h="3141840" w="6507336">
                <a:moveTo>
                  <a:pt x="0" y="0"/>
                </a:moveTo>
                <a:lnTo>
                  <a:pt x="6507336" y="0"/>
                </a:lnTo>
                <a:lnTo>
                  <a:pt x="6507336" y="3141840"/>
                </a:lnTo>
                <a:lnTo>
                  <a:pt x="0" y="3141840"/>
                </a:lnTo>
                <a:lnTo>
                  <a:pt x="0" y="0"/>
                </a:lnTo>
                <a:close/>
              </a:path>
            </a:pathLst>
          </a:custGeom>
          <a:blipFill>
            <a:blip r:embed="rId4"/>
            <a:stretch>
              <a:fillRect l="0" t="0" r="0" b="0"/>
            </a:stretch>
          </a:blipFill>
        </p:spPr>
      </p:sp>
      <p:sp>
        <p:nvSpPr>
          <p:cNvPr name="TextBox 7" id="7"/>
          <p:cNvSpPr txBox="true"/>
          <p:nvPr/>
        </p:nvSpPr>
        <p:spPr>
          <a:xfrm rot="0">
            <a:off x="1028700" y="385482"/>
            <a:ext cx="15822870" cy="2089417"/>
          </a:xfrm>
          <a:prstGeom prst="rect">
            <a:avLst/>
          </a:prstGeom>
        </p:spPr>
        <p:txBody>
          <a:bodyPr anchor="t" rtlCol="false" tIns="0" lIns="0" bIns="0" rIns="0">
            <a:spAutoFit/>
          </a:bodyPr>
          <a:lstStyle/>
          <a:p>
            <a:pPr algn="ctr">
              <a:lnSpc>
                <a:spcPts val="5585"/>
              </a:lnSpc>
            </a:pPr>
            <a:r>
              <a:rPr lang="en-US" sz="3989" b="true">
                <a:solidFill>
                  <a:srgbClr val="FFFFFF"/>
                </a:solidFill>
                <a:latin typeface="Canva Sans Bold"/>
                <a:ea typeface="Canva Sans Bold"/>
                <a:cs typeface="Canva Sans Bold"/>
                <a:sym typeface="Canva Sans Bold"/>
              </a:rPr>
              <a:t>Write a query to list all products along with the number of reviews they have. Include columns for product_id, product_name, and review_count.</a:t>
            </a:r>
          </a:p>
        </p:txBody>
      </p:sp>
      <p:sp>
        <p:nvSpPr>
          <p:cNvPr name="TextBox 8" id="8"/>
          <p:cNvSpPr txBox="true"/>
          <p:nvPr/>
        </p:nvSpPr>
        <p:spPr>
          <a:xfrm rot="0">
            <a:off x="394495" y="2861419"/>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275692" y="5783045"/>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12</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2527857" y="2991135"/>
            <a:ext cx="15041802" cy="2632315"/>
          </a:xfrm>
          <a:custGeom>
            <a:avLst/>
            <a:gdLst/>
            <a:ahLst/>
            <a:cxnLst/>
            <a:rect r="r" b="b" t="t" l="l"/>
            <a:pathLst>
              <a:path h="2632315" w="15041802">
                <a:moveTo>
                  <a:pt x="0" y="0"/>
                </a:moveTo>
                <a:lnTo>
                  <a:pt x="15041802" y="0"/>
                </a:lnTo>
                <a:lnTo>
                  <a:pt x="15041802" y="2632316"/>
                </a:lnTo>
                <a:lnTo>
                  <a:pt x="0" y="2632316"/>
                </a:lnTo>
                <a:lnTo>
                  <a:pt x="0" y="0"/>
                </a:lnTo>
                <a:close/>
              </a:path>
            </a:pathLst>
          </a:custGeom>
          <a:blipFill>
            <a:blip r:embed="rId3"/>
            <a:stretch>
              <a:fillRect l="0" t="0" r="0" b="0"/>
            </a:stretch>
          </a:blipFill>
        </p:spPr>
      </p:sp>
      <p:sp>
        <p:nvSpPr>
          <p:cNvPr name="Freeform 6" id="6"/>
          <p:cNvSpPr/>
          <p:nvPr/>
        </p:nvSpPr>
        <p:spPr>
          <a:xfrm flipH="false" flipV="false" rot="0">
            <a:off x="3094455" y="6001924"/>
            <a:ext cx="14475205" cy="2858853"/>
          </a:xfrm>
          <a:custGeom>
            <a:avLst/>
            <a:gdLst/>
            <a:ahLst/>
            <a:cxnLst/>
            <a:rect r="r" b="b" t="t" l="l"/>
            <a:pathLst>
              <a:path h="2858853" w="14475205">
                <a:moveTo>
                  <a:pt x="0" y="0"/>
                </a:moveTo>
                <a:lnTo>
                  <a:pt x="14475204" y="0"/>
                </a:lnTo>
                <a:lnTo>
                  <a:pt x="14475204" y="2858853"/>
                </a:lnTo>
                <a:lnTo>
                  <a:pt x="0" y="2858853"/>
                </a:lnTo>
                <a:lnTo>
                  <a:pt x="0" y="0"/>
                </a:lnTo>
                <a:close/>
              </a:path>
            </a:pathLst>
          </a:custGeom>
          <a:blipFill>
            <a:blip r:embed="rId4"/>
            <a:stretch>
              <a:fillRect l="0" t="0" r="0" b="0"/>
            </a:stretch>
          </a:blipFill>
        </p:spPr>
      </p:sp>
      <p:sp>
        <p:nvSpPr>
          <p:cNvPr name="TextBox 7" id="7"/>
          <p:cNvSpPr txBox="true"/>
          <p:nvPr/>
        </p:nvSpPr>
        <p:spPr>
          <a:xfrm rot="0">
            <a:off x="1028700" y="385482"/>
            <a:ext cx="16230600" cy="1979929"/>
          </a:xfrm>
          <a:prstGeom prst="rect">
            <a:avLst/>
          </a:prstGeom>
        </p:spPr>
        <p:txBody>
          <a:bodyPr anchor="t" rtlCol="false" tIns="0" lIns="0" bIns="0" rIns="0">
            <a:spAutoFit/>
          </a:bodyPr>
          <a:lstStyle/>
          <a:p>
            <a:pPr algn="ctr">
              <a:lnSpc>
                <a:spcPts val="5320"/>
              </a:lnSpc>
            </a:pPr>
            <a:r>
              <a:rPr lang="en-US" sz="3800" b="true">
                <a:solidFill>
                  <a:srgbClr val="FFFFFF"/>
                </a:solidFill>
                <a:latin typeface="Canva Sans Bold"/>
                <a:ea typeface="Canva Sans Bold"/>
                <a:cs typeface="Canva Sans Bold"/>
                <a:sym typeface="Canva Sans Bold"/>
              </a:rPr>
              <a:t>Write a query to find products that have the same rating and belong to the same category. Display product_id, product_name, category, and rating.</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13</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2925509" y="2594357"/>
            <a:ext cx="9318464" cy="3161326"/>
          </a:xfrm>
          <a:custGeom>
            <a:avLst/>
            <a:gdLst/>
            <a:ahLst/>
            <a:cxnLst/>
            <a:rect r="r" b="b" t="t" l="l"/>
            <a:pathLst>
              <a:path h="3161326" w="9318464">
                <a:moveTo>
                  <a:pt x="0" y="0"/>
                </a:moveTo>
                <a:lnTo>
                  <a:pt x="9318464" y="0"/>
                </a:lnTo>
                <a:lnTo>
                  <a:pt x="9318464" y="3161326"/>
                </a:lnTo>
                <a:lnTo>
                  <a:pt x="0" y="3161326"/>
                </a:lnTo>
                <a:lnTo>
                  <a:pt x="0" y="0"/>
                </a:lnTo>
                <a:close/>
              </a:path>
            </a:pathLst>
          </a:custGeom>
          <a:blipFill>
            <a:blip r:embed="rId3"/>
            <a:stretch>
              <a:fillRect l="0" t="0" r="0" b="0"/>
            </a:stretch>
          </a:blipFill>
        </p:spPr>
      </p:sp>
      <p:sp>
        <p:nvSpPr>
          <p:cNvPr name="Freeform 6" id="6"/>
          <p:cNvSpPr/>
          <p:nvPr/>
        </p:nvSpPr>
        <p:spPr>
          <a:xfrm flipH="false" flipV="false" rot="0">
            <a:off x="2953778" y="5987578"/>
            <a:ext cx="13678377" cy="3026341"/>
          </a:xfrm>
          <a:custGeom>
            <a:avLst/>
            <a:gdLst/>
            <a:ahLst/>
            <a:cxnLst/>
            <a:rect r="r" b="b" t="t" l="l"/>
            <a:pathLst>
              <a:path h="3026341" w="13678377">
                <a:moveTo>
                  <a:pt x="0" y="0"/>
                </a:moveTo>
                <a:lnTo>
                  <a:pt x="13678377" y="0"/>
                </a:lnTo>
                <a:lnTo>
                  <a:pt x="13678377" y="3026341"/>
                </a:lnTo>
                <a:lnTo>
                  <a:pt x="0" y="3026341"/>
                </a:lnTo>
                <a:lnTo>
                  <a:pt x="0" y="0"/>
                </a:lnTo>
                <a:close/>
              </a:path>
            </a:pathLst>
          </a:custGeom>
          <a:blipFill>
            <a:blip r:embed="rId4"/>
            <a:stretch>
              <a:fillRect l="0" t="0" r="0" b="0"/>
            </a:stretch>
          </a:blipFill>
        </p:spPr>
      </p:sp>
      <p:sp>
        <p:nvSpPr>
          <p:cNvPr name="TextBox 7" id="7"/>
          <p:cNvSpPr txBox="true"/>
          <p:nvPr/>
        </p:nvSpPr>
        <p:spPr>
          <a:xfrm rot="0">
            <a:off x="1028700" y="395007"/>
            <a:ext cx="16230600" cy="1835149"/>
          </a:xfrm>
          <a:prstGeom prst="rect">
            <a:avLst/>
          </a:prstGeom>
        </p:spPr>
        <p:txBody>
          <a:bodyPr anchor="t" rtlCol="false" tIns="0" lIns="0" bIns="0" rIns="0">
            <a:spAutoFit/>
          </a:bodyPr>
          <a:lstStyle/>
          <a:p>
            <a:pPr algn="ctr">
              <a:lnSpc>
                <a:spcPts val="4900"/>
              </a:lnSpc>
            </a:pPr>
            <a:r>
              <a:rPr lang="en-US" sz="3500" b="true">
                <a:solidFill>
                  <a:srgbClr val="FFFFFF"/>
                </a:solidFill>
                <a:latin typeface="Canva Sans Bold"/>
                <a:ea typeface="Canva Sans Bold"/>
                <a:cs typeface="Canva Sans Bold"/>
                <a:sym typeface="Canva Sans Bold"/>
              </a:rPr>
              <a:t>Write a query using a CASE statement to categorize products into three categories based on their </a:t>
            </a:r>
            <a:r>
              <a:rPr lang="en-US" sz="3500" b="true">
                <a:solidFill>
                  <a:srgbClr val="FFFFFF"/>
                </a:solidFill>
                <a:latin typeface="Canva Sans Bold"/>
                <a:ea typeface="Canva Sans Bold"/>
                <a:cs typeface="Canva Sans Bold"/>
                <a:sym typeface="Canva Sans Bold"/>
              </a:rPr>
              <a:t>rating: Excellent for ratings 4.5 and above, Good for ratings between 4.0 and 4.5, and Average for ratings below 4.0.</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14</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2266384" y="2991135"/>
            <a:ext cx="15437839" cy="2180595"/>
          </a:xfrm>
          <a:custGeom>
            <a:avLst/>
            <a:gdLst/>
            <a:ahLst/>
            <a:cxnLst/>
            <a:rect r="r" b="b" t="t" l="l"/>
            <a:pathLst>
              <a:path h="2180595" w="15437839">
                <a:moveTo>
                  <a:pt x="0" y="0"/>
                </a:moveTo>
                <a:lnTo>
                  <a:pt x="15437839" y="0"/>
                </a:lnTo>
                <a:lnTo>
                  <a:pt x="15437839" y="2180595"/>
                </a:lnTo>
                <a:lnTo>
                  <a:pt x="0" y="2180595"/>
                </a:lnTo>
                <a:lnTo>
                  <a:pt x="0" y="0"/>
                </a:lnTo>
                <a:close/>
              </a:path>
            </a:pathLst>
          </a:custGeom>
          <a:blipFill>
            <a:blip r:embed="rId3"/>
            <a:stretch>
              <a:fillRect l="0" t="0" r="0" b="0"/>
            </a:stretch>
          </a:blipFill>
        </p:spPr>
      </p:sp>
      <p:sp>
        <p:nvSpPr>
          <p:cNvPr name="Freeform 6" id="6"/>
          <p:cNvSpPr/>
          <p:nvPr/>
        </p:nvSpPr>
        <p:spPr>
          <a:xfrm flipH="false" flipV="false" rot="0">
            <a:off x="2935587" y="5844737"/>
            <a:ext cx="14323713" cy="2721505"/>
          </a:xfrm>
          <a:custGeom>
            <a:avLst/>
            <a:gdLst/>
            <a:ahLst/>
            <a:cxnLst/>
            <a:rect r="r" b="b" t="t" l="l"/>
            <a:pathLst>
              <a:path h="2721505" w="14323713">
                <a:moveTo>
                  <a:pt x="0" y="0"/>
                </a:moveTo>
                <a:lnTo>
                  <a:pt x="14323713" y="0"/>
                </a:lnTo>
                <a:lnTo>
                  <a:pt x="14323713" y="2721506"/>
                </a:lnTo>
                <a:lnTo>
                  <a:pt x="0" y="2721506"/>
                </a:lnTo>
                <a:lnTo>
                  <a:pt x="0" y="0"/>
                </a:lnTo>
                <a:close/>
              </a:path>
            </a:pathLst>
          </a:custGeom>
          <a:blipFill>
            <a:blip r:embed="rId4"/>
            <a:stretch>
              <a:fillRect l="0" t="0" r="0" b="0"/>
            </a:stretch>
          </a:blipFill>
        </p:spPr>
      </p:sp>
      <p:sp>
        <p:nvSpPr>
          <p:cNvPr name="TextBox 7" id="7"/>
          <p:cNvSpPr txBox="true"/>
          <p:nvPr/>
        </p:nvSpPr>
        <p:spPr>
          <a:xfrm rot="0">
            <a:off x="1028700" y="375957"/>
            <a:ext cx="16230600" cy="2098674"/>
          </a:xfrm>
          <a:prstGeom prst="rect">
            <a:avLst/>
          </a:prstGeom>
        </p:spPr>
        <p:txBody>
          <a:bodyPr anchor="t" rtlCol="false" tIns="0" lIns="0" bIns="0" rIns="0">
            <a:spAutoFit/>
          </a:bodyPr>
          <a:lstStyle/>
          <a:p>
            <a:pPr algn="ctr">
              <a:lnSpc>
                <a:spcPts val="5600"/>
              </a:lnSpc>
            </a:pPr>
            <a:r>
              <a:rPr lang="en-US" sz="4000" b="true">
                <a:solidFill>
                  <a:srgbClr val="FFFFFF"/>
                </a:solidFill>
                <a:latin typeface="Canva Sans Bold"/>
                <a:ea typeface="Canva Sans Bold"/>
                <a:cs typeface="Canva Sans Bold"/>
                <a:sym typeface="Canva Sans Bold"/>
              </a:rPr>
              <a:t>Write a query to add a new column discount_amount to the products table that calculates the difference between actual_price and discounted_price.</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15</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2765462" y="2495802"/>
            <a:ext cx="14086107" cy="2543699"/>
          </a:xfrm>
          <a:custGeom>
            <a:avLst/>
            <a:gdLst/>
            <a:ahLst/>
            <a:cxnLst/>
            <a:rect r="r" b="b" t="t" l="l"/>
            <a:pathLst>
              <a:path h="2543699" w="14086107">
                <a:moveTo>
                  <a:pt x="0" y="0"/>
                </a:moveTo>
                <a:lnTo>
                  <a:pt x="14086108" y="0"/>
                </a:lnTo>
                <a:lnTo>
                  <a:pt x="14086108" y="2543699"/>
                </a:lnTo>
                <a:lnTo>
                  <a:pt x="0" y="2543699"/>
                </a:lnTo>
                <a:lnTo>
                  <a:pt x="0" y="0"/>
                </a:lnTo>
                <a:close/>
              </a:path>
            </a:pathLst>
          </a:custGeom>
          <a:blipFill>
            <a:blip r:embed="rId3"/>
            <a:stretch>
              <a:fillRect l="0" t="-5345" r="-16722" b="-5345"/>
            </a:stretch>
          </a:blipFill>
        </p:spPr>
      </p:sp>
      <p:sp>
        <p:nvSpPr>
          <p:cNvPr name="Freeform 6" id="6"/>
          <p:cNvSpPr/>
          <p:nvPr/>
        </p:nvSpPr>
        <p:spPr>
          <a:xfrm flipH="false" flipV="false" rot="0">
            <a:off x="1907726" y="6771401"/>
            <a:ext cx="11908533" cy="1747479"/>
          </a:xfrm>
          <a:custGeom>
            <a:avLst/>
            <a:gdLst/>
            <a:ahLst/>
            <a:cxnLst/>
            <a:rect r="r" b="b" t="t" l="l"/>
            <a:pathLst>
              <a:path h="1747479" w="11908533">
                <a:moveTo>
                  <a:pt x="0" y="0"/>
                </a:moveTo>
                <a:lnTo>
                  <a:pt x="11908534" y="0"/>
                </a:lnTo>
                <a:lnTo>
                  <a:pt x="11908534" y="1747480"/>
                </a:lnTo>
                <a:lnTo>
                  <a:pt x="0" y="1747480"/>
                </a:lnTo>
                <a:lnTo>
                  <a:pt x="0" y="0"/>
                </a:lnTo>
                <a:close/>
              </a:path>
            </a:pathLst>
          </a:custGeom>
          <a:blipFill>
            <a:blip r:embed="rId4"/>
            <a:stretch>
              <a:fillRect l="0" t="0" r="-52458" b="0"/>
            </a:stretch>
          </a:blipFill>
        </p:spPr>
      </p:sp>
      <p:sp>
        <p:nvSpPr>
          <p:cNvPr name="TextBox 7" id="7"/>
          <p:cNvSpPr txBox="true"/>
          <p:nvPr/>
        </p:nvSpPr>
        <p:spPr>
          <a:xfrm rot="0">
            <a:off x="1028700" y="375957"/>
            <a:ext cx="16230600" cy="1536065"/>
          </a:xfrm>
          <a:prstGeom prst="rect">
            <a:avLst/>
          </a:prstGeom>
        </p:spPr>
        <p:txBody>
          <a:bodyPr anchor="t" rtlCol="false" tIns="0" lIns="0" bIns="0" rIns="0">
            <a:spAutoFit/>
          </a:bodyPr>
          <a:lstStyle/>
          <a:p>
            <a:pPr algn="ctr">
              <a:lnSpc>
                <a:spcPts val="6160"/>
              </a:lnSpc>
            </a:pPr>
            <a:r>
              <a:rPr lang="en-US" sz="4400" b="true">
                <a:solidFill>
                  <a:srgbClr val="FFFFFF"/>
                </a:solidFill>
                <a:latin typeface="Canva Sans Bold"/>
                <a:ea typeface="Canva Sans Bold"/>
                <a:cs typeface="Canva Sans Bold"/>
                <a:sym typeface="Canva Sans Bold"/>
              </a:rPr>
              <a:t>Write a query using an advanced function to find the product with the highest discount_percentage.</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16</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2765462" y="2991135"/>
            <a:ext cx="11301259" cy="2005973"/>
          </a:xfrm>
          <a:custGeom>
            <a:avLst/>
            <a:gdLst/>
            <a:ahLst/>
            <a:cxnLst/>
            <a:rect r="r" b="b" t="t" l="l"/>
            <a:pathLst>
              <a:path h="2005973" w="11301259">
                <a:moveTo>
                  <a:pt x="0" y="0"/>
                </a:moveTo>
                <a:lnTo>
                  <a:pt x="11301259" y="0"/>
                </a:lnTo>
                <a:lnTo>
                  <a:pt x="11301259" y="2005974"/>
                </a:lnTo>
                <a:lnTo>
                  <a:pt x="0" y="2005974"/>
                </a:lnTo>
                <a:lnTo>
                  <a:pt x="0" y="0"/>
                </a:lnTo>
                <a:close/>
              </a:path>
            </a:pathLst>
          </a:custGeom>
          <a:blipFill>
            <a:blip r:embed="rId3"/>
            <a:stretch>
              <a:fillRect l="0" t="0" r="0" b="0"/>
            </a:stretch>
          </a:blipFill>
        </p:spPr>
      </p:sp>
      <p:sp>
        <p:nvSpPr>
          <p:cNvPr name="Freeform 6" id="6"/>
          <p:cNvSpPr/>
          <p:nvPr/>
        </p:nvSpPr>
        <p:spPr>
          <a:xfrm flipH="false" flipV="false" rot="0">
            <a:off x="1868906" y="6448137"/>
            <a:ext cx="14982664" cy="2565781"/>
          </a:xfrm>
          <a:custGeom>
            <a:avLst/>
            <a:gdLst/>
            <a:ahLst/>
            <a:cxnLst/>
            <a:rect r="r" b="b" t="t" l="l"/>
            <a:pathLst>
              <a:path h="2565781" w="14982664">
                <a:moveTo>
                  <a:pt x="0" y="0"/>
                </a:moveTo>
                <a:lnTo>
                  <a:pt x="14982664" y="0"/>
                </a:lnTo>
                <a:lnTo>
                  <a:pt x="14982664" y="2565782"/>
                </a:lnTo>
                <a:lnTo>
                  <a:pt x="0" y="2565782"/>
                </a:lnTo>
                <a:lnTo>
                  <a:pt x="0" y="0"/>
                </a:lnTo>
                <a:close/>
              </a:path>
            </a:pathLst>
          </a:custGeom>
          <a:blipFill>
            <a:blip r:embed="rId4"/>
            <a:stretch>
              <a:fillRect l="0" t="0" r="0" b="0"/>
            </a:stretch>
          </a:blipFill>
        </p:spPr>
      </p:sp>
      <p:sp>
        <p:nvSpPr>
          <p:cNvPr name="TextBox 7" id="7"/>
          <p:cNvSpPr txBox="true"/>
          <p:nvPr/>
        </p:nvSpPr>
        <p:spPr>
          <a:xfrm rot="0">
            <a:off x="1028700" y="375957"/>
            <a:ext cx="16230600" cy="1536065"/>
          </a:xfrm>
          <a:prstGeom prst="rect">
            <a:avLst/>
          </a:prstGeom>
        </p:spPr>
        <p:txBody>
          <a:bodyPr anchor="t" rtlCol="false" tIns="0" lIns="0" bIns="0" rIns="0">
            <a:spAutoFit/>
          </a:bodyPr>
          <a:lstStyle/>
          <a:p>
            <a:pPr algn="ctr">
              <a:lnSpc>
                <a:spcPts val="6160"/>
              </a:lnSpc>
            </a:pPr>
            <a:r>
              <a:rPr lang="en-US" sz="4400" b="true">
                <a:solidFill>
                  <a:srgbClr val="FFFFFF"/>
                </a:solidFill>
                <a:latin typeface="Canva Sans Bold"/>
                <a:ea typeface="Canva Sans Bold"/>
                <a:cs typeface="Canva Sans Bold"/>
                <a:sym typeface="Canva Sans Bold"/>
              </a:rPr>
              <a:t>Create a view named HighRatingProducts that includes products with a rating of 4.5 and above.</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17</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2765462" y="2855880"/>
            <a:ext cx="14616630" cy="2667535"/>
          </a:xfrm>
          <a:custGeom>
            <a:avLst/>
            <a:gdLst/>
            <a:ahLst/>
            <a:cxnLst/>
            <a:rect r="r" b="b" t="t" l="l"/>
            <a:pathLst>
              <a:path h="2667535" w="14616630">
                <a:moveTo>
                  <a:pt x="0" y="0"/>
                </a:moveTo>
                <a:lnTo>
                  <a:pt x="14616631" y="0"/>
                </a:lnTo>
                <a:lnTo>
                  <a:pt x="14616631" y="2667535"/>
                </a:lnTo>
                <a:lnTo>
                  <a:pt x="0" y="2667535"/>
                </a:lnTo>
                <a:lnTo>
                  <a:pt x="0" y="0"/>
                </a:lnTo>
                <a:close/>
              </a:path>
            </a:pathLst>
          </a:custGeom>
          <a:blipFill>
            <a:blip r:embed="rId3"/>
            <a:stretch>
              <a:fillRect l="0" t="0" r="0" b="0"/>
            </a:stretch>
          </a:blipFill>
        </p:spPr>
      </p:sp>
      <p:sp>
        <p:nvSpPr>
          <p:cNvPr name="Freeform 6" id="6"/>
          <p:cNvSpPr/>
          <p:nvPr/>
        </p:nvSpPr>
        <p:spPr>
          <a:xfrm flipH="false" flipV="false" rot="0">
            <a:off x="3358432" y="5978677"/>
            <a:ext cx="7426993" cy="2904970"/>
          </a:xfrm>
          <a:custGeom>
            <a:avLst/>
            <a:gdLst/>
            <a:ahLst/>
            <a:cxnLst/>
            <a:rect r="r" b="b" t="t" l="l"/>
            <a:pathLst>
              <a:path h="2904970" w="7426993">
                <a:moveTo>
                  <a:pt x="0" y="0"/>
                </a:moveTo>
                <a:lnTo>
                  <a:pt x="7426993" y="0"/>
                </a:lnTo>
                <a:lnTo>
                  <a:pt x="7426993" y="2904970"/>
                </a:lnTo>
                <a:lnTo>
                  <a:pt x="0" y="2904970"/>
                </a:lnTo>
                <a:lnTo>
                  <a:pt x="0" y="0"/>
                </a:lnTo>
                <a:close/>
              </a:path>
            </a:pathLst>
          </a:custGeom>
          <a:blipFill>
            <a:blip r:embed="rId4"/>
            <a:stretch>
              <a:fillRect l="0" t="0" r="-120358" b="0"/>
            </a:stretch>
          </a:blipFill>
        </p:spPr>
      </p:sp>
      <p:sp>
        <p:nvSpPr>
          <p:cNvPr name="TextBox 7" id="7"/>
          <p:cNvSpPr txBox="true"/>
          <p:nvPr/>
        </p:nvSpPr>
        <p:spPr>
          <a:xfrm rot="0">
            <a:off x="1028700" y="395007"/>
            <a:ext cx="16230600" cy="1287144"/>
          </a:xfrm>
          <a:prstGeom prst="rect">
            <a:avLst/>
          </a:prstGeom>
        </p:spPr>
        <p:txBody>
          <a:bodyPr anchor="t" rtlCol="false" tIns="0" lIns="0" bIns="0" rIns="0">
            <a:spAutoFit/>
          </a:bodyPr>
          <a:lstStyle/>
          <a:p>
            <a:pPr algn="ctr">
              <a:lnSpc>
                <a:spcPts val="5180"/>
              </a:lnSpc>
            </a:pPr>
            <a:r>
              <a:rPr lang="en-US" sz="3700" b="true">
                <a:solidFill>
                  <a:srgbClr val="FFFFFF"/>
                </a:solidFill>
                <a:latin typeface="Canva Sans Bold"/>
                <a:ea typeface="Canva Sans Bold"/>
                <a:cs typeface="Canva Sans Bold"/>
                <a:sym typeface="Canva Sans Bold"/>
              </a:rPr>
              <a:t> Write a query to find the category with the highest average rating for products. Use subqueries and aggregate functions to achieve this.</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18</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3644384" y="2305336"/>
            <a:ext cx="10526548" cy="3450347"/>
          </a:xfrm>
          <a:custGeom>
            <a:avLst/>
            <a:gdLst/>
            <a:ahLst/>
            <a:cxnLst/>
            <a:rect r="r" b="b" t="t" l="l"/>
            <a:pathLst>
              <a:path h="3450347" w="10526548">
                <a:moveTo>
                  <a:pt x="0" y="0"/>
                </a:moveTo>
                <a:lnTo>
                  <a:pt x="10526548" y="0"/>
                </a:lnTo>
                <a:lnTo>
                  <a:pt x="10526548" y="3450347"/>
                </a:lnTo>
                <a:lnTo>
                  <a:pt x="0" y="3450347"/>
                </a:lnTo>
                <a:lnTo>
                  <a:pt x="0" y="0"/>
                </a:lnTo>
                <a:close/>
              </a:path>
            </a:pathLst>
          </a:custGeom>
          <a:blipFill>
            <a:blip r:embed="rId3"/>
            <a:stretch>
              <a:fillRect l="0" t="0" r="-9715" b="0"/>
            </a:stretch>
          </a:blipFill>
        </p:spPr>
      </p:sp>
      <p:sp>
        <p:nvSpPr>
          <p:cNvPr name="Freeform 6" id="6"/>
          <p:cNvSpPr/>
          <p:nvPr/>
        </p:nvSpPr>
        <p:spPr>
          <a:xfrm flipH="false" flipV="false" rot="0">
            <a:off x="3316637" y="6474702"/>
            <a:ext cx="11941621" cy="2383464"/>
          </a:xfrm>
          <a:custGeom>
            <a:avLst/>
            <a:gdLst/>
            <a:ahLst/>
            <a:cxnLst/>
            <a:rect r="r" b="b" t="t" l="l"/>
            <a:pathLst>
              <a:path h="2383464" w="11941621">
                <a:moveTo>
                  <a:pt x="0" y="0"/>
                </a:moveTo>
                <a:lnTo>
                  <a:pt x="11941621" y="0"/>
                </a:lnTo>
                <a:lnTo>
                  <a:pt x="11941621" y="2383464"/>
                </a:lnTo>
                <a:lnTo>
                  <a:pt x="0" y="2383464"/>
                </a:lnTo>
                <a:lnTo>
                  <a:pt x="0" y="0"/>
                </a:lnTo>
                <a:close/>
              </a:path>
            </a:pathLst>
          </a:custGeom>
          <a:blipFill>
            <a:blip r:embed="rId4"/>
            <a:stretch>
              <a:fillRect l="0" t="0" r="-46490" b="0"/>
            </a:stretch>
          </a:blipFill>
        </p:spPr>
      </p:sp>
      <p:sp>
        <p:nvSpPr>
          <p:cNvPr name="TextBox 7" id="7"/>
          <p:cNvSpPr txBox="true"/>
          <p:nvPr/>
        </p:nvSpPr>
        <p:spPr>
          <a:xfrm rot="0">
            <a:off x="1028700" y="404532"/>
            <a:ext cx="16230600" cy="1581149"/>
          </a:xfrm>
          <a:prstGeom prst="rect">
            <a:avLst/>
          </a:prstGeom>
        </p:spPr>
        <p:txBody>
          <a:bodyPr anchor="t" rtlCol="false" tIns="0" lIns="0" bIns="0" rIns="0">
            <a:spAutoFit/>
          </a:bodyPr>
          <a:lstStyle/>
          <a:p>
            <a:pPr algn="ctr">
              <a:lnSpc>
                <a:spcPts val="4200"/>
              </a:lnSpc>
            </a:pPr>
            <a:r>
              <a:rPr lang="en-US" sz="3000" b="true">
                <a:solidFill>
                  <a:srgbClr val="FFFFFF"/>
                </a:solidFill>
                <a:latin typeface="Canva Sans Bold"/>
                <a:ea typeface="Canva Sans Bold"/>
                <a:cs typeface="Canva Sans Bold"/>
                <a:sym typeface="Canva Sans Bold"/>
              </a:rPr>
              <a:t>Write a query to find pairs of products from the same category where one product has a higher rating than the other. </a:t>
            </a:r>
            <a:r>
              <a:rPr lang="en-US" sz="3000" b="true">
                <a:solidFill>
                  <a:srgbClr val="FFFFFF"/>
                </a:solidFill>
                <a:latin typeface="Canva Sans Bold"/>
                <a:ea typeface="Canva Sans Bold"/>
                <a:cs typeface="Canva Sans Bold"/>
                <a:sym typeface="Canva Sans Bold"/>
              </a:rPr>
              <a:t>Display columns for product_id_1, product_name_1, rating_1, product_id_2, product_name_2, and rating_2.</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sp>
        <p:nvSpPr>
          <p:cNvPr name="TextBox 2" id="2"/>
          <p:cNvSpPr txBox="true"/>
          <p:nvPr/>
        </p:nvSpPr>
        <p:spPr>
          <a:xfrm rot="0">
            <a:off x="4137216" y="2809171"/>
            <a:ext cx="10013568" cy="3368085"/>
          </a:xfrm>
          <a:prstGeom prst="rect">
            <a:avLst/>
          </a:prstGeom>
        </p:spPr>
        <p:txBody>
          <a:bodyPr anchor="t" rtlCol="false" tIns="0" lIns="0" bIns="0" rIns="0">
            <a:spAutoFit/>
          </a:bodyPr>
          <a:lstStyle/>
          <a:p>
            <a:pPr algn="ctr">
              <a:lnSpc>
                <a:spcPts val="27665"/>
              </a:lnSpc>
            </a:pPr>
            <a:r>
              <a:rPr lang="en-US" sz="19761">
                <a:solidFill>
                  <a:srgbClr val="FDFDFD"/>
                </a:solidFill>
                <a:latin typeface="Anton"/>
                <a:ea typeface="Anton"/>
                <a:cs typeface="Anton"/>
                <a:sym typeface="Anton"/>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Freeform 2" id="2"/>
          <p:cNvSpPr/>
          <p:nvPr/>
        </p:nvSpPr>
        <p:spPr>
          <a:xfrm flipH="false" flipV="false" rot="0">
            <a:off x="13639303" y="1028700"/>
            <a:ext cx="728196" cy="789956"/>
          </a:xfrm>
          <a:custGeom>
            <a:avLst/>
            <a:gdLst/>
            <a:ahLst/>
            <a:cxnLst/>
            <a:rect r="r" b="b" t="t" l="l"/>
            <a:pathLst>
              <a:path h="789956" w="728196">
                <a:moveTo>
                  <a:pt x="0" y="0"/>
                </a:moveTo>
                <a:lnTo>
                  <a:pt x="728196" y="0"/>
                </a:lnTo>
                <a:lnTo>
                  <a:pt x="728196" y="789956"/>
                </a:lnTo>
                <a:lnTo>
                  <a:pt x="0" y="7899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02</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7086966" y="2487940"/>
            <a:ext cx="10172334" cy="4994796"/>
          </a:xfrm>
          <a:custGeom>
            <a:avLst/>
            <a:gdLst/>
            <a:ahLst/>
            <a:cxnLst/>
            <a:rect r="r" b="b" t="t" l="l"/>
            <a:pathLst>
              <a:path h="4994796" w="10172334">
                <a:moveTo>
                  <a:pt x="0" y="0"/>
                </a:moveTo>
                <a:lnTo>
                  <a:pt x="10172334" y="0"/>
                </a:lnTo>
                <a:lnTo>
                  <a:pt x="10172334" y="4994795"/>
                </a:lnTo>
                <a:lnTo>
                  <a:pt x="0" y="4994795"/>
                </a:lnTo>
                <a:lnTo>
                  <a:pt x="0" y="0"/>
                </a:lnTo>
                <a:close/>
              </a:path>
            </a:pathLst>
          </a:custGeom>
          <a:blipFill>
            <a:blip r:embed="rId4"/>
            <a:stretch>
              <a:fillRect l="0" t="-17971" r="0" b="-17971"/>
            </a:stretch>
          </a:blipFill>
        </p:spPr>
      </p:sp>
      <p:grpSp>
        <p:nvGrpSpPr>
          <p:cNvPr name="Group 6" id="6"/>
          <p:cNvGrpSpPr/>
          <p:nvPr/>
        </p:nvGrpSpPr>
        <p:grpSpPr>
          <a:xfrm rot="0">
            <a:off x="6682844" y="5858964"/>
            <a:ext cx="808245" cy="808245"/>
            <a:chOff x="0" y="0"/>
            <a:chExt cx="1077660" cy="1077660"/>
          </a:xfrm>
        </p:grpSpPr>
        <p:grpSp>
          <p:nvGrpSpPr>
            <p:cNvPr name="Group 7" id="7"/>
            <p:cNvGrpSpPr/>
            <p:nvPr/>
          </p:nvGrpSpPr>
          <p:grpSpPr>
            <a:xfrm rot="0">
              <a:off x="0" y="0"/>
              <a:ext cx="1077660" cy="1077660"/>
              <a:chOff x="0" y="0"/>
              <a:chExt cx="212871" cy="212871"/>
            </a:xfrm>
          </p:grpSpPr>
          <p:sp>
            <p:nvSpPr>
              <p:cNvPr name="Freeform 8" id="8"/>
              <p:cNvSpPr/>
              <p:nvPr/>
            </p:nvSpPr>
            <p:spPr>
              <a:xfrm flipH="false" flipV="false" rot="0">
                <a:off x="0" y="0"/>
                <a:ext cx="212871" cy="212871"/>
              </a:xfrm>
              <a:custGeom>
                <a:avLst/>
                <a:gdLst/>
                <a:ahLst/>
                <a:cxnLst/>
                <a:rect r="r" b="b" t="t" l="l"/>
                <a:pathLst>
                  <a:path h="212871" w="212871">
                    <a:moveTo>
                      <a:pt x="0" y="0"/>
                    </a:moveTo>
                    <a:lnTo>
                      <a:pt x="212871" y="0"/>
                    </a:lnTo>
                    <a:lnTo>
                      <a:pt x="212871" y="212871"/>
                    </a:lnTo>
                    <a:lnTo>
                      <a:pt x="0" y="212871"/>
                    </a:lnTo>
                    <a:close/>
                  </a:path>
                </a:pathLst>
              </a:custGeom>
              <a:solidFill>
                <a:srgbClr val="FF6300"/>
              </a:solidFill>
            </p:spPr>
          </p:sp>
          <p:sp>
            <p:nvSpPr>
              <p:cNvPr name="TextBox 9" id="9"/>
              <p:cNvSpPr txBox="true"/>
              <p:nvPr/>
            </p:nvSpPr>
            <p:spPr>
              <a:xfrm>
                <a:off x="0" y="-9525"/>
                <a:ext cx="212871" cy="222396"/>
              </a:xfrm>
              <a:prstGeom prst="rect">
                <a:avLst/>
              </a:prstGeom>
            </p:spPr>
            <p:txBody>
              <a:bodyPr anchor="ctr" rtlCol="false" tIns="50800" lIns="50800" bIns="50800" rIns="50800"/>
              <a:lstStyle/>
              <a:p>
                <a:pPr algn="ctr">
                  <a:lnSpc>
                    <a:spcPts val="3049"/>
                  </a:lnSpc>
                </a:pPr>
              </a:p>
            </p:txBody>
          </p:sp>
        </p:grpSp>
        <p:sp>
          <p:nvSpPr>
            <p:cNvPr name="Freeform 10" id="10"/>
            <p:cNvSpPr/>
            <p:nvPr/>
          </p:nvSpPr>
          <p:spPr>
            <a:xfrm flipH="false" flipV="false" rot="0">
              <a:off x="218064" y="190859"/>
              <a:ext cx="641532" cy="695942"/>
            </a:xfrm>
            <a:custGeom>
              <a:avLst/>
              <a:gdLst/>
              <a:ahLst/>
              <a:cxnLst/>
              <a:rect r="r" b="b" t="t" l="l"/>
              <a:pathLst>
                <a:path h="695942" w="641532">
                  <a:moveTo>
                    <a:pt x="0" y="0"/>
                  </a:moveTo>
                  <a:lnTo>
                    <a:pt x="641532" y="0"/>
                  </a:lnTo>
                  <a:lnTo>
                    <a:pt x="641532" y="695942"/>
                  </a:lnTo>
                  <a:lnTo>
                    <a:pt x="0" y="6959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11" id="11"/>
          <p:cNvGrpSpPr/>
          <p:nvPr/>
        </p:nvGrpSpPr>
        <p:grpSpPr>
          <a:xfrm rot="0">
            <a:off x="772056" y="1818656"/>
            <a:ext cx="808245" cy="808245"/>
            <a:chOff x="0" y="0"/>
            <a:chExt cx="1077660" cy="1077660"/>
          </a:xfrm>
        </p:grpSpPr>
        <p:grpSp>
          <p:nvGrpSpPr>
            <p:cNvPr name="Group 12" id="12"/>
            <p:cNvGrpSpPr/>
            <p:nvPr/>
          </p:nvGrpSpPr>
          <p:grpSpPr>
            <a:xfrm rot="0">
              <a:off x="0" y="0"/>
              <a:ext cx="1077660" cy="1077660"/>
              <a:chOff x="0" y="0"/>
              <a:chExt cx="212871" cy="212871"/>
            </a:xfrm>
          </p:grpSpPr>
          <p:sp>
            <p:nvSpPr>
              <p:cNvPr name="Freeform 13" id="13"/>
              <p:cNvSpPr/>
              <p:nvPr/>
            </p:nvSpPr>
            <p:spPr>
              <a:xfrm flipH="false" flipV="false" rot="0">
                <a:off x="0" y="0"/>
                <a:ext cx="212871" cy="212871"/>
              </a:xfrm>
              <a:custGeom>
                <a:avLst/>
                <a:gdLst/>
                <a:ahLst/>
                <a:cxnLst/>
                <a:rect r="r" b="b" t="t" l="l"/>
                <a:pathLst>
                  <a:path h="212871" w="212871">
                    <a:moveTo>
                      <a:pt x="0" y="0"/>
                    </a:moveTo>
                    <a:lnTo>
                      <a:pt x="212871" y="0"/>
                    </a:lnTo>
                    <a:lnTo>
                      <a:pt x="212871" y="212871"/>
                    </a:lnTo>
                    <a:lnTo>
                      <a:pt x="0" y="212871"/>
                    </a:lnTo>
                    <a:close/>
                  </a:path>
                </a:pathLst>
              </a:custGeom>
              <a:solidFill>
                <a:srgbClr val="FF6300"/>
              </a:solidFill>
            </p:spPr>
          </p:sp>
          <p:sp>
            <p:nvSpPr>
              <p:cNvPr name="TextBox 14" id="14"/>
              <p:cNvSpPr txBox="true"/>
              <p:nvPr/>
            </p:nvSpPr>
            <p:spPr>
              <a:xfrm>
                <a:off x="0" y="-9525"/>
                <a:ext cx="212871" cy="222396"/>
              </a:xfrm>
              <a:prstGeom prst="rect">
                <a:avLst/>
              </a:prstGeom>
            </p:spPr>
            <p:txBody>
              <a:bodyPr anchor="ctr" rtlCol="false" tIns="50800" lIns="50800" bIns="50800" rIns="50800"/>
              <a:lstStyle/>
              <a:p>
                <a:pPr algn="ctr">
                  <a:lnSpc>
                    <a:spcPts val="3049"/>
                  </a:lnSpc>
                </a:pPr>
              </a:p>
            </p:txBody>
          </p:sp>
        </p:grpSp>
        <p:sp>
          <p:nvSpPr>
            <p:cNvPr name="Freeform 15" id="15"/>
            <p:cNvSpPr/>
            <p:nvPr/>
          </p:nvSpPr>
          <p:spPr>
            <a:xfrm flipH="false" flipV="false" rot="0">
              <a:off x="218064" y="190859"/>
              <a:ext cx="641532" cy="695942"/>
            </a:xfrm>
            <a:custGeom>
              <a:avLst/>
              <a:gdLst/>
              <a:ahLst/>
              <a:cxnLst/>
              <a:rect r="r" b="b" t="t" l="l"/>
              <a:pathLst>
                <a:path h="695942" w="641532">
                  <a:moveTo>
                    <a:pt x="0" y="0"/>
                  </a:moveTo>
                  <a:lnTo>
                    <a:pt x="641532" y="0"/>
                  </a:lnTo>
                  <a:lnTo>
                    <a:pt x="641532" y="695942"/>
                  </a:lnTo>
                  <a:lnTo>
                    <a:pt x="0" y="6959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TextBox 16" id="16"/>
          <p:cNvSpPr txBox="true"/>
          <p:nvPr/>
        </p:nvSpPr>
        <p:spPr>
          <a:xfrm rot="0">
            <a:off x="1836945" y="734070"/>
            <a:ext cx="6274791"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INTRODUCTION</a:t>
            </a:r>
          </a:p>
        </p:txBody>
      </p:sp>
      <p:sp>
        <p:nvSpPr>
          <p:cNvPr name="TextBox 17" id="17"/>
          <p:cNvSpPr txBox="true"/>
          <p:nvPr/>
        </p:nvSpPr>
        <p:spPr>
          <a:xfrm rot="0">
            <a:off x="481942" y="3016421"/>
            <a:ext cx="5833612" cy="5703281"/>
          </a:xfrm>
          <a:prstGeom prst="rect">
            <a:avLst/>
          </a:prstGeom>
        </p:spPr>
        <p:txBody>
          <a:bodyPr anchor="t" rtlCol="false" tIns="0" lIns="0" bIns="0" rIns="0">
            <a:spAutoFit/>
          </a:bodyPr>
          <a:lstStyle/>
          <a:p>
            <a:pPr algn="ctr">
              <a:lnSpc>
                <a:spcPts val="3795"/>
              </a:lnSpc>
            </a:pPr>
            <a:r>
              <a:rPr lang="en-US" sz="2711">
                <a:solidFill>
                  <a:srgbClr val="FFFFFF"/>
                </a:solidFill>
                <a:latin typeface="Canva Sans"/>
                <a:ea typeface="Canva Sans"/>
                <a:cs typeface="Canva Sans"/>
                <a:sym typeface="Canva Sans"/>
              </a:rPr>
              <a:t>Hello, I’m Vinayak Lathwal</a:t>
            </a:r>
          </a:p>
          <a:p>
            <a:pPr algn="ctr">
              <a:lnSpc>
                <a:spcPts val="3795"/>
              </a:lnSpc>
            </a:pPr>
            <a:r>
              <a:rPr lang="en-US" sz="2711">
                <a:solidFill>
                  <a:srgbClr val="FFFFFF"/>
                </a:solidFill>
                <a:latin typeface="Canva Sans"/>
                <a:ea typeface="Canva Sans"/>
                <a:cs typeface="Canva Sans"/>
                <a:sym typeface="Canva Sans"/>
              </a:rPr>
              <a:t>I recently completed an in-depth analysis of Amazon sales data, exploring trends across various product categories, customer demographics, and purchase patterns. This analysis provides valuable insights into sales performance, pricing strategies, and customer preferences, helping to better understand the dynamics of the online retail giant.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TextBox 2" id="2"/>
          <p:cNvSpPr txBox="true"/>
          <p:nvPr/>
        </p:nvSpPr>
        <p:spPr>
          <a:xfrm rot="0">
            <a:off x="651166" y="912257"/>
            <a:ext cx="10509926" cy="906399"/>
          </a:xfrm>
          <a:prstGeom prst="rect">
            <a:avLst/>
          </a:prstGeom>
        </p:spPr>
        <p:txBody>
          <a:bodyPr anchor="t" rtlCol="false" tIns="0" lIns="0" bIns="0" rIns="0">
            <a:spAutoFit/>
          </a:bodyPr>
          <a:lstStyle/>
          <a:p>
            <a:pPr algn="l">
              <a:lnSpc>
                <a:spcPts val="6391"/>
              </a:lnSpc>
            </a:pPr>
            <a:r>
              <a:rPr lang="en-US" sz="7989" spc="-119">
                <a:solidFill>
                  <a:srgbClr val="FF6300"/>
                </a:solidFill>
                <a:latin typeface="Bricolage Grotesque"/>
                <a:ea typeface="Bricolage Grotesque"/>
                <a:cs typeface="Bricolage Grotesque"/>
                <a:sym typeface="Bricolage Grotesque"/>
              </a:rPr>
              <a:t>TABLE OF CONTENTS</a:t>
            </a:r>
          </a:p>
        </p:txBody>
      </p:sp>
      <p:sp>
        <p:nvSpPr>
          <p:cNvPr name="TextBox 3" id="3"/>
          <p:cNvSpPr txBox="true"/>
          <p:nvPr/>
        </p:nvSpPr>
        <p:spPr>
          <a:xfrm rot="0">
            <a:off x="651166" y="2381189"/>
            <a:ext cx="13650335" cy="6200277"/>
          </a:xfrm>
          <a:prstGeom prst="rect">
            <a:avLst/>
          </a:prstGeom>
        </p:spPr>
        <p:txBody>
          <a:bodyPr anchor="t" rtlCol="false" tIns="0" lIns="0" bIns="0" rIns="0">
            <a:spAutoFit/>
          </a:bodyPr>
          <a:lstStyle/>
          <a:p>
            <a:pPr algn="l" marL="1094466" indent="-547233" lvl="1">
              <a:lnSpc>
                <a:spcPts val="7097"/>
              </a:lnSpc>
              <a:buFont typeface="Arial"/>
              <a:buChar char="•"/>
            </a:pPr>
            <a:r>
              <a:rPr lang="en-US" sz="5069" spc="-76">
                <a:solidFill>
                  <a:srgbClr val="FFFFFF"/>
                </a:solidFill>
                <a:latin typeface="Bricolage Grotesque"/>
                <a:ea typeface="Bricolage Grotesque"/>
                <a:cs typeface="Bricolage Grotesque"/>
                <a:sym typeface="Bricolage Grotesque"/>
              </a:rPr>
              <a:t>INTRODUCTION</a:t>
            </a:r>
          </a:p>
          <a:p>
            <a:pPr algn="l" marL="1094466" indent="-547233" lvl="1">
              <a:lnSpc>
                <a:spcPts val="7097"/>
              </a:lnSpc>
              <a:buFont typeface="Arial"/>
              <a:buChar char="•"/>
            </a:pPr>
            <a:r>
              <a:rPr lang="en-US" sz="5069" spc="-76">
                <a:solidFill>
                  <a:srgbClr val="FFFFFF"/>
                </a:solidFill>
                <a:latin typeface="Bricolage Grotesque"/>
                <a:ea typeface="Bricolage Grotesque"/>
                <a:cs typeface="Bricolage Grotesque"/>
                <a:sym typeface="Bricolage Grotesque"/>
              </a:rPr>
              <a:t>Product Information</a:t>
            </a:r>
          </a:p>
          <a:p>
            <a:pPr algn="l" marL="1094466" indent="-547233" lvl="1">
              <a:lnSpc>
                <a:spcPts val="7097"/>
              </a:lnSpc>
              <a:buFont typeface="Arial"/>
              <a:buChar char="•"/>
            </a:pPr>
            <a:r>
              <a:rPr lang="en-US" sz="5069" spc="-76">
                <a:solidFill>
                  <a:srgbClr val="FFFFFF"/>
                </a:solidFill>
                <a:latin typeface="Bricolage Grotesque"/>
                <a:ea typeface="Bricolage Grotesque"/>
                <a:cs typeface="Bricolage Grotesque"/>
                <a:sym typeface="Bricolage Grotesque"/>
              </a:rPr>
              <a:t>Product Metrics</a:t>
            </a:r>
          </a:p>
          <a:p>
            <a:pPr algn="l" marL="1094466" indent="-547233" lvl="1">
              <a:lnSpc>
                <a:spcPts val="7097"/>
              </a:lnSpc>
              <a:buFont typeface="Arial"/>
              <a:buChar char="•"/>
            </a:pPr>
            <a:r>
              <a:rPr lang="en-US" sz="5069" spc="-76">
                <a:solidFill>
                  <a:srgbClr val="FFFFFF"/>
                </a:solidFill>
                <a:latin typeface="Bricolage Grotesque"/>
                <a:ea typeface="Bricolage Grotesque"/>
                <a:cs typeface="Bricolage Grotesque"/>
                <a:sym typeface="Bricolage Grotesque"/>
              </a:rPr>
              <a:t>Product Comparisons</a:t>
            </a:r>
          </a:p>
          <a:p>
            <a:pPr algn="l" marL="1094466" indent="-547233" lvl="1">
              <a:lnSpc>
                <a:spcPts val="7097"/>
              </a:lnSpc>
              <a:buFont typeface="Arial"/>
              <a:buChar char="•"/>
            </a:pPr>
            <a:r>
              <a:rPr lang="en-US" sz="5069" spc="-76">
                <a:solidFill>
                  <a:srgbClr val="FFFFFF"/>
                </a:solidFill>
                <a:latin typeface="Bricolage Grotesque"/>
                <a:ea typeface="Bricolage Grotesque"/>
                <a:cs typeface="Bricolage Grotesque"/>
                <a:sym typeface="Bricolage Grotesque"/>
              </a:rPr>
              <a:t>Product Discounts and Views</a:t>
            </a:r>
          </a:p>
          <a:p>
            <a:pPr algn="l" marL="1094466" indent="-547233" lvl="1">
              <a:lnSpc>
                <a:spcPts val="7097"/>
              </a:lnSpc>
              <a:buFont typeface="Arial"/>
              <a:buChar char="•"/>
            </a:pPr>
            <a:r>
              <a:rPr lang="en-US" sz="5069" spc="-76">
                <a:solidFill>
                  <a:srgbClr val="FFFFFF"/>
                </a:solidFill>
                <a:latin typeface="Bricolage Grotesque"/>
                <a:ea typeface="Bricolage Grotesque"/>
                <a:cs typeface="Bricolage Grotesque"/>
                <a:sym typeface="Bricolage Grotesque"/>
              </a:rPr>
              <a:t>Category Analysis</a:t>
            </a:r>
          </a:p>
          <a:p>
            <a:pPr algn="l" marL="1094466" indent="-547233" lvl="1">
              <a:lnSpc>
                <a:spcPts val="7097"/>
              </a:lnSpc>
              <a:buFont typeface="Arial"/>
              <a:buChar char="•"/>
            </a:pPr>
            <a:r>
              <a:rPr lang="en-US" sz="5069" spc="-76">
                <a:solidFill>
                  <a:srgbClr val="FFFFFF"/>
                </a:solidFill>
                <a:latin typeface="Bricolage Grotesque"/>
                <a:ea typeface="Bricolage Grotesque"/>
                <a:cs typeface="Bricolage Grotesque"/>
                <a:sym typeface="Bricolage Grotesque"/>
              </a:rPr>
              <a:t>Product Pair Comparisons</a:t>
            </a:r>
          </a:p>
        </p:txBody>
      </p:sp>
      <p:sp>
        <p:nvSpPr>
          <p:cNvPr name="Freeform 4" id="4"/>
          <p:cNvSpPr/>
          <p:nvPr/>
        </p:nvSpPr>
        <p:spPr>
          <a:xfrm flipH="false" flipV="false" rot="0">
            <a:off x="17259300" y="212479"/>
            <a:ext cx="728196" cy="789956"/>
          </a:xfrm>
          <a:custGeom>
            <a:avLst/>
            <a:gdLst/>
            <a:ahLst/>
            <a:cxnLst/>
            <a:rect r="r" b="b" t="t" l="l"/>
            <a:pathLst>
              <a:path h="789956" w="728196">
                <a:moveTo>
                  <a:pt x="0" y="0"/>
                </a:moveTo>
                <a:lnTo>
                  <a:pt x="728196" y="0"/>
                </a:lnTo>
                <a:lnTo>
                  <a:pt x="728196" y="789956"/>
                </a:lnTo>
                <a:lnTo>
                  <a:pt x="0" y="7899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03</a:t>
            </a:r>
          </a:p>
        </p:txBody>
      </p:sp>
      <p:sp>
        <p:nvSpPr>
          <p:cNvPr name="AutoShape 6" id="6"/>
          <p:cNvSpPr/>
          <p:nvPr/>
        </p:nvSpPr>
        <p:spPr>
          <a:xfrm>
            <a:off x="1028700" y="9248775"/>
            <a:ext cx="15603455" cy="0"/>
          </a:xfrm>
          <a:prstGeom prst="line">
            <a:avLst/>
          </a:prstGeom>
          <a:ln cap="flat" w="19050">
            <a:solidFill>
              <a:srgbClr val="FFFFFF"/>
            </a:solidFill>
            <a:prstDash val="solid"/>
            <a:headEnd type="none" len="sm" w="sm"/>
            <a:tailEnd type="none" len="sm" w="sm"/>
          </a:ln>
        </p:spPr>
      </p:sp>
      <p:grpSp>
        <p:nvGrpSpPr>
          <p:cNvPr name="Group 7" id="7"/>
          <p:cNvGrpSpPr/>
          <p:nvPr/>
        </p:nvGrpSpPr>
        <p:grpSpPr>
          <a:xfrm rot="0">
            <a:off x="16451055" y="3551259"/>
            <a:ext cx="808245" cy="808245"/>
            <a:chOff x="0" y="0"/>
            <a:chExt cx="1077660" cy="1077660"/>
          </a:xfrm>
        </p:grpSpPr>
        <p:grpSp>
          <p:nvGrpSpPr>
            <p:cNvPr name="Group 8" id="8"/>
            <p:cNvGrpSpPr/>
            <p:nvPr/>
          </p:nvGrpSpPr>
          <p:grpSpPr>
            <a:xfrm rot="0">
              <a:off x="0" y="0"/>
              <a:ext cx="1077660" cy="1077660"/>
              <a:chOff x="0" y="0"/>
              <a:chExt cx="212871" cy="212871"/>
            </a:xfrm>
          </p:grpSpPr>
          <p:sp>
            <p:nvSpPr>
              <p:cNvPr name="Freeform 9" id="9"/>
              <p:cNvSpPr/>
              <p:nvPr/>
            </p:nvSpPr>
            <p:spPr>
              <a:xfrm flipH="false" flipV="false" rot="0">
                <a:off x="0" y="0"/>
                <a:ext cx="212871" cy="212871"/>
              </a:xfrm>
              <a:custGeom>
                <a:avLst/>
                <a:gdLst/>
                <a:ahLst/>
                <a:cxnLst/>
                <a:rect r="r" b="b" t="t" l="l"/>
                <a:pathLst>
                  <a:path h="212871" w="212871">
                    <a:moveTo>
                      <a:pt x="0" y="0"/>
                    </a:moveTo>
                    <a:lnTo>
                      <a:pt x="212871" y="0"/>
                    </a:lnTo>
                    <a:lnTo>
                      <a:pt x="212871" y="212871"/>
                    </a:lnTo>
                    <a:lnTo>
                      <a:pt x="0" y="212871"/>
                    </a:lnTo>
                    <a:close/>
                  </a:path>
                </a:pathLst>
              </a:custGeom>
              <a:solidFill>
                <a:srgbClr val="FF6300"/>
              </a:solidFill>
            </p:spPr>
          </p:sp>
          <p:sp>
            <p:nvSpPr>
              <p:cNvPr name="TextBox 10" id="10"/>
              <p:cNvSpPr txBox="true"/>
              <p:nvPr/>
            </p:nvSpPr>
            <p:spPr>
              <a:xfrm>
                <a:off x="0" y="-9525"/>
                <a:ext cx="212871" cy="222396"/>
              </a:xfrm>
              <a:prstGeom prst="rect">
                <a:avLst/>
              </a:prstGeom>
            </p:spPr>
            <p:txBody>
              <a:bodyPr anchor="ctr" rtlCol="false" tIns="50800" lIns="50800" bIns="50800" rIns="50800"/>
              <a:lstStyle/>
              <a:p>
                <a:pPr algn="ctr">
                  <a:lnSpc>
                    <a:spcPts val="3049"/>
                  </a:lnSpc>
                </a:pPr>
              </a:p>
            </p:txBody>
          </p:sp>
        </p:grpSp>
        <p:sp>
          <p:nvSpPr>
            <p:cNvPr name="Freeform 11" id="11"/>
            <p:cNvSpPr/>
            <p:nvPr/>
          </p:nvSpPr>
          <p:spPr>
            <a:xfrm flipH="false" flipV="false" rot="0">
              <a:off x="218064" y="190859"/>
              <a:ext cx="641532" cy="695942"/>
            </a:xfrm>
            <a:custGeom>
              <a:avLst/>
              <a:gdLst/>
              <a:ahLst/>
              <a:cxnLst/>
              <a:rect r="r" b="b" t="t" l="l"/>
              <a:pathLst>
                <a:path h="695942" w="641532">
                  <a:moveTo>
                    <a:pt x="0" y="0"/>
                  </a:moveTo>
                  <a:lnTo>
                    <a:pt x="641532" y="0"/>
                  </a:lnTo>
                  <a:lnTo>
                    <a:pt x="641532" y="695942"/>
                  </a:lnTo>
                  <a:lnTo>
                    <a:pt x="0" y="695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04</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3040329" y="2991135"/>
            <a:ext cx="11301259" cy="1892961"/>
          </a:xfrm>
          <a:custGeom>
            <a:avLst/>
            <a:gdLst/>
            <a:ahLst/>
            <a:cxnLst/>
            <a:rect r="r" b="b" t="t" l="l"/>
            <a:pathLst>
              <a:path h="1892961" w="11301259">
                <a:moveTo>
                  <a:pt x="0" y="0"/>
                </a:moveTo>
                <a:lnTo>
                  <a:pt x="11301259" y="0"/>
                </a:lnTo>
                <a:lnTo>
                  <a:pt x="11301259" y="1892961"/>
                </a:lnTo>
                <a:lnTo>
                  <a:pt x="0" y="1892961"/>
                </a:lnTo>
                <a:lnTo>
                  <a:pt x="0" y="0"/>
                </a:lnTo>
                <a:close/>
              </a:path>
            </a:pathLst>
          </a:custGeom>
          <a:blipFill>
            <a:blip r:embed="rId3"/>
            <a:stretch>
              <a:fillRect l="0" t="0" r="0" b="0"/>
            </a:stretch>
          </a:blipFill>
        </p:spPr>
      </p:sp>
      <p:sp>
        <p:nvSpPr>
          <p:cNvPr name="Freeform 6" id="6"/>
          <p:cNvSpPr/>
          <p:nvPr/>
        </p:nvSpPr>
        <p:spPr>
          <a:xfrm flipH="false" flipV="false" rot="0">
            <a:off x="3439770" y="5755683"/>
            <a:ext cx="8561105" cy="3205862"/>
          </a:xfrm>
          <a:custGeom>
            <a:avLst/>
            <a:gdLst/>
            <a:ahLst/>
            <a:cxnLst/>
            <a:rect r="r" b="b" t="t" l="l"/>
            <a:pathLst>
              <a:path h="3205862" w="8561105">
                <a:moveTo>
                  <a:pt x="0" y="0"/>
                </a:moveTo>
                <a:lnTo>
                  <a:pt x="8561105" y="0"/>
                </a:lnTo>
                <a:lnTo>
                  <a:pt x="8561105" y="3205862"/>
                </a:lnTo>
                <a:lnTo>
                  <a:pt x="0" y="3205862"/>
                </a:lnTo>
                <a:lnTo>
                  <a:pt x="0" y="0"/>
                </a:lnTo>
                <a:close/>
              </a:path>
            </a:pathLst>
          </a:custGeom>
          <a:blipFill>
            <a:blip r:embed="rId4"/>
            <a:stretch>
              <a:fillRect l="0" t="-931" r="0" b="-783"/>
            </a:stretch>
          </a:blipFill>
        </p:spPr>
      </p:sp>
      <p:sp>
        <p:nvSpPr>
          <p:cNvPr name="TextBox 7" id="7"/>
          <p:cNvSpPr txBox="true"/>
          <p:nvPr/>
        </p:nvSpPr>
        <p:spPr>
          <a:xfrm rot="0">
            <a:off x="1028700" y="375957"/>
            <a:ext cx="16230600" cy="1536065"/>
          </a:xfrm>
          <a:prstGeom prst="rect">
            <a:avLst/>
          </a:prstGeom>
        </p:spPr>
        <p:txBody>
          <a:bodyPr anchor="t" rtlCol="false" tIns="0" lIns="0" bIns="0" rIns="0">
            <a:spAutoFit/>
          </a:bodyPr>
          <a:lstStyle/>
          <a:p>
            <a:pPr algn="ctr">
              <a:lnSpc>
                <a:spcPts val="6160"/>
              </a:lnSpc>
            </a:pPr>
            <a:r>
              <a:rPr lang="en-US" sz="4400" b="true">
                <a:solidFill>
                  <a:srgbClr val="FFFFFF"/>
                </a:solidFill>
                <a:latin typeface="Canva Sans Bold"/>
                <a:ea typeface="Canva Sans Bold"/>
                <a:cs typeface="Canva Sans Bold"/>
                <a:sym typeface="Canva Sans Bold"/>
              </a:rPr>
              <a:t>Write a query to list all products with their product_id, product_name, and category.</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05</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3134713" y="2456511"/>
            <a:ext cx="11301259" cy="2754682"/>
          </a:xfrm>
          <a:custGeom>
            <a:avLst/>
            <a:gdLst/>
            <a:ahLst/>
            <a:cxnLst/>
            <a:rect r="r" b="b" t="t" l="l"/>
            <a:pathLst>
              <a:path h="2754682" w="11301259">
                <a:moveTo>
                  <a:pt x="0" y="0"/>
                </a:moveTo>
                <a:lnTo>
                  <a:pt x="11301259" y="0"/>
                </a:lnTo>
                <a:lnTo>
                  <a:pt x="11301259" y="2754682"/>
                </a:lnTo>
                <a:lnTo>
                  <a:pt x="0" y="2754682"/>
                </a:lnTo>
                <a:lnTo>
                  <a:pt x="0" y="0"/>
                </a:lnTo>
                <a:close/>
              </a:path>
            </a:pathLst>
          </a:custGeom>
          <a:blipFill>
            <a:blip r:embed="rId3"/>
            <a:stretch>
              <a:fillRect l="0" t="0" r="0" b="0"/>
            </a:stretch>
          </a:blipFill>
        </p:spPr>
      </p:sp>
      <p:sp>
        <p:nvSpPr>
          <p:cNvPr name="Freeform 6" id="6"/>
          <p:cNvSpPr/>
          <p:nvPr/>
        </p:nvSpPr>
        <p:spPr>
          <a:xfrm flipH="false" flipV="false" rot="0">
            <a:off x="2527857" y="6576473"/>
            <a:ext cx="14323713" cy="2309699"/>
          </a:xfrm>
          <a:custGeom>
            <a:avLst/>
            <a:gdLst/>
            <a:ahLst/>
            <a:cxnLst/>
            <a:rect r="r" b="b" t="t" l="l"/>
            <a:pathLst>
              <a:path h="2309699" w="14323713">
                <a:moveTo>
                  <a:pt x="0" y="0"/>
                </a:moveTo>
                <a:lnTo>
                  <a:pt x="14323713" y="0"/>
                </a:lnTo>
                <a:lnTo>
                  <a:pt x="14323713" y="2309699"/>
                </a:lnTo>
                <a:lnTo>
                  <a:pt x="0" y="2309699"/>
                </a:lnTo>
                <a:lnTo>
                  <a:pt x="0" y="0"/>
                </a:lnTo>
                <a:close/>
              </a:path>
            </a:pathLst>
          </a:custGeom>
          <a:blipFill>
            <a:blip r:embed="rId4"/>
            <a:stretch>
              <a:fillRect l="0" t="0" r="0" b="0"/>
            </a:stretch>
          </a:blipFill>
        </p:spPr>
      </p:sp>
      <p:sp>
        <p:nvSpPr>
          <p:cNvPr name="TextBox 7" id="7"/>
          <p:cNvSpPr txBox="true"/>
          <p:nvPr/>
        </p:nvSpPr>
        <p:spPr>
          <a:xfrm rot="0">
            <a:off x="1028700" y="375957"/>
            <a:ext cx="16230600" cy="1536065"/>
          </a:xfrm>
          <a:prstGeom prst="rect">
            <a:avLst/>
          </a:prstGeom>
        </p:spPr>
        <p:txBody>
          <a:bodyPr anchor="t" rtlCol="false" tIns="0" lIns="0" bIns="0" rIns="0">
            <a:spAutoFit/>
          </a:bodyPr>
          <a:lstStyle/>
          <a:p>
            <a:pPr algn="ctr">
              <a:lnSpc>
                <a:spcPts val="6160"/>
              </a:lnSpc>
            </a:pPr>
            <a:r>
              <a:rPr lang="en-US" sz="4400" b="true">
                <a:solidFill>
                  <a:srgbClr val="FFFFFF"/>
                </a:solidFill>
                <a:latin typeface="Canva Sans Bold"/>
                <a:ea typeface="Canva Sans Bold"/>
                <a:cs typeface="Canva Sans Bold"/>
                <a:sym typeface="Canva Sans Bold"/>
              </a:rPr>
              <a:t>Write a query to display all columns for products that have a rating of 4.0 or higher.</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06</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3210220" y="2530084"/>
            <a:ext cx="11301259" cy="2613416"/>
          </a:xfrm>
          <a:custGeom>
            <a:avLst/>
            <a:gdLst/>
            <a:ahLst/>
            <a:cxnLst/>
            <a:rect r="r" b="b" t="t" l="l"/>
            <a:pathLst>
              <a:path h="2613416" w="11301259">
                <a:moveTo>
                  <a:pt x="0" y="0"/>
                </a:moveTo>
                <a:lnTo>
                  <a:pt x="11301259" y="0"/>
                </a:lnTo>
                <a:lnTo>
                  <a:pt x="11301259" y="2613416"/>
                </a:lnTo>
                <a:lnTo>
                  <a:pt x="0" y="2613416"/>
                </a:lnTo>
                <a:lnTo>
                  <a:pt x="0" y="0"/>
                </a:lnTo>
                <a:close/>
              </a:path>
            </a:pathLst>
          </a:custGeom>
          <a:blipFill>
            <a:blip r:embed="rId3"/>
            <a:stretch>
              <a:fillRect l="0" t="0" r="0" b="0"/>
            </a:stretch>
          </a:blipFill>
        </p:spPr>
      </p:sp>
      <p:sp>
        <p:nvSpPr>
          <p:cNvPr name="Freeform 6" id="6"/>
          <p:cNvSpPr/>
          <p:nvPr/>
        </p:nvSpPr>
        <p:spPr>
          <a:xfrm flipH="false" flipV="false" rot="0">
            <a:off x="2527857" y="6328345"/>
            <a:ext cx="14323713" cy="2524554"/>
          </a:xfrm>
          <a:custGeom>
            <a:avLst/>
            <a:gdLst/>
            <a:ahLst/>
            <a:cxnLst/>
            <a:rect r="r" b="b" t="t" l="l"/>
            <a:pathLst>
              <a:path h="2524554" w="14323713">
                <a:moveTo>
                  <a:pt x="0" y="0"/>
                </a:moveTo>
                <a:lnTo>
                  <a:pt x="14323713" y="0"/>
                </a:lnTo>
                <a:lnTo>
                  <a:pt x="14323713" y="2524555"/>
                </a:lnTo>
                <a:lnTo>
                  <a:pt x="0" y="2524555"/>
                </a:lnTo>
                <a:lnTo>
                  <a:pt x="0" y="0"/>
                </a:lnTo>
                <a:close/>
              </a:path>
            </a:pathLst>
          </a:custGeom>
          <a:blipFill>
            <a:blip r:embed="rId4"/>
            <a:stretch>
              <a:fillRect l="0" t="0" r="0" b="0"/>
            </a:stretch>
          </a:blipFill>
        </p:spPr>
      </p:sp>
      <p:sp>
        <p:nvSpPr>
          <p:cNvPr name="TextBox 7" id="7"/>
          <p:cNvSpPr txBox="true"/>
          <p:nvPr/>
        </p:nvSpPr>
        <p:spPr>
          <a:xfrm rot="0">
            <a:off x="1028700" y="375957"/>
            <a:ext cx="16230600" cy="1536065"/>
          </a:xfrm>
          <a:prstGeom prst="rect">
            <a:avLst/>
          </a:prstGeom>
        </p:spPr>
        <p:txBody>
          <a:bodyPr anchor="t" rtlCol="false" tIns="0" lIns="0" bIns="0" rIns="0">
            <a:spAutoFit/>
          </a:bodyPr>
          <a:lstStyle/>
          <a:p>
            <a:pPr algn="ctr">
              <a:lnSpc>
                <a:spcPts val="6160"/>
              </a:lnSpc>
            </a:pPr>
            <a:r>
              <a:rPr lang="en-US" sz="4400" b="true">
                <a:solidFill>
                  <a:srgbClr val="FFFFFF"/>
                </a:solidFill>
                <a:latin typeface="Canva Sans Bold"/>
                <a:ea typeface="Canva Sans Bold"/>
                <a:cs typeface="Canva Sans Bold"/>
                <a:sym typeface="Canva Sans Bold"/>
              </a:rPr>
              <a:t>Write a query to list products that are in the Computers&amp;Accessories category.</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07</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3115836" y="2648236"/>
            <a:ext cx="11301259" cy="2118986"/>
          </a:xfrm>
          <a:custGeom>
            <a:avLst/>
            <a:gdLst/>
            <a:ahLst/>
            <a:cxnLst/>
            <a:rect r="r" b="b" t="t" l="l"/>
            <a:pathLst>
              <a:path h="2118986" w="11301259">
                <a:moveTo>
                  <a:pt x="0" y="0"/>
                </a:moveTo>
                <a:lnTo>
                  <a:pt x="11301259" y="0"/>
                </a:lnTo>
                <a:lnTo>
                  <a:pt x="11301259" y="2118986"/>
                </a:lnTo>
                <a:lnTo>
                  <a:pt x="0" y="2118986"/>
                </a:lnTo>
                <a:lnTo>
                  <a:pt x="0" y="0"/>
                </a:lnTo>
                <a:close/>
              </a:path>
            </a:pathLst>
          </a:custGeom>
          <a:blipFill>
            <a:blip r:embed="rId3"/>
            <a:stretch>
              <a:fillRect l="0" t="0" r="0" b="0"/>
            </a:stretch>
          </a:blipFill>
        </p:spPr>
      </p:sp>
      <p:sp>
        <p:nvSpPr>
          <p:cNvPr name="Freeform 6" id="6"/>
          <p:cNvSpPr/>
          <p:nvPr/>
        </p:nvSpPr>
        <p:spPr>
          <a:xfrm flipH="false" flipV="false" rot="0">
            <a:off x="2379644" y="6552171"/>
            <a:ext cx="14697000" cy="2461748"/>
          </a:xfrm>
          <a:custGeom>
            <a:avLst/>
            <a:gdLst/>
            <a:ahLst/>
            <a:cxnLst/>
            <a:rect r="r" b="b" t="t" l="l"/>
            <a:pathLst>
              <a:path h="2461748" w="14697000">
                <a:moveTo>
                  <a:pt x="0" y="0"/>
                </a:moveTo>
                <a:lnTo>
                  <a:pt x="14697000" y="0"/>
                </a:lnTo>
                <a:lnTo>
                  <a:pt x="14697000" y="2461748"/>
                </a:lnTo>
                <a:lnTo>
                  <a:pt x="0" y="2461748"/>
                </a:lnTo>
                <a:lnTo>
                  <a:pt x="0" y="0"/>
                </a:lnTo>
                <a:close/>
              </a:path>
            </a:pathLst>
          </a:custGeom>
          <a:blipFill>
            <a:blip r:embed="rId4"/>
            <a:stretch>
              <a:fillRect l="0" t="0" r="0" b="0"/>
            </a:stretch>
          </a:blipFill>
        </p:spPr>
      </p:sp>
      <p:sp>
        <p:nvSpPr>
          <p:cNvPr name="TextBox 7" id="7"/>
          <p:cNvSpPr txBox="true"/>
          <p:nvPr/>
        </p:nvSpPr>
        <p:spPr>
          <a:xfrm rot="0">
            <a:off x="1028700" y="375957"/>
            <a:ext cx="16230600" cy="1536065"/>
          </a:xfrm>
          <a:prstGeom prst="rect">
            <a:avLst/>
          </a:prstGeom>
        </p:spPr>
        <p:txBody>
          <a:bodyPr anchor="t" rtlCol="false" tIns="0" lIns="0" bIns="0" rIns="0">
            <a:spAutoFit/>
          </a:bodyPr>
          <a:lstStyle/>
          <a:p>
            <a:pPr algn="ctr">
              <a:lnSpc>
                <a:spcPts val="6160"/>
              </a:lnSpc>
            </a:pPr>
            <a:r>
              <a:rPr lang="en-US" sz="4400" b="true">
                <a:solidFill>
                  <a:srgbClr val="FFFFFF"/>
                </a:solidFill>
                <a:latin typeface="Canva Sans Bold"/>
                <a:ea typeface="Canva Sans Bold"/>
                <a:cs typeface="Canva Sans Bold"/>
                <a:sym typeface="Canva Sans Bold"/>
              </a:rPr>
              <a:t>Write a query to find all products where the about_product column contains the word durable.</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08</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3183084" y="2648236"/>
            <a:ext cx="11166763" cy="2622274"/>
          </a:xfrm>
          <a:custGeom>
            <a:avLst/>
            <a:gdLst/>
            <a:ahLst/>
            <a:cxnLst/>
            <a:rect r="r" b="b" t="t" l="l"/>
            <a:pathLst>
              <a:path h="2622274" w="11166763">
                <a:moveTo>
                  <a:pt x="0" y="0"/>
                </a:moveTo>
                <a:lnTo>
                  <a:pt x="11166763" y="0"/>
                </a:lnTo>
                <a:lnTo>
                  <a:pt x="11166763" y="2622274"/>
                </a:lnTo>
                <a:lnTo>
                  <a:pt x="0" y="2622274"/>
                </a:lnTo>
                <a:lnTo>
                  <a:pt x="0" y="0"/>
                </a:lnTo>
                <a:close/>
              </a:path>
            </a:pathLst>
          </a:custGeom>
          <a:blipFill>
            <a:blip r:embed="rId3"/>
            <a:stretch>
              <a:fillRect l="0" t="0" r="0" b="0"/>
            </a:stretch>
          </a:blipFill>
        </p:spPr>
      </p:sp>
      <p:sp>
        <p:nvSpPr>
          <p:cNvPr name="Freeform 6" id="6"/>
          <p:cNvSpPr/>
          <p:nvPr/>
        </p:nvSpPr>
        <p:spPr>
          <a:xfrm flipH="false" flipV="false" rot="0">
            <a:off x="3660957" y="6474702"/>
            <a:ext cx="10211018" cy="1684715"/>
          </a:xfrm>
          <a:custGeom>
            <a:avLst/>
            <a:gdLst/>
            <a:ahLst/>
            <a:cxnLst/>
            <a:rect r="r" b="b" t="t" l="l"/>
            <a:pathLst>
              <a:path h="1684715" w="10211018">
                <a:moveTo>
                  <a:pt x="0" y="0"/>
                </a:moveTo>
                <a:lnTo>
                  <a:pt x="10211018" y="0"/>
                </a:lnTo>
                <a:lnTo>
                  <a:pt x="10211018" y="1684716"/>
                </a:lnTo>
                <a:lnTo>
                  <a:pt x="0" y="1684716"/>
                </a:lnTo>
                <a:lnTo>
                  <a:pt x="0" y="0"/>
                </a:lnTo>
                <a:close/>
              </a:path>
            </a:pathLst>
          </a:custGeom>
          <a:blipFill>
            <a:blip r:embed="rId4"/>
            <a:stretch>
              <a:fillRect l="0" t="0" r="0" b="0"/>
            </a:stretch>
          </a:blipFill>
        </p:spPr>
      </p:sp>
      <p:sp>
        <p:nvSpPr>
          <p:cNvPr name="TextBox 7" id="7"/>
          <p:cNvSpPr txBox="true"/>
          <p:nvPr/>
        </p:nvSpPr>
        <p:spPr>
          <a:xfrm rot="0">
            <a:off x="1028700" y="375957"/>
            <a:ext cx="16230600" cy="1536065"/>
          </a:xfrm>
          <a:prstGeom prst="rect">
            <a:avLst/>
          </a:prstGeom>
        </p:spPr>
        <p:txBody>
          <a:bodyPr anchor="t" rtlCol="false" tIns="0" lIns="0" bIns="0" rIns="0">
            <a:spAutoFit/>
          </a:bodyPr>
          <a:lstStyle/>
          <a:p>
            <a:pPr algn="ctr">
              <a:lnSpc>
                <a:spcPts val="6160"/>
              </a:lnSpc>
            </a:pPr>
            <a:r>
              <a:rPr lang="en-US" sz="4400" b="true">
                <a:solidFill>
                  <a:srgbClr val="FFFFFF"/>
                </a:solidFill>
                <a:latin typeface="Canva Sans Bold"/>
                <a:ea typeface="Canva Sans Bold"/>
                <a:cs typeface="Canva Sans Bold"/>
                <a:sym typeface="Canva Sans Bold"/>
              </a:rPr>
              <a:t>Write a query to count the total number of products in the dataset.</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88" r="0" b="-9288"/>
            </a:stretch>
          </a:blipFill>
        </p:spPr>
      </p:sp>
      <p:sp>
        <p:nvSpPr>
          <p:cNvPr name="TextBox 3" id="3"/>
          <p:cNvSpPr txBox="true"/>
          <p:nvPr/>
        </p:nvSpPr>
        <p:spPr>
          <a:xfrm rot="0">
            <a:off x="16443839" y="9080594"/>
            <a:ext cx="815461" cy="403038"/>
          </a:xfrm>
          <a:prstGeom prst="rect">
            <a:avLst/>
          </a:prstGeom>
        </p:spPr>
        <p:txBody>
          <a:bodyPr anchor="t" rtlCol="false" tIns="0" lIns="0" bIns="0" rIns="0">
            <a:spAutoFit/>
          </a:bodyPr>
          <a:lstStyle/>
          <a:p>
            <a:pPr algn="r">
              <a:lnSpc>
                <a:spcPts val="2939"/>
              </a:lnSpc>
            </a:pPr>
            <a:r>
              <a:rPr lang="en-US" sz="3094" spc="-46">
                <a:solidFill>
                  <a:srgbClr val="FFFFFF"/>
                </a:solidFill>
                <a:latin typeface="Bricolage Grotesque"/>
                <a:ea typeface="Bricolage Grotesque"/>
                <a:cs typeface="Bricolage Grotesque"/>
                <a:sym typeface="Bricolage Grotesque"/>
              </a:rPr>
              <a:t>09</a:t>
            </a:r>
          </a:p>
        </p:txBody>
      </p:sp>
      <p:sp>
        <p:nvSpPr>
          <p:cNvPr name="AutoShape 4" id="4"/>
          <p:cNvSpPr/>
          <p:nvPr/>
        </p:nvSpPr>
        <p:spPr>
          <a:xfrm>
            <a:off x="1028700" y="9248775"/>
            <a:ext cx="15603455"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3124254" y="2570247"/>
            <a:ext cx="11208917" cy="2573253"/>
          </a:xfrm>
          <a:custGeom>
            <a:avLst/>
            <a:gdLst/>
            <a:ahLst/>
            <a:cxnLst/>
            <a:rect r="r" b="b" t="t" l="l"/>
            <a:pathLst>
              <a:path h="2573253" w="11208917">
                <a:moveTo>
                  <a:pt x="0" y="0"/>
                </a:moveTo>
                <a:lnTo>
                  <a:pt x="11208917" y="0"/>
                </a:lnTo>
                <a:lnTo>
                  <a:pt x="11208917" y="2573253"/>
                </a:lnTo>
                <a:lnTo>
                  <a:pt x="0" y="2573253"/>
                </a:lnTo>
                <a:lnTo>
                  <a:pt x="0" y="0"/>
                </a:lnTo>
                <a:close/>
              </a:path>
            </a:pathLst>
          </a:custGeom>
          <a:blipFill>
            <a:blip r:embed="rId3"/>
            <a:stretch>
              <a:fillRect l="0" t="0" r="0" b="0"/>
            </a:stretch>
          </a:blipFill>
        </p:spPr>
      </p:sp>
      <p:sp>
        <p:nvSpPr>
          <p:cNvPr name="Freeform 6" id="6"/>
          <p:cNvSpPr/>
          <p:nvPr/>
        </p:nvSpPr>
        <p:spPr>
          <a:xfrm flipH="false" flipV="false" rot="0">
            <a:off x="3653348" y="6115193"/>
            <a:ext cx="9320153" cy="2759811"/>
          </a:xfrm>
          <a:custGeom>
            <a:avLst/>
            <a:gdLst/>
            <a:ahLst/>
            <a:cxnLst/>
            <a:rect r="r" b="b" t="t" l="l"/>
            <a:pathLst>
              <a:path h="2759811" w="9320153">
                <a:moveTo>
                  <a:pt x="0" y="0"/>
                </a:moveTo>
                <a:lnTo>
                  <a:pt x="9320153" y="0"/>
                </a:lnTo>
                <a:lnTo>
                  <a:pt x="9320153" y="2759810"/>
                </a:lnTo>
                <a:lnTo>
                  <a:pt x="0" y="2759810"/>
                </a:lnTo>
                <a:lnTo>
                  <a:pt x="0" y="0"/>
                </a:lnTo>
                <a:close/>
              </a:path>
            </a:pathLst>
          </a:custGeom>
          <a:blipFill>
            <a:blip r:embed="rId4"/>
            <a:stretch>
              <a:fillRect l="0" t="0" r="0" b="-32147"/>
            </a:stretch>
          </a:blipFill>
        </p:spPr>
      </p:sp>
      <p:sp>
        <p:nvSpPr>
          <p:cNvPr name="TextBox 7" id="7"/>
          <p:cNvSpPr txBox="true"/>
          <p:nvPr/>
        </p:nvSpPr>
        <p:spPr>
          <a:xfrm rot="0">
            <a:off x="1028700" y="375957"/>
            <a:ext cx="16230600" cy="755015"/>
          </a:xfrm>
          <a:prstGeom prst="rect">
            <a:avLst/>
          </a:prstGeom>
        </p:spPr>
        <p:txBody>
          <a:bodyPr anchor="t" rtlCol="false" tIns="0" lIns="0" bIns="0" rIns="0">
            <a:spAutoFit/>
          </a:bodyPr>
          <a:lstStyle/>
          <a:p>
            <a:pPr algn="ctr">
              <a:lnSpc>
                <a:spcPts val="6160"/>
              </a:lnSpc>
            </a:pPr>
            <a:r>
              <a:rPr lang="en-US" sz="4400" b="true">
                <a:solidFill>
                  <a:srgbClr val="FFFFFF"/>
                </a:solidFill>
                <a:latin typeface="Canva Sans Bold"/>
                <a:ea typeface="Canva Sans Bold"/>
                <a:cs typeface="Canva Sans Bold"/>
                <a:sym typeface="Canva Sans Bold"/>
              </a:rPr>
              <a:t>Write a query to find the average rating of all products.</a:t>
            </a:r>
          </a:p>
        </p:txBody>
      </p:sp>
      <p:sp>
        <p:nvSpPr>
          <p:cNvPr name="TextBox 8" id="8"/>
          <p:cNvSpPr txBox="true"/>
          <p:nvPr/>
        </p:nvSpPr>
        <p:spPr>
          <a:xfrm rot="0">
            <a:off x="394495" y="2219611"/>
            <a:ext cx="2133362" cy="771525"/>
          </a:xfrm>
          <a:prstGeom prst="rect">
            <a:avLst/>
          </a:prstGeom>
        </p:spPr>
        <p:txBody>
          <a:bodyPr anchor="t" rtlCol="false" tIns="0" lIns="0" bIns="0" rIns="0">
            <a:spAutoFit/>
          </a:bodyPr>
          <a:lstStyle/>
          <a:p>
            <a:pPr algn="ctr">
              <a:lnSpc>
                <a:spcPts val="6300"/>
              </a:lnSpc>
            </a:pPr>
            <a:r>
              <a:rPr lang="en-US" sz="4500" b="true">
                <a:solidFill>
                  <a:srgbClr val="FFFFFF"/>
                </a:solidFill>
                <a:latin typeface="Canva Sans Bold"/>
                <a:ea typeface="Canva Sans Bold"/>
                <a:cs typeface="Canva Sans Bold"/>
                <a:sym typeface="Canva Sans Bold"/>
              </a:rPr>
              <a:t>QUERY:</a:t>
            </a:r>
          </a:p>
        </p:txBody>
      </p:sp>
      <p:sp>
        <p:nvSpPr>
          <p:cNvPr name="TextBox 9" id="9"/>
          <p:cNvSpPr txBox="true"/>
          <p:nvPr/>
        </p:nvSpPr>
        <p:spPr>
          <a:xfrm rot="0">
            <a:off x="394495" y="5650908"/>
            <a:ext cx="2370967" cy="823794"/>
          </a:xfrm>
          <a:prstGeom prst="rect">
            <a:avLst/>
          </a:prstGeom>
        </p:spPr>
        <p:txBody>
          <a:bodyPr anchor="t" rtlCol="false" tIns="0" lIns="0" bIns="0" rIns="0">
            <a:spAutoFit/>
          </a:bodyPr>
          <a:lstStyle/>
          <a:p>
            <a:pPr algn="ctr">
              <a:lnSpc>
                <a:spcPts val="6707"/>
              </a:lnSpc>
              <a:spcBef>
                <a:spcPct val="0"/>
              </a:spcBef>
            </a:pPr>
            <a:r>
              <a:rPr lang="en-US" sz="4791" spc="-71">
                <a:solidFill>
                  <a:srgbClr val="FFFFFF"/>
                </a:solidFill>
                <a:latin typeface="Bricolage Grotesque"/>
                <a:ea typeface="Bricolage Grotesque"/>
                <a:cs typeface="Bricolage Grotesque"/>
                <a:sym typeface="Bricolage Grotesque"/>
              </a:rPr>
              <a:t>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DAGRGEN_leI</dc:identifier>
  <dcterms:modified xsi:type="dcterms:W3CDTF">2011-08-01T06:04:30Z</dcterms:modified>
  <cp:revision>1</cp:revision>
  <dc:title>Black and Orange Modern Company Profile Presentation</dc:title>
</cp:coreProperties>
</file>