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5"/>
  </p:notesMasterIdLst>
  <p:sldIdLst>
    <p:sldId id="256" r:id="rId2"/>
    <p:sldId id="311" r:id="rId3"/>
    <p:sldId id="318" r:id="rId4"/>
    <p:sldId id="317" r:id="rId5"/>
    <p:sldId id="330" r:id="rId6"/>
    <p:sldId id="257" r:id="rId7"/>
    <p:sldId id="331" r:id="rId8"/>
    <p:sldId id="322" r:id="rId9"/>
    <p:sldId id="332" r:id="rId10"/>
    <p:sldId id="333" r:id="rId11"/>
    <p:sldId id="314" r:id="rId12"/>
    <p:sldId id="334" r:id="rId13"/>
    <p:sldId id="258" r:id="rId14"/>
  </p:sldIdLst>
  <p:sldSz cx="9144000" cy="5143500" type="screen16x9"/>
  <p:notesSz cx="6858000" cy="9144000"/>
  <p:embeddedFontLst>
    <p:embeddedFont>
      <p:font typeface="Poppins SemiBold" panose="020B0604020202020204" charset="0"/>
      <p:regular r:id="rId16"/>
      <p:bold r:id="rId17"/>
      <p:italic r:id="rId18"/>
      <p:boldItalic r:id="rId19"/>
    </p:embeddedFont>
    <p:embeddedFont>
      <p:font typeface="PT Sans" panose="020B0604020202020204" charset="0"/>
      <p:regular r:id="rId20"/>
      <p:bold r:id="rId21"/>
      <p:italic r:id="rId22"/>
      <p:boldItalic r:id="rId23"/>
    </p:embeddedFont>
    <p:embeddedFont>
      <p:font typeface="Bebas Neue" panose="020B0606020202050201" pitchFamily="34" charset="0"/>
      <p:regular r:id="rId24"/>
    </p:embeddedFont>
    <p:embeddedFont>
      <p:font typeface="Tahoma" panose="020B0604030504040204" pitchFamily="34" charset="0"/>
      <p:regular r:id="rId25"/>
      <p:bold r:id="rId26"/>
    </p:embeddedFont>
    <p:embeddedFont>
      <p:font typeface="Poppins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3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49CE"/>
    <a:srgbClr val="FFFFFF"/>
    <a:srgbClr val="6B37AC"/>
    <a:srgbClr val="AE43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9ECF1B-93BA-41C8-9322-2B0BA1EEF6B9}">
  <a:tblStyle styleId="{B79ECF1B-93BA-41C8-9322-2B0BA1EEF6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0" autoAdjust="0"/>
    <p:restoredTop sz="91356" autoAdjust="0"/>
  </p:normalViewPr>
  <p:slideViewPr>
    <p:cSldViewPr snapToGrid="0">
      <p:cViewPr varScale="1">
        <p:scale>
          <a:sx n="85" d="100"/>
          <a:sy n="85" d="100"/>
        </p:scale>
        <p:origin x="1084" y="-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2d4e97ef00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2d4e97ef00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2da052de2e_0_5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2da052de2e_0_5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9749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2cdc6cee93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2cdc6cee93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6891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d4e97ef00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2d4e97ef00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1137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d4e97ef00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2d4e97ef00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2da052de2e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2da052de2e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329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2da052de2e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2da052de2e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709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2da052de2e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2da052de2e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6637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2da052de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2da052de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9200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2da052de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2da052de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2da052de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2da052de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8955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2da052de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2da052de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9429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2da052de2e_0_5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2da052de2e_0_5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629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926475" y="1039950"/>
            <a:ext cx="4649100" cy="19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7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926475" y="3373050"/>
            <a:ext cx="2656200" cy="7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66666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4822125"/>
            <a:ext cx="16131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6286800" y="0"/>
            <a:ext cx="28572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10801400" scaled="0"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/>
          <p:nvPr/>
        </p:nvSpPr>
        <p:spPr>
          <a:xfrm flipH="1">
            <a:off x="7530900" y="4822125"/>
            <a:ext cx="16131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6"/>
          <p:cNvSpPr/>
          <p:nvPr/>
        </p:nvSpPr>
        <p:spPr>
          <a:xfrm rot="10800000" flipH="1">
            <a:off x="0" y="0"/>
            <a:ext cx="16131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-777475" y="4424625"/>
            <a:ext cx="1490700" cy="1491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10800025" scaled="0"/>
        </a:gra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1772463" y="1654725"/>
            <a:ext cx="2638500" cy="35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1"/>
          </p:nvPr>
        </p:nvSpPr>
        <p:spPr>
          <a:xfrm>
            <a:off x="1772463" y="2012990"/>
            <a:ext cx="2638500" cy="52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2"/>
          </p:nvPr>
        </p:nvSpPr>
        <p:spPr>
          <a:xfrm>
            <a:off x="5474937" y="1654725"/>
            <a:ext cx="2638500" cy="35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3"/>
          </p:nvPr>
        </p:nvSpPr>
        <p:spPr>
          <a:xfrm>
            <a:off x="5474937" y="2012990"/>
            <a:ext cx="2638500" cy="52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4" hasCustomPrompt="1"/>
          </p:nvPr>
        </p:nvSpPr>
        <p:spPr>
          <a:xfrm>
            <a:off x="1030563" y="1654725"/>
            <a:ext cx="665700" cy="35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5" hasCustomPrompt="1"/>
          </p:nvPr>
        </p:nvSpPr>
        <p:spPr>
          <a:xfrm>
            <a:off x="4733038" y="1654725"/>
            <a:ext cx="665700" cy="35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6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7"/>
          </p:nvPr>
        </p:nvSpPr>
        <p:spPr>
          <a:xfrm>
            <a:off x="1772463" y="3061675"/>
            <a:ext cx="2638500" cy="35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8"/>
          </p:nvPr>
        </p:nvSpPr>
        <p:spPr>
          <a:xfrm>
            <a:off x="1772463" y="3419940"/>
            <a:ext cx="2638500" cy="52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9"/>
          </p:nvPr>
        </p:nvSpPr>
        <p:spPr>
          <a:xfrm>
            <a:off x="5474937" y="3061675"/>
            <a:ext cx="2638500" cy="35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3"/>
          </p:nvPr>
        </p:nvSpPr>
        <p:spPr>
          <a:xfrm>
            <a:off x="5474937" y="3419940"/>
            <a:ext cx="2638500" cy="52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14" hasCustomPrompt="1"/>
          </p:nvPr>
        </p:nvSpPr>
        <p:spPr>
          <a:xfrm>
            <a:off x="1030563" y="3061675"/>
            <a:ext cx="665700" cy="35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15" hasCustomPrompt="1"/>
          </p:nvPr>
        </p:nvSpPr>
        <p:spPr>
          <a:xfrm>
            <a:off x="4733038" y="3061675"/>
            <a:ext cx="665700" cy="35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/>
          <p:nvPr/>
        </p:nvSpPr>
        <p:spPr>
          <a:xfrm>
            <a:off x="0" y="4822200"/>
            <a:ext cx="28575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2145808" y="1635275"/>
            <a:ext cx="21390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subTitle" idx="1"/>
          </p:nvPr>
        </p:nvSpPr>
        <p:spPr>
          <a:xfrm>
            <a:off x="2145808" y="1991975"/>
            <a:ext cx="2139000" cy="5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title" idx="2"/>
          </p:nvPr>
        </p:nvSpPr>
        <p:spPr>
          <a:xfrm>
            <a:off x="5910993" y="1635275"/>
            <a:ext cx="21390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subTitle" idx="3"/>
          </p:nvPr>
        </p:nvSpPr>
        <p:spPr>
          <a:xfrm>
            <a:off x="5910986" y="1991975"/>
            <a:ext cx="2139000" cy="5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title" idx="4"/>
          </p:nvPr>
        </p:nvSpPr>
        <p:spPr>
          <a:xfrm>
            <a:off x="2145808" y="3068675"/>
            <a:ext cx="21390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subTitle" idx="5"/>
          </p:nvPr>
        </p:nvSpPr>
        <p:spPr>
          <a:xfrm>
            <a:off x="2145808" y="3425375"/>
            <a:ext cx="2139000" cy="5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title" idx="6"/>
          </p:nvPr>
        </p:nvSpPr>
        <p:spPr>
          <a:xfrm>
            <a:off x="5910993" y="3068675"/>
            <a:ext cx="21390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subTitle" idx="7"/>
          </p:nvPr>
        </p:nvSpPr>
        <p:spPr>
          <a:xfrm>
            <a:off x="5910986" y="3425375"/>
            <a:ext cx="2139000" cy="5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2"/>
          <p:cNvSpPr txBox="1">
            <a:spLocks noGrp="1"/>
          </p:cNvSpPr>
          <p:nvPr>
            <p:ph type="title" idx="8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0" y="4822125"/>
            <a:ext cx="16131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 rot="10800000">
            <a:off x="6286800" y="0"/>
            <a:ext cx="28572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6634050" y="4608575"/>
            <a:ext cx="2162700" cy="2163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16200038" scaled="0"/>
        </a:gra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>
            <a:spLocks noGrp="1"/>
          </p:cNvSpPr>
          <p:nvPr>
            <p:ph type="title" hasCustomPrompt="1"/>
          </p:nvPr>
        </p:nvSpPr>
        <p:spPr>
          <a:xfrm>
            <a:off x="941825" y="1041350"/>
            <a:ext cx="3723600" cy="62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9" name="Google Shape;179;p24"/>
          <p:cNvSpPr txBox="1">
            <a:spLocks noGrp="1"/>
          </p:cNvSpPr>
          <p:nvPr>
            <p:ph type="subTitle" idx="1"/>
          </p:nvPr>
        </p:nvSpPr>
        <p:spPr>
          <a:xfrm>
            <a:off x="941825" y="1971450"/>
            <a:ext cx="3723600" cy="3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80" name="Google Shape;180;p24"/>
          <p:cNvSpPr txBox="1">
            <a:spLocks noGrp="1"/>
          </p:cNvSpPr>
          <p:nvPr>
            <p:ph type="title" idx="2" hasCustomPrompt="1"/>
          </p:nvPr>
        </p:nvSpPr>
        <p:spPr>
          <a:xfrm>
            <a:off x="941825" y="2788450"/>
            <a:ext cx="3723600" cy="62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1" name="Google Shape;181;p24"/>
          <p:cNvSpPr txBox="1">
            <a:spLocks noGrp="1"/>
          </p:cNvSpPr>
          <p:nvPr>
            <p:ph type="subTitle" idx="3"/>
          </p:nvPr>
        </p:nvSpPr>
        <p:spPr>
          <a:xfrm>
            <a:off x="941825" y="3718550"/>
            <a:ext cx="3723600" cy="3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82" name="Google Shape;182;p24"/>
          <p:cNvSpPr/>
          <p:nvPr/>
        </p:nvSpPr>
        <p:spPr>
          <a:xfrm rot="10800000" flipH="1">
            <a:off x="0" y="0"/>
            <a:ext cx="28575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4"/>
          <p:cNvSpPr/>
          <p:nvPr/>
        </p:nvSpPr>
        <p:spPr>
          <a:xfrm>
            <a:off x="-1335175" y="4178450"/>
            <a:ext cx="2162700" cy="2163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4"/>
          <p:cNvSpPr/>
          <p:nvPr/>
        </p:nvSpPr>
        <p:spPr>
          <a:xfrm flipH="1">
            <a:off x="7530900" y="4822125"/>
            <a:ext cx="16131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4"/>
          <p:cNvSpPr/>
          <p:nvPr/>
        </p:nvSpPr>
        <p:spPr>
          <a:xfrm>
            <a:off x="5725350" y="-951500"/>
            <a:ext cx="1490700" cy="1491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/>
          <p:nvPr/>
        </p:nvSpPr>
        <p:spPr>
          <a:xfrm rot="10800000" flipH="1">
            <a:off x="0" y="0"/>
            <a:ext cx="28575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8"/>
          <p:cNvSpPr/>
          <p:nvPr/>
        </p:nvSpPr>
        <p:spPr>
          <a:xfrm flipH="1">
            <a:off x="6286800" y="4822125"/>
            <a:ext cx="28572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8"/>
          <p:cNvSpPr/>
          <p:nvPr/>
        </p:nvSpPr>
        <p:spPr>
          <a:xfrm>
            <a:off x="-542100" y="4363450"/>
            <a:ext cx="1490700" cy="1491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8"/>
          <p:cNvSpPr/>
          <p:nvPr/>
        </p:nvSpPr>
        <p:spPr>
          <a:xfrm>
            <a:off x="8430775" y="-818150"/>
            <a:ext cx="1490700" cy="1491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8"/>
          <p:cNvSpPr/>
          <p:nvPr/>
        </p:nvSpPr>
        <p:spPr>
          <a:xfrm>
            <a:off x="713225" y="4790200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18900732" scaled="0"/>
        </a:gra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/>
          <p:nvPr/>
        </p:nvSpPr>
        <p:spPr>
          <a:xfrm>
            <a:off x="0" y="4822125"/>
            <a:ext cx="16131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9"/>
          <p:cNvSpPr/>
          <p:nvPr/>
        </p:nvSpPr>
        <p:spPr>
          <a:xfrm rot="10800000">
            <a:off x="7527900" y="0"/>
            <a:ext cx="16161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9"/>
          <p:cNvSpPr/>
          <p:nvPr/>
        </p:nvSpPr>
        <p:spPr>
          <a:xfrm>
            <a:off x="-561150" y="-818150"/>
            <a:ext cx="1490700" cy="1491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9"/>
          <p:cNvSpPr/>
          <p:nvPr/>
        </p:nvSpPr>
        <p:spPr>
          <a:xfrm>
            <a:off x="8239950" y="4237275"/>
            <a:ext cx="1490700" cy="1491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9"/>
          <p:cNvSpPr/>
          <p:nvPr/>
        </p:nvSpPr>
        <p:spPr>
          <a:xfrm>
            <a:off x="713225" y="-391400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59" r:id="rId4"/>
    <p:sldLayoutId id="2147483668" r:id="rId5"/>
    <p:sldLayoutId id="2147483670" r:id="rId6"/>
    <p:sldLayoutId id="2147483674" r:id="rId7"/>
    <p:sldLayoutId id="2147483675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4-animal-classification/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/>
          <p:nvPr/>
        </p:nvSpPr>
        <p:spPr>
          <a:xfrm>
            <a:off x="7941797" y="2865160"/>
            <a:ext cx="381000" cy="381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5198774" y="-175565"/>
            <a:ext cx="4691376" cy="8485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Google Shape;234;p33"/>
          <p:cNvSpPr txBox="1">
            <a:spLocks noGrp="1"/>
          </p:cNvSpPr>
          <p:nvPr>
            <p:ph type="ctrTitle"/>
          </p:nvPr>
        </p:nvSpPr>
        <p:spPr>
          <a:xfrm>
            <a:off x="3827519" y="966750"/>
            <a:ext cx="4596953" cy="21736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2800" dirty="0" err="1" smtClean="0"/>
              <a:t>Implementasi</a:t>
            </a:r>
            <a:r>
              <a:rPr lang="en-US" sz="2800" dirty="0" smtClean="0"/>
              <a:t> </a:t>
            </a:r>
            <a:r>
              <a:rPr lang="en-US" sz="2800" dirty="0" err="1" smtClean="0"/>
              <a:t>Arsitektur</a:t>
            </a:r>
            <a:r>
              <a:rPr lang="en-US" sz="2800" dirty="0" smtClean="0"/>
              <a:t> Inception </a:t>
            </a:r>
            <a:r>
              <a:rPr lang="en-US" sz="2800" dirty="0" err="1" smtClean="0"/>
              <a:t>ResNet</a:t>
            </a:r>
            <a:r>
              <a:rPr lang="en-US" sz="2800" dirty="0" smtClean="0"/>
              <a:t> V2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Klasifikasi</a:t>
            </a:r>
            <a:r>
              <a:rPr lang="en-US" sz="2800" dirty="0" smtClean="0"/>
              <a:t> Citra </a:t>
            </a:r>
            <a:r>
              <a:rPr lang="en-US" sz="2800" dirty="0" err="1" smtClean="0"/>
              <a:t>Pada</a:t>
            </a:r>
            <a:r>
              <a:rPr lang="en-US" sz="2800" dirty="0" smtClean="0"/>
              <a:t> Data 4 Animal Classification</a:t>
            </a:r>
            <a:endParaRPr sz="2800" dirty="0">
              <a:solidFill>
                <a:schemeClr val="lt2"/>
              </a:solidFill>
            </a:endParaRPr>
          </a:p>
        </p:txBody>
      </p:sp>
      <p:sp>
        <p:nvSpPr>
          <p:cNvPr id="235" name="Google Shape;235;p33"/>
          <p:cNvSpPr txBox="1">
            <a:spLocks noGrp="1"/>
          </p:cNvSpPr>
          <p:nvPr>
            <p:ph type="subTitle" idx="1"/>
          </p:nvPr>
        </p:nvSpPr>
        <p:spPr>
          <a:xfrm>
            <a:off x="3887801" y="3935914"/>
            <a:ext cx="2977599" cy="7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rgbClr val="D049CE"/>
                </a:solidFill>
              </a:rPr>
              <a:t>ASIMO_5</a:t>
            </a:r>
            <a:endParaRPr lang="en" sz="2000" dirty="0" smtClean="0">
              <a:solidFill>
                <a:srgbClr val="D049CE"/>
              </a:solidFill>
            </a:endParaRPr>
          </a:p>
        </p:txBody>
      </p:sp>
      <p:cxnSp>
        <p:nvCxnSpPr>
          <p:cNvPr id="236" name="Google Shape;236;p33"/>
          <p:cNvCxnSpPr/>
          <p:nvPr/>
        </p:nvCxnSpPr>
        <p:spPr>
          <a:xfrm>
            <a:off x="3926474" y="3906197"/>
            <a:ext cx="12723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7" name="Google Shape;237;p33"/>
          <p:cNvSpPr/>
          <p:nvPr/>
        </p:nvSpPr>
        <p:spPr>
          <a:xfrm>
            <a:off x="7096000" y="3825650"/>
            <a:ext cx="2981400" cy="29814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3"/>
          <p:cNvSpPr/>
          <p:nvPr/>
        </p:nvSpPr>
        <p:spPr>
          <a:xfrm>
            <a:off x="8549975" y="2977775"/>
            <a:ext cx="1490700" cy="1490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0" name="Google Shape;240;p33"/>
          <p:cNvPicPr preferRelativeResize="0"/>
          <p:nvPr/>
        </p:nvPicPr>
        <p:blipFill rotWithShape="1">
          <a:blip r:embed="rId3">
            <a:alphaModFix/>
          </a:blip>
          <a:srcRect l="964" r="8921"/>
          <a:stretch/>
        </p:blipFill>
        <p:spPr>
          <a:xfrm>
            <a:off x="-764525" y="966750"/>
            <a:ext cx="4338600" cy="321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241" name="Google Shape;241;p33"/>
          <p:cNvSpPr/>
          <p:nvPr/>
        </p:nvSpPr>
        <p:spPr>
          <a:xfrm>
            <a:off x="-1063655" y="-770102"/>
            <a:ext cx="2162700" cy="2163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3"/>
          <p:cNvSpPr/>
          <p:nvPr/>
        </p:nvSpPr>
        <p:spPr>
          <a:xfrm>
            <a:off x="2361550" y="539500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8" name="Picture 4" descr="http://orbitfutureacademy.id/wp-content/uploads/2020/02/dark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529" y="102935"/>
            <a:ext cx="1411991" cy="416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593;p51"/>
          <p:cNvSpPr/>
          <p:nvPr/>
        </p:nvSpPr>
        <p:spPr>
          <a:xfrm>
            <a:off x="955890" y="1146229"/>
            <a:ext cx="646630" cy="428222"/>
          </a:xfrm>
          <a:custGeom>
            <a:avLst/>
            <a:gdLst/>
            <a:ahLst/>
            <a:cxnLst/>
            <a:rect l="l" t="t" r="r" b="b"/>
            <a:pathLst>
              <a:path w="21212" h="13913" extrusionOk="0">
                <a:moveTo>
                  <a:pt x="2971" y="0"/>
                </a:moveTo>
                <a:cubicBezTo>
                  <a:pt x="1324" y="0"/>
                  <a:pt x="1" y="1324"/>
                  <a:pt x="1" y="2971"/>
                </a:cubicBezTo>
                <a:lnTo>
                  <a:pt x="1" y="10943"/>
                </a:lnTo>
                <a:cubicBezTo>
                  <a:pt x="1" y="12589"/>
                  <a:pt x="1324" y="13913"/>
                  <a:pt x="2971" y="13913"/>
                </a:cubicBezTo>
                <a:lnTo>
                  <a:pt x="18241" y="13913"/>
                </a:lnTo>
                <a:cubicBezTo>
                  <a:pt x="19887" y="13913"/>
                  <a:pt x="21211" y="12589"/>
                  <a:pt x="21211" y="10943"/>
                </a:cubicBezTo>
                <a:lnTo>
                  <a:pt x="21211" y="2971"/>
                </a:lnTo>
                <a:cubicBezTo>
                  <a:pt x="21211" y="1324"/>
                  <a:pt x="19887" y="0"/>
                  <a:pt x="18241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chemeClr val="l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 sz="2300" dirty="0">
              <a:solidFill>
                <a:schemeClr val="lt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08" name="Google Shape;508;p48"/>
          <p:cNvSpPr/>
          <p:nvPr/>
        </p:nvSpPr>
        <p:spPr>
          <a:xfrm>
            <a:off x="422893" y="4290854"/>
            <a:ext cx="381000" cy="381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247;p34"/>
          <p:cNvSpPr txBox="1">
            <a:spLocks/>
          </p:cNvSpPr>
          <p:nvPr/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Poppins SemiBold"/>
              <a:buNone/>
              <a:defRPr sz="4500" b="0" i="0" u="none" strike="noStrike" cap="none">
                <a:solidFill>
                  <a:schemeClr val="l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Poppins SemiBold"/>
              <a:buNone/>
              <a:defRPr sz="6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Poppins SemiBold"/>
              <a:buNone/>
              <a:defRPr sz="6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Poppins SemiBold"/>
              <a:buNone/>
              <a:defRPr sz="6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Poppins SemiBold"/>
              <a:buNone/>
              <a:defRPr sz="6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Poppins SemiBold"/>
              <a:buNone/>
              <a:defRPr sz="6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Poppins SemiBold"/>
              <a:buNone/>
              <a:defRPr sz="6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Poppins SemiBold"/>
              <a:buNone/>
              <a:defRPr sz="6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Poppins SemiBold"/>
              <a:buNone/>
              <a:defRPr sz="6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n-US" sz="2800" dirty="0" smtClean="0">
                <a:solidFill>
                  <a:schemeClr val="accent2"/>
                </a:solidFill>
              </a:rPr>
              <a:t>Model : Inception-</a:t>
            </a:r>
            <a:r>
              <a:rPr lang="en-US" sz="2800" dirty="0" err="1" smtClean="0">
                <a:solidFill>
                  <a:schemeClr val="accent2"/>
                </a:solidFill>
              </a:rPr>
              <a:t>ResNet</a:t>
            </a:r>
            <a:r>
              <a:rPr lang="en-US" sz="2800" dirty="0" smtClean="0">
                <a:solidFill>
                  <a:schemeClr val="accent2"/>
                </a:solidFill>
              </a:rPr>
              <a:t> V2</a:t>
            </a:r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21" name="Google Shape;294;p37"/>
          <p:cNvCxnSpPr/>
          <p:nvPr/>
        </p:nvCxnSpPr>
        <p:spPr>
          <a:xfrm>
            <a:off x="814237" y="1008152"/>
            <a:ext cx="5332781" cy="7316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593;p51"/>
          <p:cNvSpPr/>
          <p:nvPr/>
        </p:nvSpPr>
        <p:spPr>
          <a:xfrm>
            <a:off x="1008686" y="1198620"/>
            <a:ext cx="614300" cy="402920"/>
          </a:xfrm>
          <a:custGeom>
            <a:avLst/>
            <a:gdLst/>
            <a:ahLst/>
            <a:cxnLst/>
            <a:rect l="l" t="t" r="r" b="b"/>
            <a:pathLst>
              <a:path w="21212" h="13913" extrusionOk="0">
                <a:moveTo>
                  <a:pt x="2971" y="0"/>
                </a:moveTo>
                <a:cubicBezTo>
                  <a:pt x="1324" y="0"/>
                  <a:pt x="1" y="1324"/>
                  <a:pt x="1" y="2971"/>
                </a:cubicBezTo>
                <a:lnTo>
                  <a:pt x="1" y="10943"/>
                </a:lnTo>
                <a:cubicBezTo>
                  <a:pt x="1" y="12589"/>
                  <a:pt x="1324" y="13913"/>
                  <a:pt x="2971" y="13913"/>
                </a:cubicBezTo>
                <a:lnTo>
                  <a:pt x="18241" y="13913"/>
                </a:lnTo>
                <a:cubicBezTo>
                  <a:pt x="19887" y="13913"/>
                  <a:pt x="21211" y="12589"/>
                  <a:pt x="21211" y="10943"/>
                </a:cubicBezTo>
                <a:lnTo>
                  <a:pt x="21211" y="2971"/>
                </a:lnTo>
                <a:cubicBezTo>
                  <a:pt x="21211" y="1324"/>
                  <a:pt x="19887" y="0"/>
                  <a:pt x="1824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l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 sz="2000" dirty="0">
              <a:solidFill>
                <a:schemeClr val="lt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9" name="Google Shape;509;p48"/>
          <p:cNvSpPr/>
          <p:nvPr/>
        </p:nvSpPr>
        <p:spPr>
          <a:xfrm>
            <a:off x="6981628" y="-144837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358;p42"/>
          <p:cNvSpPr txBox="1">
            <a:spLocks noGrp="1"/>
          </p:cNvSpPr>
          <p:nvPr>
            <p:ph type="title"/>
          </p:nvPr>
        </p:nvSpPr>
        <p:spPr>
          <a:xfrm>
            <a:off x="1622986" y="1198620"/>
            <a:ext cx="5628603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accent2"/>
                </a:solidFill>
              </a:rPr>
              <a:t>Parameter</a:t>
            </a:r>
            <a:endParaRPr sz="2000" dirty="0">
              <a:solidFill>
                <a:schemeClr val="accent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56557"/>
          <a:stretch/>
        </p:blipFill>
        <p:spPr>
          <a:xfrm>
            <a:off x="1719659" y="1848175"/>
            <a:ext cx="3504348" cy="14054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r="29956" b="68000"/>
          <a:stretch/>
        </p:blipFill>
        <p:spPr>
          <a:xfrm>
            <a:off x="1719659" y="1574451"/>
            <a:ext cx="5150065" cy="18005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-334" t="46982" r="334" b="43185"/>
          <a:stretch/>
        </p:blipFill>
        <p:spPr>
          <a:xfrm>
            <a:off x="1723905" y="3354760"/>
            <a:ext cx="5065884" cy="45985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l="-334" t="80085" r="334" b="-107"/>
          <a:stretch/>
        </p:blipFill>
        <p:spPr>
          <a:xfrm>
            <a:off x="1719658" y="3992679"/>
            <a:ext cx="5070131" cy="9371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9564" y="1998242"/>
            <a:ext cx="1181161" cy="4762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9564" y="2738778"/>
            <a:ext cx="1200212" cy="615982"/>
          </a:xfrm>
          <a:prstGeom prst="rect">
            <a:avLst/>
          </a:prstGeom>
        </p:spPr>
      </p:pic>
      <p:sp>
        <p:nvSpPr>
          <p:cNvPr id="17" name="Google Shape;359;p42"/>
          <p:cNvSpPr txBox="1">
            <a:spLocks noGrp="1"/>
          </p:cNvSpPr>
          <p:nvPr>
            <p:ph type="subTitle" idx="1"/>
          </p:nvPr>
        </p:nvSpPr>
        <p:spPr>
          <a:xfrm>
            <a:off x="7234147" y="3580092"/>
            <a:ext cx="1215629" cy="5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lnSpc>
                <a:spcPct val="150000"/>
              </a:lnSpc>
            </a:pPr>
            <a:r>
              <a:rPr lang="en-US" sz="1300" dirty="0" smtClean="0">
                <a:solidFill>
                  <a:schemeClr val="accent2"/>
                </a:solidFill>
              </a:rPr>
              <a:t>Epoch=15</a:t>
            </a:r>
            <a:endParaRPr sz="13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96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5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Ukuran Kebaikan Model</a:t>
            </a:r>
            <a:endParaRPr sz="2800" dirty="0"/>
          </a:p>
        </p:txBody>
      </p:sp>
      <p:sp>
        <p:nvSpPr>
          <p:cNvPr id="609" name="Google Shape;609;p51"/>
          <p:cNvSpPr/>
          <p:nvPr/>
        </p:nvSpPr>
        <p:spPr>
          <a:xfrm>
            <a:off x="6940075" y="-790750"/>
            <a:ext cx="1490700" cy="1490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" name="Google Shape;294;p37"/>
          <p:cNvCxnSpPr/>
          <p:nvPr/>
        </p:nvCxnSpPr>
        <p:spPr>
          <a:xfrm>
            <a:off x="792292" y="1107507"/>
            <a:ext cx="5332781" cy="7316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0" name="Google Shape;610;p51"/>
          <p:cNvSpPr/>
          <p:nvPr/>
        </p:nvSpPr>
        <p:spPr>
          <a:xfrm>
            <a:off x="7936500" y="220750"/>
            <a:ext cx="637500" cy="637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359;p42"/>
          <p:cNvSpPr txBox="1">
            <a:spLocks/>
          </p:cNvSpPr>
          <p:nvPr/>
        </p:nvSpPr>
        <p:spPr>
          <a:xfrm>
            <a:off x="814237" y="1249537"/>
            <a:ext cx="7423314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dirty="0" err="1" smtClean="0">
                <a:solidFill>
                  <a:schemeClr val="accent2"/>
                </a:solidFill>
              </a:rPr>
              <a:t>Menggunakan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perhitungan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skor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akurasi</a:t>
            </a:r>
            <a:r>
              <a:rPr lang="en-US" dirty="0" smtClean="0">
                <a:solidFill>
                  <a:schemeClr val="accent2"/>
                </a:solidFill>
              </a:rPr>
              <a:t> data train </a:t>
            </a:r>
            <a:r>
              <a:rPr lang="en-US" dirty="0" err="1" smtClean="0">
                <a:solidFill>
                  <a:schemeClr val="accent2"/>
                </a:solidFill>
              </a:rPr>
              <a:t>dan</a:t>
            </a:r>
            <a:r>
              <a:rPr lang="en-US" dirty="0" smtClean="0">
                <a:solidFill>
                  <a:schemeClr val="accent2"/>
                </a:solidFill>
              </a:rPr>
              <a:t> data valid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61875" b="19271"/>
          <a:stretch/>
        </p:blipFill>
        <p:spPr>
          <a:xfrm>
            <a:off x="932665" y="2541689"/>
            <a:ext cx="6007409" cy="310101"/>
          </a:xfrm>
          <a:prstGeom prst="rect">
            <a:avLst/>
          </a:prstGeom>
        </p:spPr>
      </p:pic>
      <p:sp>
        <p:nvSpPr>
          <p:cNvPr id="17" name="Google Shape;359;p42"/>
          <p:cNvSpPr txBox="1">
            <a:spLocks/>
          </p:cNvSpPr>
          <p:nvPr/>
        </p:nvSpPr>
        <p:spPr>
          <a:xfrm>
            <a:off x="860318" y="1558870"/>
            <a:ext cx="7423314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dirty="0" smtClean="0">
                <a:solidFill>
                  <a:schemeClr val="accent2"/>
                </a:solidFill>
              </a:rPr>
              <a:t>Loss </a:t>
            </a:r>
            <a:r>
              <a:rPr lang="en-US" dirty="0" err="1" smtClean="0">
                <a:solidFill>
                  <a:schemeClr val="accent2"/>
                </a:solidFill>
              </a:rPr>
              <a:t>dan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akurasi</a:t>
            </a:r>
            <a:r>
              <a:rPr lang="en-US" dirty="0" smtClean="0">
                <a:solidFill>
                  <a:schemeClr val="accent2"/>
                </a:solidFill>
              </a:rPr>
              <a:t> data train</a:t>
            </a:r>
          </a:p>
          <a:p>
            <a:pPr marL="0" indent="0"/>
            <a:endParaRPr lang="en-US" dirty="0">
              <a:solidFill>
                <a:schemeClr val="accent2"/>
              </a:solidFill>
            </a:endParaRPr>
          </a:p>
          <a:p>
            <a:pPr marL="0" indent="0"/>
            <a:endParaRPr lang="en-US" dirty="0">
              <a:solidFill>
                <a:schemeClr val="accent2"/>
              </a:solidFill>
            </a:endParaRPr>
          </a:p>
          <a:p>
            <a:pPr marL="0" indent="0"/>
            <a:r>
              <a:rPr lang="en-US" dirty="0">
                <a:solidFill>
                  <a:schemeClr val="accent2"/>
                </a:solidFill>
              </a:rPr>
              <a:t>Loss </a:t>
            </a:r>
            <a:r>
              <a:rPr lang="en-US" dirty="0" err="1">
                <a:solidFill>
                  <a:schemeClr val="accent2"/>
                </a:solidFill>
              </a:rPr>
              <a:t>dan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akurasi</a:t>
            </a:r>
            <a:r>
              <a:rPr lang="en-US" dirty="0">
                <a:solidFill>
                  <a:schemeClr val="accent2"/>
                </a:solidFill>
              </a:rPr>
              <a:t> data </a:t>
            </a:r>
            <a:r>
              <a:rPr lang="en-US" dirty="0" smtClean="0">
                <a:solidFill>
                  <a:schemeClr val="accent2"/>
                </a:solidFill>
              </a:rPr>
              <a:t>valid</a:t>
            </a:r>
            <a:endParaRPr lang="en-US" dirty="0">
              <a:solidFill>
                <a:schemeClr val="accent2"/>
              </a:solidFill>
            </a:endParaRPr>
          </a:p>
          <a:p>
            <a:pPr marL="0" indent="0"/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t="81350"/>
          <a:stretch/>
        </p:blipFill>
        <p:spPr>
          <a:xfrm>
            <a:off x="932666" y="1924701"/>
            <a:ext cx="6007409" cy="30674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t="50238"/>
          <a:stretch/>
        </p:blipFill>
        <p:spPr>
          <a:xfrm>
            <a:off x="1043984" y="3034959"/>
            <a:ext cx="2521536" cy="167221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/>
          <a:srcRect b="50738"/>
          <a:stretch/>
        </p:blipFill>
        <p:spPr>
          <a:xfrm>
            <a:off x="3825051" y="3031821"/>
            <a:ext cx="2551895" cy="167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3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5"/>
          <p:cNvSpPr txBox="1">
            <a:spLocks noGrp="1"/>
          </p:cNvSpPr>
          <p:nvPr>
            <p:ph type="title" idx="6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dirty="0" smtClean="0"/>
              <a:t>Leaderboard</a:t>
            </a:r>
            <a:endParaRPr dirty="0"/>
          </a:p>
        </p:txBody>
      </p:sp>
      <p:sp>
        <p:nvSpPr>
          <p:cNvPr id="275" name="Google Shape;275;p35"/>
          <p:cNvSpPr/>
          <p:nvPr/>
        </p:nvSpPr>
        <p:spPr>
          <a:xfrm>
            <a:off x="7514650" y="-1340675"/>
            <a:ext cx="2981400" cy="29814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5"/>
          <p:cNvSpPr/>
          <p:nvPr/>
        </p:nvSpPr>
        <p:spPr>
          <a:xfrm>
            <a:off x="6586200" y="-595325"/>
            <a:ext cx="1490700" cy="1490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791" y="1182861"/>
            <a:ext cx="6795473" cy="318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49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5"/>
          <p:cNvSpPr txBox="1">
            <a:spLocks noGrp="1"/>
          </p:cNvSpPr>
          <p:nvPr>
            <p:ph type="subTitle" idx="1"/>
          </p:nvPr>
        </p:nvSpPr>
        <p:spPr>
          <a:xfrm>
            <a:off x="1778812" y="1748675"/>
            <a:ext cx="6355538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accent2"/>
              </a:buClr>
              <a:buSzPts val="1100"/>
            </a:pPr>
            <a:r>
              <a:rPr lang="en" dirty="0" smtClean="0">
                <a:solidFill>
                  <a:schemeClr val="accent2"/>
                </a:solidFill>
              </a:rPr>
              <a:t>Dari </a:t>
            </a:r>
            <a:r>
              <a:rPr lang="en" b="1" dirty="0" smtClean="0">
                <a:solidFill>
                  <a:schemeClr val="accent2"/>
                </a:solidFill>
              </a:rPr>
              <a:t>4-animal-classification.xlsx,</a:t>
            </a:r>
            <a:r>
              <a:rPr lang="en" dirty="0" smtClean="0">
                <a:solidFill>
                  <a:schemeClr val="accent2"/>
                </a:solidFill>
              </a:rPr>
              <a:t> dapat dibuatkan model klasifikasi citra menggunakan transfer learning model Inception Resnet V2. </a:t>
            </a:r>
            <a:r>
              <a:rPr lang="en-US" dirty="0" err="1" smtClean="0">
                <a:solidFill>
                  <a:schemeClr val="accent2"/>
                </a:solidFill>
              </a:rPr>
              <a:t>Dengan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langkah</a:t>
            </a:r>
            <a:r>
              <a:rPr lang="en-US" dirty="0" smtClean="0">
                <a:solidFill>
                  <a:schemeClr val="accent2"/>
                </a:solidFill>
              </a:rPr>
              <a:t>: load data-preprocessing data (data split, </a:t>
            </a:r>
            <a:r>
              <a:rPr lang="en-US" dirty="0" err="1" smtClean="0">
                <a:solidFill>
                  <a:schemeClr val="accent2"/>
                </a:solidFill>
              </a:rPr>
              <a:t>augmentasi</a:t>
            </a:r>
            <a:r>
              <a:rPr lang="en-US" dirty="0" smtClean="0">
                <a:solidFill>
                  <a:schemeClr val="accent2"/>
                </a:solidFill>
              </a:rPr>
              <a:t>, normalize)- modelling (</a:t>
            </a:r>
            <a:r>
              <a:rPr lang="en-US" dirty="0" err="1" smtClean="0">
                <a:solidFill>
                  <a:schemeClr val="accent2"/>
                </a:solidFill>
              </a:rPr>
              <a:t>memanggil</a:t>
            </a:r>
            <a:r>
              <a:rPr lang="en-US" dirty="0" smtClean="0">
                <a:solidFill>
                  <a:schemeClr val="accent2"/>
                </a:solidFill>
              </a:rPr>
              <a:t> based model Inception </a:t>
            </a:r>
            <a:r>
              <a:rPr lang="en-US" dirty="0" err="1" smtClean="0">
                <a:solidFill>
                  <a:schemeClr val="accent2"/>
                </a:solidFill>
              </a:rPr>
              <a:t>Resnet</a:t>
            </a:r>
            <a:r>
              <a:rPr lang="en-US" dirty="0" smtClean="0">
                <a:solidFill>
                  <a:schemeClr val="accent2"/>
                </a:solidFill>
              </a:rPr>
              <a:t> V2, freeze layer, </a:t>
            </a:r>
            <a:r>
              <a:rPr lang="en-US" dirty="0" err="1" smtClean="0">
                <a:solidFill>
                  <a:schemeClr val="accent2"/>
                </a:solidFill>
              </a:rPr>
              <a:t>menambah</a:t>
            </a:r>
            <a:r>
              <a:rPr lang="en-US" dirty="0" smtClean="0">
                <a:solidFill>
                  <a:schemeClr val="accent2"/>
                </a:solidFill>
              </a:rPr>
              <a:t> layer dropout </a:t>
            </a:r>
            <a:r>
              <a:rPr lang="en-US" dirty="0" err="1" smtClean="0">
                <a:solidFill>
                  <a:schemeClr val="accent2"/>
                </a:solidFill>
              </a:rPr>
              <a:t>dan</a:t>
            </a:r>
            <a:r>
              <a:rPr lang="en-US" dirty="0" smtClean="0">
                <a:solidFill>
                  <a:schemeClr val="accent2"/>
                </a:solidFill>
              </a:rPr>
              <a:t> dense, model optimizer Adam)-</a:t>
            </a:r>
            <a:r>
              <a:rPr lang="en-US" dirty="0" err="1" smtClean="0">
                <a:solidFill>
                  <a:schemeClr val="accent2"/>
                </a:solidFill>
              </a:rPr>
              <a:t>evaluasi</a:t>
            </a:r>
            <a:r>
              <a:rPr lang="en-US" dirty="0" smtClean="0">
                <a:solidFill>
                  <a:schemeClr val="accent2"/>
                </a:solidFill>
              </a:rPr>
              <a:t>(</a:t>
            </a:r>
            <a:r>
              <a:rPr lang="en-US" dirty="0" err="1" smtClean="0">
                <a:solidFill>
                  <a:schemeClr val="accent2"/>
                </a:solidFill>
              </a:rPr>
              <a:t>perhitungan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acc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dan</a:t>
            </a:r>
            <a:r>
              <a:rPr lang="en-US" dirty="0" smtClean="0">
                <a:solidFill>
                  <a:schemeClr val="accent2"/>
                </a:solidFill>
              </a:rPr>
              <a:t> loss data train </a:t>
            </a:r>
            <a:r>
              <a:rPr lang="en-US" dirty="0" err="1" smtClean="0">
                <a:solidFill>
                  <a:schemeClr val="accent2"/>
                </a:solidFill>
              </a:rPr>
              <a:t>dan</a:t>
            </a:r>
            <a:r>
              <a:rPr lang="en-US" dirty="0" smtClean="0">
                <a:solidFill>
                  <a:schemeClr val="accent2"/>
                </a:solidFill>
              </a:rPr>
              <a:t> data valid)-</a:t>
            </a:r>
            <a:r>
              <a:rPr lang="en-US" dirty="0" err="1" smtClean="0">
                <a:solidFill>
                  <a:schemeClr val="accent2"/>
                </a:solidFill>
              </a:rPr>
              <a:t>prediksi</a:t>
            </a:r>
            <a:r>
              <a:rPr lang="en-US" dirty="0" smtClean="0">
                <a:solidFill>
                  <a:schemeClr val="accent2"/>
                </a:solidFill>
              </a:rPr>
              <a:t> data test</a:t>
            </a:r>
            <a:endParaRPr lang="en" b="1" dirty="0">
              <a:solidFill>
                <a:schemeClr val="accent2"/>
              </a:solidFill>
            </a:endParaRPr>
          </a:p>
        </p:txBody>
      </p:sp>
      <p:sp>
        <p:nvSpPr>
          <p:cNvPr id="262" name="Google Shape;262;p35"/>
          <p:cNvSpPr txBox="1">
            <a:spLocks noGrp="1"/>
          </p:cNvSpPr>
          <p:nvPr>
            <p:ph type="title" idx="4"/>
          </p:nvPr>
        </p:nvSpPr>
        <p:spPr>
          <a:xfrm>
            <a:off x="1036913" y="1832525"/>
            <a:ext cx="6657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64" name="Google Shape;264;p35"/>
          <p:cNvSpPr txBox="1">
            <a:spLocks noGrp="1"/>
          </p:cNvSpPr>
          <p:nvPr>
            <p:ph type="title" idx="6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dirty="0" smtClean="0"/>
              <a:t>Kesimpulan</a:t>
            </a:r>
            <a:endParaRPr dirty="0"/>
          </a:p>
        </p:txBody>
      </p:sp>
      <p:cxnSp>
        <p:nvCxnSpPr>
          <p:cNvPr id="271" name="Google Shape;271;p35"/>
          <p:cNvCxnSpPr/>
          <p:nvPr/>
        </p:nvCxnSpPr>
        <p:spPr>
          <a:xfrm>
            <a:off x="1036913" y="2267000"/>
            <a:ext cx="6657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5" name="Google Shape;275;p35"/>
          <p:cNvSpPr/>
          <p:nvPr/>
        </p:nvSpPr>
        <p:spPr>
          <a:xfrm>
            <a:off x="7514650" y="-1340675"/>
            <a:ext cx="2981400" cy="29814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5"/>
          <p:cNvSpPr/>
          <p:nvPr/>
        </p:nvSpPr>
        <p:spPr>
          <a:xfrm>
            <a:off x="6586200" y="-595325"/>
            <a:ext cx="1490700" cy="1490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259;p35"/>
          <p:cNvSpPr txBox="1">
            <a:spLocks noGrp="1"/>
          </p:cNvSpPr>
          <p:nvPr>
            <p:ph type="subTitle" idx="1"/>
          </p:nvPr>
        </p:nvSpPr>
        <p:spPr>
          <a:xfrm>
            <a:off x="1721362" y="3428770"/>
            <a:ext cx="6355538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accent2"/>
              </a:buClr>
              <a:buSzPts val="1100"/>
            </a:pPr>
            <a:r>
              <a:rPr lang="en-US" dirty="0" err="1" smtClean="0">
                <a:solidFill>
                  <a:schemeClr val="accent2"/>
                </a:solidFill>
              </a:rPr>
              <a:t>Klasifikasi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citra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menggunakan</a:t>
            </a:r>
            <a:r>
              <a:rPr lang="en-US" dirty="0" smtClean="0">
                <a:solidFill>
                  <a:schemeClr val="accent2"/>
                </a:solidFill>
              </a:rPr>
              <a:t> model Inception </a:t>
            </a:r>
            <a:r>
              <a:rPr lang="en-US" dirty="0" err="1" smtClean="0">
                <a:solidFill>
                  <a:schemeClr val="accent2"/>
                </a:solidFill>
              </a:rPr>
              <a:t>Resnet</a:t>
            </a:r>
            <a:r>
              <a:rPr lang="en-US" dirty="0" smtClean="0">
                <a:solidFill>
                  <a:schemeClr val="accent2"/>
                </a:solidFill>
              </a:rPr>
              <a:t> V2 </a:t>
            </a:r>
            <a:r>
              <a:rPr lang="en-US" dirty="0" err="1" smtClean="0">
                <a:solidFill>
                  <a:schemeClr val="accent2"/>
                </a:solidFill>
              </a:rPr>
              <a:t>menghasilkan</a:t>
            </a:r>
            <a:r>
              <a:rPr lang="en-US" dirty="0" smtClean="0">
                <a:solidFill>
                  <a:schemeClr val="accent2"/>
                </a:solidFill>
              </a:rPr>
              <a:t> model yang </a:t>
            </a:r>
            <a:r>
              <a:rPr lang="en-US" dirty="0" err="1" smtClean="0">
                <a:solidFill>
                  <a:schemeClr val="accent2"/>
                </a:solidFill>
              </a:rPr>
              <a:t>dapat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dinyatakan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goodfit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dengan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akurasi</a:t>
            </a:r>
            <a:r>
              <a:rPr lang="en-US" dirty="0" smtClean="0">
                <a:solidFill>
                  <a:schemeClr val="accent2"/>
                </a:solidFill>
              </a:rPr>
              <a:t> data train 99% </a:t>
            </a:r>
            <a:r>
              <a:rPr lang="en-US" dirty="0" err="1" smtClean="0">
                <a:solidFill>
                  <a:schemeClr val="accent2"/>
                </a:solidFill>
              </a:rPr>
              <a:t>dan</a:t>
            </a:r>
            <a:r>
              <a:rPr lang="en-US" dirty="0" smtClean="0">
                <a:solidFill>
                  <a:schemeClr val="accent2"/>
                </a:solidFill>
              </a:rPr>
              <a:t> data validation 98%. </a:t>
            </a:r>
            <a:r>
              <a:rPr lang="en-US" dirty="0" err="1" smtClean="0">
                <a:solidFill>
                  <a:schemeClr val="accent2"/>
                </a:solidFill>
              </a:rPr>
              <a:t>Sedangkan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untuk</a:t>
            </a:r>
            <a:r>
              <a:rPr lang="en-US" dirty="0" smtClean="0">
                <a:solidFill>
                  <a:schemeClr val="accent2"/>
                </a:solidFill>
              </a:rPr>
              <a:t> loss data train 3% </a:t>
            </a:r>
            <a:r>
              <a:rPr lang="en-US" dirty="0" err="1" smtClean="0">
                <a:solidFill>
                  <a:schemeClr val="accent2"/>
                </a:solidFill>
              </a:rPr>
              <a:t>dan</a:t>
            </a:r>
            <a:r>
              <a:rPr lang="en-US" dirty="0" smtClean="0">
                <a:solidFill>
                  <a:schemeClr val="accent2"/>
                </a:solidFill>
              </a:rPr>
              <a:t> data validation 4%</a:t>
            </a:r>
            <a:endParaRPr lang="en" b="1" dirty="0">
              <a:solidFill>
                <a:schemeClr val="accent2"/>
              </a:solidFill>
            </a:endParaRPr>
          </a:p>
        </p:txBody>
      </p:sp>
      <p:sp>
        <p:nvSpPr>
          <p:cNvPr id="34" name="Google Shape;262;p35"/>
          <p:cNvSpPr txBox="1">
            <a:spLocks noGrp="1"/>
          </p:cNvSpPr>
          <p:nvPr>
            <p:ph type="title" idx="4"/>
          </p:nvPr>
        </p:nvSpPr>
        <p:spPr>
          <a:xfrm>
            <a:off x="979463" y="3512620"/>
            <a:ext cx="6657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cxnSp>
        <p:nvCxnSpPr>
          <p:cNvPr id="35" name="Google Shape;271;p35"/>
          <p:cNvCxnSpPr/>
          <p:nvPr/>
        </p:nvCxnSpPr>
        <p:spPr>
          <a:xfrm>
            <a:off x="979463" y="3947095"/>
            <a:ext cx="6657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2"/>
          <p:cNvSpPr txBox="1">
            <a:spLocks noGrp="1"/>
          </p:cNvSpPr>
          <p:nvPr>
            <p:ph type="title" idx="8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Latar Belakang</a:t>
            </a:r>
            <a:endParaRPr sz="2800" dirty="0"/>
          </a:p>
        </p:txBody>
      </p:sp>
      <p:sp>
        <p:nvSpPr>
          <p:cNvPr id="387" name="Google Shape;387;p42"/>
          <p:cNvSpPr/>
          <p:nvPr/>
        </p:nvSpPr>
        <p:spPr>
          <a:xfrm>
            <a:off x="8407454" y="4159985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294;p37"/>
          <p:cNvCxnSpPr/>
          <p:nvPr/>
        </p:nvCxnSpPr>
        <p:spPr>
          <a:xfrm>
            <a:off x="814237" y="1008152"/>
            <a:ext cx="5332781" cy="7316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84442" y="1015468"/>
            <a:ext cx="3947295" cy="1043758"/>
          </a:xfrm>
        </p:spPr>
        <p:txBody>
          <a:bodyPr/>
          <a:lstStyle/>
          <a:p>
            <a:pPr marL="179388" indent="-136525" algn="just">
              <a:buFont typeface="Arial" panose="020B0604020202020204" pitchFamily="34" charset="0"/>
              <a:buChar char="•"/>
            </a:pPr>
            <a:r>
              <a:rPr lang="en-US" sz="1300" dirty="0" err="1" smtClean="0">
                <a:solidFill>
                  <a:schemeClr val="accent2"/>
                </a:solidFill>
              </a:rPr>
              <a:t>Melalui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pengenalan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jenis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hewan</a:t>
            </a:r>
            <a:r>
              <a:rPr lang="en-US" sz="1300" dirty="0">
                <a:solidFill>
                  <a:schemeClr val="accent2"/>
                </a:solidFill>
              </a:rPr>
              <a:t> yang </a:t>
            </a:r>
            <a:r>
              <a:rPr lang="en-US" sz="1300" dirty="0" err="1" smtClean="0">
                <a:solidFill>
                  <a:schemeClr val="accent2"/>
                </a:solidFill>
              </a:rPr>
              <a:t>dikembangkan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secara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komputerisasi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diharapkan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dapat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digunakan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untuk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membantu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peneliti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dalam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mengenali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dan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mengklasifikasikan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makhluk-mahkluk</a:t>
            </a:r>
            <a:r>
              <a:rPr lang="en-US" sz="1300" dirty="0">
                <a:solidFill>
                  <a:schemeClr val="accent2"/>
                </a:solidFill>
              </a:rPr>
              <a:t> yang </a:t>
            </a:r>
            <a:r>
              <a:rPr lang="en-US" sz="1300" dirty="0" err="1">
                <a:solidFill>
                  <a:schemeClr val="accent2"/>
                </a:solidFill>
              </a:rPr>
              <a:t>mereka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jumpai</a:t>
            </a:r>
            <a:r>
              <a:rPr lang="en-US" sz="1300" dirty="0" smtClean="0">
                <a:solidFill>
                  <a:schemeClr val="accent2"/>
                </a:solidFill>
              </a:rPr>
              <a:t>.</a:t>
            </a:r>
          </a:p>
          <a:p>
            <a:pPr marL="179388" indent="-136525" algn="just">
              <a:buFont typeface="Arial" panose="020B0604020202020204" pitchFamily="34" charset="0"/>
              <a:buChar char="•"/>
            </a:pPr>
            <a:r>
              <a:rPr lang="en-US" sz="1300" dirty="0" err="1" smtClean="0">
                <a:solidFill>
                  <a:schemeClr val="accent2"/>
                </a:solidFill>
                <a:latin typeface="Poppins" panose="020B0604020202020204" charset="0"/>
                <a:ea typeface="Tahoma" panose="020B0604030504040204" pitchFamily="34" charset="0"/>
                <a:cs typeface="Poppins" panose="020B0604020202020204" charset="0"/>
              </a:rPr>
              <a:t>Dalam</a:t>
            </a:r>
            <a:r>
              <a:rPr lang="en-US" sz="1300" dirty="0" smtClean="0">
                <a:solidFill>
                  <a:schemeClr val="accent2"/>
                </a:solidFill>
                <a:latin typeface="Poppins" panose="020B0604020202020204" charset="0"/>
                <a:ea typeface="Tahoma" panose="020B0604030504040204" pitchFamily="34" charset="0"/>
                <a:cs typeface="Poppins" panose="020B0604020202020204" charset="0"/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  <a:latin typeface="Poppins" panose="020B0604020202020204" charset="0"/>
                <a:ea typeface="Tahoma" panose="020B0604030504040204" pitchFamily="34" charset="0"/>
                <a:cs typeface="Poppins" panose="020B0604020202020204" charset="0"/>
              </a:rPr>
              <a:t>tulisan</a:t>
            </a:r>
            <a:r>
              <a:rPr lang="en-US" sz="1300" dirty="0" smtClean="0">
                <a:solidFill>
                  <a:schemeClr val="accent2"/>
                </a:solidFill>
                <a:latin typeface="Poppins" panose="020B0604020202020204" charset="0"/>
                <a:ea typeface="Tahoma" panose="020B0604030504040204" pitchFamily="34" charset="0"/>
                <a:cs typeface="Poppins" panose="020B0604020202020204" charset="0"/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  <a:latin typeface="Poppins" panose="020B0604020202020204" charset="0"/>
                <a:ea typeface="Tahoma" panose="020B0604030504040204" pitchFamily="34" charset="0"/>
                <a:cs typeface="Poppins" panose="020B0604020202020204" charset="0"/>
              </a:rPr>
              <a:t>ini</a:t>
            </a:r>
            <a:r>
              <a:rPr lang="en-US" sz="1300" dirty="0" smtClean="0">
                <a:solidFill>
                  <a:schemeClr val="accent2"/>
                </a:solidFill>
                <a:latin typeface="Poppins" panose="020B0604020202020204" charset="0"/>
                <a:ea typeface="Tahoma" panose="020B0604030504040204" pitchFamily="34" charset="0"/>
                <a:cs typeface="Poppins" panose="020B0604020202020204" charset="0"/>
              </a:rPr>
              <a:t>, </a:t>
            </a:r>
            <a:r>
              <a:rPr lang="en-US" sz="1300" dirty="0" err="1" smtClean="0">
                <a:solidFill>
                  <a:schemeClr val="accent2"/>
                </a:solidFill>
                <a:latin typeface="Poppins" panose="020B0604020202020204" charset="0"/>
                <a:ea typeface="Tahoma" panose="020B0604030504040204" pitchFamily="34" charset="0"/>
                <a:cs typeface="Poppins" panose="020B0604020202020204" charset="0"/>
              </a:rPr>
              <a:t>pengenalan</a:t>
            </a:r>
            <a:r>
              <a:rPr lang="en-US" sz="1300" dirty="0" smtClean="0">
                <a:solidFill>
                  <a:schemeClr val="accent2"/>
                </a:solidFill>
                <a:latin typeface="Poppins" panose="020B0604020202020204" charset="0"/>
                <a:ea typeface="Tahoma" panose="020B0604030504040204" pitchFamily="34" charset="0"/>
                <a:cs typeface="Poppins" panose="020B0604020202020204" charset="0"/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  <a:latin typeface="Poppins" panose="020B0604020202020204" charset="0"/>
                <a:ea typeface="Tahoma" panose="020B0604030504040204" pitchFamily="34" charset="0"/>
                <a:cs typeface="Poppins" panose="020B0604020202020204" charset="0"/>
              </a:rPr>
              <a:t>citra</a:t>
            </a:r>
            <a:r>
              <a:rPr lang="en-US" sz="1300" dirty="0" smtClean="0">
                <a:solidFill>
                  <a:schemeClr val="accent2"/>
                </a:solidFill>
                <a:latin typeface="Poppins" panose="020B0604020202020204" charset="0"/>
                <a:ea typeface="Tahoma" panose="020B0604030504040204" pitchFamily="34" charset="0"/>
                <a:cs typeface="Poppins" panose="020B0604020202020204" charset="0"/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  <a:latin typeface="Poppins" panose="020B0604020202020204" charset="0"/>
                <a:ea typeface="Tahoma" panose="020B0604030504040204" pitchFamily="34" charset="0"/>
                <a:cs typeface="Poppins" panose="020B0604020202020204" charset="0"/>
              </a:rPr>
              <a:t>dibatasi</a:t>
            </a:r>
            <a:r>
              <a:rPr lang="en-US" sz="1300" dirty="0" smtClean="0">
                <a:solidFill>
                  <a:schemeClr val="accent2"/>
                </a:solidFill>
                <a:latin typeface="Poppins" panose="020B0604020202020204" charset="0"/>
                <a:ea typeface="Tahoma" panose="020B0604030504040204" pitchFamily="34" charset="0"/>
                <a:cs typeface="Poppins" panose="020B0604020202020204" charset="0"/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  <a:latin typeface="Poppins" panose="020B0604020202020204" charset="0"/>
                <a:ea typeface="Tahoma" panose="020B0604030504040204" pitchFamily="34" charset="0"/>
                <a:cs typeface="Poppins" panose="020B0604020202020204" charset="0"/>
              </a:rPr>
              <a:t>untuk</a:t>
            </a:r>
            <a:r>
              <a:rPr lang="en-US" sz="1300" dirty="0" smtClean="0">
                <a:solidFill>
                  <a:schemeClr val="accent2"/>
                </a:solidFill>
                <a:latin typeface="Poppins" panose="020B0604020202020204" charset="0"/>
                <a:ea typeface="Tahoma" panose="020B0604030504040204" pitchFamily="34" charset="0"/>
                <a:cs typeface="Poppins" panose="020B0604020202020204" charset="0"/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  <a:latin typeface="Poppins" panose="020B0604020202020204" charset="0"/>
                <a:ea typeface="Tahoma" panose="020B0604030504040204" pitchFamily="34" charset="0"/>
                <a:cs typeface="Poppins" panose="020B0604020202020204" charset="0"/>
              </a:rPr>
              <a:t>binatang</a:t>
            </a:r>
            <a:r>
              <a:rPr lang="en-US" sz="1300" dirty="0" smtClean="0">
                <a:solidFill>
                  <a:schemeClr val="accent2"/>
                </a:solidFill>
                <a:latin typeface="Poppins" panose="020B0604020202020204" charset="0"/>
                <a:ea typeface="Tahoma" panose="020B0604030504040204" pitchFamily="34" charset="0"/>
                <a:cs typeface="Poppins" panose="020B0604020202020204" charset="0"/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  <a:latin typeface="Poppins" panose="020B0604020202020204" charset="0"/>
                <a:ea typeface="Tahoma" panose="020B0604030504040204" pitchFamily="34" charset="0"/>
                <a:cs typeface="Poppins" panose="020B0604020202020204" charset="0"/>
              </a:rPr>
              <a:t>anjing</a:t>
            </a:r>
            <a:r>
              <a:rPr lang="en-US" sz="1300" dirty="0" smtClean="0">
                <a:solidFill>
                  <a:schemeClr val="accent2"/>
                </a:solidFill>
                <a:latin typeface="Poppins" panose="020B0604020202020204" charset="0"/>
                <a:ea typeface="Tahoma" panose="020B0604030504040204" pitchFamily="34" charset="0"/>
                <a:cs typeface="Poppins" panose="020B0604020202020204" charset="0"/>
              </a:rPr>
              <a:t>, </a:t>
            </a:r>
            <a:r>
              <a:rPr lang="en-US" sz="1300" dirty="0" err="1" smtClean="0">
                <a:solidFill>
                  <a:schemeClr val="accent2"/>
                </a:solidFill>
                <a:latin typeface="Poppins" panose="020B0604020202020204" charset="0"/>
                <a:ea typeface="Tahoma" panose="020B0604030504040204" pitchFamily="34" charset="0"/>
                <a:cs typeface="Poppins" panose="020B0604020202020204" charset="0"/>
              </a:rPr>
              <a:t>kucing</a:t>
            </a:r>
            <a:r>
              <a:rPr lang="en-US" sz="1300" dirty="0" smtClean="0">
                <a:solidFill>
                  <a:schemeClr val="accent2"/>
                </a:solidFill>
                <a:latin typeface="Poppins" panose="020B0604020202020204" charset="0"/>
                <a:ea typeface="Tahoma" panose="020B0604030504040204" pitchFamily="34" charset="0"/>
                <a:cs typeface="Poppins" panose="020B0604020202020204" charset="0"/>
              </a:rPr>
              <a:t>, </a:t>
            </a:r>
            <a:r>
              <a:rPr lang="en-US" sz="1300" dirty="0" err="1" smtClean="0">
                <a:solidFill>
                  <a:schemeClr val="accent2"/>
                </a:solidFill>
                <a:latin typeface="Poppins" panose="020B0604020202020204" charset="0"/>
                <a:ea typeface="Tahoma" panose="020B0604030504040204" pitchFamily="34" charset="0"/>
                <a:cs typeface="Poppins" panose="020B0604020202020204" charset="0"/>
              </a:rPr>
              <a:t>rusa</a:t>
            </a:r>
            <a:r>
              <a:rPr lang="en-US" sz="1300" dirty="0" smtClean="0">
                <a:solidFill>
                  <a:schemeClr val="accent2"/>
                </a:solidFill>
                <a:latin typeface="Poppins" panose="020B0604020202020204" charset="0"/>
                <a:ea typeface="Tahoma" panose="020B0604030504040204" pitchFamily="34" charset="0"/>
                <a:cs typeface="Poppins" panose="020B0604020202020204" charset="0"/>
              </a:rPr>
              <a:t>, </a:t>
            </a:r>
            <a:r>
              <a:rPr lang="en-US" sz="1300" dirty="0" err="1" smtClean="0">
                <a:solidFill>
                  <a:schemeClr val="accent2"/>
                </a:solidFill>
                <a:latin typeface="Poppins" panose="020B0604020202020204" charset="0"/>
                <a:ea typeface="Tahoma" panose="020B0604030504040204" pitchFamily="34" charset="0"/>
                <a:cs typeface="Poppins" panose="020B0604020202020204" charset="0"/>
              </a:rPr>
              <a:t>dan</a:t>
            </a:r>
            <a:r>
              <a:rPr lang="en-US" sz="1300" dirty="0" smtClean="0">
                <a:solidFill>
                  <a:schemeClr val="accent2"/>
                </a:solidFill>
                <a:latin typeface="Poppins" panose="020B0604020202020204" charset="0"/>
                <a:ea typeface="Tahoma" panose="020B0604030504040204" pitchFamily="34" charset="0"/>
                <a:cs typeface="Poppins" panose="020B0604020202020204" charset="0"/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  <a:latin typeface="Poppins" panose="020B0604020202020204" charset="0"/>
                <a:ea typeface="Tahoma" panose="020B0604030504040204" pitchFamily="34" charset="0"/>
                <a:cs typeface="Poppins" panose="020B0604020202020204" charset="0"/>
              </a:rPr>
              <a:t>kuda</a:t>
            </a:r>
            <a:r>
              <a:rPr lang="en-US" sz="1300" dirty="0">
                <a:solidFill>
                  <a:schemeClr val="accent2"/>
                </a:solidFill>
                <a:latin typeface="Poppins" panose="020B0604020202020204" charset="0"/>
                <a:ea typeface="Tahoma" panose="020B0604030504040204" pitchFamily="34" charset="0"/>
                <a:cs typeface="Poppins" panose="020B0604020202020204" charset="0"/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  <a:latin typeface="Poppins" panose="020B0604020202020204" charset="0"/>
                <a:ea typeface="Tahoma" panose="020B0604030504040204" pitchFamily="34" charset="0"/>
                <a:cs typeface="Poppins" panose="020B0604020202020204" charset="0"/>
              </a:rPr>
              <a:t>dengan</a:t>
            </a:r>
            <a:r>
              <a:rPr lang="en-US" sz="1300" dirty="0" smtClean="0">
                <a:solidFill>
                  <a:schemeClr val="accent2"/>
                </a:solidFill>
                <a:latin typeface="Poppins" panose="020B0604020202020204" charset="0"/>
                <a:ea typeface="Tahoma" panose="020B0604030504040204" pitchFamily="34" charset="0"/>
                <a:cs typeface="Poppins" panose="020B0604020202020204" charset="0"/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  <a:latin typeface="Poppins" panose="020B0604020202020204" charset="0"/>
                <a:ea typeface="Tahoma" panose="020B0604030504040204" pitchFamily="34" charset="0"/>
                <a:cs typeface="Poppins" panose="020B0604020202020204" charset="0"/>
              </a:rPr>
              <a:t>menggunakan</a:t>
            </a:r>
            <a:r>
              <a:rPr lang="en-US" sz="1300" dirty="0" smtClean="0">
                <a:solidFill>
                  <a:schemeClr val="accent2"/>
                </a:solidFill>
                <a:latin typeface="Poppins" panose="020B0604020202020204" charset="0"/>
                <a:ea typeface="Tahoma" panose="020B0604030504040204" pitchFamily="34" charset="0"/>
                <a:cs typeface="Poppins" panose="020B0604020202020204" charset="0"/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  <a:latin typeface="Poppins" panose="020B0604020202020204" charset="0"/>
                <a:ea typeface="Tahoma" panose="020B0604030504040204" pitchFamily="34" charset="0"/>
                <a:cs typeface="Poppins" panose="020B0604020202020204" charset="0"/>
              </a:rPr>
              <a:t>metode</a:t>
            </a:r>
            <a:r>
              <a:rPr lang="en-US" sz="1300" dirty="0" smtClean="0">
                <a:solidFill>
                  <a:schemeClr val="accent2"/>
                </a:solidFill>
                <a:latin typeface="Poppins" panose="020B0604020202020204" charset="0"/>
                <a:ea typeface="Tahoma" panose="020B0604030504040204" pitchFamily="34" charset="0"/>
                <a:cs typeface="Poppins" panose="020B0604020202020204" charset="0"/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  <a:latin typeface="Poppins" panose="020B0604020202020204" charset="0"/>
                <a:ea typeface="Tahoma" panose="020B0604030504040204" pitchFamily="34" charset="0"/>
                <a:cs typeface="Poppins" panose="020B0604020202020204" charset="0"/>
              </a:rPr>
              <a:t>deeplearning</a:t>
            </a:r>
            <a:r>
              <a:rPr lang="en-US" sz="1300" dirty="0" smtClean="0">
                <a:solidFill>
                  <a:schemeClr val="accent2"/>
                </a:solidFill>
                <a:latin typeface="Poppins" panose="020B0604020202020204" charset="0"/>
                <a:ea typeface="Tahoma" panose="020B0604030504040204" pitchFamily="34" charset="0"/>
                <a:cs typeface="Poppins" panose="020B0604020202020204" charset="0"/>
              </a:rPr>
              <a:t> CNN.</a:t>
            </a:r>
          </a:p>
          <a:p>
            <a:pPr marL="179388" indent="-136525" algn="just">
              <a:buFont typeface="Arial" panose="020B0604020202020204" pitchFamily="34" charset="0"/>
              <a:buChar char="•"/>
            </a:pPr>
            <a:r>
              <a:rPr lang="en-US" sz="1300" dirty="0" err="1" smtClean="0">
                <a:solidFill>
                  <a:schemeClr val="accent2"/>
                </a:solidFill>
                <a:latin typeface="Poppins" panose="020B0604020202020204" charset="0"/>
                <a:ea typeface="Tahoma" panose="020B0604030504040204" pitchFamily="34" charset="0"/>
                <a:cs typeface="Poppins" panose="020B0604020202020204" charset="0"/>
              </a:rPr>
              <a:t>Namun</a:t>
            </a:r>
            <a:r>
              <a:rPr lang="en-US" sz="1300" dirty="0" smtClean="0">
                <a:solidFill>
                  <a:schemeClr val="accent2"/>
                </a:solidFill>
                <a:latin typeface="Poppins" panose="020B0604020202020204" charset="0"/>
                <a:ea typeface="Tahoma" panose="020B0604030504040204" pitchFamily="34" charset="0"/>
                <a:cs typeface="Poppins" panose="020B0604020202020204" charset="0"/>
              </a:rPr>
              <a:t>, </a:t>
            </a:r>
            <a:r>
              <a:rPr lang="en-US" sz="1300" dirty="0" err="1" smtClean="0">
                <a:solidFill>
                  <a:schemeClr val="accent2"/>
                </a:solidFill>
                <a:latin typeface="Poppins" panose="020B0604020202020204" charset="0"/>
                <a:ea typeface="Tahoma" panose="020B0604030504040204" pitchFamily="34" charset="0"/>
                <a:cs typeface="Poppins" panose="020B0604020202020204" charset="0"/>
              </a:rPr>
              <a:t>deeplearning</a:t>
            </a:r>
            <a:r>
              <a:rPr lang="en-US" sz="1300" dirty="0" smtClean="0">
                <a:solidFill>
                  <a:schemeClr val="accent2"/>
                </a:solidFill>
                <a:latin typeface="Poppins" panose="020B0604020202020204" charset="0"/>
                <a:ea typeface="Tahoma" panose="020B0604030504040204" pitchFamily="34" charset="0"/>
                <a:cs typeface="Poppins" panose="020B0604020202020204" charset="0"/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memerlukan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jumlah</a:t>
            </a:r>
            <a:r>
              <a:rPr lang="en-US" sz="1300" dirty="0">
                <a:solidFill>
                  <a:schemeClr val="accent2"/>
                </a:solidFill>
              </a:rPr>
              <a:t> data yang </a:t>
            </a:r>
            <a:r>
              <a:rPr lang="en-US" sz="1300" dirty="0" err="1">
                <a:solidFill>
                  <a:schemeClr val="accent2"/>
                </a:solidFill>
              </a:rPr>
              <a:t>sangat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banyak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dalam</a:t>
            </a:r>
            <a:r>
              <a:rPr lang="en-US" sz="1300" dirty="0">
                <a:solidFill>
                  <a:schemeClr val="accent2"/>
                </a:solidFill>
              </a:rPr>
              <a:t> proses </a:t>
            </a:r>
            <a:r>
              <a:rPr lang="en-US" sz="1300" dirty="0" err="1">
                <a:solidFill>
                  <a:schemeClr val="accent2"/>
                </a:solidFill>
              </a:rPr>
              <a:t>pelatihan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modelnya</a:t>
            </a:r>
            <a:r>
              <a:rPr lang="en-US" sz="1300" dirty="0" smtClean="0">
                <a:solidFill>
                  <a:schemeClr val="accent2"/>
                </a:solidFill>
              </a:rPr>
              <a:t>. </a:t>
            </a:r>
            <a:r>
              <a:rPr lang="en-US" sz="1300" dirty="0" err="1" smtClean="0">
                <a:solidFill>
                  <a:schemeClr val="accent2"/>
                </a:solidFill>
              </a:rPr>
              <a:t>Oleh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karena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itu</a:t>
            </a:r>
            <a:r>
              <a:rPr lang="en-US" sz="1300" dirty="0" smtClean="0">
                <a:solidFill>
                  <a:schemeClr val="accent2"/>
                </a:solidFill>
              </a:rPr>
              <a:t>, </a:t>
            </a:r>
            <a:r>
              <a:rPr lang="en-US" sz="1300" dirty="0" err="1" smtClean="0">
                <a:solidFill>
                  <a:schemeClr val="accent2"/>
                </a:solidFill>
              </a:rPr>
              <a:t>digunakan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pendekatan</a:t>
            </a:r>
            <a:r>
              <a:rPr lang="en-US" sz="1300" dirty="0" smtClean="0">
                <a:solidFill>
                  <a:schemeClr val="accent2"/>
                </a:solidFill>
              </a:rPr>
              <a:t> Transfer </a:t>
            </a:r>
            <a:r>
              <a:rPr lang="en-US" sz="1300" dirty="0">
                <a:solidFill>
                  <a:schemeClr val="accent2"/>
                </a:solidFill>
              </a:rPr>
              <a:t>L</a:t>
            </a:r>
            <a:r>
              <a:rPr lang="en-US" sz="1300" dirty="0" smtClean="0">
                <a:solidFill>
                  <a:schemeClr val="accent2"/>
                </a:solidFill>
              </a:rPr>
              <a:t>earning, model Inception </a:t>
            </a:r>
            <a:r>
              <a:rPr lang="en-US" sz="1300" dirty="0" err="1" smtClean="0">
                <a:solidFill>
                  <a:schemeClr val="accent2"/>
                </a:solidFill>
              </a:rPr>
              <a:t>ResNet</a:t>
            </a:r>
            <a:r>
              <a:rPr lang="en-US" sz="1300" dirty="0" smtClean="0">
                <a:solidFill>
                  <a:schemeClr val="accent2"/>
                </a:solidFill>
              </a:rPr>
              <a:t> V2</a:t>
            </a:r>
            <a:endParaRPr lang="en-US" sz="1300" dirty="0" smtClean="0">
              <a:solidFill>
                <a:schemeClr val="accent2"/>
              </a:solidFill>
              <a:latin typeface="Poppins" panose="020B0604020202020204" charset="0"/>
              <a:ea typeface="Tahoma" panose="020B0604030504040204" pitchFamily="34" charset="0"/>
              <a:cs typeface="Poppins" panose="020B0604020202020204" charset="0"/>
            </a:endParaRPr>
          </a:p>
          <a:p>
            <a:pPr marL="179388" indent="-136525" algn="just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chemeClr val="accent2"/>
              </a:solidFill>
              <a:latin typeface="Poppins" panose="020B0604020202020204" charset="0"/>
              <a:ea typeface="Tahoma" panose="020B0604030504040204" pitchFamily="34" charset="0"/>
              <a:cs typeface="Poppins" panose="020B0604020202020204" charset="0"/>
            </a:endParaRPr>
          </a:p>
          <a:p>
            <a:pPr marL="179388" indent="-136525" algn="just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chemeClr val="accent2"/>
              </a:solidFill>
              <a:latin typeface="Poppins" panose="020B0604020202020204" charset="0"/>
              <a:ea typeface="Tahoma" panose="020B0604030504040204" pitchFamily="34" charset="0"/>
              <a:cs typeface="Poppins" panose="020B0604020202020204" charset="0"/>
            </a:endParaRPr>
          </a:p>
          <a:p>
            <a:pPr marL="179388" indent="-136525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chemeClr val="accent2"/>
              </a:solidFill>
            </a:endParaRPr>
          </a:p>
          <a:p>
            <a:pPr marL="179388" indent="-136525"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accent2"/>
              </a:solidFill>
            </a:endParaRPr>
          </a:p>
        </p:txBody>
      </p:sp>
      <p:sp>
        <p:nvSpPr>
          <p:cNvPr id="40" name="Subtitle 4"/>
          <p:cNvSpPr>
            <a:spLocks noGrp="1"/>
          </p:cNvSpPr>
          <p:nvPr>
            <p:ph type="subTitle" idx="1"/>
          </p:nvPr>
        </p:nvSpPr>
        <p:spPr>
          <a:xfrm>
            <a:off x="713225" y="1015468"/>
            <a:ext cx="3938288" cy="983267"/>
          </a:xfrm>
        </p:spPr>
        <p:txBody>
          <a:bodyPr/>
          <a:lstStyle/>
          <a:p>
            <a:pPr marL="179388" indent="-136525" algn="just">
              <a:buFont typeface="Arial" panose="020B0604020202020204" pitchFamily="34" charset="0"/>
              <a:buChar char="•"/>
            </a:pPr>
            <a:r>
              <a:rPr lang="sv-SE" sz="1300" dirty="0">
                <a:solidFill>
                  <a:schemeClr val="accent2"/>
                </a:solidFill>
              </a:rPr>
              <a:t>Pada era </a:t>
            </a:r>
            <a:r>
              <a:rPr lang="sv-SE" sz="1300" dirty="0" smtClean="0">
                <a:solidFill>
                  <a:schemeClr val="accent2"/>
                </a:solidFill>
              </a:rPr>
              <a:t>sekarang, teknologi pengenalan </a:t>
            </a:r>
            <a:r>
              <a:rPr lang="sv-SE" sz="1300" dirty="0">
                <a:solidFill>
                  <a:schemeClr val="accent2"/>
                </a:solidFill>
              </a:rPr>
              <a:t>citra menjadi salah satu inputan yang banyak diterapkan pada berbagai </a:t>
            </a:r>
            <a:r>
              <a:rPr lang="sv-SE" sz="1300" dirty="0" smtClean="0">
                <a:solidFill>
                  <a:schemeClr val="accent2"/>
                </a:solidFill>
              </a:rPr>
              <a:t>bidang, karena bermanfaat, salah satunya mampu mengenali dan mengklasifikasikan objek citra.</a:t>
            </a:r>
          </a:p>
          <a:p>
            <a:pPr marL="179388" indent="-136525" algn="just">
              <a:buFont typeface="Arial" panose="020B0604020202020204" pitchFamily="34" charset="0"/>
              <a:buChar char="•"/>
            </a:pPr>
            <a:r>
              <a:rPr lang="sv-SE" sz="1300" dirty="0" smtClean="0">
                <a:solidFill>
                  <a:schemeClr val="accent2"/>
                </a:solidFill>
                <a:latin typeface="Poppins" panose="020B0604020202020204" charset="0"/>
                <a:ea typeface="Tahoma" panose="020B0604030504040204" pitchFamily="34" charset="0"/>
                <a:cs typeface="Poppins" panose="020B0604020202020204" charset="0"/>
              </a:rPr>
              <a:t>Pengenalan citra menjadi </a:t>
            </a:r>
            <a:r>
              <a:rPr lang="en-US" sz="1300" dirty="0" err="1">
                <a:solidFill>
                  <a:schemeClr val="accent2"/>
                </a:solidFill>
              </a:rPr>
              <a:t>salah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satu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alat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penting</a:t>
            </a:r>
            <a:r>
              <a:rPr lang="en-US" sz="1300" dirty="0">
                <a:solidFill>
                  <a:schemeClr val="accent2"/>
                </a:solidFill>
              </a:rPr>
              <a:t> yang </a:t>
            </a:r>
            <a:r>
              <a:rPr lang="en-US" sz="1300" dirty="0" err="1">
                <a:solidFill>
                  <a:schemeClr val="accent2"/>
                </a:solidFill>
              </a:rPr>
              <a:t>sangat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dibutuhkan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bagi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dunia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penelitian</a:t>
            </a:r>
            <a:r>
              <a:rPr lang="en-US" sz="1300" dirty="0" smtClean="0">
                <a:solidFill>
                  <a:schemeClr val="accent2"/>
                </a:solidFill>
              </a:rPr>
              <a:t>. </a:t>
            </a:r>
          </a:p>
          <a:p>
            <a:pPr marL="179388" indent="-136525" algn="just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chemeClr val="accent2"/>
                </a:solidFill>
              </a:rPr>
              <a:t>Salah </a:t>
            </a:r>
            <a:r>
              <a:rPr lang="en-US" sz="1300" dirty="0" err="1" smtClean="0">
                <a:solidFill>
                  <a:schemeClr val="accent2"/>
                </a:solidFill>
              </a:rPr>
              <a:t>satu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permasalahan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tersebut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adalah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banyaknya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binatang</a:t>
            </a:r>
            <a:r>
              <a:rPr lang="en-US" sz="1300" dirty="0" smtClean="0">
                <a:solidFill>
                  <a:schemeClr val="accent2"/>
                </a:solidFill>
              </a:rPr>
              <a:t> yang </a:t>
            </a:r>
            <a:r>
              <a:rPr lang="en-US" sz="1300" dirty="0" err="1" smtClean="0">
                <a:solidFill>
                  <a:schemeClr val="accent2"/>
                </a:solidFill>
              </a:rPr>
              <a:t>ada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dimuka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bumi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ini</a:t>
            </a:r>
            <a:r>
              <a:rPr lang="en-US" sz="1300" dirty="0" smtClean="0">
                <a:solidFill>
                  <a:schemeClr val="accent2"/>
                </a:solidFill>
              </a:rPr>
              <a:t>. </a:t>
            </a:r>
            <a:r>
              <a:rPr lang="en-US" sz="1300" dirty="0" err="1" smtClean="0">
                <a:solidFill>
                  <a:schemeClr val="accent2"/>
                </a:solidFill>
              </a:rPr>
              <a:t>Terdapat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sekitar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>
                <a:solidFill>
                  <a:schemeClr val="accent2"/>
                </a:solidFill>
              </a:rPr>
              <a:t>8,7 </a:t>
            </a:r>
            <a:r>
              <a:rPr lang="en-US" sz="1300" dirty="0" err="1">
                <a:solidFill>
                  <a:schemeClr val="accent2"/>
                </a:solidFill>
              </a:rPr>
              <a:t>Juta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spesies</a:t>
            </a:r>
            <a:r>
              <a:rPr lang="en-US" sz="1300" dirty="0" smtClean="0">
                <a:solidFill>
                  <a:schemeClr val="accent2"/>
                </a:solidFill>
              </a:rPr>
              <a:t>, </a:t>
            </a:r>
            <a:r>
              <a:rPr lang="en-US" sz="1300" dirty="0" err="1" smtClean="0">
                <a:solidFill>
                  <a:schemeClr val="accent2"/>
                </a:solidFill>
              </a:rPr>
              <a:t>dimana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satu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spesies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ada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lebih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dari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beberapa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ribu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hingga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beberapa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juta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jenis</a:t>
            </a:r>
            <a:r>
              <a:rPr lang="en-US" sz="1300" dirty="0" smtClean="0">
                <a:solidFill>
                  <a:schemeClr val="accent2"/>
                </a:solidFill>
              </a:rPr>
              <a:t>.</a:t>
            </a:r>
          </a:p>
          <a:p>
            <a:pPr marL="179388" indent="-136525" algn="just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accent2"/>
                </a:solidFill>
                <a:latin typeface="Poppins" panose="020B0604020202020204" charset="0"/>
                <a:ea typeface="Tahoma" panose="020B0604030504040204" pitchFamily="34" charset="0"/>
                <a:cs typeface="Poppins" panose="020B0604020202020204" charset="0"/>
              </a:rPr>
              <a:t>Banyaknya</a:t>
            </a:r>
            <a:r>
              <a:rPr lang="en-US" sz="1300" dirty="0">
                <a:solidFill>
                  <a:schemeClr val="accent2"/>
                </a:solidFill>
                <a:latin typeface="Poppins" panose="020B0604020202020204" charset="0"/>
                <a:ea typeface="Tahoma" panose="020B0604030504040204" pitchFamily="34" charset="0"/>
                <a:cs typeface="Poppins" panose="020B0604020202020204" charset="0"/>
              </a:rPr>
              <a:t> </a:t>
            </a:r>
            <a:r>
              <a:rPr lang="en-US" sz="1300" dirty="0" err="1">
                <a:solidFill>
                  <a:schemeClr val="accent2"/>
                </a:solidFill>
                <a:latin typeface="Poppins" panose="020B0604020202020204" charset="0"/>
                <a:ea typeface="Tahoma" panose="020B0604030504040204" pitchFamily="34" charset="0"/>
                <a:cs typeface="Poppins" panose="020B0604020202020204" charset="0"/>
              </a:rPr>
              <a:t>jenis</a:t>
            </a:r>
            <a:r>
              <a:rPr lang="en-US" sz="1300" dirty="0">
                <a:solidFill>
                  <a:schemeClr val="accent2"/>
                </a:solidFill>
                <a:latin typeface="Poppins" panose="020B0604020202020204" charset="0"/>
                <a:ea typeface="Tahoma" panose="020B0604030504040204" pitchFamily="34" charset="0"/>
                <a:cs typeface="Poppins" panose="020B0604020202020204" charset="0"/>
              </a:rPr>
              <a:t> </a:t>
            </a:r>
            <a:r>
              <a:rPr lang="en-US" sz="1300" dirty="0" err="1">
                <a:solidFill>
                  <a:schemeClr val="accent2"/>
                </a:solidFill>
                <a:latin typeface="Poppins" panose="020B0604020202020204" charset="0"/>
                <a:ea typeface="Tahoma" panose="020B0604030504040204" pitchFamily="34" charset="0"/>
                <a:cs typeface="Poppins" panose="020B0604020202020204" charset="0"/>
              </a:rPr>
              <a:t>binatang</a:t>
            </a:r>
            <a:r>
              <a:rPr lang="en-US" sz="1300" dirty="0">
                <a:solidFill>
                  <a:schemeClr val="accent2"/>
                </a:solidFill>
                <a:latin typeface="Poppins" panose="020B0604020202020204" charset="0"/>
                <a:ea typeface="Tahoma" panose="020B0604030504040204" pitchFamily="34" charset="0"/>
                <a:cs typeface="Poppins" panose="020B0604020202020204" charset="0"/>
              </a:rPr>
              <a:t> </a:t>
            </a:r>
            <a:r>
              <a:rPr lang="en-US" sz="1300" dirty="0" err="1">
                <a:solidFill>
                  <a:schemeClr val="accent2"/>
                </a:solidFill>
                <a:latin typeface="Poppins" panose="020B0604020202020204" charset="0"/>
                <a:ea typeface="Tahoma" panose="020B0604030504040204" pitchFamily="34" charset="0"/>
                <a:cs typeface="Poppins" panose="020B0604020202020204" charset="0"/>
              </a:rPr>
              <a:t>dengan</a:t>
            </a:r>
            <a:r>
              <a:rPr lang="en-US" sz="1300" dirty="0">
                <a:solidFill>
                  <a:schemeClr val="accent2"/>
                </a:solidFill>
                <a:latin typeface="Poppins" panose="020B0604020202020204" charset="0"/>
                <a:ea typeface="Tahoma" panose="020B0604030504040204" pitchFamily="34" charset="0"/>
                <a:cs typeface="Poppins" panose="020B0604020202020204" charset="0"/>
              </a:rPr>
              <a:t> </a:t>
            </a:r>
            <a:r>
              <a:rPr lang="en-US" sz="1300" dirty="0" err="1">
                <a:solidFill>
                  <a:schemeClr val="accent2"/>
                </a:solidFill>
                <a:latin typeface="Poppins" panose="020B0604020202020204" charset="0"/>
                <a:ea typeface="Tahoma" panose="020B0604030504040204" pitchFamily="34" charset="0"/>
                <a:cs typeface="Poppins" panose="020B0604020202020204" charset="0"/>
              </a:rPr>
              <a:t>spesies</a:t>
            </a:r>
            <a:r>
              <a:rPr lang="en-US" sz="1300" dirty="0">
                <a:solidFill>
                  <a:schemeClr val="accent2"/>
                </a:solidFill>
                <a:latin typeface="Poppins" panose="020B0604020202020204" charset="0"/>
                <a:ea typeface="Tahoma" panose="020B0604030504040204" pitchFamily="34" charset="0"/>
                <a:cs typeface="Poppins" panose="020B0604020202020204" charset="0"/>
              </a:rPr>
              <a:t> yang </a:t>
            </a:r>
            <a:r>
              <a:rPr lang="en-US" sz="1300" dirty="0" err="1">
                <a:solidFill>
                  <a:schemeClr val="accent2"/>
                </a:solidFill>
                <a:latin typeface="Poppins" panose="020B0604020202020204" charset="0"/>
                <a:ea typeface="Tahoma" panose="020B0604030504040204" pitchFamily="34" charset="0"/>
                <a:cs typeface="Poppins" panose="020B0604020202020204" charset="0"/>
              </a:rPr>
              <a:t>banyak</a:t>
            </a:r>
            <a:r>
              <a:rPr lang="en-US" sz="1300" dirty="0">
                <a:solidFill>
                  <a:schemeClr val="accent2"/>
                </a:solidFill>
                <a:latin typeface="Poppins" panose="020B0604020202020204" charset="0"/>
                <a:ea typeface="Tahoma" panose="020B0604030504040204" pitchFamily="34" charset="0"/>
                <a:cs typeface="Poppins" panose="020B0604020202020204" charset="0"/>
              </a:rPr>
              <a:t> pula </a:t>
            </a:r>
            <a:r>
              <a:rPr lang="en-US" sz="1300" dirty="0" err="1">
                <a:solidFill>
                  <a:schemeClr val="accent2"/>
                </a:solidFill>
                <a:latin typeface="Poppins" panose="020B0604020202020204" charset="0"/>
                <a:ea typeface="Tahoma" panose="020B0604030504040204" pitchFamily="34" charset="0"/>
                <a:cs typeface="Poppins" panose="020B0604020202020204" charset="0"/>
              </a:rPr>
              <a:t>mengakibatkan</a:t>
            </a:r>
            <a:r>
              <a:rPr lang="en-US" sz="1300" dirty="0">
                <a:solidFill>
                  <a:schemeClr val="accent2"/>
                </a:solidFill>
                <a:latin typeface="Poppins" panose="020B0604020202020204" charset="0"/>
                <a:ea typeface="Tahoma" panose="020B0604030504040204" pitchFamily="34" charset="0"/>
                <a:cs typeface="Poppins" panose="020B0604020202020204" charset="0"/>
              </a:rPr>
              <a:t> </a:t>
            </a:r>
            <a:r>
              <a:rPr lang="en-US" sz="1300" dirty="0" err="1">
                <a:solidFill>
                  <a:schemeClr val="accent2"/>
                </a:solidFill>
                <a:latin typeface="Poppins" panose="020B0604020202020204" charset="0"/>
                <a:ea typeface="Tahoma" panose="020B0604030504040204" pitchFamily="34" charset="0"/>
                <a:cs typeface="Poppins" panose="020B0604020202020204" charset="0"/>
              </a:rPr>
              <a:t>butuh</a:t>
            </a:r>
            <a:r>
              <a:rPr lang="en-US" sz="1300" dirty="0">
                <a:solidFill>
                  <a:schemeClr val="accent2"/>
                </a:solidFill>
                <a:latin typeface="Poppins" panose="020B0604020202020204" charset="0"/>
                <a:ea typeface="Tahoma" panose="020B0604030504040204" pitchFamily="34" charset="0"/>
                <a:cs typeface="Poppins" panose="020B0604020202020204" charset="0"/>
              </a:rPr>
              <a:t> </a:t>
            </a:r>
            <a:r>
              <a:rPr lang="en-US" sz="1300" dirty="0" err="1">
                <a:solidFill>
                  <a:schemeClr val="accent2"/>
                </a:solidFill>
                <a:latin typeface="Poppins" panose="020B0604020202020204" charset="0"/>
                <a:ea typeface="Tahoma" panose="020B0604030504040204" pitchFamily="34" charset="0"/>
                <a:cs typeface="Poppins" panose="020B0604020202020204" charset="0"/>
              </a:rPr>
              <a:t>banyak</a:t>
            </a:r>
            <a:r>
              <a:rPr lang="en-US" sz="1300" dirty="0">
                <a:solidFill>
                  <a:schemeClr val="accent2"/>
                </a:solidFill>
                <a:latin typeface="Poppins" panose="020B0604020202020204" charset="0"/>
                <a:ea typeface="Tahoma" panose="020B0604030504040204" pitchFamily="34" charset="0"/>
                <a:cs typeface="Poppins" panose="020B0604020202020204" charset="0"/>
              </a:rPr>
              <a:t> </a:t>
            </a:r>
            <a:r>
              <a:rPr lang="en-US" sz="1300" dirty="0" err="1">
                <a:solidFill>
                  <a:schemeClr val="accent2"/>
                </a:solidFill>
                <a:latin typeface="Poppins" panose="020B0604020202020204" charset="0"/>
                <a:ea typeface="Tahoma" panose="020B0604030504040204" pitchFamily="34" charset="0"/>
                <a:cs typeface="Poppins" panose="020B0604020202020204" charset="0"/>
              </a:rPr>
              <a:t>waktu</a:t>
            </a:r>
            <a:r>
              <a:rPr lang="en-US" sz="1300" dirty="0">
                <a:solidFill>
                  <a:schemeClr val="accent2"/>
                </a:solidFill>
                <a:latin typeface="Poppins" panose="020B0604020202020204" charset="0"/>
                <a:ea typeface="Tahoma" panose="020B0604030504040204" pitchFamily="34" charset="0"/>
                <a:cs typeface="Poppins" panose="020B0604020202020204" charset="0"/>
              </a:rPr>
              <a:t> </a:t>
            </a:r>
            <a:r>
              <a:rPr lang="en-US" sz="1300" dirty="0" err="1">
                <a:solidFill>
                  <a:schemeClr val="accent2"/>
                </a:solidFill>
                <a:latin typeface="Poppins" panose="020B0604020202020204" charset="0"/>
                <a:ea typeface="Tahoma" panose="020B0604030504040204" pitchFamily="34" charset="0"/>
                <a:cs typeface="Poppins" panose="020B0604020202020204" charset="0"/>
              </a:rPr>
              <a:t>untuk</a:t>
            </a:r>
            <a:r>
              <a:rPr lang="en-US" sz="1300" dirty="0">
                <a:solidFill>
                  <a:schemeClr val="accent2"/>
                </a:solidFill>
                <a:latin typeface="Poppins" panose="020B0604020202020204" charset="0"/>
                <a:ea typeface="Tahoma" panose="020B0604030504040204" pitchFamily="34" charset="0"/>
                <a:cs typeface="Poppins" panose="020B0604020202020204" charset="0"/>
              </a:rPr>
              <a:t> </a:t>
            </a:r>
            <a:r>
              <a:rPr lang="en-US" sz="1300" dirty="0" err="1">
                <a:solidFill>
                  <a:schemeClr val="accent2"/>
                </a:solidFill>
                <a:latin typeface="Poppins" panose="020B0604020202020204" charset="0"/>
                <a:ea typeface="Tahoma" panose="020B0604030504040204" pitchFamily="34" charset="0"/>
                <a:cs typeface="Poppins" panose="020B0604020202020204" charset="0"/>
              </a:rPr>
              <a:t>dapat</a:t>
            </a:r>
            <a:r>
              <a:rPr lang="en-US" sz="1300" dirty="0">
                <a:solidFill>
                  <a:schemeClr val="accent2"/>
                </a:solidFill>
                <a:latin typeface="Poppins" panose="020B0604020202020204" charset="0"/>
                <a:ea typeface="Tahoma" panose="020B0604030504040204" pitchFamily="34" charset="0"/>
                <a:cs typeface="Poppins" panose="020B0604020202020204" charset="0"/>
              </a:rPr>
              <a:t> </a:t>
            </a:r>
            <a:r>
              <a:rPr lang="en-US" sz="1300" dirty="0" err="1">
                <a:solidFill>
                  <a:schemeClr val="accent2"/>
                </a:solidFill>
                <a:latin typeface="Poppins" panose="020B0604020202020204" charset="0"/>
                <a:ea typeface="Tahoma" panose="020B0604030504040204" pitchFamily="34" charset="0"/>
                <a:cs typeface="Poppins" panose="020B0604020202020204" charset="0"/>
              </a:rPr>
              <a:t>mengenali</a:t>
            </a:r>
            <a:r>
              <a:rPr lang="en-US" sz="1300" dirty="0">
                <a:solidFill>
                  <a:schemeClr val="accent2"/>
                </a:solidFill>
                <a:latin typeface="Poppins" panose="020B0604020202020204" charset="0"/>
                <a:ea typeface="Tahoma" panose="020B0604030504040204" pitchFamily="34" charset="0"/>
                <a:cs typeface="Poppins" panose="020B0604020202020204" charset="0"/>
              </a:rPr>
              <a:t> </a:t>
            </a:r>
            <a:r>
              <a:rPr lang="en-US" sz="1300" dirty="0" err="1">
                <a:solidFill>
                  <a:schemeClr val="accent2"/>
                </a:solidFill>
                <a:latin typeface="Poppins" panose="020B0604020202020204" charset="0"/>
                <a:ea typeface="Tahoma" panose="020B0604030504040204" pitchFamily="34" charset="0"/>
                <a:cs typeface="Poppins" panose="020B0604020202020204" charset="0"/>
              </a:rPr>
              <a:t>binatang</a:t>
            </a:r>
            <a:r>
              <a:rPr lang="en-US" sz="1300" dirty="0">
                <a:solidFill>
                  <a:schemeClr val="accent2"/>
                </a:solidFill>
                <a:latin typeface="Poppins" panose="020B0604020202020204" charset="0"/>
                <a:ea typeface="Tahoma" panose="020B0604030504040204" pitchFamily="34" charset="0"/>
                <a:cs typeface="Poppins" panose="020B0604020202020204" charset="0"/>
              </a:rPr>
              <a:t> </a:t>
            </a:r>
            <a:r>
              <a:rPr lang="en-US" sz="1300" dirty="0" err="1">
                <a:solidFill>
                  <a:schemeClr val="accent2"/>
                </a:solidFill>
                <a:latin typeface="Poppins" panose="020B0604020202020204" charset="0"/>
                <a:ea typeface="Tahoma" panose="020B0604030504040204" pitchFamily="34" charset="0"/>
                <a:cs typeface="Poppins" panose="020B0604020202020204" charset="0"/>
              </a:rPr>
              <a:t>tersebut</a:t>
            </a:r>
            <a:r>
              <a:rPr lang="en-US" sz="1300" dirty="0">
                <a:solidFill>
                  <a:schemeClr val="accent2"/>
                </a:solidFill>
                <a:latin typeface="Poppins" panose="020B0604020202020204" charset="0"/>
                <a:ea typeface="Tahoma" panose="020B0604030504040204" pitchFamily="34" charset="0"/>
                <a:cs typeface="Poppins" panose="020B0604020202020204" charset="0"/>
              </a:rPr>
              <a:t> </a:t>
            </a:r>
            <a:r>
              <a:rPr lang="en-US" sz="1300" dirty="0" err="1">
                <a:solidFill>
                  <a:schemeClr val="accent2"/>
                </a:solidFill>
                <a:latin typeface="Poppins" panose="020B0604020202020204" charset="0"/>
                <a:ea typeface="Tahoma" panose="020B0604030504040204" pitchFamily="34" charset="0"/>
                <a:cs typeface="Poppins" panose="020B0604020202020204" charset="0"/>
              </a:rPr>
              <a:t>secara</a:t>
            </a:r>
            <a:r>
              <a:rPr lang="en-US" sz="1300" dirty="0">
                <a:solidFill>
                  <a:schemeClr val="accent2"/>
                </a:solidFill>
                <a:latin typeface="Poppins" panose="020B0604020202020204" charset="0"/>
                <a:ea typeface="Tahoma" panose="020B0604030504040204" pitchFamily="34" charset="0"/>
                <a:cs typeface="Poppins" panose="020B0604020202020204" charset="0"/>
              </a:rPr>
              <a:t> manual.</a:t>
            </a:r>
          </a:p>
          <a:p>
            <a:pPr marL="179388" indent="-136525" algn="just">
              <a:buFont typeface="Arial" panose="020B0604020202020204" pitchFamily="34" charset="0"/>
              <a:buChar char="•"/>
            </a:pPr>
            <a:endParaRPr lang="en-US" sz="1300" dirty="0" smtClean="0"/>
          </a:p>
          <a:p>
            <a:pPr marL="179388" indent="-136525">
              <a:buFont typeface="Arial" panose="020B0604020202020204" pitchFamily="34" charset="0"/>
              <a:buChar char="•"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61398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2"/>
          <p:cNvSpPr txBox="1">
            <a:spLocks noGrp="1"/>
          </p:cNvSpPr>
          <p:nvPr>
            <p:ph type="title" idx="8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Rumusan Masalah</a:t>
            </a:r>
            <a:endParaRPr sz="2800" dirty="0"/>
          </a:p>
        </p:txBody>
      </p:sp>
      <p:sp>
        <p:nvSpPr>
          <p:cNvPr id="387" name="Google Shape;387;p42"/>
          <p:cNvSpPr/>
          <p:nvPr/>
        </p:nvSpPr>
        <p:spPr>
          <a:xfrm>
            <a:off x="8050000" y="4289825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294;p37"/>
          <p:cNvCxnSpPr/>
          <p:nvPr/>
        </p:nvCxnSpPr>
        <p:spPr>
          <a:xfrm>
            <a:off x="814237" y="1008152"/>
            <a:ext cx="5332781" cy="7316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Subtitle 4"/>
          <p:cNvSpPr>
            <a:spLocks noGrp="1"/>
          </p:cNvSpPr>
          <p:nvPr>
            <p:ph type="subTitle" idx="1"/>
          </p:nvPr>
        </p:nvSpPr>
        <p:spPr>
          <a:xfrm>
            <a:off x="776705" y="1073426"/>
            <a:ext cx="8009486" cy="1519845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 err="1" smtClean="0">
                <a:solidFill>
                  <a:schemeClr val="accent2"/>
                </a:solidFill>
              </a:rPr>
              <a:t>Bagaimana</a:t>
            </a:r>
            <a:r>
              <a:rPr lang="en-US" sz="1300" dirty="0">
                <a:solidFill>
                  <a:schemeClr val="accent2"/>
                </a:solidFill>
              </a:rPr>
              <a:t> </a:t>
            </a:r>
            <a:r>
              <a:rPr lang="en-US" sz="1300" dirty="0" err="1">
                <a:solidFill>
                  <a:schemeClr val="accent2"/>
                </a:solidFill>
              </a:rPr>
              <a:t>mengembangkan</a:t>
            </a:r>
            <a:r>
              <a:rPr lang="en-US" sz="1300" dirty="0">
                <a:solidFill>
                  <a:schemeClr val="accent2"/>
                </a:solidFill>
              </a:rPr>
              <a:t> model </a:t>
            </a:r>
            <a:r>
              <a:rPr lang="en-US" sz="1300" dirty="0" err="1">
                <a:solidFill>
                  <a:schemeClr val="accent2"/>
                </a:solidFill>
              </a:rPr>
              <a:t>klasifikasi</a:t>
            </a:r>
            <a:r>
              <a:rPr lang="en-US" sz="1300" dirty="0">
                <a:solidFill>
                  <a:schemeClr val="accent2"/>
                </a:solidFill>
              </a:rPr>
              <a:t> </a:t>
            </a:r>
            <a:r>
              <a:rPr lang="en-US" sz="1300" dirty="0" err="1">
                <a:solidFill>
                  <a:schemeClr val="accent2"/>
                </a:solidFill>
              </a:rPr>
              <a:t>citra</a:t>
            </a:r>
            <a:r>
              <a:rPr lang="en-US" sz="1300" dirty="0">
                <a:solidFill>
                  <a:schemeClr val="accent2"/>
                </a:solidFill>
              </a:rPr>
              <a:t> </a:t>
            </a:r>
            <a:r>
              <a:rPr lang="en-US" sz="1300" dirty="0" err="1">
                <a:solidFill>
                  <a:schemeClr val="accent2"/>
                </a:solidFill>
              </a:rPr>
              <a:t>binatang</a:t>
            </a:r>
            <a:r>
              <a:rPr lang="en-US" sz="1300" dirty="0">
                <a:solidFill>
                  <a:schemeClr val="accent2"/>
                </a:solidFill>
              </a:rPr>
              <a:t> </a:t>
            </a:r>
            <a:r>
              <a:rPr lang="en-US" sz="1300" dirty="0" err="1" smtClean="0">
                <a:solidFill>
                  <a:schemeClr val="accent2"/>
                </a:solidFill>
              </a:rPr>
              <a:t>menggunakan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pendekatan</a:t>
            </a:r>
            <a:r>
              <a:rPr lang="en-US" sz="1300" dirty="0">
                <a:solidFill>
                  <a:schemeClr val="accent2"/>
                </a:solidFill>
              </a:rPr>
              <a:t> transfer learning </a:t>
            </a:r>
            <a:r>
              <a:rPr lang="en-US" sz="1300" dirty="0" err="1">
                <a:solidFill>
                  <a:schemeClr val="accent2"/>
                </a:solidFill>
              </a:rPr>
              <a:t>denagn</a:t>
            </a:r>
            <a:r>
              <a:rPr lang="en-US" sz="1300" dirty="0">
                <a:solidFill>
                  <a:schemeClr val="accent2"/>
                </a:solidFill>
              </a:rPr>
              <a:t> model </a:t>
            </a:r>
            <a:r>
              <a:rPr lang="en-US" sz="1300" dirty="0" err="1">
                <a:solidFill>
                  <a:schemeClr val="accent2"/>
                </a:solidFill>
              </a:rPr>
              <a:t>arsitektur</a:t>
            </a:r>
            <a:r>
              <a:rPr lang="en-US" sz="1300" dirty="0">
                <a:solidFill>
                  <a:schemeClr val="accent2"/>
                </a:solidFill>
              </a:rPr>
              <a:t> Inception </a:t>
            </a:r>
            <a:r>
              <a:rPr lang="en-US" sz="1300" dirty="0" err="1">
                <a:solidFill>
                  <a:schemeClr val="accent2"/>
                </a:solidFill>
              </a:rPr>
              <a:t>Resnet</a:t>
            </a:r>
            <a:r>
              <a:rPr lang="en-US" sz="1300" dirty="0">
                <a:solidFill>
                  <a:schemeClr val="accent2"/>
                </a:solidFill>
              </a:rPr>
              <a:t> </a:t>
            </a:r>
            <a:r>
              <a:rPr lang="en-US" sz="1300" dirty="0" smtClean="0">
                <a:solidFill>
                  <a:schemeClr val="accent2"/>
                </a:solidFill>
              </a:rPr>
              <a:t>V2?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 err="1" smtClean="0">
                <a:solidFill>
                  <a:schemeClr val="accent2"/>
                </a:solidFill>
              </a:rPr>
              <a:t>Bagaimana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akurasi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dan</a:t>
            </a:r>
            <a:r>
              <a:rPr lang="en-US" sz="1300" dirty="0" smtClean="0">
                <a:solidFill>
                  <a:schemeClr val="accent2"/>
                </a:solidFill>
              </a:rPr>
              <a:t> loss </a:t>
            </a:r>
            <a:r>
              <a:rPr lang="en-US" sz="1300" dirty="0">
                <a:solidFill>
                  <a:schemeClr val="accent2"/>
                </a:solidFill>
              </a:rPr>
              <a:t>model </a:t>
            </a:r>
            <a:r>
              <a:rPr lang="en-US" sz="1300" dirty="0" err="1">
                <a:solidFill>
                  <a:schemeClr val="accent2"/>
                </a:solidFill>
              </a:rPr>
              <a:t>klasifikasi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citra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binatang</a:t>
            </a:r>
            <a:r>
              <a:rPr lang="en-US" sz="1300" dirty="0">
                <a:solidFill>
                  <a:schemeClr val="accent2"/>
                </a:solidFill>
              </a:rPr>
              <a:t> yang </a:t>
            </a:r>
            <a:r>
              <a:rPr lang="en-US" sz="1300" dirty="0" err="1">
                <a:solidFill>
                  <a:schemeClr val="accent2"/>
                </a:solidFill>
              </a:rPr>
              <a:t>telah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dibangun</a:t>
            </a:r>
            <a:r>
              <a:rPr lang="en-US" sz="1300" dirty="0">
                <a:solidFill>
                  <a:schemeClr val="accent2"/>
                </a:solidFill>
              </a:rPr>
              <a:t>?</a:t>
            </a:r>
          </a:p>
          <a:p>
            <a:pPr marL="139700" indent="0">
              <a:lnSpc>
                <a:spcPct val="150000"/>
              </a:lnSpc>
            </a:pPr>
            <a:endParaRPr lang="en-US" sz="1300" dirty="0" smtClean="0">
              <a:solidFill>
                <a:schemeClr val="accent2"/>
              </a:solidFill>
            </a:endParaRPr>
          </a:p>
          <a:p>
            <a:pPr marL="139700" indent="0">
              <a:lnSpc>
                <a:spcPct val="150000"/>
              </a:lnSpc>
            </a:pPr>
            <a:endParaRPr lang="en-US" sz="1300" dirty="0" smtClean="0">
              <a:solidFill>
                <a:schemeClr val="accent2"/>
              </a:solidFill>
            </a:endParaRPr>
          </a:p>
          <a:p>
            <a:pPr marL="139700" indent="0">
              <a:lnSpc>
                <a:spcPct val="150000"/>
              </a:lnSpc>
            </a:pPr>
            <a:endParaRPr lang="en-US" sz="13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78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2"/>
          <p:cNvSpPr txBox="1">
            <a:spLocks noGrp="1"/>
          </p:cNvSpPr>
          <p:nvPr>
            <p:ph type="subTitle" idx="1"/>
          </p:nvPr>
        </p:nvSpPr>
        <p:spPr>
          <a:xfrm>
            <a:off x="814237" y="1179719"/>
            <a:ext cx="3670299" cy="5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accent2"/>
                </a:solidFill>
              </a:rPr>
              <a:t>Dataset: 4-animal-classification.zip</a:t>
            </a:r>
            <a:endParaRPr lang="en" b="1" dirty="0">
              <a:solidFill>
                <a:schemeClr val="accent2"/>
              </a:solidFill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 err="1" smtClean="0">
                <a:solidFill>
                  <a:schemeClr val="accent2"/>
                </a:solidFill>
              </a:rPr>
              <a:t>Berasal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dari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kaggle</a:t>
            </a:r>
            <a:r>
              <a:rPr lang="en-US" sz="1300" dirty="0" smtClean="0">
                <a:solidFill>
                  <a:schemeClr val="accent2"/>
                </a:solidFill>
              </a:rPr>
              <a:t> competitions. </a:t>
            </a:r>
            <a:r>
              <a:rPr lang="en-US" sz="1300" dirty="0">
                <a:solidFill>
                  <a:schemeClr val="accent2"/>
                </a:solidFill>
              </a:rPr>
              <a:t>Link: </a:t>
            </a:r>
            <a:r>
              <a:rPr lang="en-US" sz="1300" dirty="0">
                <a:solidFill>
                  <a:schemeClr val="accent2"/>
                </a:solidFill>
                <a:hlinkClick r:id="rId3"/>
              </a:rPr>
              <a:t>https://</a:t>
            </a:r>
            <a:r>
              <a:rPr lang="en-US" sz="1300" dirty="0" smtClean="0">
                <a:solidFill>
                  <a:schemeClr val="accent2"/>
                </a:solidFill>
                <a:hlinkClick r:id="rId3"/>
              </a:rPr>
              <a:t>www.kaggle.com/competitions/4-animal-classification/data</a:t>
            </a:r>
            <a:endParaRPr lang="en-US" sz="1300" dirty="0" smtClean="0">
              <a:solidFill>
                <a:schemeClr val="accent2"/>
              </a:solidFill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 err="1" smtClean="0">
                <a:solidFill>
                  <a:schemeClr val="accent2"/>
                </a:solidFill>
              </a:rPr>
              <a:t>Berisikan</a:t>
            </a:r>
            <a:r>
              <a:rPr lang="en-US" sz="1300" dirty="0" smtClean="0">
                <a:solidFill>
                  <a:schemeClr val="accent2"/>
                </a:solidFill>
              </a:rPr>
              <a:t> data </a:t>
            </a:r>
            <a:r>
              <a:rPr lang="en-US" sz="1300" dirty="0" err="1" smtClean="0">
                <a:solidFill>
                  <a:schemeClr val="accent2"/>
                </a:solidFill>
              </a:rPr>
              <a:t>berupa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citra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dan</a:t>
            </a:r>
            <a:r>
              <a:rPr lang="en-US" sz="1300" dirty="0" smtClean="0">
                <a:solidFill>
                  <a:schemeClr val="accent2"/>
                </a:solidFill>
              </a:rPr>
              <a:t> label yang </a:t>
            </a:r>
            <a:r>
              <a:rPr lang="en-US" sz="1300" dirty="0" err="1" smtClean="0">
                <a:solidFill>
                  <a:schemeClr val="accent2"/>
                </a:solidFill>
              </a:rPr>
              <a:t>menyatakan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jenis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binatangnya</a:t>
            </a:r>
            <a:r>
              <a:rPr lang="en-US" sz="1300" dirty="0" smtClean="0">
                <a:solidFill>
                  <a:schemeClr val="accent2"/>
                </a:solidFill>
              </a:rPr>
              <a:t>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 err="1" smtClean="0">
                <a:solidFill>
                  <a:schemeClr val="accent2"/>
                </a:solidFill>
              </a:rPr>
              <a:t>Jenis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binatang</a:t>
            </a:r>
            <a:r>
              <a:rPr lang="en-US" sz="1300" dirty="0" smtClean="0">
                <a:solidFill>
                  <a:schemeClr val="accent2"/>
                </a:solidFill>
              </a:rPr>
              <a:t> yang </a:t>
            </a:r>
            <a:r>
              <a:rPr lang="en-US" sz="1300" dirty="0" err="1" smtClean="0">
                <a:solidFill>
                  <a:schemeClr val="accent2"/>
                </a:solidFill>
              </a:rPr>
              <a:t>tersedia</a:t>
            </a:r>
            <a:r>
              <a:rPr lang="en-US" sz="1300" dirty="0" smtClean="0">
                <a:solidFill>
                  <a:schemeClr val="accent2"/>
                </a:solidFill>
              </a:rPr>
              <a:t>: cat, deer, dog, horse.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chemeClr val="accent2"/>
                </a:solidFill>
              </a:rPr>
              <a:t>File </a:t>
            </a:r>
            <a:r>
              <a:rPr lang="en-US" sz="1300" dirty="0" err="1" smtClean="0">
                <a:solidFill>
                  <a:schemeClr val="accent2"/>
                </a:solidFill>
              </a:rPr>
              <a:t>terbagi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dalam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dua</a:t>
            </a:r>
            <a:r>
              <a:rPr lang="en-US" sz="1300" dirty="0" smtClean="0">
                <a:solidFill>
                  <a:schemeClr val="accent2"/>
                </a:solidFill>
              </a:rPr>
              <a:t> folder: train </a:t>
            </a:r>
            <a:r>
              <a:rPr lang="en-US" sz="1300" dirty="0" err="1" smtClean="0">
                <a:solidFill>
                  <a:schemeClr val="accent2"/>
                </a:solidFill>
              </a:rPr>
              <a:t>dan</a:t>
            </a:r>
            <a:r>
              <a:rPr lang="en-US" sz="1300" dirty="0" smtClean="0">
                <a:solidFill>
                  <a:schemeClr val="accent2"/>
                </a:solidFill>
              </a:rPr>
              <a:t> test.</a:t>
            </a:r>
          </a:p>
          <a:p>
            <a:pPr marL="0" lvl="0" indent="0">
              <a:lnSpc>
                <a:spcPct val="150000"/>
              </a:lnSpc>
            </a:pPr>
            <a:endParaRPr lang="en-US" sz="1300" dirty="0">
              <a:solidFill>
                <a:schemeClr val="accent2"/>
              </a:solidFill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300" dirty="0">
              <a:solidFill>
                <a:schemeClr val="accent2"/>
              </a:solidFill>
            </a:endParaRPr>
          </a:p>
        </p:txBody>
      </p:sp>
      <p:sp>
        <p:nvSpPr>
          <p:cNvPr id="366" name="Google Shape;366;p42"/>
          <p:cNvSpPr txBox="1">
            <a:spLocks noGrp="1"/>
          </p:cNvSpPr>
          <p:nvPr>
            <p:ph type="title" idx="8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Dataset</a:t>
            </a:r>
            <a:endParaRPr sz="2800" dirty="0"/>
          </a:p>
        </p:txBody>
      </p:sp>
      <p:sp>
        <p:nvSpPr>
          <p:cNvPr id="387" name="Google Shape;387;p42"/>
          <p:cNvSpPr/>
          <p:nvPr/>
        </p:nvSpPr>
        <p:spPr>
          <a:xfrm>
            <a:off x="8050000" y="4289825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294;p37"/>
          <p:cNvCxnSpPr/>
          <p:nvPr/>
        </p:nvCxnSpPr>
        <p:spPr>
          <a:xfrm>
            <a:off x="814237" y="1008152"/>
            <a:ext cx="5332781" cy="7316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359;p42"/>
          <p:cNvSpPr txBox="1">
            <a:spLocks noGrp="1"/>
          </p:cNvSpPr>
          <p:nvPr>
            <p:ph type="subTitle" idx="1"/>
          </p:nvPr>
        </p:nvSpPr>
        <p:spPr>
          <a:xfrm>
            <a:off x="4910485" y="1486352"/>
            <a:ext cx="3520240" cy="5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chemeClr val="accent2"/>
                </a:solidFill>
              </a:rPr>
              <a:t>Data train </a:t>
            </a:r>
            <a:r>
              <a:rPr lang="en-US" sz="1300" dirty="0" err="1" smtClean="0">
                <a:solidFill>
                  <a:schemeClr val="accent2"/>
                </a:solidFill>
              </a:rPr>
              <a:t>berjumlah</a:t>
            </a:r>
            <a:r>
              <a:rPr lang="en-US" sz="1300" dirty="0" smtClean="0">
                <a:solidFill>
                  <a:schemeClr val="accent2"/>
                </a:solidFill>
              </a:rPr>
              <a:t> 2800 </a:t>
            </a:r>
            <a:r>
              <a:rPr lang="en-US" sz="1300" dirty="0" err="1" smtClean="0">
                <a:solidFill>
                  <a:schemeClr val="accent2"/>
                </a:solidFill>
              </a:rPr>
              <a:t>citra</a:t>
            </a:r>
            <a:endParaRPr lang="en-US" sz="1300" dirty="0" smtClean="0">
              <a:solidFill>
                <a:schemeClr val="accent2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2"/>
                </a:solidFill>
              </a:rPr>
              <a:t>Data test </a:t>
            </a:r>
            <a:r>
              <a:rPr lang="en-US" sz="1300" dirty="0" err="1">
                <a:solidFill>
                  <a:schemeClr val="accent2"/>
                </a:solidFill>
              </a:rPr>
              <a:t>berjumlah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smtClean="0">
                <a:solidFill>
                  <a:schemeClr val="accent2"/>
                </a:solidFill>
              </a:rPr>
              <a:t>729 </a:t>
            </a:r>
            <a:r>
              <a:rPr lang="en-US" sz="1300" dirty="0" err="1" smtClean="0">
                <a:solidFill>
                  <a:schemeClr val="accent2"/>
                </a:solidFill>
              </a:rPr>
              <a:t>citra</a:t>
            </a:r>
            <a:endParaRPr lang="en-US" sz="1300" dirty="0" smtClean="0">
              <a:solidFill>
                <a:schemeClr val="accent2"/>
              </a:solidFill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chemeClr val="accent2"/>
                </a:solidFill>
              </a:rPr>
              <a:t>Data train </a:t>
            </a:r>
            <a:r>
              <a:rPr lang="en-US" sz="1300" dirty="0" err="1" smtClean="0">
                <a:solidFill>
                  <a:schemeClr val="accent2"/>
                </a:solidFill>
              </a:rPr>
              <a:t>terbagi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atas</a:t>
            </a:r>
            <a:r>
              <a:rPr lang="en-US" sz="1300" dirty="0" smtClean="0">
                <a:solidFill>
                  <a:schemeClr val="accent2"/>
                </a:solidFill>
              </a:rPr>
              <a:t> 4 subfolder yang </a:t>
            </a:r>
            <a:r>
              <a:rPr lang="en-US" sz="1300" dirty="0" err="1" smtClean="0">
                <a:solidFill>
                  <a:schemeClr val="accent2"/>
                </a:solidFill>
              </a:rPr>
              <a:t>menyatakan</a:t>
            </a:r>
            <a:r>
              <a:rPr lang="en-US" sz="1300" dirty="0" smtClean="0">
                <a:solidFill>
                  <a:schemeClr val="accent2"/>
                </a:solidFill>
              </a:rPr>
              <a:t> class: cat, dog, deer, horse.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 err="1" smtClean="0">
                <a:solidFill>
                  <a:schemeClr val="accent2"/>
                </a:solidFill>
              </a:rPr>
              <a:t>Jumlah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citra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masing-masing</a:t>
            </a:r>
            <a:r>
              <a:rPr lang="en-US" sz="1300" dirty="0" smtClean="0">
                <a:solidFill>
                  <a:schemeClr val="accent2"/>
                </a:solidFill>
              </a:rPr>
              <a:t> class: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accent2"/>
              </a:solidFill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300" dirty="0">
              <a:solidFill>
                <a:schemeClr val="accent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877" y="3421064"/>
            <a:ext cx="1454225" cy="118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15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642202" y="-175565"/>
            <a:ext cx="3247948" cy="8485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Google Shape;247;p3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Preprocessing Data</a:t>
            </a:r>
            <a:endParaRPr sz="2800" dirty="0"/>
          </a:p>
        </p:txBody>
      </p:sp>
      <p:sp>
        <p:nvSpPr>
          <p:cNvPr id="252" name="Google Shape;252;p34"/>
          <p:cNvSpPr/>
          <p:nvPr/>
        </p:nvSpPr>
        <p:spPr>
          <a:xfrm>
            <a:off x="7795950" y="-783350"/>
            <a:ext cx="2162700" cy="2163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" name="Google Shape;294;p37"/>
          <p:cNvCxnSpPr/>
          <p:nvPr/>
        </p:nvCxnSpPr>
        <p:spPr>
          <a:xfrm>
            <a:off x="814237" y="1008152"/>
            <a:ext cx="5332781" cy="7316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359;p42"/>
          <p:cNvSpPr txBox="1">
            <a:spLocks/>
          </p:cNvSpPr>
          <p:nvPr/>
        </p:nvSpPr>
        <p:spPr>
          <a:xfrm>
            <a:off x="814237" y="1249537"/>
            <a:ext cx="3291684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dirty="0" smtClean="0">
                <a:solidFill>
                  <a:schemeClr val="accent2"/>
                </a:solidFill>
              </a:rPr>
              <a:t>1. </a:t>
            </a:r>
            <a:r>
              <a:rPr lang="en-US" dirty="0" err="1" smtClean="0">
                <a:solidFill>
                  <a:schemeClr val="accent2"/>
                </a:solidFill>
              </a:rPr>
              <a:t>Visualisasi</a:t>
            </a:r>
            <a:r>
              <a:rPr lang="en-US" dirty="0" smtClean="0">
                <a:solidFill>
                  <a:schemeClr val="accent2"/>
                </a:solidFill>
              </a:rPr>
              <a:t> Data</a:t>
            </a:r>
          </a:p>
        </p:txBody>
      </p:sp>
      <p:sp>
        <p:nvSpPr>
          <p:cNvPr id="11" name="Google Shape;359;p42"/>
          <p:cNvSpPr txBox="1">
            <a:spLocks/>
          </p:cNvSpPr>
          <p:nvPr/>
        </p:nvSpPr>
        <p:spPr>
          <a:xfrm>
            <a:off x="982540" y="1484120"/>
            <a:ext cx="6813409" cy="5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 err="1" smtClean="0">
                <a:solidFill>
                  <a:schemeClr val="accent2"/>
                </a:solidFill>
              </a:rPr>
              <a:t>Dilakukan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untuk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mengenali</a:t>
            </a:r>
            <a:r>
              <a:rPr lang="en-US" sz="1300" dirty="0" smtClean="0">
                <a:solidFill>
                  <a:schemeClr val="accent2"/>
                </a:solidFill>
              </a:rPr>
              <a:t> data </a:t>
            </a:r>
            <a:r>
              <a:rPr lang="en-US" sz="1300" dirty="0" err="1" smtClean="0">
                <a:solidFill>
                  <a:schemeClr val="accent2"/>
                </a:solidFill>
              </a:rPr>
              <a:t>citra</a:t>
            </a:r>
            <a:r>
              <a:rPr lang="en-US" sz="1300" dirty="0" smtClean="0">
                <a:solidFill>
                  <a:schemeClr val="accent2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 err="1" smtClean="0">
                <a:solidFill>
                  <a:schemeClr val="accent2"/>
                </a:solidFill>
              </a:rPr>
              <a:t>Hasil</a:t>
            </a:r>
            <a:r>
              <a:rPr lang="en-US" sz="1300" dirty="0" smtClean="0">
                <a:solidFill>
                  <a:schemeClr val="accent2"/>
                </a:solidFill>
              </a:rPr>
              <a:t>: </a:t>
            </a:r>
            <a:r>
              <a:rPr lang="en-US" sz="1300" dirty="0" err="1" smtClean="0">
                <a:solidFill>
                  <a:schemeClr val="accent2"/>
                </a:solidFill>
              </a:rPr>
              <a:t>mengetahui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jumlah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citra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masing-masing</a:t>
            </a:r>
            <a:r>
              <a:rPr lang="en-US" sz="1300" dirty="0" smtClean="0">
                <a:solidFill>
                  <a:schemeClr val="accent2"/>
                </a:solidFill>
              </a:rPr>
              <a:t> class, </a:t>
            </a:r>
            <a:r>
              <a:rPr lang="en-US" sz="1300" dirty="0" err="1" smtClean="0">
                <a:solidFill>
                  <a:schemeClr val="accent2"/>
                </a:solidFill>
              </a:rPr>
              <a:t>mengetahui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jumlah</a:t>
            </a:r>
            <a:r>
              <a:rPr lang="en-US" sz="1300" dirty="0" smtClean="0">
                <a:solidFill>
                  <a:schemeClr val="accent2"/>
                </a:solidFill>
              </a:rPr>
              <a:t> data train </a:t>
            </a:r>
            <a:r>
              <a:rPr lang="en-US" sz="1300" dirty="0" err="1" smtClean="0">
                <a:solidFill>
                  <a:schemeClr val="accent2"/>
                </a:solidFill>
              </a:rPr>
              <a:t>dan</a:t>
            </a:r>
            <a:r>
              <a:rPr lang="en-US" sz="1300" dirty="0" smtClean="0">
                <a:solidFill>
                  <a:schemeClr val="accent2"/>
                </a:solidFill>
              </a:rPr>
              <a:t> test, </a:t>
            </a:r>
            <a:r>
              <a:rPr lang="en-US" sz="1300" dirty="0" err="1" smtClean="0">
                <a:solidFill>
                  <a:schemeClr val="accent2"/>
                </a:solidFill>
              </a:rPr>
              <a:t>melihat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beberapa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citra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untuk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mendapatkan</a:t>
            </a:r>
            <a:r>
              <a:rPr lang="en-US" sz="1300" dirty="0" smtClean="0">
                <a:solidFill>
                  <a:schemeClr val="accent2"/>
                </a:solidFill>
              </a:rPr>
              <a:t> sense yang </a:t>
            </a:r>
            <a:r>
              <a:rPr lang="en-US" sz="1300" dirty="0" err="1" smtClean="0">
                <a:solidFill>
                  <a:schemeClr val="accent2"/>
                </a:solidFill>
              </a:rPr>
              <a:t>lebih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baik</a:t>
            </a:r>
            <a:r>
              <a:rPr lang="en-US" sz="1300" dirty="0">
                <a:solidFill>
                  <a:schemeClr val="accent2"/>
                </a:solidFill>
              </a:rPr>
              <a:t>.</a:t>
            </a:r>
            <a:endParaRPr lang="en-US" sz="1300" dirty="0" smtClean="0">
              <a:solidFill>
                <a:schemeClr val="accent2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accent2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chemeClr val="accent2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accent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7474" r="13772"/>
          <a:stretch/>
        </p:blipFill>
        <p:spPr>
          <a:xfrm>
            <a:off x="1341603" y="2955624"/>
            <a:ext cx="3028074" cy="19624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603" y="2542732"/>
            <a:ext cx="3067208" cy="3111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75" y="2542732"/>
            <a:ext cx="3220526" cy="214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67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642202" y="-175565"/>
            <a:ext cx="3247948" cy="8485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Google Shape;247;p3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Preprocessing Data</a:t>
            </a:r>
            <a:endParaRPr sz="2800" dirty="0"/>
          </a:p>
        </p:txBody>
      </p:sp>
      <p:sp>
        <p:nvSpPr>
          <p:cNvPr id="252" name="Google Shape;252;p34"/>
          <p:cNvSpPr/>
          <p:nvPr/>
        </p:nvSpPr>
        <p:spPr>
          <a:xfrm>
            <a:off x="7795950" y="-783350"/>
            <a:ext cx="2162700" cy="2163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" name="Google Shape;294;p37"/>
          <p:cNvCxnSpPr/>
          <p:nvPr/>
        </p:nvCxnSpPr>
        <p:spPr>
          <a:xfrm>
            <a:off x="814237" y="1008152"/>
            <a:ext cx="5332781" cy="7316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359;p42"/>
          <p:cNvSpPr txBox="1">
            <a:spLocks/>
          </p:cNvSpPr>
          <p:nvPr/>
        </p:nvSpPr>
        <p:spPr>
          <a:xfrm>
            <a:off x="814237" y="1249537"/>
            <a:ext cx="3291684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dirty="0" smtClean="0">
                <a:solidFill>
                  <a:schemeClr val="accent2"/>
                </a:solidFill>
              </a:rPr>
              <a:t>2. Split data train </a:t>
            </a:r>
            <a:r>
              <a:rPr lang="en-US" dirty="0" err="1" smtClean="0">
                <a:solidFill>
                  <a:schemeClr val="accent2"/>
                </a:solidFill>
              </a:rPr>
              <a:t>dan</a:t>
            </a:r>
            <a:r>
              <a:rPr lang="en-US" dirty="0" smtClean="0">
                <a:solidFill>
                  <a:schemeClr val="accent2"/>
                </a:solidFill>
              </a:rPr>
              <a:t> data valid</a:t>
            </a:r>
          </a:p>
        </p:txBody>
      </p:sp>
      <p:sp>
        <p:nvSpPr>
          <p:cNvPr id="11" name="Google Shape;359;p42"/>
          <p:cNvSpPr txBox="1">
            <a:spLocks/>
          </p:cNvSpPr>
          <p:nvPr/>
        </p:nvSpPr>
        <p:spPr>
          <a:xfrm>
            <a:off x="982540" y="1484120"/>
            <a:ext cx="6813409" cy="5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 err="1" smtClean="0">
                <a:solidFill>
                  <a:schemeClr val="accent2"/>
                </a:solidFill>
              </a:rPr>
              <a:t>Dilakukan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karena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suatu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pemodelan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akan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dibangun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berdasarkan</a:t>
            </a:r>
            <a:r>
              <a:rPr lang="en-US" sz="1300" dirty="0" smtClean="0">
                <a:solidFill>
                  <a:schemeClr val="accent2"/>
                </a:solidFill>
              </a:rPr>
              <a:t> data train </a:t>
            </a:r>
            <a:r>
              <a:rPr lang="en-US" sz="1300" dirty="0" err="1" smtClean="0">
                <a:solidFill>
                  <a:schemeClr val="accent2"/>
                </a:solidFill>
              </a:rPr>
              <a:t>dan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akan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diuji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validitasnya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dengan</a:t>
            </a:r>
            <a:r>
              <a:rPr lang="en-US" sz="1300" dirty="0" smtClean="0">
                <a:solidFill>
                  <a:schemeClr val="accent2"/>
                </a:solidFill>
              </a:rPr>
              <a:t> data valid.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chemeClr val="accent2"/>
                </a:solidFill>
              </a:rPr>
              <a:t>Proses split data train </a:t>
            </a:r>
            <a:r>
              <a:rPr lang="en-US" sz="1300" dirty="0" err="1" smtClean="0">
                <a:solidFill>
                  <a:schemeClr val="accent2"/>
                </a:solidFill>
              </a:rPr>
              <a:t>dan</a:t>
            </a:r>
            <a:r>
              <a:rPr lang="en-US" sz="1300" dirty="0" smtClean="0">
                <a:solidFill>
                  <a:schemeClr val="accent2"/>
                </a:solidFill>
              </a:rPr>
              <a:t> data valid </a:t>
            </a:r>
            <a:r>
              <a:rPr lang="en-US" sz="1300" dirty="0" err="1" smtClean="0">
                <a:solidFill>
                  <a:schemeClr val="accent2"/>
                </a:solidFill>
              </a:rPr>
              <a:t>memiliki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perbandingin</a:t>
            </a:r>
            <a:r>
              <a:rPr lang="en-US" sz="1300" dirty="0" smtClean="0">
                <a:solidFill>
                  <a:schemeClr val="accent2"/>
                </a:solidFill>
              </a:rPr>
              <a:t> 80:20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chemeClr val="accent2"/>
                </a:solidFill>
              </a:rPr>
              <a:t>Proses split </a:t>
            </a:r>
            <a:r>
              <a:rPr lang="en-US" sz="1300" dirty="0" err="1" smtClean="0">
                <a:solidFill>
                  <a:schemeClr val="accent2"/>
                </a:solidFill>
              </a:rPr>
              <a:t>menggunakan</a:t>
            </a:r>
            <a:r>
              <a:rPr lang="en-US" sz="1300" dirty="0" smtClean="0">
                <a:solidFill>
                  <a:schemeClr val="accent2"/>
                </a:solidFill>
              </a:rPr>
              <a:t> library split-folders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accent2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chemeClr val="accent2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accent2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 err="1" smtClean="0">
                <a:solidFill>
                  <a:schemeClr val="accent2"/>
                </a:solidFill>
              </a:rPr>
              <a:t>Hasil</a:t>
            </a:r>
            <a:r>
              <a:rPr lang="en-US" sz="1300" dirty="0" smtClean="0">
                <a:solidFill>
                  <a:schemeClr val="accent2"/>
                </a:solidFill>
              </a:rPr>
              <a:t>:</a:t>
            </a:r>
          </a:p>
          <a:p>
            <a:pPr lvl="2">
              <a:lnSpc>
                <a:spcPct val="150000"/>
              </a:lnSpc>
            </a:pPr>
            <a:r>
              <a:rPr lang="en-US" sz="1300" dirty="0" smtClean="0">
                <a:solidFill>
                  <a:schemeClr val="accent2"/>
                </a:solidFill>
              </a:rPr>
              <a:t>				Data train: 2240 </a:t>
            </a:r>
            <a:r>
              <a:rPr lang="en-US" sz="1300" dirty="0" err="1" smtClean="0">
                <a:solidFill>
                  <a:schemeClr val="accent2"/>
                </a:solidFill>
              </a:rPr>
              <a:t>untuk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empat</a:t>
            </a:r>
            <a:r>
              <a:rPr lang="en-US" sz="1300" dirty="0" smtClean="0">
                <a:solidFill>
                  <a:schemeClr val="accent2"/>
                </a:solidFill>
              </a:rPr>
              <a:t> class</a:t>
            </a:r>
          </a:p>
          <a:p>
            <a:pPr lvl="2">
              <a:lnSpc>
                <a:spcPct val="150000"/>
              </a:lnSpc>
            </a:pPr>
            <a:r>
              <a:rPr lang="en-US" sz="1300" dirty="0">
                <a:solidFill>
                  <a:schemeClr val="accent2"/>
                </a:solidFill>
              </a:rPr>
              <a:t>	</a:t>
            </a:r>
            <a:r>
              <a:rPr lang="en-US" sz="1300" dirty="0" smtClean="0">
                <a:solidFill>
                  <a:schemeClr val="accent2"/>
                </a:solidFill>
              </a:rPr>
              <a:t>			Data valid: 560 </a:t>
            </a:r>
            <a:r>
              <a:rPr lang="en-US" sz="1300" dirty="0" err="1" smtClean="0">
                <a:solidFill>
                  <a:schemeClr val="accent2"/>
                </a:solidFill>
              </a:rPr>
              <a:t>untuk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empat</a:t>
            </a:r>
            <a:r>
              <a:rPr lang="en-US" sz="1300" dirty="0" smtClean="0">
                <a:solidFill>
                  <a:schemeClr val="accent2"/>
                </a:solidFill>
              </a:rPr>
              <a:t> class</a:t>
            </a:r>
            <a:endParaRPr lang="en-US" sz="1300" dirty="0">
              <a:solidFill>
                <a:schemeClr val="accent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301" y="2836252"/>
            <a:ext cx="6522196" cy="686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0301" y="3980006"/>
            <a:ext cx="1798416" cy="8390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642202" y="-175565"/>
            <a:ext cx="3247948" cy="8485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Google Shape;247;p3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Preprocessing Data</a:t>
            </a:r>
            <a:endParaRPr sz="2800" dirty="0"/>
          </a:p>
        </p:txBody>
      </p:sp>
      <p:sp>
        <p:nvSpPr>
          <p:cNvPr id="252" name="Google Shape;252;p34"/>
          <p:cNvSpPr/>
          <p:nvPr/>
        </p:nvSpPr>
        <p:spPr>
          <a:xfrm>
            <a:off x="7795950" y="-783350"/>
            <a:ext cx="2162700" cy="2163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" name="Google Shape;294;p37"/>
          <p:cNvCxnSpPr/>
          <p:nvPr/>
        </p:nvCxnSpPr>
        <p:spPr>
          <a:xfrm>
            <a:off x="814237" y="1008152"/>
            <a:ext cx="5332781" cy="7316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359;p42"/>
          <p:cNvSpPr txBox="1">
            <a:spLocks/>
          </p:cNvSpPr>
          <p:nvPr/>
        </p:nvSpPr>
        <p:spPr>
          <a:xfrm>
            <a:off x="814237" y="1249537"/>
            <a:ext cx="7423314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dirty="0">
                <a:solidFill>
                  <a:schemeClr val="accent2"/>
                </a:solidFill>
              </a:rPr>
              <a:t>3</a:t>
            </a:r>
            <a:r>
              <a:rPr lang="en-US" dirty="0" smtClean="0">
                <a:solidFill>
                  <a:schemeClr val="accent2"/>
                </a:solidFill>
              </a:rPr>
              <a:t>. </a:t>
            </a:r>
            <a:r>
              <a:rPr lang="en-US" dirty="0" err="1" smtClean="0">
                <a:solidFill>
                  <a:schemeClr val="accent2"/>
                </a:solidFill>
              </a:rPr>
              <a:t>Augmentasi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dan</a:t>
            </a:r>
            <a:r>
              <a:rPr lang="en-US" dirty="0" smtClean="0">
                <a:solidFill>
                  <a:schemeClr val="accent2"/>
                </a:solidFill>
              </a:rPr>
              <a:t> Normalize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accent2"/>
                </a:solidFill>
              </a:rPr>
              <a:t>Augmentasi</a:t>
            </a:r>
            <a:r>
              <a:rPr lang="en-US" sz="1300" dirty="0">
                <a:solidFill>
                  <a:schemeClr val="accent2"/>
                </a:solidFill>
              </a:rPr>
              <a:t> data </a:t>
            </a:r>
            <a:r>
              <a:rPr lang="en-US" sz="1300" dirty="0" err="1">
                <a:solidFill>
                  <a:schemeClr val="accent2"/>
                </a:solidFill>
              </a:rPr>
              <a:t>bertujuan</a:t>
            </a:r>
            <a:r>
              <a:rPr lang="en-US" sz="1300" dirty="0">
                <a:solidFill>
                  <a:schemeClr val="accent2"/>
                </a:solidFill>
              </a:rPr>
              <a:t> agar </a:t>
            </a:r>
            <a:r>
              <a:rPr lang="en-US" sz="1300" dirty="0" err="1">
                <a:solidFill>
                  <a:schemeClr val="accent2"/>
                </a:solidFill>
              </a:rPr>
              <a:t>mesin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dapat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belajar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dan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mengenali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dari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berbagai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citra</a:t>
            </a:r>
            <a:r>
              <a:rPr lang="en-US" sz="1300" dirty="0">
                <a:solidFill>
                  <a:schemeClr val="accent2"/>
                </a:solidFill>
              </a:rPr>
              <a:t> yang </a:t>
            </a:r>
            <a:r>
              <a:rPr lang="en-US" sz="1300" dirty="0" err="1">
                <a:solidFill>
                  <a:schemeClr val="accent2"/>
                </a:solidFill>
              </a:rPr>
              <a:t>berbeda-beda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sekaligus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bisa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dimanfaatkan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untuk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memperbanyak</a:t>
            </a:r>
            <a:r>
              <a:rPr lang="en-US" sz="1300" dirty="0">
                <a:solidFill>
                  <a:schemeClr val="accent2"/>
                </a:solidFill>
              </a:rPr>
              <a:t> data. </a:t>
            </a:r>
            <a:endParaRPr lang="en-US" sz="1300" dirty="0" smtClean="0">
              <a:solidFill>
                <a:schemeClr val="accent2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chemeClr val="accent2"/>
                </a:solidFill>
              </a:rPr>
              <a:t>Normalize </a:t>
            </a:r>
            <a:r>
              <a:rPr lang="en-US" sz="1300" dirty="0">
                <a:solidFill>
                  <a:schemeClr val="accent2"/>
                </a:solidFill>
              </a:rPr>
              <a:t>data </a:t>
            </a:r>
            <a:r>
              <a:rPr lang="en-US" sz="1300" dirty="0" err="1">
                <a:solidFill>
                  <a:schemeClr val="accent2"/>
                </a:solidFill>
              </a:rPr>
              <a:t>karena</a:t>
            </a:r>
            <a:r>
              <a:rPr lang="en-US" sz="1300" dirty="0">
                <a:solidFill>
                  <a:schemeClr val="accent2"/>
                </a:solidFill>
              </a:rPr>
              <a:t> data </a:t>
            </a:r>
            <a:r>
              <a:rPr lang="en-US" sz="1300" dirty="0" err="1">
                <a:solidFill>
                  <a:schemeClr val="accent2"/>
                </a:solidFill>
              </a:rPr>
              <a:t>akan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diproses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oleh</a:t>
            </a:r>
            <a:r>
              <a:rPr lang="en-US" sz="1300" dirty="0">
                <a:solidFill>
                  <a:schemeClr val="accent2"/>
                </a:solidFill>
              </a:rPr>
              <a:t> CNN </a:t>
            </a:r>
            <a:r>
              <a:rPr lang="en-US" sz="1300" dirty="0" err="1">
                <a:solidFill>
                  <a:schemeClr val="accent2"/>
                </a:solidFill>
              </a:rPr>
              <a:t>untuk</a:t>
            </a:r>
            <a:r>
              <a:rPr lang="en-US" sz="1300" dirty="0">
                <a:solidFill>
                  <a:schemeClr val="accent2"/>
                </a:solidFill>
              </a:rPr>
              <a:t> improve performance </a:t>
            </a:r>
            <a:r>
              <a:rPr lang="en-US" sz="1300" dirty="0" err="1">
                <a:solidFill>
                  <a:schemeClr val="accent2"/>
                </a:solidFill>
              </a:rPr>
              <a:t>secara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keseluruhan</a:t>
            </a:r>
            <a:r>
              <a:rPr lang="en-US" sz="1300" dirty="0">
                <a:solidFill>
                  <a:schemeClr val="accent2"/>
                </a:solidFill>
              </a:rPr>
              <a:t>. </a:t>
            </a:r>
            <a:r>
              <a:rPr lang="en-US" sz="1300" dirty="0" err="1">
                <a:solidFill>
                  <a:schemeClr val="accent2"/>
                </a:solidFill>
              </a:rPr>
              <a:t>Disini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kita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akan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menggunakan</a:t>
            </a:r>
            <a:r>
              <a:rPr lang="en-US" sz="1300" dirty="0">
                <a:solidFill>
                  <a:schemeClr val="accent2"/>
                </a:solidFill>
              </a:rPr>
              <a:t> `rescale` parameter </a:t>
            </a:r>
            <a:r>
              <a:rPr lang="en-US" sz="1300" dirty="0" err="1">
                <a:solidFill>
                  <a:schemeClr val="accent2"/>
                </a:solidFill>
              </a:rPr>
              <a:t>untuk</a:t>
            </a:r>
            <a:r>
              <a:rPr lang="en-US" sz="1300" dirty="0">
                <a:solidFill>
                  <a:schemeClr val="accent2"/>
                </a:solidFill>
              </a:rPr>
              <a:t> scale our image pixel values </a:t>
            </a:r>
            <a:r>
              <a:rPr lang="en-US" sz="1300" dirty="0" err="1">
                <a:solidFill>
                  <a:schemeClr val="accent2"/>
                </a:solidFill>
              </a:rPr>
              <a:t>dari</a:t>
            </a:r>
            <a:r>
              <a:rPr lang="en-US" sz="1300" dirty="0">
                <a:solidFill>
                  <a:schemeClr val="accent2"/>
                </a:solidFill>
              </a:rPr>
              <a:t> [0, 255] </a:t>
            </a:r>
            <a:r>
              <a:rPr lang="en-US" sz="1300" dirty="0" err="1">
                <a:solidFill>
                  <a:schemeClr val="accent2"/>
                </a:solidFill>
              </a:rPr>
              <a:t>ke</a:t>
            </a:r>
            <a:r>
              <a:rPr lang="en-US" sz="1300" dirty="0">
                <a:solidFill>
                  <a:schemeClr val="accent2"/>
                </a:solidFill>
              </a:rPr>
              <a:t> [0,1].</a:t>
            </a:r>
          </a:p>
          <a:p>
            <a:pPr marL="0" indent="0"/>
            <a:endParaRPr lang="en-US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52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642202" y="-175565"/>
            <a:ext cx="3247948" cy="8485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Google Shape;247;p3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Preprocessing Data</a:t>
            </a:r>
            <a:endParaRPr sz="2800" dirty="0"/>
          </a:p>
        </p:txBody>
      </p:sp>
      <p:sp>
        <p:nvSpPr>
          <p:cNvPr id="252" name="Google Shape;252;p34"/>
          <p:cNvSpPr/>
          <p:nvPr/>
        </p:nvSpPr>
        <p:spPr>
          <a:xfrm>
            <a:off x="7795950" y="-783350"/>
            <a:ext cx="2162700" cy="2163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" name="Google Shape;294;p37"/>
          <p:cNvCxnSpPr/>
          <p:nvPr/>
        </p:nvCxnSpPr>
        <p:spPr>
          <a:xfrm>
            <a:off x="814237" y="1008152"/>
            <a:ext cx="5332781" cy="7316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359;p42"/>
          <p:cNvSpPr txBox="1">
            <a:spLocks/>
          </p:cNvSpPr>
          <p:nvPr/>
        </p:nvSpPr>
        <p:spPr>
          <a:xfrm>
            <a:off x="814237" y="1141650"/>
            <a:ext cx="3463565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dirty="0" smtClean="0">
                <a:solidFill>
                  <a:schemeClr val="accent2"/>
                </a:solidFill>
              </a:rPr>
              <a:t>A. </a:t>
            </a:r>
            <a:r>
              <a:rPr lang="en-US" dirty="0" err="1" smtClean="0">
                <a:solidFill>
                  <a:schemeClr val="accent2"/>
                </a:solidFill>
              </a:rPr>
              <a:t>Augmentasi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pada</a:t>
            </a:r>
            <a:r>
              <a:rPr lang="en-US" dirty="0" smtClean="0">
                <a:solidFill>
                  <a:schemeClr val="accent2"/>
                </a:solidFill>
              </a:rPr>
              <a:t> data train</a:t>
            </a:r>
          </a:p>
        </p:txBody>
      </p:sp>
      <p:sp>
        <p:nvSpPr>
          <p:cNvPr id="15" name="Google Shape;359;p42"/>
          <p:cNvSpPr txBox="1">
            <a:spLocks/>
          </p:cNvSpPr>
          <p:nvPr/>
        </p:nvSpPr>
        <p:spPr>
          <a:xfrm>
            <a:off x="4341939" y="1133848"/>
            <a:ext cx="3463565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dirty="0">
                <a:solidFill>
                  <a:schemeClr val="accent2"/>
                </a:solidFill>
              </a:rPr>
              <a:t>B</a:t>
            </a:r>
            <a:r>
              <a:rPr lang="en-US" dirty="0" smtClean="0">
                <a:solidFill>
                  <a:schemeClr val="accent2"/>
                </a:solidFill>
              </a:rPr>
              <a:t>. </a:t>
            </a:r>
            <a:r>
              <a:rPr lang="en-US" dirty="0" err="1" smtClean="0">
                <a:solidFill>
                  <a:schemeClr val="accent2"/>
                </a:solidFill>
              </a:rPr>
              <a:t>Augmentasi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pada</a:t>
            </a:r>
            <a:r>
              <a:rPr lang="en-US" dirty="0" smtClean="0">
                <a:solidFill>
                  <a:schemeClr val="accent2"/>
                </a:solidFill>
              </a:rPr>
              <a:t> data valid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4273" y="1484120"/>
            <a:ext cx="3233530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 smtClean="0">
                <a:latin typeface="Poppins" panose="020B0604020202020204" charset="0"/>
                <a:cs typeface="Poppins" panose="020B0604020202020204" charset="0"/>
              </a:rPr>
              <a:t>Parameter </a:t>
            </a:r>
            <a:r>
              <a:rPr lang="en-US" sz="1300" dirty="0" err="1" smtClean="0">
                <a:latin typeface="Poppins" panose="020B0604020202020204" charset="0"/>
                <a:cs typeface="Poppins" panose="020B0604020202020204" charset="0"/>
              </a:rPr>
              <a:t>augmentasi</a:t>
            </a:r>
            <a:r>
              <a:rPr lang="en-US" sz="1300" dirty="0" smtClean="0">
                <a:latin typeface="Poppins" panose="020B0604020202020204" charset="0"/>
                <a:cs typeface="Poppins" panose="020B0604020202020204" charset="0"/>
              </a:rPr>
              <a:t>:</a:t>
            </a:r>
          </a:p>
          <a:p>
            <a:r>
              <a:rPr lang="en-US" sz="1300" dirty="0" smtClean="0">
                <a:latin typeface="Poppins" panose="020B0604020202020204" charset="0"/>
                <a:cs typeface="Poppins" panose="020B0604020202020204" charset="0"/>
              </a:rPr>
              <a:t>rescale</a:t>
            </a:r>
            <a:r>
              <a:rPr lang="en-US" sz="1300" dirty="0">
                <a:latin typeface="Poppins" panose="020B0604020202020204" charset="0"/>
                <a:cs typeface="Poppins" panose="020B0604020202020204" charset="0"/>
              </a:rPr>
              <a:t> = </a:t>
            </a:r>
            <a:r>
              <a:rPr lang="en-US" sz="1300" dirty="0">
                <a:solidFill>
                  <a:srgbClr val="09885A"/>
                </a:solidFill>
                <a:latin typeface="Poppins" panose="020B0604020202020204" charset="0"/>
                <a:cs typeface="Poppins" panose="020B0604020202020204" charset="0"/>
              </a:rPr>
              <a:t>1</a:t>
            </a:r>
            <a:r>
              <a:rPr lang="en-US" sz="1300" dirty="0">
                <a:latin typeface="Poppins" panose="020B0604020202020204" charset="0"/>
                <a:cs typeface="Poppins" panose="020B0604020202020204" charset="0"/>
              </a:rPr>
              <a:t>./</a:t>
            </a:r>
            <a:r>
              <a:rPr lang="en-US" sz="1300" dirty="0">
                <a:solidFill>
                  <a:srgbClr val="09885A"/>
                </a:solidFill>
                <a:latin typeface="Poppins" panose="020B0604020202020204" charset="0"/>
                <a:cs typeface="Poppins" panose="020B0604020202020204" charset="0"/>
              </a:rPr>
              <a:t>255</a:t>
            </a:r>
            <a:r>
              <a:rPr lang="en-US" sz="1300" dirty="0">
                <a:latin typeface="Poppins" panose="020B0604020202020204" charset="0"/>
                <a:cs typeface="Poppins" panose="020B0604020202020204" charset="0"/>
              </a:rPr>
              <a:t>, </a:t>
            </a:r>
            <a:endParaRPr lang="en-US" sz="1300" dirty="0" smtClean="0">
              <a:latin typeface="Poppins" panose="020B0604020202020204" charset="0"/>
              <a:cs typeface="Poppins" panose="020B0604020202020204" charset="0"/>
            </a:endParaRPr>
          </a:p>
          <a:p>
            <a:r>
              <a:rPr lang="en-US" sz="1300" dirty="0" err="1" smtClean="0">
                <a:latin typeface="Poppins" panose="020B0604020202020204" charset="0"/>
                <a:cs typeface="Poppins" panose="020B0604020202020204" charset="0"/>
              </a:rPr>
              <a:t>rotation_range</a:t>
            </a:r>
            <a:r>
              <a:rPr lang="en-US" sz="1300" dirty="0" smtClean="0">
                <a:latin typeface="Poppins" panose="020B0604020202020204" charset="0"/>
                <a:cs typeface="Poppins" panose="020B0604020202020204" charset="0"/>
              </a:rPr>
              <a:t>=</a:t>
            </a:r>
            <a:r>
              <a:rPr lang="en-US" sz="1300" dirty="0" smtClean="0">
                <a:solidFill>
                  <a:srgbClr val="09885A"/>
                </a:solidFill>
                <a:latin typeface="Poppins" panose="020B0604020202020204" charset="0"/>
                <a:cs typeface="Poppins" panose="020B0604020202020204" charset="0"/>
              </a:rPr>
              <a:t>20</a:t>
            </a:r>
            <a:r>
              <a:rPr lang="en-US" sz="1300" dirty="0">
                <a:latin typeface="Poppins" panose="020B0604020202020204" charset="0"/>
                <a:cs typeface="Poppins" panose="020B0604020202020204" charset="0"/>
              </a:rPr>
              <a:t>,</a:t>
            </a:r>
          </a:p>
          <a:p>
            <a:r>
              <a:rPr lang="en-US" sz="1300" dirty="0" err="1" smtClean="0">
                <a:latin typeface="Poppins" panose="020B0604020202020204" charset="0"/>
                <a:cs typeface="Poppins" panose="020B0604020202020204" charset="0"/>
              </a:rPr>
              <a:t>width_shift_range</a:t>
            </a:r>
            <a:r>
              <a:rPr lang="en-US" sz="1300" dirty="0" smtClean="0">
                <a:latin typeface="Poppins" panose="020B0604020202020204" charset="0"/>
                <a:cs typeface="Poppins" panose="020B0604020202020204" charset="0"/>
              </a:rPr>
              <a:t>=</a:t>
            </a:r>
            <a:r>
              <a:rPr lang="en-US" sz="1300" dirty="0" smtClean="0">
                <a:solidFill>
                  <a:srgbClr val="09885A"/>
                </a:solidFill>
                <a:latin typeface="Poppins" panose="020B0604020202020204" charset="0"/>
                <a:cs typeface="Poppins" panose="020B0604020202020204" charset="0"/>
              </a:rPr>
              <a:t>0.2</a:t>
            </a:r>
            <a:r>
              <a:rPr lang="en-US" sz="1300" dirty="0">
                <a:latin typeface="Poppins" panose="020B0604020202020204" charset="0"/>
                <a:cs typeface="Poppins" panose="020B0604020202020204" charset="0"/>
              </a:rPr>
              <a:t>,</a:t>
            </a:r>
          </a:p>
          <a:p>
            <a:r>
              <a:rPr lang="en-US" sz="1300" dirty="0" err="1" smtClean="0">
                <a:latin typeface="Poppins" panose="020B0604020202020204" charset="0"/>
                <a:cs typeface="Poppins" panose="020B0604020202020204" charset="0"/>
              </a:rPr>
              <a:t>height_shift_range</a:t>
            </a:r>
            <a:r>
              <a:rPr lang="en-US" sz="1300" dirty="0" smtClean="0">
                <a:latin typeface="Poppins" panose="020B0604020202020204" charset="0"/>
                <a:cs typeface="Poppins" panose="020B0604020202020204" charset="0"/>
              </a:rPr>
              <a:t>=</a:t>
            </a:r>
            <a:r>
              <a:rPr lang="en-US" sz="1300" dirty="0" smtClean="0">
                <a:solidFill>
                  <a:srgbClr val="09885A"/>
                </a:solidFill>
                <a:latin typeface="Poppins" panose="020B0604020202020204" charset="0"/>
                <a:cs typeface="Poppins" panose="020B0604020202020204" charset="0"/>
              </a:rPr>
              <a:t>0.2</a:t>
            </a:r>
            <a:r>
              <a:rPr lang="en-US" sz="1300" dirty="0">
                <a:latin typeface="Poppins" panose="020B0604020202020204" charset="0"/>
                <a:cs typeface="Poppins" panose="020B0604020202020204" charset="0"/>
              </a:rPr>
              <a:t>,</a:t>
            </a:r>
          </a:p>
          <a:p>
            <a:r>
              <a:rPr lang="en-US" sz="1300" dirty="0" err="1" smtClean="0">
                <a:latin typeface="Poppins" panose="020B0604020202020204" charset="0"/>
                <a:cs typeface="Poppins" panose="020B0604020202020204" charset="0"/>
              </a:rPr>
              <a:t>horizontal_flip</a:t>
            </a:r>
            <a:r>
              <a:rPr lang="en-US" sz="1300" dirty="0" smtClean="0">
                <a:latin typeface="Poppins" panose="020B0604020202020204" charset="0"/>
                <a:cs typeface="Poppins" panose="020B0604020202020204" charset="0"/>
              </a:rPr>
              <a:t>=</a:t>
            </a:r>
            <a:r>
              <a:rPr lang="en-US" sz="1300" dirty="0" smtClean="0">
                <a:solidFill>
                  <a:srgbClr val="0000FF"/>
                </a:solidFill>
                <a:latin typeface="Poppins" panose="020B0604020202020204" charset="0"/>
                <a:cs typeface="Poppins" panose="020B0604020202020204" charset="0"/>
              </a:rPr>
              <a:t>True</a:t>
            </a:r>
            <a:r>
              <a:rPr lang="en-US" sz="1300" dirty="0">
                <a:latin typeface="Poppins" panose="020B0604020202020204" charset="0"/>
                <a:cs typeface="Poppins" panose="020B0604020202020204" charset="0"/>
              </a:rPr>
              <a:t>, </a:t>
            </a:r>
          </a:p>
          <a:p>
            <a:r>
              <a:rPr lang="en-US" sz="1300" dirty="0" err="1" smtClean="0">
                <a:latin typeface="Poppins" panose="020B0604020202020204" charset="0"/>
                <a:cs typeface="Poppins" panose="020B0604020202020204" charset="0"/>
              </a:rPr>
              <a:t>fill_mode</a:t>
            </a:r>
            <a:r>
              <a:rPr lang="en-US" sz="1300" dirty="0">
                <a:latin typeface="Poppins" panose="020B0604020202020204" charset="0"/>
                <a:cs typeface="Poppins" panose="020B0604020202020204" charset="0"/>
              </a:rPr>
              <a:t>=</a:t>
            </a:r>
            <a:r>
              <a:rPr lang="en-US" sz="1300" dirty="0">
                <a:solidFill>
                  <a:srgbClr val="A31515"/>
                </a:solidFill>
                <a:latin typeface="Poppins" panose="020B0604020202020204" charset="0"/>
                <a:cs typeface="Poppins" panose="020B0604020202020204" charset="0"/>
              </a:rPr>
              <a:t>'nearest</a:t>
            </a:r>
            <a:r>
              <a:rPr lang="en-US" sz="1300" dirty="0" smtClean="0">
                <a:solidFill>
                  <a:srgbClr val="A31515"/>
                </a:solidFill>
                <a:latin typeface="Poppins" panose="020B0604020202020204" charset="0"/>
                <a:cs typeface="Poppins" panose="020B0604020202020204" charset="0"/>
              </a:rPr>
              <a:t>'</a:t>
            </a:r>
            <a:endParaRPr lang="en-US" sz="1300" dirty="0"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71974" y="1503600"/>
            <a:ext cx="323353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 smtClean="0">
                <a:latin typeface="Poppins" panose="020B0604020202020204" charset="0"/>
                <a:cs typeface="Poppins" panose="020B0604020202020204" charset="0"/>
              </a:rPr>
              <a:t>Parameter </a:t>
            </a:r>
            <a:r>
              <a:rPr lang="en-US" sz="1300" dirty="0" err="1" smtClean="0">
                <a:latin typeface="Poppins" panose="020B0604020202020204" charset="0"/>
                <a:cs typeface="Poppins" panose="020B0604020202020204" charset="0"/>
              </a:rPr>
              <a:t>augmentasi</a:t>
            </a:r>
            <a:r>
              <a:rPr lang="en-US" sz="1300" dirty="0" smtClean="0">
                <a:latin typeface="Poppins" panose="020B0604020202020204" charset="0"/>
                <a:cs typeface="Poppins" panose="020B0604020202020204" charset="0"/>
              </a:rPr>
              <a:t>:</a:t>
            </a:r>
          </a:p>
          <a:p>
            <a:r>
              <a:rPr lang="en-US" sz="1300" dirty="0" smtClean="0">
                <a:latin typeface="Poppins" panose="020B0604020202020204" charset="0"/>
                <a:cs typeface="Poppins" panose="020B0604020202020204" charset="0"/>
              </a:rPr>
              <a:t>rescale</a:t>
            </a:r>
            <a:r>
              <a:rPr lang="en-US" sz="1300" dirty="0">
                <a:latin typeface="Poppins" panose="020B0604020202020204" charset="0"/>
                <a:cs typeface="Poppins" panose="020B0604020202020204" charset="0"/>
              </a:rPr>
              <a:t> = </a:t>
            </a:r>
            <a:r>
              <a:rPr lang="en-US" sz="1300" dirty="0">
                <a:solidFill>
                  <a:srgbClr val="09885A"/>
                </a:solidFill>
                <a:latin typeface="Poppins" panose="020B0604020202020204" charset="0"/>
                <a:cs typeface="Poppins" panose="020B0604020202020204" charset="0"/>
              </a:rPr>
              <a:t>1</a:t>
            </a:r>
            <a:r>
              <a:rPr lang="en-US" sz="1300" dirty="0">
                <a:latin typeface="Poppins" panose="020B0604020202020204" charset="0"/>
                <a:cs typeface="Poppins" panose="020B0604020202020204" charset="0"/>
              </a:rPr>
              <a:t>./</a:t>
            </a:r>
            <a:r>
              <a:rPr lang="en-US" sz="1300" dirty="0">
                <a:solidFill>
                  <a:srgbClr val="09885A"/>
                </a:solidFill>
                <a:latin typeface="Poppins" panose="020B0604020202020204" charset="0"/>
                <a:cs typeface="Poppins" panose="020B0604020202020204" charset="0"/>
              </a:rPr>
              <a:t>255</a:t>
            </a:r>
            <a:r>
              <a:rPr lang="en-US" sz="1300" dirty="0">
                <a:latin typeface="Poppins" panose="020B0604020202020204" charset="0"/>
                <a:cs typeface="Poppins" panose="020B0604020202020204" charset="0"/>
              </a:rPr>
              <a:t>, </a:t>
            </a:r>
            <a:endParaRPr lang="en-US" sz="1300" dirty="0" smtClean="0">
              <a:latin typeface="Poppins" panose="020B0604020202020204" charset="0"/>
              <a:cs typeface="Poppins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067" y="3197034"/>
            <a:ext cx="2586218" cy="153199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044272" y="3197034"/>
            <a:ext cx="323353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 err="1" smtClean="0">
                <a:latin typeface="Poppins" panose="020B0604020202020204" charset="0"/>
                <a:cs typeface="Poppins" panose="020B0604020202020204" charset="0"/>
              </a:rPr>
              <a:t>Penerapan</a:t>
            </a:r>
            <a:r>
              <a:rPr lang="en-US" sz="1300" dirty="0" smtClean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300" dirty="0" err="1" smtClean="0">
                <a:latin typeface="Poppins" panose="020B0604020202020204" charset="0"/>
                <a:cs typeface="Poppins" panose="020B0604020202020204" charset="0"/>
              </a:rPr>
              <a:t>augmentasi</a:t>
            </a:r>
            <a:r>
              <a:rPr lang="en-US" sz="1300" dirty="0" smtClean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300" dirty="0" smtClean="0">
                <a:latin typeface="Poppins" panose="020B0604020202020204" charset="0"/>
                <a:cs typeface="Poppins" panose="020B0604020202020204" charset="0"/>
                <a:sym typeface="Wingdings" panose="05000000000000000000" pitchFamily="2" charset="2"/>
              </a:rPr>
              <a:t></a:t>
            </a:r>
            <a:endParaRPr lang="en-US" sz="1300" dirty="0" smtClean="0">
              <a:latin typeface="Poppins" panose="020B0604020202020204" charset="0"/>
              <a:cs typeface="Poppi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09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593;p51"/>
          <p:cNvSpPr/>
          <p:nvPr/>
        </p:nvSpPr>
        <p:spPr>
          <a:xfrm>
            <a:off x="955890" y="1146229"/>
            <a:ext cx="646630" cy="428222"/>
          </a:xfrm>
          <a:custGeom>
            <a:avLst/>
            <a:gdLst/>
            <a:ahLst/>
            <a:cxnLst/>
            <a:rect l="l" t="t" r="r" b="b"/>
            <a:pathLst>
              <a:path w="21212" h="13913" extrusionOk="0">
                <a:moveTo>
                  <a:pt x="2971" y="0"/>
                </a:moveTo>
                <a:cubicBezTo>
                  <a:pt x="1324" y="0"/>
                  <a:pt x="1" y="1324"/>
                  <a:pt x="1" y="2971"/>
                </a:cubicBezTo>
                <a:lnTo>
                  <a:pt x="1" y="10943"/>
                </a:lnTo>
                <a:cubicBezTo>
                  <a:pt x="1" y="12589"/>
                  <a:pt x="1324" y="13913"/>
                  <a:pt x="2971" y="13913"/>
                </a:cubicBezTo>
                <a:lnTo>
                  <a:pt x="18241" y="13913"/>
                </a:lnTo>
                <a:cubicBezTo>
                  <a:pt x="19887" y="13913"/>
                  <a:pt x="21211" y="12589"/>
                  <a:pt x="21211" y="10943"/>
                </a:cubicBezTo>
                <a:lnTo>
                  <a:pt x="21211" y="2971"/>
                </a:lnTo>
                <a:cubicBezTo>
                  <a:pt x="21211" y="1324"/>
                  <a:pt x="19887" y="0"/>
                  <a:pt x="18241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chemeClr val="l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 sz="2300" dirty="0">
              <a:solidFill>
                <a:schemeClr val="lt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08" name="Google Shape;508;p48"/>
          <p:cNvSpPr/>
          <p:nvPr/>
        </p:nvSpPr>
        <p:spPr>
          <a:xfrm>
            <a:off x="422893" y="4290854"/>
            <a:ext cx="381000" cy="381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247;p34"/>
          <p:cNvSpPr txBox="1">
            <a:spLocks/>
          </p:cNvSpPr>
          <p:nvPr/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Poppins SemiBold"/>
              <a:buNone/>
              <a:defRPr sz="4500" b="0" i="0" u="none" strike="noStrike" cap="none">
                <a:solidFill>
                  <a:schemeClr val="l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Poppins SemiBold"/>
              <a:buNone/>
              <a:defRPr sz="6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Poppins SemiBold"/>
              <a:buNone/>
              <a:defRPr sz="6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Poppins SemiBold"/>
              <a:buNone/>
              <a:defRPr sz="6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Poppins SemiBold"/>
              <a:buNone/>
              <a:defRPr sz="6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Poppins SemiBold"/>
              <a:buNone/>
              <a:defRPr sz="6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Poppins SemiBold"/>
              <a:buNone/>
              <a:defRPr sz="6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Poppins SemiBold"/>
              <a:buNone/>
              <a:defRPr sz="6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Poppins SemiBold"/>
              <a:buNone/>
              <a:defRPr sz="6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n-US" sz="2800" dirty="0" smtClean="0">
                <a:solidFill>
                  <a:schemeClr val="accent2"/>
                </a:solidFill>
              </a:rPr>
              <a:t>Model : Inception-</a:t>
            </a:r>
            <a:r>
              <a:rPr lang="en-US" sz="2800" dirty="0" err="1" smtClean="0">
                <a:solidFill>
                  <a:schemeClr val="accent2"/>
                </a:solidFill>
              </a:rPr>
              <a:t>ResNet</a:t>
            </a:r>
            <a:r>
              <a:rPr lang="en-US" sz="2800" dirty="0" smtClean="0">
                <a:solidFill>
                  <a:schemeClr val="accent2"/>
                </a:solidFill>
              </a:rPr>
              <a:t> V2</a:t>
            </a:r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21" name="Google Shape;294;p37"/>
          <p:cNvCxnSpPr/>
          <p:nvPr/>
        </p:nvCxnSpPr>
        <p:spPr>
          <a:xfrm>
            <a:off x="814237" y="1008152"/>
            <a:ext cx="5332781" cy="7316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593;p51"/>
          <p:cNvSpPr/>
          <p:nvPr/>
        </p:nvSpPr>
        <p:spPr>
          <a:xfrm>
            <a:off x="1008686" y="1198620"/>
            <a:ext cx="614300" cy="402920"/>
          </a:xfrm>
          <a:custGeom>
            <a:avLst/>
            <a:gdLst/>
            <a:ahLst/>
            <a:cxnLst/>
            <a:rect l="l" t="t" r="r" b="b"/>
            <a:pathLst>
              <a:path w="21212" h="13913" extrusionOk="0">
                <a:moveTo>
                  <a:pt x="2971" y="0"/>
                </a:moveTo>
                <a:cubicBezTo>
                  <a:pt x="1324" y="0"/>
                  <a:pt x="1" y="1324"/>
                  <a:pt x="1" y="2971"/>
                </a:cubicBezTo>
                <a:lnTo>
                  <a:pt x="1" y="10943"/>
                </a:lnTo>
                <a:cubicBezTo>
                  <a:pt x="1" y="12589"/>
                  <a:pt x="1324" y="13913"/>
                  <a:pt x="2971" y="13913"/>
                </a:cubicBezTo>
                <a:lnTo>
                  <a:pt x="18241" y="13913"/>
                </a:lnTo>
                <a:cubicBezTo>
                  <a:pt x="19887" y="13913"/>
                  <a:pt x="21211" y="12589"/>
                  <a:pt x="21211" y="10943"/>
                </a:cubicBezTo>
                <a:lnTo>
                  <a:pt x="21211" y="2971"/>
                </a:lnTo>
                <a:cubicBezTo>
                  <a:pt x="21211" y="1324"/>
                  <a:pt x="19887" y="0"/>
                  <a:pt x="1824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 sz="2000" dirty="0">
              <a:solidFill>
                <a:schemeClr val="lt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9" name="Google Shape;509;p48"/>
          <p:cNvSpPr/>
          <p:nvPr/>
        </p:nvSpPr>
        <p:spPr>
          <a:xfrm>
            <a:off x="6981628" y="-144837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358;p42"/>
          <p:cNvSpPr txBox="1">
            <a:spLocks noGrp="1"/>
          </p:cNvSpPr>
          <p:nvPr>
            <p:ph type="title"/>
          </p:nvPr>
        </p:nvSpPr>
        <p:spPr>
          <a:xfrm>
            <a:off x="1622986" y="1198620"/>
            <a:ext cx="5628603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accent2"/>
                </a:solidFill>
              </a:rPr>
              <a:t>Model Inception-ResNet V2</a:t>
            </a:r>
            <a:endParaRPr sz="2000" dirty="0">
              <a:solidFill>
                <a:schemeClr val="accent2"/>
              </a:solidFill>
            </a:endParaRPr>
          </a:p>
        </p:txBody>
      </p:sp>
      <p:sp>
        <p:nvSpPr>
          <p:cNvPr id="42" name="Google Shape;359;p42"/>
          <p:cNvSpPr txBox="1">
            <a:spLocks noGrp="1"/>
          </p:cNvSpPr>
          <p:nvPr>
            <p:ph type="subTitle" idx="1"/>
          </p:nvPr>
        </p:nvSpPr>
        <p:spPr>
          <a:xfrm>
            <a:off x="1622986" y="1449125"/>
            <a:ext cx="6741785" cy="5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lnSpc>
                <a:spcPct val="150000"/>
              </a:lnSpc>
            </a:pPr>
            <a:r>
              <a:rPr lang="en-US" sz="1300" dirty="0" smtClean="0">
                <a:solidFill>
                  <a:schemeClr val="accent2"/>
                </a:solidFill>
              </a:rPr>
              <a:t>Inception-ResNet-V2 </a:t>
            </a:r>
            <a:r>
              <a:rPr lang="en-US" sz="1300" dirty="0" err="1" smtClean="0">
                <a:solidFill>
                  <a:schemeClr val="accent2"/>
                </a:solidFill>
              </a:rPr>
              <a:t>adalah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salah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satu</a:t>
            </a:r>
            <a:r>
              <a:rPr lang="en-US" sz="1300" dirty="0" smtClean="0">
                <a:solidFill>
                  <a:schemeClr val="accent2"/>
                </a:solidFill>
              </a:rPr>
              <a:t> model transfer learning. </a:t>
            </a:r>
          </a:p>
          <a:p>
            <a:pPr marL="0" lvl="0" indent="0" algn="just">
              <a:lnSpc>
                <a:spcPct val="150000"/>
              </a:lnSpc>
            </a:pPr>
            <a:r>
              <a:rPr lang="en-US" sz="1300" dirty="0" err="1" smtClean="0">
                <a:solidFill>
                  <a:schemeClr val="accent2"/>
                </a:solidFill>
              </a:rPr>
              <a:t>Kelebihan</a:t>
            </a:r>
            <a:r>
              <a:rPr lang="en-US" sz="1300" dirty="0" smtClean="0">
                <a:solidFill>
                  <a:schemeClr val="accent2"/>
                </a:solidFill>
              </a:rPr>
              <a:t> </a:t>
            </a:r>
            <a:r>
              <a:rPr lang="en-US" sz="1300" dirty="0" err="1" smtClean="0">
                <a:solidFill>
                  <a:schemeClr val="accent2"/>
                </a:solidFill>
              </a:rPr>
              <a:t>menggunakan</a:t>
            </a:r>
            <a:r>
              <a:rPr lang="en-US" sz="1300" dirty="0" smtClean="0">
                <a:solidFill>
                  <a:schemeClr val="accent2"/>
                </a:solidFill>
              </a:rPr>
              <a:t> transfer learning: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solidFill>
                  <a:schemeClr val="accent2"/>
                </a:solidFill>
              </a:rPr>
              <a:t>1.   </a:t>
            </a:r>
            <a:r>
              <a:rPr lang="en-US" sz="1300" dirty="0" err="1">
                <a:solidFill>
                  <a:schemeClr val="accent2"/>
                </a:solidFill>
              </a:rPr>
              <a:t>Menghemat</a:t>
            </a:r>
            <a:r>
              <a:rPr lang="en-US" sz="1300" dirty="0">
                <a:solidFill>
                  <a:schemeClr val="accent2"/>
                </a:solidFill>
              </a:rPr>
              <a:t> </a:t>
            </a:r>
            <a:r>
              <a:rPr lang="en-US" sz="1300" dirty="0" err="1">
                <a:solidFill>
                  <a:schemeClr val="accent2"/>
                </a:solidFill>
              </a:rPr>
              <a:t>waktu</a:t>
            </a:r>
            <a:r>
              <a:rPr lang="en-US" sz="1300" dirty="0">
                <a:solidFill>
                  <a:schemeClr val="accent2"/>
                </a:solidFill>
              </a:rPr>
              <a:t> </a:t>
            </a:r>
            <a:r>
              <a:rPr lang="en-US" sz="1300" dirty="0" err="1">
                <a:solidFill>
                  <a:schemeClr val="accent2"/>
                </a:solidFill>
              </a:rPr>
              <a:t>karena</a:t>
            </a:r>
            <a:r>
              <a:rPr lang="en-US" sz="1300" dirty="0">
                <a:solidFill>
                  <a:schemeClr val="accent2"/>
                </a:solidFill>
              </a:rPr>
              <a:t> existing </a:t>
            </a:r>
            <a:r>
              <a:rPr lang="en-US" sz="1300" dirty="0" err="1">
                <a:solidFill>
                  <a:schemeClr val="accent2"/>
                </a:solidFill>
              </a:rPr>
              <a:t>deeplearning</a:t>
            </a:r>
            <a:r>
              <a:rPr lang="en-US" sz="1300" dirty="0">
                <a:solidFill>
                  <a:schemeClr val="accent2"/>
                </a:solidFill>
              </a:rPr>
              <a:t> model yang </a:t>
            </a:r>
            <a:r>
              <a:rPr lang="en-US" sz="1300" dirty="0" err="1">
                <a:solidFill>
                  <a:schemeClr val="accent2"/>
                </a:solidFill>
              </a:rPr>
              <a:t>digunakan</a:t>
            </a:r>
            <a:r>
              <a:rPr lang="en-US" sz="1300" dirty="0">
                <a:solidFill>
                  <a:schemeClr val="accent2"/>
                </a:solidFill>
              </a:rPr>
              <a:t> </a:t>
            </a:r>
            <a:r>
              <a:rPr lang="en-US" sz="1300" dirty="0" err="1">
                <a:solidFill>
                  <a:schemeClr val="accent2"/>
                </a:solidFill>
              </a:rPr>
              <a:t>untuk</a:t>
            </a:r>
            <a:r>
              <a:rPr lang="en-US" sz="1300" dirty="0">
                <a:solidFill>
                  <a:schemeClr val="accent2"/>
                </a:solidFill>
              </a:rPr>
              <a:t> Transfer Learning </a:t>
            </a:r>
            <a:r>
              <a:rPr lang="en-US" sz="1300" dirty="0" err="1">
                <a:solidFill>
                  <a:schemeClr val="accent2"/>
                </a:solidFill>
              </a:rPr>
              <a:t>sudah</a:t>
            </a:r>
            <a:r>
              <a:rPr lang="en-US" sz="1300" dirty="0">
                <a:solidFill>
                  <a:schemeClr val="accent2"/>
                </a:solidFill>
              </a:rPr>
              <a:t> </a:t>
            </a:r>
            <a:r>
              <a:rPr lang="en-US" sz="1300" dirty="0" err="1">
                <a:solidFill>
                  <a:schemeClr val="accent2"/>
                </a:solidFill>
              </a:rPr>
              <a:t>memiliki</a:t>
            </a:r>
            <a:r>
              <a:rPr lang="en-US" sz="1300" dirty="0">
                <a:solidFill>
                  <a:schemeClr val="accent2"/>
                </a:solidFill>
              </a:rPr>
              <a:t> weight </a:t>
            </a:r>
            <a:r>
              <a:rPr lang="en-US" sz="1300" dirty="0" err="1">
                <a:solidFill>
                  <a:schemeClr val="accent2"/>
                </a:solidFill>
              </a:rPr>
              <a:t>dimana</a:t>
            </a:r>
            <a:r>
              <a:rPr lang="en-US" sz="1300" dirty="0">
                <a:solidFill>
                  <a:schemeClr val="accent2"/>
                </a:solidFill>
              </a:rPr>
              <a:t> </a:t>
            </a:r>
            <a:r>
              <a:rPr lang="en-US" sz="1300" dirty="0" err="1">
                <a:solidFill>
                  <a:schemeClr val="accent2"/>
                </a:solidFill>
              </a:rPr>
              <a:t>didalamnya</a:t>
            </a:r>
            <a:r>
              <a:rPr lang="en-US" sz="1300" dirty="0">
                <a:solidFill>
                  <a:schemeClr val="accent2"/>
                </a:solidFill>
              </a:rPr>
              <a:t> </a:t>
            </a:r>
            <a:r>
              <a:rPr lang="en-US" sz="1300" dirty="0" err="1">
                <a:solidFill>
                  <a:schemeClr val="accent2"/>
                </a:solidFill>
              </a:rPr>
              <a:t>ada</a:t>
            </a:r>
            <a:r>
              <a:rPr lang="en-US" sz="1300" dirty="0">
                <a:solidFill>
                  <a:schemeClr val="accent2"/>
                </a:solidFill>
              </a:rPr>
              <a:t> data training </a:t>
            </a:r>
            <a:r>
              <a:rPr lang="en-US" sz="1300" dirty="0" err="1">
                <a:solidFill>
                  <a:schemeClr val="accent2"/>
                </a:solidFill>
              </a:rPr>
              <a:t>hasil</a:t>
            </a:r>
            <a:r>
              <a:rPr lang="en-US" sz="1300" dirty="0">
                <a:solidFill>
                  <a:schemeClr val="accent2"/>
                </a:solidFill>
              </a:rPr>
              <a:t> training </a:t>
            </a:r>
            <a:r>
              <a:rPr lang="en-US" sz="1300" dirty="0" err="1">
                <a:solidFill>
                  <a:schemeClr val="accent2"/>
                </a:solidFill>
              </a:rPr>
              <a:t>sebelumnya</a:t>
            </a:r>
            <a:r>
              <a:rPr lang="en-US" sz="1300" dirty="0">
                <a:solidFill>
                  <a:schemeClr val="accent2"/>
                </a:solidFill>
              </a:rPr>
              <a:t>. 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solidFill>
                  <a:schemeClr val="accent2"/>
                </a:solidFill>
              </a:rPr>
              <a:t>2.   Dataset yang </a:t>
            </a:r>
            <a:r>
              <a:rPr lang="en-US" sz="1300" dirty="0" err="1">
                <a:solidFill>
                  <a:schemeClr val="accent2"/>
                </a:solidFill>
              </a:rPr>
              <a:t>digunakan</a:t>
            </a:r>
            <a:r>
              <a:rPr lang="en-US" sz="1300" dirty="0">
                <a:solidFill>
                  <a:schemeClr val="accent2"/>
                </a:solidFill>
              </a:rPr>
              <a:t> </a:t>
            </a:r>
            <a:r>
              <a:rPr lang="en-US" sz="1300" dirty="0" err="1">
                <a:solidFill>
                  <a:schemeClr val="accent2"/>
                </a:solidFill>
              </a:rPr>
              <a:t>berjumlah</a:t>
            </a:r>
            <a:r>
              <a:rPr lang="en-US" sz="1300" dirty="0">
                <a:solidFill>
                  <a:schemeClr val="accent2"/>
                </a:solidFill>
              </a:rPr>
              <a:t> </a:t>
            </a:r>
            <a:r>
              <a:rPr lang="en-US" sz="1300" dirty="0" err="1">
                <a:solidFill>
                  <a:schemeClr val="accent2"/>
                </a:solidFill>
              </a:rPr>
              <a:t>tergolong</a:t>
            </a:r>
            <a:r>
              <a:rPr lang="en-US" sz="1300" dirty="0">
                <a:solidFill>
                  <a:schemeClr val="accent2"/>
                </a:solidFill>
              </a:rPr>
              <a:t> </a:t>
            </a:r>
            <a:r>
              <a:rPr lang="en-US" sz="1300" dirty="0" err="1">
                <a:solidFill>
                  <a:schemeClr val="accent2"/>
                </a:solidFill>
              </a:rPr>
              <a:t>sedikit</a:t>
            </a:r>
            <a:r>
              <a:rPr lang="en-US" sz="1300" dirty="0">
                <a:solidFill>
                  <a:schemeClr val="accent2"/>
                </a:solidFill>
              </a:rPr>
              <a:t> </a:t>
            </a:r>
            <a:r>
              <a:rPr lang="en-US" sz="1300" dirty="0" err="1">
                <a:solidFill>
                  <a:schemeClr val="accent2"/>
                </a:solidFill>
              </a:rPr>
              <a:t>untuk</a:t>
            </a:r>
            <a:r>
              <a:rPr lang="en-US" sz="1300" dirty="0">
                <a:solidFill>
                  <a:schemeClr val="accent2"/>
                </a:solidFill>
              </a:rPr>
              <a:t> </a:t>
            </a:r>
            <a:r>
              <a:rPr lang="en-US" sz="1300" dirty="0" err="1">
                <a:solidFill>
                  <a:schemeClr val="accent2"/>
                </a:solidFill>
              </a:rPr>
              <a:t>dilakukan</a:t>
            </a:r>
            <a:r>
              <a:rPr lang="en-US" sz="1300" dirty="0">
                <a:solidFill>
                  <a:schemeClr val="accent2"/>
                </a:solidFill>
              </a:rPr>
              <a:t> </a:t>
            </a:r>
            <a:r>
              <a:rPr lang="en-US" sz="1300" dirty="0" err="1">
                <a:solidFill>
                  <a:schemeClr val="accent2"/>
                </a:solidFill>
              </a:rPr>
              <a:t>pembelajaran</a:t>
            </a:r>
            <a:r>
              <a:rPr lang="en-US" sz="1300" dirty="0">
                <a:solidFill>
                  <a:schemeClr val="accent2"/>
                </a:solidFill>
              </a:rPr>
              <a:t> model yang </a:t>
            </a:r>
            <a:r>
              <a:rPr lang="en-US" sz="1300" dirty="0" err="1">
                <a:solidFill>
                  <a:schemeClr val="accent2"/>
                </a:solidFill>
              </a:rPr>
              <a:t>mampu</a:t>
            </a:r>
            <a:r>
              <a:rPr lang="en-US" sz="1300" dirty="0">
                <a:solidFill>
                  <a:schemeClr val="accent2"/>
                </a:solidFill>
              </a:rPr>
              <a:t> </a:t>
            </a:r>
            <a:r>
              <a:rPr lang="en-US" sz="1300" dirty="0" err="1">
                <a:solidFill>
                  <a:schemeClr val="accent2"/>
                </a:solidFill>
              </a:rPr>
              <a:t>menghasilkan</a:t>
            </a:r>
            <a:r>
              <a:rPr lang="en-US" sz="1300" dirty="0">
                <a:solidFill>
                  <a:schemeClr val="accent2"/>
                </a:solidFill>
              </a:rPr>
              <a:t> </a:t>
            </a:r>
            <a:r>
              <a:rPr lang="en-US" sz="1300" dirty="0" err="1">
                <a:solidFill>
                  <a:schemeClr val="accent2"/>
                </a:solidFill>
              </a:rPr>
              <a:t>akurasi</a:t>
            </a:r>
            <a:r>
              <a:rPr lang="en-US" sz="1300" dirty="0">
                <a:solidFill>
                  <a:schemeClr val="accent2"/>
                </a:solidFill>
              </a:rPr>
              <a:t> yang </a:t>
            </a:r>
            <a:r>
              <a:rPr lang="en-US" sz="1300" dirty="0" err="1" smtClean="0">
                <a:solidFill>
                  <a:schemeClr val="accent2"/>
                </a:solidFill>
              </a:rPr>
              <a:t>baik</a:t>
            </a:r>
            <a:endParaRPr lang="en-US" sz="1300" dirty="0" smtClean="0">
              <a:solidFill>
                <a:schemeClr val="accent2"/>
              </a:solidFill>
            </a:endParaRPr>
          </a:p>
          <a:p>
            <a:pPr marL="0" lvl="0" indent="0" algn="just">
              <a:lnSpc>
                <a:spcPct val="150000"/>
              </a:lnSpc>
            </a:pPr>
            <a:r>
              <a:rPr lang="en-US" sz="1300" dirty="0" smtClean="0">
                <a:solidFill>
                  <a:schemeClr val="accent2"/>
                </a:solidFill>
              </a:rPr>
              <a:t>Inception </a:t>
            </a:r>
            <a:r>
              <a:rPr lang="en-US" sz="1300" dirty="0" err="1" smtClean="0">
                <a:solidFill>
                  <a:schemeClr val="accent2"/>
                </a:solidFill>
              </a:rPr>
              <a:t>Resnet</a:t>
            </a:r>
            <a:r>
              <a:rPr lang="en-US" sz="1300" dirty="0" smtClean="0">
                <a:solidFill>
                  <a:schemeClr val="accent2"/>
                </a:solidFill>
              </a:rPr>
              <a:t> V2 : </a:t>
            </a:r>
            <a:r>
              <a:rPr lang="en-US" sz="1300" dirty="0" err="1" smtClean="0">
                <a:solidFill>
                  <a:schemeClr val="accent2"/>
                </a:solidFill>
              </a:rPr>
              <a:t>arsitektur</a:t>
            </a:r>
            <a:r>
              <a:rPr lang="en-US" sz="1300" dirty="0" smtClean="0">
                <a:solidFill>
                  <a:schemeClr val="accent2"/>
                </a:solidFill>
              </a:rPr>
              <a:t> CNN yang </a:t>
            </a:r>
            <a:r>
              <a:rPr lang="en-US" sz="1300" dirty="0" err="1">
                <a:solidFill>
                  <a:schemeClr val="accent2"/>
                </a:solidFill>
              </a:rPr>
              <a:t>dibangun</a:t>
            </a:r>
            <a:r>
              <a:rPr lang="en-US" sz="1300" dirty="0">
                <a:solidFill>
                  <a:schemeClr val="accent2"/>
                </a:solidFill>
              </a:rPr>
              <a:t> di </a:t>
            </a:r>
            <a:r>
              <a:rPr lang="en-US" sz="1300" dirty="0" err="1">
                <a:solidFill>
                  <a:schemeClr val="accent2"/>
                </a:solidFill>
              </a:rPr>
              <a:t>atas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keluarga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arsitektur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Inceptiontetapi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menggabungkan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koneksiresidual</a:t>
            </a:r>
            <a:r>
              <a:rPr lang="en-US" sz="1300" dirty="0">
                <a:solidFill>
                  <a:schemeClr val="accent2"/>
                </a:solidFill>
              </a:rPr>
              <a:t> (</a:t>
            </a:r>
            <a:r>
              <a:rPr lang="en-US" sz="1300" dirty="0" err="1">
                <a:solidFill>
                  <a:schemeClr val="accent2"/>
                </a:solidFill>
              </a:rPr>
              <a:t>menggantikan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tahap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rangkaian</a:t>
            </a:r>
            <a:r>
              <a:rPr lang="en-US" sz="1300" dirty="0">
                <a:solidFill>
                  <a:schemeClr val="accent2"/>
                </a:solidFill>
              </a:rPr>
              <a:t> filter </a:t>
            </a:r>
            <a:r>
              <a:rPr lang="en-US" sz="1300" dirty="0" err="1">
                <a:solidFill>
                  <a:schemeClr val="accent2"/>
                </a:solidFill>
              </a:rPr>
              <a:t>dari</a:t>
            </a:r>
            <a:r>
              <a:rPr lang="en-US" sz="1300" dirty="0">
                <a:solidFill>
                  <a:schemeClr val="accent2"/>
                </a:solidFill>
              </a:rPr>
              <a:t> </a:t>
            </a:r>
            <a:r>
              <a:rPr lang="en-US" sz="1300" dirty="0" err="1">
                <a:solidFill>
                  <a:schemeClr val="accent2"/>
                </a:solidFill>
              </a:rPr>
              <a:t>arsitektur</a:t>
            </a:r>
            <a:r>
              <a:rPr lang="en-US" sz="1300" dirty="0">
                <a:solidFill>
                  <a:schemeClr val="accent2"/>
                </a:solidFill>
              </a:rPr>
              <a:t> Inception).</a:t>
            </a:r>
            <a:endParaRPr sz="13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7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uter Science &amp; Mathematics Major For College: Mathematics by Slidesgo">
  <a:themeElements>
    <a:clrScheme name="Simple Light">
      <a:dk1>
        <a:srgbClr val="FFFFFF"/>
      </a:dk1>
      <a:lt1>
        <a:srgbClr val="F3F3F3"/>
      </a:lt1>
      <a:dk2>
        <a:srgbClr val="666666"/>
      </a:dk2>
      <a:lt2>
        <a:srgbClr val="D149CE"/>
      </a:lt2>
      <a:accent1>
        <a:srgbClr val="43309F"/>
      </a:accent1>
      <a:accent2>
        <a:srgbClr val="00000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6666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</TotalTime>
  <Words>588</Words>
  <Application>Microsoft Office PowerPoint</Application>
  <PresentationFormat>On-screen Show (16:9)</PresentationFormat>
  <Paragraphs>85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Poppins SemiBold</vt:lpstr>
      <vt:lpstr>Wingdings</vt:lpstr>
      <vt:lpstr>PT Sans</vt:lpstr>
      <vt:lpstr>Bebas Neue</vt:lpstr>
      <vt:lpstr>Tahoma</vt:lpstr>
      <vt:lpstr>Poppins</vt:lpstr>
      <vt:lpstr>Arial</vt:lpstr>
      <vt:lpstr>Computer Science &amp; Mathematics Major For College: Mathematics by Slidesgo</vt:lpstr>
      <vt:lpstr> Implementasi Arsitektur Inception ResNet V2 Untuk Klasifikasi Citra Pada Data 4 Animal Classification</vt:lpstr>
      <vt:lpstr>Latar Belakang</vt:lpstr>
      <vt:lpstr>Rumusan Masalah</vt:lpstr>
      <vt:lpstr>Dataset</vt:lpstr>
      <vt:lpstr>Preprocessing Data</vt:lpstr>
      <vt:lpstr>Preprocessing Data</vt:lpstr>
      <vt:lpstr>Preprocessing Data</vt:lpstr>
      <vt:lpstr>Preprocessing Data</vt:lpstr>
      <vt:lpstr>Model Inception-ResNet V2</vt:lpstr>
      <vt:lpstr>Parameter</vt:lpstr>
      <vt:lpstr>Ukuran Kebaikan Model</vt:lpstr>
      <vt:lpstr>Leaderboard</vt:lpstr>
      <vt:lpstr>01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UJIAN PRAKTIK  Topic 1: Artificial Intelligence, Machine Learning, and Deep Learning with Python</dc:title>
  <dc:creator>ASUS</dc:creator>
  <cp:lastModifiedBy>ASUS</cp:lastModifiedBy>
  <cp:revision>51</cp:revision>
  <dcterms:modified xsi:type="dcterms:W3CDTF">2022-10-24T16:43:47Z</dcterms:modified>
</cp:coreProperties>
</file>