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311" r:id="rId3"/>
    <p:sldId id="318" r:id="rId4"/>
    <p:sldId id="317" r:id="rId5"/>
    <p:sldId id="335" r:id="rId6"/>
    <p:sldId id="330" r:id="rId7"/>
    <p:sldId id="336" r:id="rId8"/>
    <p:sldId id="337" r:id="rId9"/>
    <p:sldId id="338" r:id="rId10"/>
    <p:sldId id="339" r:id="rId11"/>
    <p:sldId id="340" r:id="rId12"/>
    <p:sldId id="342" r:id="rId13"/>
    <p:sldId id="343" r:id="rId14"/>
    <p:sldId id="344" r:id="rId15"/>
    <p:sldId id="332" r:id="rId16"/>
    <p:sldId id="345" r:id="rId17"/>
    <p:sldId id="314" r:id="rId18"/>
    <p:sldId id="346" r:id="rId19"/>
    <p:sldId id="258" r:id="rId20"/>
  </p:sldIdLst>
  <p:sldSz cx="9144000" cy="5143500" type="screen16x9"/>
  <p:notesSz cx="6858000" cy="9144000"/>
  <p:embeddedFontLst>
    <p:embeddedFont>
      <p:font typeface="Poppins SemiBold" panose="020B0604020202020204" charset="0"/>
      <p:regular r:id="rId22"/>
      <p:bold r:id="rId23"/>
      <p:italic r:id="rId24"/>
      <p:boldItalic r:id="rId25"/>
    </p:embeddedFont>
    <p:embeddedFont>
      <p:font typeface="PT Sans" panose="020B0604020202020204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  <p:embeddedFont>
      <p:font typeface="Bebas Neue" panose="020B0606020202050201" pitchFamily="34" charset="0"/>
      <p:regular r:id="rId32"/>
    </p:embeddedFont>
    <p:embeddedFont>
      <p:font typeface="Poppi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3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9CE"/>
    <a:srgbClr val="FFFFFF"/>
    <a:srgbClr val="6B37AC"/>
    <a:srgbClr val="AE4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9ECF1B-93BA-41C8-9322-2B0BA1EEF6B9}">
  <a:tblStyle styleId="{B79ECF1B-93BA-41C8-9322-2B0BA1EEF6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1356" autoAdjust="0"/>
  </p:normalViewPr>
  <p:slideViewPr>
    <p:cSldViewPr snapToGrid="0">
      <p:cViewPr varScale="1">
        <p:scale>
          <a:sx n="85" d="100"/>
          <a:sy n="85" d="100"/>
        </p:scale>
        <p:origin x="10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570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518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07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128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27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da052de2e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2da052de2e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29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da052de2e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2da052de2e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087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2cdc6cee9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2cdc6cee9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891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2cdc6cee9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2cdc6cee9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100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d4e97ef0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d4e97ef0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da052de2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da052de2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2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da052de2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da052de2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0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da052de2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da052de2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63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da052de2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da052de2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640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20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94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075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54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6475" y="1039950"/>
            <a:ext cx="46491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6475" y="3373050"/>
            <a:ext cx="26562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 rot="10800000" flipH="1">
            <a:off x="0" y="0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-777475" y="442462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772463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772463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/>
          </p:nvPr>
        </p:nvSpPr>
        <p:spPr>
          <a:xfrm>
            <a:off x="5474937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3"/>
          </p:nvPr>
        </p:nvSpPr>
        <p:spPr>
          <a:xfrm>
            <a:off x="5474937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1030563" y="165472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733038" y="165472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1772463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1772463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/>
          </p:nvPr>
        </p:nvSpPr>
        <p:spPr>
          <a:xfrm>
            <a:off x="5474937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3"/>
          </p:nvPr>
        </p:nvSpPr>
        <p:spPr>
          <a:xfrm>
            <a:off x="5474937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4" hasCustomPrompt="1"/>
          </p:nvPr>
        </p:nvSpPr>
        <p:spPr>
          <a:xfrm>
            <a:off x="1030563" y="306167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33038" y="306167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2145808" y="1635275"/>
            <a:ext cx="2139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2145808" y="1991975"/>
            <a:ext cx="21390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 idx="2"/>
          </p:nvPr>
        </p:nvSpPr>
        <p:spPr>
          <a:xfrm>
            <a:off x="5910993" y="1635275"/>
            <a:ext cx="2139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3"/>
          </p:nvPr>
        </p:nvSpPr>
        <p:spPr>
          <a:xfrm>
            <a:off x="5910986" y="1991975"/>
            <a:ext cx="21390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 idx="4"/>
          </p:nvPr>
        </p:nvSpPr>
        <p:spPr>
          <a:xfrm>
            <a:off x="2145808" y="3068675"/>
            <a:ext cx="2139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5"/>
          </p:nvPr>
        </p:nvSpPr>
        <p:spPr>
          <a:xfrm>
            <a:off x="2145808" y="3425375"/>
            <a:ext cx="21390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 idx="6"/>
          </p:nvPr>
        </p:nvSpPr>
        <p:spPr>
          <a:xfrm>
            <a:off x="5910993" y="3068675"/>
            <a:ext cx="2139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7"/>
          </p:nvPr>
        </p:nvSpPr>
        <p:spPr>
          <a:xfrm>
            <a:off x="5910986" y="3425375"/>
            <a:ext cx="21390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6634050" y="460857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 hasCustomPrompt="1"/>
          </p:nvPr>
        </p:nvSpPr>
        <p:spPr>
          <a:xfrm>
            <a:off x="941825" y="1041350"/>
            <a:ext cx="3723600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1"/>
          </p:nvPr>
        </p:nvSpPr>
        <p:spPr>
          <a:xfrm>
            <a:off x="941825" y="1971450"/>
            <a:ext cx="37236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2" hasCustomPrompt="1"/>
          </p:nvPr>
        </p:nvSpPr>
        <p:spPr>
          <a:xfrm>
            <a:off x="941825" y="2788450"/>
            <a:ext cx="3723600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3"/>
          </p:nvPr>
        </p:nvSpPr>
        <p:spPr>
          <a:xfrm>
            <a:off x="941825" y="3718550"/>
            <a:ext cx="37236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-1335175" y="41784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5725350" y="-95150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-542100" y="43634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430775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13225" y="479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-561150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2399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3225" y="-3914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8" r:id="rId5"/>
    <p:sldLayoutId id="2147483670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zalespe/Dataset-Sentimen-Analisis-Bahasa-Indonesi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snugroho/klasifikasi-spam-sms/master/data/key_norm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/>
          <p:nvPr/>
        </p:nvSpPr>
        <p:spPr>
          <a:xfrm>
            <a:off x="7941797" y="286516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98774" y="-175565"/>
            <a:ext cx="4691376" cy="848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3827195" y="1392898"/>
            <a:ext cx="4596953" cy="21736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2200" dirty="0" err="1"/>
              <a:t>Analisis</a:t>
            </a:r>
            <a:r>
              <a:rPr lang="en-US" sz="2200" dirty="0"/>
              <a:t> </a:t>
            </a:r>
            <a:r>
              <a:rPr lang="en-US" sz="2200" dirty="0" err="1"/>
              <a:t>Sentimen</a:t>
            </a:r>
            <a:r>
              <a:rPr lang="en-US" sz="2200" dirty="0"/>
              <a:t> </a:t>
            </a:r>
            <a:r>
              <a:rPr lang="en-US" sz="2200" dirty="0" smtClean="0"/>
              <a:t>Tingkat </a:t>
            </a:r>
            <a:r>
              <a:rPr lang="en-US" sz="2200" dirty="0" err="1"/>
              <a:t>Kepuasan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/>
              <a:t>Penyedia</a:t>
            </a:r>
            <a:r>
              <a:rPr lang="en-US" sz="2200" dirty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Telekomunikasi </a:t>
            </a:r>
            <a:r>
              <a:rPr lang="en-US" sz="2200" dirty="0" err="1"/>
              <a:t>Seluler</a:t>
            </a:r>
            <a:r>
              <a:rPr lang="en-US" sz="2200" dirty="0"/>
              <a:t> Indonesia </a:t>
            </a:r>
            <a:r>
              <a:rPr lang="en-US" sz="2200" dirty="0" err="1"/>
              <a:t>Pada</a:t>
            </a:r>
            <a:r>
              <a:rPr lang="en-US" sz="2200" dirty="0"/>
              <a:t> Platform </a:t>
            </a:r>
            <a:r>
              <a:rPr lang="en-US" sz="2200" dirty="0" smtClean="0"/>
              <a:t>Twitter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Algoritma</a:t>
            </a:r>
            <a:r>
              <a:rPr lang="en-US" sz="2200" dirty="0" smtClean="0"/>
              <a:t> Gaussian Naïve Bayes </a:t>
            </a:r>
            <a:r>
              <a:rPr lang="en-US" sz="2200" dirty="0" err="1" smtClean="0"/>
              <a:t>dan</a:t>
            </a:r>
            <a:r>
              <a:rPr lang="en-US" sz="2200" dirty="0" smtClean="0"/>
              <a:t> Support Vector Machine</a:t>
            </a:r>
            <a:endParaRPr sz="1500" dirty="0">
              <a:solidFill>
                <a:schemeClr val="lt2"/>
              </a:solidFill>
            </a:endParaRPr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3887801" y="3935914"/>
            <a:ext cx="2977599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D049CE"/>
                </a:solidFill>
              </a:rPr>
              <a:t>Latifatuzikra Suhairi ASIMO</a:t>
            </a:r>
          </a:p>
        </p:txBody>
      </p:sp>
      <p:cxnSp>
        <p:nvCxnSpPr>
          <p:cNvPr id="236" name="Google Shape;236;p33"/>
          <p:cNvCxnSpPr/>
          <p:nvPr/>
        </p:nvCxnSpPr>
        <p:spPr>
          <a:xfrm>
            <a:off x="3926474" y="3906197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3"/>
          <p:cNvSpPr/>
          <p:nvPr/>
        </p:nvSpPr>
        <p:spPr>
          <a:xfrm>
            <a:off x="7096000" y="382565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8549975" y="29777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l="964" r="8921"/>
          <a:stretch/>
        </p:blipFill>
        <p:spPr>
          <a:xfrm>
            <a:off x="-764525" y="966750"/>
            <a:ext cx="4338600" cy="321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41" name="Google Shape;241;p33"/>
          <p:cNvSpPr/>
          <p:nvPr/>
        </p:nvSpPr>
        <p:spPr>
          <a:xfrm>
            <a:off x="-1063655" y="-770102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2361550" y="5395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http://orbitfutureacademy.id/wp-content/uploads/2020/02/dark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29" y="102935"/>
            <a:ext cx="1411991" cy="41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42202" y="-175565"/>
            <a:ext cx="3247948" cy="848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Preprocessing Data</a:t>
            </a:r>
            <a:endParaRPr sz="2800" dirty="0"/>
          </a:p>
        </p:txBody>
      </p:sp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359;p42"/>
          <p:cNvSpPr txBox="1">
            <a:spLocks/>
          </p:cNvSpPr>
          <p:nvPr/>
        </p:nvSpPr>
        <p:spPr>
          <a:xfrm>
            <a:off x="814237" y="1015468"/>
            <a:ext cx="665836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Gunakan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Pipeline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untuk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melakukan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PreProcessing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pada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data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dengan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tahapan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berikut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1. 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Text Normalize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2.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Casefolding</a:t>
            </a:r>
            <a:endParaRPr lang="en-US" sz="1300" dirty="0">
              <a:latin typeface="Poppins" panose="020B0604020202020204" charset="0"/>
              <a:cs typeface="Poppi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3. Filtering 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(remove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Stopwords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4. Stemming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Poppins" panose="020B0604020202020204" charset="0"/>
              <a:cs typeface="Poppins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1300" dirty="0" smtClean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4339"/>
          <a:stretch/>
        </p:blipFill>
        <p:spPr>
          <a:xfrm>
            <a:off x="853430" y="3781325"/>
            <a:ext cx="4420508" cy="3416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381" y="2906629"/>
            <a:ext cx="4508539" cy="19598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4237" y="3365827"/>
            <a:ext cx="199445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Lama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PreProcessing</a:t>
            </a:r>
            <a:endParaRPr lang="en-US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4381" y="2491131"/>
            <a:ext cx="19191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Hasil</a:t>
            </a:r>
            <a:r>
              <a:rPr lang="en-US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PreProcessing</a:t>
            </a:r>
            <a:endParaRPr lang="en-US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42202" y="-175565"/>
            <a:ext cx="3247948" cy="848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Preprocessing Data</a:t>
            </a:r>
            <a:endParaRPr sz="2800" dirty="0"/>
          </a:p>
        </p:txBody>
      </p:sp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59;p42"/>
          <p:cNvSpPr txBox="1">
            <a:spLocks/>
          </p:cNvSpPr>
          <p:nvPr/>
        </p:nvSpPr>
        <p:spPr>
          <a:xfrm>
            <a:off x="851734" y="1119938"/>
            <a:ext cx="3291684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5. </a:t>
            </a:r>
            <a:r>
              <a:rPr lang="en-US" dirty="0" err="1" smtClean="0">
                <a:solidFill>
                  <a:schemeClr val="accent2"/>
                </a:solidFill>
              </a:rPr>
              <a:t>Pelabelan</a:t>
            </a:r>
            <a:r>
              <a:rPr lang="en-US" dirty="0" smtClean="0">
                <a:solidFill>
                  <a:schemeClr val="accent2"/>
                </a:solidFill>
              </a:rPr>
              <a:t> Data Label 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1" name="Google Shape;359;p42"/>
          <p:cNvSpPr txBox="1">
            <a:spLocks/>
          </p:cNvSpPr>
          <p:nvPr/>
        </p:nvSpPr>
        <p:spPr>
          <a:xfrm>
            <a:off x="989698" y="1306476"/>
            <a:ext cx="6813409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300" dirty="0" smtClean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4" name="Google Shape;359;p42"/>
          <p:cNvSpPr txBox="1">
            <a:spLocks/>
          </p:cNvSpPr>
          <p:nvPr/>
        </p:nvSpPr>
        <p:spPr>
          <a:xfrm>
            <a:off x="913559" y="1379650"/>
            <a:ext cx="6813409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Dilakukan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karena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kolom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Sentimen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masih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berbentuk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String 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  <a:sym typeface="Wingdings" panose="05000000000000000000" pitchFamily="2" charset="2"/>
              </a:rPr>
              <a:t> numerical</a:t>
            </a: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Hasilnya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: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nilai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0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mewakili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data negative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dan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nilai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1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mewakili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data positive.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b="45822"/>
          <a:stretch/>
        </p:blipFill>
        <p:spPr>
          <a:xfrm>
            <a:off x="989698" y="2236061"/>
            <a:ext cx="4964928" cy="11692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698" y="3605907"/>
            <a:ext cx="4964928" cy="1150984"/>
          </a:xfrm>
          <a:prstGeom prst="rect">
            <a:avLst/>
          </a:prstGeom>
        </p:spPr>
      </p:pic>
      <p:sp>
        <p:nvSpPr>
          <p:cNvPr id="5" name="Curved Down Arrow 4"/>
          <p:cNvSpPr/>
          <p:nvPr/>
        </p:nvSpPr>
        <p:spPr>
          <a:xfrm rot="5400000">
            <a:off x="5913620" y="3072984"/>
            <a:ext cx="1821305" cy="8844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56996" y="2422504"/>
            <a:ext cx="1810111" cy="364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Sebelum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pelabelan</a:t>
            </a: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11740" y="3999362"/>
            <a:ext cx="1699504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Setelah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pelabelan</a:t>
            </a: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42202" y="-175565"/>
            <a:ext cx="3247948" cy="848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Ekstraksi Feature</a:t>
            </a:r>
            <a:endParaRPr sz="2800" dirty="0"/>
          </a:p>
        </p:txBody>
      </p:sp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59;p42"/>
          <p:cNvSpPr txBox="1">
            <a:spLocks/>
          </p:cNvSpPr>
          <p:nvPr/>
        </p:nvSpPr>
        <p:spPr>
          <a:xfrm>
            <a:off x="989698" y="1306476"/>
            <a:ext cx="6813409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300" dirty="0" smtClean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4" name="Google Shape;359;p42"/>
          <p:cNvSpPr txBox="1">
            <a:spLocks/>
          </p:cNvSpPr>
          <p:nvPr/>
        </p:nvSpPr>
        <p:spPr>
          <a:xfrm>
            <a:off x="816308" y="1015468"/>
            <a:ext cx="6813409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Mengubah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data text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menjadi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vektor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agar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mudah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dipahami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oleh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komputer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. </a:t>
            </a:r>
            <a:endParaRPr lang="en-US" dirty="0" smtClean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Poppins" panose="020B0604020202020204" charset="0"/>
                <a:cs typeface="Poppins" panose="020B0604020202020204" charset="0"/>
              </a:rPr>
              <a:t>Menggunakan</a:t>
            </a:r>
            <a:r>
              <a:rPr lang="en-US" dirty="0" smtClean="0">
                <a:latin typeface="Poppins" panose="020B0604020202020204" charset="0"/>
                <a:cs typeface="Poppins" panose="020B0604020202020204" charset="0"/>
              </a:rPr>
              <a:t> TF-IDF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. TF-IDF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biasa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digunakan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ketika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kita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ingin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mengubah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data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teks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menjadi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vektor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namun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dengan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memperhatikan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apakah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sebuah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kata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tersebut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cukup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informatif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atau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tidak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.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Mudahnya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, TF-IDF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membuat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kata yang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sering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muncul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memiliki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nilai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yang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cenderung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kecil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,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sedangkan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untuk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kata yang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semakin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jarang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muncul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akan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memiliki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nilai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yang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cenderung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besar</a:t>
            </a:r>
            <a:r>
              <a:rPr lang="en-US" dirty="0" smtClean="0">
                <a:latin typeface="Poppins" panose="020B0604020202020204" charset="0"/>
                <a:cs typeface="Poppins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Menggunakan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TF-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IDFVectorizer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 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dengan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n_gram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= (1,3)</a:t>
            </a:r>
          </a:p>
          <a:p>
            <a:pPr>
              <a:lnSpc>
                <a:spcPct val="150000"/>
              </a:lnSpc>
            </a:pP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42202" y="-175565"/>
            <a:ext cx="3247948" cy="848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Ekstraksi Feature</a:t>
            </a:r>
            <a:endParaRPr sz="2800" dirty="0"/>
          </a:p>
        </p:txBody>
      </p:sp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59;p42"/>
          <p:cNvSpPr txBox="1">
            <a:spLocks/>
          </p:cNvSpPr>
          <p:nvPr/>
        </p:nvSpPr>
        <p:spPr>
          <a:xfrm>
            <a:off x="989698" y="1306476"/>
            <a:ext cx="6813409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300" dirty="0" smtClean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4" name="Google Shape;359;p42"/>
          <p:cNvSpPr txBox="1">
            <a:spLocks/>
          </p:cNvSpPr>
          <p:nvPr/>
        </p:nvSpPr>
        <p:spPr>
          <a:xfrm>
            <a:off x="816308" y="1015468"/>
            <a:ext cx="6813409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Poppins" panose="020B0604020202020204" charset="0"/>
                <a:cs typeface="Poppins" panose="020B0604020202020204" charset="0"/>
              </a:rPr>
              <a:t>Hasilnya</a:t>
            </a:r>
            <a:r>
              <a:rPr lang="en-US" dirty="0" smtClean="0">
                <a:latin typeface="Poppins" panose="020B0604020202020204" charset="0"/>
                <a:cs typeface="Poppins" panose="020B0604020202020204" charset="0"/>
              </a:rPr>
              <a:t>, </a:t>
            </a:r>
            <a:r>
              <a:rPr lang="en-US" dirty="0" err="1" smtClean="0">
                <a:latin typeface="Poppins" panose="020B0604020202020204" charset="0"/>
                <a:cs typeface="Poppins" panose="020B0604020202020204" charset="0"/>
              </a:rPr>
              <a:t>terdapat</a:t>
            </a:r>
            <a:r>
              <a:rPr lang="en-US" dirty="0" smtClean="0">
                <a:latin typeface="Poppins" panose="020B0604020202020204" charset="0"/>
                <a:cs typeface="Poppins" panose="020B0604020202020204" charset="0"/>
              </a:rPr>
              <a:t> 2959 </a:t>
            </a:r>
            <a:r>
              <a:rPr lang="en-US" dirty="0" err="1" smtClean="0">
                <a:latin typeface="Poppins" panose="020B0604020202020204" charset="0"/>
                <a:cs typeface="Poppins" panose="020B0604020202020204" charset="0"/>
              </a:rPr>
              <a:t>fitur</a:t>
            </a:r>
            <a:r>
              <a:rPr lang="en-US" dirty="0" smtClean="0">
                <a:latin typeface="Poppins" panose="020B0604020202020204" charset="0"/>
                <a:cs typeface="Poppins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Berikut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Matriks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Jumlah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Token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dengan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TFIDF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Selanjutnya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,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dilakukan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seleksi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fitur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.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Karena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jumlah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fitur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yang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terlalu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banyak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7" y="1900944"/>
            <a:ext cx="8169639" cy="235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42202" y="-175565"/>
            <a:ext cx="3247948" cy="848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Ekstraksi Feature</a:t>
            </a:r>
            <a:endParaRPr sz="2800" dirty="0"/>
          </a:p>
        </p:txBody>
      </p:sp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59;p42"/>
          <p:cNvSpPr txBox="1">
            <a:spLocks/>
          </p:cNvSpPr>
          <p:nvPr/>
        </p:nvSpPr>
        <p:spPr>
          <a:xfrm>
            <a:off x="989698" y="1306476"/>
            <a:ext cx="6813409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300" dirty="0" smtClean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4" name="Google Shape;359;p42"/>
          <p:cNvSpPr txBox="1">
            <a:spLocks/>
          </p:cNvSpPr>
          <p:nvPr/>
        </p:nvSpPr>
        <p:spPr>
          <a:xfrm>
            <a:off x="816308" y="1015468"/>
            <a:ext cx="7353331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Seleksi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fitur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dilakukan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dengan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menggunakan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chisquare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Dari 2959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fitur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,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diambil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1200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fitur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terbaik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.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Seleksi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fitur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melalui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proses mask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dengan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Mask 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yang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bernilai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false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menandakan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bahwa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fitur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tidak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akan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dipilih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dan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True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menandakan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fitur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tersebut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akan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dipilih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(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digunakan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).</a:t>
            </a:r>
            <a:endParaRPr lang="en-US" sz="1300" dirty="0" smtClean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Berikut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Matriks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Jumlah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Token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dengan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TFIDF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Setelah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di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seleksi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fitur</a:t>
            </a:r>
            <a:endParaRPr lang="en-US" sz="1300" dirty="0" smtClean="0">
              <a:latin typeface="Poppins" panose="020B0604020202020204" charset="0"/>
              <a:cs typeface="Poppins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1300" dirty="0" smtClean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Selanjutnya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,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dilakukan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seleksi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fitur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.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Karena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jumlah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fitur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yang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terlalu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banyak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37" y="2695088"/>
            <a:ext cx="7933994" cy="235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93;p51"/>
          <p:cNvSpPr/>
          <p:nvPr/>
        </p:nvSpPr>
        <p:spPr>
          <a:xfrm>
            <a:off x="955890" y="1146229"/>
            <a:ext cx="646630" cy="428222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23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8" name="Google Shape;508;p48"/>
          <p:cNvSpPr/>
          <p:nvPr/>
        </p:nvSpPr>
        <p:spPr>
          <a:xfrm>
            <a:off x="422893" y="4290854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7;p34"/>
          <p:cNvSpPr txBox="1">
            <a:spLocks/>
          </p:cNvSpPr>
          <p:nvPr/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4500" b="0" i="0" u="none" strike="noStrike" cap="non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2800" dirty="0" smtClean="0">
                <a:solidFill>
                  <a:schemeClr val="accent2"/>
                </a:solidFill>
              </a:rPr>
              <a:t>Modelling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1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593;p51"/>
          <p:cNvSpPr/>
          <p:nvPr/>
        </p:nvSpPr>
        <p:spPr>
          <a:xfrm>
            <a:off x="1008686" y="1198620"/>
            <a:ext cx="614300" cy="402920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" name="Google Shape;509;p48"/>
          <p:cNvSpPr/>
          <p:nvPr/>
        </p:nvSpPr>
        <p:spPr>
          <a:xfrm>
            <a:off x="6981628" y="-144837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58;p42"/>
          <p:cNvSpPr txBox="1">
            <a:spLocks noGrp="1"/>
          </p:cNvSpPr>
          <p:nvPr>
            <p:ph type="title"/>
          </p:nvPr>
        </p:nvSpPr>
        <p:spPr>
          <a:xfrm>
            <a:off x="1622986" y="1198620"/>
            <a:ext cx="5628603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2"/>
                </a:solidFill>
              </a:rPr>
              <a:t>Model 1 : Gaussian Na</a:t>
            </a:r>
            <a:r>
              <a:rPr lang="en-US" sz="2000" dirty="0" smtClean="0">
                <a:solidFill>
                  <a:schemeClr val="accent2"/>
                </a:solidFill>
              </a:rPr>
              <a:t>ï</a:t>
            </a:r>
            <a:r>
              <a:rPr lang="en" sz="2000" dirty="0" smtClean="0">
                <a:solidFill>
                  <a:schemeClr val="accent2"/>
                </a:solidFill>
              </a:rPr>
              <a:t>ve Bayes </a:t>
            </a: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42" name="Google Shape;359;p42"/>
          <p:cNvSpPr txBox="1">
            <a:spLocks noGrp="1"/>
          </p:cNvSpPr>
          <p:nvPr>
            <p:ph type="subTitle" idx="1"/>
          </p:nvPr>
        </p:nvSpPr>
        <p:spPr>
          <a:xfrm>
            <a:off x="1622986" y="1449125"/>
            <a:ext cx="6741785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300" dirty="0" err="1">
                <a:solidFill>
                  <a:schemeClr val="accent2"/>
                </a:solidFill>
              </a:rPr>
              <a:t>Algoritma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i="1" dirty="0">
                <a:solidFill>
                  <a:schemeClr val="accent2"/>
                </a:solidFill>
              </a:rPr>
              <a:t>Naive Bayes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mempelajari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probabilitas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suatu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objek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berdasarkan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ciri-ciri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tertentu</a:t>
            </a:r>
            <a:r>
              <a:rPr lang="en-US" sz="1300" dirty="0">
                <a:solidFill>
                  <a:schemeClr val="accent2"/>
                </a:solidFill>
              </a:rPr>
              <a:t> yang </a:t>
            </a:r>
            <a:r>
              <a:rPr lang="en-US" sz="1300" dirty="0" err="1">
                <a:solidFill>
                  <a:schemeClr val="accent2"/>
                </a:solidFill>
              </a:rPr>
              <a:t>termasuk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dalam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kelompok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atau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kelas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tertentu</a:t>
            </a:r>
            <a:r>
              <a:rPr lang="en-US" sz="1300" dirty="0">
                <a:solidFill>
                  <a:schemeClr val="accent2"/>
                </a:solidFill>
              </a:rPr>
              <a:t>. </a:t>
            </a:r>
            <a:r>
              <a:rPr lang="en-US" sz="1300" dirty="0" smtClean="0">
                <a:solidFill>
                  <a:schemeClr val="accent2"/>
                </a:solidFill>
              </a:rPr>
              <a:t>(</a:t>
            </a:r>
            <a:r>
              <a:rPr lang="en-US" sz="1300" dirty="0" err="1" smtClean="0">
                <a:solidFill>
                  <a:schemeClr val="accent2"/>
                </a:solidFill>
              </a:rPr>
              <a:t>pengklasifikasian</a:t>
            </a:r>
            <a:r>
              <a:rPr lang="en-US" sz="1300" dirty="0" smtClean="0">
                <a:solidFill>
                  <a:schemeClr val="accent2"/>
                </a:solidFill>
              </a:rPr>
              <a:t> probabilistic). </a:t>
            </a:r>
            <a:r>
              <a:rPr lang="en-US" sz="1300" i="1" dirty="0">
                <a:solidFill>
                  <a:schemeClr val="accent2"/>
                </a:solidFill>
              </a:rPr>
              <a:t>Gaussian </a:t>
            </a:r>
            <a:r>
              <a:rPr lang="en-US" sz="1300" dirty="0">
                <a:solidFill>
                  <a:schemeClr val="accent2"/>
                </a:solidFill>
              </a:rPr>
              <a:t>NB </a:t>
            </a:r>
            <a:r>
              <a:rPr lang="en-US" sz="1300" dirty="0" err="1">
                <a:solidFill>
                  <a:schemeClr val="accent2"/>
                </a:solidFill>
              </a:rPr>
              <a:t>adalah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tipe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i="1" dirty="0">
                <a:solidFill>
                  <a:schemeClr val="accent2"/>
                </a:solidFill>
              </a:rPr>
              <a:t>Naïve Bayes </a:t>
            </a:r>
            <a:r>
              <a:rPr lang="en-US" sz="1300" dirty="0">
                <a:solidFill>
                  <a:schemeClr val="accent2"/>
                </a:solidFill>
              </a:rPr>
              <a:t>yang </a:t>
            </a:r>
            <a:r>
              <a:rPr lang="en-US" sz="1300" dirty="0" err="1">
                <a:solidFill>
                  <a:schemeClr val="accent2"/>
                </a:solidFill>
              </a:rPr>
              <a:t>mengikuti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distribusi</a:t>
            </a:r>
            <a:r>
              <a:rPr lang="en-US" sz="1300" dirty="0">
                <a:solidFill>
                  <a:schemeClr val="accent2"/>
                </a:solidFill>
              </a:rPr>
              <a:t> normal </a:t>
            </a:r>
            <a:r>
              <a:rPr lang="en-US" sz="1300" i="1" dirty="0">
                <a:solidFill>
                  <a:schemeClr val="accent2"/>
                </a:solidFill>
              </a:rPr>
              <a:t>Gaussian </a:t>
            </a:r>
            <a:r>
              <a:rPr lang="en-US" sz="1300" dirty="0" err="1">
                <a:solidFill>
                  <a:schemeClr val="accent2"/>
                </a:solidFill>
              </a:rPr>
              <a:t>dan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mendukung</a:t>
            </a:r>
            <a:r>
              <a:rPr lang="en-US" sz="1300" dirty="0">
                <a:solidFill>
                  <a:schemeClr val="accent2"/>
                </a:solidFill>
              </a:rPr>
              <a:t> data </a:t>
            </a:r>
            <a:r>
              <a:rPr lang="en-US" sz="1300" dirty="0" err="1">
                <a:solidFill>
                  <a:schemeClr val="accent2"/>
                </a:solidFill>
              </a:rPr>
              <a:t>kontinu</a:t>
            </a:r>
            <a:r>
              <a:rPr lang="en-US" sz="1300" dirty="0" smtClean="0">
                <a:solidFill>
                  <a:schemeClr val="accent2"/>
                </a:solidFill>
              </a:rPr>
              <a:t>.</a:t>
            </a:r>
          </a:p>
          <a:p>
            <a:pPr marL="0" lvl="0" indent="0" algn="just">
              <a:lnSpc>
                <a:spcPct val="150000"/>
              </a:lnSpc>
            </a:pPr>
            <a:endParaRPr lang="en-US" sz="1300" dirty="0">
              <a:solidFill>
                <a:schemeClr val="accent2"/>
              </a:solidFill>
            </a:endParaRPr>
          </a:p>
          <a:p>
            <a:pPr marL="0" lvl="0" indent="0" algn="just">
              <a:lnSpc>
                <a:spcPct val="150000"/>
              </a:lnSpc>
            </a:pPr>
            <a:r>
              <a:rPr lang="en-US" sz="1300" b="1" dirty="0" err="1" smtClean="0">
                <a:solidFill>
                  <a:schemeClr val="accent2"/>
                </a:solidFill>
              </a:rPr>
              <a:t>Pemodelan</a:t>
            </a:r>
            <a:r>
              <a:rPr lang="en-US" sz="1300" b="1" dirty="0" smtClean="0">
                <a:solidFill>
                  <a:schemeClr val="accent2"/>
                </a:solidFill>
              </a:rPr>
              <a:t> </a:t>
            </a:r>
            <a:r>
              <a:rPr lang="en-US" sz="1300" b="1" dirty="0" err="1" smtClean="0">
                <a:solidFill>
                  <a:schemeClr val="accent2"/>
                </a:solidFill>
              </a:rPr>
              <a:t>Menggunakan</a:t>
            </a:r>
            <a:r>
              <a:rPr lang="en-US" sz="1300" b="1" dirty="0" smtClean="0">
                <a:solidFill>
                  <a:schemeClr val="accent2"/>
                </a:solidFill>
              </a:rPr>
              <a:t> </a:t>
            </a:r>
            <a:r>
              <a:rPr lang="en-US" sz="1300" b="1" dirty="0" err="1" smtClean="0">
                <a:solidFill>
                  <a:schemeClr val="accent2"/>
                </a:solidFill>
              </a:rPr>
              <a:t>GridSearchCV</a:t>
            </a:r>
            <a:r>
              <a:rPr lang="en-US" sz="1300" b="1" dirty="0" smtClean="0">
                <a:solidFill>
                  <a:schemeClr val="accent2"/>
                </a:solidFill>
              </a:rPr>
              <a:t> </a:t>
            </a:r>
            <a:r>
              <a:rPr lang="en-US" sz="1300" b="1" dirty="0" err="1" smtClean="0">
                <a:solidFill>
                  <a:schemeClr val="accent2"/>
                </a:solidFill>
              </a:rPr>
              <a:t>untuk</a:t>
            </a:r>
            <a:r>
              <a:rPr lang="en-US" sz="1300" b="1" dirty="0" smtClean="0">
                <a:solidFill>
                  <a:schemeClr val="accent2"/>
                </a:solidFill>
              </a:rPr>
              <a:t> Tuning </a:t>
            </a:r>
            <a:r>
              <a:rPr lang="en-US" sz="1300" b="1" dirty="0" err="1" smtClean="0">
                <a:solidFill>
                  <a:schemeClr val="accent2"/>
                </a:solidFill>
              </a:rPr>
              <a:t>Hyperparameter</a:t>
            </a:r>
            <a:endParaRPr lang="en-US" sz="1300" b="1" dirty="0" smtClean="0">
              <a:solidFill>
                <a:schemeClr val="accent2"/>
              </a:solidFill>
            </a:endParaRPr>
          </a:p>
          <a:p>
            <a:pPr marL="0" lvl="0" indent="0" algn="just">
              <a:lnSpc>
                <a:spcPct val="150000"/>
              </a:lnSpc>
            </a:pPr>
            <a:r>
              <a:rPr lang="en-US" sz="1300" b="1" dirty="0" smtClean="0">
                <a:solidFill>
                  <a:schemeClr val="accent2"/>
                </a:solidFill>
              </a:rPr>
              <a:t>Parameter </a:t>
            </a:r>
            <a:r>
              <a:rPr lang="en-US" sz="1300" b="1" dirty="0" err="1" smtClean="0">
                <a:solidFill>
                  <a:schemeClr val="accent2"/>
                </a:solidFill>
              </a:rPr>
              <a:t>sebelum</a:t>
            </a:r>
            <a:r>
              <a:rPr lang="en-US" sz="1300" b="1" dirty="0" smtClean="0">
                <a:solidFill>
                  <a:schemeClr val="accent2"/>
                </a:solidFill>
              </a:rPr>
              <a:t> Tuning		Parameter </a:t>
            </a:r>
            <a:r>
              <a:rPr lang="en-US" sz="1300" b="1" dirty="0" err="1" smtClean="0">
                <a:solidFill>
                  <a:schemeClr val="accent2"/>
                </a:solidFill>
              </a:rPr>
              <a:t>Setelah</a:t>
            </a:r>
            <a:r>
              <a:rPr lang="en-US" sz="1300" b="1" dirty="0" smtClean="0">
                <a:solidFill>
                  <a:schemeClr val="accent2"/>
                </a:solidFill>
              </a:rPr>
              <a:t> Tuning</a:t>
            </a:r>
          </a:p>
          <a:p>
            <a:pPr marL="0" lvl="0" indent="0" algn="just">
              <a:lnSpc>
                <a:spcPct val="150000"/>
              </a:lnSpc>
            </a:pPr>
            <a:endParaRPr sz="1300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9" y="3676485"/>
            <a:ext cx="2629035" cy="3238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605" y="3676485"/>
            <a:ext cx="3130711" cy="5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93;p51"/>
          <p:cNvSpPr/>
          <p:nvPr/>
        </p:nvSpPr>
        <p:spPr>
          <a:xfrm>
            <a:off x="955890" y="1146229"/>
            <a:ext cx="646630" cy="428222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23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8" name="Google Shape;508;p48"/>
          <p:cNvSpPr/>
          <p:nvPr/>
        </p:nvSpPr>
        <p:spPr>
          <a:xfrm>
            <a:off x="422893" y="4290854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7;p34"/>
          <p:cNvSpPr txBox="1">
            <a:spLocks/>
          </p:cNvSpPr>
          <p:nvPr/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4500" b="0" i="0" u="none" strike="noStrike" cap="non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2800" dirty="0" smtClean="0">
                <a:solidFill>
                  <a:schemeClr val="accent2"/>
                </a:solidFill>
              </a:rPr>
              <a:t>Modelling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1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593;p51"/>
          <p:cNvSpPr/>
          <p:nvPr/>
        </p:nvSpPr>
        <p:spPr>
          <a:xfrm>
            <a:off x="1008686" y="1198620"/>
            <a:ext cx="614300" cy="402920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" name="Google Shape;509;p48"/>
          <p:cNvSpPr/>
          <p:nvPr/>
        </p:nvSpPr>
        <p:spPr>
          <a:xfrm>
            <a:off x="6981628" y="-144837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58;p42"/>
          <p:cNvSpPr txBox="1">
            <a:spLocks noGrp="1"/>
          </p:cNvSpPr>
          <p:nvPr>
            <p:ph type="title"/>
          </p:nvPr>
        </p:nvSpPr>
        <p:spPr>
          <a:xfrm>
            <a:off x="1622986" y="1198620"/>
            <a:ext cx="580464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2"/>
                </a:solidFill>
              </a:rPr>
              <a:t>Model 2 : </a:t>
            </a:r>
            <a:r>
              <a:rPr lang="en-US" sz="2000" dirty="0" smtClean="0">
                <a:solidFill>
                  <a:schemeClr val="accent2"/>
                </a:solidFill>
              </a:rPr>
              <a:t>Support Vector Machine Classifier</a:t>
            </a: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42" name="Google Shape;359;p42"/>
          <p:cNvSpPr txBox="1">
            <a:spLocks noGrp="1"/>
          </p:cNvSpPr>
          <p:nvPr>
            <p:ph type="subTitle" idx="1"/>
          </p:nvPr>
        </p:nvSpPr>
        <p:spPr>
          <a:xfrm>
            <a:off x="1622986" y="1449125"/>
            <a:ext cx="6741785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300" dirty="0" err="1">
                <a:solidFill>
                  <a:schemeClr val="accent2"/>
                </a:solidFill>
              </a:rPr>
              <a:t>Algoritma</a:t>
            </a:r>
            <a:r>
              <a:rPr lang="en-US" sz="1300" dirty="0">
                <a:solidFill>
                  <a:schemeClr val="accent2"/>
                </a:solidFill>
              </a:rPr>
              <a:t> supervised learning </a:t>
            </a:r>
            <a:r>
              <a:rPr lang="en-US" sz="1300" dirty="0" err="1">
                <a:solidFill>
                  <a:schemeClr val="accent2"/>
                </a:solidFill>
              </a:rPr>
              <a:t>untuk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klasifikasi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regresi</a:t>
            </a:r>
            <a:r>
              <a:rPr lang="en-US" sz="1300" dirty="0">
                <a:solidFill>
                  <a:schemeClr val="accent2"/>
                </a:solidFill>
              </a:rPr>
              <a:t> yang </a:t>
            </a:r>
            <a:r>
              <a:rPr lang="en-US" sz="1300" dirty="0" err="1">
                <a:solidFill>
                  <a:schemeClr val="accent2"/>
                </a:solidFill>
              </a:rPr>
              <a:t>bekerja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menggunakan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konsep</a:t>
            </a:r>
            <a:r>
              <a:rPr lang="en-US" sz="1300" dirty="0">
                <a:solidFill>
                  <a:schemeClr val="accent2"/>
                </a:solidFill>
              </a:rPr>
              <a:t> Structural Risk Minimization. </a:t>
            </a:r>
            <a:r>
              <a:rPr lang="en-US" sz="1300" dirty="0" err="1">
                <a:solidFill>
                  <a:schemeClr val="accent2"/>
                </a:solidFill>
              </a:rPr>
              <a:t>dirancang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untuk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mengolah</a:t>
            </a:r>
            <a:r>
              <a:rPr lang="en-US" sz="1300" dirty="0">
                <a:solidFill>
                  <a:schemeClr val="accent2"/>
                </a:solidFill>
              </a:rPr>
              <a:t> data </a:t>
            </a:r>
            <a:r>
              <a:rPr lang="en-US" sz="1300" dirty="0" err="1">
                <a:solidFill>
                  <a:schemeClr val="accent2"/>
                </a:solidFill>
              </a:rPr>
              <a:t>menjadi</a:t>
            </a:r>
            <a:r>
              <a:rPr lang="en-US" sz="1300" dirty="0">
                <a:solidFill>
                  <a:schemeClr val="accent2"/>
                </a:solidFill>
              </a:rPr>
              <a:t> Hyperplane yang </a:t>
            </a:r>
            <a:r>
              <a:rPr lang="en-US" sz="1300" dirty="0" err="1">
                <a:solidFill>
                  <a:schemeClr val="accent2"/>
                </a:solidFill>
              </a:rPr>
              <a:t>mengklasifikasikan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ruang</a:t>
            </a:r>
            <a:r>
              <a:rPr lang="en-US" sz="1300" dirty="0">
                <a:solidFill>
                  <a:schemeClr val="accent2"/>
                </a:solidFill>
              </a:rPr>
              <a:t> input </a:t>
            </a:r>
            <a:r>
              <a:rPr lang="en-US" sz="1300" dirty="0" err="1">
                <a:solidFill>
                  <a:schemeClr val="accent2"/>
                </a:solidFill>
              </a:rPr>
              <a:t>menjadi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dua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kelas</a:t>
            </a:r>
            <a:r>
              <a:rPr lang="en-US" sz="1300" dirty="0" smtClean="0">
                <a:solidFill>
                  <a:schemeClr val="accent2"/>
                </a:solidFill>
              </a:rPr>
              <a:t>.</a:t>
            </a:r>
          </a:p>
          <a:p>
            <a:pPr marL="0" lvl="0" indent="0" algn="just">
              <a:lnSpc>
                <a:spcPct val="150000"/>
              </a:lnSpc>
            </a:pPr>
            <a:endParaRPr lang="en-US" sz="1300" dirty="0">
              <a:solidFill>
                <a:schemeClr val="accent2"/>
              </a:solidFill>
            </a:endParaRPr>
          </a:p>
          <a:p>
            <a:pPr marL="0" lvl="0" indent="0" algn="just">
              <a:lnSpc>
                <a:spcPct val="150000"/>
              </a:lnSpc>
            </a:pPr>
            <a:r>
              <a:rPr lang="en-US" sz="1300" b="1" dirty="0" err="1" smtClean="0">
                <a:solidFill>
                  <a:schemeClr val="accent2"/>
                </a:solidFill>
              </a:rPr>
              <a:t>Pemodelan</a:t>
            </a:r>
            <a:r>
              <a:rPr lang="en-US" sz="1300" b="1" dirty="0" smtClean="0">
                <a:solidFill>
                  <a:schemeClr val="accent2"/>
                </a:solidFill>
              </a:rPr>
              <a:t> </a:t>
            </a:r>
            <a:r>
              <a:rPr lang="en-US" sz="1300" b="1" dirty="0" err="1" smtClean="0">
                <a:solidFill>
                  <a:schemeClr val="accent2"/>
                </a:solidFill>
              </a:rPr>
              <a:t>Menggunakan</a:t>
            </a:r>
            <a:r>
              <a:rPr lang="en-US" sz="1300" b="1" dirty="0" smtClean="0">
                <a:solidFill>
                  <a:schemeClr val="accent2"/>
                </a:solidFill>
              </a:rPr>
              <a:t> </a:t>
            </a:r>
            <a:r>
              <a:rPr lang="en-US" sz="1300" b="1" dirty="0" err="1" smtClean="0">
                <a:solidFill>
                  <a:schemeClr val="accent2"/>
                </a:solidFill>
              </a:rPr>
              <a:t>GridSearchCV</a:t>
            </a:r>
            <a:r>
              <a:rPr lang="en-US" sz="1300" b="1" dirty="0" smtClean="0">
                <a:solidFill>
                  <a:schemeClr val="accent2"/>
                </a:solidFill>
              </a:rPr>
              <a:t> </a:t>
            </a:r>
            <a:r>
              <a:rPr lang="en-US" sz="1300" b="1" dirty="0" err="1" smtClean="0">
                <a:solidFill>
                  <a:schemeClr val="accent2"/>
                </a:solidFill>
              </a:rPr>
              <a:t>untuk</a:t>
            </a:r>
            <a:r>
              <a:rPr lang="en-US" sz="1300" b="1" dirty="0" smtClean="0">
                <a:solidFill>
                  <a:schemeClr val="accent2"/>
                </a:solidFill>
              </a:rPr>
              <a:t> Tuning </a:t>
            </a:r>
            <a:r>
              <a:rPr lang="en-US" sz="1300" b="1" dirty="0" err="1" smtClean="0">
                <a:solidFill>
                  <a:schemeClr val="accent2"/>
                </a:solidFill>
              </a:rPr>
              <a:t>Hyperparameter</a:t>
            </a:r>
            <a:endParaRPr lang="en-US" sz="1300" b="1" dirty="0" smtClean="0">
              <a:solidFill>
                <a:schemeClr val="accent2"/>
              </a:solidFill>
            </a:endParaRPr>
          </a:p>
          <a:p>
            <a:pPr marL="0" lvl="0" indent="0" algn="just">
              <a:lnSpc>
                <a:spcPct val="150000"/>
              </a:lnSpc>
            </a:pPr>
            <a:r>
              <a:rPr lang="en-US" sz="1300" b="1" dirty="0" smtClean="0">
                <a:solidFill>
                  <a:schemeClr val="accent2"/>
                </a:solidFill>
              </a:rPr>
              <a:t>Parameter </a:t>
            </a:r>
            <a:r>
              <a:rPr lang="en-US" sz="1300" b="1" dirty="0" err="1" smtClean="0">
                <a:solidFill>
                  <a:schemeClr val="accent2"/>
                </a:solidFill>
              </a:rPr>
              <a:t>sebelum</a:t>
            </a:r>
            <a:r>
              <a:rPr lang="en-US" sz="1300" b="1" dirty="0" smtClean="0">
                <a:solidFill>
                  <a:schemeClr val="accent2"/>
                </a:solidFill>
              </a:rPr>
              <a:t> Tuning	                  Parameter </a:t>
            </a:r>
            <a:r>
              <a:rPr lang="en-US" sz="1300" b="1" dirty="0" err="1" smtClean="0">
                <a:solidFill>
                  <a:schemeClr val="accent2"/>
                </a:solidFill>
              </a:rPr>
              <a:t>Setelah</a:t>
            </a:r>
            <a:r>
              <a:rPr lang="en-US" sz="1300" b="1" dirty="0" smtClean="0">
                <a:solidFill>
                  <a:schemeClr val="accent2"/>
                </a:solidFill>
              </a:rPr>
              <a:t> Tuning</a:t>
            </a:r>
          </a:p>
          <a:p>
            <a:pPr marL="0" lvl="0" indent="0" algn="just">
              <a:lnSpc>
                <a:spcPct val="150000"/>
              </a:lnSpc>
            </a:pPr>
            <a:endParaRPr sz="13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606" y="3676485"/>
            <a:ext cx="3556739" cy="279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660" y="3632076"/>
            <a:ext cx="3207629" cy="2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Performa Model Yang Dihasilkan</a:t>
            </a:r>
            <a:endParaRPr sz="2800" dirty="0"/>
          </a:p>
        </p:txBody>
      </p:sp>
      <p:sp>
        <p:nvSpPr>
          <p:cNvPr id="609" name="Google Shape;609;p51"/>
          <p:cNvSpPr/>
          <p:nvPr/>
        </p:nvSpPr>
        <p:spPr>
          <a:xfrm>
            <a:off x="6940075" y="-7907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94;p37"/>
          <p:cNvCxnSpPr/>
          <p:nvPr/>
        </p:nvCxnSpPr>
        <p:spPr>
          <a:xfrm>
            <a:off x="792292" y="1107507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0" name="Google Shape;610;p51"/>
          <p:cNvSpPr/>
          <p:nvPr/>
        </p:nvSpPr>
        <p:spPr>
          <a:xfrm>
            <a:off x="7936500" y="22075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59;p42"/>
          <p:cNvSpPr txBox="1">
            <a:spLocks/>
          </p:cNvSpPr>
          <p:nvPr/>
        </p:nvSpPr>
        <p:spPr>
          <a:xfrm>
            <a:off x="792292" y="1127401"/>
            <a:ext cx="7423314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err="1" smtClean="0">
                <a:solidFill>
                  <a:schemeClr val="accent2"/>
                </a:solidFill>
              </a:rPr>
              <a:t>Evaluasi</a:t>
            </a:r>
            <a:r>
              <a:rPr lang="en-US" dirty="0" smtClean="0">
                <a:solidFill>
                  <a:schemeClr val="accent2"/>
                </a:solidFill>
              </a:rPr>
              <a:t> model </a:t>
            </a:r>
            <a:r>
              <a:rPr lang="en-US" dirty="0" err="1" smtClean="0">
                <a:solidFill>
                  <a:schemeClr val="accent2"/>
                </a:solidFill>
              </a:rPr>
              <a:t>menggunakan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Confussion</a:t>
            </a:r>
            <a:r>
              <a:rPr lang="en-US" dirty="0" smtClean="0">
                <a:solidFill>
                  <a:schemeClr val="accent2"/>
                </a:solidFill>
              </a:rPr>
              <a:t> Matrix </a:t>
            </a:r>
            <a:r>
              <a:rPr lang="en-US" dirty="0" err="1" smtClean="0">
                <a:solidFill>
                  <a:schemeClr val="accent2"/>
                </a:solidFill>
              </a:rPr>
              <a:t>dan</a:t>
            </a:r>
            <a:r>
              <a:rPr lang="en-US" dirty="0" smtClean="0">
                <a:solidFill>
                  <a:schemeClr val="accent2"/>
                </a:solidFill>
              </a:rPr>
              <a:t> Classification Report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3" name="Google Shape;358;p42"/>
          <p:cNvSpPr txBox="1">
            <a:spLocks/>
          </p:cNvSpPr>
          <p:nvPr/>
        </p:nvSpPr>
        <p:spPr>
          <a:xfrm>
            <a:off x="1585535" y="1593959"/>
            <a:ext cx="5628603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 smtClean="0"/>
              <a:t>Model 1 : Gaussian Naïve Bayes </a:t>
            </a:r>
            <a:endParaRPr lang="en-US" sz="2000" dirty="0"/>
          </a:p>
        </p:txBody>
      </p:sp>
      <p:sp>
        <p:nvSpPr>
          <p:cNvPr id="14" name="Google Shape;593;p51"/>
          <p:cNvSpPr/>
          <p:nvPr/>
        </p:nvSpPr>
        <p:spPr>
          <a:xfrm>
            <a:off x="876571" y="1534443"/>
            <a:ext cx="646630" cy="428222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23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" name="Google Shape;593;p51"/>
          <p:cNvSpPr/>
          <p:nvPr/>
        </p:nvSpPr>
        <p:spPr>
          <a:xfrm>
            <a:off x="929367" y="1586834"/>
            <a:ext cx="614300" cy="402920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" name="Google Shape;359;p42"/>
          <p:cNvSpPr txBox="1">
            <a:spLocks/>
          </p:cNvSpPr>
          <p:nvPr/>
        </p:nvSpPr>
        <p:spPr>
          <a:xfrm>
            <a:off x="929367" y="2067498"/>
            <a:ext cx="7423314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err="1" smtClean="0">
                <a:solidFill>
                  <a:schemeClr val="accent2"/>
                </a:solidFill>
              </a:rPr>
              <a:t>Sebelum</a:t>
            </a:r>
            <a:r>
              <a:rPr lang="en-US" dirty="0" smtClean="0">
                <a:solidFill>
                  <a:schemeClr val="accent2"/>
                </a:solidFill>
              </a:rPr>
              <a:t> Tuning 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25" name="Google Shape;359;p42"/>
          <p:cNvSpPr txBox="1">
            <a:spLocks/>
          </p:cNvSpPr>
          <p:nvPr/>
        </p:nvSpPr>
        <p:spPr>
          <a:xfrm>
            <a:off x="5025229" y="2058858"/>
            <a:ext cx="3381179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err="1" smtClean="0">
                <a:solidFill>
                  <a:schemeClr val="accent2"/>
                </a:solidFill>
              </a:rPr>
              <a:t>Setelah</a:t>
            </a:r>
            <a:r>
              <a:rPr lang="en-US" dirty="0" smtClean="0">
                <a:solidFill>
                  <a:schemeClr val="accent2"/>
                </a:solidFill>
              </a:rPr>
              <a:t> Tuning </a:t>
            </a:r>
            <a:endParaRPr lang="en-US" dirty="0" smtClean="0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>
            <a:stCxn id="24" idx="0"/>
          </p:cNvCxnSpPr>
          <p:nvPr/>
        </p:nvCxnSpPr>
        <p:spPr>
          <a:xfrm>
            <a:off x="4641024" y="2067498"/>
            <a:ext cx="28412" cy="301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14" y="2549250"/>
            <a:ext cx="1587582" cy="463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14" y="3271976"/>
            <a:ext cx="3257717" cy="1263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923" y="2396332"/>
            <a:ext cx="1594599" cy="1222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4145" y="3684340"/>
            <a:ext cx="3492679" cy="1301817"/>
          </a:xfrm>
          <a:prstGeom prst="rect">
            <a:avLst/>
          </a:prstGeom>
        </p:spPr>
      </p:pic>
      <p:sp>
        <p:nvSpPr>
          <p:cNvPr id="26" name="Google Shape;359;p42"/>
          <p:cNvSpPr txBox="1">
            <a:spLocks/>
          </p:cNvSpPr>
          <p:nvPr/>
        </p:nvSpPr>
        <p:spPr>
          <a:xfrm>
            <a:off x="2847777" y="2416124"/>
            <a:ext cx="1551836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200" dirty="0" err="1" smtClean="0">
                <a:solidFill>
                  <a:schemeClr val="accent2"/>
                </a:solidFill>
              </a:rPr>
              <a:t>Prediksi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Benar</a:t>
            </a:r>
            <a:r>
              <a:rPr lang="en-US" sz="1200" dirty="0" smtClean="0">
                <a:solidFill>
                  <a:schemeClr val="accent2"/>
                </a:solidFill>
              </a:rPr>
              <a:t>: 80</a:t>
            </a:r>
          </a:p>
          <a:p>
            <a:pPr marL="0" indent="0"/>
            <a:r>
              <a:rPr lang="en-US" sz="1200" dirty="0" err="1" smtClean="0">
                <a:solidFill>
                  <a:schemeClr val="accent2"/>
                </a:solidFill>
              </a:rPr>
              <a:t>Prediksi</a:t>
            </a:r>
            <a:r>
              <a:rPr lang="en-US" sz="1200" dirty="0" smtClean="0">
                <a:solidFill>
                  <a:schemeClr val="accent2"/>
                </a:solidFill>
              </a:rPr>
              <a:t> Salah : 10</a:t>
            </a:r>
          </a:p>
          <a:p>
            <a:pPr marL="0" indent="0"/>
            <a:r>
              <a:rPr lang="en-US" sz="1200" dirty="0" err="1" smtClean="0">
                <a:solidFill>
                  <a:schemeClr val="accent2"/>
                </a:solidFill>
              </a:rPr>
              <a:t>Akurasi</a:t>
            </a:r>
            <a:r>
              <a:rPr lang="en-US" sz="1200" dirty="0" smtClean="0">
                <a:solidFill>
                  <a:schemeClr val="accent2"/>
                </a:solidFill>
              </a:rPr>
              <a:t> : 89%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27" name="Google Shape;359;p42"/>
          <p:cNvSpPr txBox="1">
            <a:spLocks/>
          </p:cNvSpPr>
          <p:nvPr/>
        </p:nvSpPr>
        <p:spPr>
          <a:xfrm>
            <a:off x="7214138" y="2396332"/>
            <a:ext cx="1551836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200" dirty="0" err="1" smtClean="0">
                <a:solidFill>
                  <a:schemeClr val="accent2"/>
                </a:solidFill>
              </a:rPr>
              <a:t>Prediksi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Benar</a:t>
            </a:r>
            <a:r>
              <a:rPr lang="en-US" sz="1200" dirty="0" smtClean="0">
                <a:solidFill>
                  <a:schemeClr val="accent2"/>
                </a:solidFill>
              </a:rPr>
              <a:t>: 88</a:t>
            </a:r>
          </a:p>
          <a:p>
            <a:pPr marL="0" indent="0"/>
            <a:r>
              <a:rPr lang="en-US" sz="1200" dirty="0" err="1" smtClean="0">
                <a:solidFill>
                  <a:schemeClr val="accent2"/>
                </a:solidFill>
              </a:rPr>
              <a:t>Prediksi</a:t>
            </a:r>
            <a:r>
              <a:rPr lang="en-US" sz="1200" dirty="0" smtClean="0">
                <a:solidFill>
                  <a:schemeClr val="accent2"/>
                </a:solidFill>
              </a:rPr>
              <a:t> Salah 2</a:t>
            </a:r>
          </a:p>
          <a:p>
            <a:pPr marL="0" indent="0"/>
            <a:r>
              <a:rPr lang="en-US" sz="1200" dirty="0" err="1" smtClean="0">
                <a:solidFill>
                  <a:schemeClr val="accent2"/>
                </a:solidFill>
              </a:rPr>
              <a:t>Akurasi</a:t>
            </a:r>
            <a:r>
              <a:rPr lang="en-US" sz="1200" dirty="0" smtClean="0">
                <a:solidFill>
                  <a:schemeClr val="accent2"/>
                </a:solidFill>
              </a:rPr>
              <a:t> : 98%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Performa Model Yang Dihasilkan</a:t>
            </a:r>
            <a:endParaRPr sz="2800" dirty="0"/>
          </a:p>
        </p:txBody>
      </p:sp>
      <p:sp>
        <p:nvSpPr>
          <p:cNvPr id="609" name="Google Shape;609;p51"/>
          <p:cNvSpPr/>
          <p:nvPr/>
        </p:nvSpPr>
        <p:spPr>
          <a:xfrm>
            <a:off x="6940075" y="-7907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94;p37"/>
          <p:cNvCxnSpPr/>
          <p:nvPr/>
        </p:nvCxnSpPr>
        <p:spPr>
          <a:xfrm>
            <a:off x="792292" y="1107507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0" name="Google Shape;610;p51"/>
          <p:cNvSpPr/>
          <p:nvPr/>
        </p:nvSpPr>
        <p:spPr>
          <a:xfrm>
            <a:off x="7936500" y="22075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58;p42"/>
          <p:cNvSpPr txBox="1">
            <a:spLocks/>
          </p:cNvSpPr>
          <p:nvPr/>
        </p:nvSpPr>
        <p:spPr>
          <a:xfrm>
            <a:off x="1585535" y="1324139"/>
            <a:ext cx="5628603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 smtClean="0"/>
              <a:t>Model 2 : Support Vector Machine</a:t>
            </a:r>
            <a:endParaRPr lang="en-US" sz="2000" dirty="0"/>
          </a:p>
        </p:txBody>
      </p:sp>
      <p:sp>
        <p:nvSpPr>
          <p:cNvPr id="14" name="Google Shape;593;p51"/>
          <p:cNvSpPr/>
          <p:nvPr/>
        </p:nvSpPr>
        <p:spPr>
          <a:xfrm>
            <a:off x="876571" y="1264623"/>
            <a:ext cx="646630" cy="428222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23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" name="Google Shape;593;p51"/>
          <p:cNvSpPr/>
          <p:nvPr/>
        </p:nvSpPr>
        <p:spPr>
          <a:xfrm>
            <a:off x="929367" y="1317014"/>
            <a:ext cx="614300" cy="402920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" name="Google Shape;359;p42"/>
          <p:cNvSpPr txBox="1">
            <a:spLocks/>
          </p:cNvSpPr>
          <p:nvPr/>
        </p:nvSpPr>
        <p:spPr>
          <a:xfrm>
            <a:off x="929367" y="1797678"/>
            <a:ext cx="7423314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err="1" smtClean="0">
                <a:solidFill>
                  <a:schemeClr val="accent2"/>
                </a:solidFill>
              </a:rPr>
              <a:t>Sebelum</a:t>
            </a:r>
            <a:r>
              <a:rPr lang="en-US" dirty="0" smtClean="0">
                <a:solidFill>
                  <a:schemeClr val="accent2"/>
                </a:solidFill>
              </a:rPr>
              <a:t> Tuning 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25" name="Google Shape;359;p42"/>
          <p:cNvSpPr txBox="1">
            <a:spLocks/>
          </p:cNvSpPr>
          <p:nvPr/>
        </p:nvSpPr>
        <p:spPr>
          <a:xfrm>
            <a:off x="5025229" y="1789038"/>
            <a:ext cx="3381179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err="1" smtClean="0">
                <a:solidFill>
                  <a:schemeClr val="accent2"/>
                </a:solidFill>
              </a:rPr>
              <a:t>Setelah</a:t>
            </a:r>
            <a:r>
              <a:rPr lang="en-US" dirty="0" smtClean="0">
                <a:solidFill>
                  <a:schemeClr val="accent2"/>
                </a:solidFill>
              </a:rPr>
              <a:t> Tuning </a:t>
            </a:r>
            <a:endParaRPr lang="en-US" dirty="0" smtClean="0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>
            <a:stCxn id="24" idx="0"/>
          </p:cNvCxnSpPr>
          <p:nvPr/>
        </p:nvCxnSpPr>
        <p:spPr>
          <a:xfrm>
            <a:off x="4641024" y="1797678"/>
            <a:ext cx="28412" cy="301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359;p42"/>
          <p:cNvSpPr txBox="1">
            <a:spLocks/>
          </p:cNvSpPr>
          <p:nvPr/>
        </p:nvSpPr>
        <p:spPr>
          <a:xfrm>
            <a:off x="2847777" y="2146304"/>
            <a:ext cx="1551836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200" dirty="0" err="1" smtClean="0">
                <a:solidFill>
                  <a:schemeClr val="accent2"/>
                </a:solidFill>
              </a:rPr>
              <a:t>Prediksi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Benar</a:t>
            </a:r>
            <a:r>
              <a:rPr lang="en-US" sz="1200" dirty="0" smtClean="0">
                <a:solidFill>
                  <a:schemeClr val="accent2"/>
                </a:solidFill>
              </a:rPr>
              <a:t>: 47</a:t>
            </a:r>
          </a:p>
          <a:p>
            <a:pPr marL="0" indent="0"/>
            <a:r>
              <a:rPr lang="en-US" sz="1200" dirty="0" err="1" smtClean="0">
                <a:solidFill>
                  <a:schemeClr val="accent2"/>
                </a:solidFill>
              </a:rPr>
              <a:t>Prediksi</a:t>
            </a:r>
            <a:r>
              <a:rPr lang="en-US" sz="1200" dirty="0" smtClean="0">
                <a:solidFill>
                  <a:schemeClr val="accent2"/>
                </a:solidFill>
              </a:rPr>
              <a:t> Salah : 43</a:t>
            </a:r>
          </a:p>
          <a:p>
            <a:pPr marL="0" indent="0"/>
            <a:r>
              <a:rPr lang="en-US" sz="1200" dirty="0" err="1" smtClean="0">
                <a:solidFill>
                  <a:schemeClr val="accent2"/>
                </a:solidFill>
              </a:rPr>
              <a:t>Akurasi</a:t>
            </a:r>
            <a:r>
              <a:rPr lang="en-US" sz="1200" dirty="0" smtClean="0">
                <a:solidFill>
                  <a:schemeClr val="accent2"/>
                </a:solidFill>
              </a:rPr>
              <a:t> : 52%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27" name="Google Shape;359;p42"/>
          <p:cNvSpPr txBox="1">
            <a:spLocks/>
          </p:cNvSpPr>
          <p:nvPr/>
        </p:nvSpPr>
        <p:spPr>
          <a:xfrm>
            <a:off x="7214138" y="2126512"/>
            <a:ext cx="1551836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200" dirty="0" err="1" smtClean="0">
                <a:solidFill>
                  <a:schemeClr val="accent2"/>
                </a:solidFill>
              </a:rPr>
              <a:t>Prediksi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Benar</a:t>
            </a:r>
            <a:r>
              <a:rPr lang="en-US" sz="1200" dirty="0" smtClean="0">
                <a:solidFill>
                  <a:schemeClr val="accent2"/>
                </a:solidFill>
              </a:rPr>
              <a:t>: 71</a:t>
            </a:r>
          </a:p>
          <a:p>
            <a:pPr marL="0" indent="0"/>
            <a:r>
              <a:rPr lang="en-US" sz="1200" dirty="0" err="1" smtClean="0">
                <a:solidFill>
                  <a:schemeClr val="accent2"/>
                </a:solidFill>
              </a:rPr>
              <a:t>Prediksi</a:t>
            </a:r>
            <a:r>
              <a:rPr lang="en-US" sz="1200" dirty="0" smtClean="0">
                <a:solidFill>
                  <a:schemeClr val="accent2"/>
                </a:solidFill>
              </a:rPr>
              <a:t> Salah 17</a:t>
            </a:r>
          </a:p>
          <a:p>
            <a:pPr marL="0" indent="0"/>
            <a:r>
              <a:rPr lang="en-US" sz="1200" dirty="0" err="1" smtClean="0">
                <a:solidFill>
                  <a:schemeClr val="accent2"/>
                </a:solidFill>
              </a:rPr>
              <a:t>Akurasi</a:t>
            </a:r>
            <a:r>
              <a:rPr lang="en-US" sz="1200" dirty="0" smtClean="0">
                <a:solidFill>
                  <a:schemeClr val="accent2"/>
                </a:solidFill>
              </a:rPr>
              <a:t> : 79%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14" y="2279430"/>
            <a:ext cx="1682836" cy="4635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14" y="2960856"/>
            <a:ext cx="3359323" cy="1263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233" y="2220096"/>
            <a:ext cx="1827777" cy="1338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104" y="3663925"/>
            <a:ext cx="3314870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subTitle" idx="1"/>
          </p:nvPr>
        </p:nvSpPr>
        <p:spPr>
          <a:xfrm>
            <a:off x="1793803" y="1378375"/>
            <a:ext cx="6355538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accent2"/>
              </a:buClr>
              <a:buSzPts val="1100"/>
            </a:pPr>
            <a:r>
              <a:rPr lang="en" sz="1300" dirty="0" smtClean="0">
                <a:solidFill>
                  <a:schemeClr val="accent2"/>
                </a:solidFill>
              </a:rPr>
              <a:t>Dari </a:t>
            </a:r>
            <a:r>
              <a:rPr lang="en" sz="1300" dirty="0" smtClean="0">
                <a:solidFill>
                  <a:schemeClr val="accent2"/>
                </a:solidFill>
              </a:rPr>
              <a:t>tugas analisis, </a:t>
            </a:r>
            <a:r>
              <a:rPr lang="en-US" sz="1300" dirty="0" err="1" smtClean="0">
                <a:solidFill>
                  <a:schemeClr val="accent2"/>
                </a:solidFill>
              </a:rPr>
              <a:t>berdasarkan</a:t>
            </a:r>
            <a:r>
              <a:rPr lang="en-US" sz="1300" dirty="0" smtClean="0">
                <a:solidFill>
                  <a:schemeClr val="accent2"/>
                </a:solidFill>
              </a:rPr>
              <a:t> data </a:t>
            </a:r>
            <a:r>
              <a:rPr lang="en-US" sz="1300" b="1" dirty="0" smtClean="0">
                <a:solidFill>
                  <a:schemeClr val="accent2"/>
                </a:solidFill>
              </a:rPr>
              <a:t>dataset_tweet_sentiment_cellular_service_provider.csv </a:t>
            </a:r>
            <a:r>
              <a:rPr lang="en" sz="1300" dirty="0" smtClean="0">
                <a:solidFill>
                  <a:schemeClr val="accent2"/>
                </a:solidFill>
              </a:rPr>
              <a:t>dapat </a:t>
            </a:r>
            <a:r>
              <a:rPr lang="en" sz="1300" dirty="0" smtClean="0">
                <a:solidFill>
                  <a:schemeClr val="accent2"/>
                </a:solidFill>
              </a:rPr>
              <a:t>dibuatkan model </a:t>
            </a:r>
            <a:r>
              <a:rPr lang="en" sz="1300" dirty="0" smtClean="0">
                <a:solidFill>
                  <a:schemeClr val="accent2"/>
                </a:solidFill>
              </a:rPr>
              <a:t>analisis sentimen dengan langkah preprocessing data (text normalize – case folding – filtering – stemming) dan label encoder, kemudian feature extraction, dan modelling (na</a:t>
            </a:r>
            <a:r>
              <a:rPr lang="en-US" sz="1300" dirty="0" smtClean="0">
                <a:solidFill>
                  <a:schemeClr val="accent2"/>
                </a:solidFill>
              </a:rPr>
              <a:t>ï</a:t>
            </a:r>
            <a:r>
              <a:rPr lang="en" sz="1300" dirty="0" smtClean="0">
                <a:solidFill>
                  <a:schemeClr val="accent2"/>
                </a:solidFill>
              </a:rPr>
              <a:t>ve bayes dan svc) – evaluasi model – tuning hyperparameter – deployment.</a:t>
            </a:r>
            <a:endParaRPr lang="en" sz="1300" b="1" dirty="0">
              <a:solidFill>
                <a:schemeClr val="accent2"/>
              </a:solidFill>
            </a:endParaRPr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 idx="4"/>
          </p:nvPr>
        </p:nvSpPr>
        <p:spPr>
          <a:xfrm>
            <a:off x="1051904" y="1462225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dirty="0" smtClean="0"/>
              <a:t>Kesimpulan</a:t>
            </a:r>
            <a:endParaRPr dirty="0"/>
          </a:p>
        </p:txBody>
      </p:sp>
      <p:cxnSp>
        <p:nvCxnSpPr>
          <p:cNvPr id="271" name="Google Shape;271;p35"/>
          <p:cNvCxnSpPr/>
          <p:nvPr/>
        </p:nvCxnSpPr>
        <p:spPr>
          <a:xfrm>
            <a:off x="1051904" y="1896700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5"/>
          <p:cNvSpPr/>
          <p:nvPr/>
        </p:nvSpPr>
        <p:spPr>
          <a:xfrm>
            <a:off x="7514650" y="-1340675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6586200" y="-59532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59;p35"/>
          <p:cNvSpPr txBox="1">
            <a:spLocks noGrp="1"/>
          </p:cNvSpPr>
          <p:nvPr>
            <p:ph type="subTitle" idx="1"/>
          </p:nvPr>
        </p:nvSpPr>
        <p:spPr>
          <a:xfrm>
            <a:off x="1736353" y="3058470"/>
            <a:ext cx="6355538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accent2"/>
              </a:buClr>
              <a:buSzPts val="1100"/>
            </a:pPr>
            <a:r>
              <a:rPr lang="en-US" sz="1300" dirty="0" smtClean="0">
                <a:solidFill>
                  <a:schemeClr val="accent2"/>
                </a:solidFill>
              </a:rPr>
              <a:t>Model </a:t>
            </a:r>
            <a:r>
              <a:rPr lang="en-US" sz="1300" dirty="0" err="1" smtClean="0">
                <a:solidFill>
                  <a:schemeClr val="accent2"/>
                </a:solidFill>
              </a:rPr>
              <a:t>analisis</a:t>
            </a:r>
            <a:r>
              <a:rPr lang="en-US" sz="1300" dirty="0" smtClean="0">
                <a:solidFill>
                  <a:schemeClr val="accent2"/>
                </a:solidFill>
              </a:rPr>
              <a:t> sentiment </a:t>
            </a:r>
            <a:r>
              <a:rPr lang="en-US" sz="1300" dirty="0" smtClean="0">
                <a:solidFill>
                  <a:schemeClr val="accent2"/>
                </a:solidFill>
              </a:rPr>
              <a:t>Tingkat </a:t>
            </a:r>
            <a:r>
              <a:rPr lang="en-US" sz="1300" dirty="0" err="1">
                <a:solidFill>
                  <a:schemeClr val="accent2"/>
                </a:solidFill>
              </a:rPr>
              <a:t>Kepuasan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Pengguna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Penyedia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Layanan</a:t>
            </a:r>
            <a:r>
              <a:rPr lang="en-US" sz="1300" dirty="0">
                <a:solidFill>
                  <a:schemeClr val="accent2"/>
                </a:solidFill>
              </a:rPr>
              <a:t> Telekomunikasi </a:t>
            </a:r>
            <a:r>
              <a:rPr lang="en-US" sz="1300" dirty="0" err="1">
                <a:solidFill>
                  <a:schemeClr val="accent2"/>
                </a:solidFill>
              </a:rPr>
              <a:t>Seluler</a:t>
            </a:r>
            <a:r>
              <a:rPr lang="en-US" sz="1300" dirty="0">
                <a:solidFill>
                  <a:schemeClr val="accent2"/>
                </a:solidFill>
              </a:rPr>
              <a:t> Indonesia </a:t>
            </a:r>
            <a:r>
              <a:rPr lang="en-US" sz="1300" dirty="0" err="1">
                <a:solidFill>
                  <a:schemeClr val="accent2"/>
                </a:solidFill>
              </a:rPr>
              <a:t>Pada</a:t>
            </a:r>
            <a:r>
              <a:rPr lang="en-US" sz="1300" dirty="0">
                <a:solidFill>
                  <a:schemeClr val="accent2"/>
                </a:solidFill>
              </a:rPr>
              <a:t> Platform </a:t>
            </a:r>
            <a:r>
              <a:rPr lang="en-US" sz="1300" dirty="0" smtClean="0">
                <a:solidFill>
                  <a:schemeClr val="accent2"/>
                </a:solidFill>
              </a:rPr>
              <a:t>Twitter yang </a:t>
            </a:r>
            <a:r>
              <a:rPr lang="en-US" sz="1300" dirty="0" err="1" smtClean="0">
                <a:solidFill>
                  <a:schemeClr val="accent2"/>
                </a:solidFill>
              </a:rPr>
              <a:t>terbaik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adalah</a:t>
            </a:r>
            <a:r>
              <a:rPr lang="en-US" sz="1300" dirty="0" smtClean="0">
                <a:solidFill>
                  <a:schemeClr val="accent2"/>
                </a:solidFill>
              </a:rPr>
              <a:t> model Gaussian Naive Bayes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dengan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nilai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akurasi</a:t>
            </a:r>
            <a:r>
              <a:rPr lang="en-US" sz="1300" dirty="0" smtClean="0">
                <a:solidFill>
                  <a:schemeClr val="accent2"/>
                </a:solidFill>
              </a:rPr>
              <a:t> model 98% </a:t>
            </a:r>
            <a:r>
              <a:rPr lang="en-US" sz="1300" dirty="0" err="1" smtClean="0">
                <a:solidFill>
                  <a:schemeClr val="accent2"/>
                </a:solidFill>
              </a:rPr>
              <a:t>dibandingkan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dengan</a:t>
            </a:r>
            <a:r>
              <a:rPr lang="en-US" sz="1300" dirty="0" smtClean="0">
                <a:solidFill>
                  <a:schemeClr val="accent2"/>
                </a:solidFill>
              </a:rPr>
              <a:t> model Support Vector Machine Classifier yang </a:t>
            </a:r>
            <a:r>
              <a:rPr lang="en-US" sz="1300" dirty="0" err="1" smtClean="0">
                <a:solidFill>
                  <a:schemeClr val="accent2"/>
                </a:solidFill>
              </a:rPr>
              <a:t>hanya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memiliki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nilai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akurasi</a:t>
            </a:r>
            <a:r>
              <a:rPr lang="en-US" sz="1300" dirty="0" smtClean="0">
                <a:solidFill>
                  <a:schemeClr val="accent2"/>
                </a:solidFill>
              </a:rPr>
              <a:t> 79%.</a:t>
            </a:r>
            <a:endParaRPr lang="en" sz="1300" b="1" dirty="0">
              <a:solidFill>
                <a:schemeClr val="accent2"/>
              </a:solidFill>
            </a:endParaRPr>
          </a:p>
        </p:txBody>
      </p:sp>
      <p:sp>
        <p:nvSpPr>
          <p:cNvPr id="34" name="Google Shape;262;p35"/>
          <p:cNvSpPr txBox="1">
            <a:spLocks noGrp="1"/>
          </p:cNvSpPr>
          <p:nvPr>
            <p:ph type="title" idx="4"/>
          </p:nvPr>
        </p:nvSpPr>
        <p:spPr>
          <a:xfrm>
            <a:off x="994454" y="3142320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35" name="Google Shape;271;p35"/>
          <p:cNvCxnSpPr/>
          <p:nvPr/>
        </p:nvCxnSpPr>
        <p:spPr>
          <a:xfrm>
            <a:off x="994454" y="3576795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Latar Belakang</a:t>
            </a:r>
            <a:endParaRPr sz="2800" dirty="0"/>
          </a:p>
        </p:txBody>
      </p:sp>
      <p:sp>
        <p:nvSpPr>
          <p:cNvPr id="387" name="Google Shape;387;p42"/>
          <p:cNvSpPr/>
          <p:nvPr/>
        </p:nvSpPr>
        <p:spPr>
          <a:xfrm>
            <a:off x="8407454" y="4159985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84442" y="1015468"/>
            <a:ext cx="3947295" cy="1043758"/>
          </a:xfrm>
        </p:spPr>
        <p:txBody>
          <a:bodyPr/>
          <a:lstStyle/>
          <a:p>
            <a:pPr marL="179388" indent="-136525" algn="just">
              <a:buFont typeface="Arial" panose="020B0604020202020204" pitchFamily="34" charset="0"/>
              <a:buChar char="•"/>
            </a:pPr>
            <a:r>
              <a:rPr lang="sv-SE" sz="1300" dirty="0" smtClean="0">
                <a:solidFill>
                  <a:schemeClr val="accent2"/>
                </a:solidFill>
              </a:rPr>
              <a:t>Untuk dapat mengetahui kelebihan dan kekurangan dari provider, perusahaan penyedia dapat melihatnya dari tingkat kepuasan pengguna yang biasanya tersampaikan lewat cuitan atau perkataan di sosial media, salah satunya Twitter.</a:t>
            </a:r>
          </a:p>
          <a:p>
            <a:pPr marL="179388" indent="-136525" algn="just">
              <a:buFont typeface="Arial" panose="020B0604020202020204" pitchFamily="34" charset="0"/>
              <a:buChar char="•"/>
            </a:pPr>
            <a:r>
              <a:rPr lang="sv-SE" sz="1300" dirty="0" smtClean="0">
                <a:solidFill>
                  <a:schemeClr val="accent2"/>
                </a:solidFill>
              </a:rPr>
              <a:t>Oleh karena itu, diperlukan analisis sentimen pada Twitter pengguna menyangkut penyedia layanan telekomunikasi selular tersebut.</a:t>
            </a:r>
          </a:p>
          <a:p>
            <a:pPr marL="179388" indent="-136525" algn="just">
              <a:buFont typeface="Arial" panose="020B0604020202020204" pitchFamily="34" charset="0"/>
              <a:buChar char="•"/>
            </a:pPr>
            <a:r>
              <a:rPr lang="sv-SE" sz="1300" dirty="0" smtClean="0">
                <a:solidFill>
                  <a:schemeClr val="accent2"/>
                </a:solidFill>
              </a:rPr>
              <a:t>Analisis sentimen dapat mengelompokkan polaritas dari teks apakah termasuk opini positif atau tidak.</a:t>
            </a:r>
          </a:p>
          <a:p>
            <a:pPr marL="179388" indent="-136525" algn="just">
              <a:buFont typeface="Arial" panose="020B0604020202020204" pitchFamily="34" charset="0"/>
              <a:buChar char="•"/>
            </a:pPr>
            <a:r>
              <a:rPr lang="sv-SE" sz="1300" dirty="0" smtClean="0">
                <a:solidFill>
                  <a:schemeClr val="accent2"/>
                </a:solidFill>
              </a:rPr>
              <a:t>Dalam tugas ini, proses analisis sentimen pada </a:t>
            </a:r>
            <a:r>
              <a:rPr lang="sv-SE" sz="1300" dirty="0">
                <a:solidFill>
                  <a:schemeClr val="accent2"/>
                </a:solidFill>
              </a:rPr>
              <a:t>Twitter pengguna menyangkut penyedia layanan telekomunikasi selular </a:t>
            </a:r>
            <a:r>
              <a:rPr lang="sv-SE" sz="1300" dirty="0" smtClean="0">
                <a:solidFill>
                  <a:schemeClr val="accent2"/>
                </a:solidFill>
              </a:rPr>
              <a:t>dapat dimodelkan dengan algoritma Naive Bayes dan Support Vector Machine.</a:t>
            </a:r>
            <a:endParaRPr lang="sv-SE" sz="1300" dirty="0">
              <a:solidFill>
                <a:schemeClr val="accent2"/>
              </a:solidFill>
            </a:endParaRPr>
          </a:p>
          <a:p>
            <a:pPr marL="179388" indent="-136525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2"/>
              </a:solidFill>
              <a:latin typeface="Poppins" panose="020B0604020202020204" charset="0"/>
              <a:ea typeface="Tahoma" panose="020B0604030504040204" pitchFamily="34" charset="0"/>
              <a:cs typeface="Poppins" panose="020B0604020202020204" charset="0"/>
            </a:endParaRPr>
          </a:p>
          <a:p>
            <a:pPr marL="179388" indent="-136525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2"/>
              </a:solidFill>
              <a:latin typeface="Poppins" panose="020B0604020202020204" charset="0"/>
              <a:ea typeface="Tahoma" panose="020B0604030504040204" pitchFamily="34" charset="0"/>
              <a:cs typeface="Poppins" panose="020B0604020202020204" charset="0"/>
            </a:endParaRPr>
          </a:p>
          <a:p>
            <a:pPr marL="179388" indent="-136525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2"/>
              </a:solidFill>
            </a:endParaRPr>
          </a:p>
          <a:p>
            <a:pPr marL="179388" indent="-136525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</a:endParaRPr>
          </a:p>
        </p:txBody>
      </p:sp>
      <p:sp>
        <p:nvSpPr>
          <p:cNvPr id="40" name="Subtitle 4"/>
          <p:cNvSpPr>
            <a:spLocks noGrp="1"/>
          </p:cNvSpPr>
          <p:nvPr>
            <p:ph type="subTitle" idx="1"/>
          </p:nvPr>
        </p:nvSpPr>
        <p:spPr>
          <a:xfrm>
            <a:off x="713225" y="1015468"/>
            <a:ext cx="3938288" cy="983267"/>
          </a:xfrm>
        </p:spPr>
        <p:txBody>
          <a:bodyPr/>
          <a:lstStyle/>
          <a:p>
            <a:pPr marL="179388" indent="-136525" algn="just">
              <a:buFont typeface="Arial" panose="020B0604020202020204" pitchFamily="34" charset="0"/>
              <a:buChar char="•"/>
            </a:pPr>
            <a:r>
              <a:rPr lang="sv-SE" sz="1300" dirty="0" smtClean="0">
                <a:solidFill>
                  <a:schemeClr val="accent2"/>
                </a:solidFill>
              </a:rPr>
              <a:t>Tingkat kebutuhan manusia untuk dapat berkomunikasi menggunakan teknologi telepon selular semakin lama semakin tinggi. </a:t>
            </a:r>
          </a:p>
          <a:p>
            <a:pPr marL="179388" indent="-136525" algn="just">
              <a:buFont typeface="Arial" panose="020B0604020202020204" pitchFamily="34" charset="0"/>
              <a:buChar char="•"/>
            </a:pPr>
            <a:r>
              <a:rPr lang="sv-SE" sz="1300" dirty="0" smtClean="0">
                <a:solidFill>
                  <a:schemeClr val="accent2"/>
                </a:solidFill>
              </a:rPr>
              <a:t>Hal ini </a:t>
            </a:r>
            <a:r>
              <a:rPr lang="sv-SE" sz="1300" dirty="0" smtClean="0">
                <a:solidFill>
                  <a:schemeClr val="accent2"/>
                </a:solidFill>
              </a:rPr>
              <a:t>mengakibatkan berbagai penyedia layanan telekomunikasi selular harus dapat menunjang kebutuhan tersebut dengan berlomba-lomba meningkatkan layanan mereka. </a:t>
            </a:r>
          </a:p>
          <a:p>
            <a:pPr marL="179388" indent="-136525" algn="just">
              <a:buFont typeface="Arial" panose="020B0604020202020204" pitchFamily="34" charset="0"/>
              <a:buChar char="•"/>
            </a:pPr>
            <a:r>
              <a:rPr lang="sv-SE" sz="1300" dirty="0" smtClean="0">
                <a:solidFill>
                  <a:schemeClr val="accent2"/>
                </a:solidFill>
              </a:rPr>
              <a:t>Banyaknya perusahaan penyedia layanan </a:t>
            </a:r>
            <a:r>
              <a:rPr lang="sv-SE" sz="1300" dirty="0">
                <a:solidFill>
                  <a:schemeClr val="accent2"/>
                </a:solidFill>
              </a:rPr>
              <a:t>telekomunikasi selular </a:t>
            </a:r>
            <a:r>
              <a:rPr lang="sv-SE" sz="1300" dirty="0" smtClean="0">
                <a:solidFill>
                  <a:schemeClr val="accent2"/>
                </a:solidFill>
              </a:rPr>
              <a:t>di Indonesia menjadikan tiap provider memiliki kelebihan dan kelemahan tersendiri di mata pengguna.</a:t>
            </a:r>
          </a:p>
          <a:p>
            <a:pPr marL="179388" indent="-136525" algn="just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179388" indent="-136525"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139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Rumusan Masalah</a:t>
            </a:r>
            <a:endParaRPr sz="2800" dirty="0"/>
          </a:p>
        </p:txBody>
      </p:sp>
      <p:sp>
        <p:nvSpPr>
          <p:cNvPr id="387" name="Google Shape;387;p42"/>
          <p:cNvSpPr/>
          <p:nvPr/>
        </p:nvSpPr>
        <p:spPr>
          <a:xfrm>
            <a:off x="8050000" y="4289825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ubtitle 4"/>
          <p:cNvSpPr>
            <a:spLocks noGrp="1"/>
          </p:cNvSpPr>
          <p:nvPr>
            <p:ph type="subTitle" idx="1"/>
          </p:nvPr>
        </p:nvSpPr>
        <p:spPr>
          <a:xfrm>
            <a:off x="776705" y="1073426"/>
            <a:ext cx="8009486" cy="151984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Bagaimana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 smtClean="0">
                <a:solidFill>
                  <a:schemeClr val="accent2"/>
                </a:solidFill>
              </a:rPr>
              <a:t>langkah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mengembangkan</a:t>
            </a:r>
            <a:r>
              <a:rPr lang="en-US" sz="1300" dirty="0" smtClean="0">
                <a:solidFill>
                  <a:schemeClr val="accent2"/>
                </a:solidFill>
              </a:rPr>
              <a:t> model </a:t>
            </a:r>
            <a:r>
              <a:rPr lang="en-US" sz="1300" dirty="0" err="1" smtClean="0">
                <a:solidFill>
                  <a:schemeClr val="accent2"/>
                </a:solidFill>
              </a:rPr>
              <a:t>analisis</a:t>
            </a:r>
            <a:r>
              <a:rPr lang="en-US" sz="1300" dirty="0" smtClean="0">
                <a:solidFill>
                  <a:schemeClr val="accent2"/>
                </a:solidFill>
              </a:rPr>
              <a:t> sentiment </a:t>
            </a:r>
            <a:r>
              <a:rPr lang="en-US" sz="1300" dirty="0" err="1" smtClean="0">
                <a:solidFill>
                  <a:schemeClr val="accent2"/>
                </a:solidFill>
              </a:rPr>
              <a:t>kepuasan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pengguna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penyedia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layanan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telekomunikasi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seluler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>
                <a:solidFill>
                  <a:schemeClr val="accent2"/>
                </a:solidFill>
              </a:rPr>
              <a:t>I</a:t>
            </a:r>
            <a:r>
              <a:rPr lang="en-US" sz="1300" dirty="0" smtClean="0">
                <a:solidFill>
                  <a:schemeClr val="accent2"/>
                </a:solidFill>
              </a:rPr>
              <a:t>ndonesia </a:t>
            </a:r>
            <a:r>
              <a:rPr lang="en-US" sz="1300" dirty="0" err="1" smtClean="0">
                <a:solidFill>
                  <a:schemeClr val="accent2"/>
                </a:solidFill>
              </a:rPr>
              <a:t>pada</a:t>
            </a:r>
            <a:r>
              <a:rPr lang="en-US" sz="1300" dirty="0" smtClean="0">
                <a:solidFill>
                  <a:schemeClr val="accent2"/>
                </a:solidFill>
              </a:rPr>
              <a:t> platform Twitter </a:t>
            </a:r>
            <a:r>
              <a:rPr lang="en-US" sz="1300" dirty="0" err="1" smtClean="0">
                <a:solidFill>
                  <a:schemeClr val="accent2"/>
                </a:solidFill>
              </a:rPr>
              <a:t>menggunakan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metode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GaussianNaiveBayes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SupportVectorMachine</a:t>
            </a:r>
            <a:r>
              <a:rPr lang="en-US" sz="1300" dirty="0" smtClean="0">
                <a:solidFill>
                  <a:schemeClr val="accent2"/>
                </a:solidFill>
              </a:rPr>
              <a:t>?</a:t>
            </a:r>
            <a:endParaRPr lang="en-US" sz="13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2"/>
                </a:solidFill>
              </a:rPr>
              <a:t>Model </a:t>
            </a:r>
            <a:r>
              <a:rPr lang="en-US" sz="1300" dirty="0" err="1" smtClean="0">
                <a:solidFill>
                  <a:schemeClr val="accent2"/>
                </a:solidFill>
              </a:rPr>
              <a:t>manakah</a:t>
            </a:r>
            <a:r>
              <a:rPr lang="en-US" sz="1300" dirty="0" smtClean="0">
                <a:solidFill>
                  <a:schemeClr val="accent2"/>
                </a:solidFill>
              </a:rPr>
              <a:t> yang </a:t>
            </a:r>
            <a:r>
              <a:rPr lang="en-US" sz="1300" dirty="0" err="1" smtClean="0">
                <a:solidFill>
                  <a:schemeClr val="accent2"/>
                </a:solidFill>
              </a:rPr>
              <a:t>terbaik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untuk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dapat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mengembangkan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analisis</a:t>
            </a:r>
            <a:r>
              <a:rPr lang="en-US" sz="1300" dirty="0" smtClean="0">
                <a:solidFill>
                  <a:schemeClr val="accent2"/>
                </a:solidFill>
              </a:rPr>
              <a:t> sentiment </a:t>
            </a:r>
            <a:r>
              <a:rPr lang="en-US" sz="1300" dirty="0" err="1" smtClean="0">
                <a:solidFill>
                  <a:schemeClr val="accent2"/>
                </a:solidFill>
              </a:rPr>
              <a:t>kepuasan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pengguna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penyedia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layanan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telekomunikasi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seluler</a:t>
            </a:r>
            <a:r>
              <a:rPr lang="en-US" sz="1300" dirty="0">
                <a:solidFill>
                  <a:schemeClr val="accent2"/>
                </a:solidFill>
              </a:rPr>
              <a:t> Indonesia</a:t>
            </a:r>
            <a:r>
              <a:rPr lang="en-US" sz="1300" dirty="0" smtClean="0">
                <a:solidFill>
                  <a:schemeClr val="accent2"/>
                </a:solidFill>
              </a:rPr>
              <a:t> ?</a:t>
            </a:r>
            <a:endParaRPr lang="en-US" sz="1300" dirty="0">
              <a:solidFill>
                <a:schemeClr val="accent2"/>
              </a:solidFill>
            </a:endParaRPr>
          </a:p>
          <a:p>
            <a:pPr marL="139700" indent="0">
              <a:lnSpc>
                <a:spcPct val="150000"/>
              </a:lnSpc>
            </a:pPr>
            <a:endParaRPr lang="en-US" sz="1300" dirty="0" smtClean="0">
              <a:solidFill>
                <a:schemeClr val="accent2"/>
              </a:solidFill>
            </a:endParaRPr>
          </a:p>
          <a:p>
            <a:pPr marL="139700" indent="0">
              <a:lnSpc>
                <a:spcPct val="150000"/>
              </a:lnSpc>
            </a:pPr>
            <a:endParaRPr lang="en-US" sz="1300" dirty="0" smtClean="0">
              <a:solidFill>
                <a:schemeClr val="accent2"/>
              </a:solidFill>
            </a:endParaRPr>
          </a:p>
          <a:p>
            <a:pPr marL="139700" indent="0">
              <a:lnSpc>
                <a:spcPct val="150000"/>
              </a:lnSpc>
            </a:pPr>
            <a:endParaRPr lang="en-US" sz="1300" dirty="0">
              <a:solidFill>
                <a:schemeClr val="accent2"/>
              </a:solidFill>
            </a:endParaRPr>
          </a:p>
        </p:txBody>
      </p:sp>
      <p:sp>
        <p:nvSpPr>
          <p:cNvPr id="6" name="Google Shape;366;p42"/>
          <p:cNvSpPr txBox="1">
            <a:spLocks noGrp="1"/>
          </p:cNvSpPr>
          <p:nvPr>
            <p:ph type="title" idx="8"/>
          </p:nvPr>
        </p:nvSpPr>
        <p:spPr>
          <a:xfrm>
            <a:off x="776705" y="2888398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Urgensi</a:t>
            </a:r>
            <a:endParaRPr sz="2800" dirty="0"/>
          </a:p>
        </p:txBody>
      </p:sp>
      <p:cxnSp>
        <p:nvCxnSpPr>
          <p:cNvPr id="7" name="Google Shape;294;p37"/>
          <p:cNvCxnSpPr/>
          <p:nvPr/>
        </p:nvCxnSpPr>
        <p:spPr>
          <a:xfrm>
            <a:off x="877717" y="3432000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ubtitle 4"/>
          <p:cNvSpPr>
            <a:spLocks noGrp="1"/>
          </p:cNvSpPr>
          <p:nvPr>
            <p:ph type="subTitle" idx="1"/>
          </p:nvPr>
        </p:nvSpPr>
        <p:spPr>
          <a:xfrm>
            <a:off x="678014" y="3364366"/>
            <a:ext cx="8009486" cy="151984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Dengan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dikembangkannya</a:t>
            </a:r>
            <a:r>
              <a:rPr lang="en-US" sz="1300" dirty="0" smtClean="0">
                <a:solidFill>
                  <a:schemeClr val="accent2"/>
                </a:solidFill>
              </a:rPr>
              <a:t> model </a:t>
            </a:r>
            <a:r>
              <a:rPr lang="en-US" sz="1300" dirty="0" err="1" smtClean="0">
                <a:solidFill>
                  <a:schemeClr val="accent2"/>
                </a:solidFill>
              </a:rPr>
              <a:t>ini</a:t>
            </a:r>
            <a:r>
              <a:rPr lang="en-US" sz="1300" dirty="0" smtClean="0">
                <a:solidFill>
                  <a:schemeClr val="accent2"/>
                </a:solidFill>
              </a:rPr>
              <a:t>, </a:t>
            </a:r>
            <a:r>
              <a:rPr lang="en-US" sz="1300" dirty="0" err="1" smtClean="0">
                <a:solidFill>
                  <a:schemeClr val="accent2"/>
                </a:solidFill>
              </a:rPr>
              <a:t>diharapkan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perusahaan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penyedia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layanan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telekmonukasi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selular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mampu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melihat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bagaimana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tingkat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kepuasan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pengguna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terhadap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produk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layanan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mereka</a:t>
            </a:r>
            <a:r>
              <a:rPr lang="en-US" sz="1300" dirty="0" smtClean="0">
                <a:solidFill>
                  <a:schemeClr val="accent2"/>
                </a:solidFill>
              </a:rPr>
              <a:t>. </a:t>
            </a:r>
            <a:r>
              <a:rPr lang="en-US" sz="1300" dirty="0" err="1" smtClean="0">
                <a:solidFill>
                  <a:schemeClr val="accent2"/>
                </a:solidFill>
              </a:rPr>
              <a:t>Sehingga</a:t>
            </a:r>
            <a:r>
              <a:rPr lang="en-US" sz="1300" dirty="0" smtClean="0">
                <a:solidFill>
                  <a:schemeClr val="accent2"/>
                </a:solidFill>
              </a:rPr>
              <a:t>, </a:t>
            </a:r>
            <a:r>
              <a:rPr lang="en-US" sz="1300" dirty="0" err="1" smtClean="0">
                <a:solidFill>
                  <a:schemeClr val="accent2"/>
                </a:solidFill>
              </a:rPr>
              <a:t>mereka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terpacu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untuk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terus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memperbaiki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layanan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mutu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produk</a:t>
            </a:r>
            <a:r>
              <a:rPr lang="en-US" sz="1300" dirty="0" smtClean="0">
                <a:solidFill>
                  <a:schemeClr val="accent2"/>
                </a:solidFill>
              </a:rPr>
              <a:t>.</a:t>
            </a:r>
            <a:endParaRPr lang="en-US" sz="1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>
            <a:spLocks noGrp="1"/>
          </p:cNvSpPr>
          <p:nvPr>
            <p:ph type="subTitle" idx="1"/>
          </p:nvPr>
        </p:nvSpPr>
        <p:spPr>
          <a:xfrm>
            <a:off x="814237" y="1179719"/>
            <a:ext cx="3670299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300" b="1" dirty="0" smtClean="0">
                <a:solidFill>
                  <a:schemeClr val="accent2"/>
                </a:solidFill>
              </a:rPr>
              <a:t>Dataset:</a:t>
            </a:r>
          </a:p>
          <a:p>
            <a:pPr marL="360363" indent="-7938">
              <a:lnSpc>
                <a:spcPct val="150000"/>
              </a:lnSpc>
            </a:pPr>
            <a:r>
              <a:rPr lang="en-US" sz="1300" b="1" dirty="0" smtClean="0">
                <a:solidFill>
                  <a:schemeClr val="accent2"/>
                </a:solidFill>
              </a:rPr>
              <a:t>dataset_tweet_sentiment_cellular_service_provider.csv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Berasal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dari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Github</a:t>
            </a:r>
            <a:r>
              <a:rPr lang="en-US" sz="1300" dirty="0" smtClean="0">
                <a:solidFill>
                  <a:schemeClr val="accent2"/>
                </a:solidFill>
              </a:rPr>
              <a:t>. Link: </a:t>
            </a:r>
            <a:r>
              <a:rPr lang="en-US" sz="1300" dirty="0">
                <a:solidFill>
                  <a:schemeClr val="accent2"/>
                </a:solidFill>
                <a:hlinkClick r:id="rId3"/>
              </a:rPr>
              <a:t>https://github.com/rizalespe/Dataset-Sentimen-Analisis-Bahasa-Indonesia</a:t>
            </a:r>
            <a:r>
              <a:rPr lang="en-US" sz="1300" dirty="0" smtClean="0">
                <a:solidFill>
                  <a:schemeClr val="accent2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Berisikan</a:t>
            </a:r>
            <a:r>
              <a:rPr lang="en-US" sz="1300" dirty="0" smtClean="0">
                <a:solidFill>
                  <a:schemeClr val="accent2"/>
                </a:solidFill>
              </a:rPr>
              <a:t> 300 data </a:t>
            </a:r>
            <a:r>
              <a:rPr lang="en-US" sz="1300" dirty="0" err="1" smtClean="0">
                <a:solidFill>
                  <a:schemeClr val="accent2"/>
                </a:solidFill>
              </a:rPr>
              <a:t>tentang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Sentimen</a:t>
            </a:r>
            <a:r>
              <a:rPr lang="en-US" sz="1300" dirty="0">
                <a:solidFill>
                  <a:schemeClr val="accent2"/>
                </a:solidFill>
              </a:rPr>
              <a:t> Tingkat </a:t>
            </a:r>
            <a:r>
              <a:rPr lang="en-US" sz="1300" dirty="0" err="1">
                <a:solidFill>
                  <a:schemeClr val="accent2"/>
                </a:solidFill>
              </a:rPr>
              <a:t>Kepuasan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Pengguna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Penyedia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Layanan</a:t>
            </a:r>
            <a:r>
              <a:rPr lang="en-US" sz="1300" dirty="0">
                <a:solidFill>
                  <a:schemeClr val="accent2"/>
                </a:solidFill>
              </a:rPr>
              <a:t> Telekomunikasi </a:t>
            </a:r>
            <a:r>
              <a:rPr lang="en-US" sz="1300" dirty="0" err="1">
                <a:solidFill>
                  <a:schemeClr val="accent2"/>
                </a:solidFill>
              </a:rPr>
              <a:t>Seluler</a:t>
            </a:r>
            <a:r>
              <a:rPr lang="en-US" sz="1300" dirty="0">
                <a:solidFill>
                  <a:schemeClr val="accent2"/>
                </a:solidFill>
              </a:rPr>
              <a:t> Indonesia </a:t>
            </a:r>
            <a:r>
              <a:rPr lang="en-US" sz="1300" dirty="0" err="1">
                <a:solidFill>
                  <a:schemeClr val="accent2"/>
                </a:solidFill>
              </a:rPr>
              <a:t>Pada</a:t>
            </a:r>
            <a:r>
              <a:rPr lang="en-US" sz="1300" dirty="0">
                <a:solidFill>
                  <a:schemeClr val="accent2"/>
                </a:solidFill>
              </a:rPr>
              <a:t> Platform </a:t>
            </a:r>
            <a:r>
              <a:rPr lang="en-US" sz="1300" dirty="0" smtClean="0">
                <a:solidFill>
                  <a:schemeClr val="accent2"/>
                </a:solidFill>
              </a:rPr>
              <a:t>Twitter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2"/>
              </a:solidFill>
            </a:endParaRPr>
          </a:p>
          <a:p>
            <a:pPr marL="0" lvl="0" indent="0">
              <a:lnSpc>
                <a:spcPct val="150000"/>
              </a:lnSpc>
            </a:pPr>
            <a:endParaRPr lang="en-US" sz="1300" dirty="0">
              <a:solidFill>
                <a:schemeClr val="accent2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300" dirty="0">
              <a:solidFill>
                <a:schemeClr val="accent2"/>
              </a:solidFill>
            </a:endParaRPr>
          </a:p>
        </p:txBody>
      </p:sp>
      <p:sp>
        <p:nvSpPr>
          <p:cNvPr id="366" name="Google Shape;366;p42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Dataset</a:t>
            </a:r>
            <a:endParaRPr sz="2800" dirty="0"/>
          </a:p>
        </p:txBody>
      </p:sp>
      <p:sp>
        <p:nvSpPr>
          <p:cNvPr id="387" name="Google Shape;387;p42"/>
          <p:cNvSpPr/>
          <p:nvPr/>
        </p:nvSpPr>
        <p:spPr>
          <a:xfrm>
            <a:off x="8050000" y="4289825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359;p42"/>
          <p:cNvSpPr txBox="1">
            <a:spLocks noGrp="1"/>
          </p:cNvSpPr>
          <p:nvPr>
            <p:ph type="subTitle" idx="1"/>
          </p:nvPr>
        </p:nvSpPr>
        <p:spPr>
          <a:xfrm>
            <a:off x="4910485" y="1486352"/>
            <a:ext cx="352024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Terdiri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atas</a:t>
            </a:r>
            <a:r>
              <a:rPr lang="en-US" sz="1300" dirty="0" smtClean="0">
                <a:solidFill>
                  <a:schemeClr val="accent2"/>
                </a:solidFill>
              </a:rPr>
              <a:t> 3 </a:t>
            </a:r>
            <a:r>
              <a:rPr lang="en-US" sz="1300" dirty="0" err="1" smtClean="0">
                <a:solidFill>
                  <a:schemeClr val="accent2"/>
                </a:solidFill>
              </a:rPr>
              <a:t>kolom</a:t>
            </a:r>
            <a:r>
              <a:rPr lang="en-US" sz="1300" dirty="0">
                <a:solidFill>
                  <a:schemeClr val="accent2"/>
                </a:solidFill>
              </a:rPr>
              <a:t>:</a:t>
            </a:r>
            <a:r>
              <a:rPr lang="en-US" sz="1300" dirty="0" smtClean="0">
                <a:solidFill>
                  <a:schemeClr val="accent2"/>
                </a:solidFill>
              </a:rPr>
              <a:t> Id, Sentiment, </a:t>
            </a:r>
            <a:r>
              <a:rPr lang="en-US" sz="1300" dirty="0" err="1" smtClean="0">
                <a:solidFill>
                  <a:schemeClr val="accent2"/>
                </a:solidFill>
              </a:rPr>
              <a:t>dan</a:t>
            </a:r>
            <a:r>
              <a:rPr lang="en-US" sz="1300" dirty="0" smtClean="0">
                <a:solidFill>
                  <a:schemeClr val="accent2"/>
                </a:solidFill>
              </a:rPr>
              <a:t> Text Tweet.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Jenis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>
                <a:solidFill>
                  <a:schemeClr val="accent2"/>
                </a:solidFill>
              </a:rPr>
              <a:t>sentiment : positive </a:t>
            </a:r>
            <a:r>
              <a:rPr lang="en-US" sz="1300" dirty="0" err="1">
                <a:solidFill>
                  <a:schemeClr val="accent2"/>
                </a:solidFill>
              </a:rPr>
              <a:t>dan</a:t>
            </a:r>
            <a:r>
              <a:rPr lang="en-US" sz="1300" dirty="0">
                <a:solidFill>
                  <a:schemeClr val="accent2"/>
                </a:solidFill>
              </a:rPr>
              <a:t> negative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300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988" y="2863979"/>
            <a:ext cx="4409749" cy="17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Dataset</a:t>
            </a:r>
            <a:endParaRPr sz="2800" dirty="0"/>
          </a:p>
        </p:txBody>
      </p:sp>
      <p:sp>
        <p:nvSpPr>
          <p:cNvPr id="387" name="Google Shape;387;p42"/>
          <p:cNvSpPr/>
          <p:nvPr/>
        </p:nvSpPr>
        <p:spPr>
          <a:xfrm>
            <a:off x="8050000" y="4289825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79" y="1204419"/>
            <a:ext cx="7702946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42202" y="-175565"/>
            <a:ext cx="3247948" cy="848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Preprocessing Data</a:t>
            </a:r>
            <a:endParaRPr sz="2800" dirty="0"/>
          </a:p>
        </p:txBody>
      </p:sp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59;p42"/>
          <p:cNvSpPr txBox="1">
            <a:spLocks/>
          </p:cNvSpPr>
          <p:nvPr/>
        </p:nvSpPr>
        <p:spPr>
          <a:xfrm>
            <a:off x="814237" y="1249537"/>
            <a:ext cx="3291684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1. </a:t>
            </a:r>
            <a:r>
              <a:rPr lang="en-US" dirty="0" smtClean="0">
                <a:solidFill>
                  <a:schemeClr val="accent2"/>
                </a:solidFill>
              </a:rPr>
              <a:t>Text Normalize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1" name="Google Shape;359;p42"/>
          <p:cNvSpPr txBox="1">
            <a:spLocks/>
          </p:cNvSpPr>
          <p:nvPr/>
        </p:nvSpPr>
        <p:spPr>
          <a:xfrm>
            <a:off x="982540" y="1484120"/>
            <a:ext cx="7209585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Dilakukan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untuk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mengubah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kata slang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menjadi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bentuk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baku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yang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sesuai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dengan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kaidah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penulisan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Bahasa Indonesia.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Dilakukan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agar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komputer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dapat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memahami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makna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tweet.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Proses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ini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menggunakan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bantuan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dari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data csv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github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 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  <a:hlinkClick r:id="rId3"/>
              </a:rPr>
              <a:t>https://raw.githubusercontent.com/ksnugroho/klasifikasi-spam-sms/master/data/key_norm.csv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 yang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didalamnya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terdapat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penulisan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bahasa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slang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dan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konversinya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ke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bahasa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Indonesia yang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baik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dan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latin typeface="Poppins" panose="020B0604020202020204" charset="0"/>
                <a:cs typeface="Poppins" panose="020B0604020202020204" charset="0"/>
              </a:rPr>
              <a:t>benar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.</a:t>
            </a:r>
            <a:endParaRPr lang="en-US" sz="1300" dirty="0" smtClean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42202" y="-175565"/>
            <a:ext cx="3247948" cy="848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Preprocessing Data</a:t>
            </a:r>
            <a:endParaRPr sz="2800" dirty="0"/>
          </a:p>
        </p:txBody>
      </p:sp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59;p42"/>
          <p:cNvSpPr txBox="1">
            <a:spLocks/>
          </p:cNvSpPr>
          <p:nvPr/>
        </p:nvSpPr>
        <p:spPr>
          <a:xfrm>
            <a:off x="814237" y="1249537"/>
            <a:ext cx="3291684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r>
              <a:rPr lang="en-US" dirty="0" smtClean="0">
                <a:solidFill>
                  <a:schemeClr val="accent2"/>
                </a:solidFill>
              </a:rPr>
              <a:t>Case Folding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1" name="Google Shape;359;p42"/>
          <p:cNvSpPr txBox="1">
            <a:spLocks/>
          </p:cNvSpPr>
          <p:nvPr/>
        </p:nvSpPr>
        <p:spPr>
          <a:xfrm>
            <a:off x="982540" y="1484120"/>
            <a:ext cx="6813409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Dilakukan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untuk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pembersihan</a:t>
            </a:r>
            <a:r>
              <a:rPr lang="en-US" sz="1300" dirty="0" smtClean="0">
                <a:solidFill>
                  <a:schemeClr val="accent2"/>
                </a:solidFill>
              </a:rPr>
              <a:t> data </a:t>
            </a:r>
            <a:r>
              <a:rPr lang="en-US" sz="1300" dirty="0" err="1" smtClean="0">
                <a:solidFill>
                  <a:schemeClr val="accent2"/>
                </a:solidFill>
              </a:rPr>
              <a:t>teks</a:t>
            </a:r>
            <a:r>
              <a:rPr lang="en-US" sz="1300" dirty="0" smtClean="0">
                <a:solidFill>
                  <a:schemeClr val="accent2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Pada</a:t>
            </a:r>
            <a:r>
              <a:rPr lang="en-US" sz="1300" dirty="0" smtClean="0">
                <a:solidFill>
                  <a:schemeClr val="accent2"/>
                </a:solidFill>
              </a:rPr>
              <a:t> proses </a:t>
            </a:r>
            <a:r>
              <a:rPr lang="en-US" sz="1300" dirty="0" err="1" smtClean="0">
                <a:solidFill>
                  <a:schemeClr val="accent2"/>
                </a:solidFill>
              </a:rPr>
              <a:t>ini</a:t>
            </a:r>
            <a:r>
              <a:rPr lang="en-US" sz="1300" dirty="0" smtClean="0">
                <a:solidFill>
                  <a:schemeClr val="accent2"/>
                </a:solidFill>
              </a:rPr>
              <a:t>, </a:t>
            </a:r>
            <a:r>
              <a:rPr lang="en-US" sz="1300" dirty="0" err="1" smtClean="0">
                <a:solidFill>
                  <a:schemeClr val="accent2"/>
                </a:solidFill>
              </a:rPr>
              <a:t>dilakukan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pengubahan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teks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menjadi</a:t>
            </a:r>
            <a:r>
              <a:rPr lang="en-US" sz="1300" dirty="0">
                <a:solidFill>
                  <a:schemeClr val="accent2"/>
                </a:solidFill>
              </a:rPr>
              <a:t> lower case, </a:t>
            </a:r>
            <a:r>
              <a:rPr lang="en-US" sz="1300" dirty="0" err="1">
                <a:solidFill>
                  <a:schemeClr val="accent2"/>
                </a:solidFill>
              </a:rPr>
              <a:t>menghapus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angka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menggunakan</a:t>
            </a:r>
            <a:r>
              <a:rPr lang="en-US" sz="1300" dirty="0">
                <a:solidFill>
                  <a:schemeClr val="accent2"/>
                </a:solidFill>
              </a:rPr>
              <a:t> regex yang </a:t>
            </a:r>
            <a:r>
              <a:rPr lang="en-US" sz="1300" dirty="0" err="1">
                <a:solidFill>
                  <a:schemeClr val="accent2"/>
                </a:solidFill>
              </a:rPr>
              <a:t>sudah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ditetapkan</a:t>
            </a:r>
            <a:r>
              <a:rPr lang="en-US" sz="1300" dirty="0">
                <a:solidFill>
                  <a:schemeClr val="accent2"/>
                </a:solidFill>
              </a:rPr>
              <a:t>, </a:t>
            </a:r>
            <a:r>
              <a:rPr lang="en-US" sz="1300" dirty="0" err="1">
                <a:solidFill>
                  <a:schemeClr val="accent2"/>
                </a:solidFill>
              </a:rPr>
              <a:t>menghapus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karakter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tanda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baca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menggunakan</a:t>
            </a:r>
            <a:r>
              <a:rPr lang="en-US" sz="1300" dirty="0">
                <a:solidFill>
                  <a:schemeClr val="accent2"/>
                </a:solidFill>
              </a:rPr>
              <a:t> regex yang </a:t>
            </a:r>
            <a:r>
              <a:rPr lang="en-US" sz="1300" dirty="0" err="1">
                <a:solidFill>
                  <a:schemeClr val="accent2"/>
                </a:solidFill>
              </a:rPr>
              <a:t>sudah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ditetapkan</a:t>
            </a:r>
            <a:r>
              <a:rPr lang="en-US" sz="1300" dirty="0">
                <a:solidFill>
                  <a:schemeClr val="accent2"/>
                </a:solidFill>
              </a:rPr>
              <a:t>, </a:t>
            </a:r>
            <a:r>
              <a:rPr lang="en-US" sz="1300" dirty="0" err="1">
                <a:solidFill>
                  <a:schemeClr val="accent2"/>
                </a:solidFill>
              </a:rPr>
              <a:t>dan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menghapus</a:t>
            </a:r>
            <a:r>
              <a:rPr lang="en-US" sz="1300" dirty="0">
                <a:solidFill>
                  <a:schemeClr val="accent2"/>
                </a:solidFill>
              </a:rPr>
              <a:t> whitespace.</a:t>
            </a:r>
            <a:endParaRPr lang="en-US" sz="1300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42202" y="-175565"/>
            <a:ext cx="3247948" cy="848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Preprocessing Data</a:t>
            </a:r>
            <a:endParaRPr sz="2800" dirty="0"/>
          </a:p>
        </p:txBody>
      </p:sp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59;p42"/>
          <p:cNvSpPr txBox="1">
            <a:spLocks/>
          </p:cNvSpPr>
          <p:nvPr/>
        </p:nvSpPr>
        <p:spPr>
          <a:xfrm>
            <a:off x="814237" y="1249537"/>
            <a:ext cx="3291684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3.</a:t>
            </a:r>
            <a:r>
              <a:rPr lang="en-US" dirty="0" smtClean="0">
                <a:solidFill>
                  <a:schemeClr val="accent2"/>
                </a:solidFill>
              </a:rPr>
              <a:t> Filtering (Remove </a:t>
            </a:r>
            <a:r>
              <a:rPr lang="en-US" dirty="0" err="1" smtClean="0">
                <a:solidFill>
                  <a:schemeClr val="accent2"/>
                </a:solidFill>
              </a:rPr>
              <a:t>Stopwords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1" name="Google Shape;359;p42"/>
          <p:cNvSpPr txBox="1">
            <a:spLocks/>
          </p:cNvSpPr>
          <p:nvPr/>
        </p:nvSpPr>
        <p:spPr>
          <a:xfrm>
            <a:off x="982540" y="1484120"/>
            <a:ext cx="6813409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2"/>
                </a:solidFill>
              </a:rPr>
              <a:t>Filtering: </a:t>
            </a:r>
            <a:r>
              <a:rPr lang="en-US" sz="1300" dirty="0" err="1" smtClean="0">
                <a:solidFill>
                  <a:schemeClr val="accent2"/>
                </a:solidFill>
              </a:rPr>
              <a:t>pemilihan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>
                <a:solidFill>
                  <a:schemeClr val="accent2"/>
                </a:solidFill>
              </a:rPr>
              <a:t>kata-kata </a:t>
            </a:r>
            <a:r>
              <a:rPr lang="en-US" sz="1300" dirty="0" err="1">
                <a:solidFill>
                  <a:schemeClr val="accent2"/>
                </a:solidFill>
              </a:rPr>
              <a:t>penting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atau</a:t>
            </a:r>
            <a:r>
              <a:rPr lang="en-US" sz="1300" dirty="0">
                <a:solidFill>
                  <a:schemeClr val="accent2"/>
                </a:solidFill>
              </a:rPr>
              <a:t> kata-kata </a:t>
            </a:r>
            <a:r>
              <a:rPr lang="en-US" sz="1300" dirty="0" err="1">
                <a:solidFill>
                  <a:schemeClr val="accent2"/>
                </a:solidFill>
              </a:rPr>
              <a:t>apa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saja</a:t>
            </a:r>
            <a:r>
              <a:rPr lang="en-US" sz="1300" dirty="0">
                <a:solidFill>
                  <a:schemeClr val="accent2"/>
                </a:solidFill>
              </a:rPr>
              <a:t> yang di </a:t>
            </a:r>
            <a:r>
              <a:rPr lang="en-US" sz="1300" dirty="0" err="1">
                <a:solidFill>
                  <a:schemeClr val="accent2"/>
                </a:solidFill>
              </a:rPr>
              <a:t>gunakan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untuk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mewakili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dokumen</a:t>
            </a:r>
            <a:r>
              <a:rPr lang="en-US" sz="1300" dirty="0">
                <a:solidFill>
                  <a:schemeClr val="accent2"/>
                </a:solidFill>
              </a:rPr>
              <a:t>. </a:t>
            </a:r>
            <a:endParaRPr lang="en-US" sz="1300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Dilakukan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penghapusan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stopwords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berdasarkan</a:t>
            </a:r>
            <a:r>
              <a:rPr lang="en-US" sz="1300" dirty="0">
                <a:solidFill>
                  <a:schemeClr val="accent2"/>
                </a:solidFill>
              </a:rPr>
              <a:t> corpus Indonesia </a:t>
            </a:r>
            <a:r>
              <a:rPr lang="en-US" sz="1300" dirty="0" err="1">
                <a:solidFill>
                  <a:schemeClr val="accent2"/>
                </a:solidFill>
              </a:rPr>
              <a:t>milik</a:t>
            </a:r>
            <a:r>
              <a:rPr lang="en-US" sz="1300" dirty="0">
                <a:solidFill>
                  <a:schemeClr val="accent2"/>
                </a:solidFill>
              </a:rPr>
              <a:t> library </a:t>
            </a:r>
            <a:r>
              <a:rPr lang="en-US" sz="1300" dirty="0" err="1">
                <a:solidFill>
                  <a:schemeClr val="accent2"/>
                </a:solidFill>
              </a:rPr>
              <a:t>nltk</a:t>
            </a:r>
            <a:r>
              <a:rPr lang="en-US" sz="1300" dirty="0">
                <a:solidFill>
                  <a:schemeClr val="accent2"/>
                </a:solidFill>
              </a:rPr>
              <a:t>. </a:t>
            </a:r>
            <a:r>
              <a:rPr lang="en-US" sz="1300" dirty="0" err="1">
                <a:solidFill>
                  <a:schemeClr val="accent2"/>
                </a:solidFill>
              </a:rPr>
              <a:t>Kemudian</a:t>
            </a:r>
            <a:r>
              <a:rPr lang="en-US" sz="1300" dirty="0">
                <a:solidFill>
                  <a:schemeClr val="accent2"/>
                </a:solidFill>
              </a:rPr>
              <a:t>, </a:t>
            </a:r>
            <a:r>
              <a:rPr lang="en-US" sz="1300" dirty="0" err="1">
                <a:solidFill>
                  <a:schemeClr val="accent2"/>
                </a:solidFill>
              </a:rPr>
              <a:t>juga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ditambahkan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beberapa</a:t>
            </a:r>
            <a:r>
              <a:rPr lang="en-US" sz="1300" dirty="0">
                <a:solidFill>
                  <a:schemeClr val="accent2"/>
                </a:solidFill>
              </a:rPr>
              <a:t> kata: '</a:t>
            </a:r>
            <a:r>
              <a:rPr lang="en-US" sz="1300" dirty="0" err="1">
                <a:solidFill>
                  <a:schemeClr val="accent2"/>
                </a:solidFill>
              </a:rPr>
              <a:t>url</a:t>
            </a:r>
            <a:r>
              <a:rPr lang="en-US" sz="1300" dirty="0">
                <a:solidFill>
                  <a:schemeClr val="accent2"/>
                </a:solidFill>
              </a:rPr>
              <a:t>', '</a:t>
            </a:r>
            <a:r>
              <a:rPr lang="en-US" sz="1300" dirty="0" err="1">
                <a:solidFill>
                  <a:schemeClr val="accent2"/>
                </a:solidFill>
              </a:rPr>
              <a:t>provider_name</a:t>
            </a:r>
            <a:r>
              <a:rPr lang="en-US" sz="1300" dirty="0">
                <a:solidFill>
                  <a:schemeClr val="accent2"/>
                </a:solidFill>
              </a:rPr>
              <a:t>', '</a:t>
            </a:r>
            <a:r>
              <a:rPr lang="en-US" sz="1300" dirty="0" err="1">
                <a:solidFill>
                  <a:schemeClr val="accent2"/>
                </a:solidFill>
              </a:rPr>
              <a:t>user_mention</a:t>
            </a:r>
            <a:r>
              <a:rPr lang="en-US" sz="1300" dirty="0">
                <a:solidFill>
                  <a:schemeClr val="accent2"/>
                </a:solidFill>
              </a:rPr>
              <a:t>', '</a:t>
            </a:r>
            <a:r>
              <a:rPr lang="en-US" sz="1300" dirty="0" err="1">
                <a:solidFill>
                  <a:schemeClr val="accent2"/>
                </a:solidFill>
              </a:rPr>
              <a:t>product_name</a:t>
            </a:r>
            <a:r>
              <a:rPr lang="en-US" sz="1300" dirty="0">
                <a:solidFill>
                  <a:schemeClr val="accent2"/>
                </a:solidFill>
              </a:rPr>
              <a:t>', '</a:t>
            </a:r>
            <a:r>
              <a:rPr lang="en-US" sz="1300" dirty="0" err="1">
                <a:solidFill>
                  <a:schemeClr val="accent2"/>
                </a:solidFill>
              </a:rPr>
              <a:t>boikot_provider_name</a:t>
            </a:r>
            <a:r>
              <a:rPr lang="en-US" sz="1300" dirty="0">
                <a:solidFill>
                  <a:schemeClr val="accent2"/>
                </a:solidFill>
              </a:rPr>
              <a:t>', '</a:t>
            </a:r>
            <a:r>
              <a:rPr lang="en-US" sz="1300" dirty="0" err="1">
                <a:solidFill>
                  <a:schemeClr val="accent2"/>
                </a:solidFill>
              </a:rPr>
              <a:t>boikotprovider_name</a:t>
            </a:r>
            <a:r>
              <a:rPr lang="en-US" sz="1300" dirty="0">
                <a:solidFill>
                  <a:schemeClr val="accent2"/>
                </a:solidFill>
              </a:rPr>
              <a:t>' </a:t>
            </a:r>
            <a:r>
              <a:rPr lang="en-US" sz="1300" dirty="0" err="1">
                <a:solidFill>
                  <a:schemeClr val="accent2"/>
                </a:solidFill>
              </a:rPr>
              <a:t>pada</a:t>
            </a:r>
            <a:r>
              <a:rPr lang="en-US" sz="1300" dirty="0">
                <a:solidFill>
                  <a:schemeClr val="accent2"/>
                </a:solidFill>
              </a:rPr>
              <a:t> corpus </a:t>
            </a:r>
            <a:r>
              <a:rPr lang="en-US" sz="1300" dirty="0" err="1">
                <a:solidFill>
                  <a:schemeClr val="accent2"/>
                </a:solidFill>
              </a:rPr>
              <a:t>stopword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karena</a:t>
            </a:r>
            <a:r>
              <a:rPr lang="en-US" sz="1300" dirty="0">
                <a:solidFill>
                  <a:schemeClr val="accent2"/>
                </a:solidFill>
              </a:rPr>
              <a:t> kata </a:t>
            </a:r>
            <a:r>
              <a:rPr lang="en-US" sz="1300" dirty="0" err="1">
                <a:solidFill>
                  <a:schemeClr val="accent2"/>
                </a:solidFill>
              </a:rPr>
              <a:t>tersebut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dianggap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tidak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penting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belum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ada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pada</a:t>
            </a:r>
            <a:r>
              <a:rPr lang="en-US" sz="1300" dirty="0">
                <a:solidFill>
                  <a:schemeClr val="accent2"/>
                </a:solidFill>
              </a:rPr>
              <a:t> corpus </a:t>
            </a:r>
            <a:r>
              <a:rPr lang="en-US" sz="1300" dirty="0" err="1">
                <a:solidFill>
                  <a:schemeClr val="accent2"/>
                </a:solidFill>
              </a:rPr>
              <a:t>stopword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ntlk</a:t>
            </a:r>
            <a:r>
              <a:rPr lang="en-US" sz="1300" dirty="0">
                <a:solidFill>
                  <a:schemeClr val="accent2"/>
                </a:solidFill>
              </a:rPr>
              <a:t>.</a:t>
            </a:r>
            <a:endParaRPr lang="en-US" sz="1300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40" y="3775232"/>
            <a:ext cx="7702946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5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42202" y="-175565"/>
            <a:ext cx="3247948" cy="848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Preprocessing Data</a:t>
            </a:r>
            <a:endParaRPr sz="2800" dirty="0"/>
          </a:p>
        </p:txBody>
      </p:sp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59;p42"/>
          <p:cNvSpPr txBox="1">
            <a:spLocks/>
          </p:cNvSpPr>
          <p:nvPr/>
        </p:nvSpPr>
        <p:spPr>
          <a:xfrm>
            <a:off x="851734" y="1119938"/>
            <a:ext cx="3291684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4.</a:t>
            </a:r>
            <a:r>
              <a:rPr lang="en-US" dirty="0" smtClean="0">
                <a:solidFill>
                  <a:schemeClr val="accent2"/>
                </a:solidFill>
              </a:rPr>
              <a:t> Stemming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1" name="Google Shape;359;p42"/>
          <p:cNvSpPr txBox="1">
            <a:spLocks/>
          </p:cNvSpPr>
          <p:nvPr/>
        </p:nvSpPr>
        <p:spPr>
          <a:xfrm>
            <a:off x="989698" y="1306476"/>
            <a:ext cx="6813409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Stemming: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melibatkan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proses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pemetaan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dan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penguraian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bentuk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dari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suatu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kata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menjadi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bentuk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kata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dasarnya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. </a:t>
            </a:r>
            <a:endParaRPr lang="en-US" sz="1300" dirty="0" smtClean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Dalam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implementasinya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,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karena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dataset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berupa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text Bahasa Indonesia,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maka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digunakan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bantuan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library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Sastrawi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.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Sastrawi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merupakan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library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sederhana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yang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dapat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mengubah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kata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berimbuhan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bahasa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Indonesia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menjadi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bentuk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dasarnya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cs typeface="Poppins" panose="020B0604020202020204" charset="0"/>
              </a:rPr>
              <a:t>.</a:t>
            </a: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&amp; Mathematics Major For College: Mathematics by Slidesgo">
  <a:themeElements>
    <a:clrScheme name="Simple Light">
      <a:dk1>
        <a:srgbClr val="FFFFFF"/>
      </a:dk1>
      <a:lt1>
        <a:srgbClr val="F3F3F3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917</Words>
  <Application>Microsoft Office PowerPoint</Application>
  <PresentationFormat>On-screen Show (16:9)</PresentationFormat>
  <Paragraphs>139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Poppins SemiBold</vt:lpstr>
      <vt:lpstr>PT Sans</vt:lpstr>
      <vt:lpstr>Tahoma</vt:lpstr>
      <vt:lpstr>Arial</vt:lpstr>
      <vt:lpstr>Bebas Neue</vt:lpstr>
      <vt:lpstr>Poppins</vt:lpstr>
      <vt:lpstr>Wingdings</vt:lpstr>
      <vt:lpstr>Computer Science &amp; Mathematics Major For College: Mathematics by Slidesgo</vt:lpstr>
      <vt:lpstr> Analisis Sentimen Tingkat Kepuasan Pengguna Penyedia Layanan Telekomunikasi Seluler Indonesia Pada Platform Twitter Dengan Algoritma Gaussian Naïve Bayes dan Support Vector Machine</vt:lpstr>
      <vt:lpstr>Latar Belakang</vt:lpstr>
      <vt:lpstr>Rumusan Masalah</vt:lpstr>
      <vt:lpstr>Dataset</vt:lpstr>
      <vt:lpstr>Dataset</vt:lpstr>
      <vt:lpstr>Preprocessing Data</vt:lpstr>
      <vt:lpstr>Preprocessing Data</vt:lpstr>
      <vt:lpstr>Preprocessing Data</vt:lpstr>
      <vt:lpstr>Preprocessing Data</vt:lpstr>
      <vt:lpstr>Preprocessing Data</vt:lpstr>
      <vt:lpstr>Preprocessing Data</vt:lpstr>
      <vt:lpstr>Ekstraksi Feature</vt:lpstr>
      <vt:lpstr>Ekstraksi Feature</vt:lpstr>
      <vt:lpstr>Ekstraksi Feature</vt:lpstr>
      <vt:lpstr>Model 1 : Gaussian Naïve Bayes </vt:lpstr>
      <vt:lpstr>Model 2 : Support Vector Machine Classifier</vt:lpstr>
      <vt:lpstr>Performa Model Yang Dihasilkan</vt:lpstr>
      <vt:lpstr>Performa Model Yang Dihasilkan</vt:lpstr>
      <vt:lpstr>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UJIAN PRAKTIK  Topic 1: Artificial Intelligence, Machine Learning, and Deep Learning with Python</dc:title>
  <dc:creator>ASUS</dc:creator>
  <cp:lastModifiedBy>ASUS</cp:lastModifiedBy>
  <cp:revision>57</cp:revision>
  <dcterms:modified xsi:type="dcterms:W3CDTF">2022-10-06T16:43:18Z</dcterms:modified>
</cp:coreProperties>
</file>