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Neurophysiology Using Crickets</a:t>
            </a:r>
          </a:p>
        </p:txBody>
      </p:sp>
      <p:sp>
        <p:nvSpPr>
          <p:cNvPr id="3" name="Subtitle 2"/>
          <p:cNvSpPr>
            <a:spLocks noGrp="1"/>
          </p:cNvSpPr>
          <p:nvPr>
            <p:ph type="subTitle" idx="1"/>
          </p:nvPr>
        </p:nvSpPr>
        <p:spPr/>
        <p:txBody>
          <a:bodyPr/>
          <a:lstStyle/>
          <a:p>
            <a:r>
              <a:rPr lang="en-US" dirty="0"/>
              <a:t>Ben Latimer – Neural Engineering Laboratory – University of Missouri</a:t>
            </a:r>
          </a:p>
        </p:txBody>
      </p:sp>
    </p:spTree>
    <p:extLst>
      <p:ext uri="{BB962C8B-B14F-4D97-AF65-F5344CB8AC3E}">
        <p14:creationId xmlns:p14="http://schemas.microsoft.com/office/powerpoint/2010/main" val="108739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dirty="0"/>
              <a:t>You can use a toothpick or wind to stimulate the cerci.</a:t>
            </a:r>
          </a:p>
          <a:p>
            <a:r>
              <a:rPr lang="en-US" dirty="0"/>
              <a:t>I suggest using wind because it’s easier to vary the degree of stimulation.</a:t>
            </a:r>
          </a:p>
          <a:p>
            <a:r>
              <a:rPr lang="en-US" dirty="0"/>
              <a:t>If you have compressed air available, you can use that. Otherwise, students can lightly blow on the cricket’s legs. In audacity, you should see the following in response to blowing on the legs.</a:t>
            </a:r>
          </a:p>
          <a:p>
            <a:endParaRPr lang="en-US" dirty="0"/>
          </a:p>
        </p:txBody>
      </p:sp>
    </p:spTree>
    <p:extLst>
      <p:ext uri="{BB962C8B-B14F-4D97-AF65-F5344CB8AC3E}">
        <p14:creationId xmlns:p14="http://schemas.microsoft.com/office/powerpoint/2010/main" val="269454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4" name="Content Placeholder 3"/>
          <p:cNvPicPr>
            <a:picLocks noGrp="1"/>
          </p:cNvPicPr>
          <p:nvPr>
            <p:ph idx="1"/>
          </p:nvPr>
        </p:nvPicPr>
        <p:blipFill>
          <a:blip r:embed="rId2" cstate="print"/>
          <a:srcRect/>
          <a:stretch>
            <a:fillRect/>
          </a:stretch>
        </p:blipFill>
        <p:spPr bwMode="auto">
          <a:xfrm>
            <a:off x="766234" y="1460500"/>
            <a:ext cx="5923809" cy="2991267"/>
          </a:xfrm>
          <a:prstGeom prst="rect">
            <a:avLst/>
          </a:prstGeom>
          <a:noFill/>
          <a:ln w="9525">
            <a:noFill/>
            <a:miter lim="800000"/>
            <a:headEnd/>
            <a:tailEnd/>
          </a:ln>
        </p:spPr>
      </p:pic>
      <p:sp>
        <p:nvSpPr>
          <p:cNvPr id="5" name="TextBox 4"/>
          <p:cNvSpPr txBox="1"/>
          <p:nvPr/>
        </p:nvSpPr>
        <p:spPr>
          <a:xfrm>
            <a:off x="7324552" y="1869420"/>
            <a:ext cx="4076700" cy="1754326"/>
          </a:xfrm>
          <a:prstGeom prst="rect">
            <a:avLst/>
          </a:prstGeom>
          <a:noFill/>
        </p:spPr>
        <p:txBody>
          <a:bodyPr wrap="square" rtlCol="0">
            <a:spAutoFit/>
          </a:bodyPr>
          <a:lstStyle/>
          <a:p>
            <a:r>
              <a:rPr lang="en-US" dirty="0"/>
              <a:t>Blowing on the cerci increases the firing frequency. You can have students vary the strength with which they apply the breath to see the rate coding that the ganglion use to produce behavior.</a:t>
            </a:r>
          </a:p>
        </p:txBody>
      </p:sp>
      <p:pic>
        <p:nvPicPr>
          <p:cNvPr id="6" name="Picture 5"/>
          <p:cNvPicPr>
            <a:picLocks noChangeAspect="1"/>
          </p:cNvPicPr>
          <p:nvPr/>
        </p:nvPicPr>
        <p:blipFill>
          <a:blip r:embed="rId3"/>
          <a:stretch>
            <a:fillRect/>
          </a:stretch>
        </p:blipFill>
        <p:spPr>
          <a:xfrm>
            <a:off x="6969296" y="3964126"/>
            <a:ext cx="4787212" cy="2436046"/>
          </a:xfrm>
          <a:prstGeom prst="rect">
            <a:avLst/>
          </a:prstGeom>
        </p:spPr>
      </p:pic>
      <p:sp>
        <p:nvSpPr>
          <p:cNvPr id="7" name="TextBox 6"/>
          <p:cNvSpPr txBox="1"/>
          <p:nvPr/>
        </p:nvSpPr>
        <p:spPr>
          <a:xfrm>
            <a:off x="9842500" y="6400172"/>
            <a:ext cx="2159000" cy="369332"/>
          </a:xfrm>
          <a:prstGeom prst="rect">
            <a:avLst/>
          </a:prstGeom>
          <a:noFill/>
        </p:spPr>
        <p:txBody>
          <a:bodyPr wrap="square" rtlCol="0">
            <a:spAutoFit/>
          </a:bodyPr>
          <a:lstStyle/>
          <a:p>
            <a:r>
              <a:rPr lang="en-US" dirty="0"/>
              <a:t>Dagda et al. 2013</a:t>
            </a:r>
          </a:p>
        </p:txBody>
      </p:sp>
    </p:spTree>
    <p:extLst>
      <p:ext uri="{BB962C8B-B14F-4D97-AF65-F5344CB8AC3E}">
        <p14:creationId xmlns:p14="http://schemas.microsoft.com/office/powerpoint/2010/main" val="17281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677334" y="1600201"/>
            <a:ext cx="5012266" cy="1498600"/>
          </a:xfrm>
        </p:spPr>
        <p:txBody>
          <a:bodyPr/>
          <a:lstStyle/>
          <a:p>
            <a:r>
              <a:rPr lang="en-US" dirty="0"/>
              <a:t>The figures on the right show using SIGVIEW to quantify the firing rate. The two rates are for a 3 second measurement, corresponding to ~5 Hz and 119 Hz respectively.</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5034" y="306387"/>
            <a:ext cx="5008035" cy="30353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5034" y="3521075"/>
            <a:ext cx="5008035" cy="2890176"/>
          </a:xfrm>
          <a:prstGeom prst="rect">
            <a:avLst/>
          </a:prstGeom>
          <a:noFill/>
          <a:ln>
            <a:noFill/>
          </a:ln>
        </p:spPr>
      </p:pic>
      <p:pic>
        <p:nvPicPr>
          <p:cNvPr id="6" name="Picture 5"/>
          <p:cNvPicPr>
            <a:picLocks noChangeAspect="1"/>
          </p:cNvPicPr>
          <p:nvPr/>
        </p:nvPicPr>
        <p:blipFill>
          <a:blip r:embed="rId4"/>
          <a:stretch>
            <a:fillRect/>
          </a:stretch>
        </p:blipFill>
        <p:spPr>
          <a:xfrm>
            <a:off x="1298398" y="3341687"/>
            <a:ext cx="3122613" cy="2818243"/>
          </a:xfrm>
          <a:prstGeom prst="rect">
            <a:avLst/>
          </a:prstGeom>
        </p:spPr>
      </p:pic>
      <p:sp>
        <p:nvSpPr>
          <p:cNvPr id="8" name="TextBox 7"/>
          <p:cNvSpPr txBox="1"/>
          <p:nvPr/>
        </p:nvSpPr>
        <p:spPr>
          <a:xfrm>
            <a:off x="1780204" y="6226585"/>
            <a:ext cx="2159000" cy="369332"/>
          </a:xfrm>
          <a:prstGeom prst="rect">
            <a:avLst/>
          </a:prstGeom>
          <a:noFill/>
        </p:spPr>
        <p:txBody>
          <a:bodyPr wrap="square" rtlCol="0">
            <a:spAutoFit/>
          </a:bodyPr>
          <a:lstStyle/>
          <a:p>
            <a:r>
              <a:rPr lang="en-US" dirty="0"/>
              <a:t>Dagda et al. 2013</a:t>
            </a:r>
          </a:p>
        </p:txBody>
      </p:sp>
    </p:spTree>
    <p:extLst>
      <p:ext uri="{BB962C8B-B14F-4D97-AF65-F5344CB8AC3E}">
        <p14:creationId xmlns:p14="http://schemas.microsoft.com/office/powerpoint/2010/main" val="139875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 1: Pharmacological manipulations of neuronal activity using the cricket cerci</a:t>
            </a:r>
          </a:p>
        </p:txBody>
      </p:sp>
      <p:sp>
        <p:nvSpPr>
          <p:cNvPr id="3" name="Content Placeholder 2"/>
          <p:cNvSpPr>
            <a:spLocks noGrp="1"/>
          </p:cNvSpPr>
          <p:nvPr>
            <p:ph idx="1"/>
          </p:nvPr>
        </p:nvSpPr>
        <p:spPr/>
        <p:txBody>
          <a:bodyPr>
            <a:normAutofit/>
          </a:bodyPr>
          <a:lstStyle/>
          <a:p>
            <a:r>
              <a:rPr lang="en-US" dirty="0"/>
              <a:t>In this experiment, students study the role of ions and ionotropic receptors in the regulation of action potentials. </a:t>
            </a:r>
          </a:p>
          <a:p>
            <a:r>
              <a:rPr lang="en-US" dirty="0"/>
              <a:t>Extracellular recordings are made in the cerci ganglion which have a relatively high spontaneous tonic firing rate.</a:t>
            </a:r>
          </a:p>
          <a:p>
            <a:r>
              <a:rPr lang="en-US" dirty="0"/>
              <a:t>When nicotine is injected, it binds to the nicotinic Acetylcholine Receptor allowing for an increase in conductance at the neuromuscular junction which manifests larger firing frequency in the recordings.</a:t>
            </a:r>
          </a:p>
          <a:p>
            <a:r>
              <a:rPr lang="en-US" dirty="0"/>
              <a:t>This activity is adapted from Dagda, R. K., </a:t>
            </a:r>
            <a:r>
              <a:rPr lang="en-US" dirty="0" err="1"/>
              <a:t>Thalhauser</a:t>
            </a:r>
            <a:r>
              <a:rPr lang="en-US" dirty="0"/>
              <a:t>, R. M., Dagda, R., </a:t>
            </a:r>
            <a:r>
              <a:rPr lang="en-US" dirty="0" err="1"/>
              <a:t>Marzullo</a:t>
            </a:r>
            <a:r>
              <a:rPr lang="en-US" dirty="0"/>
              <a:t>, T. C., &amp; Gage, G. J. (2013). Using crickets to introduce neurophysiology to early undergraduate students. </a:t>
            </a:r>
            <a:r>
              <a:rPr lang="en-US" i="1" dirty="0"/>
              <a:t>Journal of Undergraduate Neuroscience Education : JUNE : A Publication of FUN, Faculty for Undergraduate Neuroscience</a:t>
            </a:r>
            <a:r>
              <a:rPr lang="en-US" dirty="0"/>
              <a:t>, </a:t>
            </a:r>
            <a:r>
              <a:rPr lang="en-US" i="1" dirty="0"/>
              <a:t>12</a:t>
            </a:r>
            <a:r>
              <a:rPr lang="en-US" dirty="0"/>
              <a:t>(1), A66-74. </a:t>
            </a:r>
          </a:p>
        </p:txBody>
      </p:sp>
    </p:spTree>
    <p:extLst>
      <p:ext uri="{BB962C8B-B14F-4D97-AF65-F5344CB8AC3E}">
        <p14:creationId xmlns:p14="http://schemas.microsoft.com/office/powerpoint/2010/main" val="69899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a:t>
            </a:r>
          </a:p>
        </p:txBody>
      </p:sp>
      <p:sp>
        <p:nvSpPr>
          <p:cNvPr id="3" name="Content Placeholder 2"/>
          <p:cNvSpPr>
            <a:spLocks noGrp="1"/>
          </p:cNvSpPr>
          <p:nvPr>
            <p:ph idx="1"/>
          </p:nvPr>
        </p:nvSpPr>
        <p:spPr/>
        <p:txBody>
          <a:bodyPr/>
          <a:lstStyle/>
          <a:p>
            <a:r>
              <a:rPr lang="en-US" dirty="0"/>
              <a:t>Backyard Brains one or two-channel </a:t>
            </a:r>
            <a:r>
              <a:rPr lang="en-US" dirty="0" err="1"/>
              <a:t>Spikerbox</a:t>
            </a:r>
            <a:endParaRPr lang="en-US" dirty="0"/>
          </a:p>
          <a:p>
            <a:r>
              <a:rPr lang="en-US" dirty="0"/>
              <a:t>Large Crickets (available at any pet store as reptile food)</a:t>
            </a:r>
          </a:p>
          <a:p>
            <a:r>
              <a:rPr lang="en-US" dirty="0"/>
              <a:t>Ice</a:t>
            </a:r>
          </a:p>
          <a:p>
            <a:r>
              <a:rPr lang="en-US" dirty="0"/>
              <a:t>Nicotine (cut open a cigarette and let the tobacco soak in water for a couple of days)</a:t>
            </a:r>
          </a:p>
          <a:p>
            <a:r>
              <a:rPr lang="en-US" dirty="0"/>
              <a:t>1 cc syringe to inject nicotine</a:t>
            </a:r>
          </a:p>
          <a:p>
            <a:r>
              <a:rPr lang="en-US" dirty="0"/>
              <a:t>Computer with Audacity and SIGVIEW or </a:t>
            </a:r>
            <a:r>
              <a:rPr lang="en-US" dirty="0" err="1"/>
              <a:t>SpikeHound</a:t>
            </a:r>
            <a:r>
              <a:rPr lang="en-US" dirty="0"/>
              <a:t> installed</a:t>
            </a:r>
          </a:p>
          <a:p>
            <a:endParaRPr lang="en-US" dirty="0"/>
          </a:p>
          <a:p>
            <a:endParaRPr lang="en-US" dirty="0"/>
          </a:p>
        </p:txBody>
      </p:sp>
    </p:spTree>
    <p:extLst>
      <p:ext uri="{BB962C8B-B14F-4D97-AF65-F5344CB8AC3E}">
        <p14:creationId xmlns:p14="http://schemas.microsoft.com/office/powerpoint/2010/main" val="419459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677334" y="2160589"/>
            <a:ext cx="6561666" cy="3880773"/>
          </a:xfrm>
        </p:spPr>
        <p:txBody>
          <a:bodyPr/>
          <a:lstStyle/>
          <a:p>
            <a:r>
              <a:rPr lang="en-US" dirty="0"/>
              <a:t>Put a cricket on ice for 5-10 minutes until it has stopped moving</a:t>
            </a:r>
          </a:p>
          <a:p>
            <a:r>
              <a:rPr lang="en-US" dirty="0"/>
              <a:t>Place the cricket on the corkboard on top of your </a:t>
            </a:r>
            <a:r>
              <a:rPr lang="en-US" dirty="0" err="1"/>
              <a:t>Spikerbox</a:t>
            </a:r>
            <a:endParaRPr lang="en-US" dirty="0"/>
          </a:p>
          <a:p>
            <a:r>
              <a:rPr lang="en-US" dirty="0"/>
              <a:t>Pierce the cerci ganglion (right between the hind legs) with the electrode that is not ground and place the ground electrode in the abdomen as shown here</a:t>
            </a:r>
          </a:p>
        </p:txBody>
      </p:sp>
      <p:pic>
        <p:nvPicPr>
          <p:cNvPr id="4" name="Picture 3" descr="C:\Users\Adel\AppData\Local\Microsoft\Windows\INetCacheContent.Word\cricket2.jpg"/>
          <p:cNvPicPr/>
          <p:nvPr/>
        </p:nvPicPr>
        <p:blipFill>
          <a:blip r:embed="rId2" cstate="print">
            <a:extLst>
              <a:ext uri="{28A0092B-C50C-407E-A947-70E740481C1C}">
                <a14:useLocalDpi xmlns:a14="http://schemas.microsoft.com/office/drawing/2010/main" val="0"/>
              </a:ext>
            </a:extLst>
          </a:blip>
          <a:srcRect t="32558" b="9613"/>
          <a:stretch>
            <a:fillRect/>
          </a:stretch>
        </p:blipFill>
        <p:spPr bwMode="auto">
          <a:xfrm>
            <a:off x="7826909" y="609600"/>
            <a:ext cx="2894186" cy="2905125"/>
          </a:xfrm>
          <a:prstGeom prst="rect">
            <a:avLst/>
          </a:prstGeom>
          <a:noFill/>
          <a:ln>
            <a:noFill/>
          </a:ln>
        </p:spPr>
      </p:pic>
      <p:pic>
        <p:nvPicPr>
          <p:cNvPr id="5" name="Picture 4"/>
          <p:cNvPicPr>
            <a:picLocks noChangeAspect="1"/>
          </p:cNvPicPr>
          <p:nvPr/>
        </p:nvPicPr>
        <p:blipFill>
          <a:blip r:embed="rId3"/>
          <a:stretch>
            <a:fillRect/>
          </a:stretch>
        </p:blipFill>
        <p:spPr>
          <a:xfrm>
            <a:off x="7954789" y="3771900"/>
            <a:ext cx="2638425" cy="2743200"/>
          </a:xfrm>
          <a:prstGeom prst="rect">
            <a:avLst/>
          </a:prstGeom>
        </p:spPr>
      </p:pic>
    </p:spTree>
    <p:extLst>
      <p:ext uri="{BB962C8B-B14F-4D97-AF65-F5344CB8AC3E}">
        <p14:creationId xmlns:p14="http://schemas.microsoft.com/office/powerpoint/2010/main" val="137900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dirty="0"/>
              <a:t>You will need to zoom in using the microscope tool in audacity to view the activity. If the cricket is still cold, you won’t see activity but after it warms up a bit it should look something like this:</a:t>
            </a:r>
          </a:p>
          <a:p>
            <a:endParaRPr lang="en-US" dirty="0"/>
          </a:p>
        </p:txBody>
      </p:sp>
      <p:pic>
        <p:nvPicPr>
          <p:cNvPr id="4" name="Picture 3"/>
          <p:cNvPicPr>
            <a:picLocks noChangeAspect="1"/>
          </p:cNvPicPr>
          <p:nvPr/>
        </p:nvPicPr>
        <p:blipFill>
          <a:blip r:embed="rId2"/>
          <a:stretch>
            <a:fillRect/>
          </a:stretch>
        </p:blipFill>
        <p:spPr>
          <a:xfrm>
            <a:off x="3754880" y="3310042"/>
            <a:ext cx="2441575" cy="1581866"/>
          </a:xfrm>
          <a:prstGeom prst="rect">
            <a:avLst/>
          </a:prstGeom>
        </p:spPr>
      </p:pic>
    </p:spTree>
    <p:extLst>
      <p:ext uri="{BB962C8B-B14F-4D97-AF65-F5344CB8AC3E}">
        <p14:creationId xmlns:p14="http://schemas.microsoft.com/office/powerpoint/2010/main" val="234498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dirty="0"/>
              <a:t>Inject 0.1 cc of your nicotine solution into the cricket’s abdomen and mark down the time. If you have a good connection, you will see the firing rate increase dramatically after the nicotine is injected.</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75442" y="3332161"/>
            <a:ext cx="4063557" cy="2709201"/>
          </a:xfrm>
          <a:prstGeom prst="rect">
            <a:avLst/>
          </a:prstGeom>
          <a:noFill/>
          <a:ln>
            <a:noFill/>
          </a:ln>
        </p:spPr>
      </p:pic>
    </p:spTree>
    <p:extLst>
      <p:ext uri="{BB962C8B-B14F-4D97-AF65-F5344CB8AC3E}">
        <p14:creationId xmlns:p14="http://schemas.microsoft.com/office/powerpoint/2010/main" val="155028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You can quantify these results using SIGVIEW or </a:t>
            </a:r>
            <a:r>
              <a:rPr lang="en-US" dirty="0" err="1"/>
              <a:t>SpikeHound</a:t>
            </a:r>
            <a:r>
              <a:rPr lang="en-US" dirty="0"/>
              <a:t> (the latter is free online) to measure the frequency of spikes. Alternatively, you can generate your own custom MATLAB code.</a:t>
            </a:r>
          </a:p>
          <a:p>
            <a:r>
              <a:rPr lang="en-US" dirty="0"/>
              <a:t>Students can plot the increase in frequency and measure across several specimens to get an average.</a:t>
            </a:r>
          </a:p>
        </p:txBody>
      </p:sp>
    </p:spTree>
    <p:extLst>
      <p:ext uri="{BB962C8B-B14F-4D97-AF65-F5344CB8AC3E}">
        <p14:creationId xmlns:p14="http://schemas.microsoft.com/office/powerpoint/2010/main" val="189358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2: Demonstrating the principles of rate coding</a:t>
            </a:r>
          </a:p>
        </p:txBody>
      </p:sp>
      <p:sp>
        <p:nvSpPr>
          <p:cNvPr id="3" name="Content Placeholder 2"/>
          <p:cNvSpPr>
            <a:spLocks noGrp="1"/>
          </p:cNvSpPr>
          <p:nvPr>
            <p:ph idx="1"/>
          </p:nvPr>
        </p:nvSpPr>
        <p:spPr/>
        <p:txBody>
          <a:bodyPr/>
          <a:lstStyle/>
          <a:p>
            <a:r>
              <a:rPr lang="en-US" dirty="0"/>
              <a:t>Crickets have cerci on their legs that are some of the most sensitive mechanoreceptors in nature. They evolved these receptors to evade predators by sensing changes in wind direction.</a:t>
            </a:r>
          </a:p>
          <a:p>
            <a:r>
              <a:rPr lang="en-US" dirty="0"/>
              <a:t>We can use the same setup as in the previous experiment to measure the responsiveness of the neurons to varying degrees of stimulation.</a:t>
            </a:r>
          </a:p>
        </p:txBody>
      </p:sp>
    </p:spTree>
    <p:extLst>
      <p:ext uri="{BB962C8B-B14F-4D97-AF65-F5344CB8AC3E}">
        <p14:creationId xmlns:p14="http://schemas.microsoft.com/office/powerpoint/2010/main" val="56860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a:t>
            </a:r>
          </a:p>
        </p:txBody>
      </p:sp>
      <p:sp>
        <p:nvSpPr>
          <p:cNvPr id="3" name="Content Placeholder 2"/>
          <p:cNvSpPr>
            <a:spLocks noGrp="1"/>
          </p:cNvSpPr>
          <p:nvPr>
            <p:ph idx="1"/>
          </p:nvPr>
        </p:nvSpPr>
        <p:spPr/>
        <p:txBody>
          <a:bodyPr/>
          <a:lstStyle/>
          <a:p>
            <a:r>
              <a:rPr lang="en-US" dirty="0"/>
              <a:t>Everything from the previous experiment except the nicotine.</a:t>
            </a:r>
          </a:p>
          <a:p>
            <a:r>
              <a:rPr lang="en-US" dirty="0"/>
              <a:t>Again, put the crickets on ice to anesthetize them and set up the cerci ganglion preparation as shown on slide 4. </a:t>
            </a:r>
          </a:p>
        </p:txBody>
      </p:sp>
    </p:spTree>
    <p:extLst>
      <p:ext uri="{BB962C8B-B14F-4D97-AF65-F5344CB8AC3E}">
        <p14:creationId xmlns:p14="http://schemas.microsoft.com/office/powerpoint/2010/main" val="12564241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652</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Neurophysiology Using Crickets</vt:lpstr>
      <vt:lpstr>Experiment 1: Pharmacological manipulations of neuronal activity using the cricket cerci</vt:lpstr>
      <vt:lpstr>What you need</vt:lpstr>
      <vt:lpstr>Procedure</vt:lpstr>
      <vt:lpstr>Procedure</vt:lpstr>
      <vt:lpstr>Procedure</vt:lpstr>
      <vt:lpstr>Results</vt:lpstr>
      <vt:lpstr>Experiment 2: Demonstrating the principles of rate coding</vt:lpstr>
      <vt:lpstr>What you need</vt:lpstr>
      <vt:lpstr>Procedure</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Neurophysiology Using Crickets</dc:title>
  <dc:creator>Ben Latimer</dc:creator>
  <cp:lastModifiedBy>Latimer, Benjamin L.</cp:lastModifiedBy>
  <cp:revision>7</cp:revision>
  <dcterms:created xsi:type="dcterms:W3CDTF">2017-03-03T18:07:11Z</dcterms:created>
  <dcterms:modified xsi:type="dcterms:W3CDTF">2018-06-21T14:38:49Z</dcterms:modified>
</cp:coreProperties>
</file>