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86" d="100"/>
          <a:sy n="86" d="100"/>
        </p:scale>
        <p:origin x="33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7/10/2017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7/10/2017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ideo" Target="https://www.youtube.com/embed/uNM06ONoBA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audacityteam.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Neurophysiology with anesthetized earthworms</a:t>
            </a:r>
          </a:p>
        </p:txBody>
      </p:sp>
      <p:sp>
        <p:nvSpPr>
          <p:cNvPr id="3" name="Subtitle 2"/>
          <p:cNvSpPr>
            <a:spLocks noGrp="1"/>
          </p:cNvSpPr>
          <p:nvPr>
            <p:ph type="subTitle" idx="1"/>
          </p:nvPr>
        </p:nvSpPr>
        <p:spPr/>
        <p:txBody>
          <a:bodyPr/>
          <a:lstStyle/>
          <a:p>
            <a:r>
              <a:rPr lang="en-US" dirty="0"/>
              <a:t>Ben Latimer – Computational Neurobiology Center – University of Missouri</a:t>
            </a:r>
          </a:p>
        </p:txBody>
      </p:sp>
    </p:spTree>
    <p:extLst>
      <p:ext uri="{BB962C8B-B14F-4D97-AF65-F5344CB8AC3E}">
        <p14:creationId xmlns:p14="http://schemas.microsoft.com/office/powerpoint/2010/main" val="716077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2: Effect of Nerve Stretch on Conduction Velocity</a:t>
            </a:r>
          </a:p>
        </p:txBody>
      </p:sp>
      <p:pic>
        <p:nvPicPr>
          <p:cNvPr id="4" name="uNM06ONoBAY">
            <a:hlinkClick r:id="" action="ppaction://media"/>
          </p:cNvPr>
          <p:cNvPicPr>
            <a:picLocks noGrp="1" noRot="1" noChangeAspect="1"/>
          </p:cNvPicPr>
          <p:nvPr>
            <p:ph idx="1"/>
            <a:videoFile r:link="rId1"/>
          </p:nvPr>
        </p:nvPicPr>
        <p:blipFill>
          <a:blip r:embed="rId3"/>
          <a:stretch>
            <a:fillRect/>
          </a:stretch>
        </p:blipFill>
        <p:spPr>
          <a:xfrm>
            <a:off x="965200" y="1669256"/>
            <a:ext cx="5549900" cy="4162425"/>
          </a:xfrm>
          <a:prstGeom prst="rect">
            <a:avLst/>
          </a:prstGeom>
        </p:spPr>
      </p:pic>
      <p:sp>
        <p:nvSpPr>
          <p:cNvPr id="5" name="TextBox 4"/>
          <p:cNvSpPr txBox="1"/>
          <p:nvPr/>
        </p:nvSpPr>
        <p:spPr>
          <a:xfrm>
            <a:off x="1752600" y="6083299"/>
            <a:ext cx="4368800" cy="369332"/>
          </a:xfrm>
          <a:prstGeom prst="rect">
            <a:avLst/>
          </a:prstGeom>
          <a:noFill/>
        </p:spPr>
        <p:txBody>
          <a:bodyPr wrap="square" rtlCol="0">
            <a:spAutoFit/>
          </a:bodyPr>
          <a:lstStyle/>
          <a:p>
            <a:r>
              <a:rPr lang="en-US" dirty="0"/>
              <a:t>https://youtu.be/uNM06ONoBAY</a:t>
            </a:r>
          </a:p>
        </p:txBody>
      </p:sp>
      <p:sp>
        <p:nvSpPr>
          <p:cNvPr id="6" name="TextBox 5"/>
          <p:cNvSpPr txBox="1"/>
          <p:nvPr/>
        </p:nvSpPr>
        <p:spPr>
          <a:xfrm>
            <a:off x="7404100" y="2133600"/>
            <a:ext cx="4076700" cy="923330"/>
          </a:xfrm>
          <a:prstGeom prst="rect">
            <a:avLst/>
          </a:prstGeom>
          <a:noFill/>
        </p:spPr>
        <p:txBody>
          <a:bodyPr wrap="square" rtlCol="0">
            <a:spAutoFit/>
          </a:bodyPr>
          <a:lstStyle/>
          <a:p>
            <a:r>
              <a:rPr lang="en-US" dirty="0"/>
              <a:t>Backyard Brains has an excellent video on extending the conduction velocity experiment.</a:t>
            </a:r>
          </a:p>
        </p:txBody>
      </p:sp>
    </p:spTree>
    <p:extLst>
      <p:ext uri="{BB962C8B-B14F-4D97-AF65-F5344CB8AC3E}">
        <p14:creationId xmlns:p14="http://schemas.microsoft.com/office/powerpoint/2010/main" val="81826451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Experiment 1: Introduction to Conduction Velocity</a:t>
            </a:r>
          </a:p>
        </p:txBody>
      </p:sp>
      <p:sp>
        <p:nvSpPr>
          <p:cNvPr id="3" name="Content Placeholder 2"/>
          <p:cNvSpPr>
            <a:spLocks noGrp="1"/>
          </p:cNvSpPr>
          <p:nvPr>
            <p:ph idx="1"/>
          </p:nvPr>
        </p:nvSpPr>
        <p:spPr/>
        <p:txBody>
          <a:bodyPr/>
          <a:lstStyle/>
          <a:p>
            <a:r>
              <a:rPr lang="en-US" dirty="0"/>
              <a:t>In this activity, you will use an anesthetized earthworm and the two channel </a:t>
            </a:r>
            <a:r>
              <a:rPr lang="en-US" dirty="0" err="1"/>
              <a:t>Spikerbox</a:t>
            </a:r>
            <a:r>
              <a:rPr lang="en-US" dirty="0"/>
              <a:t> from Backyard Brains to measure conduction velocity.</a:t>
            </a:r>
          </a:p>
          <a:p>
            <a:endParaRPr lang="en-US" dirty="0"/>
          </a:p>
        </p:txBody>
      </p:sp>
    </p:spTree>
    <p:extLst>
      <p:ext uri="{BB962C8B-B14F-4D97-AF65-F5344CB8AC3E}">
        <p14:creationId xmlns:p14="http://schemas.microsoft.com/office/powerpoint/2010/main" val="4163996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need</a:t>
            </a:r>
          </a:p>
        </p:txBody>
      </p:sp>
      <p:sp>
        <p:nvSpPr>
          <p:cNvPr id="3" name="Content Placeholder 2"/>
          <p:cNvSpPr>
            <a:spLocks noGrp="1"/>
          </p:cNvSpPr>
          <p:nvPr>
            <p:ph idx="1"/>
          </p:nvPr>
        </p:nvSpPr>
        <p:spPr/>
        <p:txBody>
          <a:bodyPr/>
          <a:lstStyle/>
          <a:p>
            <a:r>
              <a:rPr lang="en-US" dirty="0"/>
              <a:t>Box of earthworms (Preferably large nightcrawlers used for fishing, available at Wal-Mart or fishing supply store)</a:t>
            </a:r>
          </a:p>
          <a:p>
            <a:r>
              <a:rPr lang="en-US" dirty="0"/>
              <a:t>Two-channel Backyard Brains </a:t>
            </a:r>
            <a:r>
              <a:rPr lang="en-US" dirty="0" err="1"/>
              <a:t>Spikerbox</a:t>
            </a:r>
            <a:endParaRPr lang="en-US" dirty="0"/>
          </a:p>
          <a:p>
            <a:r>
              <a:rPr lang="en-US" dirty="0"/>
              <a:t>Alcohol (isopropyl or high proof liquor like </a:t>
            </a:r>
            <a:r>
              <a:rPr lang="en-US" dirty="0" err="1"/>
              <a:t>everclear</a:t>
            </a:r>
            <a:r>
              <a:rPr lang="en-US" dirty="0"/>
              <a:t>)</a:t>
            </a:r>
          </a:p>
          <a:p>
            <a:r>
              <a:rPr lang="en-US" dirty="0"/>
              <a:t>Computer with Audacity installed (Free from </a:t>
            </a:r>
            <a:r>
              <a:rPr lang="en-US" dirty="0">
                <a:hlinkClick r:id="rId2"/>
              </a:rPr>
              <a:t>http://www.audacityteam.org/</a:t>
            </a:r>
            <a:r>
              <a:rPr lang="en-US" dirty="0"/>
              <a:t>)</a:t>
            </a:r>
          </a:p>
          <a:p>
            <a:pPr marL="0" indent="0">
              <a:buNone/>
            </a:pPr>
            <a:endParaRPr lang="en-US" dirty="0"/>
          </a:p>
        </p:txBody>
      </p:sp>
    </p:spTree>
    <p:extLst>
      <p:ext uri="{BB962C8B-B14F-4D97-AF65-F5344CB8AC3E}">
        <p14:creationId xmlns:p14="http://schemas.microsoft.com/office/powerpoint/2010/main" val="344167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Earthworm Anatomy</a:t>
            </a:r>
          </a:p>
        </p:txBody>
      </p:sp>
      <p:pic>
        <p:nvPicPr>
          <p:cNvPr id="4" name="Picture 3"/>
          <p:cNvPicPr>
            <a:picLocks noChangeAspect="1"/>
          </p:cNvPicPr>
          <p:nvPr/>
        </p:nvPicPr>
        <p:blipFill>
          <a:blip r:embed="rId2"/>
          <a:stretch>
            <a:fillRect/>
          </a:stretch>
        </p:blipFill>
        <p:spPr>
          <a:xfrm>
            <a:off x="2562391" y="1712472"/>
            <a:ext cx="7067214" cy="1695088"/>
          </a:xfrm>
          <a:prstGeom prst="rect">
            <a:avLst/>
          </a:prstGeom>
        </p:spPr>
      </p:pic>
      <p:pic>
        <p:nvPicPr>
          <p:cNvPr id="5" name="Picture 4"/>
          <p:cNvPicPr>
            <a:picLocks noChangeAspect="1"/>
          </p:cNvPicPr>
          <p:nvPr/>
        </p:nvPicPr>
        <p:blipFill>
          <a:blip r:embed="rId3"/>
          <a:stretch>
            <a:fillRect/>
          </a:stretch>
        </p:blipFill>
        <p:spPr>
          <a:xfrm>
            <a:off x="3328986" y="3407560"/>
            <a:ext cx="5534025" cy="3295650"/>
          </a:xfrm>
          <a:prstGeom prst="rect">
            <a:avLst/>
          </a:prstGeom>
        </p:spPr>
      </p:pic>
    </p:spTree>
    <p:extLst>
      <p:ext uri="{BB962C8B-B14F-4D97-AF65-F5344CB8AC3E}">
        <p14:creationId xmlns:p14="http://schemas.microsoft.com/office/powerpoint/2010/main" val="379323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1"/>
          </p:nvPr>
        </p:nvSpPr>
        <p:spPr/>
        <p:txBody>
          <a:bodyPr/>
          <a:lstStyle/>
          <a:p>
            <a:r>
              <a:rPr lang="en-US" dirty="0"/>
              <a:t>Anesthetize the earthworm by preparing a 10% alcohol in water solution. Place the earthworm in the alcohol solution for 5-10 minutes, until it has stopped moving.</a:t>
            </a:r>
          </a:p>
          <a:p>
            <a:r>
              <a:rPr lang="en-US" dirty="0"/>
              <a:t>Lay the earthworm on a piece of Styrofoam or cardboard and place the electrodes as shown on the following slide.</a:t>
            </a:r>
          </a:p>
          <a:p>
            <a:r>
              <a:rPr lang="en-US" dirty="0"/>
              <a:t>Press the “record” button in Audacity and touch the earthworm at the end nearest Electrode 1.</a:t>
            </a:r>
          </a:p>
        </p:txBody>
      </p:sp>
    </p:spTree>
    <p:extLst>
      <p:ext uri="{BB962C8B-B14F-4D97-AF65-F5344CB8AC3E}">
        <p14:creationId xmlns:p14="http://schemas.microsoft.com/office/powerpoint/2010/main" val="206753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040512" y="2407004"/>
            <a:ext cx="8110974" cy="3267075"/>
          </a:xfrm>
          <a:prstGeom prst="rect">
            <a:avLst/>
          </a:prstGeom>
          <a:noFill/>
          <a:ln>
            <a:noFill/>
          </a:ln>
        </p:spPr>
      </p:pic>
    </p:spTree>
    <p:extLst>
      <p:ext uri="{BB962C8B-B14F-4D97-AF65-F5344CB8AC3E}">
        <p14:creationId xmlns:p14="http://schemas.microsoft.com/office/powerpoint/2010/main" val="3420349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1"/>
          </p:nvPr>
        </p:nvSpPr>
        <p:spPr>
          <a:xfrm>
            <a:off x="818712" y="2222287"/>
            <a:ext cx="10554574" cy="520913"/>
          </a:xfrm>
        </p:spPr>
        <p:txBody>
          <a:bodyPr/>
          <a:lstStyle/>
          <a:p>
            <a:r>
              <a:rPr lang="en-US" dirty="0"/>
              <a:t>You will see action potentials like the ones below.</a:t>
            </a:r>
          </a:p>
        </p:txBody>
      </p:sp>
      <p:pic>
        <p:nvPicPr>
          <p:cNvPr id="4" name="Picture 3"/>
          <p:cNvPicPr>
            <a:picLocks noChangeAspect="1"/>
          </p:cNvPicPr>
          <p:nvPr/>
        </p:nvPicPr>
        <p:blipFill>
          <a:blip r:embed="rId2"/>
          <a:stretch>
            <a:fillRect/>
          </a:stretch>
        </p:blipFill>
        <p:spPr>
          <a:xfrm>
            <a:off x="1258092" y="2959099"/>
            <a:ext cx="9675813" cy="3209689"/>
          </a:xfrm>
          <a:prstGeom prst="rect">
            <a:avLst/>
          </a:prstGeom>
        </p:spPr>
      </p:pic>
    </p:spTree>
    <p:extLst>
      <p:ext uri="{BB962C8B-B14F-4D97-AF65-F5344CB8AC3E}">
        <p14:creationId xmlns:p14="http://schemas.microsoft.com/office/powerpoint/2010/main" val="1411848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pic>
        <p:nvPicPr>
          <p:cNvPr id="4" name="Content Placeholder 3"/>
          <p:cNvPicPr>
            <a:picLocks noGrp="1" noChangeAspect="1"/>
          </p:cNvPicPr>
          <p:nvPr>
            <p:ph idx="1"/>
          </p:nvPr>
        </p:nvPicPr>
        <p:blipFill>
          <a:blip r:embed="rId2"/>
          <a:stretch>
            <a:fillRect/>
          </a:stretch>
        </p:blipFill>
        <p:spPr>
          <a:xfrm>
            <a:off x="3638549" y="2526506"/>
            <a:ext cx="4914900" cy="1504950"/>
          </a:xfrm>
          <a:prstGeom prst="rect">
            <a:avLst/>
          </a:prstGeom>
        </p:spPr>
      </p:pic>
      <p:sp>
        <p:nvSpPr>
          <p:cNvPr id="5" name="TextBox 4"/>
          <p:cNvSpPr txBox="1"/>
          <p:nvPr/>
        </p:nvSpPr>
        <p:spPr>
          <a:xfrm>
            <a:off x="2019299" y="4559300"/>
            <a:ext cx="8153400" cy="369332"/>
          </a:xfrm>
          <a:prstGeom prst="rect">
            <a:avLst/>
          </a:prstGeom>
          <a:noFill/>
        </p:spPr>
        <p:txBody>
          <a:bodyPr wrap="square" rtlCol="0">
            <a:spAutoFit/>
          </a:bodyPr>
          <a:lstStyle/>
          <a:p>
            <a:r>
              <a:rPr lang="en-US" dirty="0"/>
              <a:t>If you click the magnifying glass icon, you can zoom in on the signal</a:t>
            </a:r>
          </a:p>
        </p:txBody>
      </p:sp>
    </p:spTree>
    <p:extLst>
      <p:ext uri="{BB962C8B-B14F-4D97-AF65-F5344CB8AC3E}">
        <p14:creationId xmlns:p14="http://schemas.microsoft.com/office/powerpoint/2010/main" val="2720273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7990" y="2133600"/>
            <a:ext cx="4977819" cy="3636963"/>
          </a:xfrm>
          <a:prstGeom prst="rect">
            <a:avLst/>
          </a:prstGeom>
          <a:noFill/>
          <a:ln>
            <a:noFill/>
          </a:ln>
        </p:spPr>
      </p:pic>
      <p:sp>
        <p:nvSpPr>
          <p:cNvPr id="5" name="TextBox 4"/>
          <p:cNvSpPr txBox="1"/>
          <p:nvPr/>
        </p:nvSpPr>
        <p:spPr>
          <a:xfrm>
            <a:off x="6413500" y="2235200"/>
            <a:ext cx="5346700" cy="2585323"/>
          </a:xfrm>
          <a:prstGeom prst="rect">
            <a:avLst/>
          </a:prstGeom>
          <a:noFill/>
        </p:spPr>
        <p:txBody>
          <a:bodyPr wrap="square" rtlCol="0">
            <a:spAutoFit/>
          </a:bodyPr>
          <a:lstStyle/>
          <a:p>
            <a:r>
              <a:rPr lang="en-US" dirty="0"/>
              <a:t>Once zoomed in, you can see there is a slight delay between the first channel (top) and the second (bottom).</a:t>
            </a:r>
          </a:p>
          <a:p>
            <a:endParaRPr lang="en-US" dirty="0"/>
          </a:p>
          <a:p>
            <a:r>
              <a:rPr lang="en-US" dirty="0"/>
              <a:t>Measure that time delay (using the scale provided on the top) and divide the distance between the two electrodes by the time difference. The result is the speed the action potential is traveling down the worm.</a:t>
            </a:r>
          </a:p>
        </p:txBody>
      </p:sp>
    </p:spTree>
    <p:extLst>
      <p:ext uri="{BB962C8B-B14F-4D97-AF65-F5344CB8AC3E}">
        <p14:creationId xmlns:p14="http://schemas.microsoft.com/office/powerpoint/2010/main" val="3724242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1817</TotalTime>
  <Words>292</Words>
  <Application>Microsoft Office PowerPoint</Application>
  <PresentationFormat>Widescreen</PresentationFormat>
  <Paragraphs>26</Paragraphs>
  <Slides>10</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2</vt:lpstr>
      <vt:lpstr>Quotable</vt:lpstr>
      <vt:lpstr>Neurophysiology with anesthetized earthworms</vt:lpstr>
      <vt:lpstr>Experiment 1: Introduction to Conduction Velocity</vt:lpstr>
      <vt:lpstr>What you need</vt:lpstr>
      <vt:lpstr>Earthworm Anatomy</vt:lpstr>
      <vt:lpstr>Procedure</vt:lpstr>
      <vt:lpstr>Procedure</vt:lpstr>
      <vt:lpstr>Procedure</vt:lpstr>
      <vt:lpstr>Procedure</vt:lpstr>
      <vt:lpstr>Results</vt:lpstr>
      <vt:lpstr>Experiment 2: Effect of Nerve Stretch on Conduction Velocity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Neurophysiology with anesthetized earthworms</dc:title>
  <dc:creator>Ben Latimer</dc:creator>
  <cp:lastModifiedBy>latimerb</cp:lastModifiedBy>
  <cp:revision>5</cp:revision>
  <dcterms:created xsi:type="dcterms:W3CDTF">2017-03-03T17:38:26Z</dcterms:created>
  <dcterms:modified xsi:type="dcterms:W3CDTF">2017-07-11T23:30:04Z</dcterms:modified>
</cp:coreProperties>
</file>