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1945600"/>
  <p:notesSz cx="7010400" cy="9296400"/>
  <p:defaultTextStyle>
    <a:defPPr>
      <a:defRPr lang="en-US"/>
    </a:defPPr>
    <a:lvl1pPr algn="l" rtl="0" fontAlgn="base">
      <a:spcBef>
        <a:spcPct val="0"/>
      </a:spcBef>
      <a:spcAft>
        <a:spcPct val="0"/>
      </a:spcAft>
      <a:defRPr sz="2933" kern="1200">
        <a:solidFill>
          <a:schemeClr val="tx1"/>
        </a:solidFill>
        <a:latin typeface="Arial" charset="0"/>
        <a:ea typeface="+mn-ea"/>
        <a:cs typeface="+mn-cs"/>
      </a:defRPr>
    </a:lvl1pPr>
    <a:lvl2pPr marL="304675" algn="l" rtl="0" fontAlgn="base">
      <a:spcBef>
        <a:spcPct val="0"/>
      </a:spcBef>
      <a:spcAft>
        <a:spcPct val="0"/>
      </a:spcAft>
      <a:defRPr sz="2933" kern="1200">
        <a:solidFill>
          <a:schemeClr val="tx1"/>
        </a:solidFill>
        <a:latin typeface="Arial" charset="0"/>
        <a:ea typeface="+mn-ea"/>
        <a:cs typeface="+mn-cs"/>
      </a:defRPr>
    </a:lvl2pPr>
    <a:lvl3pPr marL="609350" algn="l" rtl="0" fontAlgn="base">
      <a:spcBef>
        <a:spcPct val="0"/>
      </a:spcBef>
      <a:spcAft>
        <a:spcPct val="0"/>
      </a:spcAft>
      <a:defRPr sz="2933" kern="1200">
        <a:solidFill>
          <a:schemeClr val="tx1"/>
        </a:solidFill>
        <a:latin typeface="Arial" charset="0"/>
        <a:ea typeface="+mn-ea"/>
        <a:cs typeface="+mn-cs"/>
      </a:defRPr>
    </a:lvl3pPr>
    <a:lvl4pPr marL="914025" algn="l" rtl="0" fontAlgn="base">
      <a:spcBef>
        <a:spcPct val="0"/>
      </a:spcBef>
      <a:spcAft>
        <a:spcPct val="0"/>
      </a:spcAft>
      <a:defRPr sz="2933" kern="1200">
        <a:solidFill>
          <a:schemeClr val="tx1"/>
        </a:solidFill>
        <a:latin typeface="Arial" charset="0"/>
        <a:ea typeface="+mn-ea"/>
        <a:cs typeface="+mn-cs"/>
      </a:defRPr>
    </a:lvl4pPr>
    <a:lvl5pPr marL="1218699" algn="l" rtl="0" fontAlgn="base">
      <a:spcBef>
        <a:spcPct val="0"/>
      </a:spcBef>
      <a:spcAft>
        <a:spcPct val="0"/>
      </a:spcAft>
      <a:defRPr sz="2933" kern="1200">
        <a:solidFill>
          <a:schemeClr val="tx1"/>
        </a:solidFill>
        <a:latin typeface="Arial" charset="0"/>
        <a:ea typeface="+mn-ea"/>
        <a:cs typeface="+mn-cs"/>
      </a:defRPr>
    </a:lvl5pPr>
    <a:lvl6pPr marL="1523375" algn="l" defTabSz="609350" rtl="0" eaLnBrk="1" latinLnBrk="0" hangingPunct="1">
      <a:defRPr sz="2933" kern="1200">
        <a:solidFill>
          <a:schemeClr val="tx1"/>
        </a:solidFill>
        <a:latin typeface="Arial" charset="0"/>
        <a:ea typeface="+mn-ea"/>
        <a:cs typeface="+mn-cs"/>
      </a:defRPr>
    </a:lvl6pPr>
    <a:lvl7pPr marL="1828051" algn="l" defTabSz="609350" rtl="0" eaLnBrk="1" latinLnBrk="0" hangingPunct="1">
      <a:defRPr sz="2933" kern="1200">
        <a:solidFill>
          <a:schemeClr val="tx1"/>
        </a:solidFill>
        <a:latin typeface="Arial" charset="0"/>
        <a:ea typeface="+mn-ea"/>
        <a:cs typeface="+mn-cs"/>
      </a:defRPr>
    </a:lvl7pPr>
    <a:lvl8pPr marL="2132727" algn="l" defTabSz="609350" rtl="0" eaLnBrk="1" latinLnBrk="0" hangingPunct="1">
      <a:defRPr sz="2933" kern="1200">
        <a:solidFill>
          <a:schemeClr val="tx1"/>
        </a:solidFill>
        <a:latin typeface="Arial" charset="0"/>
        <a:ea typeface="+mn-ea"/>
        <a:cs typeface="+mn-cs"/>
      </a:defRPr>
    </a:lvl8pPr>
    <a:lvl9pPr marL="2437401" algn="l" defTabSz="609350" rtl="0" eaLnBrk="1" latinLnBrk="0" hangingPunct="1">
      <a:defRPr sz="2933"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3"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AF"/>
    <a:srgbClr val="B7FFB7"/>
    <a:srgbClr val="A3FFE0"/>
    <a:srgbClr val="90F77F"/>
    <a:srgbClr val="0000FF"/>
    <a:srgbClr val="D60000"/>
    <a:srgbClr val="007DDA"/>
    <a:srgbClr val="7DC7FF"/>
    <a:srgbClr val="AC8300"/>
    <a:srgbClr val="FFE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5589" autoAdjust="0"/>
  </p:normalViewPr>
  <p:slideViewPr>
    <p:cSldViewPr>
      <p:cViewPr>
        <p:scale>
          <a:sx n="80" d="100"/>
          <a:sy n="80" d="100"/>
        </p:scale>
        <p:origin x="-3989" y="-1310"/>
      </p:cViewPr>
      <p:guideLst>
        <p:guide orient="horz" pos="6913"/>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8594" cy="465484"/>
          </a:xfrm>
          <a:prstGeom prst="rect">
            <a:avLst/>
          </a:prstGeom>
          <a:noFill/>
          <a:ln w="9525">
            <a:noFill/>
            <a:miter lim="800000"/>
            <a:headEnd/>
            <a:tailEnd/>
          </a:ln>
          <a:effectLst/>
        </p:spPr>
        <p:txBody>
          <a:bodyPr vert="horz" wrap="square" lIns="92850" tIns="46425" rIns="92850" bIns="46425" numCol="1" anchor="t" anchorCtr="0" compatLnSpc="1">
            <a:prstTxWarp prst="textNoShape">
              <a:avLst/>
            </a:prstTxWarp>
          </a:bodyPr>
          <a:lstStyle>
            <a:lvl1pPr>
              <a:defRPr sz="1200"/>
            </a:lvl1pPr>
          </a:lstStyle>
          <a:p>
            <a:endParaRPr lang="en-US" altLang="zh-CN" dirty="0"/>
          </a:p>
        </p:txBody>
      </p:sp>
      <p:sp>
        <p:nvSpPr>
          <p:cNvPr id="4099" name="Rectangle 3"/>
          <p:cNvSpPr>
            <a:spLocks noGrp="1" noChangeArrowheads="1"/>
          </p:cNvSpPr>
          <p:nvPr>
            <p:ph type="dt" sz="quarter" idx="1"/>
          </p:nvPr>
        </p:nvSpPr>
        <p:spPr bwMode="auto">
          <a:xfrm>
            <a:off x="3970093" y="0"/>
            <a:ext cx="3038594" cy="465484"/>
          </a:xfrm>
          <a:prstGeom prst="rect">
            <a:avLst/>
          </a:prstGeom>
          <a:noFill/>
          <a:ln w="9525">
            <a:noFill/>
            <a:miter lim="800000"/>
            <a:headEnd/>
            <a:tailEnd/>
          </a:ln>
          <a:effectLst/>
        </p:spPr>
        <p:txBody>
          <a:bodyPr vert="horz" wrap="square" lIns="92850" tIns="46425" rIns="92850" bIns="46425" numCol="1" anchor="t" anchorCtr="0" compatLnSpc="1">
            <a:prstTxWarp prst="textNoShape">
              <a:avLst/>
            </a:prstTxWarp>
          </a:bodyPr>
          <a:lstStyle>
            <a:lvl1pPr algn="r">
              <a:defRPr sz="1200"/>
            </a:lvl1pPr>
          </a:lstStyle>
          <a:p>
            <a:endParaRPr lang="en-US" altLang="zh-CN" dirty="0"/>
          </a:p>
        </p:txBody>
      </p:sp>
      <p:sp>
        <p:nvSpPr>
          <p:cNvPr id="4100" name="Rectangle 4"/>
          <p:cNvSpPr>
            <a:spLocks noGrp="1" noChangeArrowheads="1"/>
          </p:cNvSpPr>
          <p:nvPr>
            <p:ph type="ftr" sz="quarter" idx="2"/>
          </p:nvPr>
        </p:nvSpPr>
        <p:spPr bwMode="auto">
          <a:xfrm>
            <a:off x="1" y="8829710"/>
            <a:ext cx="3038594" cy="465182"/>
          </a:xfrm>
          <a:prstGeom prst="rect">
            <a:avLst/>
          </a:prstGeom>
          <a:noFill/>
          <a:ln w="9525">
            <a:noFill/>
            <a:miter lim="800000"/>
            <a:headEnd/>
            <a:tailEnd/>
          </a:ln>
          <a:effectLst/>
        </p:spPr>
        <p:txBody>
          <a:bodyPr vert="horz" wrap="square" lIns="92850" tIns="46425" rIns="92850" bIns="46425" numCol="1" anchor="b" anchorCtr="0" compatLnSpc="1">
            <a:prstTxWarp prst="textNoShape">
              <a:avLst/>
            </a:prstTxWarp>
          </a:bodyPr>
          <a:lstStyle>
            <a:lvl1pPr>
              <a:defRPr sz="1200"/>
            </a:lvl1pPr>
          </a:lstStyle>
          <a:p>
            <a:endParaRPr lang="en-US" altLang="zh-CN" dirty="0"/>
          </a:p>
        </p:txBody>
      </p:sp>
      <p:sp>
        <p:nvSpPr>
          <p:cNvPr id="4101" name="Rectangle 5"/>
          <p:cNvSpPr>
            <a:spLocks noGrp="1" noChangeArrowheads="1"/>
          </p:cNvSpPr>
          <p:nvPr>
            <p:ph type="sldNum" sz="quarter" idx="3"/>
          </p:nvPr>
        </p:nvSpPr>
        <p:spPr bwMode="auto">
          <a:xfrm>
            <a:off x="3970093" y="8829710"/>
            <a:ext cx="3038594" cy="465182"/>
          </a:xfrm>
          <a:prstGeom prst="rect">
            <a:avLst/>
          </a:prstGeom>
          <a:noFill/>
          <a:ln w="9525">
            <a:noFill/>
            <a:miter lim="800000"/>
            <a:headEnd/>
            <a:tailEnd/>
          </a:ln>
          <a:effectLst/>
        </p:spPr>
        <p:txBody>
          <a:bodyPr vert="horz" wrap="square" lIns="92850" tIns="46425" rIns="92850" bIns="46425" numCol="1" anchor="b" anchorCtr="0" compatLnSpc="1">
            <a:prstTxWarp prst="textNoShape">
              <a:avLst/>
            </a:prstTxWarp>
          </a:bodyPr>
          <a:lstStyle>
            <a:lvl1pPr algn="r">
              <a:defRPr sz="1200"/>
            </a:lvl1pPr>
          </a:lstStyle>
          <a:p>
            <a:fld id="{EE1C1F1C-3623-40E7-B4C6-F153BECA0040}" type="slidenum">
              <a:rPr lang="zh-CN" altLang="en-US"/>
              <a:pPr/>
              <a:t>‹#›</a:t>
            </a:fld>
            <a:endParaRPr lang="en-US" altLang="zh-CN" dirty="0"/>
          </a:p>
        </p:txBody>
      </p:sp>
    </p:spTree>
    <p:extLst>
      <p:ext uri="{BB962C8B-B14F-4D97-AF65-F5344CB8AC3E}">
        <p14:creationId xmlns:p14="http://schemas.microsoft.com/office/powerpoint/2010/main" val="2288105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3038594" cy="465484"/>
          </a:xfrm>
          <a:prstGeom prst="rect">
            <a:avLst/>
          </a:prstGeom>
          <a:noFill/>
          <a:ln w="9525">
            <a:noFill/>
            <a:miter lim="800000"/>
            <a:headEnd/>
            <a:tailEnd/>
          </a:ln>
          <a:effectLst/>
        </p:spPr>
        <p:txBody>
          <a:bodyPr vert="horz" wrap="square" lIns="92850" tIns="46425" rIns="92850" bIns="46425" numCol="1" anchor="t" anchorCtr="0" compatLnSpc="1">
            <a:prstTxWarp prst="textNoShape">
              <a:avLst/>
            </a:prstTxWarp>
          </a:bodyPr>
          <a:lstStyle>
            <a:lvl1pPr>
              <a:defRPr sz="1200"/>
            </a:lvl1pPr>
          </a:lstStyle>
          <a:p>
            <a:endParaRPr lang="en-US" altLang="zh-CN" dirty="0"/>
          </a:p>
        </p:txBody>
      </p:sp>
      <p:sp>
        <p:nvSpPr>
          <p:cNvPr id="7171" name="Rectangle 3"/>
          <p:cNvSpPr>
            <a:spLocks noGrp="1" noChangeArrowheads="1"/>
          </p:cNvSpPr>
          <p:nvPr>
            <p:ph type="dt" idx="1"/>
          </p:nvPr>
        </p:nvSpPr>
        <p:spPr bwMode="auto">
          <a:xfrm>
            <a:off x="3970093" y="0"/>
            <a:ext cx="3038594" cy="465484"/>
          </a:xfrm>
          <a:prstGeom prst="rect">
            <a:avLst/>
          </a:prstGeom>
          <a:noFill/>
          <a:ln w="9525">
            <a:noFill/>
            <a:miter lim="800000"/>
            <a:headEnd/>
            <a:tailEnd/>
          </a:ln>
          <a:effectLst/>
        </p:spPr>
        <p:txBody>
          <a:bodyPr vert="horz" wrap="square" lIns="92850" tIns="46425" rIns="92850" bIns="46425" numCol="1" anchor="t" anchorCtr="0" compatLnSpc="1">
            <a:prstTxWarp prst="textNoShape">
              <a:avLst/>
            </a:prstTxWarp>
          </a:bodyPr>
          <a:lstStyle>
            <a:lvl1pPr algn="r">
              <a:defRPr sz="1200"/>
            </a:lvl1pPr>
          </a:lstStyle>
          <a:p>
            <a:endParaRPr lang="en-US" altLang="zh-CN" dirty="0"/>
          </a:p>
        </p:txBody>
      </p:sp>
      <p:sp>
        <p:nvSpPr>
          <p:cNvPr id="3076" name="Rectangle 4"/>
          <p:cNvSpPr>
            <a:spLocks noGrp="1" noRot="1" noChangeAspect="1" noChangeArrowheads="1" noTextEdit="1"/>
          </p:cNvSpPr>
          <p:nvPr>
            <p:ph type="sldImg" idx="2"/>
          </p:nvPr>
        </p:nvSpPr>
        <p:spPr bwMode="auto">
          <a:xfrm>
            <a:off x="890588" y="696913"/>
            <a:ext cx="5229225"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0423" y="4415609"/>
            <a:ext cx="5609555" cy="4183622"/>
          </a:xfrm>
          <a:prstGeom prst="rect">
            <a:avLst/>
          </a:prstGeom>
          <a:noFill/>
          <a:ln w="9525">
            <a:noFill/>
            <a:miter lim="800000"/>
            <a:headEnd/>
            <a:tailEnd/>
          </a:ln>
          <a:effectLst/>
        </p:spPr>
        <p:txBody>
          <a:bodyPr vert="horz" wrap="square" lIns="92850" tIns="46425" rIns="92850" bIns="4642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174" name="Rectangle 6"/>
          <p:cNvSpPr>
            <a:spLocks noGrp="1" noChangeArrowheads="1"/>
          </p:cNvSpPr>
          <p:nvPr>
            <p:ph type="ftr" sz="quarter" idx="4"/>
          </p:nvPr>
        </p:nvSpPr>
        <p:spPr bwMode="auto">
          <a:xfrm>
            <a:off x="1" y="8829710"/>
            <a:ext cx="3038594" cy="465182"/>
          </a:xfrm>
          <a:prstGeom prst="rect">
            <a:avLst/>
          </a:prstGeom>
          <a:noFill/>
          <a:ln w="9525">
            <a:noFill/>
            <a:miter lim="800000"/>
            <a:headEnd/>
            <a:tailEnd/>
          </a:ln>
          <a:effectLst/>
        </p:spPr>
        <p:txBody>
          <a:bodyPr vert="horz" wrap="square" lIns="92850" tIns="46425" rIns="92850" bIns="46425" numCol="1" anchor="b" anchorCtr="0" compatLnSpc="1">
            <a:prstTxWarp prst="textNoShape">
              <a:avLst/>
            </a:prstTxWarp>
          </a:bodyPr>
          <a:lstStyle>
            <a:lvl1pPr>
              <a:defRPr sz="1200"/>
            </a:lvl1pPr>
          </a:lstStyle>
          <a:p>
            <a:endParaRPr lang="en-US" altLang="zh-CN" dirty="0"/>
          </a:p>
        </p:txBody>
      </p:sp>
      <p:sp>
        <p:nvSpPr>
          <p:cNvPr id="7175" name="Rectangle 7"/>
          <p:cNvSpPr>
            <a:spLocks noGrp="1" noChangeArrowheads="1"/>
          </p:cNvSpPr>
          <p:nvPr>
            <p:ph type="sldNum" sz="quarter" idx="5"/>
          </p:nvPr>
        </p:nvSpPr>
        <p:spPr bwMode="auto">
          <a:xfrm>
            <a:off x="3970093" y="8829710"/>
            <a:ext cx="3038594" cy="465182"/>
          </a:xfrm>
          <a:prstGeom prst="rect">
            <a:avLst/>
          </a:prstGeom>
          <a:noFill/>
          <a:ln w="9525">
            <a:noFill/>
            <a:miter lim="800000"/>
            <a:headEnd/>
            <a:tailEnd/>
          </a:ln>
          <a:effectLst/>
        </p:spPr>
        <p:txBody>
          <a:bodyPr vert="horz" wrap="square" lIns="92850" tIns="46425" rIns="92850" bIns="46425" numCol="1" anchor="b" anchorCtr="0" compatLnSpc="1">
            <a:prstTxWarp prst="textNoShape">
              <a:avLst/>
            </a:prstTxWarp>
          </a:bodyPr>
          <a:lstStyle>
            <a:lvl1pPr algn="r">
              <a:defRPr sz="1200"/>
            </a:lvl1pPr>
          </a:lstStyle>
          <a:p>
            <a:fld id="{0E0CBB16-C696-4208-A4B9-19444ECFA0F4}" type="slidenum">
              <a:rPr lang="zh-CN" altLang="en-US"/>
              <a:pPr/>
              <a:t>‹#›</a:t>
            </a:fld>
            <a:endParaRPr lang="en-US" altLang="zh-CN" dirty="0"/>
          </a:p>
        </p:txBody>
      </p:sp>
    </p:spTree>
    <p:extLst>
      <p:ext uri="{BB962C8B-B14F-4D97-AF65-F5344CB8AC3E}">
        <p14:creationId xmlns:p14="http://schemas.microsoft.com/office/powerpoint/2010/main" val="387436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charset="0"/>
        <a:ea typeface="+mn-ea"/>
        <a:cs typeface="+mn-cs"/>
      </a:defRPr>
    </a:lvl1pPr>
    <a:lvl2pPr marL="304675" algn="l" rtl="0" eaLnBrk="0" fontAlgn="base" hangingPunct="0">
      <a:spcBef>
        <a:spcPct val="30000"/>
      </a:spcBef>
      <a:spcAft>
        <a:spcPct val="0"/>
      </a:spcAft>
      <a:defRPr sz="800" kern="1200">
        <a:solidFill>
          <a:schemeClr val="tx1"/>
        </a:solidFill>
        <a:latin typeface="Arial" charset="0"/>
        <a:ea typeface="+mn-ea"/>
        <a:cs typeface="+mn-cs"/>
      </a:defRPr>
    </a:lvl2pPr>
    <a:lvl3pPr marL="609350" algn="l" rtl="0" eaLnBrk="0" fontAlgn="base" hangingPunct="0">
      <a:spcBef>
        <a:spcPct val="30000"/>
      </a:spcBef>
      <a:spcAft>
        <a:spcPct val="0"/>
      </a:spcAft>
      <a:defRPr sz="800" kern="1200">
        <a:solidFill>
          <a:schemeClr val="tx1"/>
        </a:solidFill>
        <a:latin typeface="Arial" charset="0"/>
        <a:ea typeface="+mn-ea"/>
        <a:cs typeface="+mn-cs"/>
      </a:defRPr>
    </a:lvl3pPr>
    <a:lvl4pPr marL="914025" algn="l" rtl="0" eaLnBrk="0" fontAlgn="base" hangingPunct="0">
      <a:spcBef>
        <a:spcPct val="30000"/>
      </a:spcBef>
      <a:spcAft>
        <a:spcPct val="0"/>
      </a:spcAft>
      <a:defRPr sz="800" kern="1200">
        <a:solidFill>
          <a:schemeClr val="tx1"/>
        </a:solidFill>
        <a:latin typeface="Arial" charset="0"/>
        <a:ea typeface="+mn-ea"/>
        <a:cs typeface="+mn-cs"/>
      </a:defRPr>
    </a:lvl4pPr>
    <a:lvl5pPr marL="1218699" algn="l" rtl="0" eaLnBrk="0" fontAlgn="base" hangingPunct="0">
      <a:spcBef>
        <a:spcPct val="30000"/>
      </a:spcBef>
      <a:spcAft>
        <a:spcPct val="0"/>
      </a:spcAft>
      <a:defRPr sz="800" kern="1200">
        <a:solidFill>
          <a:schemeClr val="tx1"/>
        </a:solidFill>
        <a:latin typeface="Arial" charset="0"/>
        <a:ea typeface="+mn-ea"/>
        <a:cs typeface="+mn-cs"/>
      </a:defRPr>
    </a:lvl5pPr>
    <a:lvl6pPr marL="1523375" algn="l" defTabSz="609350" rtl="0" eaLnBrk="1" latinLnBrk="0" hangingPunct="1">
      <a:defRPr sz="800" kern="1200">
        <a:solidFill>
          <a:schemeClr val="tx1"/>
        </a:solidFill>
        <a:latin typeface="+mn-lt"/>
        <a:ea typeface="+mn-ea"/>
        <a:cs typeface="+mn-cs"/>
      </a:defRPr>
    </a:lvl6pPr>
    <a:lvl7pPr marL="1828051" algn="l" defTabSz="609350" rtl="0" eaLnBrk="1" latinLnBrk="0" hangingPunct="1">
      <a:defRPr sz="800" kern="1200">
        <a:solidFill>
          <a:schemeClr val="tx1"/>
        </a:solidFill>
        <a:latin typeface="+mn-lt"/>
        <a:ea typeface="+mn-ea"/>
        <a:cs typeface="+mn-cs"/>
      </a:defRPr>
    </a:lvl7pPr>
    <a:lvl8pPr marL="2132727" algn="l" defTabSz="609350" rtl="0" eaLnBrk="1" latinLnBrk="0" hangingPunct="1">
      <a:defRPr sz="800" kern="1200">
        <a:solidFill>
          <a:schemeClr val="tx1"/>
        </a:solidFill>
        <a:latin typeface="+mn-lt"/>
        <a:ea typeface="+mn-ea"/>
        <a:cs typeface="+mn-cs"/>
      </a:defRPr>
    </a:lvl8pPr>
    <a:lvl9pPr marL="2437401" algn="l" defTabSz="60935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E5357E31-01C8-4DB5-BF7B-B7EFB8CD6990}" type="slidenum">
              <a:rPr lang="zh-CN" altLang="en-US"/>
              <a:pPr/>
              <a:t>1</a:t>
            </a:fld>
            <a:endParaRPr lang="en-US" altLang="zh-CN" dirty="0"/>
          </a:p>
        </p:txBody>
      </p:sp>
      <p:sp>
        <p:nvSpPr>
          <p:cNvPr id="4099" name="Rectangle 2"/>
          <p:cNvSpPr>
            <a:spLocks noGrp="1" noRot="1" noChangeAspect="1" noChangeArrowheads="1" noTextEdit="1"/>
          </p:cNvSpPr>
          <p:nvPr>
            <p:ph type="sldImg"/>
          </p:nvPr>
        </p:nvSpPr>
        <p:spPr>
          <a:xfrm>
            <a:off x="890588" y="696913"/>
            <a:ext cx="5229225" cy="3486150"/>
          </a:xfrm>
          <a:ln/>
        </p:spPr>
      </p:sp>
      <p:sp>
        <p:nvSpPr>
          <p:cNvPr id="4100" name="Rectangle 3"/>
          <p:cNvSpPr>
            <a:spLocks noGrp="1" noChangeArrowheads="1"/>
          </p:cNvSpPr>
          <p:nvPr>
            <p:ph type="body" idx="1"/>
          </p:nvPr>
        </p:nvSpPr>
        <p:spPr>
          <a:noFill/>
          <a:ln/>
        </p:spPr>
        <p:txBody>
          <a:bodyPr/>
          <a:lstStyle/>
          <a:p>
            <a:pPr eaLnBrk="1" hangingPunct="1"/>
            <a:endParaRPr lang="zh-CN" altLang="en-US" dirty="0"/>
          </a:p>
        </p:txBody>
      </p:sp>
    </p:spTree>
    <p:extLst>
      <p:ext uri="{BB962C8B-B14F-4D97-AF65-F5344CB8AC3E}">
        <p14:creationId xmlns:p14="http://schemas.microsoft.com/office/powerpoint/2010/main" val="132586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4" y="6817044"/>
            <a:ext cx="27980217" cy="4704397"/>
          </a:xfrm>
        </p:spPr>
        <p:txBody>
          <a:bodyPr/>
          <a:lstStyle/>
          <a:p>
            <a:r>
              <a:rPr lang="en-US"/>
              <a:t>Click to edit Master title style</a:t>
            </a:r>
          </a:p>
        </p:txBody>
      </p:sp>
      <p:sp>
        <p:nvSpPr>
          <p:cNvPr id="3" name="Subtitle 2"/>
          <p:cNvSpPr>
            <a:spLocks noGrp="1"/>
          </p:cNvSpPr>
          <p:nvPr>
            <p:ph type="subTitle" idx="1"/>
          </p:nvPr>
        </p:nvSpPr>
        <p:spPr>
          <a:xfrm>
            <a:off x="4938186" y="12435840"/>
            <a:ext cx="23042033" cy="5608320"/>
          </a:xfrm>
        </p:spPr>
        <p:txBody>
          <a:bodyPr/>
          <a:lstStyle>
            <a:lvl1pPr marL="0" indent="0" algn="ctr">
              <a:buNone/>
              <a:defRPr/>
            </a:lvl1pPr>
            <a:lvl2pPr marL="304802" indent="0" algn="ctr">
              <a:buNone/>
              <a:defRPr/>
            </a:lvl2pPr>
            <a:lvl3pPr marL="609605" indent="0" algn="ctr">
              <a:buNone/>
              <a:defRPr/>
            </a:lvl3pPr>
            <a:lvl4pPr marL="914407" indent="0" algn="ctr">
              <a:buNone/>
              <a:defRPr/>
            </a:lvl4pPr>
            <a:lvl5pPr marL="1219210" indent="0" algn="ctr">
              <a:buNone/>
              <a:defRPr/>
            </a:lvl5pPr>
            <a:lvl6pPr marL="1524012" indent="0" algn="ctr">
              <a:buNone/>
              <a:defRPr/>
            </a:lvl6pPr>
            <a:lvl7pPr marL="1828814" indent="0" algn="ctr">
              <a:buNone/>
              <a:defRPr/>
            </a:lvl7pPr>
            <a:lvl8pPr marL="2133617" indent="0" algn="ctr">
              <a:buNone/>
              <a:defRPr/>
            </a:lvl8pPr>
            <a:lvl9pPr marL="2438419"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6C832F11-0114-42BB-A1CD-BBE236AC9F0F}" type="slidenum">
              <a:rPr lang="zh-CN" altLang="en-US"/>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4ACE9C91-620C-4B7B-916E-C7474F3061E3}" type="slidenum">
              <a:rPr lang="zh-CN" altLang="en-US"/>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8" y="880112"/>
            <a:ext cx="7407275" cy="187242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4652" y="880112"/>
            <a:ext cx="22120225" cy="187242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35F8A89B-973D-49D3-A976-374934C015E3}" type="slidenum">
              <a:rPr lang="zh-CN" altLang="en-US"/>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23E34E93-635B-4100-990A-21A4C7F59599}" type="slidenum">
              <a:rPr lang="zh-CN" altLang="en-US"/>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763"/>
            <a:ext cx="27980217" cy="435864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163"/>
            <a:ext cx="27980217" cy="4800600"/>
          </a:xfrm>
        </p:spPr>
        <p:txBody>
          <a:bodyPr anchor="b"/>
          <a:lstStyle>
            <a:lvl1pPr marL="0" indent="0">
              <a:buNone/>
              <a:defRPr sz="1333"/>
            </a:lvl1pPr>
            <a:lvl2pPr marL="304802" indent="0">
              <a:buNone/>
              <a:defRPr sz="1200"/>
            </a:lvl2pPr>
            <a:lvl3pPr marL="609605" indent="0">
              <a:buNone/>
              <a:defRPr sz="1067"/>
            </a:lvl3pPr>
            <a:lvl4pPr marL="914407" indent="0">
              <a:buNone/>
              <a:defRPr sz="933"/>
            </a:lvl4pPr>
            <a:lvl5pPr marL="1219210" indent="0">
              <a:buNone/>
              <a:defRPr sz="933"/>
            </a:lvl5pPr>
            <a:lvl6pPr marL="1524012" indent="0">
              <a:buNone/>
              <a:defRPr sz="933"/>
            </a:lvl6pPr>
            <a:lvl7pPr marL="1828814" indent="0">
              <a:buNone/>
              <a:defRPr sz="933"/>
            </a:lvl7pPr>
            <a:lvl8pPr marL="2133617" indent="0">
              <a:buNone/>
              <a:defRPr sz="933"/>
            </a:lvl8pPr>
            <a:lvl9pPr marL="2438419" indent="0">
              <a:buNone/>
              <a:defRPr sz="933"/>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396E0D02-02B8-4DC1-AF86-C9147B168DDD}" type="slidenum">
              <a:rPr lang="zh-CN" altLang="en-US"/>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4654" y="5119691"/>
            <a:ext cx="14763750" cy="14484667"/>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6" y="5119691"/>
            <a:ext cx="14763750" cy="14484667"/>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90446420-04EA-4FC5-96FA-2C4CBFF8DDF2}" type="slidenum">
              <a:rPr lang="zh-CN" altLang="en-US"/>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3" y="879158"/>
            <a:ext cx="2962698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709" y="4912046"/>
            <a:ext cx="14544675" cy="2047875"/>
          </a:xfrm>
        </p:spPr>
        <p:txBody>
          <a:bodyPr anchor="b"/>
          <a:lstStyle>
            <a:lvl1pPr marL="0" indent="0">
              <a:buNone/>
              <a:defRPr sz="1600" b="1"/>
            </a:lvl1pPr>
            <a:lvl2pPr marL="304802" indent="0">
              <a:buNone/>
              <a:defRPr sz="1333" b="1"/>
            </a:lvl2pPr>
            <a:lvl3pPr marL="609605" indent="0">
              <a:buNone/>
              <a:defRPr sz="1200" b="1"/>
            </a:lvl3pPr>
            <a:lvl4pPr marL="914407" indent="0">
              <a:buNone/>
              <a:defRPr sz="1067" b="1"/>
            </a:lvl4pPr>
            <a:lvl5pPr marL="1219210" indent="0">
              <a:buNone/>
              <a:defRPr sz="1067" b="1"/>
            </a:lvl5pPr>
            <a:lvl6pPr marL="1524012" indent="0">
              <a:buNone/>
              <a:defRPr sz="1067" b="1"/>
            </a:lvl6pPr>
            <a:lvl7pPr marL="1828814" indent="0">
              <a:buNone/>
              <a:defRPr sz="1067" b="1"/>
            </a:lvl7pPr>
            <a:lvl8pPr marL="2133617" indent="0">
              <a:buNone/>
              <a:defRPr sz="1067" b="1"/>
            </a:lvl8pPr>
            <a:lvl9pPr marL="2438419"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920"/>
            <a:ext cx="14544675" cy="12643485"/>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8" y="4912046"/>
            <a:ext cx="14551025" cy="2047875"/>
          </a:xfrm>
        </p:spPr>
        <p:txBody>
          <a:bodyPr anchor="b"/>
          <a:lstStyle>
            <a:lvl1pPr marL="0" indent="0">
              <a:buNone/>
              <a:defRPr sz="1600" b="1"/>
            </a:lvl1pPr>
            <a:lvl2pPr marL="304802" indent="0">
              <a:buNone/>
              <a:defRPr sz="1333" b="1"/>
            </a:lvl2pPr>
            <a:lvl3pPr marL="609605" indent="0">
              <a:buNone/>
              <a:defRPr sz="1200" b="1"/>
            </a:lvl3pPr>
            <a:lvl4pPr marL="914407" indent="0">
              <a:buNone/>
              <a:defRPr sz="1067" b="1"/>
            </a:lvl4pPr>
            <a:lvl5pPr marL="1219210" indent="0">
              <a:buNone/>
              <a:defRPr sz="1067" b="1"/>
            </a:lvl5pPr>
            <a:lvl6pPr marL="1524012" indent="0">
              <a:buNone/>
              <a:defRPr sz="1067" b="1"/>
            </a:lvl6pPr>
            <a:lvl7pPr marL="1828814" indent="0">
              <a:buNone/>
              <a:defRPr sz="1067" b="1"/>
            </a:lvl7pPr>
            <a:lvl8pPr marL="2133617" indent="0">
              <a:buNone/>
              <a:defRPr sz="1067" b="1"/>
            </a:lvl8pPr>
            <a:lvl9pPr marL="2438419"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8" y="6959920"/>
            <a:ext cx="14551025" cy="12643485"/>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zh-CN" dirty="0"/>
          </a:p>
        </p:txBody>
      </p:sp>
      <p:sp>
        <p:nvSpPr>
          <p:cNvPr id="8" name="Rectangle 5"/>
          <p:cNvSpPr>
            <a:spLocks noGrp="1" noChangeArrowheads="1"/>
          </p:cNvSpPr>
          <p:nvPr>
            <p:ph type="ftr" sz="quarter" idx="11"/>
          </p:nvPr>
        </p:nvSpPr>
        <p:spPr>
          <a:ln/>
        </p:spPr>
        <p:txBody>
          <a:bodyPr/>
          <a:lstStyle>
            <a:lvl1pPr>
              <a:defRPr/>
            </a:lvl1pPr>
          </a:lstStyle>
          <a:p>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fld id="{3F183BF3-C19C-4D42-A908-FF6AF458ABE6}" type="slidenum">
              <a:rPr lang="zh-CN" altLang="en-US"/>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zh-CN" dirty="0"/>
          </a:p>
        </p:txBody>
      </p:sp>
      <p:sp>
        <p:nvSpPr>
          <p:cNvPr id="4" name="Rectangle 5"/>
          <p:cNvSpPr>
            <a:spLocks noGrp="1" noChangeArrowheads="1"/>
          </p:cNvSpPr>
          <p:nvPr>
            <p:ph type="ftr" sz="quarter" idx="11"/>
          </p:nvPr>
        </p:nvSpPr>
        <p:spPr>
          <a:ln/>
        </p:spPr>
        <p:txBody>
          <a:bodyPr/>
          <a:lstStyle>
            <a:lvl1pPr>
              <a:defRPr/>
            </a:lvl1pPr>
          </a:lstStyle>
          <a:p>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fld id="{CE2613FE-599D-4AA0-8F3B-DA3DAB1D8DB5}" type="slidenum">
              <a:rPr lang="zh-CN" altLang="en-US"/>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CN" dirty="0"/>
          </a:p>
        </p:txBody>
      </p:sp>
      <p:sp>
        <p:nvSpPr>
          <p:cNvPr id="3" name="Rectangle 5"/>
          <p:cNvSpPr>
            <a:spLocks noGrp="1" noChangeArrowheads="1"/>
          </p:cNvSpPr>
          <p:nvPr>
            <p:ph type="ftr" sz="quarter" idx="11"/>
          </p:nvPr>
        </p:nvSpPr>
        <p:spPr>
          <a:ln/>
        </p:spPr>
        <p:txBody>
          <a:bodyPr/>
          <a:lstStyle>
            <a:lvl1pPr>
              <a:defRPr/>
            </a:lvl1pPr>
          </a:lstStyle>
          <a:p>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fld id="{E5D1ADEA-34AA-4AA3-830B-7883896C3559}" type="slidenum">
              <a:rPr lang="zh-CN" altLang="en-US"/>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3443"/>
            <a:ext cx="10829925" cy="371856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12870393" y="873443"/>
            <a:ext cx="18402300" cy="18729960"/>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003"/>
            <a:ext cx="10829925" cy="15011400"/>
          </a:xfrm>
        </p:spPr>
        <p:txBody>
          <a:bodyPr/>
          <a:lstStyle>
            <a:lvl1pPr marL="0" indent="0">
              <a:buNone/>
              <a:defRPr sz="933"/>
            </a:lvl1pPr>
            <a:lvl2pPr marL="304802" indent="0">
              <a:buNone/>
              <a:defRPr sz="800"/>
            </a:lvl2pPr>
            <a:lvl3pPr marL="609605" indent="0">
              <a:buNone/>
              <a:defRPr sz="667"/>
            </a:lvl3pPr>
            <a:lvl4pPr marL="914407" indent="0">
              <a:buNone/>
              <a:defRPr sz="600"/>
            </a:lvl4pPr>
            <a:lvl5pPr marL="1219210" indent="0">
              <a:buNone/>
              <a:defRPr sz="600"/>
            </a:lvl5pPr>
            <a:lvl6pPr marL="1524012" indent="0">
              <a:buNone/>
              <a:defRPr sz="600"/>
            </a:lvl6pPr>
            <a:lvl7pPr marL="1828814" indent="0">
              <a:buNone/>
              <a:defRPr sz="600"/>
            </a:lvl7pPr>
            <a:lvl8pPr marL="2133617" indent="0">
              <a:buNone/>
              <a:defRPr sz="600"/>
            </a:lvl8pPr>
            <a:lvl9pPr marL="2438419"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6B7C98B-9ED6-48D7-BF9E-CAEC8F2C9741}" type="slidenum">
              <a:rPr lang="zh-CN" altLang="en-US"/>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60" y="15361920"/>
            <a:ext cx="19750617" cy="1813560"/>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6452660" y="1961198"/>
            <a:ext cx="19750617" cy="13167360"/>
          </a:xfrm>
        </p:spPr>
        <p:txBody>
          <a:bodyPr/>
          <a:lstStyle>
            <a:lvl1pPr marL="0" indent="0">
              <a:buNone/>
              <a:defRPr sz="2133"/>
            </a:lvl1pPr>
            <a:lvl2pPr marL="304802" indent="0">
              <a:buNone/>
              <a:defRPr sz="1867"/>
            </a:lvl2pPr>
            <a:lvl3pPr marL="609605" indent="0">
              <a:buNone/>
              <a:defRPr sz="1600"/>
            </a:lvl3pPr>
            <a:lvl4pPr marL="914407" indent="0">
              <a:buNone/>
              <a:defRPr sz="1333"/>
            </a:lvl4pPr>
            <a:lvl5pPr marL="1219210" indent="0">
              <a:buNone/>
              <a:defRPr sz="1333"/>
            </a:lvl5pPr>
            <a:lvl6pPr marL="1524012" indent="0">
              <a:buNone/>
              <a:defRPr sz="1333"/>
            </a:lvl6pPr>
            <a:lvl7pPr marL="1828814" indent="0">
              <a:buNone/>
              <a:defRPr sz="1333"/>
            </a:lvl7pPr>
            <a:lvl8pPr marL="2133617" indent="0">
              <a:buNone/>
              <a:defRPr sz="1333"/>
            </a:lvl8pPr>
            <a:lvl9pPr marL="2438419" indent="0">
              <a:buNone/>
              <a:defRPr sz="1333"/>
            </a:lvl9pPr>
          </a:lstStyle>
          <a:p>
            <a:pPr lvl="0"/>
            <a:endParaRPr lang="en-US" noProof="0" dirty="0"/>
          </a:p>
        </p:txBody>
      </p:sp>
      <p:sp>
        <p:nvSpPr>
          <p:cNvPr id="4" name="Text Placeholder 3"/>
          <p:cNvSpPr>
            <a:spLocks noGrp="1"/>
          </p:cNvSpPr>
          <p:nvPr>
            <p:ph type="body" sz="half" idx="2"/>
          </p:nvPr>
        </p:nvSpPr>
        <p:spPr>
          <a:xfrm>
            <a:off x="6452660" y="17175480"/>
            <a:ext cx="19750617" cy="2575560"/>
          </a:xfrm>
        </p:spPr>
        <p:txBody>
          <a:bodyPr/>
          <a:lstStyle>
            <a:lvl1pPr marL="0" indent="0">
              <a:buNone/>
              <a:defRPr sz="933"/>
            </a:lvl1pPr>
            <a:lvl2pPr marL="304802" indent="0">
              <a:buNone/>
              <a:defRPr sz="800"/>
            </a:lvl2pPr>
            <a:lvl3pPr marL="609605" indent="0">
              <a:buNone/>
              <a:defRPr sz="667"/>
            </a:lvl3pPr>
            <a:lvl4pPr marL="914407" indent="0">
              <a:buNone/>
              <a:defRPr sz="600"/>
            </a:lvl4pPr>
            <a:lvl5pPr marL="1219210" indent="0">
              <a:buNone/>
              <a:defRPr sz="600"/>
            </a:lvl5pPr>
            <a:lvl6pPr marL="1524012" indent="0">
              <a:buNone/>
              <a:defRPr sz="600"/>
            </a:lvl6pPr>
            <a:lvl7pPr marL="1828814" indent="0">
              <a:buNone/>
              <a:defRPr sz="600"/>
            </a:lvl7pPr>
            <a:lvl8pPr marL="2133617" indent="0">
              <a:buNone/>
              <a:defRPr sz="600"/>
            </a:lvl8pPr>
            <a:lvl9pPr marL="2438419"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DBF993A-E011-4694-9829-32A51AA3F9F5}" type="slidenum">
              <a:rPr lang="zh-CN" altLang="en-US"/>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4651" y="880534"/>
            <a:ext cx="29629100" cy="3654425"/>
          </a:xfrm>
          <a:prstGeom prst="rect">
            <a:avLst/>
          </a:prstGeom>
          <a:noFill/>
          <a:ln w="9525">
            <a:noFill/>
            <a:miter lim="800000"/>
            <a:headEnd/>
            <a:tailEnd/>
          </a:ln>
        </p:spPr>
        <p:txBody>
          <a:bodyPr vert="horz" wrap="square" lIns="625027" tIns="312513" rIns="625027" bIns="312513"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1644651" y="5120218"/>
            <a:ext cx="29629100" cy="14484350"/>
          </a:xfrm>
          <a:prstGeom prst="rect">
            <a:avLst/>
          </a:prstGeom>
          <a:noFill/>
          <a:ln w="9525">
            <a:noFill/>
            <a:miter lim="800000"/>
            <a:headEnd/>
            <a:tailEnd/>
          </a:ln>
        </p:spPr>
        <p:txBody>
          <a:bodyPr vert="horz" wrap="square" lIns="625027" tIns="312513" rIns="625027" bIns="312513"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1644651" y="19987684"/>
            <a:ext cx="7683500" cy="1521883"/>
          </a:xfrm>
          <a:prstGeom prst="rect">
            <a:avLst/>
          </a:prstGeom>
          <a:noFill/>
          <a:ln w="9525">
            <a:noFill/>
            <a:miter lim="800000"/>
            <a:headEnd/>
            <a:tailEnd/>
          </a:ln>
          <a:effectLst/>
        </p:spPr>
        <p:txBody>
          <a:bodyPr vert="horz" wrap="square" lIns="625027" tIns="312513" rIns="625027" bIns="312513" numCol="1" anchor="t" anchorCtr="0" compatLnSpc="1">
            <a:prstTxWarp prst="textNoShape">
              <a:avLst/>
            </a:prstTxWarp>
          </a:bodyPr>
          <a:lstStyle>
            <a:lvl1pPr>
              <a:defRPr sz="6400">
                <a:ea typeface="宋体" pitchFamily="2" charset="-122"/>
              </a:defRPr>
            </a:lvl1pPr>
          </a:lstStyle>
          <a:p>
            <a:endParaRPr lang="en-US" altLang="zh-CN" dirty="0"/>
          </a:p>
        </p:txBody>
      </p:sp>
      <p:sp>
        <p:nvSpPr>
          <p:cNvPr id="1029" name="Rectangle 5"/>
          <p:cNvSpPr>
            <a:spLocks noGrp="1" noChangeArrowheads="1"/>
          </p:cNvSpPr>
          <p:nvPr>
            <p:ph type="ftr" sz="quarter" idx="3"/>
          </p:nvPr>
        </p:nvSpPr>
        <p:spPr bwMode="auto">
          <a:xfrm>
            <a:off x="11245851" y="19987684"/>
            <a:ext cx="10426700" cy="1521883"/>
          </a:xfrm>
          <a:prstGeom prst="rect">
            <a:avLst/>
          </a:prstGeom>
          <a:noFill/>
          <a:ln w="9525">
            <a:noFill/>
            <a:miter lim="800000"/>
            <a:headEnd/>
            <a:tailEnd/>
          </a:ln>
          <a:effectLst/>
        </p:spPr>
        <p:txBody>
          <a:bodyPr vert="horz" wrap="square" lIns="625027" tIns="312513" rIns="625027" bIns="312513" numCol="1" anchor="t" anchorCtr="0" compatLnSpc="1">
            <a:prstTxWarp prst="textNoShape">
              <a:avLst/>
            </a:prstTxWarp>
          </a:bodyPr>
          <a:lstStyle>
            <a:lvl1pPr algn="ctr">
              <a:defRPr sz="6400">
                <a:ea typeface="宋体" pitchFamily="2" charset="-122"/>
              </a:defRPr>
            </a:lvl1pPr>
          </a:lstStyle>
          <a:p>
            <a:endParaRPr lang="en-US" altLang="zh-CN" dirty="0"/>
          </a:p>
        </p:txBody>
      </p:sp>
      <p:sp>
        <p:nvSpPr>
          <p:cNvPr id="1030" name="Rectangle 6"/>
          <p:cNvSpPr>
            <a:spLocks noGrp="1" noChangeArrowheads="1"/>
          </p:cNvSpPr>
          <p:nvPr>
            <p:ph type="sldNum" sz="quarter" idx="4"/>
          </p:nvPr>
        </p:nvSpPr>
        <p:spPr bwMode="auto">
          <a:xfrm>
            <a:off x="23590251" y="19987684"/>
            <a:ext cx="7683500" cy="1521883"/>
          </a:xfrm>
          <a:prstGeom prst="rect">
            <a:avLst/>
          </a:prstGeom>
          <a:noFill/>
          <a:ln w="9525">
            <a:noFill/>
            <a:miter lim="800000"/>
            <a:headEnd/>
            <a:tailEnd/>
          </a:ln>
          <a:effectLst/>
        </p:spPr>
        <p:txBody>
          <a:bodyPr vert="horz" wrap="square" lIns="625027" tIns="312513" rIns="625027" bIns="312513" numCol="1" anchor="t" anchorCtr="0" compatLnSpc="1">
            <a:prstTxWarp prst="textNoShape">
              <a:avLst/>
            </a:prstTxWarp>
          </a:bodyPr>
          <a:lstStyle>
            <a:lvl1pPr algn="r">
              <a:defRPr sz="6400">
                <a:ea typeface="宋体" pitchFamily="2" charset="-122"/>
              </a:defRPr>
            </a:lvl1pPr>
          </a:lstStyle>
          <a:p>
            <a:fld id="{225AF987-A836-4BF4-BEA9-2DCBD8310747}" type="slidenum">
              <a:rPr lang="zh-CN" altLang="en-US"/>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6694" rtl="0" eaLnBrk="0" fontAlgn="base" hangingPunct="0">
        <a:spcBef>
          <a:spcPct val="0"/>
        </a:spcBef>
        <a:spcAft>
          <a:spcPct val="0"/>
        </a:spcAft>
        <a:defRPr sz="20000">
          <a:solidFill>
            <a:schemeClr val="tx2"/>
          </a:solidFill>
          <a:latin typeface="+mj-lt"/>
          <a:ea typeface="+mj-ea"/>
          <a:cs typeface="+mj-cs"/>
        </a:defRPr>
      </a:lvl1pPr>
      <a:lvl2pPr algn="ctr" defTabSz="4166694" rtl="0" eaLnBrk="0" fontAlgn="base" hangingPunct="0">
        <a:spcBef>
          <a:spcPct val="0"/>
        </a:spcBef>
        <a:spcAft>
          <a:spcPct val="0"/>
        </a:spcAft>
        <a:defRPr sz="20000">
          <a:solidFill>
            <a:schemeClr val="tx2"/>
          </a:solidFill>
          <a:latin typeface="Arial" charset="0"/>
        </a:defRPr>
      </a:lvl2pPr>
      <a:lvl3pPr algn="ctr" defTabSz="4166694" rtl="0" eaLnBrk="0" fontAlgn="base" hangingPunct="0">
        <a:spcBef>
          <a:spcPct val="0"/>
        </a:spcBef>
        <a:spcAft>
          <a:spcPct val="0"/>
        </a:spcAft>
        <a:defRPr sz="20000">
          <a:solidFill>
            <a:schemeClr val="tx2"/>
          </a:solidFill>
          <a:latin typeface="Arial" charset="0"/>
        </a:defRPr>
      </a:lvl3pPr>
      <a:lvl4pPr algn="ctr" defTabSz="4166694" rtl="0" eaLnBrk="0" fontAlgn="base" hangingPunct="0">
        <a:spcBef>
          <a:spcPct val="0"/>
        </a:spcBef>
        <a:spcAft>
          <a:spcPct val="0"/>
        </a:spcAft>
        <a:defRPr sz="20000">
          <a:solidFill>
            <a:schemeClr val="tx2"/>
          </a:solidFill>
          <a:latin typeface="Arial" charset="0"/>
        </a:defRPr>
      </a:lvl4pPr>
      <a:lvl5pPr algn="ctr" defTabSz="4166694" rtl="0" eaLnBrk="0" fontAlgn="base" hangingPunct="0">
        <a:spcBef>
          <a:spcPct val="0"/>
        </a:spcBef>
        <a:spcAft>
          <a:spcPct val="0"/>
        </a:spcAft>
        <a:defRPr sz="20000">
          <a:solidFill>
            <a:schemeClr val="tx2"/>
          </a:solidFill>
          <a:latin typeface="Arial" charset="0"/>
        </a:defRPr>
      </a:lvl5pPr>
      <a:lvl6pPr marL="304802" algn="ctr" defTabSz="4166694" rtl="0" fontAlgn="base">
        <a:spcBef>
          <a:spcPct val="0"/>
        </a:spcBef>
        <a:spcAft>
          <a:spcPct val="0"/>
        </a:spcAft>
        <a:defRPr sz="20000">
          <a:solidFill>
            <a:schemeClr val="tx2"/>
          </a:solidFill>
          <a:latin typeface="Arial" charset="0"/>
        </a:defRPr>
      </a:lvl6pPr>
      <a:lvl7pPr marL="609605" algn="ctr" defTabSz="4166694" rtl="0" fontAlgn="base">
        <a:spcBef>
          <a:spcPct val="0"/>
        </a:spcBef>
        <a:spcAft>
          <a:spcPct val="0"/>
        </a:spcAft>
        <a:defRPr sz="20000">
          <a:solidFill>
            <a:schemeClr val="tx2"/>
          </a:solidFill>
          <a:latin typeface="Arial" charset="0"/>
        </a:defRPr>
      </a:lvl7pPr>
      <a:lvl8pPr marL="914407" algn="ctr" defTabSz="4166694" rtl="0" fontAlgn="base">
        <a:spcBef>
          <a:spcPct val="0"/>
        </a:spcBef>
        <a:spcAft>
          <a:spcPct val="0"/>
        </a:spcAft>
        <a:defRPr sz="20000">
          <a:solidFill>
            <a:schemeClr val="tx2"/>
          </a:solidFill>
          <a:latin typeface="Arial" charset="0"/>
        </a:defRPr>
      </a:lvl8pPr>
      <a:lvl9pPr marL="1219210" algn="ctr" defTabSz="4166694" rtl="0" fontAlgn="base">
        <a:spcBef>
          <a:spcPct val="0"/>
        </a:spcBef>
        <a:spcAft>
          <a:spcPct val="0"/>
        </a:spcAft>
        <a:defRPr sz="20000">
          <a:solidFill>
            <a:schemeClr val="tx2"/>
          </a:solidFill>
          <a:latin typeface="Arial" charset="0"/>
        </a:defRPr>
      </a:lvl9pPr>
    </p:titleStyle>
    <p:bodyStyle>
      <a:lvl1pPr marL="1562113" indent="-1562113" algn="l" defTabSz="4166694" rtl="0" eaLnBrk="0" fontAlgn="base" hangingPunct="0">
        <a:spcBef>
          <a:spcPct val="20000"/>
        </a:spcBef>
        <a:spcAft>
          <a:spcPct val="0"/>
        </a:spcAft>
        <a:buChar char="•"/>
        <a:defRPr sz="14534">
          <a:solidFill>
            <a:schemeClr val="tx1"/>
          </a:solidFill>
          <a:latin typeface="+mn-lt"/>
          <a:ea typeface="+mn-ea"/>
          <a:cs typeface="+mn-cs"/>
        </a:defRPr>
      </a:lvl1pPr>
      <a:lvl2pPr marL="3385637" indent="-1300702" algn="l" defTabSz="4166694" rtl="0" eaLnBrk="0" fontAlgn="base" hangingPunct="0">
        <a:spcBef>
          <a:spcPct val="20000"/>
        </a:spcBef>
        <a:spcAft>
          <a:spcPct val="0"/>
        </a:spcAft>
        <a:buChar char="–"/>
        <a:defRPr sz="12734">
          <a:solidFill>
            <a:schemeClr val="tx1"/>
          </a:solidFill>
          <a:latin typeface="+mn-lt"/>
        </a:defRPr>
      </a:lvl2pPr>
      <a:lvl3pPr marL="5207042" indent="-1040351" algn="l" defTabSz="4166694" rtl="0" eaLnBrk="0" fontAlgn="base" hangingPunct="0">
        <a:spcBef>
          <a:spcPct val="20000"/>
        </a:spcBef>
        <a:spcAft>
          <a:spcPct val="0"/>
        </a:spcAft>
        <a:buChar char="•"/>
        <a:defRPr sz="11001">
          <a:solidFill>
            <a:schemeClr val="tx1"/>
          </a:solidFill>
          <a:latin typeface="+mn-lt"/>
        </a:defRPr>
      </a:lvl3pPr>
      <a:lvl4pPr marL="7290919" indent="-1040351" algn="l" defTabSz="4166694" rtl="0" eaLnBrk="0" fontAlgn="base" hangingPunct="0">
        <a:spcBef>
          <a:spcPct val="20000"/>
        </a:spcBef>
        <a:spcAft>
          <a:spcPct val="0"/>
        </a:spcAft>
        <a:buChar char="–"/>
        <a:defRPr sz="9000">
          <a:solidFill>
            <a:schemeClr val="tx1"/>
          </a:solidFill>
          <a:latin typeface="+mn-lt"/>
        </a:defRPr>
      </a:lvl4pPr>
      <a:lvl5pPr marL="9374793" indent="-1040351" algn="l" defTabSz="4166694" rtl="0" eaLnBrk="0" fontAlgn="base" hangingPunct="0">
        <a:spcBef>
          <a:spcPct val="20000"/>
        </a:spcBef>
        <a:spcAft>
          <a:spcPct val="0"/>
        </a:spcAft>
        <a:buChar char="»"/>
        <a:defRPr sz="9000">
          <a:solidFill>
            <a:schemeClr val="tx1"/>
          </a:solidFill>
          <a:latin typeface="+mn-lt"/>
        </a:defRPr>
      </a:lvl5pPr>
      <a:lvl6pPr marL="9679596" indent="-1040351" algn="l" defTabSz="4166694" rtl="0" fontAlgn="base">
        <a:spcBef>
          <a:spcPct val="20000"/>
        </a:spcBef>
        <a:spcAft>
          <a:spcPct val="0"/>
        </a:spcAft>
        <a:buChar char="»"/>
        <a:defRPr sz="9000">
          <a:solidFill>
            <a:schemeClr val="tx1"/>
          </a:solidFill>
          <a:latin typeface="+mn-lt"/>
        </a:defRPr>
      </a:lvl6pPr>
      <a:lvl7pPr marL="9984399" indent="-1040351" algn="l" defTabSz="4166694" rtl="0" fontAlgn="base">
        <a:spcBef>
          <a:spcPct val="20000"/>
        </a:spcBef>
        <a:spcAft>
          <a:spcPct val="0"/>
        </a:spcAft>
        <a:buChar char="»"/>
        <a:defRPr sz="9000">
          <a:solidFill>
            <a:schemeClr val="tx1"/>
          </a:solidFill>
          <a:latin typeface="+mn-lt"/>
        </a:defRPr>
      </a:lvl7pPr>
      <a:lvl8pPr marL="10289200" indent="-1040351" algn="l" defTabSz="4166694" rtl="0" fontAlgn="base">
        <a:spcBef>
          <a:spcPct val="20000"/>
        </a:spcBef>
        <a:spcAft>
          <a:spcPct val="0"/>
        </a:spcAft>
        <a:buChar char="»"/>
        <a:defRPr sz="9000">
          <a:solidFill>
            <a:schemeClr val="tx1"/>
          </a:solidFill>
          <a:latin typeface="+mn-lt"/>
        </a:defRPr>
      </a:lvl8pPr>
      <a:lvl9pPr marL="10594004" indent="-1040351" algn="l" defTabSz="4166694" rtl="0" fontAlgn="base">
        <a:spcBef>
          <a:spcPct val="20000"/>
        </a:spcBef>
        <a:spcAft>
          <a:spcPct val="0"/>
        </a:spcAft>
        <a:buChar char="»"/>
        <a:defRPr sz="9000">
          <a:solidFill>
            <a:schemeClr val="tx1"/>
          </a:solidFill>
          <a:latin typeface="+mn-lt"/>
        </a:defRPr>
      </a:lvl9pPr>
    </p:bodyStyle>
    <p:otherStyle>
      <a:defPPr>
        <a:defRPr lang="en-US"/>
      </a:defPPr>
      <a:lvl1pPr marL="0" algn="l" defTabSz="609605" rtl="0" eaLnBrk="1" latinLnBrk="0" hangingPunct="1">
        <a:defRPr sz="1200" kern="1200">
          <a:solidFill>
            <a:schemeClr val="tx1"/>
          </a:solidFill>
          <a:latin typeface="+mn-lt"/>
          <a:ea typeface="+mn-ea"/>
          <a:cs typeface="+mn-cs"/>
        </a:defRPr>
      </a:lvl1pPr>
      <a:lvl2pPr marL="304802" algn="l" defTabSz="609605" rtl="0" eaLnBrk="1" latinLnBrk="0" hangingPunct="1">
        <a:defRPr sz="1200" kern="1200">
          <a:solidFill>
            <a:schemeClr val="tx1"/>
          </a:solidFill>
          <a:latin typeface="+mn-lt"/>
          <a:ea typeface="+mn-ea"/>
          <a:cs typeface="+mn-cs"/>
        </a:defRPr>
      </a:lvl2pPr>
      <a:lvl3pPr marL="609605" algn="l" defTabSz="609605" rtl="0" eaLnBrk="1" latinLnBrk="0" hangingPunct="1">
        <a:defRPr sz="1200" kern="1200">
          <a:solidFill>
            <a:schemeClr val="tx1"/>
          </a:solidFill>
          <a:latin typeface="+mn-lt"/>
          <a:ea typeface="+mn-ea"/>
          <a:cs typeface="+mn-cs"/>
        </a:defRPr>
      </a:lvl3pPr>
      <a:lvl4pPr marL="914407" algn="l" defTabSz="609605" rtl="0" eaLnBrk="1" latinLnBrk="0" hangingPunct="1">
        <a:defRPr sz="1200" kern="1200">
          <a:solidFill>
            <a:schemeClr val="tx1"/>
          </a:solidFill>
          <a:latin typeface="+mn-lt"/>
          <a:ea typeface="+mn-ea"/>
          <a:cs typeface="+mn-cs"/>
        </a:defRPr>
      </a:lvl4pPr>
      <a:lvl5pPr marL="1219210" algn="l" defTabSz="609605" rtl="0" eaLnBrk="1" latinLnBrk="0" hangingPunct="1">
        <a:defRPr sz="1200" kern="1200">
          <a:solidFill>
            <a:schemeClr val="tx1"/>
          </a:solidFill>
          <a:latin typeface="+mn-lt"/>
          <a:ea typeface="+mn-ea"/>
          <a:cs typeface="+mn-cs"/>
        </a:defRPr>
      </a:lvl5pPr>
      <a:lvl6pPr marL="1524012" algn="l" defTabSz="609605" rtl="0" eaLnBrk="1" latinLnBrk="0" hangingPunct="1">
        <a:defRPr sz="1200" kern="1200">
          <a:solidFill>
            <a:schemeClr val="tx1"/>
          </a:solidFill>
          <a:latin typeface="+mn-lt"/>
          <a:ea typeface="+mn-ea"/>
          <a:cs typeface="+mn-cs"/>
        </a:defRPr>
      </a:lvl6pPr>
      <a:lvl7pPr marL="1828814" algn="l" defTabSz="609605" rtl="0" eaLnBrk="1" latinLnBrk="0" hangingPunct="1">
        <a:defRPr sz="1200" kern="1200">
          <a:solidFill>
            <a:schemeClr val="tx1"/>
          </a:solidFill>
          <a:latin typeface="+mn-lt"/>
          <a:ea typeface="+mn-ea"/>
          <a:cs typeface="+mn-cs"/>
        </a:defRPr>
      </a:lvl7pPr>
      <a:lvl8pPr marL="2133617" algn="l" defTabSz="609605" rtl="0" eaLnBrk="1" latinLnBrk="0" hangingPunct="1">
        <a:defRPr sz="1200" kern="1200">
          <a:solidFill>
            <a:schemeClr val="tx1"/>
          </a:solidFill>
          <a:latin typeface="+mn-lt"/>
          <a:ea typeface="+mn-ea"/>
          <a:cs typeface="+mn-cs"/>
        </a:defRPr>
      </a:lvl8pPr>
      <a:lvl9pPr marL="2438419" algn="l" defTabSz="609605"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2" name="Picture 451">
            <a:extLst>
              <a:ext uri="{FF2B5EF4-FFF2-40B4-BE49-F238E27FC236}">
                <a16:creationId xmlns:a16="http://schemas.microsoft.com/office/drawing/2014/main" id="{1D138CA7-4911-403B-BA09-A5BD2131F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5619" y="16430148"/>
            <a:ext cx="7123370" cy="2937845"/>
          </a:xfrm>
          <a:prstGeom prst="rect">
            <a:avLst/>
          </a:prstGeom>
        </p:spPr>
      </p:pic>
      <p:sp>
        <p:nvSpPr>
          <p:cNvPr id="51" name="Rectangle 4"/>
          <p:cNvSpPr>
            <a:spLocks noChangeArrowheads="1"/>
          </p:cNvSpPr>
          <p:nvPr/>
        </p:nvSpPr>
        <p:spPr bwMode="auto">
          <a:xfrm>
            <a:off x="313074" y="-79072"/>
            <a:ext cx="32496597" cy="2468311"/>
          </a:xfrm>
          <a:prstGeom prst="rect">
            <a:avLst/>
          </a:prstGeom>
          <a:noFill/>
          <a:ln w="28575">
            <a:noFill/>
            <a:miter lim="800000"/>
            <a:headEnd/>
            <a:tailEnd/>
          </a:ln>
          <a:effectLst/>
        </p:spPr>
        <p:txBody>
          <a:bodyPr wrap="none" lIns="0" tIns="0" rIns="0" bIns="0" anchor="ctr"/>
          <a:lstStyle/>
          <a:p>
            <a:pPr algn="ctr" defTabSz="4166694"/>
            <a:endParaRPr lang="zh-CN" altLang="en-US" sz="8132">
              <a:ea typeface="宋体" pitchFamily="2" charset="-122"/>
            </a:endParaRPr>
          </a:p>
        </p:txBody>
      </p:sp>
      <p:sp>
        <p:nvSpPr>
          <p:cNvPr id="2054" name="Text Box 9"/>
          <p:cNvSpPr txBox="1">
            <a:spLocks noChangeArrowheads="1"/>
          </p:cNvSpPr>
          <p:nvPr/>
        </p:nvSpPr>
        <p:spPr bwMode="auto">
          <a:xfrm>
            <a:off x="3226536" y="235931"/>
            <a:ext cx="26263600" cy="830576"/>
          </a:xfrm>
          <a:prstGeom prst="rect">
            <a:avLst/>
          </a:prstGeom>
          <a:noFill/>
          <a:ln w="9525">
            <a:noFill/>
            <a:miter lim="800000"/>
            <a:headEnd/>
            <a:tailEnd/>
          </a:ln>
        </p:spPr>
        <p:txBody>
          <a:bodyPr lIns="91151" tIns="45575" rIns="91151" bIns="45575">
            <a:spAutoFit/>
          </a:bodyPr>
          <a:lstStyle/>
          <a:p>
            <a:pPr algn="ctr"/>
            <a:r>
              <a:rPr lang="en-US" sz="4799" b="1" dirty="0">
                <a:latin typeface="+mj-lt"/>
              </a:rPr>
              <a:t>Artificial neural networks for prediction of the local field potential</a:t>
            </a:r>
            <a:endParaRPr lang="en-US" sz="4799" dirty="0">
              <a:latin typeface="+mj-lt"/>
            </a:endParaRPr>
          </a:p>
        </p:txBody>
      </p:sp>
      <p:sp>
        <p:nvSpPr>
          <p:cNvPr id="2055" name="Text Box 11"/>
          <p:cNvSpPr txBox="1">
            <a:spLocks noChangeArrowheads="1"/>
          </p:cNvSpPr>
          <p:nvPr/>
        </p:nvSpPr>
        <p:spPr bwMode="auto">
          <a:xfrm>
            <a:off x="342083" y="1001535"/>
            <a:ext cx="32438577" cy="1387774"/>
          </a:xfrm>
          <a:prstGeom prst="rect">
            <a:avLst/>
          </a:prstGeom>
          <a:noFill/>
          <a:ln w="9525">
            <a:noFill/>
            <a:miter lim="800000"/>
            <a:headEnd/>
            <a:tailEnd/>
          </a:ln>
        </p:spPr>
        <p:txBody>
          <a:bodyPr wrap="square" lIns="73747" tIns="36873" rIns="73747" bIns="36873">
            <a:spAutoFit/>
          </a:bodyPr>
          <a:lstStyle/>
          <a:p>
            <a:pPr algn="ctr"/>
            <a:r>
              <a:rPr lang="en-US" altLang="zh-CN" sz="3200" dirty="0"/>
              <a:t>Benjamin Latimer</a:t>
            </a:r>
            <a:r>
              <a:rPr lang="en-US" altLang="zh-CN" sz="3200" baseline="30000" dirty="0"/>
              <a:t>1</a:t>
            </a:r>
            <a:r>
              <a:rPr lang="en-US" sz="3200" dirty="0"/>
              <a:t>, </a:t>
            </a:r>
            <a:r>
              <a:rPr lang="en-US" sz="3200" dirty="0" err="1"/>
              <a:t>Ziao</a:t>
            </a:r>
            <a:r>
              <a:rPr lang="en-US" sz="3200" dirty="0"/>
              <a:t> Chen</a:t>
            </a:r>
            <a:r>
              <a:rPr lang="en-US" sz="3200" baseline="30000" dirty="0"/>
              <a:t>1</a:t>
            </a:r>
            <a:r>
              <a:rPr lang="en-US" sz="3200" dirty="0"/>
              <a:t>, Tyler Banks</a:t>
            </a:r>
            <a:r>
              <a:rPr lang="en-US" sz="3200" baseline="30000" dirty="0"/>
              <a:t>1</a:t>
            </a:r>
            <a:r>
              <a:rPr lang="en-US" sz="3200" dirty="0"/>
              <a:t>, Dominic Ho</a:t>
            </a:r>
            <a:r>
              <a:rPr lang="en-US" sz="3200" baseline="30000" dirty="0"/>
              <a:t>1</a:t>
            </a:r>
            <a:r>
              <a:rPr lang="en-US" sz="3200" dirty="0"/>
              <a:t>, Vasiliki Kanta</a:t>
            </a:r>
            <a:r>
              <a:rPr lang="en-US" sz="3200" baseline="30000" dirty="0"/>
              <a:t>2</a:t>
            </a:r>
            <a:r>
              <a:rPr lang="en-US" altLang="zh-CN" sz="3200" dirty="0"/>
              <a:t>, </a:t>
            </a:r>
            <a:r>
              <a:rPr lang="en-US" sz="3200" dirty="0"/>
              <a:t>Drew B. Headley</a:t>
            </a:r>
            <a:r>
              <a:rPr lang="en-US" sz="3200" baseline="30000" dirty="0"/>
              <a:t>2</a:t>
            </a:r>
            <a:r>
              <a:rPr lang="en-US" sz="3200" dirty="0"/>
              <a:t>, Denis Paré</a:t>
            </a:r>
            <a:r>
              <a:rPr lang="en-US" sz="3200" baseline="30000" dirty="0"/>
              <a:t>2</a:t>
            </a:r>
            <a:r>
              <a:rPr lang="en-US" sz="3200" dirty="0"/>
              <a:t>, </a:t>
            </a:r>
            <a:r>
              <a:rPr lang="en-US" altLang="zh-CN" sz="3200" dirty="0"/>
              <a:t>Satish S. Nair</a:t>
            </a:r>
            <a:r>
              <a:rPr lang="en-US" altLang="zh-CN" sz="3200" baseline="30000" dirty="0"/>
              <a:t>1   </a:t>
            </a:r>
          </a:p>
          <a:p>
            <a:pPr algn="ctr" defTabSz="4166694"/>
            <a:r>
              <a:rPr lang="en-US" altLang="zh-CN" sz="2667" baseline="30000" dirty="0">
                <a:ea typeface="宋体" pitchFamily="2" charset="-122"/>
              </a:rPr>
              <a:t>1</a:t>
            </a:r>
            <a:r>
              <a:rPr lang="en-US" altLang="zh-CN" sz="2667" dirty="0">
                <a:ea typeface="宋体" pitchFamily="2" charset="-122"/>
              </a:rPr>
              <a:t>Dept. of Electrical Engineering and Computer Science, </a:t>
            </a:r>
            <a:r>
              <a:rPr lang="en-GB" sz="2667" dirty="0"/>
              <a:t>University of</a:t>
            </a:r>
            <a:r>
              <a:rPr lang="en-GB" sz="2667" b="1" dirty="0"/>
              <a:t> </a:t>
            </a:r>
            <a:r>
              <a:rPr lang="en-GB" sz="2667" dirty="0"/>
              <a:t>Missouri, Columbia, MO</a:t>
            </a:r>
          </a:p>
          <a:p>
            <a:pPr algn="ctr" defTabSz="4166694"/>
            <a:r>
              <a:rPr lang="en-GB" sz="2667" dirty="0"/>
              <a:t> </a:t>
            </a:r>
            <a:r>
              <a:rPr lang="en-GB" sz="2667" baseline="30000" dirty="0"/>
              <a:t>2</a:t>
            </a:r>
            <a:r>
              <a:rPr lang="en-GB" sz="2667" dirty="0"/>
              <a:t>Center for Molecular and </a:t>
            </a:r>
            <a:r>
              <a:rPr lang="en-GB" sz="2667" dirty="0" err="1"/>
              <a:t>Behavioral</a:t>
            </a:r>
            <a:r>
              <a:rPr lang="en-GB" sz="2667" dirty="0"/>
              <a:t> Neuroscience, Rutgers University, Newark, NJ </a:t>
            </a:r>
            <a:endParaRPr lang="en-GB" sz="2667" baseline="30000" dirty="0"/>
          </a:p>
        </p:txBody>
      </p:sp>
      <p:pic>
        <p:nvPicPr>
          <p:cNvPr id="2056" name="Picture 337" descr="MU_Logo"/>
          <p:cNvPicPr>
            <a:picLocks noChangeAspect="1" noChangeArrowheads="1"/>
          </p:cNvPicPr>
          <p:nvPr/>
        </p:nvPicPr>
        <p:blipFill>
          <a:blip r:embed="rId4" cstate="print"/>
          <a:srcRect/>
          <a:stretch>
            <a:fillRect/>
          </a:stretch>
        </p:blipFill>
        <p:spPr bwMode="auto">
          <a:xfrm>
            <a:off x="531554" y="166421"/>
            <a:ext cx="1652847" cy="1811021"/>
          </a:xfrm>
          <a:prstGeom prst="rect">
            <a:avLst/>
          </a:prstGeom>
          <a:noFill/>
          <a:ln w="9525">
            <a:noFill/>
            <a:miter lim="800000"/>
            <a:headEnd/>
            <a:tailEnd/>
          </a:ln>
        </p:spPr>
      </p:pic>
      <p:sp>
        <p:nvSpPr>
          <p:cNvPr id="12" name="Rectangle 11"/>
          <p:cNvSpPr/>
          <p:nvPr/>
        </p:nvSpPr>
        <p:spPr bwMode="auto">
          <a:xfrm>
            <a:off x="0" y="2556757"/>
            <a:ext cx="10346904" cy="574453"/>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defRPr/>
            </a:pPr>
            <a:r>
              <a:rPr lang="en-US" sz="3133" b="1" dirty="0"/>
              <a:t>Introduction</a:t>
            </a:r>
          </a:p>
        </p:txBody>
      </p:sp>
      <p:sp>
        <p:nvSpPr>
          <p:cNvPr id="18" name="Rectangle 17"/>
          <p:cNvSpPr/>
          <p:nvPr/>
        </p:nvSpPr>
        <p:spPr bwMode="auto">
          <a:xfrm>
            <a:off x="10357969" y="2557552"/>
            <a:ext cx="11238923" cy="574453"/>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pPr>
            <a:r>
              <a:rPr lang="en-US" sz="3133" b="1" dirty="0"/>
              <a:t>Results &amp; Discussion</a:t>
            </a:r>
          </a:p>
        </p:txBody>
      </p:sp>
      <p:sp>
        <p:nvSpPr>
          <p:cNvPr id="41" name="Rectangle 40"/>
          <p:cNvSpPr/>
          <p:nvPr/>
        </p:nvSpPr>
        <p:spPr bwMode="auto">
          <a:xfrm>
            <a:off x="21508922" y="2557026"/>
            <a:ext cx="11277600" cy="574453"/>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pPr>
            <a:r>
              <a:rPr lang="en-US" sz="3133" b="1" dirty="0"/>
              <a:t>Results &amp; Discussion</a:t>
            </a:r>
          </a:p>
        </p:txBody>
      </p:sp>
      <p:grpSp>
        <p:nvGrpSpPr>
          <p:cNvPr id="22" name="Group 21"/>
          <p:cNvGrpSpPr/>
          <p:nvPr/>
        </p:nvGrpSpPr>
        <p:grpSpPr>
          <a:xfrm>
            <a:off x="21604257" y="20207761"/>
            <a:ext cx="11277599" cy="1891778"/>
            <a:chOff x="34842360" y="31502784"/>
            <a:chExt cx="13706961" cy="2837668"/>
          </a:xfrm>
        </p:grpSpPr>
        <p:sp>
          <p:nvSpPr>
            <p:cNvPr id="43" name="Rectangle 42"/>
            <p:cNvSpPr/>
            <p:nvPr/>
          </p:nvSpPr>
          <p:spPr bwMode="auto">
            <a:xfrm>
              <a:off x="34842360" y="31502784"/>
              <a:ext cx="13706961" cy="861680"/>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defRPr/>
              </a:pPr>
              <a:r>
                <a:rPr lang="en-US" sz="3133" b="1" dirty="0"/>
                <a:t>Acknowledgments</a:t>
              </a:r>
            </a:p>
          </p:txBody>
        </p:sp>
        <p:sp>
          <p:nvSpPr>
            <p:cNvPr id="2076" name="TextBox 43"/>
            <p:cNvSpPr txBox="1">
              <a:spLocks noChangeArrowheads="1"/>
            </p:cNvSpPr>
            <p:nvPr/>
          </p:nvSpPr>
          <p:spPr bwMode="auto">
            <a:xfrm>
              <a:off x="34974288" y="32509277"/>
              <a:ext cx="13544549" cy="1831175"/>
            </a:xfrm>
            <a:prstGeom prst="rect">
              <a:avLst/>
            </a:prstGeom>
            <a:noFill/>
            <a:ln w="9525">
              <a:noFill/>
              <a:miter lim="800000"/>
              <a:headEnd/>
              <a:tailEnd/>
            </a:ln>
          </p:spPr>
          <p:txBody>
            <a:bodyPr wrap="square">
              <a:spAutoFit/>
            </a:bodyPr>
            <a:lstStyle/>
            <a:p>
              <a:r>
                <a:rPr lang="en-US" dirty="0"/>
                <a:t> </a:t>
              </a:r>
              <a:r>
                <a:rPr lang="en-US" sz="2400" dirty="0"/>
                <a:t>This work was supported by grants NSF OAC-1730655, and NIMH grants MH087755 &amp; MH109122.</a:t>
              </a:r>
            </a:p>
            <a:p>
              <a:endParaRPr lang="en-US" sz="2000" dirty="0"/>
            </a:p>
          </p:txBody>
        </p:sp>
      </p:grpSp>
      <p:sp>
        <p:nvSpPr>
          <p:cNvPr id="39" name="Rectangle 38"/>
          <p:cNvSpPr/>
          <p:nvPr/>
        </p:nvSpPr>
        <p:spPr bwMode="auto">
          <a:xfrm>
            <a:off x="21604843" y="14813012"/>
            <a:ext cx="11277600" cy="574453"/>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pPr>
            <a:r>
              <a:rPr lang="en-US" sz="3133" b="1" dirty="0"/>
              <a:t>References</a:t>
            </a:r>
          </a:p>
        </p:txBody>
      </p:sp>
      <p:sp>
        <p:nvSpPr>
          <p:cNvPr id="3084" name="Rectangle 12"/>
          <p:cNvSpPr>
            <a:spLocks noChangeArrowheads="1"/>
          </p:cNvSpPr>
          <p:nvPr/>
        </p:nvSpPr>
        <p:spPr bwMode="auto">
          <a:xfrm>
            <a:off x="2" y="-457221"/>
            <a:ext cx="123175" cy="553100"/>
          </a:xfrm>
          <a:prstGeom prst="rect">
            <a:avLst/>
          </a:prstGeom>
          <a:noFill/>
          <a:ln w="9525">
            <a:noFill/>
            <a:miter lim="800000"/>
            <a:headEnd/>
            <a:tailEnd/>
          </a:ln>
          <a:effectLst/>
        </p:spPr>
        <p:txBody>
          <a:bodyPr vert="horz" wrap="none" lIns="60960" tIns="30480" rIns="60960" bIns="30480" numCol="1" anchor="ctr" anchorCtr="0" compatLnSpc="1">
            <a:prstTxWarp prst="textNoShape">
              <a:avLst/>
            </a:prstTxWarp>
            <a:spAutoFit/>
          </a:bodyPr>
          <a:lstStyle/>
          <a:p>
            <a:endParaRPr lang="en-US" sz="3194" dirty="0"/>
          </a:p>
        </p:txBody>
      </p:sp>
      <p:sp>
        <p:nvSpPr>
          <p:cNvPr id="16" name="Rectangle 2"/>
          <p:cNvSpPr>
            <a:spLocks noChangeArrowheads="1"/>
          </p:cNvSpPr>
          <p:nvPr/>
        </p:nvSpPr>
        <p:spPr bwMode="auto">
          <a:xfrm>
            <a:off x="2" y="-457221"/>
            <a:ext cx="123175" cy="5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60" tIns="30480" rIns="60960" bIns="30480" numCol="1" anchor="ctr" anchorCtr="0" compatLnSpc="1">
            <a:prstTxWarp prst="textNoShape">
              <a:avLst/>
            </a:prstTxWarp>
            <a:spAutoFit/>
          </a:bodyPr>
          <a:lstStyle/>
          <a:p>
            <a:endParaRPr lang="en-US" sz="3194" dirty="0"/>
          </a:p>
        </p:txBody>
      </p:sp>
      <p:sp>
        <p:nvSpPr>
          <p:cNvPr id="4" name="Rectangle 3"/>
          <p:cNvSpPr/>
          <p:nvPr/>
        </p:nvSpPr>
        <p:spPr>
          <a:xfrm>
            <a:off x="21778873" y="15540613"/>
            <a:ext cx="10785340" cy="4770537"/>
          </a:xfrm>
          <a:prstGeom prst="rect">
            <a:avLst/>
          </a:prstGeom>
        </p:spPr>
        <p:txBody>
          <a:bodyPr wrap="square">
            <a:spAutoFit/>
          </a:bodyPr>
          <a:lstStyle/>
          <a:p>
            <a:r>
              <a:rPr lang="en-US" sz="1600" dirty="0"/>
              <a:t>[1] W.S. Anderson, P. </a:t>
            </a:r>
            <a:r>
              <a:rPr lang="en-US" sz="1600" dirty="0" err="1"/>
              <a:t>Kudela</a:t>
            </a:r>
            <a:r>
              <a:rPr lang="en-US" sz="1600" dirty="0"/>
              <a:t>, S. Weinberg, G.K. </a:t>
            </a:r>
            <a:r>
              <a:rPr lang="en-US" sz="1600" dirty="0" err="1"/>
              <a:t>Bergey</a:t>
            </a:r>
            <a:r>
              <a:rPr lang="en-US" sz="1600" dirty="0"/>
              <a:t>, P.J. </a:t>
            </a:r>
            <a:r>
              <a:rPr lang="en-US" sz="1600" dirty="0" err="1"/>
              <a:t>Franaszczuk</a:t>
            </a:r>
            <a:r>
              <a:rPr lang="en-US" sz="1600" dirty="0"/>
              <a:t>, Phase-dependent stimulation effects on bursting activity in a neural network cortical simulation, Epilepsy Res, 84 (2009) 42-55.</a:t>
            </a:r>
          </a:p>
          <a:p>
            <a:r>
              <a:rPr lang="en-US" sz="1600" dirty="0"/>
              <a:t>[2] L.L. Chen, R. </a:t>
            </a:r>
            <a:r>
              <a:rPr lang="en-US" sz="1600" dirty="0" err="1"/>
              <a:t>Madhavan</a:t>
            </a:r>
            <a:r>
              <a:rPr lang="en-US" sz="1600" dirty="0"/>
              <a:t>, B.I. Rapoport, W.S. Anderson, Real-Time Brain Oscillation Detection and Phase-Locked Stimulation Using Autoregressive Spectral Estimation and Time-Series Forward Prediction, IEEE Trans. Biomed. Eng., 60 (2013) 753-762.</a:t>
            </a:r>
          </a:p>
          <a:p>
            <a:r>
              <a:rPr lang="en-US" sz="1600" dirty="0"/>
              <a:t>[3] C. Brunner, R. Scherer, B. </a:t>
            </a:r>
            <a:r>
              <a:rPr lang="en-US" sz="1600" dirty="0" err="1"/>
              <a:t>Graimann</a:t>
            </a:r>
            <a:r>
              <a:rPr lang="en-US" sz="1600" dirty="0"/>
              <a:t>, G. Supp, G. </a:t>
            </a:r>
            <a:r>
              <a:rPr lang="en-US" sz="1600" dirty="0" err="1"/>
              <a:t>Pfurtscheller</a:t>
            </a:r>
            <a:r>
              <a:rPr lang="en-US" sz="1600" dirty="0"/>
              <a:t>, Online control of a brain-computer interface using phase synchronization, IEEE Trans. Biomed. Eng., 53 (2006) 2501-2506.</a:t>
            </a:r>
          </a:p>
          <a:p>
            <a:r>
              <a:rPr lang="en-US" sz="1600" dirty="0"/>
              <a:t>[4] T.C. </a:t>
            </a:r>
            <a:r>
              <a:rPr lang="en-US" sz="1600" dirty="0" err="1"/>
              <a:t>Marzullo</a:t>
            </a:r>
            <a:r>
              <a:rPr lang="en-US" sz="1600" dirty="0"/>
              <a:t>, M.J. </a:t>
            </a:r>
            <a:r>
              <a:rPr lang="en-US" sz="1600" dirty="0" err="1"/>
              <a:t>Lehmkuhle</a:t>
            </a:r>
            <a:r>
              <a:rPr lang="en-US" sz="1600" dirty="0"/>
              <a:t>, G.J. Gage, D.R. Kipke, Development of closed-loop neural interface technology in a rat model: combining motor cortex operant conditioning with visual cortex </a:t>
            </a:r>
            <a:r>
              <a:rPr lang="en-US" sz="1600" dirty="0" err="1"/>
              <a:t>microstimulation</a:t>
            </a:r>
            <a:r>
              <a:rPr lang="en-US" sz="1600" dirty="0"/>
              <a:t>, IEEE Trans Neural Syst </a:t>
            </a:r>
            <a:r>
              <a:rPr lang="en-US" sz="1600" dirty="0" err="1"/>
              <a:t>Rehabil</a:t>
            </a:r>
            <a:r>
              <a:rPr lang="en-US" sz="1600" dirty="0"/>
              <a:t> </a:t>
            </a:r>
            <a:r>
              <a:rPr lang="en-US" sz="1600" dirty="0" err="1"/>
              <a:t>Eng</a:t>
            </a:r>
            <a:r>
              <a:rPr lang="en-US" sz="1600" dirty="0"/>
              <a:t>, 18 (2010) 117-126.</a:t>
            </a:r>
          </a:p>
          <a:p>
            <a:r>
              <a:rPr lang="en-US" sz="1600" dirty="0"/>
              <a:t>[5] G.T. </a:t>
            </a:r>
            <a:r>
              <a:rPr lang="en-US" sz="1600" dirty="0" err="1"/>
              <a:t>Einevoll</a:t>
            </a:r>
            <a:r>
              <a:rPr lang="en-US" sz="1600" dirty="0"/>
              <a:t>, C. </a:t>
            </a:r>
            <a:r>
              <a:rPr lang="en-US" sz="1600" dirty="0" err="1"/>
              <a:t>Kayser</a:t>
            </a:r>
            <a:r>
              <a:rPr lang="en-US" sz="1600" dirty="0"/>
              <a:t>, N.K. </a:t>
            </a:r>
            <a:r>
              <a:rPr lang="en-US" sz="1600" dirty="0" err="1"/>
              <a:t>Logothetis</a:t>
            </a:r>
            <a:r>
              <a:rPr lang="en-US" sz="1600" dirty="0"/>
              <a:t>, S. </a:t>
            </a:r>
            <a:r>
              <a:rPr lang="en-US" sz="1600" dirty="0" err="1"/>
              <a:t>Panzeri</a:t>
            </a:r>
            <a:r>
              <a:rPr lang="en-US" sz="1600" dirty="0"/>
              <a:t>, Modelling and analysis of local field potentials for studying the function of cortical circuits, Nat. Rev. </a:t>
            </a:r>
            <a:r>
              <a:rPr lang="en-US" sz="1600" dirty="0" err="1"/>
              <a:t>Neurosci</a:t>
            </a:r>
            <a:r>
              <a:rPr lang="en-US" sz="1600" dirty="0"/>
              <a:t>., 14 (2013) 770-785.</a:t>
            </a:r>
          </a:p>
          <a:p>
            <a:r>
              <a:rPr lang="en-US" sz="1600" dirty="0"/>
              <a:t>[6] B. </a:t>
            </a:r>
            <a:r>
              <a:rPr lang="en-US" sz="1600" dirty="0" err="1"/>
              <a:t>Pesaran</a:t>
            </a:r>
            <a:r>
              <a:rPr lang="en-US" sz="1600" dirty="0"/>
              <a:t>, M. </a:t>
            </a:r>
            <a:r>
              <a:rPr lang="en-US" sz="1600" dirty="0" err="1"/>
              <a:t>Vinck</a:t>
            </a:r>
            <a:r>
              <a:rPr lang="en-US" sz="1600" dirty="0"/>
              <a:t>, G.T. </a:t>
            </a:r>
            <a:r>
              <a:rPr lang="en-US" sz="1600" dirty="0" err="1"/>
              <a:t>Einevoll</a:t>
            </a:r>
            <a:r>
              <a:rPr lang="en-US" sz="1600" dirty="0"/>
              <a:t>, A. Sirota, P. Fries, M. Siegel, W. </a:t>
            </a:r>
            <a:r>
              <a:rPr lang="en-US" sz="1600" dirty="0" err="1"/>
              <a:t>Truccolo</a:t>
            </a:r>
            <a:r>
              <a:rPr lang="en-US" sz="1600" dirty="0"/>
              <a:t>, C.E. Schroeder, R. Srinivasan, Investigating large-scale brain dynamics using field potential recordings: analysis and interpretation, Nat. </a:t>
            </a:r>
            <a:r>
              <a:rPr lang="en-US" sz="1600" dirty="0" err="1"/>
              <a:t>Neurosci</a:t>
            </a:r>
            <a:r>
              <a:rPr lang="en-US" sz="1600" dirty="0"/>
              <a:t>., 21 (2018) 903-919.</a:t>
            </a:r>
          </a:p>
          <a:p>
            <a:r>
              <a:rPr lang="en-US" sz="1600" dirty="0"/>
              <a:t>[7] S. </a:t>
            </a:r>
            <a:r>
              <a:rPr lang="en-US" sz="1600" dirty="0" err="1"/>
              <a:t>Hochreiter</a:t>
            </a:r>
            <a:r>
              <a:rPr lang="en-US" sz="1600" dirty="0"/>
              <a:t> and J. </a:t>
            </a:r>
            <a:r>
              <a:rPr lang="en-US" sz="1600" dirty="0" err="1"/>
              <a:t>Scmidhuber</a:t>
            </a:r>
            <a:r>
              <a:rPr lang="en-US" sz="1600" dirty="0"/>
              <a:t>. Long Short-Term Memory, Neural Computation, 9(8) (1997) 1735-1780.</a:t>
            </a:r>
          </a:p>
          <a:p>
            <a:r>
              <a:rPr lang="en-US" sz="1600" dirty="0"/>
              <a:t>[8] A.X.M. Chang, B. Martini, and E. </a:t>
            </a:r>
            <a:r>
              <a:rPr lang="en-US" sz="1600" dirty="0" err="1"/>
              <a:t>Culurciello</a:t>
            </a:r>
            <a:r>
              <a:rPr lang="en-US" sz="1600" dirty="0"/>
              <a:t>. (2016). Recurrent neural networks hardware implementation on FPGA. arXiv:1511.05552 [cs.NE]</a:t>
            </a:r>
          </a:p>
          <a:p>
            <a:endParaRPr lang="en-US" sz="1600" dirty="0"/>
          </a:p>
        </p:txBody>
      </p:sp>
      <p:sp>
        <p:nvSpPr>
          <p:cNvPr id="955" name="TextBox 954"/>
          <p:cNvSpPr txBox="1"/>
          <p:nvPr/>
        </p:nvSpPr>
        <p:spPr>
          <a:xfrm>
            <a:off x="59023" y="20388494"/>
            <a:ext cx="10251337" cy="1077218"/>
          </a:xfrm>
          <a:prstGeom prst="rect">
            <a:avLst/>
          </a:prstGeom>
          <a:noFill/>
        </p:spPr>
        <p:txBody>
          <a:bodyPr wrap="square" rtlCol="0">
            <a:spAutoFit/>
          </a:bodyPr>
          <a:lstStyle/>
          <a:p>
            <a:pPr algn="just"/>
            <a:r>
              <a:rPr lang="en-US" sz="1600" b="1" dirty="0"/>
              <a:t>Figure 1. </a:t>
            </a:r>
            <a:r>
              <a:rPr lang="en-US" sz="1600" dirty="0"/>
              <a:t>Dataset and machine learning approach.</a:t>
            </a:r>
            <a:endParaRPr lang="en-US" sz="1600" b="1" dirty="0"/>
          </a:p>
          <a:p>
            <a:pPr algn="just"/>
            <a:r>
              <a:rPr lang="en-US" sz="1600" b="1" dirty="0"/>
              <a:t>A: </a:t>
            </a:r>
            <a:r>
              <a:rPr lang="en-US" sz="1600" dirty="0"/>
              <a:t>Segment of an LFP trace. Green show the samples considered as input and red show the output samples. </a:t>
            </a:r>
            <a:r>
              <a:rPr lang="en-US" sz="1600" b="1" dirty="0"/>
              <a:t>B:</a:t>
            </a:r>
            <a:r>
              <a:rPr lang="en-US" sz="1600" dirty="0"/>
              <a:t> The same LFP trace in A, bandpass filtered at 70-100 Hz. </a:t>
            </a:r>
            <a:r>
              <a:rPr lang="en-US" sz="1600" b="1" dirty="0"/>
              <a:t>C: </a:t>
            </a:r>
            <a:r>
              <a:rPr lang="en-US" sz="1600" dirty="0"/>
              <a:t>FFT of signal, showing clear bump in gamma band (~60Hz). </a:t>
            </a:r>
            <a:r>
              <a:rPr lang="en-US" sz="1600" b="1" dirty="0"/>
              <a:t>D: </a:t>
            </a:r>
            <a:r>
              <a:rPr lang="en-US" sz="1600" dirty="0"/>
              <a:t>Cartoon of multi-layer perceptron used for learning and predicting.</a:t>
            </a:r>
            <a:endParaRPr lang="en-US" sz="1600" strike="sngStrike" dirty="0"/>
          </a:p>
        </p:txBody>
      </p:sp>
      <p:sp>
        <p:nvSpPr>
          <p:cNvPr id="1005" name="Rectangle 1004"/>
          <p:cNvSpPr/>
          <p:nvPr/>
        </p:nvSpPr>
        <p:spPr bwMode="auto">
          <a:xfrm>
            <a:off x="-7399" y="8721304"/>
            <a:ext cx="10362684" cy="572389"/>
          </a:xfrm>
          <a:prstGeom prst="rect">
            <a:avLst/>
          </a:prstGeom>
          <a:solidFill>
            <a:schemeClr val="bg1">
              <a:lumMod val="75000"/>
            </a:schemeClr>
          </a:solidFill>
          <a:ln w="9525" cap="flat" cmpd="sng" algn="ctr">
            <a:noFill/>
            <a:prstDash val="solid"/>
            <a:round/>
            <a:headEnd type="none" w="med" len="med"/>
            <a:tailEnd type="none" w="med" len="med"/>
          </a:ln>
          <a:effectLst/>
        </p:spPr>
        <p:txBody>
          <a:bodyPr wrap="square">
            <a:spAutoFit/>
          </a:bodyPr>
          <a:lstStyle/>
          <a:p>
            <a:pPr algn="ctr" defTabSz="4166694">
              <a:spcBef>
                <a:spcPct val="50000"/>
              </a:spcBef>
              <a:defRPr/>
            </a:pPr>
            <a:r>
              <a:rPr lang="en-US" sz="3133" b="1" dirty="0"/>
              <a:t>Methods</a:t>
            </a:r>
          </a:p>
        </p:txBody>
      </p:sp>
      <p:cxnSp>
        <p:nvCxnSpPr>
          <p:cNvPr id="47" name="Straight Connector 46"/>
          <p:cNvCxnSpPr>
            <a:cxnSpLocks/>
          </p:cNvCxnSpPr>
          <p:nvPr/>
        </p:nvCxnSpPr>
        <p:spPr bwMode="auto">
          <a:xfrm>
            <a:off x="10354303" y="2556200"/>
            <a:ext cx="8897" cy="19376650"/>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329" name="Straight Connector 328"/>
          <p:cNvCxnSpPr>
            <a:cxnSpLocks/>
          </p:cNvCxnSpPr>
          <p:nvPr/>
        </p:nvCxnSpPr>
        <p:spPr bwMode="auto">
          <a:xfrm>
            <a:off x="21587958" y="2556200"/>
            <a:ext cx="1" cy="19376918"/>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314" name="TextBox 12">
            <a:extLst>
              <a:ext uri="{FF2B5EF4-FFF2-40B4-BE49-F238E27FC236}">
                <a16:creationId xmlns:a16="http://schemas.microsoft.com/office/drawing/2014/main" id="{60A59F8C-E6AD-4A7E-8874-8F240B9FE219}"/>
              </a:ext>
            </a:extLst>
          </p:cNvPr>
          <p:cNvSpPr txBox="1">
            <a:spLocks noChangeArrowheads="1"/>
          </p:cNvSpPr>
          <p:nvPr/>
        </p:nvSpPr>
        <p:spPr bwMode="auto">
          <a:xfrm>
            <a:off x="64360" y="3303914"/>
            <a:ext cx="10320474" cy="575542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tabLst>
                <a:tab pos="457223" algn="l"/>
              </a:tabLst>
            </a:pPr>
            <a:r>
              <a:rPr lang="en-US" sz="1600" dirty="0"/>
              <a:t>Brain oscillation records reveal a variety of frequencies, with the gamma band (30-80Hz) being prominent in local field potential (LFP) measurements across several brain regions. Interest in brain-machine interfaces and closed-loop stimulator devices that require accurate determination of phase for on-line stimulation feedback has resulted in recent applications of time series techniques to estimate and predict neural signals including the LFP [1-4].</a:t>
            </a:r>
          </a:p>
          <a:p>
            <a:pPr marL="285750" indent="-285750">
              <a:buFont typeface="Arial" panose="020B0604020202020204" pitchFamily="34" charset="0"/>
              <a:buChar char="•"/>
              <a:tabLst>
                <a:tab pos="457223" algn="l"/>
              </a:tabLst>
            </a:pPr>
            <a:r>
              <a:rPr lang="en-US" sz="1600" dirty="0"/>
              <a:t>The electrophysiological origins of the LFP are still being debated (see [5,6] for recent reviews). The unfiltered extracellular measurement is thought to include the sums of action potentials of neurons up to 350 mm from the tip of the micro-electrode, and slower ionic events from within 0.5-3 mm from the tip. This signal is low-pass filtered at ~300 Hz to remove the spike component with the rest termed the LFP. Multiple neuronal processes contribute to the LFP making it difficult to characterize and interpret. </a:t>
            </a:r>
          </a:p>
          <a:p>
            <a:pPr marL="285750" indent="-285750">
              <a:buFont typeface="Arial" panose="020B0604020202020204" pitchFamily="34" charset="0"/>
              <a:buChar char="•"/>
              <a:tabLst>
                <a:tab pos="457223" algn="l"/>
              </a:tabLst>
            </a:pPr>
            <a:r>
              <a:rPr lang="en-US" sz="1600" dirty="0"/>
              <a:t>Although considerable progress has been made, the applications to date have largely involved detection of low frequency components in the LFP signal. Hence, these schemes are not suitable for applications involving higher frequency oscillations such as gamma where nonlinearities and constraints related to implementation make detection of phase for on-line stimulation considerably more challenging. Architectures involving machine learning and hybrid schemes that can be implemented on architectures such as FPGA represent a promising direction for such research. </a:t>
            </a:r>
          </a:p>
          <a:p>
            <a:pPr marL="285750" indent="-285750">
              <a:buFont typeface="Arial" panose="020B0604020202020204" pitchFamily="34" charset="0"/>
              <a:buChar char="•"/>
              <a:tabLst>
                <a:tab pos="457223" algn="l"/>
              </a:tabLst>
            </a:pPr>
            <a:r>
              <a:rPr lang="en-US" sz="1600" dirty="0"/>
              <a:t>We will explore multiple supervised conventional and machine learning approaches to predict </a:t>
            </a:r>
            <a:r>
              <a:rPr lang="en-US" sz="1600" i="1" dirty="0"/>
              <a:t>in vivo</a:t>
            </a:r>
            <a:r>
              <a:rPr lang="en-US" sz="1600" dirty="0"/>
              <a:t> LFP recordings 10 </a:t>
            </a:r>
            <a:r>
              <a:rPr lang="en-US" sz="1600" dirty="0" err="1"/>
              <a:t>ms</a:t>
            </a:r>
            <a:r>
              <a:rPr lang="en-US" sz="1600" dirty="0"/>
              <a:t> into the future, using past values. Artificial, convolutional and recurrent neural network (ANN,CNN,RNN) architectures, as well as hybrid versions will be considered. Both raw and filtered (in appropriate bands) versions of the signal will be used. The next step then would be the detection of gamma bursts in the LFP and estimation of it frequency.</a:t>
            </a:r>
          </a:p>
          <a:p>
            <a:pPr>
              <a:tabLst>
                <a:tab pos="457223" algn="l"/>
              </a:tabLst>
            </a:pPr>
            <a:endParaRPr lang="en-US" sz="1600" dirty="0"/>
          </a:p>
          <a:p>
            <a:pPr marL="301752" indent="-301752">
              <a:tabLst>
                <a:tab pos="457223" algn="l"/>
              </a:tabLst>
            </a:pPr>
            <a:endParaRPr lang="en-US" sz="1600" dirty="0"/>
          </a:p>
        </p:txBody>
      </p:sp>
      <p:pic>
        <p:nvPicPr>
          <p:cNvPr id="11" name="Picture 10">
            <a:extLst>
              <a:ext uri="{FF2B5EF4-FFF2-40B4-BE49-F238E27FC236}">
                <a16:creationId xmlns:a16="http://schemas.microsoft.com/office/drawing/2014/main" id="{5459EB05-9A1D-4E1E-A21C-ECFD8783FF54}"/>
              </a:ext>
            </a:extLst>
          </p:cNvPr>
          <p:cNvPicPr>
            <a:picLocks noChangeAspect="1"/>
          </p:cNvPicPr>
          <p:nvPr/>
        </p:nvPicPr>
        <p:blipFill rotWithShape="1">
          <a:blip r:embed="rId5">
            <a:extLst>
              <a:ext uri="{28A0092B-C50C-407E-A947-70E740481C1C}">
                <a14:useLocalDpi xmlns:a14="http://schemas.microsoft.com/office/drawing/2010/main" val="0"/>
              </a:ext>
            </a:extLst>
          </a:blip>
          <a:srcRect l="15506" t="14673" r="12226" b="13312"/>
          <a:stretch/>
        </p:blipFill>
        <p:spPr>
          <a:xfrm>
            <a:off x="5490792" y="13656764"/>
            <a:ext cx="4739425" cy="3160830"/>
          </a:xfrm>
          <a:prstGeom prst="rect">
            <a:avLst/>
          </a:prstGeom>
        </p:spPr>
      </p:pic>
      <p:sp>
        <p:nvSpPr>
          <p:cNvPr id="30" name="Rectangle 29"/>
          <p:cNvSpPr/>
          <p:nvPr/>
        </p:nvSpPr>
        <p:spPr>
          <a:xfrm>
            <a:off x="23543" y="13588945"/>
            <a:ext cx="370614"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A</a:t>
            </a:r>
          </a:p>
        </p:txBody>
      </p:sp>
      <p:sp>
        <p:nvSpPr>
          <p:cNvPr id="451" name="Rectangle 450"/>
          <p:cNvSpPr/>
          <p:nvPr/>
        </p:nvSpPr>
        <p:spPr>
          <a:xfrm>
            <a:off x="46956" y="16879723"/>
            <a:ext cx="370614"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C</a:t>
            </a:r>
          </a:p>
        </p:txBody>
      </p:sp>
      <p:sp>
        <p:nvSpPr>
          <p:cNvPr id="147" name="TextBox 146">
            <a:extLst>
              <a:ext uri="{FF2B5EF4-FFF2-40B4-BE49-F238E27FC236}">
                <a16:creationId xmlns:a16="http://schemas.microsoft.com/office/drawing/2014/main" id="{E9865E55-1FC9-4D85-81EB-821FEB37FF9A}"/>
              </a:ext>
            </a:extLst>
          </p:cNvPr>
          <p:cNvSpPr txBox="1"/>
          <p:nvPr/>
        </p:nvSpPr>
        <p:spPr>
          <a:xfrm>
            <a:off x="1" y="9295566"/>
            <a:ext cx="10354302" cy="5436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i="1" dirty="0"/>
              <a:t>Building the dataset</a:t>
            </a:r>
          </a:p>
        </p:txBody>
      </p:sp>
      <p:sp>
        <p:nvSpPr>
          <p:cNvPr id="151" name="TextBox 150">
            <a:extLst>
              <a:ext uri="{FF2B5EF4-FFF2-40B4-BE49-F238E27FC236}">
                <a16:creationId xmlns:a16="http://schemas.microsoft.com/office/drawing/2014/main" id="{E98C0EB4-C74F-47DF-BE97-F313AF09A315}"/>
              </a:ext>
            </a:extLst>
          </p:cNvPr>
          <p:cNvSpPr txBox="1"/>
          <p:nvPr/>
        </p:nvSpPr>
        <p:spPr>
          <a:xfrm>
            <a:off x="10383149" y="12780468"/>
            <a:ext cx="11184021" cy="5436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i="1" dirty="0"/>
              <a:t>MLP predicting on causal filtered LFP</a:t>
            </a:r>
          </a:p>
        </p:txBody>
      </p:sp>
      <p:sp>
        <p:nvSpPr>
          <p:cNvPr id="153" name="TextBox 152">
            <a:extLst>
              <a:ext uri="{FF2B5EF4-FFF2-40B4-BE49-F238E27FC236}">
                <a16:creationId xmlns:a16="http://schemas.microsoft.com/office/drawing/2014/main" id="{5D6DBF4D-1300-4D0B-9A1A-339624E59320}"/>
              </a:ext>
            </a:extLst>
          </p:cNvPr>
          <p:cNvSpPr txBox="1"/>
          <p:nvPr/>
        </p:nvSpPr>
        <p:spPr>
          <a:xfrm>
            <a:off x="10386898" y="7787838"/>
            <a:ext cx="11174343" cy="5436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i="1" dirty="0"/>
              <a:t>MLP predicting on raw LFP</a:t>
            </a:r>
          </a:p>
        </p:txBody>
      </p:sp>
      <p:pic>
        <p:nvPicPr>
          <p:cNvPr id="157" name="Picture 156" descr="165px-Rutgers,_The_State_University_of_New_Jersey_logo.png">
            <a:extLst>
              <a:ext uri="{FF2B5EF4-FFF2-40B4-BE49-F238E27FC236}">
                <a16:creationId xmlns:a16="http://schemas.microsoft.com/office/drawing/2014/main" id="{AE05B77B-EA7E-4C7F-9C4B-48C46A699F1D}"/>
              </a:ext>
            </a:extLst>
          </p:cNvPr>
          <p:cNvPicPr>
            <a:picLocks noChangeAspect="1"/>
          </p:cNvPicPr>
          <p:nvPr/>
        </p:nvPicPr>
        <p:blipFill>
          <a:blip r:embed="rId6" cstate="print"/>
          <a:stretch>
            <a:fillRect/>
          </a:stretch>
        </p:blipFill>
        <p:spPr>
          <a:xfrm>
            <a:off x="30658376" y="166421"/>
            <a:ext cx="2027687" cy="2027687"/>
          </a:xfrm>
          <a:prstGeom prst="rect">
            <a:avLst/>
          </a:prstGeom>
        </p:spPr>
      </p:pic>
      <p:sp>
        <p:nvSpPr>
          <p:cNvPr id="159" name="TextBox 12">
            <a:extLst>
              <a:ext uri="{FF2B5EF4-FFF2-40B4-BE49-F238E27FC236}">
                <a16:creationId xmlns:a16="http://schemas.microsoft.com/office/drawing/2014/main" id="{4B4AA597-9FAD-4B60-A86C-B55A771E7672}"/>
              </a:ext>
            </a:extLst>
          </p:cNvPr>
          <p:cNvSpPr txBox="1">
            <a:spLocks noChangeArrowheads="1"/>
          </p:cNvSpPr>
          <p:nvPr/>
        </p:nvSpPr>
        <p:spPr bwMode="auto">
          <a:xfrm>
            <a:off x="117138" y="10005998"/>
            <a:ext cx="10004961" cy="3293209"/>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For use with a multi-layer perceptron (MLP) learning algorithm, the one dimensional time series data needs to be transformed into an N x M matrix where N is the number of training samples and M is the window size + prediction size. </a:t>
            </a:r>
          </a:p>
          <a:p>
            <a:pPr marL="301752" indent="-301752">
              <a:buFont typeface="Arial" panose="020B0604020202020204" pitchFamily="34" charset="0"/>
              <a:buChar char="•"/>
              <a:tabLst>
                <a:tab pos="457223" algn="l"/>
              </a:tabLst>
            </a:pPr>
            <a:r>
              <a:rPr lang="en-US" sz="1600" dirty="0"/>
              <a:t>We built algorithms for making datasets of variable window lengths and number of samples. </a:t>
            </a:r>
          </a:p>
          <a:p>
            <a:pPr marL="301752" indent="-301752">
              <a:buFont typeface="Arial" panose="020B0604020202020204" pitchFamily="34" charset="0"/>
              <a:buChar char="•"/>
              <a:tabLst>
                <a:tab pos="457223" algn="l"/>
              </a:tabLst>
            </a:pPr>
            <a:r>
              <a:rPr lang="en-US" sz="1600" dirty="0"/>
              <a:t>Two distinct datasets were generated using either the raw signal (Figure 1A) or the signal bandpass filtered between 30-100 Hz (Figure 1B).</a:t>
            </a:r>
          </a:p>
          <a:p>
            <a:pPr marL="301752" indent="-301752">
              <a:buFont typeface="Arial" panose="020B0604020202020204" pitchFamily="34" charset="0"/>
              <a:buChar char="•"/>
              <a:tabLst>
                <a:tab pos="457223" algn="l"/>
              </a:tabLst>
            </a:pPr>
            <a:r>
              <a:rPr lang="en-US" sz="1600" dirty="0"/>
              <a:t>The MLP was implemented in </a:t>
            </a:r>
            <a:r>
              <a:rPr lang="en-US" sz="1600" dirty="0" err="1"/>
              <a:t>Keras</a:t>
            </a:r>
            <a:r>
              <a:rPr lang="en-US" sz="1600" dirty="0"/>
              <a:t> with </a:t>
            </a:r>
            <a:r>
              <a:rPr lang="en-US" sz="1600" dirty="0" err="1"/>
              <a:t>Tensorflow</a:t>
            </a:r>
            <a:r>
              <a:rPr lang="en-US" sz="1600" dirty="0"/>
              <a:t>. It had five hidden layers with 400, 400, 400, 200, and 100 layers, respectively. All used the </a:t>
            </a:r>
            <a:r>
              <a:rPr lang="en-US" sz="1600" dirty="0" err="1"/>
              <a:t>ReLU</a:t>
            </a:r>
            <a:r>
              <a:rPr lang="en-US" sz="1600" dirty="0"/>
              <a:t> activation function and backpropagation for learning.</a:t>
            </a:r>
          </a:p>
          <a:p>
            <a:pPr marL="301752" indent="-301752">
              <a:buFont typeface="Arial" panose="020B0604020202020204" pitchFamily="34" charset="0"/>
              <a:buChar char="•"/>
              <a:tabLst>
                <a:tab pos="457223" algn="l"/>
              </a:tabLst>
            </a:pPr>
            <a:r>
              <a:rPr lang="en-US" sz="1600" dirty="0"/>
              <a:t>80% of the data was used for training and 20% were retained for testing. The results shown are for testing (unseen) data, for illustrating the network’s ability to generalize from the training data.</a:t>
            </a:r>
          </a:p>
          <a:p>
            <a:pPr marL="301752" indent="-301752">
              <a:buFont typeface="Arial" panose="020B0604020202020204" pitchFamily="34" charset="0"/>
              <a:buChar char="•"/>
              <a:tabLst>
                <a:tab pos="457223" algn="l"/>
              </a:tabLst>
            </a:pPr>
            <a:r>
              <a:rPr lang="en-US" sz="1600" dirty="0"/>
              <a:t>We compared the root mean squared error to the “persistence forecast” to judge the effectiveness of the network. The persistence forecast is using the last sample of the input as the one and only value for the predicted samples. </a:t>
            </a:r>
          </a:p>
        </p:txBody>
      </p:sp>
      <p:grpSp>
        <p:nvGrpSpPr>
          <p:cNvPr id="455" name="Group 454">
            <a:extLst>
              <a:ext uri="{FF2B5EF4-FFF2-40B4-BE49-F238E27FC236}">
                <a16:creationId xmlns:a16="http://schemas.microsoft.com/office/drawing/2014/main" id="{8BD3C9AE-1BC8-4DFC-9F82-D962C45C4E66}"/>
              </a:ext>
            </a:extLst>
          </p:cNvPr>
          <p:cNvGrpSpPr/>
          <p:nvPr/>
        </p:nvGrpSpPr>
        <p:grpSpPr>
          <a:xfrm>
            <a:off x="438703" y="13543233"/>
            <a:ext cx="4849842" cy="3290778"/>
            <a:chOff x="462155" y="11846012"/>
            <a:chExt cx="4849842" cy="3290778"/>
          </a:xfrm>
        </p:grpSpPr>
        <p:pic>
          <p:nvPicPr>
            <p:cNvPr id="15" name="Picture 14">
              <a:extLst>
                <a:ext uri="{FF2B5EF4-FFF2-40B4-BE49-F238E27FC236}">
                  <a16:creationId xmlns:a16="http://schemas.microsoft.com/office/drawing/2014/main" id="{2D7ADBC2-052D-4B29-8047-DCB45D5F5A4F}"/>
                </a:ext>
              </a:extLst>
            </p:cNvPr>
            <p:cNvPicPr>
              <a:picLocks noChangeAspect="1"/>
            </p:cNvPicPr>
            <p:nvPr/>
          </p:nvPicPr>
          <p:blipFill rotWithShape="1">
            <a:blip r:embed="rId7">
              <a:extLst>
                <a:ext uri="{28A0092B-C50C-407E-A947-70E740481C1C}">
                  <a14:useLocalDpi xmlns:a14="http://schemas.microsoft.com/office/drawing/2010/main" val="0"/>
                </a:ext>
              </a:extLst>
            </a:blip>
            <a:srcRect l="14943" t="11975" r="11084" b="13049"/>
            <a:stretch/>
          </p:blipFill>
          <p:spPr>
            <a:xfrm>
              <a:off x="462155" y="11846012"/>
              <a:ext cx="4849842" cy="3290778"/>
            </a:xfrm>
            <a:prstGeom prst="rect">
              <a:avLst/>
            </a:prstGeom>
          </p:spPr>
        </p:pic>
        <p:grpSp>
          <p:nvGrpSpPr>
            <p:cNvPr id="449" name="Group 448">
              <a:extLst>
                <a:ext uri="{FF2B5EF4-FFF2-40B4-BE49-F238E27FC236}">
                  <a16:creationId xmlns:a16="http://schemas.microsoft.com/office/drawing/2014/main" id="{AD996EA1-0B78-4B29-828F-90FE9F0471B9}"/>
                </a:ext>
              </a:extLst>
            </p:cNvPr>
            <p:cNvGrpSpPr/>
            <p:nvPr/>
          </p:nvGrpSpPr>
          <p:grpSpPr>
            <a:xfrm>
              <a:off x="574889" y="14231063"/>
              <a:ext cx="1279537" cy="710579"/>
              <a:chOff x="663866" y="14249400"/>
              <a:chExt cx="1279537" cy="710579"/>
            </a:xfrm>
          </p:grpSpPr>
          <p:cxnSp>
            <p:nvCxnSpPr>
              <p:cNvPr id="55" name="Straight Connector 54">
                <a:extLst>
                  <a:ext uri="{FF2B5EF4-FFF2-40B4-BE49-F238E27FC236}">
                    <a16:creationId xmlns:a16="http://schemas.microsoft.com/office/drawing/2014/main" id="{5DB11B1A-9C5B-4FAD-8F4F-046B2025080C}"/>
                  </a:ext>
                </a:extLst>
              </p:cNvPr>
              <p:cNvCxnSpPr/>
              <p:nvPr/>
            </p:nvCxnSpPr>
            <p:spPr bwMode="auto">
              <a:xfrm>
                <a:off x="1295400" y="14630400"/>
                <a:ext cx="609600" cy="0"/>
              </a:xfrm>
              <a:prstGeom prst="line">
                <a:avLst/>
              </a:prstGeom>
              <a:solidFill>
                <a:schemeClr val="bg1"/>
              </a:solidFill>
              <a:ln w="19050" cap="flat" cmpd="sng" algn="ctr">
                <a:solidFill>
                  <a:schemeClr val="tx1"/>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9B654CE8-5BE9-4235-84AC-C947B132E1C9}"/>
                  </a:ext>
                </a:extLst>
              </p:cNvPr>
              <p:cNvCxnSpPr>
                <a:cxnSpLocks/>
              </p:cNvCxnSpPr>
              <p:nvPr/>
            </p:nvCxnSpPr>
            <p:spPr bwMode="auto">
              <a:xfrm>
                <a:off x="1291590" y="14249400"/>
                <a:ext cx="0" cy="381000"/>
              </a:xfrm>
              <a:prstGeom prst="line">
                <a:avLst/>
              </a:prstGeom>
              <a:solidFill>
                <a:schemeClr val="bg1"/>
              </a:solidFill>
              <a:ln w="19050" cap="flat" cmpd="sng" algn="ctr">
                <a:solidFill>
                  <a:schemeClr val="tx1"/>
                </a:solidFill>
                <a:prstDash val="solid"/>
                <a:round/>
                <a:headEnd type="none" w="med" len="med"/>
                <a:tailEnd type="none" w="med" len="med"/>
              </a:ln>
              <a:effectLst/>
            </p:spPr>
          </p:cxnSp>
          <p:sp>
            <p:nvSpPr>
              <p:cNvPr id="162" name="Rectangle 161">
                <a:extLst>
                  <a:ext uri="{FF2B5EF4-FFF2-40B4-BE49-F238E27FC236}">
                    <a16:creationId xmlns:a16="http://schemas.microsoft.com/office/drawing/2014/main" id="{0395481E-357E-48BB-B9EE-24C5F91ACD8B}"/>
                  </a:ext>
                </a:extLst>
              </p:cNvPr>
              <p:cNvSpPr/>
              <p:nvPr/>
            </p:nvSpPr>
            <p:spPr>
              <a:xfrm>
                <a:off x="663866" y="14286011"/>
                <a:ext cx="657552"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25 µV</a:t>
                </a:r>
              </a:p>
            </p:txBody>
          </p:sp>
          <p:sp>
            <p:nvSpPr>
              <p:cNvPr id="163" name="Rectangle 162">
                <a:extLst>
                  <a:ext uri="{FF2B5EF4-FFF2-40B4-BE49-F238E27FC236}">
                    <a16:creationId xmlns:a16="http://schemas.microsoft.com/office/drawing/2014/main" id="{77C23333-4A9E-48E1-97AB-6B2C66A4C07D}"/>
                  </a:ext>
                </a:extLst>
              </p:cNvPr>
              <p:cNvSpPr/>
              <p:nvPr/>
            </p:nvSpPr>
            <p:spPr>
              <a:xfrm>
                <a:off x="1271424" y="14652202"/>
                <a:ext cx="671979"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50 </a:t>
                </a:r>
                <a:r>
                  <a:rPr lang="en-US" sz="1400" dirty="0" err="1">
                    <a:latin typeface="Arial" panose="020B0604020202020204" pitchFamily="34" charset="0"/>
                    <a:cs typeface="Arial" panose="020B0604020202020204" pitchFamily="34" charset="0"/>
                  </a:rPr>
                  <a:t>ms</a:t>
                </a:r>
                <a:endParaRPr lang="en-US" sz="1400" dirty="0">
                  <a:latin typeface="Arial" panose="020B0604020202020204" pitchFamily="34" charset="0"/>
                  <a:cs typeface="Arial" panose="020B0604020202020204" pitchFamily="34" charset="0"/>
                </a:endParaRPr>
              </a:p>
            </p:txBody>
          </p:sp>
        </p:grpSp>
        <p:cxnSp>
          <p:nvCxnSpPr>
            <p:cNvPr id="453" name="Straight Arrow Connector 452">
              <a:extLst>
                <a:ext uri="{FF2B5EF4-FFF2-40B4-BE49-F238E27FC236}">
                  <a16:creationId xmlns:a16="http://schemas.microsoft.com/office/drawing/2014/main" id="{5ABE3043-D994-4F94-83D2-ECAC30DE9ED9}"/>
                </a:ext>
              </a:extLst>
            </p:cNvPr>
            <p:cNvCxnSpPr>
              <a:cxnSpLocks/>
            </p:cNvCxnSpPr>
            <p:nvPr/>
          </p:nvCxnSpPr>
          <p:spPr bwMode="auto">
            <a:xfrm>
              <a:off x="2102700" y="12268200"/>
              <a:ext cx="1335616" cy="0"/>
            </a:xfrm>
            <a:prstGeom prst="straightConnector1">
              <a:avLst/>
            </a:prstGeom>
            <a:solidFill>
              <a:schemeClr val="bg1"/>
            </a:solidFill>
            <a:ln w="19050" cap="flat" cmpd="sng" algn="ctr">
              <a:solidFill>
                <a:schemeClr val="tx1"/>
              </a:solidFill>
              <a:prstDash val="solid"/>
              <a:round/>
              <a:headEnd type="triangle"/>
              <a:tailEnd type="triangle"/>
            </a:ln>
            <a:effectLst/>
          </p:spPr>
        </p:cxnSp>
        <p:sp>
          <p:nvSpPr>
            <p:cNvPr id="165" name="Rectangle 164">
              <a:extLst>
                <a:ext uri="{FF2B5EF4-FFF2-40B4-BE49-F238E27FC236}">
                  <a16:creationId xmlns:a16="http://schemas.microsoft.com/office/drawing/2014/main" id="{35B96F3A-D8D5-4B7F-BD83-E02CE11AF40D}"/>
                </a:ext>
              </a:extLst>
            </p:cNvPr>
            <p:cNvSpPr/>
            <p:nvPr/>
          </p:nvSpPr>
          <p:spPr>
            <a:xfrm>
              <a:off x="2654239" y="11968667"/>
              <a:ext cx="284052"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n</a:t>
              </a:r>
              <a:endParaRPr lang="en-US" sz="1400" baseline="-25000" dirty="0">
                <a:latin typeface="Arial" panose="020B0604020202020204" pitchFamily="34" charset="0"/>
                <a:cs typeface="Arial" panose="020B0604020202020204" pitchFamily="34" charset="0"/>
              </a:endParaRPr>
            </a:p>
          </p:txBody>
        </p:sp>
      </p:grpSp>
      <p:grpSp>
        <p:nvGrpSpPr>
          <p:cNvPr id="457" name="Group 456">
            <a:extLst>
              <a:ext uri="{FF2B5EF4-FFF2-40B4-BE49-F238E27FC236}">
                <a16:creationId xmlns:a16="http://schemas.microsoft.com/office/drawing/2014/main" id="{799DAA83-F538-4C09-8291-32C073B36E31}"/>
              </a:ext>
            </a:extLst>
          </p:cNvPr>
          <p:cNvGrpSpPr/>
          <p:nvPr/>
        </p:nvGrpSpPr>
        <p:grpSpPr>
          <a:xfrm>
            <a:off x="5454419" y="16970994"/>
            <a:ext cx="4781138" cy="3180929"/>
            <a:chOff x="546843" y="15269517"/>
            <a:chExt cx="4781138" cy="3180929"/>
          </a:xfrm>
        </p:grpSpPr>
        <p:grpSp>
          <p:nvGrpSpPr>
            <p:cNvPr id="897" name="Group 896">
              <a:extLst>
                <a:ext uri="{FF2B5EF4-FFF2-40B4-BE49-F238E27FC236}">
                  <a16:creationId xmlns:a16="http://schemas.microsoft.com/office/drawing/2014/main" id="{7D5D45B4-E583-4ED1-925E-BDB2879F81A1}"/>
                </a:ext>
              </a:extLst>
            </p:cNvPr>
            <p:cNvGrpSpPr/>
            <p:nvPr/>
          </p:nvGrpSpPr>
          <p:grpSpPr>
            <a:xfrm>
              <a:off x="546843" y="15269517"/>
              <a:ext cx="4765153" cy="3180929"/>
              <a:chOff x="4717165" y="13577023"/>
              <a:chExt cx="4566738" cy="3016265"/>
            </a:xfrm>
          </p:grpSpPr>
          <p:grpSp>
            <p:nvGrpSpPr>
              <p:cNvPr id="896" name="Group 895">
                <a:extLst>
                  <a:ext uri="{FF2B5EF4-FFF2-40B4-BE49-F238E27FC236}">
                    <a16:creationId xmlns:a16="http://schemas.microsoft.com/office/drawing/2014/main" id="{EAFE1AB7-15F5-4E8F-95A3-15E4A1FA650B}"/>
                  </a:ext>
                </a:extLst>
              </p:cNvPr>
              <p:cNvGrpSpPr/>
              <p:nvPr/>
            </p:nvGrpSpPr>
            <p:grpSpPr>
              <a:xfrm>
                <a:off x="4717165" y="13868400"/>
                <a:ext cx="4496843" cy="2724888"/>
                <a:chOff x="4717165" y="13868400"/>
                <a:chExt cx="4496843" cy="2724888"/>
              </a:xfrm>
            </p:grpSpPr>
            <p:sp>
              <p:nvSpPr>
                <p:cNvPr id="21" name="Rectangle 20">
                  <a:extLst>
                    <a:ext uri="{FF2B5EF4-FFF2-40B4-BE49-F238E27FC236}">
                      <a16:creationId xmlns:a16="http://schemas.microsoft.com/office/drawing/2014/main" id="{A2F82B55-9CEE-4F26-A00B-DFD6AE6D5E95}"/>
                    </a:ext>
                  </a:extLst>
                </p:cNvPr>
                <p:cNvSpPr/>
                <p:nvPr/>
              </p:nvSpPr>
              <p:spPr bwMode="auto">
                <a:xfrm>
                  <a:off x="5549178" y="13868400"/>
                  <a:ext cx="2832818" cy="2724888"/>
                </a:xfrm>
                <a:prstGeom prst="rect">
                  <a:avLst/>
                </a:prstGeom>
                <a:solidFill>
                  <a:schemeClr val="bg2">
                    <a:lumMod val="20000"/>
                    <a:lumOff val="8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nvGrpSpPr>
                <p:cNvPr id="511" name="Group 510">
                  <a:extLst>
                    <a:ext uri="{FF2B5EF4-FFF2-40B4-BE49-F238E27FC236}">
                      <a16:creationId xmlns:a16="http://schemas.microsoft.com/office/drawing/2014/main" id="{7A4B1205-58F3-4A96-A0CE-ACA7D23F0E3E}"/>
                    </a:ext>
                  </a:extLst>
                </p:cNvPr>
                <p:cNvGrpSpPr/>
                <p:nvPr/>
              </p:nvGrpSpPr>
              <p:grpSpPr>
                <a:xfrm>
                  <a:off x="4717165" y="13980284"/>
                  <a:ext cx="4496843" cy="2501120"/>
                  <a:chOff x="4746820" y="13987013"/>
                  <a:chExt cx="4496843" cy="2501120"/>
                </a:xfrm>
              </p:grpSpPr>
              <p:sp>
                <p:nvSpPr>
                  <p:cNvPr id="59" name="Oval 58">
                    <a:extLst>
                      <a:ext uri="{FF2B5EF4-FFF2-40B4-BE49-F238E27FC236}">
                        <a16:creationId xmlns:a16="http://schemas.microsoft.com/office/drawing/2014/main" id="{30F76A5E-B96A-4AD6-B557-F76C4CB7F4A1}"/>
                      </a:ext>
                    </a:extLst>
                  </p:cNvPr>
                  <p:cNvSpPr/>
                  <p:nvPr/>
                </p:nvSpPr>
                <p:spPr bwMode="auto">
                  <a:xfrm>
                    <a:off x="6674718" y="13990285"/>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60" name="Oval 59">
                    <a:extLst>
                      <a:ext uri="{FF2B5EF4-FFF2-40B4-BE49-F238E27FC236}">
                        <a16:creationId xmlns:a16="http://schemas.microsoft.com/office/drawing/2014/main" id="{DA9E78FD-AB20-4792-A683-11E23A5A9C15}"/>
                      </a:ext>
                    </a:extLst>
                  </p:cNvPr>
                  <p:cNvSpPr/>
                  <p:nvPr/>
                </p:nvSpPr>
                <p:spPr bwMode="auto">
                  <a:xfrm>
                    <a:off x="6673022" y="14825968"/>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61" name="Oval 60">
                    <a:extLst>
                      <a:ext uri="{FF2B5EF4-FFF2-40B4-BE49-F238E27FC236}">
                        <a16:creationId xmlns:a16="http://schemas.microsoft.com/office/drawing/2014/main" id="{6417DFF2-9D6E-4089-A92E-85B4A99C570C}"/>
                      </a:ext>
                    </a:extLst>
                  </p:cNvPr>
                  <p:cNvSpPr/>
                  <p:nvPr/>
                </p:nvSpPr>
                <p:spPr bwMode="auto">
                  <a:xfrm>
                    <a:off x="6671326" y="15915363"/>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62" name="Oval 61">
                    <a:extLst>
                      <a:ext uri="{FF2B5EF4-FFF2-40B4-BE49-F238E27FC236}">
                        <a16:creationId xmlns:a16="http://schemas.microsoft.com/office/drawing/2014/main" id="{0D1355D2-3C0A-4BB8-8719-76F5A2264FE1}"/>
                      </a:ext>
                    </a:extLst>
                  </p:cNvPr>
                  <p:cNvSpPr/>
                  <p:nvPr/>
                </p:nvSpPr>
                <p:spPr bwMode="auto">
                  <a:xfrm>
                    <a:off x="7687510" y="13990285"/>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63" name="Oval 62">
                    <a:extLst>
                      <a:ext uri="{FF2B5EF4-FFF2-40B4-BE49-F238E27FC236}">
                        <a16:creationId xmlns:a16="http://schemas.microsoft.com/office/drawing/2014/main" id="{C41CBBC7-1116-4515-B4CF-9651EF0ABFB0}"/>
                      </a:ext>
                    </a:extLst>
                  </p:cNvPr>
                  <p:cNvSpPr/>
                  <p:nvPr/>
                </p:nvSpPr>
                <p:spPr bwMode="auto">
                  <a:xfrm>
                    <a:off x="7691654" y="14825968"/>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64" name="Oval 63">
                    <a:extLst>
                      <a:ext uri="{FF2B5EF4-FFF2-40B4-BE49-F238E27FC236}">
                        <a16:creationId xmlns:a16="http://schemas.microsoft.com/office/drawing/2014/main" id="{CAAF2D37-83F6-48F9-A88F-3B96EB730853}"/>
                      </a:ext>
                    </a:extLst>
                  </p:cNvPr>
                  <p:cNvSpPr/>
                  <p:nvPr/>
                </p:nvSpPr>
                <p:spPr bwMode="auto">
                  <a:xfrm>
                    <a:off x="7687510" y="15913982"/>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cxnSp>
                <p:nvCxnSpPr>
                  <p:cNvPr id="24" name="Straight Connector 23">
                    <a:extLst>
                      <a:ext uri="{FF2B5EF4-FFF2-40B4-BE49-F238E27FC236}">
                        <a16:creationId xmlns:a16="http://schemas.microsoft.com/office/drawing/2014/main" id="{79962BED-63ED-4192-921B-6F3AC0B83392}"/>
                      </a:ext>
                    </a:extLst>
                  </p:cNvPr>
                  <p:cNvCxnSpPr>
                    <a:stCxn id="20" idx="6"/>
                    <a:endCxn id="59" idx="2"/>
                  </p:cNvCxnSpPr>
                  <p:nvPr/>
                </p:nvCxnSpPr>
                <p:spPr bwMode="auto">
                  <a:xfrm flipV="1">
                    <a:off x="6290814" y="14276035"/>
                    <a:ext cx="383904" cy="2651"/>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2A27A49E-3204-4560-AA3D-E001F407DD23}"/>
                      </a:ext>
                    </a:extLst>
                  </p:cNvPr>
                  <p:cNvCxnSpPr>
                    <a:stCxn id="20" idx="6"/>
                    <a:endCxn id="60" idx="2"/>
                  </p:cNvCxnSpPr>
                  <p:nvPr/>
                </p:nvCxnSpPr>
                <p:spPr bwMode="auto">
                  <a:xfrm>
                    <a:off x="6290814" y="14278686"/>
                    <a:ext cx="382208" cy="833032"/>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CCA7563-F7DB-4B86-B3DB-4B972FAFF4AB}"/>
                      </a:ext>
                    </a:extLst>
                  </p:cNvPr>
                  <p:cNvCxnSpPr>
                    <a:stCxn id="20" idx="6"/>
                    <a:endCxn id="61" idx="2"/>
                  </p:cNvCxnSpPr>
                  <p:nvPr/>
                </p:nvCxnSpPr>
                <p:spPr bwMode="auto">
                  <a:xfrm>
                    <a:off x="6290814" y="14278686"/>
                    <a:ext cx="380512" cy="1922427"/>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E2E8D17-8850-4DD6-8DEC-3ED4CB3A7C36}"/>
                      </a:ext>
                    </a:extLst>
                  </p:cNvPr>
                  <p:cNvCxnSpPr>
                    <a:cxnSpLocks/>
                    <a:stCxn id="56" idx="6"/>
                    <a:endCxn id="60" idx="2"/>
                  </p:cNvCxnSpPr>
                  <p:nvPr/>
                </p:nvCxnSpPr>
                <p:spPr bwMode="auto">
                  <a:xfrm flipV="1">
                    <a:off x="6290814" y="15111718"/>
                    <a:ext cx="382208" cy="2651"/>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2C04E230-81F0-4478-AA96-C65FCA496D24}"/>
                      </a:ext>
                    </a:extLst>
                  </p:cNvPr>
                  <p:cNvCxnSpPr>
                    <a:cxnSpLocks/>
                    <a:stCxn id="56" idx="6"/>
                    <a:endCxn id="59" idx="2"/>
                  </p:cNvCxnSpPr>
                  <p:nvPr/>
                </p:nvCxnSpPr>
                <p:spPr bwMode="auto">
                  <a:xfrm flipV="1">
                    <a:off x="6290814" y="14276035"/>
                    <a:ext cx="383904" cy="838334"/>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C3A6757-E921-44B3-B244-A577C9C8BF5D}"/>
                      </a:ext>
                    </a:extLst>
                  </p:cNvPr>
                  <p:cNvCxnSpPr>
                    <a:cxnSpLocks/>
                    <a:stCxn id="56" idx="6"/>
                    <a:endCxn id="61" idx="2"/>
                  </p:cNvCxnSpPr>
                  <p:nvPr/>
                </p:nvCxnSpPr>
                <p:spPr bwMode="auto">
                  <a:xfrm>
                    <a:off x="6290814" y="15114369"/>
                    <a:ext cx="380512" cy="1086744"/>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8E434709-3466-4AC3-AF3E-20675FD2927C}"/>
                      </a:ext>
                    </a:extLst>
                  </p:cNvPr>
                  <p:cNvCxnSpPr>
                    <a:cxnSpLocks/>
                    <a:stCxn id="58" idx="6"/>
                    <a:endCxn id="59" idx="2"/>
                  </p:cNvCxnSpPr>
                  <p:nvPr/>
                </p:nvCxnSpPr>
                <p:spPr bwMode="auto">
                  <a:xfrm flipV="1">
                    <a:off x="6290814" y="14276035"/>
                    <a:ext cx="383904" cy="1926348"/>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010D6654-6664-4872-B991-638F8EDB1D01}"/>
                      </a:ext>
                    </a:extLst>
                  </p:cNvPr>
                  <p:cNvCxnSpPr>
                    <a:cxnSpLocks/>
                    <a:stCxn id="58" idx="6"/>
                    <a:endCxn id="60" idx="2"/>
                  </p:cNvCxnSpPr>
                  <p:nvPr/>
                </p:nvCxnSpPr>
                <p:spPr bwMode="auto">
                  <a:xfrm flipV="1">
                    <a:off x="6290814" y="15111718"/>
                    <a:ext cx="382208" cy="1090665"/>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9731DC9F-1ABC-44CE-907D-83AED06AAED5}"/>
                      </a:ext>
                    </a:extLst>
                  </p:cNvPr>
                  <p:cNvCxnSpPr>
                    <a:cxnSpLocks/>
                    <a:stCxn id="58" idx="6"/>
                    <a:endCxn id="61" idx="2"/>
                  </p:cNvCxnSpPr>
                  <p:nvPr/>
                </p:nvCxnSpPr>
                <p:spPr bwMode="auto">
                  <a:xfrm flipV="1">
                    <a:off x="6290814" y="16201113"/>
                    <a:ext cx="380512" cy="1270"/>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A48680C-9972-4138-96AB-1C74C0C4FB50}"/>
                      </a:ext>
                    </a:extLst>
                  </p:cNvPr>
                  <p:cNvCxnSpPr>
                    <a:cxnSpLocks/>
                    <a:stCxn id="59" idx="6"/>
                    <a:endCxn id="63" idx="2"/>
                  </p:cNvCxnSpPr>
                  <p:nvPr/>
                </p:nvCxnSpPr>
                <p:spPr bwMode="auto">
                  <a:xfrm>
                    <a:off x="7248311" y="14276035"/>
                    <a:ext cx="443343" cy="835683"/>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96E54B36-9ACF-4FCD-A9B5-E6068677AF87}"/>
                      </a:ext>
                    </a:extLst>
                  </p:cNvPr>
                  <p:cNvCxnSpPr>
                    <a:cxnSpLocks/>
                    <a:stCxn id="59" idx="6"/>
                    <a:endCxn id="64" idx="2"/>
                  </p:cNvCxnSpPr>
                  <p:nvPr/>
                </p:nvCxnSpPr>
                <p:spPr bwMode="auto">
                  <a:xfrm>
                    <a:off x="7248311" y="14276035"/>
                    <a:ext cx="439199" cy="1923697"/>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36F7499E-B9EC-486F-8593-37F935E17010}"/>
                      </a:ext>
                    </a:extLst>
                  </p:cNvPr>
                  <p:cNvCxnSpPr>
                    <a:cxnSpLocks/>
                    <a:stCxn id="60" idx="6"/>
                    <a:endCxn id="63" idx="2"/>
                  </p:cNvCxnSpPr>
                  <p:nvPr/>
                </p:nvCxnSpPr>
                <p:spPr bwMode="auto">
                  <a:xfrm>
                    <a:off x="7246615" y="15111718"/>
                    <a:ext cx="445039" cy="0"/>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55C9899A-9868-4EB4-9BBC-9F9969DFD676}"/>
                      </a:ext>
                    </a:extLst>
                  </p:cNvPr>
                  <p:cNvCxnSpPr>
                    <a:cxnSpLocks/>
                    <a:stCxn id="60" idx="6"/>
                    <a:endCxn id="62" idx="2"/>
                  </p:cNvCxnSpPr>
                  <p:nvPr/>
                </p:nvCxnSpPr>
                <p:spPr bwMode="auto">
                  <a:xfrm flipV="1">
                    <a:off x="7246615" y="14276035"/>
                    <a:ext cx="440895" cy="835683"/>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D209A091-FE45-42BB-BCE3-C8DAFABFAA15}"/>
                      </a:ext>
                    </a:extLst>
                  </p:cNvPr>
                  <p:cNvCxnSpPr>
                    <a:cxnSpLocks/>
                    <a:stCxn id="61" idx="6"/>
                    <a:endCxn id="62" idx="2"/>
                  </p:cNvCxnSpPr>
                  <p:nvPr/>
                </p:nvCxnSpPr>
                <p:spPr bwMode="auto">
                  <a:xfrm flipV="1">
                    <a:off x="7244919" y="14276035"/>
                    <a:ext cx="442591" cy="1925078"/>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FD99C1A8-E9C5-4F4A-ACF4-CC4D9DAC113E}"/>
                      </a:ext>
                    </a:extLst>
                  </p:cNvPr>
                  <p:cNvCxnSpPr>
                    <a:cxnSpLocks/>
                    <a:stCxn id="61" idx="6"/>
                    <a:endCxn id="63" idx="2"/>
                  </p:cNvCxnSpPr>
                  <p:nvPr/>
                </p:nvCxnSpPr>
                <p:spPr bwMode="auto">
                  <a:xfrm flipV="1">
                    <a:off x="7244919" y="15111718"/>
                    <a:ext cx="446735" cy="1089395"/>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F460DB18-B3F2-4063-BD66-168C4ED3E36E}"/>
                      </a:ext>
                    </a:extLst>
                  </p:cNvPr>
                  <p:cNvCxnSpPr>
                    <a:cxnSpLocks/>
                    <a:stCxn id="60" idx="6"/>
                    <a:endCxn id="64" idx="2"/>
                  </p:cNvCxnSpPr>
                  <p:nvPr/>
                </p:nvCxnSpPr>
                <p:spPr bwMode="auto">
                  <a:xfrm>
                    <a:off x="7246615" y="15111718"/>
                    <a:ext cx="440895" cy="1088014"/>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F71FC4D4-48DD-4A13-9E2E-1E393E322971}"/>
                      </a:ext>
                    </a:extLst>
                  </p:cNvPr>
                  <p:cNvCxnSpPr>
                    <a:cxnSpLocks/>
                    <a:stCxn id="59" idx="6"/>
                    <a:endCxn id="62" idx="2"/>
                  </p:cNvCxnSpPr>
                  <p:nvPr/>
                </p:nvCxnSpPr>
                <p:spPr bwMode="auto">
                  <a:xfrm>
                    <a:off x="7248311" y="14276035"/>
                    <a:ext cx="439199" cy="0"/>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4DF02A1B-4BCE-40FC-BF23-B3AA01620EFA}"/>
                      </a:ext>
                    </a:extLst>
                  </p:cNvPr>
                  <p:cNvCxnSpPr>
                    <a:cxnSpLocks/>
                    <a:stCxn id="61" idx="6"/>
                    <a:endCxn id="64" idx="2"/>
                  </p:cNvCxnSpPr>
                  <p:nvPr/>
                </p:nvCxnSpPr>
                <p:spPr bwMode="auto">
                  <a:xfrm flipV="1">
                    <a:off x="7244919" y="16199732"/>
                    <a:ext cx="442591" cy="1381"/>
                  </a:xfrm>
                  <a:prstGeom prst="line">
                    <a:avLst/>
                  </a:prstGeom>
                  <a:solidFill>
                    <a:schemeClr val="bg1"/>
                  </a:solidFill>
                  <a:ln w="28575" cap="flat" cmpd="sng" algn="ctr">
                    <a:solidFill>
                      <a:schemeClr val="accent2"/>
                    </a:solidFill>
                    <a:prstDash val="solid"/>
                    <a:round/>
                    <a:headEnd type="none" w="med" len="med"/>
                    <a:tailEnd type="none" w="med" len="med"/>
                  </a:ln>
                  <a:effectLst/>
                </p:spPr>
              </p:cxnSp>
              <p:grpSp>
                <p:nvGrpSpPr>
                  <p:cNvPr id="471" name="Group 470">
                    <a:extLst>
                      <a:ext uri="{FF2B5EF4-FFF2-40B4-BE49-F238E27FC236}">
                        <a16:creationId xmlns:a16="http://schemas.microsoft.com/office/drawing/2014/main" id="{CCCB0CFF-4625-4DD9-A0BD-4B08C8E4CA51}"/>
                      </a:ext>
                    </a:extLst>
                  </p:cNvPr>
                  <p:cNvGrpSpPr/>
                  <p:nvPr/>
                </p:nvGrpSpPr>
                <p:grpSpPr>
                  <a:xfrm>
                    <a:off x="6934198" y="15536443"/>
                    <a:ext cx="45721" cy="238770"/>
                    <a:chOff x="6934198" y="15536443"/>
                    <a:chExt cx="45721" cy="238770"/>
                  </a:xfrm>
                </p:grpSpPr>
                <p:sp>
                  <p:nvSpPr>
                    <p:cNvPr id="124" name="Oval 123">
                      <a:extLst>
                        <a:ext uri="{FF2B5EF4-FFF2-40B4-BE49-F238E27FC236}">
                          <a16:creationId xmlns:a16="http://schemas.microsoft.com/office/drawing/2014/main" id="{8A57CDF3-E49B-4B76-88B7-460E8FB569CF}"/>
                        </a:ext>
                      </a:extLst>
                    </p:cNvPr>
                    <p:cNvSpPr/>
                    <p:nvPr/>
                  </p:nvSpPr>
                  <p:spPr bwMode="auto">
                    <a:xfrm>
                      <a:off x="6934200" y="15536443"/>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25" name="Oval 124">
                      <a:extLst>
                        <a:ext uri="{FF2B5EF4-FFF2-40B4-BE49-F238E27FC236}">
                          <a16:creationId xmlns:a16="http://schemas.microsoft.com/office/drawing/2014/main" id="{54E8C2E3-8AF2-48BB-AFE2-CA645AE08368}"/>
                        </a:ext>
                      </a:extLst>
                    </p:cNvPr>
                    <p:cNvSpPr/>
                    <p:nvPr/>
                  </p:nvSpPr>
                  <p:spPr bwMode="auto">
                    <a:xfrm>
                      <a:off x="6934199" y="15633725"/>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26" name="Oval 125">
                      <a:extLst>
                        <a:ext uri="{FF2B5EF4-FFF2-40B4-BE49-F238E27FC236}">
                          <a16:creationId xmlns:a16="http://schemas.microsoft.com/office/drawing/2014/main" id="{EBE9AD3C-D350-4473-B32C-007C665F7B78}"/>
                        </a:ext>
                      </a:extLst>
                    </p:cNvPr>
                    <p:cNvSpPr/>
                    <p:nvPr/>
                  </p:nvSpPr>
                  <p:spPr bwMode="auto">
                    <a:xfrm>
                      <a:off x="6934198" y="15729494"/>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grpSp>
                <p:nvGrpSpPr>
                  <p:cNvPr id="128" name="Group 127">
                    <a:extLst>
                      <a:ext uri="{FF2B5EF4-FFF2-40B4-BE49-F238E27FC236}">
                        <a16:creationId xmlns:a16="http://schemas.microsoft.com/office/drawing/2014/main" id="{5D509F95-E699-4640-A9FE-C1EE48E8C6DC}"/>
                      </a:ext>
                    </a:extLst>
                  </p:cNvPr>
                  <p:cNvGrpSpPr/>
                  <p:nvPr/>
                </p:nvGrpSpPr>
                <p:grpSpPr>
                  <a:xfrm>
                    <a:off x="7953556" y="15536443"/>
                    <a:ext cx="45721" cy="238770"/>
                    <a:chOff x="6934198" y="15536443"/>
                    <a:chExt cx="45721" cy="238770"/>
                  </a:xfrm>
                </p:grpSpPr>
                <p:sp>
                  <p:nvSpPr>
                    <p:cNvPr id="129" name="Oval 128">
                      <a:extLst>
                        <a:ext uri="{FF2B5EF4-FFF2-40B4-BE49-F238E27FC236}">
                          <a16:creationId xmlns:a16="http://schemas.microsoft.com/office/drawing/2014/main" id="{B066A905-891C-4E8D-B9A3-4C56E9959ADD}"/>
                        </a:ext>
                      </a:extLst>
                    </p:cNvPr>
                    <p:cNvSpPr/>
                    <p:nvPr/>
                  </p:nvSpPr>
                  <p:spPr bwMode="auto">
                    <a:xfrm>
                      <a:off x="6934200" y="15536443"/>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30" name="Oval 129">
                      <a:extLst>
                        <a:ext uri="{FF2B5EF4-FFF2-40B4-BE49-F238E27FC236}">
                          <a16:creationId xmlns:a16="http://schemas.microsoft.com/office/drawing/2014/main" id="{0497EA84-EAA6-407F-B2ED-EB93CA17CAE5}"/>
                        </a:ext>
                      </a:extLst>
                    </p:cNvPr>
                    <p:cNvSpPr/>
                    <p:nvPr/>
                  </p:nvSpPr>
                  <p:spPr bwMode="auto">
                    <a:xfrm>
                      <a:off x="6934199" y="15633725"/>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31" name="Oval 130">
                      <a:extLst>
                        <a:ext uri="{FF2B5EF4-FFF2-40B4-BE49-F238E27FC236}">
                          <a16:creationId xmlns:a16="http://schemas.microsoft.com/office/drawing/2014/main" id="{2F0BFC95-60D4-40FB-9434-3F21F4E25CA6}"/>
                        </a:ext>
                      </a:extLst>
                    </p:cNvPr>
                    <p:cNvSpPr/>
                    <p:nvPr/>
                  </p:nvSpPr>
                  <p:spPr bwMode="auto">
                    <a:xfrm>
                      <a:off x="6934198" y="15729494"/>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sp>
                <p:nvSpPr>
                  <p:cNvPr id="136" name="Oval 135">
                    <a:extLst>
                      <a:ext uri="{FF2B5EF4-FFF2-40B4-BE49-F238E27FC236}">
                        <a16:creationId xmlns:a16="http://schemas.microsoft.com/office/drawing/2014/main" id="{48EF600C-BA1F-498E-BEA4-D4E72025385B}"/>
                      </a:ext>
                    </a:extLst>
                  </p:cNvPr>
                  <p:cNvSpPr/>
                  <p:nvPr/>
                </p:nvSpPr>
                <p:spPr bwMode="auto">
                  <a:xfrm>
                    <a:off x="8665926" y="13989664"/>
                    <a:ext cx="573593" cy="571500"/>
                  </a:xfrm>
                  <a:prstGeom prst="ellipse">
                    <a:avLst/>
                  </a:prstGeom>
                  <a:solidFill>
                    <a:srgbClr val="FFAFAF"/>
                  </a:solidFill>
                  <a:ln w="9525" cap="flat" cmpd="sng" algn="ctr">
                    <a:solidFill>
                      <a:srgbClr val="FFAFA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37" name="Oval 136">
                    <a:extLst>
                      <a:ext uri="{FF2B5EF4-FFF2-40B4-BE49-F238E27FC236}">
                        <a16:creationId xmlns:a16="http://schemas.microsoft.com/office/drawing/2014/main" id="{37FB3AA4-A17E-4571-B0BB-7E4861981ED8}"/>
                      </a:ext>
                    </a:extLst>
                  </p:cNvPr>
                  <p:cNvSpPr/>
                  <p:nvPr/>
                </p:nvSpPr>
                <p:spPr bwMode="auto">
                  <a:xfrm>
                    <a:off x="8670070" y="14825347"/>
                    <a:ext cx="573593" cy="571500"/>
                  </a:xfrm>
                  <a:prstGeom prst="ellipse">
                    <a:avLst/>
                  </a:prstGeom>
                  <a:solidFill>
                    <a:srgbClr val="FFAFAF"/>
                  </a:solidFill>
                  <a:ln w="9525" cap="flat" cmpd="sng" algn="ctr">
                    <a:solidFill>
                      <a:srgbClr val="FFAFA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138" name="Oval 137">
                    <a:extLst>
                      <a:ext uri="{FF2B5EF4-FFF2-40B4-BE49-F238E27FC236}">
                        <a16:creationId xmlns:a16="http://schemas.microsoft.com/office/drawing/2014/main" id="{8E83F82C-35D5-4EC5-9824-4A5590A2292D}"/>
                      </a:ext>
                    </a:extLst>
                  </p:cNvPr>
                  <p:cNvSpPr/>
                  <p:nvPr/>
                </p:nvSpPr>
                <p:spPr bwMode="auto">
                  <a:xfrm>
                    <a:off x="8665926" y="15913361"/>
                    <a:ext cx="573593" cy="571500"/>
                  </a:xfrm>
                  <a:prstGeom prst="ellipse">
                    <a:avLst/>
                  </a:prstGeom>
                  <a:solidFill>
                    <a:srgbClr val="FFAFAF"/>
                  </a:solidFill>
                  <a:ln w="9525" cap="flat" cmpd="sng" algn="ctr">
                    <a:solidFill>
                      <a:srgbClr val="FFAFA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grpSp>
                <p:nvGrpSpPr>
                  <p:cNvPr id="139" name="Group 138">
                    <a:extLst>
                      <a:ext uri="{FF2B5EF4-FFF2-40B4-BE49-F238E27FC236}">
                        <a16:creationId xmlns:a16="http://schemas.microsoft.com/office/drawing/2014/main" id="{B5046C65-320A-4B5E-B0D4-0F5EC7B17124}"/>
                      </a:ext>
                    </a:extLst>
                  </p:cNvPr>
                  <p:cNvGrpSpPr/>
                  <p:nvPr/>
                </p:nvGrpSpPr>
                <p:grpSpPr>
                  <a:xfrm>
                    <a:off x="8931972" y="15535822"/>
                    <a:ext cx="45721" cy="238770"/>
                    <a:chOff x="6934198" y="15536443"/>
                    <a:chExt cx="45721" cy="238770"/>
                  </a:xfrm>
                </p:grpSpPr>
                <p:sp>
                  <p:nvSpPr>
                    <p:cNvPr id="140" name="Oval 139">
                      <a:extLst>
                        <a:ext uri="{FF2B5EF4-FFF2-40B4-BE49-F238E27FC236}">
                          <a16:creationId xmlns:a16="http://schemas.microsoft.com/office/drawing/2014/main" id="{B19CC969-275E-40E1-8B6E-D82F3A8EA2AB}"/>
                        </a:ext>
                      </a:extLst>
                    </p:cNvPr>
                    <p:cNvSpPr/>
                    <p:nvPr/>
                  </p:nvSpPr>
                  <p:spPr bwMode="auto">
                    <a:xfrm>
                      <a:off x="6934200" y="15536443"/>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41" name="Oval 140">
                      <a:extLst>
                        <a:ext uri="{FF2B5EF4-FFF2-40B4-BE49-F238E27FC236}">
                          <a16:creationId xmlns:a16="http://schemas.microsoft.com/office/drawing/2014/main" id="{A65ECD24-E72C-4976-87B0-972BB8F90771}"/>
                        </a:ext>
                      </a:extLst>
                    </p:cNvPr>
                    <p:cNvSpPr/>
                    <p:nvPr/>
                  </p:nvSpPr>
                  <p:spPr bwMode="auto">
                    <a:xfrm>
                      <a:off x="6934199" y="15633725"/>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42" name="Oval 141">
                      <a:extLst>
                        <a:ext uri="{FF2B5EF4-FFF2-40B4-BE49-F238E27FC236}">
                          <a16:creationId xmlns:a16="http://schemas.microsoft.com/office/drawing/2014/main" id="{7079676C-1992-486D-B308-E6DD64274473}"/>
                        </a:ext>
                      </a:extLst>
                    </p:cNvPr>
                    <p:cNvSpPr/>
                    <p:nvPr/>
                  </p:nvSpPr>
                  <p:spPr bwMode="auto">
                    <a:xfrm>
                      <a:off x="6934198" y="15729494"/>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cxnSp>
                <p:nvCxnSpPr>
                  <p:cNvPr id="143" name="Straight Connector 142">
                    <a:extLst>
                      <a:ext uri="{FF2B5EF4-FFF2-40B4-BE49-F238E27FC236}">
                        <a16:creationId xmlns:a16="http://schemas.microsoft.com/office/drawing/2014/main" id="{93DE283A-8DFE-49C9-A909-72B0870796BB}"/>
                      </a:ext>
                    </a:extLst>
                  </p:cNvPr>
                  <p:cNvCxnSpPr>
                    <a:cxnSpLocks/>
                    <a:stCxn id="62" idx="6"/>
                    <a:endCxn id="136" idx="2"/>
                  </p:cNvCxnSpPr>
                  <p:nvPr/>
                </p:nvCxnSpPr>
                <p:spPr bwMode="auto">
                  <a:xfrm flipV="1">
                    <a:off x="8261103" y="14275414"/>
                    <a:ext cx="404823" cy="621"/>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16426B34-C666-4D5A-8C9E-37063AB5B9E4}"/>
                      </a:ext>
                    </a:extLst>
                  </p:cNvPr>
                  <p:cNvCxnSpPr>
                    <a:cxnSpLocks/>
                    <a:stCxn id="137" idx="2"/>
                    <a:endCxn id="62" idx="6"/>
                  </p:cNvCxnSpPr>
                  <p:nvPr/>
                </p:nvCxnSpPr>
                <p:spPr bwMode="auto">
                  <a:xfrm flipH="1" flipV="1">
                    <a:off x="8261103" y="14276035"/>
                    <a:ext cx="408967" cy="835062"/>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7C1599FA-1609-4697-B6B8-5B7AB1208BF0}"/>
                      </a:ext>
                    </a:extLst>
                  </p:cNvPr>
                  <p:cNvCxnSpPr>
                    <a:cxnSpLocks/>
                    <a:stCxn id="138" idx="2"/>
                    <a:endCxn id="62" idx="6"/>
                  </p:cNvCxnSpPr>
                  <p:nvPr/>
                </p:nvCxnSpPr>
                <p:spPr bwMode="auto">
                  <a:xfrm flipH="1" flipV="1">
                    <a:off x="8261103" y="14276035"/>
                    <a:ext cx="404823" cy="1923076"/>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742F9CB5-16C2-4F3C-A18C-D98FC061BE05}"/>
                      </a:ext>
                    </a:extLst>
                  </p:cNvPr>
                  <p:cNvCxnSpPr>
                    <a:cxnSpLocks/>
                    <a:stCxn id="136" idx="2"/>
                    <a:endCxn id="63" idx="6"/>
                  </p:cNvCxnSpPr>
                  <p:nvPr/>
                </p:nvCxnSpPr>
                <p:spPr bwMode="auto">
                  <a:xfrm flipH="1">
                    <a:off x="8265247" y="14275414"/>
                    <a:ext cx="400679" cy="836304"/>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CC87259F-634C-4759-8354-0E8B6E61D18D}"/>
                      </a:ext>
                    </a:extLst>
                  </p:cNvPr>
                  <p:cNvCxnSpPr>
                    <a:cxnSpLocks/>
                    <a:stCxn id="137" idx="2"/>
                    <a:endCxn id="63" idx="6"/>
                  </p:cNvCxnSpPr>
                  <p:nvPr/>
                </p:nvCxnSpPr>
                <p:spPr bwMode="auto">
                  <a:xfrm flipH="1">
                    <a:off x="8265247" y="15111097"/>
                    <a:ext cx="404823" cy="621"/>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FEF4B36C-B468-4650-B301-39141805C394}"/>
                      </a:ext>
                    </a:extLst>
                  </p:cNvPr>
                  <p:cNvCxnSpPr>
                    <a:cxnSpLocks/>
                    <a:stCxn id="138" idx="2"/>
                    <a:endCxn id="63" idx="6"/>
                  </p:cNvCxnSpPr>
                  <p:nvPr/>
                </p:nvCxnSpPr>
                <p:spPr bwMode="auto">
                  <a:xfrm flipH="1" flipV="1">
                    <a:off x="8265247" y="15111718"/>
                    <a:ext cx="400679" cy="1087393"/>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25220A1B-12BF-4B91-8BAC-76E1EF31ABA2}"/>
                      </a:ext>
                    </a:extLst>
                  </p:cNvPr>
                  <p:cNvCxnSpPr>
                    <a:cxnSpLocks/>
                    <a:stCxn id="136" idx="2"/>
                    <a:endCxn id="64" idx="6"/>
                  </p:cNvCxnSpPr>
                  <p:nvPr/>
                </p:nvCxnSpPr>
                <p:spPr bwMode="auto">
                  <a:xfrm flipH="1">
                    <a:off x="8261103" y="14275414"/>
                    <a:ext cx="404823" cy="1924318"/>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5DB5BD3D-8676-4C70-8B38-E50D933A343B}"/>
                      </a:ext>
                    </a:extLst>
                  </p:cNvPr>
                  <p:cNvCxnSpPr>
                    <a:cxnSpLocks/>
                    <a:stCxn id="137" idx="2"/>
                    <a:endCxn id="64" idx="6"/>
                  </p:cNvCxnSpPr>
                  <p:nvPr/>
                </p:nvCxnSpPr>
                <p:spPr bwMode="auto">
                  <a:xfrm flipH="1">
                    <a:off x="8261103" y="15111097"/>
                    <a:ext cx="408967" cy="1088635"/>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9C63A61B-5E4A-4941-83A8-631B2EA83F5E}"/>
                      </a:ext>
                    </a:extLst>
                  </p:cNvPr>
                  <p:cNvCxnSpPr>
                    <a:cxnSpLocks/>
                    <a:stCxn id="64" idx="6"/>
                    <a:endCxn id="138" idx="2"/>
                  </p:cNvCxnSpPr>
                  <p:nvPr/>
                </p:nvCxnSpPr>
                <p:spPr bwMode="auto">
                  <a:xfrm flipV="1">
                    <a:off x="8261103" y="16199111"/>
                    <a:ext cx="404823" cy="621"/>
                  </a:xfrm>
                  <a:prstGeom prst="line">
                    <a:avLst/>
                  </a:prstGeom>
                  <a:solidFill>
                    <a:schemeClr val="bg1"/>
                  </a:solidFill>
                  <a:ln w="28575" cap="flat" cmpd="sng" algn="ctr">
                    <a:solidFill>
                      <a:schemeClr val="accent2"/>
                    </a:solidFill>
                    <a:prstDash val="solid"/>
                    <a:round/>
                    <a:headEnd type="none" w="med" len="med"/>
                    <a:tailEnd type="none" w="med" len="med"/>
                  </a:ln>
                  <a:effectLst/>
                </p:spPr>
              </p:cxnSp>
              <p:grpSp>
                <p:nvGrpSpPr>
                  <p:cNvPr id="510" name="Group 509">
                    <a:extLst>
                      <a:ext uri="{FF2B5EF4-FFF2-40B4-BE49-F238E27FC236}">
                        <a16:creationId xmlns:a16="http://schemas.microsoft.com/office/drawing/2014/main" id="{65C799B5-A61B-4951-940E-20D157134375}"/>
                      </a:ext>
                    </a:extLst>
                  </p:cNvPr>
                  <p:cNvGrpSpPr/>
                  <p:nvPr/>
                </p:nvGrpSpPr>
                <p:grpSpPr>
                  <a:xfrm>
                    <a:off x="4746820" y="13987013"/>
                    <a:ext cx="1543994" cy="2501120"/>
                    <a:chOff x="4691655" y="13984362"/>
                    <a:chExt cx="1543994" cy="2501120"/>
                  </a:xfrm>
                </p:grpSpPr>
                <p:sp>
                  <p:nvSpPr>
                    <p:cNvPr id="20" name="Oval 19">
                      <a:extLst>
                        <a:ext uri="{FF2B5EF4-FFF2-40B4-BE49-F238E27FC236}">
                          <a16:creationId xmlns:a16="http://schemas.microsoft.com/office/drawing/2014/main" id="{1A6C14A8-6C9F-4A49-84B7-507CFF797126}"/>
                        </a:ext>
                      </a:extLst>
                    </p:cNvPr>
                    <p:cNvSpPr/>
                    <p:nvPr/>
                  </p:nvSpPr>
                  <p:spPr bwMode="auto">
                    <a:xfrm>
                      <a:off x="5662056" y="13990285"/>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56" name="Oval 55">
                      <a:extLst>
                        <a:ext uri="{FF2B5EF4-FFF2-40B4-BE49-F238E27FC236}">
                          <a16:creationId xmlns:a16="http://schemas.microsoft.com/office/drawing/2014/main" id="{2258BA2A-63D3-4FCC-87B1-9D123A05FD40}"/>
                        </a:ext>
                      </a:extLst>
                    </p:cNvPr>
                    <p:cNvSpPr/>
                    <p:nvPr/>
                  </p:nvSpPr>
                  <p:spPr bwMode="auto">
                    <a:xfrm>
                      <a:off x="5662056" y="14825968"/>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58" name="Oval 57">
                      <a:extLst>
                        <a:ext uri="{FF2B5EF4-FFF2-40B4-BE49-F238E27FC236}">
                          <a16:creationId xmlns:a16="http://schemas.microsoft.com/office/drawing/2014/main" id="{BC6BB8A2-D8EA-4D80-B4A5-FABC408A5779}"/>
                        </a:ext>
                      </a:extLst>
                    </p:cNvPr>
                    <p:cNvSpPr/>
                    <p:nvPr/>
                  </p:nvSpPr>
                  <p:spPr bwMode="auto">
                    <a:xfrm>
                      <a:off x="5662056" y="15913982"/>
                      <a:ext cx="573593" cy="571500"/>
                    </a:xfrm>
                    <a:prstGeom prst="ellipse">
                      <a:avLst/>
                    </a:prstGeom>
                    <a:solidFill>
                      <a:schemeClr val="accent2">
                        <a:lumMod val="40000"/>
                        <a:lumOff val="6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nvGrpSpPr>
                    <p:cNvPr id="132" name="Group 131">
                      <a:extLst>
                        <a:ext uri="{FF2B5EF4-FFF2-40B4-BE49-F238E27FC236}">
                          <a16:creationId xmlns:a16="http://schemas.microsoft.com/office/drawing/2014/main" id="{0065AE0D-00F4-4F93-AB8E-6ACF3B73EBFC}"/>
                        </a:ext>
                      </a:extLst>
                    </p:cNvPr>
                    <p:cNvGrpSpPr/>
                    <p:nvPr/>
                  </p:nvGrpSpPr>
                  <p:grpSpPr>
                    <a:xfrm>
                      <a:off x="5927779" y="15542266"/>
                      <a:ext cx="45721" cy="238770"/>
                      <a:chOff x="6934198" y="15536443"/>
                      <a:chExt cx="45721" cy="238770"/>
                    </a:xfrm>
                  </p:grpSpPr>
                  <p:sp>
                    <p:nvSpPr>
                      <p:cNvPr id="133" name="Oval 132">
                        <a:extLst>
                          <a:ext uri="{FF2B5EF4-FFF2-40B4-BE49-F238E27FC236}">
                            <a16:creationId xmlns:a16="http://schemas.microsoft.com/office/drawing/2014/main" id="{111172B3-C982-4AA8-ACF8-2ACF018FE7C5}"/>
                          </a:ext>
                        </a:extLst>
                      </p:cNvPr>
                      <p:cNvSpPr/>
                      <p:nvPr/>
                    </p:nvSpPr>
                    <p:spPr bwMode="auto">
                      <a:xfrm>
                        <a:off x="6934200" y="15536443"/>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34" name="Oval 133">
                        <a:extLst>
                          <a:ext uri="{FF2B5EF4-FFF2-40B4-BE49-F238E27FC236}">
                            <a16:creationId xmlns:a16="http://schemas.microsoft.com/office/drawing/2014/main" id="{0125237D-3405-4169-A85D-30AC3B0D7E02}"/>
                          </a:ext>
                        </a:extLst>
                      </p:cNvPr>
                      <p:cNvSpPr/>
                      <p:nvPr/>
                    </p:nvSpPr>
                    <p:spPr bwMode="auto">
                      <a:xfrm>
                        <a:off x="6934199" y="15633725"/>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35" name="Oval 134">
                        <a:extLst>
                          <a:ext uri="{FF2B5EF4-FFF2-40B4-BE49-F238E27FC236}">
                            <a16:creationId xmlns:a16="http://schemas.microsoft.com/office/drawing/2014/main" id="{BC513D05-99D8-42F9-80EB-32FA077732A6}"/>
                          </a:ext>
                        </a:extLst>
                      </p:cNvPr>
                      <p:cNvSpPr/>
                      <p:nvPr/>
                    </p:nvSpPr>
                    <p:spPr bwMode="auto">
                      <a:xfrm>
                        <a:off x="6934198" y="15729494"/>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sp>
                  <p:nvSpPr>
                    <p:cNvPr id="170" name="Oval 169">
                      <a:extLst>
                        <a:ext uri="{FF2B5EF4-FFF2-40B4-BE49-F238E27FC236}">
                          <a16:creationId xmlns:a16="http://schemas.microsoft.com/office/drawing/2014/main" id="{A84827D9-67B6-48ED-B7E4-56F2D627A72E}"/>
                        </a:ext>
                      </a:extLst>
                    </p:cNvPr>
                    <p:cNvSpPr/>
                    <p:nvPr/>
                  </p:nvSpPr>
                  <p:spPr bwMode="auto">
                    <a:xfrm>
                      <a:off x="4691655" y="13984362"/>
                      <a:ext cx="573593" cy="571500"/>
                    </a:xfrm>
                    <a:prstGeom prst="ellipse">
                      <a:avLst/>
                    </a:prstGeom>
                    <a:solidFill>
                      <a:srgbClr val="B7FFB7"/>
                    </a:solidFill>
                    <a:ln w="9525" cap="flat" cmpd="sng" algn="ctr">
                      <a:solidFill>
                        <a:srgbClr val="B7FFB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71" name="Oval 170">
                      <a:extLst>
                        <a:ext uri="{FF2B5EF4-FFF2-40B4-BE49-F238E27FC236}">
                          <a16:creationId xmlns:a16="http://schemas.microsoft.com/office/drawing/2014/main" id="{94FE3488-6D19-426A-A89B-445FF71A54A4}"/>
                        </a:ext>
                      </a:extLst>
                    </p:cNvPr>
                    <p:cNvSpPr/>
                    <p:nvPr/>
                  </p:nvSpPr>
                  <p:spPr bwMode="auto">
                    <a:xfrm>
                      <a:off x="4691655" y="14820045"/>
                      <a:ext cx="573593" cy="571500"/>
                    </a:xfrm>
                    <a:prstGeom prst="ellipse">
                      <a:avLst/>
                    </a:prstGeom>
                    <a:solidFill>
                      <a:srgbClr val="B7FFB7"/>
                    </a:solidFill>
                    <a:ln w="9525" cap="flat" cmpd="sng" algn="ctr">
                      <a:solidFill>
                        <a:srgbClr val="B7FFB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72" name="Oval 171">
                      <a:extLst>
                        <a:ext uri="{FF2B5EF4-FFF2-40B4-BE49-F238E27FC236}">
                          <a16:creationId xmlns:a16="http://schemas.microsoft.com/office/drawing/2014/main" id="{DF0E6DFD-3D02-4E00-948B-366D67E2ECA1}"/>
                        </a:ext>
                      </a:extLst>
                    </p:cNvPr>
                    <p:cNvSpPr/>
                    <p:nvPr/>
                  </p:nvSpPr>
                  <p:spPr bwMode="auto">
                    <a:xfrm>
                      <a:off x="4691655" y="15908059"/>
                      <a:ext cx="573593" cy="571500"/>
                    </a:xfrm>
                    <a:prstGeom prst="ellipse">
                      <a:avLst/>
                    </a:prstGeom>
                    <a:solidFill>
                      <a:srgbClr val="B7FFB7"/>
                    </a:solidFill>
                    <a:ln w="9525" cap="flat" cmpd="sng" algn="ctr">
                      <a:solidFill>
                        <a:srgbClr val="B7FFB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nvGrpSpPr>
                    <p:cNvPr id="173" name="Group 172">
                      <a:extLst>
                        <a:ext uri="{FF2B5EF4-FFF2-40B4-BE49-F238E27FC236}">
                          <a16:creationId xmlns:a16="http://schemas.microsoft.com/office/drawing/2014/main" id="{D49114F9-E114-48A4-B123-A1AA0C11A863}"/>
                        </a:ext>
                      </a:extLst>
                    </p:cNvPr>
                    <p:cNvGrpSpPr/>
                    <p:nvPr/>
                  </p:nvGrpSpPr>
                  <p:grpSpPr>
                    <a:xfrm>
                      <a:off x="4957378" y="15536343"/>
                      <a:ext cx="45721" cy="238770"/>
                      <a:chOff x="6934198" y="15536443"/>
                      <a:chExt cx="45721" cy="238770"/>
                    </a:xfrm>
                  </p:grpSpPr>
                  <p:sp>
                    <p:nvSpPr>
                      <p:cNvPr id="174" name="Oval 173">
                        <a:extLst>
                          <a:ext uri="{FF2B5EF4-FFF2-40B4-BE49-F238E27FC236}">
                            <a16:creationId xmlns:a16="http://schemas.microsoft.com/office/drawing/2014/main" id="{814DECF4-1A9D-48FF-B88A-937ABA1AE47B}"/>
                          </a:ext>
                        </a:extLst>
                      </p:cNvPr>
                      <p:cNvSpPr/>
                      <p:nvPr/>
                    </p:nvSpPr>
                    <p:spPr bwMode="auto">
                      <a:xfrm>
                        <a:off x="6934200" y="15536443"/>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75" name="Oval 174">
                        <a:extLst>
                          <a:ext uri="{FF2B5EF4-FFF2-40B4-BE49-F238E27FC236}">
                            <a16:creationId xmlns:a16="http://schemas.microsoft.com/office/drawing/2014/main" id="{53532259-2A42-48D5-9702-5D8498C15621}"/>
                          </a:ext>
                        </a:extLst>
                      </p:cNvPr>
                      <p:cNvSpPr/>
                      <p:nvPr/>
                    </p:nvSpPr>
                    <p:spPr bwMode="auto">
                      <a:xfrm>
                        <a:off x="6934199" y="15633725"/>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sp>
                    <p:nvSpPr>
                      <p:cNvPr id="176" name="Oval 175">
                        <a:extLst>
                          <a:ext uri="{FF2B5EF4-FFF2-40B4-BE49-F238E27FC236}">
                            <a16:creationId xmlns:a16="http://schemas.microsoft.com/office/drawing/2014/main" id="{3DFBF49B-A04C-47E4-BE01-2667C544A238}"/>
                          </a:ext>
                        </a:extLst>
                      </p:cNvPr>
                      <p:cNvSpPr/>
                      <p:nvPr/>
                    </p:nvSpPr>
                    <p:spPr bwMode="auto">
                      <a:xfrm>
                        <a:off x="6934198" y="15729494"/>
                        <a:ext cx="45719" cy="45719"/>
                      </a:xfrm>
                      <a:prstGeom prst="ellipse">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6249988" rtl="0" eaLnBrk="1" fontAlgn="base" latinLnBrk="0" hangingPunct="1">
                          <a:lnSpc>
                            <a:spcPct val="100000"/>
                          </a:lnSpc>
                          <a:spcBef>
                            <a:spcPct val="5000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ndParaRPr>
                      </a:p>
                    </p:txBody>
                  </p:sp>
                </p:grpSp>
                <p:cxnSp>
                  <p:nvCxnSpPr>
                    <p:cNvPr id="177" name="Straight Connector 176">
                      <a:extLst>
                        <a:ext uri="{FF2B5EF4-FFF2-40B4-BE49-F238E27FC236}">
                          <a16:creationId xmlns:a16="http://schemas.microsoft.com/office/drawing/2014/main" id="{E7985C92-1B5F-4D76-9508-793C52247530}"/>
                        </a:ext>
                      </a:extLst>
                    </p:cNvPr>
                    <p:cNvCxnSpPr>
                      <a:cxnSpLocks/>
                      <a:stCxn id="170" idx="6"/>
                      <a:endCxn id="20" idx="2"/>
                    </p:cNvCxnSpPr>
                    <p:nvPr/>
                  </p:nvCxnSpPr>
                  <p:spPr bwMode="auto">
                    <a:xfrm>
                      <a:off x="5265248" y="14270112"/>
                      <a:ext cx="396808" cy="5923"/>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81" name="Straight Connector 180">
                      <a:extLst>
                        <a:ext uri="{FF2B5EF4-FFF2-40B4-BE49-F238E27FC236}">
                          <a16:creationId xmlns:a16="http://schemas.microsoft.com/office/drawing/2014/main" id="{20760C47-DE51-4148-AF52-575F0FCEDCFB}"/>
                        </a:ext>
                      </a:extLst>
                    </p:cNvPr>
                    <p:cNvCxnSpPr>
                      <a:cxnSpLocks/>
                      <a:stCxn id="170" idx="6"/>
                      <a:endCxn id="56" idx="2"/>
                    </p:cNvCxnSpPr>
                    <p:nvPr/>
                  </p:nvCxnSpPr>
                  <p:spPr bwMode="auto">
                    <a:xfrm>
                      <a:off x="5265248" y="14270112"/>
                      <a:ext cx="396808" cy="841606"/>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62AB05A9-4D85-4FB4-B7A9-2B37D0F6FF6A}"/>
                        </a:ext>
                      </a:extLst>
                    </p:cNvPr>
                    <p:cNvCxnSpPr>
                      <a:cxnSpLocks/>
                      <a:stCxn id="170" idx="6"/>
                      <a:endCxn id="58" idx="2"/>
                    </p:cNvCxnSpPr>
                    <p:nvPr/>
                  </p:nvCxnSpPr>
                  <p:spPr bwMode="auto">
                    <a:xfrm>
                      <a:off x="5265248" y="14270112"/>
                      <a:ext cx="396808" cy="1929620"/>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88" name="Straight Connector 187">
                      <a:extLst>
                        <a:ext uri="{FF2B5EF4-FFF2-40B4-BE49-F238E27FC236}">
                          <a16:creationId xmlns:a16="http://schemas.microsoft.com/office/drawing/2014/main" id="{9C32B1C2-5549-464C-84AF-E23C166B28D7}"/>
                        </a:ext>
                      </a:extLst>
                    </p:cNvPr>
                    <p:cNvCxnSpPr>
                      <a:cxnSpLocks/>
                      <a:stCxn id="171" idx="6"/>
                      <a:endCxn id="20" idx="2"/>
                    </p:cNvCxnSpPr>
                    <p:nvPr/>
                  </p:nvCxnSpPr>
                  <p:spPr bwMode="auto">
                    <a:xfrm flipV="1">
                      <a:off x="5265248" y="14276035"/>
                      <a:ext cx="396808" cy="829760"/>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91" name="Straight Connector 190">
                      <a:extLst>
                        <a:ext uri="{FF2B5EF4-FFF2-40B4-BE49-F238E27FC236}">
                          <a16:creationId xmlns:a16="http://schemas.microsoft.com/office/drawing/2014/main" id="{22B5B24F-9580-40C4-93C0-AD825FEB75A0}"/>
                        </a:ext>
                      </a:extLst>
                    </p:cNvPr>
                    <p:cNvCxnSpPr>
                      <a:cxnSpLocks/>
                      <a:stCxn id="171" idx="6"/>
                      <a:endCxn id="56" idx="2"/>
                    </p:cNvCxnSpPr>
                    <p:nvPr/>
                  </p:nvCxnSpPr>
                  <p:spPr bwMode="auto">
                    <a:xfrm>
                      <a:off x="5265248" y="15105795"/>
                      <a:ext cx="396808" cy="5923"/>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94" name="Straight Connector 193">
                      <a:extLst>
                        <a:ext uri="{FF2B5EF4-FFF2-40B4-BE49-F238E27FC236}">
                          <a16:creationId xmlns:a16="http://schemas.microsoft.com/office/drawing/2014/main" id="{FC60091C-974D-431E-A45E-9E96A5F908DD}"/>
                        </a:ext>
                      </a:extLst>
                    </p:cNvPr>
                    <p:cNvCxnSpPr>
                      <a:cxnSpLocks/>
                      <a:stCxn id="171" idx="6"/>
                      <a:endCxn id="58" idx="2"/>
                    </p:cNvCxnSpPr>
                    <p:nvPr/>
                  </p:nvCxnSpPr>
                  <p:spPr bwMode="auto">
                    <a:xfrm>
                      <a:off x="5265248" y="15105795"/>
                      <a:ext cx="396808" cy="1093937"/>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id="{5A77D9D3-16ED-45BA-868D-D0FF04E14870}"/>
                        </a:ext>
                      </a:extLst>
                    </p:cNvPr>
                    <p:cNvCxnSpPr>
                      <a:cxnSpLocks/>
                      <a:stCxn id="172" idx="6"/>
                      <a:endCxn id="20" idx="2"/>
                    </p:cNvCxnSpPr>
                    <p:nvPr/>
                  </p:nvCxnSpPr>
                  <p:spPr bwMode="auto">
                    <a:xfrm flipV="1">
                      <a:off x="5265248" y="14276035"/>
                      <a:ext cx="396808" cy="1917774"/>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id="{A9FB49BE-BB63-4D10-9AEB-7CF5697E92A2}"/>
                        </a:ext>
                      </a:extLst>
                    </p:cNvPr>
                    <p:cNvCxnSpPr>
                      <a:cxnSpLocks/>
                      <a:stCxn id="172" idx="6"/>
                      <a:endCxn id="56" idx="2"/>
                    </p:cNvCxnSpPr>
                    <p:nvPr/>
                  </p:nvCxnSpPr>
                  <p:spPr bwMode="auto">
                    <a:xfrm flipV="1">
                      <a:off x="5265248" y="15111718"/>
                      <a:ext cx="396808" cy="1082091"/>
                    </a:xfrm>
                    <a:prstGeom prst="line">
                      <a:avLst/>
                    </a:prstGeom>
                    <a:solidFill>
                      <a:schemeClr val="bg1"/>
                    </a:solidFill>
                    <a:ln w="28575" cap="flat" cmpd="sng" algn="ctr">
                      <a:solidFill>
                        <a:schemeClr val="accent2"/>
                      </a:solidFill>
                      <a:prstDash val="solid"/>
                      <a:round/>
                      <a:headEnd type="none" w="med" len="med"/>
                      <a:tailEnd type="none" w="med" len="med"/>
                    </a:ln>
                    <a:effectLst/>
                  </p:spPr>
                </p:cxnSp>
                <p:cxnSp>
                  <p:nvCxnSpPr>
                    <p:cNvPr id="203" name="Straight Connector 202">
                      <a:extLst>
                        <a:ext uri="{FF2B5EF4-FFF2-40B4-BE49-F238E27FC236}">
                          <a16:creationId xmlns:a16="http://schemas.microsoft.com/office/drawing/2014/main" id="{BB7450B4-D2C3-4458-9729-5B88426C251A}"/>
                        </a:ext>
                      </a:extLst>
                    </p:cNvPr>
                    <p:cNvCxnSpPr>
                      <a:cxnSpLocks/>
                      <a:stCxn id="172" idx="6"/>
                      <a:endCxn id="58" idx="2"/>
                    </p:cNvCxnSpPr>
                    <p:nvPr/>
                  </p:nvCxnSpPr>
                  <p:spPr bwMode="auto">
                    <a:xfrm>
                      <a:off x="5265248" y="16193809"/>
                      <a:ext cx="396808" cy="5923"/>
                    </a:xfrm>
                    <a:prstGeom prst="line">
                      <a:avLst/>
                    </a:prstGeom>
                    <a:solidFill>
                      <a:schemeClr val="bg1"/>
                    </a:solidFill>
                    <a:ln w="28575" cap="flat" cmpd="sng" algn="ctr">
                      <a:solidFill>
                        <a:schemeClr val="accent2"/>
                      </a:solidFill>
                      <a:prstDash val="solid"/>
                      <a:round/>
                      <a:headEnd type="none" w="med" len="med"/>
                      <a:tailEnd type="none" w="med" len="med"/>
                    </a:ln>
                    <a:effectLst/>
                  </p:spPr>
                </p:cxnSp>
              </p:grpSp>
            </p:grpSp>
          </p:grpSp>
          <p:sp>
            <p:nvSpPr>
              <p:cNvPr id="208" name="Rectangle 207">
                <a:extLst>
                  <a:ext uri="{FF2B5EF4-FFF2-40B4-BE49-F238E27FC236}">
                    <a16:creationId xmlns:a16="http://schemas.microsoft.com/office/drawing/2014/main" id="{45E1DF78-DFBD-42FE-AEB2-5127232CBFC8}"/>
                  </a:ext>
                </a:extLst>
              </p:cNvPr>
              <p:cNvSpPr/>
              <p:nvPr/>
            </p:nvSpPr>
            <p:spPr>
              <a:xfrm>
                <a:off x="4737501" y="13577023"/>
                <a:ext cx="582211"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Input</a:t>
                </a:r>
              </a:p>
            </p:txBody>
          </p:sp>
          <p:sp>
            <p:nvSpPr>
              <p:cNvPr id="209" name="Rectangle 208">
                <a:extLst>
                  <a:ext uri="{FF2B5EF4-FFF2-40B4-BE49-F238E27FC236}">
                    <a16:creationId xmlns:a16="http://schemas.microsoft.com/office/drawing/2014/main" id="{1D471406-EA24-4E12-84A4-FF396939E333}"/>
                  </a:ext>
                </a:extLst>
              </p:cNvPr>
              <p:cNvSpPr/>
              <p:nvPr/>
            </p:nvSpPr>
            <p:spPr>
              <a:xfrm>
                <a:off x="8562231" y="13577023"/>
                <a:ext cx="721672"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Output</a:t>
                </a:r>
              </a:p>
            </p:txBody>
          </p:sp>
          <p:sp>
            <p:nvSpPr>
              <p:cNvPr id="210" name="Rectangle 209">
                <a:extLst>
                  <a:ext uri="{FF2B5EF4-FFF2-40B4-BE49-F238E27FC236}">
                    <a16:creationId xmlns:a16="http://schemas.microsoft.com/office/drawing/2014/main" id="{C909052C-1811-492D-876C-BA52B8B763F8}"/>
                  </a:ext>
                </a:extLst>
              </p:cNvPr>
              <p:cNvSpPr/>
              <p:nvPr/>
            </p:nvSpPr>
            <p:spPr>
              <a:xfrm>
                <a:off x="5817362" y="13581257"/>
                <a:ext cx="2467125" cy="307777"/>
              </a:xfrm>
              <a:prstGeom prst="rect">
                <a:avLst/>
              </a:prstGeom>
            </p:spPr>
            <p:txBody>
              <a:bodyPr wrap="none">
                <a:spAutoFit/>
              </a:bodyPr>
              <a:lstStyle/>
              <a:p>
                <a:r>
                  <a:rPr lang="en-US" sz="1400" dirty="0">
                    <a:latin typeface="Arial" panose="020B0604020202020204" pitchFamily="34" charset="0"/>
                    <a:cs typeface="Arial" panose="020B0604020202020204" pitchFamily="34" charset="0"/>
                  </a:rPr>
                  <a:t>Multilayer Perceptron (MLP)</a:t>
                </a:r>
              </a:p>
            </p:txBody>
          </p:sp>
        </p:grpSp>
        <p:sp>
          <p:nvSpPr>
            <p:cNvPr id="166" name="Rectangle 165">
              <a:extLst>
                <a:ext uri="{FF2B5EF4-FFF2-40B4-BE49-F238E27FC236}">
                  <a16:creationId xmlns:a16="http://schemas.microsoft.com/office/drawing/2014/main" id="{4D29AD03-327F-4088-A8F7-0A83C5BB106F}"/>
                </a:ext>
              </a:extLst>
            </p:cNvPr>
            <p:cNvSpPr/>
            <p:nvPr/>
          </p:nvSpPr>
          <p:spPr>
            <a:xfrm>
              <a:off x="564031" y="17875507"/>
              <a:ext cx="582211"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x(</a:t>
              </a:r>
              <a:r>
                <a:rPr lang="en-US" sz="1200" dirty="0" err="1">
                  <a:latin typeface="Arial" panose="020B0604020202020204" pitchFamily="34" charset="0"/>
                  <a:cs typeface="Arial" panose="020B0604020202020204" pitchFamily="34" charset="0"/>
                </a:rPr>
                <a:t>t+n</a:t>
              </a:r>
              <a:r>
                <a:rPr lang="en-US" sz="1200" dirty="0">
                  <a:latin typeface="Arial" panose="020B0604020202020204" pitchFamily="34" charset="0"/>
                  <a:cs typeface="Arial" panose="020B0604020202020204" pitchFamily="34" charset="0"/>
                </a:rPr>
                <a:t>)</a:t>
              </a:r>
              <a:endParaRPr lang="en-US" sz="1200" baseline="-25000" dirty="0">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C9FA3EFE-FEBC-4915-9CE4-A3256FFB3355}"/>
                </a:ext>
              </a:extLst>
            </p:cNvPr>
            <p:cNvSpPr/>
            <p:nvPr/>
          </p:nvSpPr>
          <p:spPr>
            <a:xfrm>
              <a:off x="663383" y="15841660"/>
              <a:ext cx="407484"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x(t)</a:t>
              </a:r>
              <a:endParaRPr lang="en-US" sz="1200" baseline="-25000" dirty="0">
                <a:latin typeface="Arial" panose="020B0604020202020204" pitchFamily="34" charset="0"/>
                <a:cs typeface="Arial" panose="020B0604020202020204" pitchFamily="34" charset="0"/>
              </a:endParaRPr>
            </a:p>
          </p:txBody>
        </p:sp>
        <p:sp>
          <p:nvSpPr>
            <p:cNvPr id="178" name="Rectangle 177">
              <a:extLst>
                <a:ext uri="{FF2B5EF4-FFF2-40B4-BE49-F238E27FC236}">
                  <a16:creationId xmlns:a16="http://schemas.microsoft.com/office/drawing/2014/main" id="{1C134315-B938-4E35-87F8-9BAB28638DBD}"/>
                </a:ext>
              </a:extLst>
            </p:cNvPr>
            <p:cNvSpPr/>
            <p:nvPr/>
          </p:nvSpPr>
          <p:spPr>
            <a:xfrm>
              <a:off x="576020" y="16732701"/>
              <a:ext cx="582211"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x(t+1)</a:t>
              </a:r>
              <a:endParaRPr lang="en-US" sz="1200" baseline="-25000" dirty="0">
                <a:latin typeface="Arial" panose="020B0604020202020204" pitchFamily="34" charset="0"/>
                <a:cs typeface="Arial" panose="020B0604020202020204" pitchFamily="34" charset="0"/>
              </a:endParaRPr>
            </a:p>
          </p:txBody>
        </p:sp>
        <p:sp>
          <p:nvSpPr>
            <p:cNvPr id="179" name="Rectangle 178">
              <a:extLst>
                <a:ext uri="{FF2B5EF4-FFF2-40B4-BE49-F238E27FC236}">
                  <a16:creationId xmlns:a16="http://schemas.microsoft.com/office/drawing/2014/main" id="{9D9B14F1-D64D-438B-95B4-C33F16FDF560}"/>
                </a:ext>
              </a:extLst>
            </p:cNvPr>
            <p:cNvSpPr/>
            <p:nvPr/>
          </p:nvSpPr>
          <p:spPr>
            <a:xfrm>
              <a:off x="4630355" y="15871851"/>
              <a:ext cx="662361"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x(t+n+1)</a:t>
              </a:r>
              <a:endParaRPr lang="en-US" sz="1000" baseline="-25000" dirty="0">
                <a:latin typeface="Arial" panose="020B0604020202020204" pitchFamily="34" charset="0"/>
                <a:cs typeface="Arial" panose="020B0604020202020204" pitchFamily="34" charset="0"/>
              </a:endParaRPr>
            </a:p>
          </p:txBody>
        </p:sp>
        <p:sp>
          <p:nvSpPr>
            <p:cNvPr id="180" name="Rectangle 179">
              <a:extLst>
                <a:ext uri="{FF2B5EF4-FFF2-40B4-BE49-F238E27FC236}">
                  <a16:creationId xmlns:a16="http://schemas.microsoft.com/office/drawing/2014/main" id="{51F2FBE7-EB78-4414-9092-4324DBAF8D9B}"/>
                </a:ext>
              </a:extLst>
            </p:cNvPr>
            <p:cNvSpPr/>
            <p:nvPr/>
          </p:nvSpPr>
          <p:spPr>
            <a:xfrm>
              <a:off x="4653424" y="16756402"/>
              <a:ext cx="662361"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x(t+n+2)</a:t>
              </a:r>
              <a:endParaRPr lang="en-US" sz="1000" baseline="-25000" dirty="0">
                <a:latin typeface="Arial" panose="020B0604020202020204" pitchFamily="34" charset="0"/>
                <a:cs typeface="Arial" panose="020B0604020202020204" pitchFamily="34" charset="0"/>
              </a:endParaRPr>
            </a:p>
          </p:txBody>
        </p:sp>
        <p:sp>
          <p:nvSpPr>
            <p:cNvPr id="182" name="Rectangle 181">
              <a:extLst>
                <a:ext uri="{FF2B5EF4-FFF2-40B4-BE49-F238E27FC236}">
                  <a16:creationId xmlns:a16="http://schemas.microsoft.com/office/drawing/2014/main" id="{704476ED-BD0A-4D0A-A7C4-0437E7D20703}"/>
                </a:ext>
              </a:extLst>
            </p:cNvPr>
            <p:cNvSpPr/>
            <p:nvPr/>
          </p:nvSpPr>
          <p:spPr>
            <a:xfrm>
              <a:off x="4595088" y="17918708"/>
              <a:ext cx="732893"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x(t+n+10)</a:t>
              </a:r>
              <a:endParaRPr lang="en-US" sz="1000" baseline="-25000" dirty="0">
                <a:latin typeface="Arial" panose="020B0604020202020204" pitchFamily="34" charset="0"/>
                <a:cs typeface="Arial" panose="020B0604020202020204" pitchFamily="34" charset="0"/>
              </a:endParaRPr>
            </a:p>
          </p:txBody>
        </p:sp>
      </p:grpSp>
      <p:sp>
        <p:nvSpPr>
          <p:cNvPr id="450" name="Rectangle 449"/>
          <p:cNvSpPr/>
          <p:nvPr/>
        </p:nvSpPr>
        <p:spPr>
          <a:xfrm>
            <a:off x="5125217" y="13581692"/>
            <a:ext cx="370614"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B</a:t>
            </a:r>
          </a:p>
        </p:txBody>
      </p:sp>
      <p:sp>
        <p:nvSpPr>
          <p:cNvPr id="183" name="TextBox 12">
            <a:extLst>
              <a:ext uri="{FF2B5EF4-FFF2-40B4-BE49-F238E27FC236}">
                <a16:creationId xmlns:a16="http://schemas.microsoft.com/office/drawing/2014/main" id="{D7285AC1-CF1E-4C87-9334-3BF774C98E8B}"/>
              </a:ext>
            </a:extLst>
          </p:cNvPr>
          <p:cNvSpPr txBox="1">
            <a:spLocks noChangeArrowheads="1"/>
          </p:cNvSpPr>
          <p:nvPr/>
        </p:nvSpPr>
        <p:spPr bwMode="auto">
          <a:xfrm>
            <a:off x="10493073" y="20311150"/>
            <a:ext cx="10898336" cy="1569660"/>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Testing on the band-pass filtered signal yielded a root mean squared error (RMSE) of between 1.8 and 5.2 µV, compared to an error with the persistence forecast of 4.9 and 12.5 µV. The MLP RMSE was consistently less than 50% and as much as 80% better than the persistence forecast, especially when we filtered on a narrow band (Fig. A2-B2.</a:t>
            </a:r>
          </a:p>
          <a:p>
            <a:pPr marL="301752" indent="-301752">
              <a:buFont typeface="Arial" panose="020B0604020202020204" pitchFamily="34" charset="0"/>
              <a:buChar char="•"/>
              <a:tabLst>
                <a:tab pos="457223" algn="l"/>
              </a:tabLst>
            </a:pPr>
            <a:r>
              <a:rPr lang="en-US" sz="1600" dirty="0"/>
              <a:t>To arrive at this network, we varied the number of nodes, hidden layers, and window size (nodes in the input layer). We found the optimal window size was 20 </a:t>
            </a:r>
            <a:r>
              <a:rPr lang="en-US" sz="1600" dirty="0" err="1"/>
              <a:t>ms.</a:t>
            </a:r>
            <a:r>
              <a:rPr lang="en-US" sz="1600" dirty="0"/>
              <a:t> </a:t>
            </a:r>
          </a:p>
        </p:txBody>
      </p:sp>
      <p:sp>
        <p:nvSpPr>
          <p:cNvPr id="190" name="TextBox 12">
            <a:extLst>
              <a:ext uri="{FF2B5EF4-FFF2-40B4-BE49-F238E27FC236}">
                <a16:creationId xmlns:a16="http://schemas.microsoft.com/office/drawing/2014/main" id="{6B4AC5DA-7053-4199-AB61-C3398345E0A5}"/>
              </a:ext>
            </a:extLst>
          </p:cNvPr>
          <p:cNvSpPr txBox="1">
            <a:spLocks noChangeArrowheads="1"/>
          </p:cNvSpPr>
          <p:nvPr/>
        </p:nvSpPr>
        <p:spPr bwMode="auto">
          <a:xfrm>
            <a:off x="10526106" y="12166440"/>
            <a:ext cx="10937007" cy="584775"/>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Testing on the raw LFP signal yielded a root mean squared error (RMSE) of between 10.1 and 40.2 µV, depending on the size of the input window. Various input window sizes were tried, with 5 </a:t>
            </a:r>
            <a:r>
              <a:rPr lang="en-US" sz="1600" dirty="0" err="1"/>
              <a:t>ms</a:t>
            </a:r>
            <a:r>
              <a:rPr lang="en-US" sz="1600" dirty="0"/>
              <a:t> being optimal (Figure 3B3).</a:t>
            </a:r>
          </a:p>
        </p:txBody>
      </p:sp>
      <p:sp>
        <p:nvSpPr>
          <p:cNvPr id="192" name="TextBox 191">
            <a:extLst>
              <a:ext uri="{FF2B5EF4-FFF2-40B4-BE49-F238E27FC236}">
                <a16:creationId xmlns:a16="http://schemas.microsoft.com/office/drawing/2014/main" id="{D78E2539-9631-4A71-A25E-D2646E6DACBE}"/>
              </a:ext>
            </a:extLst>
          </p:cNvPr>
          <p:cNvSpPr txBox="1"/>
          <p:nvPr/>
        </p:nvSpPr>
        <p:spPr>
          <a:xfrm>
            <a:off x="10493073" y="19302974"/>
            <a:ext cx="11100431" cy="1077218"/>
          </a:xfrm>
          <a:prstGeom prst="rect">
            <a:avLst/>
          </a:prstGeom>
          <a:noFill/>
        </p:spPr>
        <p:txBody>
          <a:bodyPr wrap="square" rtlCol="0">
            <a:spAutoFit/>
          </a:bodyPr>
          <a:lstStyle/>
          <a:p>
            <a:pPr algn="just"/>
            <a:r>
              <a:rPr lang="en-US" sz="1600" b="1" dirty="0"/>
              <a:t>Figure 4. </a:t>
            </a:r>
            <a:r>
              <a:rPr lang="en-US" sz="1600" dirty="0"/>
              <a:t>MLP performance on unseen filtered LFP data.</a:t>
            </a:r>
            <a:endParaRPr lang="en-US" sz="1600" b="1" dirty="0"/>
          </a:p>
          <a:p>
            <a:pPr algn="just"/>
            <a:r>
              <a:rPr lang="en-US" sz="1600" b="1" dirty="0"/>
              <a:t>A1-2: </a:t>
            </a:r>
            <a:r>
              <a:rPr lang="en-US" sz="1600" dirty="0"/>
              <a:t>Six examples of the MLP predictions on unseen filtered (30-100 Hz – A1, B1; 60-80 Hz – A2, B2)  data. Black is the raw LFP trace. Green shows the input time samples, red shows the true output, and orange is the prediction. </a:t>
            </a:r>
            <a:r>
              <a:rPr lang="en-US" sz="1600" b="1" dirty="0"/>
              <a:t>B1-2: </a:t>
            </a:r>
            <a:r>
              <a:rPr lang="en-US" sz="1600" dirty="0"/>
              <a:t>Bar graph of error in prediction for persistence and MLP.</a:t>
            </a:r>
            <a:endParaRPr lang="en-US" sz="1600" strike="sngStrike" dirty="0"/>
          </a:p>
        </p:txBody>
      </p:sp>
      <p:sp>
        <p:nvSpPr>
          <p:cNvPr id="196" name="TextBox 195">
            <a:extLst>
              <a:ext uri="{FF2B5EF4-FFF2-40B4-BE49-F238E27FC236}">
                <a16:creationId xmlns:a16="http://schemas.microsoft.com/office/drawing/2014/main" id="{45568466-C944-4652-8EA8-F962829449CA}"/>
              </a:ext>
            </a:extLst>
          </p:cNvPr>
          <p:cNvSpPr txBox="1"/>
          <p:nvPr/>
        </p:nvSpPr>
        <p:spPr>
          <a:xfrm>
            <a:off x="10401567" y="11126935"/>
            <a:ext cx="11100431" cy="1077218"/>
          </a:xfrm>
          <a:prstGeom prst="rect">
            <a:avLst/>
          </a:prstGeom>
          <a:noFill/>
        </p:spPr>
        <p:txBody>
          <a:bodyPr wrap="square" rtlCol="0">
            <a:spAutoFit/>
          </a:bodyPr>
          <a:lstStyle/>
          <a:p>
            <a:pPr algn="just"/>
            <a:r>
              <a:rPr lang="en-US" sz="1600" b="1" dirty="0"/>
              <a:t>Figure 3. </a:t>
            </a:r>
            <a:r>
              <a:rPr lang="en-US" sz="1600" dirty="0"/>
              <a:t>MLP performance on unseen raw LFP data.</a:t>
            </a:r>
            <a:endParaRPr lang="en-US" sz="1600" b="1" dirty="0"/>
          </a:p>
          <a:p>
            <a:pPr algn="just"/>
            <a:r>
              <a:rPr lang="en-US" sz="1600" b="1" dirty="0"/>
              <a:t>A1-3: </a:t>
            </a:r>
            <a:r>
              <a:rPr lang="en-US" sz="1600" dirty="0"/>
              <a:t>Six examples of the MLP predictions on unseen raw LFP data for a window size of 25 (A1, B1), 10 (A2, B2), and 5 (A3,B3). Green shows the input time samples, red shows the true output, and orange is the prediction. </a:t>
            </a:r>
            <a:r>
              <a:rPr lang="en-US" sz="1600" b="1" dirty="0"/>
              <a:t>B1-3: </a:t>
            </a:r>
            <a:r>
              <a:rPr lang="en-US" sz="1600" dirty="0"/>
              <a:t>Bar graph of error in prediction for persistence and MLP.</a:t>
            </a:r>
            <a:endParaRPr lang="en-US" sz="1600" strike="sngStrike" dirty="0"/>
          </a:p>
        </p:txBody>
      </p:sp>
      <p:sp>
        <p:nvSpPr>
          <p:cNvPr id="168" name="TextBox 167">
            <a:extLst>
              <a:ext uri="{FF2B5EF4-FFF2-40B4-BE49-F238E27FC236}">
                <a16:creationId xmlns:a16="http://schemas.microsoft.com/office/drawing/2014/main" id="{882B2A32-338F-4B7D-B4CD-6F5694F59107}"/>
              </a:ext>
            </a:extLst>
          </p:cNvPr>
          <p:cNvSpPr txBox="1"/>
          <p:nvPr/>
        </p:nvSpPr>
        <p:spPr>
          <a:xfrm>
            <a:off x="10370599" y="3249505"/>
            <a:ext cx="11212972" cy="49244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sz="2600" i="1" dirty="0"/>
              <a:t>Linear modeling: Autoregressive Integrated Moving Average (ARIMA)</a:t>
            </a:r>
          </a:p>
        </p:txBody>
      </p:sp>
      <p:pic>
        <p:nvPicPr>
          <p:cNvPr id="8" name="Picture 7">
            <a:extLst>
              <a:ext uri="{FF2B5EF4-FFF2-40B4-BE49-F238E27FC236}">
                <a16:creationId xmlns:a16="http://schemas.microsoft.com/office/drawing/2014/main" id="{0950DF2C-42BF-47B7-9767-D7E0CDD1E0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9655" y="3836187"/>
            <a:ext cx="7123278" cy="2804688"/>
          </a:xfrm>
          <a:prstGeom prst="rect">
            <a:avLst/>
          </a:prstGeom>
        </p:spPr>
      </p:pic>
      <p:sp>
        <p:nvSpPr>
          <p:cNvPr id="207" name="TextBox 206">
            <a:extLst>
              <a:ext uri="{FF2B5EF4-FFF2-40B4-BE49-F238E27FC236}">
                <a16:creationId xmlns:a16="http://schemas.microsoft.com/office/drawing/2014/main" id="{EFBABCE3-6BDE-42B3-BA7C-D441B7F3B8FF}"/>
              </a:ext>
            </a:extLst>
          </p:cNvPr>
          <p:cNvSpPr txBox="1"/>
          <p:nvPr/>
        </p:nvSpPr>
        <p:spPr>
          <a:xfrm>
            <a:off x="10393826" y="6616316"/>
            <a:ext cx="11100431" cy="830997"/>
          </a:xfrm>
          <a:prstGeom prst="rect">
            <a:avLst/>
          </a:prstGeom>
          <a:noFill/>
        </p:spPr>
        <p:txBody>
          <a:bodyPr wrap="square" rtlCol="0">
            <a:spAutoFit/>
          </a:bodyPr>
          <a:lstStyle/>
          <a:p>
            <a:pPr algn="just"/>
            <a:r>
              <a:rPr lang="en-US" sz="1600" b="1" dirty="0"/>
              <a:t>Figure 2. </a:t>
            </a:r>
            <a:r>
              <a:rPr lang="en-US" sz="1600" dirty="0"/>
              <a:t>ARIMA performance on raw LFP data.</a:t>
            </a:r>
            <a:endParaRPr lang="en-US" sz="1600" b="1" dirty="0"/>
          </a:p>
          <a:p>
            <a:pPr algn="just"/>
            <a:r>
              <a:rPr lang="en-US" sz="1600" b="1" dirty="0"/>
              <a:t>A: </a:t>
            </a:r>
            <a:r>
              <a:rPr lang="en-US" sz="1600" dirty="0"/>
              <a:t>Six examples of the MLP predictions on unseen data. Green shows the input time samples, red shows the true output, and orange is the prediction. </a:t>
            </a:r>
            <a:r>
              <a:rPr lang="en-US" sz="1600" b="1" dirty="0"/>
              <a:t>B: </a:t>
            </a:r>
            <a:r>
              <a:rPr lang="en-US" sz="1600" dirty="0"/>
              <a:t>Bar graph of error in prediction for persistence and MLP.</a:t>
            </a:r>
            <a:endParaRPr lang="en-US" sz="1600" strike="sngStrike" dirty="0"/>
          </a:p>
        </p:txBody>
      </p:sp>
      <p:grpSp>
        <p:nvGrpSpPr>
          <p:cNvPr id="212" name="Group 211">
            <a:extLst>
              <a:ext uri="{FF2B5EF4-FFF2-40B4-BE49-F238E27FC236}">
                <a16:creationId xmlns:a16="http://schemas.microsoft.com/office/drawing/2014/main" id="{B23F53E8-426B-41E9-9497-7C6A17924D9E}"/>
              </a:ext>
            </a:extLst>
          </p:cNvPr>
          <p:cNvGrpSpPr/>
          <p:nvPr/>
        </p:nvGrpSpPr>
        <p:grpSpPr>
          <a:xfrm>
            <a:off x="10888522" y="4638395"/>
            <a:ext cx="772958" cy="443712"/>
            <a:chOff x="10536318" y="4160377"/>
            <a:chExt cx="772958" cy="443712"/>
          </a:xfrm>
        </p:grpSpPr>
        <p:cxnSp>
          <p:nvCxnSpPr>
            <p:cNvPr id="213" name="Straight Connector 212">
              <a:extLst>
                <a:ext uri="{FF2B5EF4-FFF2-40B4-BE49-F238E27FC236}">
                  <a16:creationId xmlns:a16="http://schemas.microsoft.com/office/drawing/2014/main" id="{869D6E63-5685-459C-8827-0CCEA7332941}"/>
                </a:ext>
              </a:extLst>
            </p:cNvPr>
            <p:cNvCxnSpPr>
              <a:cxnSpLocks/>
            </p:cNvCxnSpPr>
            <p:nvPr/>
          </p:nvCxnSpPr>
          <p:spPr bwMode="auto">
            <a:xfrm>
              <a:off x="10972800" y="4419600"/>
              <a:ext cx="22860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4" name="Rectangle 213">
              <a:extLst>
                <a:ext uri="{FF2B5EF4-FFF2-40B4-BE49-F238E27FC236}">
                  <a16:creationId xmlns:a16="http://schemas.microsoft.com/office/drawing/2014/main" id="{AC39FDAD-8353-412D-BB8F-322DEB72A777}"/>
                </a:ext>
              </a:extLst>
            </p:cNvPr>
            <p:cNvSpPr/>
            <p:nvPr/>
          </p:nvSpPr>
          <p:spPr>
            <a:xfrm>
              <a:off x="10864924" y="4368127"/>
              <a:ext cx="444352"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5 </a:t>
              </a:r>
              <a:r>
                <a:rPr lang="en-US" sz="1400" baseline="-25000" dirty="0" err="1">
                  <a:latin typeface="Arial" panose="020B0604020202020204" pitchFamily="34" charset="0"/>
                  <a:cs typeface="Arial" panose="020B0604020202020204" pitchFamily="34" charset="0"/>
                </a:rPr>
                <a:t>ms</a:t>
              </a:r>
              <a:endParaRPr lang="en-US" sz="1400" baseline="-25000" dirty="0">
                <a:latin typeface="Arial" panose="020B0604020202020204" pitchFamily="34" charset="0"/>
                <a:cs typeface="Arial" panose="020B0604020202020204" pitchFamily="34" charset="0"/>
              </a:endParaRPr>
            </a:p>
          </p:txBody>
        </p:sp>
        <p:cxnSp>
          <p:nvCxnSpPr>
            <p:cNvPr id="215" name="Straight Connector 214">
              <a:extLst>
                <a:ext uri="{FF2B5EF4-FFF2-40B4-BE49-F238E27FC236}">
                  <a16:creationId xmlns:a16="http://schemas.microsoft.com/office/drawing/2014/main" id="{2313CE03-DC31-4345-9502-7130621C3AE6}"/>
                </a:ext>
              </a:extLst>
            </p:cNvPr>
            <p:cNvCxnSpPr>
              <a:cxnSpLocks/>
            </p:cNvCxnSpPr>
            <p:nvPr/>
          </p:nvCxnSpPr>
          <p:spPr bwMode="auto">
            <a:xfrm>
              <a:off x="10972800" y="4242473"/>
              <a:ext cx="0" cy="177127"/>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6" name="Rectangle 215">
              <a:extLst>
                <a:ext uri="{FF2B5EF4-FFF2-40B4-BE49-F238E27FC236}">
                  <a16:creationId xmlns:a16="http://schemas.microsoft.com/office/drawing/2014/main" id="{1908BBC8-2D5B-46CF-A9C6-CC215CF4F7FD}"/>
                </a:ext>
              </a:extLst>
            </p:cNvPr>
            <p:cNvSpPr/>
            <p:nvPr/>
          </p:nvSpPr>
          <p:spPr>
            <a:xfrm>
              <a:off x="10536318" y="4160377"/>
              <a:ext cx="502061"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10 µV</a:t>
              </a:r>
            </a:p>
          </p:txBody>
        </p:sp>
      </p:grpSp>
      <p:grpSp>
        <p:nvGrpSpPr>
          <p:cNvPr id="29" name="Group 28">
            <a:extLst>
              <a:ext uri="{FF2B5EF4-FFF2-40B4-BE49-F238E27FC236}">
                <a16:creationId xmlns:a16="http://schemas.microsoft.com/office/drawing/2014/main" id="{69D02890-62E2-4B66-8707-A5DBB90288FA}"/>
              </a:ext>
            </a:extLst>
          </p:cNvPr>
          <p:cNvGrpSpPr/>
          <p:nvPr/>
        </p:nvGrpSpPr>
        <p:grpSpPr>
          <a:xfrm>
            <a:off x="17614470" y="3909482"/>
            <a:ext cx="3925692" cy="2864641"/>
            <a:chOff x="17430765" y="3908885"/>
            <a:chExt cx="4032342" cy="3083753"/>
          </a:xfrm>
        </p:grpSpPr>
        <p:grpSp>
          <p:nvGrpSpPr>
            <p:cNvPr id="27" name="Group 26">
              <a:extLst>
                <a:ext uri="{FF2B5EF4-FFF2-40B4-BE49-F238E27FC236}">
                  <a16:creationId xmlns:a16="http://schemas.microsoft.com/office/drawing/2014/main" id="{D85C582C-6CD2-45FD-8D25-702C3A91F374}"/>
                </a:ext>
              </a:extLst>
            </p:cNvPr>
            <p:cNvGrpSpPr/>
            <p:nvPr/>
          </p:nvGrpSpPr>
          <p:grpSpPr>
            <a:xfrm>
              <a:off x="17430765" y="3908885"/>
              <a:ext cx="4032342" cy="2977985"/>
              <a:chOff x="17380441" y="3908890"/>
              <a:chExt cx="4082690" cy="2977990"/>
            </a:xfrm>
          </p:grpSpPr>
          <p:pic>
            <p:nvPicPr>
              <p:cNvPr id="25" name="Picture 24">
                <a:extLst>
                  <a:ext uri="{FF2B5EF4-FFF2-40B4-BE49-F238E27FC236}">
                    <a16:creationId xmlns:a16="http://schemas.microsoft.com/office/drawing/2014/main" id="{9D310646-2D26-421D-99E7-9AAC60EED447}"/>
                  </a:ext>
                </a:extLst>
              </p:cNvPr>
              <p:cNvPicPr>
                <a:picLocks noChangeAspect="1"/>
              </p:cNvPicPr>
              <p:nvPr/>
            </p:nvPicPr>
            <p:blipFill rotWithShape="1">
              <a:blip r:embed="rId9">
                <a:extLst>
                  <a:ext uri="{28A0092B-C50C-407E-A947-70E740481C1C}">
                    <a14:useLocalDpi xmlns:a14="http://schemas.microsoft.com/office/drawing/2010/main" val="0"/>
                  </a:ext>
                </a:extLst>
              </a:blip>
              <a:srcRect l="4084" t="10071" r="8466" b="4712"/>
              <a:stretch/>
            </p:blipFill>
            <p:spPr>
              <a:xfrm>
                <a:off x="17459769" y="3908890"/>
                <a:ext cx="4003362" cy="2977990"/>
              </a:xfrm>
              <a:prstGeom prst="rect">
                <a:avLst/>
              </a:prstGeom>
            </p:spPr>
          </p:pic>
          <p:sp>
            <p:nvSpPr>
              <p:cNvPr id="211" name="Rectangle 210">
                <a:extLst>
                  <a:ext uri="{FF2B5EF4-FFF2-40B4-BE49-F238E27FC236}">
                    <a16:creationId xmlns:a16="http://schemas.microsoft.com/office/drawing/2014/main" id="{8B6F0566-986A-427C-B8F9-64E24A81E008}"/>
                  </a:ext>
                </a:extLst>
              </p:cNvPr>
              <p:cNvSpPr/>
              <p:nvPr/>
            </p:nvSpPr>
            <p:spPr>
              <a:xfrm rot="16200000">
                <a:off x="16961255" y="6036588"/>
                <a:ext cx="1074333"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persistence</a:t>
                </a:r>
              </a:p>
            </p:txBody>
          </p:sp>
        </p:grpSp>
        <p:sp>
          <p:nvSpPr>
            <p:cNvPr id="217" name="Rectangle 216">
              <a:extLst>
                <a:ext uri="{FF2B5EF4-FFF2-40B4-BE49-F238E27FC236}">
                  <a16:creationId xmlns:a16="http://schemas.microsoft.com/office/drawing/2014/main" id="{5362C5CB-D985-4413-8CC6-3CD82C37E2A3}"/>
                </a:ext>
              </a:extLst>
            </p:cNvPr>
            <p:cNvSpPr/>
            <p:nvPr/>
          </p:nvSpPr>
          <p:spPr>
            <a:xfrm>
              <a:off x="18954910" y="6756676"/>
              <a:ext cx="1398140"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samples predicted</a:t>
              </a:r>
            </a:p>
          </p:txBody>
        </p:sp>
      </p:grpSp>
      <p:grpSp>
        <p:nvGrpSpPr>
          <p:cNvPr id="10" name="Group 9">
            <a:extLst>
              <a:ext uri="{FF2B5EF4-FFF2-40B4-BE49-F238E27FC236}">
                <a16:creationId xmlns:a16="http://schemas.microsoft.com/office/drawing/2014/main" id="{9F8D5953-ADA1-4FB6-8532-C7C711C9E1D3}"/>
              </a:ext>
            </a:extLst>
          </p:cNvPr>
          <p:cNvGrpSpPr/>
          <p:nvPr/>
        </p:nvGrpSpPr>
        <p:grpSpPr>
          <a:xfrm>
            <a:off x="10594271" y="8354286"/>
            <a:ext cx="7122372" cy="2740109"/>
            <a:chOff x="10610116" y="12972347"/>
            <a:chExt cx="6648640" cy="3140853"/>
          </a:xfrm>
        </p:grpSpPr>
        <p:pic>
          <p:nvPicPr>
            <p:cNvPr id="154" name="Picture 153">
              <a:extLst>
                <a:ext uri="{FF2B5EF4-FFF2-40B4-BE49-F238E27FC236}">
                  <a16:creationId xmlns:a16="http://schemas.microsoft.com/office/drawing/2014/main" id="{4BD26E2C-BF40-4CD8-BC18-7661286ABE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10116" y="12972347"/>
              <a:ext cx="6648640" cy="3140853"/>
            </a:xfrm>
            <a:prstGeom prst="rect">
              <a:avLst/>
            </a:prstGeom>
          </p:spPr>
        </p:pic>
        <p:sp>
          <p:nvSpPr>
            <p:cNvPr id="220" name="Rectangle 219">
              <a:extLst>
                <a:ext uri="{FF2B5EF4-FFF2-40B4-BE49-F238E27FC236}">
                  <a16:creationId xmlns:a16="http://schemas.microsoft.com/office/drawing/2014/main" id="{159EFA70-1CB2-4900-B18B-9DE11EBD91E6}"/>
                </a:ext>
              </a:extLst>
            </p:cNvPr>
            <p:cNvSpPr/>
            <p:nvPr/>
          </p:nvSpPr>
          <p:spPr>
            <a:xfrm>
              <a:off x="10839285" y="13098843"/>
              <a:ext cx="132440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Window = 20 </a:t>
              </a:r>
              <a:r>
                <a:rPr lang="en-US" sz="1200" dirty="0" err="1">
                  <a:latin typeface="Arial" panose="020B0604020202020204" pitchFamily="34" charset="0"/>
                  <a:cs typeface="Arial" panose="020B0604020202020204" pitchFamily="34" charset="0"/>
                </a:rPr>
                <a:t>ms</a:t>
              </a:r>
              <a:endParaRPr lang="en-US" sz="1200" dirty="0">
                <a:latin typeface="Arial" panose="020B060402020202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0DE4BED8-0FE6-4048-919D-549838C2A9D3}"/>
                </a:ext>
              </a:extLst>
            </p:cNvPr>
            <p:cNvCxnSpPr>
              <a:cxnSpLocks/>
            </p:cNvCxnSpPr>
            <p:nvPr/>
          </p:nvCxnSpPr>
          <p:spPr bwMode="auto">
            <a:xfrm>
              <a:off x="10886528" y="13396076"/>
              <a:ext cx="1153072" cy="0"/>
            </a:xfrm>
            <a:prstGeom prst="straightConnector1">
              <a:avLst/>
            </a:prstGeom>
            <a:solidFill>
              <a:schemeClr val="bg1"/>
            </a:solidFill>
            <a:ln w="9525" cap="flat" cmpd="sng" algn="ctr">
              <a:solidFill>
                <a:schemeClr val="tx1"/>
              </a:solidFill>
              <a:prstDash val="solid"/>
              <a:round/>
              <a:headEnd type="triangle"/>
              <a:tailEnd type="triangle"/>
            </a:ln>
            <a:effectLst/>
          </p:spPr>
        </p:cxnSp>
        <p:grpSp>
          <p:nvGrpSpPr>
            <p:cNvPr id="223" name="Group 222">
              <a:extLst>
                <a:ext uri="{FF2B5EF4-FFF2-40B4-BE49-F238E27FC236}">
                  <a16:creationId xmlns:a16="http://schemas.microsoft.com/office/drawing/2014/main" id="{61851C91-9A79-4314-B6AF-2031374A02A6}"/>
                </a:ext>
              </a:extLst>
            </p:cNvPr>
            <p:cNvGrpSpPr/>
            <p:nvPr/>
          </p:nvGrpSpPr>
          <p:grpSpPr>
            <a:xfrm>
              <a:off x="10838558" y="13898289"/>
              <a:ext cx="772958" cy="443712"/>
              <a:chOff x="10536318" y="4160377"/>
              <a:chExt cx="772958" cy="443712"/>
            </a:xfrm>
          </p:grpSpPr>
          <p:cxnSp>
            <p:nvCxnSpPr>
              <p:cNvPr id="224" name="Straight Connector 223">
                <a:extLst>
                  <a:ext uri="{FF2B5EF4-FFF2-40B4-BE49-F238E27FC236}">
                    <a16:creationId xmlns:a16="http://schemas.microsoft.com/office/drawing/2014/main" id="{96BD0E38-99BA-4EAC-A31F-20379864FF07}"/>
                  </a:ext>
                </a:extLst>
              </p:cNvPr>
              <p:cNvCxnSpPr>
                <a:cxnSpLocks/>
              </p:cNvCxnSpPr>
              <p:nvPr/>
            </p:nvCxnSpPr>
            <p:spPr bwMode="auto">
              <a:xfrm>
                <a:off x="10972800" y="4419600"/>
                <a:ext cx="22860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25" name="Rectangle 224">
                <a:extLst>
                  <a:ext uri="{FF2B5EF4-FFF2-40B4-BE49-F238E27FC236}">
                    <a16:creationId xmlns:a16="http://schemas.microsoft.com/office/drawing/2014/main" id="{F400924E-D451-46BF-98A0-D0D2B3734A19}"/>
                  </a:ext>
                </a:extLst>
              </p:cNvPr>
              <p:cNvSpPr/>
              <p:nvPr/>
            </p:nvSpPr>
            <p:spPr>
              <a:xfrm>
                <a:off x="10864924" y="4368127"/>
                <a:ext cx="444352"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5 </a:t>
                </a:r>
                <a:r>
                  <a:rPr lang="en-US" sz="1400" baseline="-25000" dirty="0" err="1">
                    <a:latin typeface="Arial" panose="020B0604020202020204" pitchFamily="34" charset="0"/>
                    <a:cs typeface="Arial" panose="020B0604020202020204" pitchFamily="34" charset="0"/>
                  </a:rPr>
                  <a:t>ms</a:t>
                </a:r>
                <a:endParaRPr lang="en-US" sz="1400" baseline="-25000" dirty="0">
                  <a:latin typeface="Arial" panose="020B0604020202020204" pitchFamily="34" charset="0"/>
                  <a:cs typeface="Arial" panose="020B0604020202020204" pitchFamily="34" charset="0"/>
                </a:endParaRPr>
              </a:p>
            </p:txBody>
          </p:sp>
          <p:cxnSp>
            <p:nvCxnSpPr>
              <p:cNvPr id="226" name="Straight Connector 225">
                <a:extLst>
                  <a:ext uri="{FF2B5EF4-FFF2-40B4-BE49-F238E27FC236}">
                    <a16:creationId xmlns:a16="http://schemas.microsoft.com/office/drawing/2014/main" id="{917D538D-7919-4074-A8C0-1BEDB354AC44}"/>
                  </a:ext>
                </a:extLst>
              </p:cNvPr>
              <p:cNvCxnSpPr>
                <a:cxnSpLocks/>
              </p:cNvCxnSpPr>
              <p:nvPr/>
            </p:nvCxnSpPr>
            <p:spPr bwMode="auto">
              <a:xfrm>
                <a:off x="10972800" y="4242473"/>
                <a:ext cx="0" cy="177127"/>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27" name="Rectangle 226">
                <a:extLst>
                  <a:ext uri="{FF2B5EF4-FFF2-40B4-BE49-F238E27FC236}">
                    <a16:creationId xmlns:a16="http://schemas.microsoft.com/office/drawing/2014/main" id="{3D3BFAA6-887C-49EF-AEB8-6DFBDFC00911}"/>
                  </a:ext>
                </a:extLst>
              </p:cNvPr>
              <p:cNvSpPr/>
              <p:nvPr/>
            </p:nvSpPr>
            <p:spPr>
              <a:xfrm>
                <a:off x="10536318" y="4160377"/>
                <a:ext cx="502061"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10 µV</a:t>
                </a:r>
              </a:p>
            </p:txBody>
          </p:sp>
        </p:grpSp>
      </p:grpSp>
      <p:grpSp>
        <p:nvGrpSpPr>
          <p:cNvPr id="14" name="Group 13">
            <a:extLst>
              <a:ext uri="{FF2B5EF4-FFF2-40B4-BE49-F238E27FC236}">
                <a16:creationId xmlns:a16="http://schemas.microsoft.com/office/drawing/2014/main" id="{0623043C-F111-4FBE-B427-81B5714FDC13}"/>
              </a:ext>
            </a:extLst>
          </p:cNvPr>
          <p:cNvGrpSpPr/>
          <p:nvPr/>
        </p:nvGrpSpPr>
        <p:grpSpPr>
          <a:xfrm>
            <a:off x="17610893" y="13448681"/>
            <a:ext cx="3870156" cy="3031384"/>
            <a:chOff x="28665938" y="3961254"/>
            <a:chExt cx="3872021" cy="3031384"/>
          </a:xfrm>
        </p:grpSpPr>
        <p:pic>
          <p:nvPicPr>
            <p:cNvPr id="57" name="Picture 56">
              <a:extLst>
                <a:ext uri="{FF2B5EF4-FFF2-40B4-BE49-F238E27FC236}">
                  <a16:creationId xmlns:a16="http://schemas.microsoft.com/office/drawing/2014/main" id="{83082410-E238-43B2-8A5E-39D9FB0A481B}"/>
                </a:ext>
              </a:extLst>
            </p:cNvPr>
            <p:cNvPicPr>
              <a:picLocks noChangeAspect="1"/>
            </p:cNvPicPr>
            <p:nvPr/>
          </p:nvPicPr>
          <p:blipFill rotWithShape="1">
            <a:blip r:embed="rId11">
              <a:extLst>
                <a:ext uri="{28A0092B-C50C-407E-A947-70E740481C1C}">
                  <a14:useLocalDpi xmlns:a14="http://schemas.microsoft.com/office/drawing/2010/main" val="0"/>
                </a:ext>
              </a:extLst>
            </a:blip>
            <a:srcRect l="4723" t="10713" r="9339" b="5568"/>
            <a:stretch/>
          </p:blipFill>
          <p:spPr>
            <a:xfrm>
              <a:off x="28805768" y="3961254"/>
              <a:ext cx="3732191" cy="2915581"/>
            </a:xfrm>
            <a:prstGeom prst="rect">
              <a:avLst/>
            </a:prstGeom>
          </p:spPr>
        </p:pic>
        <p:sp>
          <p:nvSpPr>
            <p:cNvPr id="232" name="Rectangle 231">
              <a:extLst>
                <a:ext uri="{FF2B5EF4-FFF2-40B4-BE49-F238E27FC236}">
                  <a16:creationId xmlns:a16="http://schemas.microsoft.com/office/drawing/2014/main" id="{E2A9F014-A1DC-4D33-95EB-FA5E336AA974}"/>
                </a:ext>
              </a:extLst>
            </p:cNvPr>
            <p:cNvSpPr/>
            <p:nvPr/>
          </p:nvSpPr>
          <p:spPr>
            <a:xfrm rot="16200000">
              <a:off x="28245298" y="6038042"/>
              <a:ext cx="1074333" cy="233053"/>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persistence</a:t>
              </a:r>
            </a:p>
          </p:txBody>
        </p:sp>
        <p:sp>
          <p:nvSpPr>
            <p:cNvPr id="233" name="Rectangle 232">
              <a:extLst>
                <a:ext uri="{FF2B5EF4-FFF2-40B4-BE49-F238E27FC236}">
                  <a16:creationId xmlns:a16="http://schemas.microsoft.com/office/drawing/2014/main" id="{427ED564-A031-4B29-8611-E6B3182A28DB}"/>
                </a:ext>
              </a:extLst>
            </p:cNvPr>
            <p:cNvSpPr/>
            <p:nvPr/>
          </p:nvSpPr>
          <p:spPr>
            <a:xfrm>
              <a:off x="30190079" y="6756676"/>
              <a:ext cx="1398140"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samples predicted</a:t>
              </a:r>
            </a:p>
          </p:txBody>
        </p:sp>
      </p:grpSp>
      <p:grpSp>
        <p:nvGrpSpPr>
          <p:cNvPr id="19" name="Group 18">
            <a:extLst>
              <a:ext uri="{FF2B5EF4-FFF2-40B4-BE49-F238E27FC236}">
                <a16:creationId xmlns:a16="http://schemas.microsoft.com/office/drawing/2014/main" id="{6EB4353C-E52A-427F-9D08-8D61B14EB9E4}"/>
              </a:ext>
            </a:extLst>
          </p:cNvPr>
          <p:cNvGrpSpPr/>
          <p:nvPr/>
        </p:nvGrpSpPr>
        <p:grpSpPr>
          <a:xfrm>
            <a:off x="17663087" y="16530518"/>
            <a:ext cx="3781243" cy="2948314"/>
            <a:chOff x="28665938" y="7172893"/>
            <a:chExt cx="3896681" cy="2948314"/>
          </a:xfrm>
        </p:grpSpPr>
        <p:pic>
          <p:nvPicPr>
            <p:cNvPr id="456" name="Picture 455">
              <a:extLst>
                <a:ext uri="{FF2B5EF4-FFF2-40B4-BE49-F238E27FC236}">
                  <a16:creationId xmlns:a16="http://schemas.microsoft.com/office/drawing/2014/main" id="{AB02991D-1D39-46F6-889B-03F61479A727}"/>
                </a:ext>
              </a:extLst>
            </p:cNvPr>
            <p:cNvPicPr>
              <a:picLocks noChangeAspect="1"/>
            </p:cNvPicPr>
            <p:nvPr/>
          </p:nvPicPr>
          <p:blipFill rotWithShape="1">
            <a:blip r:embed="rId12">
              <a:extLst>
                <a:ext uri="{28A0092B-C50C-407E-A947-70E740481C1C}">
                  <a14:useLocalDpi xmlns:a14="http://schemas.microsoft.com/office/drawing/2010/main" val="0"/>
                </a:ext>
              </a:extLst>
            </a:blip>
            <a:srcRect l="4339" t="11236" r="9724" b="6183"/>
            <a:stretch/>
          </p:blipFill>
          <p:spPr>
            <a:xfrm>
              <a:off x="28754133" y="7172893"/>
              <a:ext cx="3808486" cy="2744815"/>
            </a:xfrm>
            <a:prstGeom prst="rect">
              <a:avLst/>
            </a:prstGeom>
          </p:spPr>
        </p:pic>
        <p:sp>
          <p:nvSpPr>
            <p:cNvPr id="234" name="Rectangle 233">
              <a:extLst>
                <a:ext uri="{FF2B5EF4-FFF2-40B4-BE49-F238E27FC236}">
                  <a16:creationId xmlns:a16="http://schemas.microsoft.com/office/drawing/2014/main" id="{EBA3E327-49A9-4763-AB53-C6EA76C4533E}"/>
                </a:ext>
              </a:extLst>
            </p:cNvPr>
            <p:cNvSpPr/>
            <p:nvPr/>
          </p:nvSpPr>
          <p:spPr>
            <a:xfrm rot="16200000">
              <a:off x="28245298" y="9166611"/>
              <a:ext cx="1074333" cy="233053"/>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persistence</a:t>
              </a:r>
            </a:p>
          </p:txBody>
        </p:sp>
        <p:sp>
          <p:nvSpPr>
            <p:cNvPr id="235" name="Rectangle 234">
              <a:extLst>
                <a:ext uri="{FF2B5EF4-FFF2-40B4-BE49-F238E27FC236}">
                  <a16:creationId xmlns:a16="http://schemas.microsoft.com/office/drawing/2014/main" id="{9B00A829-E289-486A-B1AC-EA929B4AB71F}"/>
                </a:ext>
              </a:extLst>
            </p:cNvPr>
            <p:cNvSpPr/>
            <p:nvPr/>
          </p:nvSpPr>
          <p:spPr>
            <a:xfrm>
              <a:off x="30190079" y="9885245"/>
              <a:ext cx="1398140"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samples predicted</a:t>
              </a:r>
            </a:p>
          </p:txBody>
        </p:sp>
      </p:grpSp>
      <p:grpSp>
        <p:nvGrpSpPr>
          <p:cNvPr id="13" name="Group 12">
            <a:extLst>
              <a:ext uri="{FF2B5EF4-FFF2-40B4-BE49-F238E27FC236}">
                <a16:creationId xmlns:a16="http://schemas.microsoft.com/office/drawing/2014/main" id="{2E3AC11D-BE25-478E-9075-E83679EFCCFB}"/>
              </a:ext>
            </a:extLst>
          </p:cNvPr>
          <p:cNvGrpSpPr/>
          <p:nvPr/>
        </p:nvGrpSpPr>
        <p:grpSpPr>
          <a:xfrm>
            <a:off x="10597211" y="13332638"/>
            <a:ext cx="7149107" cy="3152336"/>
            <a:chOff x="21765886" y="3871223"/>
            <a:chExt cx="6896333" cy="3152336"/>
          </a:xfrm>
        </p:grpSpPr>
        <p:pic>
          <p:nvPicPr>
            <p:cNvPr id="53" name="Picture 52">
              <a:extLst>
                <a:ext uri="{FF2B5EF4-FFF2-40B4-BE49-F238E27FC236}">
                  <a16:creationId xmlns:a16="http://schemas.microsoft.com/office/drawing/2014/main" id="{1A2F86FA-8D98-4602-B1B7-74544BA598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65886" y="3871223"/>
              <a:ext cx="6896333" cy="3152336"/>
            </a:xfrm>
            <a:prstGeom prst="rect">
              <a:avLst/>
            </a:prstGeom>
          </p:spPr>
        </p:pic>
        <p:grpSp>
          <p:nvGrpSpPr>
            <p:cNvPr id="463" name="Group 462">
              <a:extLst>
                <a:ext uri="{FF2B5EF4-FFF2-40B4-BE49-F238E27FC236}">
                  <a16:creationId xmlns:a16="http://schemas.microsoft.com/office/drawing/2014/main" id="{4D91D297-E2BF-4656-942E-2F411945F941}"/>
                </a:ext>
              </a:extLst>
            </p:cNvPr>
            <p:cNvGrpSpPr/>
            <p:nvPr/>
          </p:nvGrpSpPr>
          <p:grpSpPr>
            <a:xfrm>
              <a:off x="22195167" y="4911091"/>
              <a:ext cx="772958" cy="443712"/>
              <a:chOff x="10536318" y="4160377"/>
              <a:chExt cx="772958" cy="443712"/>
            </a:xfrm>
          </p:grpSpPr>
          <p:cxnSp>
            <p:nvCxnSpPr>
              <p:cNvPr id="459" name="Straight Connector 458">
                <a:extLst>
                  <a:ext uri="{FF2B5EF4-FFF2-40B4-BE49-F238E27FC236}">
                    <a16:creationId xmlns:a16="http://schemas.microsoft.com/office/drawing/2014/main" id="{AA877367-D58A-4C86-8360-1FB57D6263A3}"/>
                  </a:ext>
                </a:extLst>
              </p:cNvPr>
              <p:cNvCxnSpPr>
                <a:cxnSpLocks/>
              </p:cNvCxnSpPr>
              <p:nvPr/>
            </p:nvCxnSpPr>
            <p:spPr bwMode="auto">
              <a:xfrm>
                <a:off x="10972800" y="4419600"/>
                <a:ext cx="22860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184" name="Rectangle 183">
                <a:extLst>
                  <a:ext uri="{FF2B5EF4-FFF2-40B4-BE49-F238E27FC236}">
                    <a16:creationId xmlns:a16="http://schemas.microsoft.com/office/drawing/2014/main" id="{8685B746-8583-47A5-B192-5337482AC153}"/>
                  </a:ext>
                </a:extLst>
              </p:cNvPr>
              <p:cNvSpPr/>
              <p:nvPr/>
            </p:nvSpPr>
            <p:spPr>
              <a:xfrm>
                <a:off x="10864924" y="4368127"/>
                <a:ext cx="444352"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5 </a:t>
                </a:r>
                <a:r>
                  <a:rPr lang="en-US" sz="1400" baseline="-25000" dirty="0" err="1">
                    <a:latin typeface="Arial" panose="020B0604020202020204" pitchFamily="34" charset="0"/>
                    <a:cs typeface="Arial" panose="020B0604020202020204" pitchFamily="34" charset="0"/>
                  </a:rPr>
                  <a:t>ms</a:t>
                </a:r>
                <a:endParaRPr lang="en-US" sz="1400" baseline="-25000" dirty="0">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id="{FA0CA47F-32AF-4F8F-A051-2E0CDC934FD8}"/>
                  </a:ext>
                </a:extLst>
              </p:cNvPr>
              <p:cNvCxnSpPr>
                <a:cxnSpLocks/>
              </p:cNvCxnSpPr>
              <p:nvPr/>
            </p:nvCxnSpPr>
            <p:spPr bwMode="auto">
              <a:xfrm>
                <a:off x="10972800" y="4242473"/>
                <a:ext cx="0" cy="177127"/>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187" name="Rectangle 186">
                <a:extLst>
                  <a:ext uri="{FF2B5EF4-FFF2-40B4-BE49-F238E27FC236}">
                    <a16:creationId xmlns:a16="http://schemas.microsoft.com/office/drawing/2014/main" id="{F54E3348-65C1-4AE3-AE75-1F8BA2B10E11}"/>
                  </a:ext>
                </a:extLst>
              </p:cNvPr>
              <p:cNvSpPr/>
              <p:nvPr/>
            </p:nvSpPr>
            <p:spPr>
              <a:xfrm>
                <a:off x="10536318" y="4160377"/>
                <a:ext cx="502061"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10 µV</a:t>
                </a:r>
              </a:p>
            </p:txBody>
          </p:sp>
        </p:grpSp>
        <p:sp>
          <p:nvSpPr>
            <p:cNvPr id="236" name="Rectangle 235">
              <a:extLst>
                <a:ext uri="{FF2B5EF4-FFF2-40B4-BE49-F238E27FC236}">
                  <a16:creationId xmlns:a16="http://schemas.microsoft.com/office/drawing/2014/main" id="{76F998F1-0258-4285-AD56-266AA8806187}"/>
                </a:ext>
              </a:extLst>
            </p:cNvPr>
            <p:cNvSpPr/>
            <p:nvPr/>
          </p:nvSpPr>
          <p:spPr>
            <a:xfrm>
              <a:off x="22117100" y="4145720"/>
              <a:ext cx="132440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Window = 20 </a:t>
              </a:r>
              <a:r>
                <a:rPr lang="en-US" sz="1200" dirty="0" err="1">
                  <a:latin typeface="Arial" panose="020B0604020202020204" pitchFamily="34" charset="0"/>
                  <a:cs typeface="Arial" panose="020B0604020202020204" pitchFamily="34" charset="0"/>
                </a:rPr>
                <a:t>ms</a:t>
              </a:r>
              <a:endParaRPr lang="en-US" sz="1200" dirty="0">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9F7CB4FF-530D-492E-8F01-92917F05C626}"/>
                </a:ext>
              </a:extLst>
            </p:cNvPr>
            <p:cNvCxnSpPr>
              <a:cxnSpLocks/>
            </p:cNvCxnSpPr>
            <p:nvPr/>
          </p:nvCxnSpPr>
          <p:spPr bwMode="auto">
            <a:xfrm>
              <a:off x="22148884" y="4422719"/>
              <a:ext cx="1153072" cy="0"/>
            </a:xfrm>
            <a:prstGeom prst="straightConnector1">
              <a:avLst/>
            </a:prstGeom>
            <a:solidFill>
              <a:schemeClr val="bg1"/>
            </a:solidFill>
            <a:ln w="9525" cap="flat" cmpd="sng" algn="ctr">
              <a:solidFill>
                <a:schemeClr val="tx1"/>
              </a:solidFill>
              <a:prstDash val="solid"/>
              <a:round/>
              <a:headEnd type="triangle"/>
              <a:tailEnd type="triangle"/>
            </a:ln>
            <a:effectLst/>
          </p:spPr>
        </p:cxnSp>
      </p:grpSp>
      <p:pic>
        <p:nvPicPr>
          <p:cNvPr id="3" name="Picture 2">
            <a:extLst>
              <a:ext uri="{FF2B5EF4-FFF2-40B4-BE49-F238E27FC236}">
                <a16:creationId xmlns:a16="http://schemas.microsoft.com/office/drawing/2014/main" id="{27FF40B4-C10B-452A-8188-400296556C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773514" y="3867481"/>
            <a:ext cx="6980827" cy="3159959"/>
          </a:xfrm>
          <a:prstGeom prst="rect">
            <a:avLst/>
          </a:prstGeom>
        </p:spPr>
      </p:pic>
      <p:sp>
        <p:nvSpPr>
          <p:cNvPr id="198" name="Rectangle 197">
            <a:extLst>
              <a:ext uri="{FF2B5EF4-FFF2-40B4-BE49-F238E27FC236}">
                <a16:creationId xmlns:a16="http://schemas.microsoft.com/office/drawing/2014/main" id="{F441FCD7-99A6-4983-A21E-33478CFDF379}"/>
              </a:ext>
            </a:extLst>
          </p:cNvPr>
          <p:cNvSpPr/>
          <p:nvPr/>
        </p:nvSpPr>
        <p:spPr>
          <a:xfrm>
            <a:off x="10336253" y="8360999"/>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A1</a:t>
            </a:r>
          </a:p>
        </p:txBody>
      </p:sp>
      <p:sp>
        <p:nvSpPr>
          <p:cNvPr id="247" name="TextBox 12">
            <a:extLst>
              <a:ext uri="{FF2B5EF4-FFF2-40B4-BE49-F238E27FC236}">
                <a16:creationId xmlns:a16="http://schemas.microsoft.com/office/drawing/2014/main" id="{E78A1EB7-6149-45AC-B6F1-617BB2C85E85}"/>
              </a:ext>
            </a:extLst>
          </p:cNvPr>
          <p:cNvSpPr txBox="1">
            <a:spLocks noChangeArrowheads="1"/>
          </p:cNvSpPr>
          <p:nvPr/>
        </p:nvSpPr>
        <p:spPr bwMode="auto">
          <a:xfrm>
            <a:off x="10503580" y="7419970"/>
            <a:ext cx="11047055" cy="338554"/>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The linear model (p, q, d = 5, 1, 0) did not perform better than the persistence forecast.</a:t>
            </a:r>
          </a:p>
        </p:txBody>
      </p:sp>
      <p:sp>
        <p:nvSpPr>
          <p:cNvPr id="248" name="Rectangle 247">
            <a:extLst>
              <a:ext uri="{FF2B5EF4-FFF2-40B4-BE49-F238E27FC236}">
                <a16:creationId xmlns:a16="http://schemas.microsoft.com/office/drawing/2014/main" id="{61118C72-6BA6-4768-A0CE-C24A4DE5A0A1}"/>
              </a:ext>
            </a:extLst>
          </p:cNvPr>
          <p:cNvSpPr/>
          <p:nvPr/>
        </p:nvSpPr>
        <p:spPr>
          <a:xfrm>
            <a:off x="10303579" y="3843178"/>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A1</a:t>
            </a:r>
          </a:p>
        </p:txBody>
      </p:sp>
      <p:sp>
        <p:nvSpPr>
          <p:cNvPr id="249" name="Rectangle 248">
            <a:extLst>
              <a:ext uri="{FF2B5EF4-FFF2-40B4-BE49-F238E27FC236}">
                <a16:creationId xmlns:a16="http://schemas.microsoft.com/office/drawing/2014/main" id="{F1BE145B-8D2F-4DF5-9B5E-0BFC2776C78D}"/>
              </a:ext>
            </a:extLst>
          </p:cNvPr>
          <p:cNvSpPr/>
          <p:nvPr/>
        </p:nvSpPr>
        <p:spPr>
          <a:xfrm>
            <a:off x="17452256" y="3867481"/>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B1</a:t>
            </a:r>
          </a:p>
        </p:txBody>
      </p:sp>
      <p:sp>
        <p:nvSpPr>
          <p:cNvPr id="250" name="Rectangle 249">
            <a:extLst>
              <a:ext uri="{FF2B5EF4-FFF2-40B4-BE49-F238E27FC236}">
                <a16:creationId xmlns:a16="http://schemas.microsoft.com/office/drawing/2014/main" id="{BEB704AF-B0AF-4FF5-946B-E7CAC9050B20}"/>
              </a:ext>
            </a:extLst>
          </p:cNvPr>
          <p:cNvSpPr/>
          <p:nvPr/>
        </p:nvSpPr>
        <p:spPr>
          <a:xfrm>
            <a:off x="10335115" y="13334982"/>
            <a:ext cx="513282"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A1</a:t>
            </a:r>
          </a:p>
        </p:txBody>
      </p:sp>
      <p:sp>
        <p:nvSpPr>
          <p:cNvPr id="251" name="Rectangle 250">
            <a:extLst>
              <a:ext uri="{FF2B5EF4-FFF2-40B4-BE49-F238E27FC236}">
                <a16:creationId xmlns:a16="http://schemas.microsoft.com/office/drawing/2014/main" id="{C44A49E9-0519-4DAD-89C7-B30600D56FC6}"/>
              </a:ext>
            </a:extLst>
          </p:cNvPr>
          <p:cNvSpPr/>
          <p:nvPr/>
        </p:nvSpPr>
        <p:spPr>
          <a:xfrm>
            <a:off x="17495743" y="13357261"/>
            <a:ext cx="513282"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B1</a:t>
            </a:r>
          </a:p>
        </p:txBody>
      </p:sp>
      <p:sp>
        <p:nvSpPr>
          <p:cNvPr id="252" name="Rectangle 251">
            <a:extLst>
              <a:ext uri="{FF2B5EF4-FFF2-40B4-BE49-F238E27FC236}">
                <a16:creationId xmlns:a16="http://schemas.microsoft.com/office/drawing/2014/main" id="{0A45AA58-9CC8-4731-AF4A-C835D94F4418}"/>
              </a:ext>
            </a:extLst>
          </p:cNvPr>
          <p:cNvSpPr/>
          <p:nvPr/>
        </p:nvSpPr>
        <p:spPr>
          <a:xfrm>
            <a:off x="10344354" y="16440987"/>
            <a:ext cx="513282"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A2</a:t>
            </a:r>
          </a:p>
        </p:txBody>
      </p:sp>
      <p:sp>
        <p:nvSpPr>
          <p:cNvPr id="253" name="Rectangle 252">
            <a:extLst>
              <a:ext uri="{FF2B5EF4-FFF2-40B4-BE49-F238E27FC236}">
                <a16:creationId xmlns:a16="http://schemas.microsoft.com/office/drawing/2014/main" id="{48C23100-FEDB-49C5-87EC-0B7DE18D0B83}"/>
              </a:ext>
            </a:extLst>
          </p:cNvPr>
          <p:cNvSpPr/>
          <p:nvPr/>
        </p:nvSpPr>
        <p:spPr>
          <a:xfrm>
            <a:off x="17496923" y="16440987"/>
            <a:ext cx="513282"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B2</a:t>
            </a:r>
          </a:p>
        </p:txBody>
      </p:sp>
      <p:sp>
        <p:nvSpPr>
          <p:cNvPr id="256" name="TextBox 255">
            <a:extLst>
              <a:ext uri="{FF2B5EF4-FFF2-40B4-BE49-F238E27FC236}">
                <a16:creationId xmlns:a16="http://schemas.microsoft.com/office/drawing/2014/main" id="{E5510A67-4CE8-4F96-AEA6-ED5BE9A454D7}"/>
              </a:ext>
            </a:extLst>
          </p:cNvPr>
          <p:cNvSpPr txBox="1"/>
          <p:nvPr/>
        </p:nvSpPr>
        <p:spPr>
          <a:xfrm>
            <a:off x="21604257" y="3240379"/>
            <a:ext cx="11217359" cy="5436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i="1" dirty="0"/>
              <a:t>LSTM predicting on raw LFP</a:t>
            </a:r>
          </a:p>
        </p:txBody>
      </p:sp>
      <p:grpSp>
        <p:nvGrpSpPr>
          <p:cNvPr id="257" name="Group 256">
            <a:extLst>
              <a:ext uri="{FF2B5EF4-FFF2-40B4-BE49-F238E27FC236}">
                <a16:creationId xmlns:a16="http://schemas.microsoft.com/office/drawing/2014/main" id="{CC371DFC-5095-4D44-BD12-058DAA9DE135}"/>
              </a:ext>
            </a:extLst>
          </p:cNvPr>
          <p:cNvGrpSpPr/>
          <p:nvPr/>
        </p:nvGrpSpPr>
        <p:grpSpPr>
          <a:xfrm>
            <a:off x="21950020" y="4793785"/>
            <a:ext cx="772958" cy="443712"/>
            <a:chOff x="10536318" y="4160377"/>
            <a:chExt cx="772958" cy="443712"/>
          </a:xfrm>
        </p:grpSpPr>
        <p:cxnSp>
          <p:nvCxnSpPr>
            <p:cNvPr id="258" name="Straight Connector 257">
              <a:extLst>
                <a:ext uri="{FF2B5EF4-FFF2-40B4-BE49-F238E27FC236}">
                  <a16:creationId xmlns:a16="http://schemas.microsoft.com/office/drawing/2014/main" id="{A417E129-E311-4D81-ACF4-3B9C527177FF}"/>
                </a:ext>
              </a:extLst>
            </p:cNvPr>
            <p:cNvCxnSpPr>
              <a:cxnSpLocks/>
            </p:cNvCxnSpPr>
            <p:nvPr/>
          </p:nvCxnSpPr>
          <p:spPr bwMode="auto">
            <a:xfrm>
              <a:off x="10972800" y="4419600"/>
              <a:ext cx="22860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59" name="Rectangle 258">
              <a:extLst>
                <a:ext uri="{FF2B5EF4-FFF2-40B4-BE49-F238E27FC236}">
                  <a16:creationId xmlns:a16="http://schemas.microsoft.com/office/drawing/2014/main" id="{388D264D-847B-43E3-AFCB-EA7BA1D73AC8}"/>
                </a:ext>
              </a:extLst>
            </p:cNvPr>
            <p:cNvSpPr/>
            <p:nvPr/>
          </p:nvSpPr>
          <p:spPr>
            <a:xfrm>
              <a:off x="10864924" y="4368127"/>
              <a:ext cx="444352"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5 </a:t>
              </a:r>
              <a:r>
                <a:rPr lang="en-US" sz="1400" baseline="-25000" dirty="0" err="1">
                  <a:latin typeface="Arial" panose="020B0604020202020204" pitchFamily="34" charset="0"/>
                  <a:cs typeface="Arial" panose="020B0604020202020204" pitchFamily="34" charset="0"/>
                </a:rPr>
                <a:t>ms</a:t>
              </a:r>
              <a:endParaRPr lang="en-US" sz="1400" baseline="-25000" dirty="0">
                <a:latin typeface="Arial" panose="020B0604020202020204" pitchFamily="34" charset="0"/>
                <a:cs typeface="Arial" panose="020B0604020202020204" pitchFamily="34" charset="0"/>
              </a:endParaRPr>
            </a:p>
          </p:txBody>
        </p:sp>
        <p:cxnSp>
          <p:nvCxnSpPr>
            <p:cNvPr id="260" name="Straight Connector 259">
              <a:extLst>
                <a:ext uri="{FF2B5EF4-FFF2-40B4-BE49-F238E27FC236}">
                  <a16:creationId xmlns:a16="http://schemas.microsoft.com/office/drawing/2014/main" id="{931E9B7D-4884-4B3A-B39B-2414837E44D4}"/>
                </a:ext>
              </a:extLst>
            </p:cNvPr>
            <p:cNvCxnSpPr>
              <a:cxnSpLocks/>
            </p:cNvCxnSpPr>
            <p:nvPr/>
          </p:nvCxnSpPr>
          <p:spPr bwMode="auto">
            <a:xfrm>
              <a:off x="10972800" y="4242473"/>
              <a:ext cx="0" cy="177127"/>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61" name="Rectangle 260">
              <a:extLst>
                <a:ext uri="{FF2B5EF4-FFF2-40B4-BE49-F238E27FC236}">
                  <a16:creationId xmlns:a16="http://schemas.microsoft.com/office/drawing/2014/main" id="{C803EDCB-FDA6-4CE4-AF76-072749C622CC}"/>
                </a:ext>
              </a:extLst>
            </p:cNvPr>
            <p:cNvSpPr/>
            <p:nvPr/>
          </p:nvSpPr>
          <p:spPr>
            <a:xfrm>
              <a:off x="10536318" y="4160377"/>
              <a:ext cx="502061" cy="235962"/>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10 µV</a:t>
              </a:r>
            </a:p>
          </p:txBody>
        </p:sp>
      </p:grpSp>
      <p:sp>
        <p:nvSpPr>
          <p:cNvPr id="262" name="TextBox 261">
            <a:extLst>
              <a:ext uri="{FF2B5EF4-FFF2-40B4-BE49-F238E27FC236}">
                <a16:creationId xmlns:a16="http://schemas.microsoft.com/office/drawing/2014/main" id="{E5AD4BE8-F74C-4E7F-9CBB-A082B1B1B03D}"/>
              </a:ext>
            </a:extLst>
          </p:cNvPr>
          <p:cNvSpPr txBox="1"/>
          <p:nvPr/>
        </p:nvSpPr>
        <p:spPr>
          <a:xfrm>
            <a:off x="21673141" y="6982489"/>
            <a:ext cx="11100431" cy="830997"/>
          </a:xfrm>
          <a:prstGeom prst="rect">
            <a:avLst/>
          </a:prstGeom>
          <a:noFill/>
        </p:spPr>
        <p:txBody>
          <a:bodyPr wrap="square" rtlCol="0">
            <a:spAutoFit/>
          </a:bodyPr>
          <a:lstStyle/>
          <a:p>
            <a:pPr algn="just"/>
            <a:r>
              <a:rPr lang="en-US" sz="1600" b="1" dirty="0"/>
              <a:t>Figure 5. </a:t>
            </a:r>
            <a:r>
              <a:rPr lang="en-US" sz="1600" dirty="0"/>
              <a:t>LSTM performance on unseen raw LFP data.</a:t>
            </a:r>
            <a:endParaRPr lang="en-US" sz="1600" b="1" dirty="0"/>
          </a:p>
          <a:p>
            <a:pPr algn="just"/>
            <a:r>
              <a:rPr lang="en-US" sz="1600" b="1" dirty="0"/>
              <a:t>A1: </a:t>
            </a:r>
            <a:r>
              <a:rPr lang="en-US" sz="1600" dirty="0"/>
              <a:t>Six examples of the LSTM predictions on unseen raw LFP data. Green shows the input time samples, red shows the true output, and orange is the prediction. </a:t>
            </a:r>
            <a:r>
              <a:rPr lang="en-US" sz="1600" b="1" dirty="0"/>
              <a:t>B1: </a:t>
            </a:r>
            <a:r>
              <a:rPr lang="en-US" sz="1600" dirty="0"/>
              <a:t>Bar graph of error in prediction for persistence and LSTM.</a:t>
            </a:r>
            <a:endParaRPr lang="en-US" sz="1600" strike="sngStrike" dirty="0"/>
          </a:p>
        </p:txBody>
      </p:sp>
      <p:sp>
        <p:nvSpPr>
          <p:cNvPr id="263" name="TextBox 262">
            <a:extLst>
              <a:ext uri="{FF2B5EF4-FFF2-40B4-BE49-F238E27FC236}">
                <a16:creationId xmlns:a16="http://schemas.microsoft.com/office/drawing/2014/main" id="{DB83C2DC-219D-4DED-9D5B-C65C7E5EEAB4}"/>
              </a:ext>
            </a:extLst>
          </p:cNvPr>
          <p:cNvSpPr txBox="1"/>
          <p:nvPr/>
        </p:nvSpPr>
        <p:spPr>
          <a:xfrm>
            <a:off x="21614676" y="10347178"/>
            <a:ext cx="11217359" cy="54367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i="1" dirty="0"/>
              <a:t>Discussion and future directions</a:t>
            </a:r>
          </a:p>
        </p:txBody>
      </p:sp>
      <p:sp>
        <p:nvSpPr>
          <p:cNvPr id="264" name="TextBox 12">
            <a:extLst>
              <a:ext uri="{FF2B5EF4-FFF2-40B4-BE49-F238E27FC236}">
                <a16:creationId xmlns:a16="http://schemas.microsoft.com/office/drawing/2014/main" id="{DAA90921-2CD3-497B-99F7-7D903BA41E74}"/>
              </a:ext>
            </a:extLst>
          </p:cNvPr>
          <p:cNvSpPr txBox="1">
            <a:spLocks noChangeArrowheads="1"/>
          </p:cNvSpPr>
          <p:nvPr/>
        </p:nvSpPr>
        <p:spPr bwMode="auto">
          <a:xfrm>
            <a:off x="21731586" y="7930613"/>
            <a:ext cx="11002303" cy="2308324"/>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Long Short-Term Memory (LSTM) networks have been shown to be useful in time series prediction [7]. We used a network of two layers of 200 LSTM units each. We used walk-forward validation whereby we made one prediction and then incorporated that prediction into the network in order to make another prediction.</a:t>
            </a:r>
          </a:p>
          <a:p>
            <a:pPr marL="301752" indent="-301752">
              <a:buFont typeface="Arial" panose="020B0604020202020204" pitchFamily="34" charset="0"/>
              <a:buChar char="•"/>
              <a:tabLst>
                <a:tab pos="457223" algn="l"/>
              </a:tabLst>
            </a:pPr>
            <a:r>
              <a:rPr lang="en-US" sz="1600" dirty="0"/>
              <a:t>The dataset was the same as in the MLP studies except we simultaneously fed filtered and raw data to the network to predict the raw samples. We used 4 filter bands: a low-pass filter below 5 Hz, bandpass between 5-30 and 30-100 Hz, and a </a:t>
            </a:r>
            <a:r>
              <a:rPr lang="en-US" sz="1600" dirty="0" err="1"/>
              <a:t>highpass</a:t>
            </a:r>
            <a:r>
              <a:rPr lang="en-US" sz="1600" dirty="0"/>
              <a:t> filter above 100 Hz. Together with the raw signal, this made five inputs to the LSTM network.</a:t>
            </a:r>
          </a:p>
          <a:p>
            <a:pPr marL="301752" indent="-301752">
              <a:buFont typeface="Arial" panose="020B0604020202020204" pitchFamily="34" charset="0"/>
              <a:buChar char="•"/>
              <a:tabLst>
                <a:tab pos="457223" algn="l"/>
              </a:tabLst>
            </a:pPr>
            <a:r>
              <a:rPr lang="en-US" sz="1600" dirty="0"/>
              <a:t>Compared to the MLP, the LSTM was better at forecasting on the raw signal in some cases. At the 10</a:t>
            </a:r>
            <a:r>
              <a:rPr lang="en-US" sz="1600" baseline="30000" dirty="0"/>
              <a:t>th</a:t>
            </a:r>
            <a:r>
              <a:rPr lang="en-US" sz="1600" dirty="0"/>
              <a:t> prediction, the RMSE was 40% of the persistence compared to 60% for the MLP. </a:t>
            </a:r>
          </a:p>
          <a:p>
            <a:pPr marL="301752" indent="-301752">
              <a:buFont typeface="Arial" panose="020B0604020202020204" pitchFamily="34" charset="0"/>
              <a:buChar char="•"/>
              <a:tabLst>
                <a:tab pos="457223" algn="l"/>
              </a:tabLst>
            </a:pPr>
            <a:r>
              <a:rPr lang="en-US" sz="1600" dirty="0"/>
              <a:t>LSTM performance on the filtered signal was comparable to the MLP so we didn’t include it here. </a:t>
            </a:r>
          </a:p>
        </p:txBody>
      </p:sp>
      <p:sp>
        <p:nvSpPr>
          <p:cNvPr id="265" name="TextBox 12">
            <a:extLst>
              <a:ext uri="{FF2B5EF4-FFF2-40B4-BE49-F238E27FC236}">
                <a16:creationId xmlns:a16="http://schemas.microsoft.com/office/drawing/2014/main" id="{414D9E89-FCC3-4BC3-98C4-989A45063B68}"/>
              </a:ext>
            </a:extLst>
          </p:cNvPr>
          <p:cNvSpPr txBox="1">
            <a:spLocks noChangeArrowheads="1"/>
          </p:cNvSpPr>
          <p:nvPr/>
        </p:nvSpPr>
        <p:spPr bwMode="auto">
          <a:xfrm>
            <a:off x="21730075" y="11071662"/>
            <a:ext cx="11101959" cy="3539430"/>
          </a:xfrm>
          <a:prstGeom prst="rect">
            <a:avLst/>
          </a:prstGeom>
          <a:noFill/>
          <a:ln w="9525">
            <a:noFill/>
            <a:miter lim="800000"/>
            <a:headEnd/>
            <a:tailEnd/>
          </a:ln>
        </p:spPr>
        <p:txBody>
          <a:bodyPr wrap="square">
            <a:spAutoFit/>
          </a:bodyPr>
          <a:lstStyle/>
          <a:p>
            <a:pPr marL="301752" indent="-301752">
              <a:buFont typeface="Arial" panose="020B0604020202020204" pitchFamily="34" charset="0"/>
              <a:buChar char="•"/>
              <a:tabLst>
                <a:tab pos="457223" algn="l"/>
              </a:tabLst>
            </a:pPr>
            <a:r>
              <a:rPr lang="en-US" sz="1600" dirty="0"/>
              <a:t>Prediction of local field potential signals is a challenging task, especially in this dataset where the prominent oscillation (gamma) is sporadic - it is often not sustained for more than a few tens of milliseconds. </a:t>
            </a:r>
          </a:p>
          <a:p>
            <a:pPr marL="301752" indent="-301752">
              <a:buFont typeface="Arial" panose="020B0604020202020204" pitchFamily="34" charset="0"/>
              <a:buChar char="•"/>
              <a:tabLst>
                <a:tab pos="457223" algn="l"/>
              </a:tabLst>
            </a:pPr>
            <a:r>
              <a:rPr lang="en-US" sz="1600" dirty="0"/>
              <a:t>Given that our neural network approach worked very well on filtered data, it could be that LFP signals with greater periodicity would be easier to predict. </a:t>
            </a:r>
          </a:p>
          <a:p>
            <a:pPr marL="301752" indent="-301752">
              <a:buFont typeface="Arial" panose="020B0604020202020204" pitchFamily="34" charset="0"/>
              <a:buChar char="•"/>
              <a:tabLst>
                <a:tab pos="457223" algn="l"/>
              </a:tabLst>
            </a:pPr>
            <a:r>
              <a:rPr lang="en-US" sz="1600" dirty="0"/>
              <a:t>The long short-term memory network proved to be skillful in predicting the raw signal, compared to the multi-layer perceptron. Since the LSTM network accepts multiple channels, it could be that using signals from multiple electrodes as inputs to predict the signal of one electrode could increase the accuracy. This of course assumes that the signals are somehow dependent on one another – a reasonable assumption in brain signals that are anatomically close by.</a:t>
            </a:r>
          </a:p>
          <a:p>
            <a:pPr marL="301752" indent="-301752">
              <a:buFont typeface="Arial" panose="020B0604020202020204" pitchFamily="34" charset="0"/>
              <a:buChar char="•"/>
              <a:tabLst>
                <a:tab pos="457223" algn="l"/>
              </a:tabLst>
            </a:pPr>
            <a:r>
              <a:rPr lang="en-US" sz="1600" dirty="0"/>
              <a:t>After increasing the accuracy of the MLP or LSTM, the next step will be implementing these algorithms for real-time closed-loop stimulation. Neural networks have been implemented in Field-Programmable Gate Arrays (FPGAs) allowing for fast computation and stimulation [8].</a:t>
            </a:r>
          </a:p>
          <a:p>
            <a:pPr marL="301752" indent="-301752">
              <a:buFont typeface="Arial" panose="020B0604020202020204" pitchFamily="34" charset="0"/>
              <a:buChar char="•"/>
              <a:tabLst>
                <a:tab pos="457223" algn="l"/>
              </a:tabLst>
            </a:pPr>
            <a:r>
              <a:rPr lang="en-US" sz="1600" dirty="0"/>
              <a:t>We will eventually work toward making this a general framework that could be applied to any LFP signal for use in closed-loop stimulation applications.</a:t>
            </a:r>
          </a:p>
          <a:p>
            <a:pPr marL="301752" indent="-301752">
              <a:buFont typeface="Arial" panose="020B0604020202020204" pitchFamily="34" charset="0"/>
              <a:buChar char="•"/>
              <a:tabLst>
                <a:tab pos="457223" algn="l"/>
              </a:tabLst>
            </a:pPr>
            <a:r>
              <a:rPr lang="en-US" sz="1600" dirty="0"/>
              <a:t>All code is open-source and is available at github.com/latimerb/</a:t>
            </a:r>
            <a:r>
              <a:rPr lang="en-US" sz="1600" dirty="0" err="1"/>
              <a:t>LFP_Prediction</a:t>
            </a:r>
            <a:r>
              <a:rPr lang="en-US" sz="1600" dirty="0"/>
              <a:t>.</a:t>
            </a:r>
          </a:p>
        </p:txBody>
      </p:sp>
      <p:grpSp>
        <p:nvGrpSpPr>
          <p:cNvPr id="34" name="Group 33">
            <a:extLst>
              <a:ext uri="{FF2B5EF4-FFF2-40B4-BE49-F238E27FC236}">
                <a16:creationId xmlns:a16="http://schemas.microsoft.com/office/drawing/2014/main" id="{E1AAAF9D-D3B8-4B25-BC9E-2751A5CA1CF4}"/>
              </a:ext>
            </a:extLst>
          </p:cNvPr>
          <p:cNvGrpSpPr/>
          <p:nvPr/>
        </p:nvGrpSpPr>
        <p:grpSpPr>
          <a:xfrm>
            <a:off x="17610977" y="8464759"/>
            <a:ext cx="3871246" cy="2846626"/>
            <a:chOff x="17288918" y="9971439"/>
            <a:chExt cx="4274562" cy="3082579"/>
          </a:xfrm>
        </p:grpSpPr>
        <p:pic>
          <p:nvPicPr>
            <p:cNvPr id="32" name="Picture 31">
              <a:extLst>
                <a:ext uri="{FF2B5EF4-FFF2-40B4-BE49-F238E27FC236}">
                  <a16:creationId xmlns:a16="http://schemas.microsoft.com/office/drawing/2014/main" id="{686F58E2-01FA-4047-9814-437FAA0176B7}"/>
                </a:ext>
              </a:extLst>
            </p:cNvPr>
            <p:cNvPicPr>
              <a:picLocks noChangeAspect="1"/>
            </p:cNvPicPr>
            <p:nvPr/>
          </p:nvPicPr>
          <p:blipFill rotWithShape="1">
            <a:blip r:embed="rId15">
              <a:extLst>
                <a:ext uri="{28A0092B-C50C-407E-A947-70E740481C1C}">
                  <a14:useLocalDpi xmlns:a14="http://schemas.microsoft.com/office/drawing/2010/main" val="0"/>
                </a:ext>
              </a:extLst>
            </a:blip>
            <a:srcRect l="4489" t="11343" r="9031" b="5755"/>
            <a:stretch/>
          </p:blipFill>
          <p:spPr>
            <a:xfrm>
              <a:off x="17374112" y="9971439"/>
              <a:ext cx="4189368" cy="2918084"/>
            </a:xfrm>
            <a:prstGeom prst="rect">
              <a:avLst/>
            </a:prstGeom>
          </p:spPr>
        </p:pic>
        <p:sp>
          <p:nvSpPr>
            <p:cNvPr id="218" name="Rectangle 217">
              <a:extLst>
                <a:ext uri="{FF2B5EF4-FFF2-40B4-BE49-F238E27FC236}">
                  <a16:creationId xmlns:a16="http://schemas.microsoft.com/office/drawing/2014/main" id="{1F547DF5-0D95-4659-936C-5B74063D75CB}"/>
                </a:ext>
              </a:extLst>
            </p:cNvPr>
            <p:cNvSpPr/>
            <p:nvPr/>
          </p:nvSpPr>
          <p:spPr>
            <a:xfrm>
              <a:off x="19030453" y="12818055"/>
              <a:ext cx="1398140" cy="235963"/>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samples predicted</a:t>
              </a:r>
            </a:p>
          </p:txBody>
        </p:sp>
        <p:sp>
          <p:nvSpPr>
            <p:cNvPr id="219" name="Rectangle 218">
              <a:extLst>
                <a:ext uri="{FF2B5EF4-FFF2-40B4-BE49-F238E27FC236}">
                  <a16:creationId xmlns:a16="http://schemas.microsoft.com/office/drawing/2014/main" id="{F72D12CB-B592-4B74-B5CC-6353A46BCE64}"/>
                </a:ext>
              </a:extLst>
            </p:cNvPr>
            <p:cNvSpPr/>
            <p:nvPr/>
          </p:nvSpPr>
          <p:spPr>
            <a:xfrm rot="16200000">
              <a:off x="16868278" y="12005162"/>
              <a:ext cx="1074333" cy="233053"/>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persistence</a:t>
              </a:r>
            </a:p>
          </p:txBody>
        </p:sp>
      </p:grpSp>
      <p:sp>
        <p:nvSpPr>
          <p:cNvPr id="199" name="Rectangle 198">
            <a:extLst>
              <a:ext uri="{FF2B5EF4-FFF2-40B4-BE49-F238E27FC236}">
                <a16:creationId xmlns:a16="http://schemas.microsoft.com/office/drawing/2014/main" id="{881A9796-D614-4EE5-89DB-1350F5DBBCEA}"/>
              </a:ext>
            </a:extLst>
          </p:cNvPr>
          <p:cNvSpPr/>
          <p:nvPr/>
        </p:nvSpPr>
        <p:spPr>
          <a:xfrm>
            <a:off x="17454211" y="8370721"/>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B1</a:t>
            </a:r>
          </a:p>
        </p:txBody>
      </p:sp>
      <p:pic>
        <p:nvPicPr>
          <p:cNvPr id="31" name="Picture 30">
            <a:extLst>
              <a:ext uri="{FF2B5EF4-FFF2-40B4-BE49-F238E27FC236}">
                <a16:creationId xmlns:a16="http://schemas.microsoft.com/office/drawing/2014/main" id="{4913EA6C-C413-47F8-8702-39C94CEDBAC9}"/>
              </a:ext>
            </a:extLst>
          </p:cNvPr>
          <p:cNvPicPr>
            <a:picLocks noChangeAspect="1"/>
          </p:cNvPicPr>
          <p:nvPr/>
        </p:nvPicPr>
        <p:blipFill rotWithShape="1">
          <a:blip r:embed="rId16">
            <a:extLst>
              <a:ext uri="{28A0092B-C50C-407E-A947-70E740481C1C}">
                <a14:useLocalDpi xmlns:a14="http://schemas.microsoft.com/office/drawing/2010/main" val="0"/>
              </a:ext>
            </a:extLst>
          </a:blip>
          <a:srcRect l="3926" r="7682"/>
          <a:stretch/>
        </p:blipFill>
        <p:spPr>
          <a:xfrm>
            <a:off x="117138" y="16851755"/>
            <a:ext cx="5032685" cy="3356006"/>
          </a:xfrm>
          <a:prstGeom prst="rect">
            <a:avLst/>
          </a:prstGeom>
        </p:spPr>
      </p:pic>
      <p:sp>
        <p:nvSpPr>
          <p:cNvPr id="266" name="Rectangle 265">
            <a:extLst>
              <a:ext uri="{FF2B5EF4-FFF2-40B4-BE49-F238E27FC236}">
                <a16:creationId xmlns:a16="http://schemas.microsoft.com/office/drawing/2014/main" id="{A92795FC-20A0-4AAC-AE00-8B1846EE3C9A}"/>
              </a:ext>
            </a:extLst>
          </p:cNvPr>
          <p:cNvSpPr/>
          <p:nvPr/>
        </p:nvSpPr>
        <p:spPr>
          <a:xfrm>
            <a:off x="75983" y="16968412"/>
            <a:ext cx="370614"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C</a:t>
            </a:r>
          </a:p>
        </p:txBody>
      </p:sp>
      <p:sp>
        <p:nvSpPr>
          <p:cNvPr id="267" name="Rectangle 266">
            <a:extLst>
              <a:ext uri="{FF2B5EF4-FFF2-40B4-BE49-F238E27FC236}">
                <a16:creationId xmlns:a16="http://schemas.microsoft.com/office/drawing/2014/main" id="{0A4D2D81-389B-46BF-A90B-C62D30964F57}"/>
              </a:ext>
            </a:extLst>
          </p:cNvPr>
          <p:cNvSpPr/>
          <p:nvPr/>
        </p:nvSpPr>
        <p:spPr>
          <a:xfrm>
            <a:off x="5125217" y="17011658"/>
            <a:ext cx="370614"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D</a:t>
            </a:r>
          </a:p>
        </p:txBody>
      </p:sp>
      <p:sp>
        <p:nvSpPr>
          <p:cNvPr id="268" name="Rectangle 267">
            <a:extLst>
              <a:ext uri="{FF2B5EF4-FFF2-40B4-BE49-F238E27FC236}">
                <a16:creationId xmlns:a16="http://schemas.microsoft.com/office/drawing/2014/main" id="{0B0C4FDA-01D1-4A85-A466-73608D908791}"/>
              </a:ext>
            </a:extLst>
          </p:cNvPr>
          <p:cNvSpPr/>
          <p:nvPr/>
        </p:nvSpPr>
        <p:spPr>
          <a:xfrm>
            <a:off x="21544810" y="3873504"/>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A1</a:t>
            </a:r>
          </a:p>
        </p:txBody>
      </p:sp>
      <p:grpSp>
        <p:nvGrpSpPr>
          <p:cNvPr id="33" name="Group 32">
            <a:extLst>
              <a:ext uri="{FF2B5EF4-FFF2-40B4-BE49-F238E27FC236}">
                <a16:creationId xmlns:a16="http://schemas.microsoft.com/office/drawing/2014/main" id="{62C29FFF-C6FE-4432-A26E-0C6A20D8BEEF}"/>
              </a:ext>
            </a:extLst>
          </p:cNvPr>
          <p:cNvGrpSpPr/>
          <p:nvPr/>
        </p:nvGrpSpPr>
        <p:grpSpPr>
          <a:xfrm>
            <a:off x="28684374" y="3896607"/>
            <a:ext cx="4029871" cy="3177737"/>
            <a:chOff x="28684374" y="3896607"/>
            <a:chExt cx="4029871" cy="3177737"/>
          </a:xfrm>
        </p:grpSpPr>
        <p:pic>
          <p:nvPicPr>
            <p:cNvPr id="6" name="Picture 5">
              <a:extLst>
                <a:ext uri="{FF2B5EF4-FFF2-40B4-BE49-F238E27FC236}">
                  <a16:creationId xmlns:a16="http://schemas.microsoft.com/office/drawing/2014/main" id="{8495BD2D-E66E-490A-BB5F-8C4AEEFBB403}"/>
                </a:ext>
              </a:extLst>
            </p:cNvPr>
            <p:cNvPicPr>
              <a:picLocks noChangeAspect="1"/>
            </p:cNvPicPr>
            <p:nvPr/>
          </p:nvPicPr>
          <p:blipFill rotWithShape="1">
            <a:blip r:embed="rId17">
              <a:extLst>
                <a:ext uri="{28A0092B-C50C-407E-A947-70E740481C1C}">
                  <a14:useLocalDpi xmlns:a14="http://schemas.microsoft.com/office/drawing/2010/main" val="0"/>
                </a:ext>
              </a:extLst>
            </a:blip>
            <a:srcRect l="4128" t="10539" r="9215" b="5916"/>
            <a:stretch/>
          </p:blipFill>
          <p:spPr>
            <a:xfrm>
              <a:off x="28797818" y="3896607"/>
              <a:ext cx="3916427" cy="3034409"/>
            </a:xfrm>
            <a:prstGeom prst="rect">
              <a:avLst/>
            </a:prstGeom>
          </p:spPr>
        </p:pic>
        <p:sp>
          <p:nvSpPr>
            <p:cNvPr id="272" name="Rectangle 271">
              <a:extLst>
                <a:ext uri="{FF2B5EF4-FFF2-40B4-BE49-F238E27FC236}">
                  <a16:creationId xmlns:a16="http://schemas.microsoft.com/office/drawing/2014/main" id="{D655251F-7996-4699-AEC0-75DF091766C3}"/>
                </a:ext>
              </a:extLst>
            </p:cNvPr>
            <p:cNvSpPr/>
            <p:nvPr/>
          </p:nvSpPr>
          <p:spPr>
            <a:xfrm rot="16200000">
              <a:off x="28298820" y="6133043"/>
              <a:ext cx="997996" cy="226888"/>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persistence</a:t>
              </a:r>
            </a:p>
          </p:txBody>
        </p:sp>
        <p:sp>
          <p:nvSpPr>
            <p:cNvPr id="273" name="Rectangle 272">
              <a:extLst>
                <a:ext uri="{FF2B5EF4-FFF2-40B4-BE49-F238E27FC236}">
                  <a16:creationId xmlns:a16="http://schemas.microsoft.com/office/drawing/2014/main" id="{CF72B2E9-9750-4E11-9ADF-0E4A8AAB3E53}"/>
                </a:ext>
              </a:extLst>
            </p:cNvPr>
            <p:cNvSpPr/>
            <p:nvPr/>
          </p:nvSpPr>
          <p:spPr>
            <a:xfrm>
              <a:off x="30311058" y="6855148"/>
              <a:ext cx="1361161" cy="219196"/>
            </a:xfrm>
            <a:prstGeom prst="rect">
              <a:avLst/>
            </a:prstGeom>
          </p:spPr>
          <p:txBody>
            <a:bodyPr wrap="none">
              <a:spAutoFit/>
            </a:bodyPr>
            <a:lstStyle/>
            <a:p>
              <a:r>
                <a:rPr lang="en-US" sz="1400" baseline="-25000" dirty="0">
                  <a:latin typeface="Arial" panose="020B0604020202020204" pitchFamily="34" charset="0"/>
                  <a:cs typeface="Arial" panose="020B0604020202020204" pitchFamily="34" charset="0"/>
                </a:rPr>
                <a:t># of samples predicted</a:t>
              </a:r>
            </a:p>
          </p:txBody>
        </p:sp>
      </p:grpSp>
      <p:sp>
        <p:nvSpPr>
          <p:cNvPr id="269" name="Rectangle 268">
            <a:extLst>
              <a:ext uri="{FF2B5EF4-FFF2-40B4-BE49-F238E27FC236}">
                <a16:creationId xmlns:a16="http://schemas.microsoft.com/office/drawing/2014/main" id="{C4BF9CA0-3FC9-4072-B07F-594464FB8539}"/>
              </a:ext>
            </a:extLst>
          </p:cNvPr>
          <p:cNvSpPr/>
          <p:nvPr/>
        </p:nvSpPr>
        <p:spPr>
          <a:xfrm>
            <a:off x="28536271" y="3867481"/>
            <a:ext cx="479618" cy="369332"/>
          </a:xfrm>
          <a:prstGeom prst="rect">
            <a:avLst/>
          </a:prstGeom>
        </p:spPr>
        <p:txBody>
          <a:bodyPr wrap="none">
            <a:spAutoFit/>
          </a:bodyPr>
          <a:lstStyle/>
          <a:p>
            <a:r>
              <a:rPr lang="en-US" sz="1800" b="1" dirty="0">
                <a:latin typeface="Arial" panose="020B0604020202020204" pitchFamily="34" charset="0"/>
                <a:cs typeface="Arial" panose="020B0604020202020204" pitchFamily="34" charset="0"/>
              </a:rPr>
              <a:t>B1</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6249988" rtl="0" eaLnBrk="1" fontAlgn="base" latinLnBrk="0" hangingPunct="1">
          <a:lnSpc>
            <a:spcPct val="100000"/>
          </a:lnSpc>
          <a:spcBef>
            <a:spcPct val="5000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6249988" rtl="0" eaLnBrk="1" fontAlgn="base" latinLnBrk="0" hangingPunct="1">
          <a:lnSpc>
            <a:spcPct val="100000"/>
          </a:lnSpc>
          <a:spcBef>
            <a:spcPct val="5000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54390</TotalTime>
  <Words>2104</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宋体</vt:lpstr>
      <vt:lpstr>Arial</vt:lpstr>
      <vt:lpstr>Default Design</vt:lpstr>
      <vt:lpstr>PowerPoint Presentation</vt:lpstr>
    </vt:vector>
  </TitlesOfParts>
  <Company>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Ko</dc:creator>
  <cp:lastModifiedBy>Ben Latimer</cp:lastModifiedBy>
  <cp:revision>1729</cp:revision>
  <cp:lastPrinted>2017-08-04T19:25:14Z</cp:lastPrinted>
  <dcterms:created xsi:type="dcterms:W3CDTF">2006-07-13T19:36:12Z</dcterms:created>
  <dcterms:modified xsi:type="dcterms:W3CDTF">2018-11-05T15:51:40Z</dcterms:modified>
</cp:coreProperties>
</file>