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9"/>
  </p:notesMasterIdLst>
  <p:handoutMasterIdLst>
    <p:handoutMasterId r:id="rId40"/>
  </p:handoutMasterIdLst>
  <p:sldIdLst>
    <p:sldId id="256" r:id="rId2"/>
    <p:sldId id="257" r:id="rId3"/>
    <p:sldId id="258" r:id="rId4"/>
    <p:sldId id="259" r:id="rId5"/>
    <p:sldId id="260" r:id="rId6"/>
    <p:sldId id="298" r:id="rId7"/>
    <p:sldId id="261" r:id="rId8"/>
    <p:sldId id="262" r:id="rId9"/>
    <p:sldId id="265" r:id="rId10"/>
    <p:sldId id="264" r:id="rId11"/>
    <p:sldId id="271" r:id="rId12"/>
    <p:sldId id="280" r:id="rId13"/>
    <p:sldId id="281" r:id="rId14"/>
    <p:sldId id="283" r:id="rId15"/>
    <p:sldId id="284" r:id="rId16"/>
    <p:sldId id="285" r:id="rId17"/>
    <p:sldId id="286" r:id="rId18"/>
    <p:sldId id="289" r:id="rId19"/>
    <p:sldId id="287" r:id="rId20"/>
    <p:sldId id="290" r:id="rId21"/>
    <p:sldId id="292" r:id="rId22"/>
    <p:sldId id="297" r:id="rId23"/>
    <p:sldId id="288" r:id="rId24"/>
    <p:sldId id="291" r:id="rId25"/>
    <p:sldId id="293" r:id="rId26"/>
    <p:sldId id="299" r:id="rId27"/>
    <p:sldId id="300" r:id="rId28"/>
    <p:sldId id="301" r:id="rId29"/>
    <p:sldId id="302" r:id="rId30"/>
    <p:sldId id="303" r:id="rId31"/>
    <p:sldId id="304" r:id="rId32"/>
    <p:sldId id="305" r:id="rId33"/>
    <p:sldId id="306" r:id="rId34"/>
    <p:sldId id="307" r:id="rId35"/>
    <p:sldId id="308" r:id="rId36"/>
    <p:sldId id="309" r:id="rId37"/>
    <p:sldId id="296"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FF0000"/>
    <a:srgbClr val="0099FF"/>
    <a:srgbClr val="003399"/>
    <a:srgbClr val="336699"/>
    <a:srgbClr val="00808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558" autoAdjust="0"/>
  </p:normalViewPr>
  <p:slideViewPr>
    <p:cSldViewPr>
      <p:cViewPr varScale="1">
        <p:scale>
          <a:sx n="78" d="100"/>
          <a:sy n="78" d="100"/>
        </p:scale>
        <p:origin x="29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s-ES" dirty="0"/>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s-ES" dirty="0"/>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s-ES" dirty="0"/>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61877DF4-80DB-4C72-B2DE-3A6E754537DE}" type="slidenum">
              <a:rPr lang="es-ES"/>
              <a:pPr>
                <a:defRPr/>
              </a:pPr>
              <a:t>‹Nº›</a:t>
            </a:fld>
            <a:endParaRPr lang="es-ES" dirty="0"/>
          </a:p>
        </p:txBody>
      </p:sp>
    </p:spTree>
    <p:extLst>
      <p:ext uri="{BB962C8B-B14F-4D97-AF65-F5344CB8AC3E}">
        <p14:creationId xmlns:p14="http://schemas.microsoft.com/office/powerpoint/2010/main" val="1019913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s-ES" dirty="0"/>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s-ES" dirty="0"/>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s-ES" dirty="0"/>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E7425542-A976-4CE7-A3AF-305E3E9DEF2B}" type="slidenum">
              <a:rPr lang="es-ES"/>
              <a:pPr>
                <a:defRPr/>
              </a:pPr>
              <a:t>‹Nº›</a:t>
            </a:fld>
            <a:endParaRPr lang="es-ES" dirty="0"/>
          </a:p>
        </p:txBody>
      </p:sp>
    </p:spTree>
    <p:extLst>
      <p:ext uri="{BB962C8B-B14F-4D97-AF65-F5344CB8AC3E}">
        <p14:creationId xmlns:p14="http://schemas.microsoft.com/office/powerpoint/2010/main" val="739715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C9E1BD2-A730-4FEB-A833-A097D2402272}" type="slidenum">
              <a:rPr lang="es-ES" smtClean="0"/>
              <a:pPr/>
              <a:t>1</a:t>
            </a:fld>
            <a:endParaRPr lang="es-ES" dirty="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1860053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pPr>
              <a:defRPr/>
            </a:pPr>
            <a:fld id="{E7425542-A976-4CE7-A3AF-305E3E9DEF2B}" type="slidenum">
              <a:rPr lang="es-ES" smtClean="0"/>
              <a:pPr>
                <a:defRPr/>
              </a:pPr>
              <a:t>25</a:t>
            </a:fld>
            <a:endParaRPr lang="es-ES" dirty="0"/>
          </a:p>
        </p:txBody>
      </p:sp>
    </p:spTree>
    <p:extLst>
      <p:ext uri="{BB962C8B-B14F-4D97-AF65-F5344CB8AC3E}">
        <p14:creationId xmlns:p14="http://schemas.microsoft.com/office/powerpoint/2010/main" val="363200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A85CAC1-D4B9-43FF-8106-711BDE3E568F}" type="slidenum">
              <a:rPr lang="es-ES" smtClean="0"/>
              <a:pPr/>
              <a:t>2</a:t>
            </a:fld>
            <a:endParaRPr lang="es-E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156621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9FDEF1-0B3A-4771-B4A3-88DE41194F28}" type="slidenum">
              <a:rPr lang="es-ES" smtClean="0"/>
              <a:pPr/>
              <a:t>3</a:t>
            </a:fld>
            <a:endParaRPr lang="es-E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391963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2E47EB7-92D0-498E-8207-2787D83F34E8}" type="slidenum">
              <a:rPr lang="es-ES" smtClean="0"/>
              <a:pPr/>
              <a:t>4</a:t>
            </a:fld>
            <a:endParaRPr lang="es-E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1366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503EE-A21A-4A62-AFED-14BED715323D}" type="slidenum">
              <a:rPr lang="es-ES" smtClean="0"/>
              <a:pPr/>
              <a:t>5</a:t>
            </a:fld>
            <a:endParaRPr lang="es-E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2203269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A074C4D-9DF7-4EE3-BC4A-0F107F527FE5}" type="slidenum">
              <a:rPr lang="es-ES" smtClean="0"/>
              <a:pPr/>
              <a:t>7</a:t>
            </a:fld>
            <a:endParaRPr lang="es-ES" dirty="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184771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6D23276-7ACC-41E7-8DA4-3B138A0AA617}" type="slidenum">
              <a:rPr lang="es-ES" smtClean="0"/>
              <a:pPr/>
              <a:t>8</a:t>
            </a:fld>
            <a:endParaRPr lang="es-ES" dirty="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129503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E69BE1F-E8B4-4051-90C6-43CC3299AC56}" type="slidenum">
              <a:rPr lang="es-ES" smtClean="0"/>
              <a:pPr/>
              <a:t>10</a:t>
            </a:fld>
            <a:endParaRPr lang="es-ES" dirty="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ES" dirty="0" smtClean="0"/>
          </a:p>
        </p:txBody>
      </p:sp>
    </p:spTree>
    <p:extLst>
      <p:ext uri="{BB962C8B-B14F-4D97-AF65-F5344CB8AC3E}">
        <p14:creationId xmlns:p14="http://schemas.microsoft.com/office/powerpoint/2010/main" val="291157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pPr>
              <a:defRPr/>
            </a:pPr>
            <a:fld id="{E7425542-A976-4CE7-A3AF-305E3E9DEF2B}" type="slidenum">
              <a:rPr lang="es-ES" smtClean="0"/>
              <a:pPr>
                <a:defRPr/>
              </a:pPr>
              <a:t>11</a:t>
            </a:fld>
            <a:endParaRPr lang="es-ES" dirty="0"/>
          </a:p>
        </p:txBody>
      </p:sp>
    </p:spTree>
    <p:extLst>
      <p:ext uri="{BB962C8B-B14F-4D97-AF65-F5344CB8AC3E}">
        <p14:creationId xmlns:p14="http://schemas.microsoft.com/office/powerpoint/2010/main" val="1441003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2" name="6 Imagen" descr="1.jpg"/>
          <p:cNvPicPr>
            <a:picLocks noChangeAspect="1"/>
          </p:cNvPicPr>
          <p:nvPr/>
        </p:nvPicPr>
        <p:blipFill>
          <a:blip r:embed="rId2" cstate="print"/>
          <a:srcRect/>
          <a:stretch>
            <a:fillRect/>
          </a:stretch>
        </p:blipFill>
        <p:spPr bwMode="auto">
          <a:xfrm>
            <a:off x="0" y="5106988"/>
            <a:ext cx="5734050" cy="1751012"/>
          </a:xfrm>
          <a:prstGeom prst="rect">
            <a:avLst/>
          </a:prstGeom>
          <a:noFill/>
          <a:ln w="9525">
            <a:noFill/>
            <a:miter lim="800000"/>
            <a:headEnd/>
            <a:tailEnd/>
          </a:ln>
        </p:spPr>
      </p:pic>
      <p:pic>
        <p:nvPicPr>
          <p:cNvPr id="3" name="7 Imagen" descr="LONJA.jpg"/>
          <p:cNvPicPr>
            <a:picLocks noChangeAspect="1"/>
          </p:cNvPicPr>
          <p:nvPr/>
        </p:nvPicPr>
        <p:blipFill>
          <a:blip r:embed="rId3" cstate="print"/>
          <a:srcRect/>
          <a:stretch>
            <a:fillRect/>
          </a:stretch>
        </p:blipFill>
        <p:spPr bwMode="auto">
          <a:xfrm>
            <a:off x="7572375" y="357188"/>
            <a:ext cx="1203325" cy="1046162"/>
          </a:xfrm>
          <a:prstGeom prst="rect">
            <a:avLst/>
          </a:prstGeom>
          <a:noFill/>
          <a:ln w="9525">
            <a:noFill/>
            <a:miter lim="800000"/>
            <a:headEnd/>
            <a:tailEnd/>
          </a:ln>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2C835636-4C53-46CF-99C1-741AF608E9DE}" type="datetime1">
              <a:rPr lang="es-ES"/>
              <a:pPr>
                <a:defRPr/>
              </a:pPr>
              <a:t>21/04/2015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4A756B1E-91C1-4F15-B868-ED43F0272D66}"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5B83AA15-EC89-429B-AC99-A54A50A0C83B}" type="datetime1">
              <a:rPr lang="es-ES"/>
              <a:pPr>
                <a:defRPr/>
              </a:pPr>
              <a:t>21/04/2015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3D1D2531-5D47-4AB0-A950-46700237C96D}" type="slidenum">
              <a:rPr lang="es-ES"/>
              <a:pPr>
                <a:defRPr/>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1_Diapositiva de título">
    <p:spTree>
      <p:nvGrpSpPr>
        <p:cNvPr id="1" name=""/>
        <p:cNvGrpSpPr/>
        <p:nvPr/>
      </p:nvGrpSpPr>
      <p:grpSpPr>
        <a:xfrm>
          <a:off x="0" y="0"/>
          <a:ext cx="0" cy="0"/>
          <a:chOff x="0" y="0"/>
          <a:chExt cx="0" cy="0"/>
        </a:xfrm>
      </p:grpSpPr>
      <p:sp>
        <p:nvSpPr>
          <p:cNvPr id="83972" name="Rectangle 4"/>
          <p:cNvSpPr>
            <a:spLocks noGrp="1" noChangeArrowheads="1"/>
          </p:cNvSpPr>
          <p:nvPr>
            <p:ph type="ctrTitle" sz="quarter"/>
          </p:nvPr>
        </p:nvSpPr>
        <p:spPr>
          <a:xfrm>
            <a:off x="2743200" y="427038"/>
            <a:ext cx="6399213" cy="1524000"/>
          </a:xfrm>
        </p:spPr>
        <p:txBody>
          <a:bodyPr anchor="b"/>
          <a:lstStyle>
            <a:lvl1pPr>
              <a:defRPr/>
            </a:lvl1pPr>
          </a:lstStyle>
          <a:p>
            <a:r>
              <a:rPr lang="es-ES"/>
              <a:t>Haga clic para modificar el estilo de título del patrón</a:t>
            </a:r>
          </a:p>
        </p:txBody>
      </p:sp>
      <p:sp>
        <p:nvSpPr>
          <p:cNvPr id="83973" name="Rectangle 5"/>
          <p:cNvSpPr>
            <a:spLocks noGrp="1" noChangeArrowheads="1"/>
          </p:cNvSpPr>
          <p:nvPr>
            <p:ph type="subTitle" sz="quarter" idx="1"/>
          </p:nvPr>
        </p:nvSpPr>
        <p:spPr>
          <a:xfrm>
            <a:off x="4191000" y="1828800"/>
            <a:ext cx="45720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4" name="Rectangle 6"/>
          <p:cNvSpPr>
            <a:spLocks noGrp="1" noChangeArrowheads="1"/>
          </p:cNvSpPr>
          <p:nvPr>
            <p:ph type="dt" sz="quarter" idx="10"/>
          </p:nvPr>
        </p:nvSpPr>
        <p:spPr/>
        <p:txBody>
          <a:bodyPr/>
          <a:lstStyle>
            <a:lvl1pPr>
              <a:defRPr/>
            </a:lvl1pPr>
          </a:lstStyle>
          <a:p>
            <a:pPr>
              <a:defRPr/>
            </a:pPr>
            <a:fld id="{D9693244-7FBF-427F-9643-BCEAB223F16B}" type="datetime1">
              <a:rPr lang="es-ES"/>
              <a:pPr>
                <a:defRPr/>
              </a:pPr>
              <a:t>21/04/2015</a:t>
            </a:fld>
            <a:endParaRPr lang="es-ES" dirty="0"/>
          </a:p>
        </p:txBody>
      </p:sp>
      <p:sp>
        <p:nvSpPr>
          <p:cNvPr id="5" name="Rectangle 7"/>
          <p:cNvSpPr>
            <a:spLocks noGrp="1" noChangeArrowheads="1"/>
          </p:cNvSpPr>
          <p:nvPr>
            <p:ph type="ftr" sz="quarter" idx="11"/>
          </p:nvPr>
        </p:nvSpPr>
        <p:spPr/>
        <p:txBody>
          <a:bodyPr/>
          <a:lstStyle>
            <a:lvl1pPr>
              <a:defRPr/>
            </a:lvl1pPr>
          </a:lstStyle>
          <a:p>
            <a:pPr>
              <a:defRPr/>
            </a:pPr>
            <a:endParaRPr lang="es-ES" dirty="0"/>
          </a:p>
        </p:txBody>
      </p:sp>
      <p:sp>
        <p:nvSpPr>
          <p:cNvPr id="6" name="Rectangle 8"/>
          <p:cNvSpPr>
            <a:spLocks noGrp="1" noChangeArrowheads="1"/>
          </p:cNvSpPr>
          <p:nvPr>
            <p:ph type="sldNum" sz="quarter" idx="12"/>
          </p:nvPr>
        </p:nvSpPr>
        <p:spPr/>
        <p:txBody>
          <a:bodyPr/>
          <a:lstStyle>
            <a:lvl1pPr>
              <a:defRPr/>
            </a:lvl1pPr>
          </a:lstStyle>
          <a:p>
            <a:pPr>
              <a:defRPr/>
            </a:pPr>
            <a:fld id="{EECB1AB1-3EAB-418A-A0AB-97D111869823}" type="slidenum">
              <a:rPr lang="es-ES"/>
              <a:pPr>
                <a:defRPr/>
              </a:pPr>
              <a:t>‹Nº›</a:t>
            </a:fld>
            <a:endParaRPr lang="es-E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19400" y="609600"/>
            <a:ext cx="6096000" cy="11430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2819400" y="1981200"/>
            <a:ext cx="2971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943600" y="1981200"/>
            <a:ext cx="2971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5"/>
          <p:cNvSpPr>
            <a:spLocks noGrp="1" noChangeArrowheads="1"/>
          </p:cNvSpPr>
          <p:nvPr>
            <p:ph type="dt" sz="half" idx="10"/>
          </p:nvPr>
        </p:nvSpPr>
        <p:spPr/>
        <p:txBody>
          <a:bodyPr/>
          <a:lstStyle>
            <a:lvl1pPr>
              <a:defRPr/>
            </a:lvl1pPr>
          </a:lstStyle>
          <a:p>
            <a:pPr>
              <a:defRPr/>
            </a:pPr>
            <a:fld id="{FF5469AF-04B9-4404-89BE-7A9D4B4008D6}" type="datetime1">
              <a:rPr lang="es-ES"/>
              <a:pPr>
                <a:defRPr/>
              </a:pPr>
              <a:t>21/04/2015</a:t>
            </a:fld>
            <a:endParaRPr lang="es-ES" dirty="0"/>
          </a:p>
        </p:txBody>
      </p:sp>
      <p:sp>
        <p:nvSpPr>
          <p:cNvPr id="6" name="Rectangle 6"/>
          <p:cNvSpPr>
            <a:spLocks noGrp="1" noChangeArrowheads="1"/>
          </p:cNvSpPr>
          <p:nvPr>
            <p:ph type="ftr" sz="quarter" idx="11"/>
          </p:nvPr>
        </p:nvSpPr>
        <p:spPr/>
        <p:txBody>
          <a:bodyPr/>
          <a:lstStyle>
            <a:lvl1pPr>
              <a:defRPr/>
            </a:lvl1pPr>
          </a:lstStyle>
          <a:p>
            <a:pPr>
              <a:defRPr/>
            </a:pPr>
            <a:endParaRPr lang="es-ES" dirty="0"/>
          </a:p>
        </p:txBody>
      </p:sp>
      <p:sp>
        <p:nvSpPr>
          <p:cNvPr id="7" name="Rectangle 7"/>
          <p:cNvSpPr>
            <a:spLocks noGrp="1" noChangeArrowheads="1"/>
          </p:cNvSpPr>
          <p:nvPr>
            <p:ph type="sldNum" sz="quarter" idx="12"/>
          </p:nvPr>
        </p:nvSpPr>
        <p:spPr/>
        <p:txBody>
          <a:bodyPr/>
          <a:lstStyle>
            <a:lvl1pPr>
              <a:defRPr/>
            </a:lvl1pPr>
          </a:lstStyle>
          <a:p>
            <a:pPr>
              <a:defRPr/>
            </a:pPr>
            <a:fld id="{3AE5F930-D325-44EF-BA66-63714808988D}"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786E255D-0954-44EE-962F-54EB48A3B6C2}" type="datetime1">
              <a:rPr lang="es-ES"/>
              <a:pPr>
                <a:defRPr/>
              </a:pPr>
              <a:t>21/04/2015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63EC7680-9E2B-4DF8-B0F7-3B2CA857060B}"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A4073D2E-B27E-4314-8002-0E76A4E51AEA}" type="datetime1">
              <a:rPr lang="es-ES"/>
              <a:pPr>
                <a:defRPr/>
              </a:pPr>
              <a:t>21/04/2015</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C3E6720-C3E7-454B-8518-6E926F0A3230}"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83DCEFCD-D9DE-41A4-A067-27E95BD886B9}" type="datetime1">
              <a:rPr lang="es-ES"/>
              <a:pPr>
                <a:defRPr/>
              </a:pPr>
              <a:t>21/04/2015</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472A4E1-B228-44EB-90FD-B1707EC7FE8A}"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227FD800-0897-4BEC-A935-FF3AC11ABED0}" type="datetime1">
              <a:rPr lang="es-ES"/>
              <a:pPr>
                <a:defRPr/>
              </a:pPr>
              <a:t>21/04/2015</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ABE95748-D5EA-4E0A-9D46-5C12E695396B}"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4C692788-1102-4487-AD14-1CD1DE96E526}" type="datetime1">
              <a:rPr lang="es-ES"/>
              <a:pPr>
                <a:defRPr/>
              </a:pPr>
              <a:t>21/04/2015</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dirty="0"/>
          </a:p>
        </p:txBody>
      </p:sp>
      <p:sp>
        <p:nvSpPr>
          <p:cNvPr id="5" name="5 Marcador de número de diapositiva"/>
          <p:cNvSpPr>
            <a:spLocks noGrp="1"/>
          </p:cNvSpPr>
          <p:nvPr>
            <p:ph type="sldNum" sz="quarter" idx="12"/>
          </p:nvPr>
        </p:nvSpPr>
        <p:spPr/>
        <p:txBody>
          <a:bodyPr/>
          <a:lstStyle>
            <a:lvl1pPr>
              <a:defRPr/>
            </a:lvl1pPr>
          </a:lstStyle>
          <a:p>
            <a:pPr>
              <a:defRPr/>
            </a:pPr>
            <a:fld id="{036DD3F6-1193-40D1-8A93-07D61427B98D}"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F07927E-D6B9-4B0C-9723-FDBF532AC5D9}" type="datetime1">
              <a:rPr lang="es-ES"/>
              <a:pPr>
                <a:defRPr/>
              </a:pPr>
              <a:t>21/04/2015</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BF4F19E7-FA80-4BD7-A912-6B564488C415}"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9480639-AB89-4EE0-8EDE-9EF3548118CA}" type="datetime1">
              <a:rPr lang="es-ES"/>
              <a:pPr>
                <a:defRPr/>
              </a:pPr>
              <a:t>21/04/2015</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19556534-44D8-44B3-8234-767559376998}"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CO"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98D373A0-8191-45FE-B002-548EC2631DEC}" type="datetime1">
              <a:rPr lang="es-ES"/>
              <a:pPr>
                <a:defRPr/>
              </a:pPr>
              <a:t>21/04/2015</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437D2521-3A10-4BC5-800D-0251EC49E016}"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3"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A9FB8FAC-749C-41D7-A197-1EA892F68F49}" type="datetime1">
              <a:rPr lang="es-ES"/>
              <a:pPr>
                <a:defRPr/>
              </a:pPr>
              <a:t>21/04/2015</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9EBED043-EDE7-43E7-9F94-8CB3154CBC96}"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6" r:id="rId12"/>
    <p:sldLayoutId id="2147483717"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bg2"/>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bg2"/>
                      </p:to>
                    </p:animClr>
                  </p:sub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bg2"/>
                      </p:to>
                    </p:animClr>
                  </p:sub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bg2"/>
                      </p:to>
                    </p:animClr>
                  </p:sub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bg2"/>
                      </p:to>
                    </p:animClr>
                  </p:subTnLst>
                </p:cTn>
              </p:par>
            </p:tnLst>
          </p:tmpl>
        </p:tmplLst>
      </p:bldP>
    </p:bldLst>
  </p:timing>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ctrTitle" sz="quarter" idx="4294967295"/>
          </p:nvPr>
        </p:nvSpPr>
        <p:spPr>
          <a:xfrm>
            <a:off x="957263" y="152400"/>
            <a:ext cx="6399212" cy="1524000"/>
          </a:xfrm>
        </p:spPr>
        <p:txBody>
          <a:bodyPr/>
          <a:lstStyle/>
          <a:p>
            <a:r>
              <a:rPr lang="es-ES" dirty="0" smtClean="0"/>
              <a:t>SEMINARIO</a:t>
            </a:r>
          </a:p>
        </p:txBody>
      </p:sp>
      <p:sp>
        <p:nvSpPr>
          <p:cNvPr id="3077" name="Rectangle 7"/>
          <p:cNvSpPr>
            <a:spLocks noGrp="1" noChangeArrowheads="1"/>
          </p:cNvSpPr>
          <p:nvPr>
            <p:ph type="subTitle" sz="quarter" idx="4294967295"/>
          </p:nvPr>
        </p:nvSpPr>
        <p:spPr>
          <a:xfrm>
            <a:off x="2125663" y="2187575"/>
            <a:ext cx="4860925" cy="3024188"/>
          </a:xfrm>
        </p:spPr>
        <p:txBody>
          <a:bodyPr rtlCol="0">
            <a:normAutofit/>
          </a:bodyPr>
          <a:lstStyle/>
          <a:p>
            <a:pPr fontAlgn="auto">
              <a:spcAft>
                <a:spcPts val="0"/>
              </a:spcAft>
              <a:buFont typeface="Arial" pitchFamily="34" charset="0"/>
              <a:buChar char="•"/>
              <a:defRPr/>
            </a:pPr>
            <a:r>
              <a:rPr lang="es-ES" sz="2400" b="1" dirty="0" smtClean="0">
                <a:solidFill>
                  <a:srgbClr val="333300"/>
                </a:solidFill>
              </a:rPr>
              <a:t> </a:t>
            </a:r>
            <a:r>
              <a:rPr lang="es-ES" b="1" dirty="0" smtClean="0">
                <a:solidFill>
                  <a:srgbClr val="333300"/>
                </a:solidFill>
              </a:rPr>
              <a:t>CURSO BASICO PARA ASESORES DE ARRENDAMIENTOS.</a:t>
            </a:r>
          </a:p>
          <a:p>
            <a:pPr fontAlgn="auto">
              <a:spcAft>
                <a:spcPts val="0"/>
              </a:spcAft>
              <a:buFont typeface="Arial" pitchFamily="34" charset="0"/>
              <a:buChar char="•"/>
              <a:defRPr/>
            </a:pPr>
            <a:r>
              <a:rPr lang="es-ES" b="1" dirty="0" smtClean="0">
                <a:solidFill>
                  <a:srgbClr val="333300"/>
                </a:solidFill>
              </a:rPr>
              <a:t>PRINCIPIOS GENERALES DE LA PROPIEDAD RAIZ</a:t>
            </a:r>
          </a:p>
        </p:txBody>
      </p:sp>
      <p:sp>
        <p:nvSpPr>
          <p:cNvPr id="3074" name="Rectangle 6"/>
          <p:cNvSpPr>
            <a:spLocks noGrp="1" noChangeArrowheads="1"/>
          </p:cNvSpPr>
          <p:nvPr>
            <p:ph type="dt" sz="quarter" idx="4294967295"/>
          </p:nvPr>
        </p:nvSpPr>
        <p:spPr>
          <a:xfrm>
            <a:off x="0" y="6356350"/>
            <a:ext cx="2133600" cy="365125"/>
          </a:xfrm>
        </p:spPr>
        <p:txBody>
          <a:bodyPr/>
          <a:lstStyle/>
          <a:p>
            <a:pPr>
              <a:defRPr/>
            </a:pPr>
            <a:fld id="{D91FD14D-55C0-428B-938C-0BC12E31D171}" type="datetime1">
              <a:rPr lang="es-ES"/>
              <a:pPr>
                <a:defRPr/>
              </a:pPr>
              <a:t>21/04/2015</a:t>
            </a:fld>
            <a:endParaRPr lang="es-ES" dirty="0"/>
          </a:p>
        </p:txBody>
      </p:sp>
      <p:sp>
        <p:nvSpPr>
          <p:cNvPr id="3075" name="Rectangle 8"/>
          <p:cNvSpPr>
            <a:spLocks noGrp="1" noChangeArrowheads="1"/>
          </p:cNvSpPr>
          <p:nvPr>
            <p:ph type="sldNum" sz="quarter" idx="4294967295"/>
          </p:nvPr>
        </p:nvSpPr>
        <p:spPr>
          <a:xfrm>
            <a:off x="7010400" y="6356350"/>
            <a:ext cx="2133600" cy="365125"/>
          </a:xfrm>
        </p:spPr>
        <p:txBody>
          <a:bodyPr/>
          <a:lstStyle/>
          <a:p>
            <a:pPr>
              <a:defRPr/>
            </a:pPr>
            <a:fld id="{F9EF4DE3-F1D4-4728-AE4B-64F08BDA1DEA}" type="slidenum">
              <a:rPr lang="es-ES"/>
              <a:pPr>
                <a:defRPr/>
              </a:pPr>
              <a:t>1</a:t>
            </a:fld>
            <a:endParaRPr lang="es-E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6"/>
          <p:cNvSpPr>
            <a:spLocks noGrp="1" noChangeArrowheads="1"/>
          </p:cNvSpPr>
          <p:nvPr>
            <p:ph type="title" idx="4294967295"/>
          </p:nvPr>
        </p:nvSpPr>
        <p:spPr>
          <a:xfrm>
            <a:off x="0" y="333375"/>
            <a:ext cx="6096000" cy="1271588"/>
          </a:xfrm>
        </p:spPr>
        <p:txBody>
          <a:bodyPr rtlCol="0">
            <a:normAutofit fontScale="90000"/>
          </a:bodyPr>
          <a:lstStyle/>
          <a:p>
            <a:pPr fontAlgn="auto">
              <a:spcAft>
                <a:spcPts val="0"/>
              </a:spcAft>
              <a:defRPr/>
            </a:pPr>
            <a:r>
              <a:rPr lang="es-ES" u="sng" dirty="0" smtClean="0">
                <a:solidFill>
                  <a:srgbClr val="FF0000"/>
                </a:solidFill>
              </a:rPr>
              <a:t>CAMPOS DE ACCION</a:t>
            </a:r>
            <a:br>
              <a:rPr lang="es-ES" u="sng" dirty="0" smtClean="0">
                <a:solidFill>
                  <a:srgbClr val="FF0000"/>
                </a:solidFill>
              </a:rPr>
            </a:br>
            <a:r>
              <a:rPr lang="es-ES" dirty="0" smtClean="0"/>
              <a:t> </a:t>
            </a:r>
          </a:p>
        </p:txBody>
      </p:sp>
      <p:sp>
        <p:nvSpPr>
          <p:cNvPr id="11266" name="3 Marcador de fecha"/>
          <p:cNvSpPr>
            <a:spLocks noGrp="1"/>
          </p:cNvSpPr>
          <p:nvPr>
            <p:ph type="dt" sz="quarter" idx="4294967295"/>
          </p:nvPr>
        </p:nvSpPr>
        <p:spPr>
          <a:xfrm>
            <a:off x="0" y="6356350"/>
            <a:ext cx="2133600" cy="365125"/>
          </a:xfrm>
        </p:spPr>
        <p:txBody>
          <a:bodyPr/>
          <a:lstStyle/>
          <a:p>
            <a:pPr>
              <a:defRPr/>
            </a:pPr>
            <a:fld id="{5219FDC1-C98C-4A06-96E2-893DF26841FC}" type="datetime1">
              <a:rPr lang="es-ES"/>
              <a:pPr>
                <a:defRPr/>
              </a:pPr>
              <a:t>21/04/2015</a:t>
            </a:fld>
            <a:endParaRPr lang="es-ES" dirty="0"/>
          </a:p>
        </p:txBody>
      </p:sp>
      <p:sp>
        <p:nvSpPr>
          <p:cNvPr id="11267" name="5 Marcador de número de diapositiva"/>
          <p:cNvSpPr>
            <a:spLocks noGrp="1"/>
          </p:cNvSpPr>
          <p:nvPr>
            <p:ph type="sldNum" sz="quarter" idx="4294967295"/>
          </p:nvPr>
        </p:nvSpPr>
        <p:spPr>
          <a:xfrm>
            <a:off x="7010400" y="6356350"/>
            <a:ext cx="2133600" cy="365125"/>
          </a:xfrm>
        </p:spPr>
        <p:txBody>
          <a:bodyPr/>
          <a:lstStyle/>
          <a:p>
            <a:pPr>
              <a:defRPr/>
            </a:pPr>
            <a:fld id="{5346E538-82A9-4C5B-8AFC-A4BE7EE6B020}" type="slidenum">
              <a:rPr lang="es-ES"/>
              <a:pPr>
                <a:defRPr/>
              </a:pPr>
              <a:t>10</a:t>
            </a:fld>
            <a:endParaRPr lang="es-ES" dirty="0"/>
          </a:p>
        </p:txBody>
      </p:sp>
      <p:sp>
        <p:nvSpPr>
          <p:cNvPr id="13317" name="Rectangle 7"/>
          <p:cNvSpPr>
            <a:spLocks noGrp="1" noChangeArrowheads="1"/>
          </p:cNvSpPr>
          <p:nvPr>
            <p:ph idx="4294967295"/>
          </p:nvPr>
        </p:nvSpPr>
        <p:spPr>
          <a:xfrm>
            <a:off x="1892300" y="1600200"/>
            <a:ext cx="6477000" cy="4525963"/>
          </a:xfrm>
        </p:spPr>
        <p:txBody>
          <a:bodyPr/>
          <a:lstStyle/>
          <a:p>
            <a:r>
              <a:rPr lang="es-ES" dirty="0" smtClean="0"/>
              <a:t>PROMOCION</a:t>
            </a:r>
          </a:p>
          <a:p>
            <a:r>
              <a:rPr lang="es-ES" dirty="0" smtClean="0"/>
              <a:t>GERENCIA DE PROYECTOS</a:t>
            </a:r>
          </a:p>
          <a:p>
            <a:r>
              <a:rPr lang="es-ES" dirty="0" smtClean="0"/>
              <a:t>CORRETAJE.</a:t>
            </a:r>
          </a:p>
          <a:p>
            <a:r>
              <a:rPr lang="es-ES" dirty="0" smtClean="0"/>
              <a:t>ADMINISTRACIÓN DE INMUEBLES.</a:t>
            </a:r>
          </a:p>
          <a:p>
            <a:r>
              <a:rPr lang="es-ES" dirty="0" smtClean="0"/>
              <a:t>AVALÚOS.</a:t>
            </a:r>
          </a:p>
          <a:p>
            <a:r>
              <a:rPr lang="es-ES" dirty="0" smtClean="0"/>
              <a:t>ADMINISTRACIÓN DE PROPIEDAD HORIZONTAL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p:cTn id="6" dur="500" fill="hold"/>
                                        <p:tgtEl>
                                          <p:spTgt spid="1229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a:xfrm>
            <a:off x="701675" y="274638"/>
            <a:ext cx="5951538" cy="1143000"/>
          </a:xfrm>
        </p:spPr>
        <p:txBody>
          <a:bodyPr rtlCol="0">
            <a:normAutofit fontScale="90000"/>
          </a:bodyPr>
          <a:lstStyle/>
          <a:p>
            <a:pPr fontAlgn="auto">
              <a:spcAft>
                <a:spcPts val="0"/>
              </a:spcAft>
              <a:defRPr/>
            </a:pPr>
            <a:r>
              <a:rPr lang="es-MX" dirty="0" smtClean="0"/>
              <a:t>ADMINISTRACION DE INMUEBLES</a:t>
            </a:r>
          </a:p>
        </p:txBody>
      </p:sp>
      <p:sp>
        <p:nvSpPr>
          <p:cNvPr id="16386" name="3 Marcador de fecha"/>
          <p:cNvSpPr>
            <a:spLocks noGrp="1"/>
          </p:cNvSpPr>
          <p:nvPr>
            <p:ph type="dt" sz="quarter" idx="4294967295"/>
          </p:nvPr>
        </p:nvSpPr>
        <p:spPr>
          <a:xfrm>
            <a:off x="0" y="6356350"/>
            <a:ext cx="2133600" cy="365125"/>
          </a:xfrm>
        </p:spPr>
        <p:txBody>
          <a:bodyPr/>
          <a:lstStyle/>
          <a:p>
            <a:pPr>
              <a:defRPr/>
            </a:pPr>
            <a:fld id="{AEED4597-6C37-4C6E-867B-61D0AD0BBE9C}" type="datetime1">
              <a:rPr lang="es-ES"/>
              <a:pPr>
                <a:defRPr/>
              </a:pPr>
              <a:t>21/04/2015</a:t>
            </a:fld>
            <a:endParaRPr lang="es-ES" dirty="0"/>
          </a:p>
        </p:txBody>
      </p:sp>
      <p:sp>
        <p:nvSpPr>
          <p:cNvPr id="16387" name="5 Marcador de número de diapositiva"/>
          <p:cNvSpPr>
            <a:spLocks noGrp="1"/>
          </p:cNvSpPr>
          <p:nvPr>
            <p:ph type="sldNum" sz="quarter" idx="4294967295"/>
          </p:nvPr>
        </p:nvSpPr>
        <p:spPr>
          <a:xfrm>
            <a:off x="7010400" y="6356350"/>
            <a:ext cx="2133600" cy="365125"/>
          </a:xfrm>
        </p:spPr>
        <p:txBody>
          <a:bodyPr/>
          <a:lstStyle/>
          <a:p>
            <a:pPr>
              <a:defRPr/>
            </a:pPr>
            <a:fld id="{FE7D6884-0AC5-40B5-9FFF-E448E0B7C2FD}" type="slidenum">
              <a:rPr lang="es-ES"/>
              <a:pPr>
                <a:defRPr/>
              </a:pPr>
              <a:t>11</a:t>
            </a:fld>
            <a:endParaRPr lang="es-ES" dirty="0"/>
          </a:p>
        </p:txBody>
      </p:sp>
      <p:sp>
        <p:nvSpPr>
          <p:cNvPr id="18437" name="Rectangle 3"/>
          <p:cNvSpPr>
            <a:spLocks noGrp="1" noChangeArrowheads="1"/>
          </p:cNvSpPr>
          <p:nvPr>
            <p:ph idx="4294967295"/>
          </p:nvPr>
        </p:nvSpPr>
        <p:spPr>
          <a:xfrm>
            <a:off x="336550" y="1664804"/>
            <a:ext cx="8229600" cy="4716524"/>
          </a:xfrm>
        </p:spPr>
        <p:txBody>
          <a:bodyPr/>
          <a:lstStyle/>
          <a:p>
            <a:pPr>
              <a:buFont typeface="Wingdings" pitchFamily="2" charset="2"/>
              <a:buNone/>
            </a:pPr>
            <a:r>
              <a:rPr lang="es-MX" dirty="0" smtClean="0"/>
              <a:t>	Es una actividad que consiste en la delegación que hace un propietarios o dueño de un inmueble a una persona natural o jurídica, para la promoción, consecución de un cliente y su administración. </a:t>
            </a:r>
          </a:p>
          <a:p>
            <a:pPr>
              <a:buFont typeface="Wingdings" pitchFamily="2" charset="2"/>
              <a:buNone/>
            </a:pPr>
            <a:r>
              <a:rPr lang="es-MX" dirty="0" smtClean="0"/>
              <a:t> 	Con el fin de obtener un buen rendimiento económico, con un correcto cuidado y conservación del inmueble. </a:t>
            </a:r>
          </a:p>
          <a:p>
            <a:pPr>
              <a:buFont typeface="Wingdings" pitchFamily="2" charset="2"/>
              <a:buNone/>
            </a:pPr>
            <a:r>
              <a:rPr lang="es-MX" dirty="0"/>
              <a:t>	</a:t>
            </a:r>
            <a:r>
              <a:rPr lang="es-MX" dirty="0" smtClean="0"/>
              <a:t>					</a:t>
            </a:r>
            <a:r>
              <a:rPr lang="es-MX" sz="1600" dirty="0" smtClean="0"/>
              <a:t>(Definición Lonja Propiedad Raíz)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00038" y="274638"/>
            <a:ext cx="6973887" cy="1143000"/>
          </a:xfrm>
        </p:spPr>
        <p:txBody>
          <a:bodyPr/>
          <a:lstStyle/>
          <a:p>
            <a:r>
              <a:rPr lang="es-MX" dirty="0" smtClean="0"/>
              <a:t>REGLAMENTACION VIGENTE</a:t>
            </a:r>
          </a:p>
        </p:txBody>
      </p:sp>
      <p:sp>
        <p:nvSpPr>
          <p:cNvPr id="25602" name="3 Marcador de fecha"/>
          <p:cNvSpPr>
            <a:spLocks noGrp="1"/>
          </p:cNvSpPr>
          <p:nvPr>
            <p:ph type="dt" sz="quarter" idx="4294967295"/>
          </p:nvPr>
        </p:nvSpPr>
        <p:spPr>
          <a:xfrm>
            <a:off x="0" y="6356350"/>
            <a:ext cx="2133600" cy="365125"/>
          </a:xfrm>
        </p:spPr>
        <p:txBody>
          <a:bodyPr/>
          <a:lstStyle/>
          <a:p>
            <a:pPr>
              <a:defRPr/>
            </a:pPr>
            <a:fld id="{0ED64EC9-41AF-4781-A642-D44A41D82B6D}" type="datetime1">
              <a:rPr lang="es-ES"/>
              <a:pPr>
                <a:defRPr/>
              </a:pPr>
              <a:t>21/04/2015</a:t>
            </a:fld>
            <a:endParaRPr lang="es-ES" dirty="0"/>
          </a:p>
        </p:txBody>
      </p:sp>
      <p:sp>
        <p:nvSpPr>
          <p:cNvPr id="25603" name="5 Marcador de número de diapositiva"/>
          <p:cNvSpPr>
            <a:spLocks noGrp="1"/>
          </p:cNvSpPr>
          <p:nvPr>
            <p:ph type="sldNum" sz="quarter" idx="4294967295"/>
          </p:nvPr>
        </p:nvSpPr>
        <p:spPr>
          <a:xfrm>
            <a:off x="7010400" y="6356350"/>
            <a:ext cx="2133600" cy="365125"/>
          </a:xfrm>
        </p:spPr>
        <p:txBody>
          <a:bodyPr/>
          <a:lstStyle/>
          <a:p>
            <a:pPr>
              <a:defRPr/>
            </a:pPr>
            <a:fld id="{8BD9B5A5-6756-45D7-9238-9167AAFAF84D}" type="slidenum">
              <a:rPr lang="es-ES"/>
              <a:pPr>
                <a:defRPr/>
              </a:pPr>
              <a:t>12</a:t>
            </a:fld>
            <a:endParaRPr lang="es-ES" dirty="0"/>
          </a:p>
        </p:txBody>
      </p:sp>
      <p:sp>
        <p:nvSpPr>
          <p:cNvPr id="27653" name="Rectangle 3"/>
          <p:cNvSpPr>
            <a:spLocks noGrp="1" noChangeArrowheads="1"/>
          </p:cNvSpPr>
          <p:nvPr>
            <p:ph idx="4294967295"/>
          </p:nvPr>
        </p:nvSpPr>
        <p:spPr>
          <a:xfrm>
            <a:off x="884238" y="1600200"/>
            <a:ext cx="7156450" cy="4165600"/>
          </a:xfrm>
        </p:spPr>
        <p:txBody>
          <a:bodyPr/>
          <a:lstStyle/>
          <a:p>
            <a:r>
              <a:rPr lang="es-MX" dirty="0" smtClean="0"/>
              <a:t>LEY DE DESARROLLO TERRITORIAL.( LEY 388 JULIO/97).</a:t>
            </a:r>
          </a:p>
          <a:p>
            <a:pPr lvl="1"/>
            <a:r>
              <a:rPr lang="es-MX" dirty="0" smtClean="0"/>
              <a:t>Esta ley perfeccionó la Ley de Reforma Urbana del 91.</a:t>
            </a:r>
          </a:p>
          <a:p>
            <a:pPr lvl="1"/>
            <a:r>
              <a:rPr lang="es-MX" dirty="0" smtClean="0"/>
              <a:t>Gestión Ambiental.</a:t>
            </a:r>
          </a:p>
          <a:p>
            <a:pPr lvl="1"/>
            <a:r>
              <a:rPr lang="es-MX" dirty="0" smtClean="0"/>
              <a:t>Planes de ordenamiento Territorial.</a:t>
            </a:r>
          </a:p>
          <a:p>
            <a:pPr lvl="1"/>
            <a:r>
              <a:rPr lang="es-MX" dirty="0" smtClean="0"/>
              <a:t>Importancia de los Avalúos y el desarrollo de los municipios. </a:t>
            </a:r>
          </a:p>
          <a:p>
            <a:endParaRPr lang="es-MX"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73063" y="274638"/>
            <a:ext cx="7046912" cy="1143000"/>
          </a:xfrm>
        </p:spPr>
        <p:txBody>
          <a:bodyPr/>
          <a:lstStyle/>
          <a:p>
            <a:r>
              <a:rPr lang="es-MX" dirty="0" smtClean="0"/>
              <a:t>REGLAMENTACION VIGENTE</a:t>
            </a:r>
          </a:p>
        </p:txBody>
      </p:sp>
      <p:sp>
        <p:nvSpPr>
          <p:cNvPr id="26626" name="3 Marcador de fecha"/>
          <p:cNvSpPr>
            <a:spLocks noGrp="1"/>
          </p:cNvSpPr>
          <p:nvPr>
            <p:ph type="dt" sz="quarter" idx="4294967295"/>
          </p:nvPr>
        </p:nvSpPr>
        <p:spPr>
          <a:xfrm>
            <a:off x="0" y="6356350"/>
            <a:ext cx="2133600" cy="365125"/>
          </a:xfrm>
        </p:spPr>
        <p:txBody>
          <a:bodyPr/>
          <a:lstStyle/>
          <a:p>
            <a:pPr>
              <a:defRPr/>
            </a:pPr>
            <a:fld id="{5092E092-4144-4AC6-AD0B-95BC0D46DC8C}" type="datetime1">
              <a:rPr lang="es-ES"/>
              <a:pPr>
                <a:defRPr/>
              </a:pPr>
              <a:t>21/04/2015</a:t>
            </a:fld>
            <a:endParaRPr lang="es-ES" dirty="0"/>
          </a:p>
        </p:txBody>
      </p:sp>
      <p:sp>
        <p:nvSpPr>
          <p:cNvPr id="26627" name="5 Marcador de número de diapositiva"/>
          <p:cNvSpPr>
            <a:spLocks noGrp="1"/>
          </p:cNvSpPr>
          <p:nvPr>
            <p:ph type="sldNum" sz="quarter" idx="4294967295"/>
          </p:nvPr>
        </p:nvSpPr>
        <p:spPr>
          <a:xfrm>
            <a:off x="7010400" y="6356350"/>
            <a:ext cx="2133600" cy="365125"/>
          </a:xfrm>
        </p:spPr>
        <p:txBody>
          <a:bodyPr/>
          <a:lstStyle/>
          <a:p>
            <a:pPr>
              <a:defRPr/>
            </a:pPr>
            <a:fld id="{0A587EB6-8C00-4E81-97BD-DF4537E3CAA0}" type="slidenum">
              <a:rPr lang="es-ES"/>
              <a:pPr>
                <a:defRPr/>
              </a:pPr>
              <a:t>13</a:t>
            </a:fld>
            <a:endParaRPr lang="es-ES" dirty="0"/>
          </a:p>
        </p:txBody>
      </p:sp>
      <p:sp>
        <p:nvSpPr>
          <p:cNvPr id="28677" name="Rectangle 3"/>
          <p:cNvSpPr>
            <a:spLocks noGrp="1" noChangeArrowheads="1"/>
          </p:cNvSpPr>
          <p:nvPr>
            <p:ph idx="4294967295"/>
          </p:nvPr>
        </p:nvSpPr>
        <p:spPr>
          <a:xfrm>
            <a:off x="545356" y="1412776"/>
            <a:ext cx="7339012" cy="4673116"/>
          </a:xfrm>
        </p:spPr>
        <p:txBody>
          <a:bodyPr/>
          <a:lstStyle/>
          <a:p>
            <a:r>
              <a:rPr lang="es-MX" dirty="0" smtClean="0"/>
              <a:t>LEY DE PROPIEDAD HORIZONTAL.</a:t>
            </a:r>
          </a:p>
          <a:p>
            <a:pPr lvl="1"/>
            <a:r>
              <a:rPr lang="es-MX" dirty="0" smtClean="0"/>
              <a:t>Ley 182 de 1.948.</a:t>
            </a:r>
          </a:p>
          <a:p>
            <a:pPr lvl="1"/>
            <a:r>
              <a:rPr lang="es-MX" dirty="0" smtClean="0"/>
              <a:t>Decreto 1365 de 1.986</a:t>
            </a:r>
          </a:p>
          <a:p>
            <a:pPr lvl="1"/>
            <a:r>
              <a:rPr lang="es-MX" dirty="0" smtClean="0"/>
              <a:t>Ley 16 de 1.986.</a:t>
            </a:r>
          </a:p>
          <a:p>
            <a:pPr lvl="1"/>
            <a:r>
              <a:rPr lang="es-MX" dirty="0" smtClean="0"/>
              <a:t>Ley 675 de 2.001. Recoge todas las normas en una sola, para ser más fácil de aplicar y cobrar las cuotas.</a:t>
            </a:r>
          </a:p>
          <a:p>
            <a:pPr lvl="1"/>
            <a:r>
              <a:rPr lang="es-MX" dirty="0" smtClean="0"/>
              <a:t>La ley 820 de 2003 regula la relación entre arrendador y arrendatario. </a:t>
            </a:r>
          </a:p>
          <a:p>
            <a:pPr>
              <a:buFont typeface="Wingdings" pitchFamily="2" charset="2"/>
              <a:buNone/>
            </a:pPr>
            <a:r>
              <a:rPr lang="es-MX" dirty="0"/>
              <a:t>	</a:t>
            </a:r>
            <a:endParaRPr lang="es-MX" dirty="0" smtClean="0"/>
          </a:p>
          <a:p>
            <a:endParaRPr lang="es-MX"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flipH="1">
            <a:off x="719571" y="1739714"/>
            <a:ext cx="7344815" cy="1077218"/>
          </a:xfrm>
          <a:prstGeom prst="rect">
            <a:avLst/>
          </a:prstGeom>
          <a:noFill/>
        </p:spPr>
        <p:txBody>
          <a:bodyPr wrap="square" rtlCol="0">
            <a:spAutoFit/>
          </a:bodyPr>
          <a:lstStyle/>
          <a:p>
            <a:pPr marL="571500" indent="-571500" algn="ctr">
              <a:buFont typeface="Arial" pitchFamily="34" charset="0"/>
              <a:buChar char="•"/>
            </a:pPr>
            <a:r>
              <a:rPr lang="es-CO" sz="3200" dirty="0" smtClean="0"/>
              <a:t>LOS AGENTES QUE PARTICIPAN EN EL MERCADO </a:t>
            </a:r>
            <a:endParaRPr lang="es-CO" sz="3200" dirty="0"/>
          </a:p>
        </p:txBody>
      </p:sp>
      <p:sp>
        <p:nvSpPr>
          <p:cNvPr id="3" name="2 CuadroTexto"/>
          <p:cNvSpPr txBox="1"/>
          <p:nvPr/>
        </p:nvSpPr>
        <p:spPr>
          <a:xfrm>
            <a:off x="251520" y="2780928"/>
            <a:ext cx="8442941" cy="2554545"/>
          </a:xfrm>
          <a:prstGeom prst="rect">
            <a:avLst/>
          </a:prstGeom>
          <a:noFill/>
        </p:spPr>
        <p:txBody>
          <a:bodyPr wrap="square" rtlCol="0">
            <a:spAutoFit/>
          </a:bodyPr>
          <a:lstStyle/>
          <a:p>
            <a:pPr marL="457200" indent="-457200" algn="ctr">
              <a:buFont typeface="Arial" pitchFamily="34" charset="0"/>
              <a:buChar char="•"/>
            </a:pPr>
            <a:r>
              <a:rPr lang="es-CO" sz="3200" dirty="0" smtClean="0"/>
              <a:t>LA DEMANDA </a:t>
            </a:r>
          </a:p>
          <a:p>
            <a:pPr marL="457200" indent="-457200" algn="ctr">
              <a:buFont typeface="Arial" pitchFamily="34" charset="0"/>
              <a:buChar char="•"/>
            </a:pPr>
            <a:r>
              <a:rPr lang="es-CO" sz="3200" dirty="0" smtClean="0"/>
              <a:t>LA OFERTA</a:t>
            </a:r>
          </a:p>
          <a:p>
            <a:pPr marL="457200" indent="-457200" algn="ctr">
              <a:buFont typeface="Arial" pitchFamily="34" charset="0"/>
              <a:buChar char="•"/>
            </a:pPr>
            <a:r>
              <a:rPr lang="es-CO" sz="3200" dirty="0" smtClean="0"/>
              <a:t>EL EQUILIBRIO DEL MERCADO</a:t>
            </a:r>
          </a:p>
          <a:p>
            <a:pPr marL="457200" indent="-457200" algn="ctr">
              <a:buFont typeface="Arial" pitchFamily="34" charset="0"/>
              <a:buChar char="•"/>
            </a:pPr>
            <a:r>
              <a:rPr lang="es-CO" sz="3200" dirty="0" smtClean="0"/>
              <a:t>DESPLAZAMIENTO DE LA CURVA DE LA OFERTA Y LA DEMANDA</a:t>
            </a:r>
            <a:endParaRPr lang="es-CO" sz="3200" dirty="0"/>
          </a:p>
        </p:txBody>
      </p:sp>
      <p:sp>
        <p:nvSpPr>
          <p:cNvPr id="5" name="4 CuadroTexto"/>
          <p:cNvSpPr txBox="1"/>
          <p:nvPr/>
        </p:nvSpPr>
        <p:spPr>
          <a:xfrm>
            <a:off x="1943708" y="620688"/>
            <a:ext cx="5688632" cy="646331"/>
          </a:xfrm>
          <a:prstGeom prst="rect">
            <a:avLst/>
          </a:prstGeom>
          <a:noFill/>
        </p:spPr>
        <p:txBody>
          <a:bodyPr wrap="square" rtlCol="0">
            <a:spAutoFit/>
          </a:bodyPr>
          <a:lstStyle/>
          <a:p>
            <a:r>
              <a:rPr lang="es-CO" sz="3600" dirty="0" smtClean="0"/>
              <a:t>QUE VAMOS A VER</a:t>
            </a:r>
            <a:endParaRPr lang="es-CO" sz="3600" dirty="0"/>
          </a:p>
        </p:txBody>
      </p:sp>
      <p:sp>
        <p:nvSpPr>
          <p:cNvPr id="6" name="5 Rectángulo"/>
          <p:cNvSpPr/>
          <p:nvPr/>
        </p:nvSpPr>
        <p:spPr>
          <a:xfrm>
            <a:off x="1691680" y="584684"/>
            <a:ext cx="500455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54213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15</a:t>
            </a:fld>
            <a:endParaRPr lang="es-ES" dirty="0"/>
          </a:p>
        </p:txBody>
      </p:sp>
      <p:sp>
        <p:nvSpPr>
          <p:cNvPr id="6" name="5 CuadroTexto"/>
          <p:cNvSpPr txBox="1"/>
          <p:nvPr/>
        </p:nvSpPr>
        <p:spPr>
          <a:xfrm>
            <a:off x="503548" y="781544"/>
            <a:ext cx="6804756" cy="523220"/>
          </a:xfrm>
          <a:prstGeom prst="rect">
            <a:avLst/>
          </a:prstGeom>
          <a:noFill/>
        </p:spPr>
        <p:txBody>
          <a:bodyPr wrap="square" rtlCol="0">
            <a:spAutoFit/>
          </a:bodyPr>
          <a:lstStyle/>
          <a:p>
            <a:pPr algn="ctr"/>
            <a:r>
              <a:rPr lang="es-CO" sz="2800" dirty="0" smtClean="0"/>
              <a:t>AGENTES DEL MERCADO</a:t>
            </a:r>
            <a:endParaRPr lang="es-CO" sz="2800" dirty="0"/>
          </a:p>
        </p:txBody>
      </p:sp>
      <p:sp>
        <p:nvSpPr>
          <p:cNvPr id="7" name="6 CuadroTexto"/>
          <p:cNvSpPr txBox="1"/>
          <p:nvPr/>
        </p:nvSpPr>
        <p:spPr>
          <a:xfrm>
            <a:off x="498638" y="1520788"/>
            <a:ext cx="7853781" cy="5170646"/>
          </a:xfrm>
          <a:prstGeom prst="rect">
            <a:avLst/>
          </a:prstGeom>
          <a:noFill/>
        </p:spPr>
        <p:txBody>
          <a:bodyPr wrap="square" rtlCol="0">
            <a:spAutoFit/>
          </a:bodyPr>
          <a:lstStyle/>
          <a:p>
            <a:pPr marL="342900" indent="-342900">
              <a:buAutoNum type="arabicPeriod"/>
            </a:pPr>
            <a:r>
              <a:rPr lang="es-CO" sz="2400" b="1" u="sng" dirty="0" smtClean="0"/>
              <a:t>LA ECONOMIA DOMESTICA</a:t>
            </a:r>
            <a:r>
              <a:rPr lang="es-CO" sz="2400" dirty="0" smtClean="0"/>
              <a:t>.</a:t>
            </a:r>
          </a:p>
          <a:p>
            <a:pPr marL="800100" lvl="1" indent="-342900">
              <a:buAutoNum type="arabicPeriod"/>
            </a:pPr>
            <a:r>
              <a:rPr lang="es-CO" sz="2400" dirty="0" smtClean="0"/>
              <a:t>CARACTERISTICAS Y FUNCIONES.</a:t>
            </a:r>
          </a:p>
          <a:p>
            <a:pPr marL="800100" lvl="1" indent="-342900">
              <a:buAutoNum type="arabicPeriod"/>
            </a:pPr>
            <a:r>
              <a:rPr lang="es-CO" sz="2400" dirty="0" smtClean="0"/>
              <a:t>FAMILIAS, INDIVIDUOS, AGRUPACIONES DEPORTIVAS Y CULTURALES, COMUNIDADES, ASOCIACIONES, ETC.</a:t>
            </a:r>
          </a:p>
          <a:p>
            <a:pPr marL="342900" indent="-342900">
              <a:buAutoNum type="arabicPeriod"/>
            </a:pPr>
            <a:r>
              <a:rPr lang="es-CO" sz="2400" b="1" u="sng" dirty="0" smtClean="0"/>
              <a:t>LA EMPRESA</a:t>
            </a:r>
          </a:p>
          <a:p>
            <a:pPr marL="800100" lvl="1" indent="-342900">
              <a:buAutoNum type="arabicPeriod"/>
            </a:pPr>
            <a:r>
              <a:rPr lang="es-CO" sz="2400" dirty="0" smtClean="0"/>
              <a:t>FUNCIONES.</a:t>
            </a:r>
          </a:p>
          <a:p>
            <a:pPr marL="800100" lvl="1" indent="-342900">
              <a:buAutoNum type="arabicPeriod"/>
            </a:pPr>
            <a:r>
              <a:rPr lang="es-CO" sz="2400" dirty="0" smtClean="0"/>
              <a:t>MAXIMIZAR LOS BENEFICIOS.</a:t>
            </a:r>
          </a:p>
          <a:p>
            <a:pPr marL="342900" indent="-342900">
              <a:buAutoNum type="arabicPeriod"/>
            </a:pPr>
            <a:r>
              <a:rPr lang="es-CO" sz="2400" b="1" u="sng" dirty="0" smtClean="0"/>
              <a:t>EL SECTOR PUBLICO</a:t>
            </a:r>
            <a:r>
              <a:rPr lang="es-CO" sz="2400" dirty="0" smtClean="0"/>
              <a:t>.</a:t>
            </a:r>
          </a:p>
          <a:p>
            <a:pPr marL="800100" lvl="1" indent="-342900">
              <a:buAutoNum type="arabicPeriod"/>
            </a:pPr>
            <a:r>
              <a:rPr lang="es-CO" sz="2400" dirty="0" smtClean="0"/>
              <a:t>AL MENOS TRES NIVELES, ADMINISTRACIONES LOCALES, REGIONALES, NACIONALES</a:t>
            </a:r>
          </a:p>
          <a:p>
            <a:pPr lvl="1"/>
            <a:r>
              <a:rPr lang="es-CO" sz="2400" dirty="0" smtClean="0"/>
              <a:t>.</a:t>
            </a:r>
          </a:p>
          <a:p>
            <a:pPr marL="342900" indent="-342900">
              <a:buAutoNum type="arabicPeriod"/>
            </a:pPr>
            <a:endParaRPr lang="es-CO" dirty="0"/>
          </a:p>
        </p:txBody>
      </p:sp>
    </p:spTree>
    <p:extLst>
      <p:ext uri="{BB962C8B-B14F-4D97-AF65-F5344CB8AC3E}">
        <p14:creationId xmlns:p14="http://schemas.microsoft.com/office/powerpoint/2010/main" val="614781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16</a:t>
            </a:fld>
            <a:endParaRPr lang="es-ES" dirty="0"/>
          </a:p>
        </p:txBody>
      </p:sp>
      <p:sp>
        <p:nvSpPr>
          <p:cNvPr id="7" name="6 CuadroTexto"/>
          <p:cNvSpPr txBox="1"/>
          <p:nvPr/>
        </p:nvSpPr>
        <p:spPr>
          <a:xfrm>
            <a:off x="1079612" y="908720"/>
            <a:ext cx="6444716" cy="584775"/>
          </a:xfrm>
          <a:prstGeom prst="rect">
            <a:avLst/>
          </a:prstGeom>
          <a:noFill/>
        </p:spPr>
        <p:txBody>
          <a:bodyPr wrap="square" rtlCol="0">
            <a:spAutoFit/>
          </a:bodyPr>
          <a:lstStyle/>
          <a:p>
            <a:pPr algn="ctr"/>
            <a:r>
              <a:rPr lang="es-CO" sz="3200" dirty="0" smtClean="0"/>
              <a:t>LA DEMANDA</a:t>
            </a:r>
            <a:endParaRPr lang="es-CO" sz="3200" dirty="0"/>
          </a:p>
        </p:txBody>
      </p:sp>
      <p:sp>
        <p:nvSpPr>
          <p:cNvPr id="8" name="7 CuadroTexto"/>
          <p:cNvSpPr txBox="1"/>
          <p:nvPr/>
        </p:nvSpPr>
        <p:spPr>
          <a:xfrm>
            <a:off x="1079612" y="1664804"/>
            <a:ext cx="6624736" cy="830997"/>
          </a:xfrm>
          <a:prstGeom prst="rect">
            <a:avLst/>
          </a:prstGeom>
          <a:noFill/>
        </p:spPr>
        <p:txBody>
          <a:bodyPr wrap="square" rtlCol="0">
            <a:spAutoFit/>
          </a:bodyPr>
          <a:lstStyle/>
          <a:p>
            <a:pPr algn="ctr"/>
            <a:r>
              <a:rPr lang="es-CO" sz="2400" dirty="0" smtClean="0"/>
              <a:t>TODAS LAS PERSONA QUE REQUIEREN DE UN BIEN O SERVICIO.</a:t>
            </a:r>
            <a:endParaRPr lang="es-CO" sz="2400" dirty="0"/>
          </a:p>
        </p:txBody>
      </p:sp>
      <p:sp>
        <p:nvSpPr>
          <p:cNvPr id="9" name="8 CuadroTexto"/>
          <p:cNvSpPr txBox="1"/>
          <p:nvPr/>
        </p:nvSpPr>
        <p:spPr>
          <a:xfrm>
            <a:off x="287524" y="3176972"/>
            <a:ext cx="3528392" cy="2308324"/>
          </a:xfrm>
          <a:prstGeom prst="rect">
            <a:avLst/>
          </a:prstGeom>
          <a:noFill/>
        </p:spPr>
        <p:txBody>
          <a:bodyPr wrap="square" rtlCol="0">
            <a:spAutoFit/>
          </a:bodyPr>
          <a:lstStyle/>
          <a:p>
            <a:r>
              <a:rPr lang="es-CO" sz="2400" dirty="0" smtClean="0"/>
              <a:t>FACTORES QUE DETERMINAN LA CANTIDAD DE CONSUMIDORES QUE REQUIERAN ADQUIRIR UN BIEN.</a:t>
            </a:r>
            <a:endParaRPr lang="es-CO" sz="2400" dirty="0"/>
          </a:p>
        </p:txBody>
      </p:sp>
      <p:sp>
        <p:nvSpPr>
          <p:cNvPr id="10" name="9 CuadroTexto"/>
          <p:cNvSpPr txBox="1"/>
          <p:nvPr/>
        </p:nvSpPr>
        <p:spPr>
          <a:xfrm>
            <a:off x="4752020" y="3176972"/>
            <a:ext cx="4068452" cy="2308324"/>
          </a:xfrm>
          <a:prstGeom prst="rect">
            <a:avLst/>
          </a:prstGeom>
          <a:noFill/>
        </p:spPr>
        <p:txBody>
          <a:bodyPr wrap="square" rtlCol="0">
            <a:spAutoFit/>
          </a:bodyPr>
          <a:lstStyle/>
          <a:p>
            <a:pPr marL="285750" indent="-285750">
              <a:buFont typeface="Arial" pitchFamily="34" charset="0"/>
              <a:buChar char="•"/>
            </a:pPr>
            <a:r>
              <a:rPr lang="es-CO" sz="2400" dirty="0" smtClean="0"/>
              <a:t>LAS PREFERENCIAS</a:t>
            </a:r>
          </a:p>
          <a:p>
            <a:pPr marL="285750" indent="-285750">
              <a:buFont typeface="Arial" pitchFamily="34" charset="0"/>
              <a:buChar char="•"/>
            </a:pPr>
            <a:r>
              <a:rPr lang="es-CO" sz="2400" dirty="0" smtClean="0"/>
              <a:t>LOS INGRESOS. </a:t>
            </a:r>
          </a:p>
          <a:p>
            <a:pPr marL="285750" indent="-285750">
              <a:buFont typeface="Arial" pitchFamily="34" charset="0"/>
              <a:buChar char="•"/>
            </a:pPr>
            <a:r>
              <a:rPr lang="es-CO" sz="2400" dirty="0" smtClean="0"/>
              <a:t>PRECIO DE OTROS BIENES.</a:t>
            </a:r>
          </a:p>
          <a:p>
            <a:pPr marL="285750" indent="-285750">
              <a:buFont typeface="Arial" pitchFamily="34" charset="0"/>
              <a:buChar char="•"/>
            </a:pPr>
            <a:r>
              <a:rPr lang="es-CO" sz="2400" dirty="0" smtClean="0"/>
              <a:t>PRECIO DEL  BIEN NECESITADO.</a:t>
            </a:r>
            <a:endParaRPr lang="es-CO" sz="2400" dirty="0"/>
          </a:p>
        </p:txBody>
      </p:sp>
      <p:sp>
        <p:nvSpPr>
          <p:cNvPr id="11" name="10 Flecha derecha"/>
          <p:cNvSpPr/>
          <p:nvPr/>
        </p:nvSpPr>
        <p:spPr>
          <a:xfrm>
            <a:off x="3815916" y="4005064"/>
            <a:ext cx="936104" cy="326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50079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17</a:t>
            </a:fld>
            <a:endParaRPr lang="es-ES" dirty="0"/>
          </a:p>
        </p:txBody>
      </p:sp>
      <p:sp>
        <p:nvSpPr>
          <p:cNvPr id="6" name="5 CuadroTexto"/>
          <p:cNvSpPr txBox="1"/>
          <p:nvPr/>
        </p:nvSpPr>
        <p:spPr>
          <a:xfrm>
            <a:off x="899592" y="1052736"/>
            <a:ext cx="5832648" cy="584775"/>
          </a:xfrm>
          <a:prstGeom prst="rect">
            <a:avLst/>
          </a:prstGeom>
          <a:noFill/>
        </p:spPr>
        <p:txBody>
          <a:bodyPr wrap="square" rtlCol="0">
            <a:spAutoFit/>
          </a:bodyPr>
          <a:lstStyle/>
          <a:p>
            <a:pPr algn="ctr"/>
            <a:r>
              <a:rPr lang="es-CO" sz="3200" b="1" dirty="0" smtClean="0"/>
              <a:t>LA LEY DE LA DEMANDA</a:t>
            </a:r>
            <a:endParaRPr lang="es-CO" sz="3200" b="1" dirty="0"/>
          </a:p>
        </p:txBody>
      </p:sp>
      <p:sp>
        <p:nvSpPr>
          <p:cNvPr id="7" name="6 CuadroTexto"/>
          <p:cNvSpPr txBox="1"/>
          <p:nvPr/>
        </p:nvSpPr>
        <p:spPr>
          <a:xfrm>
            <a:off x="935596" y="1904633"/>
            <a:ext cx="7200800" cy="3539430"/>
          </a:xfrm>
          <a:prstGeom prst="rect">
            <a:avLst/>
          </a:prstGeom>
          <a:noFill/>
        </p:spPr>
        <p:txBody>
          <a:bodyPr wrap="square" rtlCol="0">
            <a:spAutoFit/>
          </a:bodyPr>
          <a:lstStyle/>
          <a:p>
            <a:r>
              <a:rPr lang="es-CO" sz="2800" dirty="0" smtClean="0"/>
              <a:t>ES LA RELACION INVERSA QUE EXISTE ENTRE PRECIO DE UN BIEN Y LA CANTIDAD DEMANDA. </a:t>
            </a:r>
          </a:p>
          <a:p>
            <a:r>
              <a:rPr lang="es-CO" sz="2800" dirty="0" smtClean="0"/>
              <a:t>ES DECIR QUE AL AUMENTAR EL PRECIO, DISMINUYE LA CANTIDAD DEMANDADA.</a:t>
            </a:r>
          </a:p>
          <a:p>
            <a:r>
              <a:rPr lang="es-CO" sz="2800" dirty="0" smtClean="0"/>
              <a:t>OCURRE LO CONTRARIO CUANDO SE REDUCE EL PRECIO.</a:t>
            </a:r>
            <a:endParaRPr lang="es-CO" sz="2800" dirty="0"/>
          </a:p>
        </p:txBody>
      </p:sp>
    </p:spTree>
    <p:extLst>
      <p:ext uri="{BB962C8B-B14F-4D97-AF65-F5344CB8AC3E}">
        <p14:creationId xmlns:p14="http://schemas.microsoft.com/office/powerpoint/2010/main" val="1882985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18</a:t>
            </a:fld>
            <a:endParaRPr lang="es-ES" dirty="0"/>
          </a:p>
        </p:txBody>
      </p:sp>
      <p:sp>
        <p:nvSpPr>
          <p:cNvPr id="7" name="6 CuadroTexto"/>
          <p:cNvSpPr txBox="1"/>
          <p:nvPr/>
        </p:nvSpPr>
        <p:spPr>
          <a:xfrm>
            <a:off x="1079612" y="908720"/>
            <a:ext cx="6444716" cy="584775"/>
          </a:xfrm>
          <a:prstGeom prst="rect">
            <a:avLst/>
          </a:prstGeom>
          <a:noFill/>
        </p:spPr>
        <p:txBody>
          <a:bodyPr wrap="square" rtlCol="0">
            <a:spAutoFit/>
          </a:bodyPr>
          <a:lstStyle/>
          <a:p>
            <a:pPr algn="ctr"/>
            <a:r>
              <a:rPr lang="es-CO" sz="3200" dirty="0" smtClean="0"/>
              <a:t>LA OFERTA</a:t>
            </a:r>
            <a:endParaRPr lang="es-CO" sz="3200" dirty="0"/>
          </a:p>
        </p:txBody>
      </p:sp>
      <p:sp>
        <p:nvSpPr>
          <p:cNvPr id="8" name="7 CuadroTexto"/>
          <p:cNvSpPr txBox="1"/>
          <p:nvPr/>
        </p:nvSpPr>
        <p:spPr>
          <a:xfrm>
            <a:off x="1079612" y="1664804"/>
            <a:ext cx="6624736" cy="830997"/>
          </a:xfrm>
          <a:prstGeom prst="rect">
            <a:avLst/>
          </a:prstGeom>
          <a:noFill/>
        </p:spPr>
        <p:txBody>
          <a:bodyPr wrap="square" rtlCol="0">
            <a:spAutoFit/>
          </a:bodyPr>
          <a:lstStyle/>
          <a:p>
            <a:pPr algn="ctr"/>
            <a:r>
              <a:rPr lang="es-CO" sz="2400" dirty="0" smtClean="0"/>
              <a:t>TODAS LAS PERSONA O EMPRESAS QUE OFRECEN UN BIEN O SERVICIO.</a:t>
            </a:r>
            <a:endParaRPr lang="es-CO" sz="2400" dirty="0"/>
          </a:p>
        </p:txBody>
      </p:sp>
      <p:sp>
        <p:nvSpPr>
          <p:cNvPr id="9" name="8 CuadroTexto"/>
          <p:cNvSpPr txBox="1"/>
          <p:nvPr/>
        </p:nvSpPr>
        <p:spPr>
          <a:xfrm>
            <a:off x="287524" y="3560819"/>
            <a:ext cx="3528392" cy="1200329"/>
          </a:xfrm>
          <a:prstGeom prst="rect">
            <a:avLst/>
          </a:prstGeom>
          <a:noFill/>
        </p:spPr>
        <p:txBody>
          <a:bodyPr wrap="square" rtlCol="0">
            <a:spAutoFit/>
          </a:bodyPr>
          <a:lstStyle/>
          <a:p>
            <a:r>
              <a:rPr lang="es-CO" sz="2400" dirty="0" smtClean="0"/>
              <a:t>FACTORES QUE DETERMINAN LA OFERTA.</a:t>
            </a:r>
            <a:endParaRPr lang="es-CO" sz="2400" dirty="0"/>
          </a:p>
        </p:txBody>
      </p:sp>
      <p:sp>
        <p:nvSpPr>
          <p:cNvPr id="10" name="9 CuadroTexto"/>
          <p:cNvSpPr txBox="1"/>
          <p:nvPr/>
        </p:nvSpPr>
        <p:spPr>
          <a:xfrm>
            <a:off x="4752020" y="3176972"/>
            <a:ext cx="4068452" cy="2308324"/>
          </a:xfrm>
          <a:prstGeom prst="rect">
            <a:avLst/>
          </a:prstGeom>
          <a:noFill/>
        </p:spPr>
        <p:txBody>
          <a:bodyPr wrap="square" rtlCol="0">
            <a:spAutoFit/>
          </a:bodyPr>
          <a:lstStyle/>
          <a:p>
            <a:pPr marL="285750" indent="-285750">
              <a:buFont typeface="Arial" pitchFamily="34" charset="0"/>
              <a:buChar char="•"/>
            </a:pPr>
            <a:r>
              <a:rPr lang="es-CO" sz="2400" dirty="0" smtClean="0"/>
              <a:t>LA TECNOLOGIA.</a:t>
            </a:r>
          </a:p>
          <a:p>
            <a:pPr marL="285750" indent="-285750">
              <a:buFont typeface="Arial" pitchFamily="34" charset="0"/>
              <a:buChar char="•"/>
            </a:pPr>
            <a:r>
              <a:rPr lang="es-CO" sz="2400" dirty="0" smtClean="0"/>
              <a:t>LOS INGRESOS. </a:t>
            </a:r>
          </a:p>
          <a:p>
            <a:pPr marL="285750" indent="-285750">
              <a:buFont typeface="Arial" pitchFamily="34" charset="0"/>
              <a:buChar char="•"/>
            </a:pPr>
            <a:r>
              <a:rPr lang="es-CO" sz="2400" dirty="0" smtClean="0"/>
              <a:t>PRECIO DE FACTORES PRODUCTIVOS.</a:t>
            </a:r>
          </a:p>
          <a:p>
            <a:pPr marL="285750" indent="-285750">
              <a:buFont typeface="Arial" pitchFamily="34" charset="0"/>
              <a:buChar char="•"/>
            </a:pPr>
            <a:r>
              <a:rPr lang="es-CO" sz="2400" dirty="0" smtClean="0"/>
              <a:t>PRECIO DEL  BIEN OFRECIDO.</a:t>
            </a:r>
            <a:endParaRPr lang="es-CO" sz="2400" dirty="0"/>
          </a:p>
        </p:txBody>
      </p:sp>
      <p:sp>
        <p:nvSpPr>
          <p:cNvPr id="11" name="10 Flecha derecha"/>
          <p:cNvSpPr/>
          <p:nvPr/>
        </p:nvSpPr>
        <p:spPr>
          <a:xfrm>
            <a:off x="3527884" y="4005064"/>
            <a:ext cx="936104" cy="326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745159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19</a:t>
            </a:fld>
            <a:endParaRPr lang="es-ES" dirty="0"/>
          </a:p>
        </p:txBody>
      </p:sp>
      <p:sp>
        <p:nvSpPr>
          <p:cNvPr id="6" name="5 CuadroTexto"/>
          <p:cNvSpPr txBox="1"/>
          <p:nvPr/>
        </p:nvSpPr>
        <p:spPr>
          <a:xfrm>
            <a:off x="1151620" y="698284"/>
            <a:ext cx="5760640" cy="523220"/>
          </a:xfrm>
          <a:prstGeom prst="rect">
            <a:avLst/>
          </a:prstGeom>
          <a:noFill/>
        </p:spPr>
        <p:txBody>
          <a:bodyPr wrap="square" rtlCol="0">
            <a:spAutoFit/>
          </a:bodyPr>
          <a:lstStyle/>
          <a:p>
            <a:pPr algn="ctr"/>
            <a:r>
              <a:rPr lang="es-CO" sz="2800" dirty="0" smtClean="0"/>
              <a:t>EQUILIBRIO DEL MERCADO.</a:t>
            </a:r>
            <a:endParaRPr lang="es-CO" sz="2800" dirty="0"/>
          </a:p>
        </p:txBody>
      </p:sp>
      <p:sp>
        <p:nvSpPr>
          <p:cNvPr id="7" name="6 CuadroTexto"/>
          <p:cNvSpPr txBox="1"/>
          <p:nvPr/>
        </p:nvSpPr>
        <p:spPr>
          <a:xfrm>
            <a:off x="1583668" y="1491171"/>
            <a:ext cx="5256584" cy="1077218"/>
          </a:xfrm>
          <a:prstGeom prst="rect">
            <a:avLst/>
          </a:prstGeom>
          <a:noFill/>
        </p:spPr>
        <p:txBody>
          <a:bodyPr wrap="square" rtlCol="0">
            <a:spAutoFit/>
          </a:bodyPr>
          <a:lstStyle/>
          <a:p>
            <a:pPr algn="ctr"/>
            <a:r>
              <a:rPr lang="es-CO" sz="2400" b="1" dirty="0" smtClean="0"/>
              <a:t>PRECIO DE EQUILIBRIO</a:t>
            </a:r>
            <a:r>
              <a:rPr lang="es-CO" dirty="0" smtClean="0"/>
              <a:t>.</a:t>
            </a:r>
          </a:p>
          <a:p>
            <a:r>
              <a:rPr lang="es-CO" sz="2000" dirty="0" smtClean="0"/>
              <a:t>ES AQUEL QUE LA CANTIDAD DEMANDADA ES IGUAL A LA OFRECIDA.</a:t>
            </a:r>
            <a:endParaRPr lang="es-CO" sz="2000" dirty="0"/>
          </a:p>
        </p:txBody>
      </p:sp>
      <p:sp>
        <p:nvSpPr>
          <p:cNvPr id="8" name="7 CuadroTexto"/>
          <p:cNvSpPr txBox="1"/>
          <p:nvPr/>
        </p:nvSpPr>
        <p:spPr>
          <a:xfrm>
            <a:off x="1691680" y="3611922"/>
            <a:ext cx="5256584" cy="1077218"/>
          </a:xfrm>
          <a:prstGeom prst="rect">
            <a:avLst/>
          </a:prstGeom>
          <a:noFill/>
        </p:spPr>
        <p:txBody>
          <a:bodyPr wrap="square" rtlCol="0">
            <a:spAutoFit/>
          </a:bodyPr>
          <a:lstStyle/>
          <a:p>
            <a:pPr algn="ctr"/>
            <a:r>
              <a:rPr lang="es-CO" sz="2400" b="1" dirty="0" smtClean="0"/>
              <a:t>CANTIDAD DE EQUILIBRIO</a:t>
            </a:r>
            <a:r>
              <a:rPr lang="es-CO" dirty="0" smtClean="0"/>
              <a:t>.</a:t>
            </a:r>
          </a:p>
          <a:p>
            <a:r>
              <a:rPr lang="es-CO" sz="2000" dirty="0" smtClean="0"/>
              <a:t>ES LA CANTIDAD DEMANDADA  Y OFRECIDA  A ESE PRECIO. </a:t>
            </a:r>
            <a:endParaRPr lang="es-CO" sz="2000" dirty="0"/>
          </a:p>
        </p:txBody>
      </p:sp>
    </p:spTree>
    <p:extLst>
      <p:ext uri="{BB962C8B-B14F-4D97-AF65-F5344CB8AC3E}">
        <p14:creationId xmlns:p14="http://schemas.microsoft.com/office/powerpoint/2010/main" val="1027742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idx="4294967295"/>
          </p:nvPr>
        </p:nvSpPr>
        <p:spPr>
          <a:xfrm>
            <a:off x="0" y="274638"/>
            <a:ext cx="8229600" cy="1143000"/>
          </a:xfrm>
        </p:spPr>
        <p:txBody>
          <a:bodyPr/>
          <a:lstStyle/>
          <a:p>
            <a:r>
              <a:rPr lang="es-ES" dirty="0" smtClean="0"/>
              <a:t>CONTENIDO DEL MODULO</a:t>
            </a:r>
          </a:p>
        </p:txBody>
      </p:sp>
      <p:sp>
        <p:nvSpPr>
          <p:cNvPr id="4098" name="3 Marcador de fecha"/>
          <p:cNvSpPr>
            <a:spLocks noGrp="1"/>
          </p:cNvSpPr>
          <p:nvPr>
            <p:ph type="dt" sz="quarter" idx="4294967295"/>
          </p:nvPr>
        </p:nvSpPr>
        <p:spPr>
          <a:xfrm>
            <a:off x="0" y="6356350"/>
            <a:ext cx="2133600" cy="365125"/>
          </a:xfrm>
        </p:spPr>
        <p:txBody>
          <a:bodyPr/>
          <a:lstStyle/>
          <a:p>
            <a:pPr>
              <a:defRPr/>
            </a:pPr>
            <a:fld id="{EDD7D167-3DF7-4D80-8CB0-82BD1615EC03}" type="datetime1">
              <a:rPr lang="es-ES"/>
              <a:pPr>
                <a:defRPr/>
              </a:pPr>
              <a:t>21/04/2015</a:t>
            </a:fld>
            <a:endParaRPr lang="es-ES" dirty="0"/>
          </a:p>
        </p:txBody>
      </p:sp>
      <p:sp>
        <p:nvSpPr>
          <p:cNvPr id="4099" name="5 Marcador de número de diapositiva"/>
          <p:cNvSpPr>
            <a:spLocks noGrp="1"/>
          </p:cNvSpPr>
          <p:nvPr>
            <p:ph type="sldNum" sz="quarter" idx="4294967295"/>
          </p:nvPr>
        </p:nvSpPr>
        <p:spPr>
          <a:xfrm>
            <a:off x="7010400" y="6356350"/>
            <a:ext cx="2133600" cy="365125"/>
          </a:xfrm>
        </p:spPr>
        <p:txBody>
          <a:bodyPr/>
          <a:lstStyle/>
          <a:p>
            <a:pPr>
              <a:defRPr/>
            </a:pPr>
            <a:fld id="{53A4D2CD-3A41-42B3-A5CC-B0EB8601103A}" type="slidenum">
              <a:rPr lang="es-ES"/>
              <a:pPr>
                <a:defRPr/>
              </a:pPr>
              <a:t>2</a:t>
            </a:fld>
            <a:endParaRPr lang="es-ES" dirty="0"/>
          </a:p>
        </p:txBody>
      </p:sp>
      <p:sp>
        <p:nvSpPr>
          <p:cNvPr id="6149" name="Rectangle 7"/>
          <p:cNvSpPr>
            <a:spLocks noGrp="1" noChangeArrowheads="1"/>
          </p:cNvSpPr>
          <p:nvPr>
            <p:ph idx="4294967295"/>
          </p:nvPr>
        </p:nvSpPr>
        <p:spPr>
          <a:xfrm>
            <a:off x="590872" y="1700808"/>
            <a:ext cx="8229600" cy="4525963"/>
          </a:xfrm>
        </p:spPr>
        <p:txBody>
          <a:bodyPr/>
          <a:lstStyle/>
          <a:p>
            <a:pPr>
              <a:lnSpc>
                <a:spcPct val="90000"/>
              </a:lnSpc>
            </a:pPr>
            <a:r>
              <a:rPr lang="es-ES" sz="4400" dirty="0" smtClean="0">
                <a:solidFill>
                  <a:srgbClr val="333300"/>
                </a:solidFill>
              </a:rPr>
              <a:t>La Profesión Inmobiliaria y su papel en la Economía.</a:t>
            </a:r>
          </a:p>
          <a:p>
            <a:pPr>
              <a:lnSpc>
                <a:spcPct val="90000"/>
              </a:lnSpc>
            </a:pPr>
            <a:r>
              <a:rPr lang="es-ES" sz="4400" dirty="0" smtClean="0">
                <a:solidFill>
                  <a:srgbClr val="333300"/>
                </a:solidFill>
              </a:rPr>
              <a:t>Tipo de Bienes Raíces y su Campo de acción.</a:t>
            </a:r>
          </a:p>
          <a:p>
            <a:pPr>
              <a:lnSpc>
                <a:spcPct val="90000"/>
              </a:lnSpc>
            </a:pPr>
            <a:r>
              <a:rPr lang="es-ES" sz="4400" dirty="0" smtClean="0">
                <a:solidFill>
                  <a:srgbClr val="333300"/>
                </a:solidFill>
              </a:rPr>
              <a:t>Agentes del  mercado.</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20</a:t>
            </a:fld>
            <a:endParaRPr lang="es-ES" dirty="0"/>
          </a:p>
        </p:txBody>
      </p:sp>
      <p:sp>
        <p:nvSpPr>
          <p:cNvPr id="6" name="5 CuadroTexto"/>
          <p:cNvSpPr txBox="1"/>
          <p:nvPr/>
        </p:nvSpPr>
        <p:spPr>
          <a:xfrm>
            <a:off x="1079612" y="701248"/>
            <a:ext cx="6336704" cy="1384995"/>
          </a:xfrm>
          <a:prstGeom prst="rect">
            <a:avLst/>
          </a:prstGeom>
          <a:noFill/>
        </p:spPr>
        <p:txBody>
          <a:bodyPr wrap="square" rtlCol="0">
            <a:spAutoFit/>
          </a:bodyPr>
          <a:lstStyle/>
          <a:p>
            <a:pPr algn="ctr"/>
            <a:r>
              <a:rPr lang="es-CO" sz="2800" dirty="0" smtClean="0"/>
              <a:t>DESPLAZAMIENTO DE LA CURVA DE LA OFERTA Y LA DEMANDA</a:t>
            </a:r>
          </a:p>
          <a:p>
            <a:pPr algn="ctr"/>
            <a:r>
              <a:rPr lang="es-CO" sz="2800" dirty="0" smtClean="0"/>
              <a:t>.</a:t>
            </a:r>
            <a:endParaRPr lang="es-CO" sz="2800" dirty="0"/>
          </a:p>
        </p:txBody>
      </p:sp>
      <p:sp>
        <p:nvSpPr>
          <p:cNvPr id="8" name="7 CuadroTexto"/>
          <p:cNvSpPr txBox="1"/>
          <p:nvPr/>
        </p:nvSpPr>
        <p:spPr>
          <a:xfrm>
            <a:off x="611560" y="3104964"/>
            <a:ext cx="3024336" cy="1200329"/>
          </a:xfrm>
          <a:prstGeom prst="rect">
            <a:avLst/>
          </a:prstGeom>
          <a:noFill/>
        </p:spPr>
        <p:txBody>
          <a:bodyPr wrap="square" rtlCol="0">
            <a:spAutoFit/>
          </a:bodyPr>
          <a:lstStyle/>
          <a:p>
            <a:pPr algn="ctr"/>
            <a:r>
              <a:rPr lang="es-CO" sz="2400" b="1" dirty="0" smtClean="0"/>
              <a:t>DESPLAZAMIENTO DE LA CURVA DE LA DEMANDA</a:t>
            </a:r>
            <a:r>
              <a:rPr lang="es-CO" sz="2000" dirty="0" smtClean="0"/>
              <a:t> </a:t>
            </a:r>
            <a:endParaRPr lang="es-CO" sz="2000" dirty="0"/>
          </a:p>
        </p:txBody>
      </p:sp>
      <p:sp>
        <p:nvSpPr>
          <p:cNvPr id="3" name="2 CuadroTexto"/>
          <p:cNvSpPr txBox="1"/>
          <p:nvPr/>
        </p:nvSpPr>
        <p:spPr>
          <a:xfrm>
            <a:off x="4860032" y="2312876"/>
            <a:ext cx="3816424" cy="3477875"/>
          </a:xfrm>
          <a:prstGeom prst="rect">
            <a:avLst/>
          </a:prstGeom>
          <a:noFill/>
        </p:spPr>
        <p:txBody>
          <a:bodyPr wrap="square" rtlCol="0">
            <a:spAutoFit/>
          </a:bodyPr>
          <a:lstStyle/>
          <a:p>
            <a:pPr algn="ctr"/>
            <a:r>
              <a:rPr lang="es-CO" sz="2000" dirty="0" smtClean="0"/>
              <a:t>FACTORES</a:t>
            </a:r>
          </a:p>
          <a:p>
            <a:pPr marL="285750" indent="-285750">
              <a:buFont typeface="Arial" pitchFamily="34" charset="0"/>
              <a:buChar char="•"/>
            </a:pPr>
            <a:r>
              <a:rPr lang="es-CO" sz="2000" u="sng" dirty="0" smtClean="0"/>
              <a:t>LA RENTA</a:t>
            </a:r>
            <a:r>
              <a:rPr lang="es-CO" sz="2000" dirty="0" smtClean="0"/>
              <a:t>. (ingresos) SE DIFERENCIA ENTRE: BIENES NORMALES Y BIENES INFERIORES.</a:t>
            </a:r>
          </a:p>
          <a:p>
            <a:pPr marL="285750" indent="-285750">
              <a:buFont typeface="Arial" pitchFamily="34" charset="0"/>
              <a:buChar char="•"/>
            </a:pPr>
            <a:r>
              <a:rPr lang="es-CO" sz="2000" u="sng" dirty="0" smtClean="0"/>
              <a:t>PRECIO DE LOS BIENES </a:t>
            </a:r>
            <a:r>
              <a:rPr lang="es-CO" sz="2000" dirty="0" smtClean="0"/>
              <a:t>COMPLEMENTARIOS Y SUSTITUTOS.</a:t>
            </a:r>
          </a:p>
          <a:p>
            <a:pPr marL="285750" indent="-285750">
              <a:buFont typeface="Arial" pitchFamily="34" charset="0"/>
              <a:buChar char="•"/>
            </a:pPr>
            <a:r>
              <a:rPr lang="es-CO" sz="2000" u="sng" dirty="0" smtClean="0"/>
              <a:t>GUSTOS</a:t>
            </a:r>
            <a:r>
              <a:rPr lang="es-CO" sz="2000" dirty="0" smtClean="0"/>
              <a:t> Y PREFERENCIAS DE LOS CONSUMIDORES</a:t>
            </a:r>
            <a:r>
              <a:rPr lang="es-CO" dirty="0" smtClean="0"/>
              <a:t>.</a:t>
            </a:r>
            <a:endParaRPr lang="es-CO" dirty="0"/>
          </a:p>
        </p:txBody>
      </p:sp>
    </p:spTree>
    <p:extLst>
      <p:ext uri="{BB962C8B-B14F-4D97-AF65-F5344CB8AC3E}">
        <p14:creationId xmlns:p14="http://schemas.microsoft.com/office/powerpoint/2010/main" val="2413691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21</a:t>
            </a:fld>
            <a:endParaRPr lang="es-ES" dirty="0"/>
          </a:p>
        </p:txBody>
      </p:sp>
      <p:sp>
        <p:nvSpPr>
          <p:cNvPr id="6" name="5 Rectángulo"/>
          <p:cNvSpPr/>
          <p:nvPr/>
        </p:nvSpPr>
        <p:spPr>
          <a:xfrm>
            <a:off x="971600" y="545775"/>
            <a:ext cx="5328592" cy="461665"/>
          </a:xfrm>
          <a:prstGeom prst="rect">
            <a:avLst/>
          </a:prstGeom>
        </p:spPr>
        <p:txBody>
          <a:bodyPr wrap="square">
            <a:spAutoFit/>
          </a:bodyPr>
          <a:lstStyle/>
          <a:p>
            <a:r>
              <a:rPr lang="es-CO" sz="2400" dirty="0"/>
              <a:t>Un bien o servicio </a:t>
            </a:r>
            <a:r>
              <a:rPr lang="es-CO" sz="2400" b="1" dirty="0" smtClean="0"/>
              <a:t>normal</a:t>
            </a:r>
            <a:r>
              <a:rPr lang="es-CO" sz="2400" dirty="0" smtClean="0"/>
              <a:t>.</a:t>
            </a:r>
            <a:endParaRPr lang="es-CO" sz="2400" dirty="0"/>
          </a:p>
        </p:txBody>
      </p:sp>
      <p:sp>
        <p:nvSpPr>
          <p:cNvPr id="7" name="6 CuadroTexto"/>
          <p:cNvSpPr txBox="1"/>
          <p:nvPr/>
        </p:nvSpPr>
        <p:spPr>
          <a:xfrm>
            <a:off x="611560" y="2240868"/>
            <a:ext cx="3492388" cy="3046988"/>
          </a:xfrm>
          <a:prstGeom prst="rect">
            <a:avLst/>
          </a:prstGeom>
          <a:noFill/>
        </p:spPr>
        <p:txBody>
          <a:bodyPr wrap="square" rtlCol="0">
            <a:spAutoFit/>
          </a:bodyPr>
          <a:lstStyle/>
          <a:p>
            <a:r>
              <a:rPr lang="es-CO" sz="2400" dirty="0" smtClean="0"/>
              <a:t>Es aquel que ante el aumento de la renta,  la demanda aumenta.</a:t>
            </a:r>
          </a:p>
          <a:p>
            <a:endParaRPr lang="es-CO" sz="2400" dirty="0" smtClean="0"/>
          </a:p>
          <a:p>
            <a:r>
              <a:rPr lang="es-CO" sz="2400" dirty="0" smtClean="0"/>
              <a:t>Cuando disminuye la renta disminuye el consumo.</a:t>
            </a:r>
          </a:p>
          <a:p>
            <a:endParaRPr lang="es-CO" sz="24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52835"/>
            <a:ext cx="2043204" cy="1368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user\AppData\Local\Microsoft\Windows\Temporary Internet Files\Low\Content.IE5\WJZ6Q6G5\MC90044180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156" y="3429000"/>
            <a:ext cx="2203140" cy="220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288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22</a:t>
            </a:fld>
            <a:endParaRPr lang="es-ES" dirty="0"/>
          </a:p>
        </p:txBody>
      </p:sp>
      <p:sp>
        <p:nvSpPr>
          <p:cNvPr id="6" name="5 Rectángulo"/>
          <p:cNvSpPr/>
          <p:nvPr/>
        </p:nvSpPr>
        <p:spPr>
          <a:xfrm>
            <a:off x="539552" y="523418"/>
            <a:ext cx="6522626" cy="1200329"/>
          </a:xfrm>
          <a:prstGeom prst="rect">
            <a:avLst/>
          </a:prstGeom>
        </p:spPr>
        <p:txBody>
          <a:bodyPr wrap="square">
            <a:spAutoFit/>
          </a:bodyPr>
          <a:lstStyle/>
          <a:p>
            <a:r>
              <a:rPr lang="es-CO" sz="2400" dirty="0"/>
              <a:t>Un bien o servicio </a:t>
            </a:r>
            <a:r>
              <a:rPr lang="es-CO" sz="2400" b="1" dirty="0" smtClean="0"/>
              <a:t>inferior </a:t>
            </a:r>
            <a:r>
              <a:rPr lang="es-CO" sz="2400" dirty="0" smtClean="0"/>
              <a:t>es </a:t>
            </a:r>
            <a:r>
              <a:rPr lang="es-CO" sz="2400" dirty="0"/>
              <a:t>aquel que </a:t>
            </a:r>
            <a:r>
              <a:rPr lang="es-CO" sz="2400" dirty="0" smtClean="0"/>
              <a:t>al aumentar los ingresos del consumidor este compra menos cantidad del bien.</a:t>
            </a:r>
            <a:endParaRPr lang="es-CO" sz="2400" dirty="0"/>
          </a:p>
        </p:txBody>
      </p:sp>
      <p:sp>
        <p:nvSpPr>
          <p:cNvPr id="7" name="6 CuadroTexto"/>
          <p:cNvSpPr txBox="1"/>
          <p:nvPr/>
        </p:nvSpPr>
        <p:spPr>
          <a:xfrm>
            <a:off x="971600" y="2096852"/>
            <a:ext cx="3132348" cy="1938992"/>
          </a:xfrm>
          <a:prstGeom prst="rect">
            <a:avLst/>
          </a:prstGeom>
          <a:noFill/>
        </p:spPr>
        <p:txBody>
          <a:bodyPr wrap="square" rtlCol="0">
            <a:spAutoFit/>
          </a:bodyPr>
          <a:lstStyle/>
          <a:p>
            <a:r>
              <a:rPr lang="es-CO" sz="2400" dirty="0" smtClean="0"/>
              <a:t>Es una relación inversa. A mayor renta menor cantidad de producto inferior demandado.</a:t>
            </a:r>
            <a:endParaRPr lang="es-CO" sz="2400" dirty="0"/>
          </a:p>
        </p:txBody>
      </p:sp>
      <p:sp>
        <p:nvSpPr>
          <p:cNvPr id="2" name="1 CuadroTexto"/>
          <p:cNvSpPr txBox="1"/>
          <p:nvPr/>
        </p:nvSpPr>
        <p:spPr>
          <a:xfrm>
            <a:off x="5184068" y="2456892"/>
            <a:ext cx="3636404" cy="1200329"/>
          </a:xfrm>
          <a:prstGeom prst="rect">
            <a:avLst/>
          </a:prstGeom>
          <a:noFill/>
        </p:spPr>
        <p:txBody>
          <a:bodyPr wrap="square" rtlCol="0">
            <a:spAutoFit/>
          </a:bodyPr>
          <a:lstStyle/>
          <a:p>
            <a:r>
              <a:rPr lang="es-CO" sz="2400" dirty="0" smtClean="0"/>
              <a:t>Objetos usados.</a:t>
            </a:r>
          </a:p>
          <a:p>
            <a:r>
              <a:rPr lang="es-CO" sz="2400" dirty="0" smtClean="0"/>
              <a:t>Comida rápida.</a:t>
            </a:r>
          </a:p>
          <a:p>
            <a:r>
              <a:rPr lang="es-CO" sz="2400" dirty="0" smtClean="0"/>
              <a:t>Ropa de baja calidad</a:t>
            </a:r>
            <a:endParaRPr lang="es-CO" sz="2400" dirty="0"/>
          </a:p>
        </p:txBody>
      </p:sp>
      <p:sp>
        <p:nvSpPr>
          <p:cNvPr id="8" name="7 Triángulo isósceles"/>
          <p:cNvSpPr/>
          <p:nvPr/>
        </p:nvSpPr>
        <p:spPr>
          <a:xfrm rot="5400000">
            <a:off x="4869033" y="2573905"/>
            <a:ext cx="288032" cy="27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Triángulo isósceles"/>
          <p:cNvSpPr/>
          <p:nvPr/>
        </p:nvSpPr>
        <p:spPr>
          <a:xfrm rot="5400000">
            <a:off x="4869033" y="2933945"/>
            <a:ext cx="288032" cy="27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Triángulo isósceles"/>
          <p:cNvSpPr/>
          <p:nvPr/>
        </p:nvSpPr>
        <p:spPr>
          <a:xfrm rot="5400000">
            <a:off x="4869033" y="3293985"/>
            <a:ext cx="288032" cy="27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Triángulo isósceles"/>
          <p:cNvSpPr/>
          <p:nvPr/>
        </p:nvSpPr>
        <p:spPr>
          <a:xfrm rot="5400000">
            <a:off x="4869033" y="3654025"/>
            <a:ext cx="288032" cy="27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5220072" y="3573016"/>
            <a:ext cx="2592288" cy="461665"/>
          </a:xfrm>
          <a:prstGeom prst="rect">
            <a:avLst/>
          </a:prstGeom>
          <a:noFill/>
        </p:spPr>
        <p:txBody>
          <a:bodyPr wrap="square" rtlCol="0">
            <a:spAutoFit/>
          </a:bodyPr>
          <a:lstStyle/>
          <a:p>
            <a:r>
              <a:rPr lang="es-CO" sz="2400" dirty="0" smtClean="0"/>
              <a:t>Inmueble Viejo</a:t>
            </a:r>
            <a:endParaRPr lang="es-CO" sz="2400" dirty="0"/>
          </a:p>
        </p:txBody>
      </p:sp>
    </p:spTree>
    <p:extLst>
      <p:ext uri="{BB962C8B-B14F-4D97-AF65-F5344CB8AC3E}">
        <p14:creationId xmlns:p14="http://schemas.microsoft.com/office/powerpoint/2010/main" val="808906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23</a:t>
            </a:fld>
            <a:endParaRPr lang="es-ES" dirty="0"/>
          </a:p>
        </p:txBody>
      </p:sp>
      <p:sp>
        <p:nvSpPr>
          <p:cNvPr id="6" name="5 Rectángulo"/>
          <p:cNvSpPr/>
          <p:nvPr/>
        </p:nvSpPr>
        <p:spPr>
          <a:xfrm>
            <a:off x="971600" y="545775"/>
            <a:ext cx="5328592" cy="830997"/>
          </a:xfrm>
          <a:prstGeom prst="rect">
            <a:avLst/>
          </a:prstGeom>
        </p:spPr>
        <p:txBody>
          <a:bodyPr wrap="square">
            <a:spAutoFit/>
          </a:bodyPr>
          <a:lstStyle/>
          <a:p>
            <a:r>
              <a:rPr lang="es-CO" sz="2400" dirty="0"/>
              <a:t>Un bien o servicio </a:t>
            </a:r>
            <a:r>
              <a:rPr lang="es-CO" sz="2400" b="1" dirty="0"/>
              <a:t>complementario</a:t>
            </a:r>
            <a:r>
              <a:rPr lang="es-CO" sz="2400" dirty="0"/>
              <a:t> es aquel que se utiliza junto con </a:t>
            </a:r>
            <a:r>
              <a:rPr lang="es-CO" sz="2400" dirty="0" smtClean="0"/>
              <a:t>otro.</a:t>
            </a:r>
            <a:endParaRPr lang="es-CO" sz="2400" dirty="0"/>
          </a:p>
        </p:txBody>
      </p:sp>
      <p:sp>
        <p:nvSpPr>
          <p:cNvPr id="7" name="6 Rectángulo"/>
          <p:cNvSpPr/>
          <p:nvPr/>
        </p:nvSpPr>
        <p:spPr>
          <a:xfrm>
            <a:off x="467544" y="1915085"/>
            <a:ext cx="4572000" cy="3170099"/>
          </a:xfrm>
          <a:prstGeom prst="rect">
            <a:avLst/>
          </a:prstGeom>
        </p:spPr>
        <p:txBody>
          <a:bodyPr>
            <a:spAutoFit/>
          </a:bodyPr>
          <a:lstStyle/>
          <a:p>
            <a:r>
              <a:rPr lang="es-CO" sz="2000" dirty="0"/>
              <a:t>Un ejemplo claro de bienes complementarios, es el computador y los sistemas operativos.  Quien utiliza un computador, necesariamente tendrá que utilizar un sistema operativo. Son productos que se complementan, que se requiere de su concurso para poder que el usuario logre la satisfacción que lo motivó a compras los productos.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0811" y="2204864"/>
            <a:ext cx="30956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500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24</a:t>
            </a:fld>
            <a:endParaRPr lang="es-ES" dirty="0"/>
          </a:p>
        </p:txBody>
      </p:sp>
      <p:sp>
        <p:nvSpPr>
          <p:cNvPr id="6" name="5 Rectángulo"/>
          <p:cNvSpPr/>
          <p:nvPr/>
        </p:nvSpPr>
        <p:spPr>
          <a:xfrm>
            <a:off x="1976928" y="636328"/>
            <a:ext cx="4572000" cy="830997"/>
          </a:xfrm>
          <a:prstGeom prst="rect">
            <a:avLst/>
          </a:prstGeom>
        </p:spPr>
        <p:txBody>
          <a:bodyPr>
            <a:spAutoFit/>
          </a:bodyPr>
          <a:lstStyle/>
          <a:p>
            <a:r>
              <a:rPr lang="es-CO" sz="2400" dirty="0"/>
              <a:t>U</a:t>
            </a:r>
            <a:r>
              <a:rPr lang="es-CO" sz="2400" dirty="0" smtClean="0"/>
              <a:t>n </a:t>
            </a:r>
            <a:r>
              <a:rPr lang="es-CO" sz="2400" dirty="0"/>
              <a:t>bien </a:t>
            </a:r>
            <a:r>
              <a:rPr lang="es-CO" sz="2400" b="1" dirty="0"/>
              <a:t>sustitutivo</a:t>
            </a:r>
            <a:r>
              <a:rPr lang="es-CO" sz="2400" dirty="0"/>
              <a:t> es el que  se utiliza en lugar de otro</a:t>
            </a:r>
          </a:p>
        </p:txBody>
      </p:sp>
      <p:sp>
        <p:nvSpPr>
          <p:cNvPr id="7" name="6 Rectángulo"/>
          <p:cNvSpPr/>
          <p:nvPr/>
        </p:nvSpPr>
        <p:spPr>
          <a:xfrm>
            <a:off x="280132" y="2245602"/>
            <a:ext cx="4572000" cy="3046988"/>
          </a:xfrm>
          <a:prstGeom prst="rect">
            <a:avLst/>
          </a:prstGeom>
        </p:spPr>
        <p:txBody>
          <a:bodyPr>
            <a:spAutoFit/>
          </a:bodyPr>
          <a:lstStyle/>
          <a:p>
            <a:r>
              <a:rPr lang="es-CO" sz="2400" dirty="0"/>
              <a:t>Respecto a los bienes sustitutivos, un ejemplo sería el automóvil y la motocicleta. Una persona para movilizarse puede utilizar un automóvil o una motocicleta. El automóvil puede ser sustituido por la motocicleta o viceversa.</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2539" y="1629159"/>
            <a:ext cx="2159881" cy="215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81" t="17442" r="21698" b="30234"/>
          <a:stretch/>
        </p:blipFill>
        <p:spPr bwMode="auto">
          <a:xfrm>
            <a:off x="6228184" y="3902782"/>
            <a:ext cx="2006301" cy="183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943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25</a:t>
            </a:fld>
            <a:endParaRPr lang="es-ES" dirty="0"/>
          </a:p>
        </p:txBody>
      </p:sp>
      <p:sp>
        <p:nvSpPr>
          <p:cNvPr id="6" name="5 CuadroTexto"/>
          <p:cNvSpPr txBox="1"/>
          <p:nvPr/>
        </p:nvSpPr>
        <p:spPr>
          <a:xfrm>
            <a:off x="1079612" y="701248"/>
            <a:ext cx="6336704" cy="1384995"/>
          </a:xfrm>
          <a:prstGeom prst="rect">
            <a:avLst/>
          </a:prstGeom>
          <a:noFill/>
        </p:spPr>
        <p:txBody>
          <a:bodyPr wrap="square" rtlCol="0">
            <a:spAutoFit/>
          </a:bodyPr>
          <a:lstStyle/>
          <a:p>
            <a:pPr algn="ctr"/>
            <a:r>
              <a:rPr lang="es-CO" sz="2800" dirty="0" smtClean="0"/>
              <a:t>DESPLAZAMIENTO DE LA CURVA DE LA OFERTA Y LA DEMANDA</a:t>
            </a:r>
          </a:p>
          <a:p>
            <a:pPr algn="ctr"/>
            <a:r>
              <a:rPr lang="es-CO" sz="2800" dirty="0" smtClean="0"/>
              <a:t>.</a:t>
            </a:r>
            <a:endParaRPr lang="es-CO" sz="2800" dirty="0"/>
          </a:p>
        </p:txBody>
      </p:sp>
      <p:sp>
        <p:nvSpPr>
          <p:cNvPr id="8" name="7 CuadroTexto"/>
          <p:cNvSpPr txBox="1"/>
          <p:nvPr/>
        </p:nvSpPr>
        <p:spPr>
          <a:xfrm>
            <a:off x="611560" y="2660719"/>
            <a:ext cx="3024336" cy="1200329"/>
          </a:xfrm>
          <a:prstGeom prst="rect">
            <a:avLst/>
          </a:prstGeom>
          <a:noFill/>
        </p:spPr>
        <p:txBody>
          <a:bodyPr wrap="square" rtlCol="0">
            <a:spAutoFit/>
          </a:bodyPr>
          <a:lstStyle/>
          <a:p>
            <a:pPr algn="ctr"/>
            <a:r>
              <a:rPr lang="es-CO" sz="2400" b="1" dirty="0" smtClean="0"/>
              <a:t>DESPLAZAMIENTO DE LA CURVA DE LA OFERTA</a:t>
            </a:r>
            <a:r>
              <a:rPr lang="es-CO" sz="2000" dirty="0" smtClean="0"/>
              <a:t> </a:t>
            </a:r>
            <a:endParaRPr lang="es-CO" sz="2000" dirty="0"/>
          </a:p>
        </p:txBody>
      </p:sp>
      <p:sp>
        <p:nvSpPr>
          <p:cNvPr id="3" name="2 CuadroTexto"/>
          <p:cNvSpPr txBox="1"/>
          <p:nvPr/>
        </p:nvSpPr>
        <p:spPr>
          <a:xfrm>
            <a:off x="4752020" y="2168860"/>
            <a:ext cx="3816424" cy="2246769"/>
          </a:xfrm>
          <a:prstGeom prst="rect">
            <a:avLst/>
          </a:prstGeom>
          <a:noFill/>
        </p:spPr>
        <p:txBody>
          <a:bodyPr wrap="square" rtlCol="0">
            <a:spAutoFit/>
          </a:bodyPr>
          <a:lstStyle/>
          <a:p>
            <a:pPr algn="ctr"/>
            <a:r>
              <a:rPr lang="es-CO" sz="2000" u="sng" dirty="0" smtClean="0"/>
              <a:t>FACTORES</a:t>
            </a:r>
          </a:p>
          <a:p>
            <a:pPr marL="285750" indent="-285750">
              <a:buFont typeface="Arial" pitchFamily="34" charset="0"/>
              <a:buChar char="•"/>
            </a:pPr>
            <a:r>
              <a:rPr lang="es-CO" sz="2000" dirty="0" smtClean="0"/>
              <a:t>PRECIO DE LOS FACTORES PRODUCTIVOS.</a:t>
            </a:r>
          </a:p>
          <a:p>
            <a:pPr marL="285750" indent="-285750">
              <a:buFont typeface="Arial" pitchFamily="34" charset="0"/>
              <a:buChar char="•"/>
            </a:pPr>
            <a:r>
              <a:rPr lang="es-CO" sz="2000" dirty="0" smtClean="0"/>
              <a:t>PRECIO DE LOS BIENES PRODUCTIVO.</a:t>
            </a:r>
          </a:p>
          <a:p>
            <a:pPr marL="285750" indent="-285750">
              <a:buFont typeface="Arial" pitchFamily="34" charset="0"/>
              <a:buChar char="•"/>
            </a:pPr>
            <a:r>
              <a:rPr lang="es-CO" sz="2000" dirty="0" smtClean="0"/>
              <a:t>TECNOLOGIA EXISTE</a:t>
            </a:r>
            <a:r>
              <a:rPr lang="es-CO" dirty="0" smtClean="0"/>
              <a:t>.</a:t>
            </a:r>
            <a:endParaRPr lang="es-CO" dirty="0"/>
          </a:p>
        </p:txBody>
      </p:sp>
    </p:spTree>
    <p:extLst>
      <p:ext uri="{BB962C8B-B14F-4D97-AF65-F5344CB8AC3E}">
        <p14:creationId xmlns:p14="http://schemas.microsoft.com/office/powerpoint/2010/main" val="3198671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274638"/>
            <a:ext cx="8229600" cy="1143000"/>
          </a:xfrm>
        </p:spPr>
        <p:txBody>
          <a:bodyPr/>
          <a:lstStyle/>
          <a:p>
            <a:r>
              <a:rPr lang="es-MX"/>
              <a:t>FACTORES IMPORTANTES</a:t>
            </a:r>
          </a:p>
        </p:txBody>
      </p:sp>
      <p:sp>
        <p:nvSpPr>
          <p:cNvPr id="30723" name="Rectangle 3"/>
          <p:cNvSpPr>
            <a:spLocks noGrp="1" noChangeArrowheads="1"/>
          </p:cNvSpPr>
          <p:nvPr>
            <p:ph type="body" idx="4294967295"/>
          </p:nvPr>
        </p:nvSpPr>
        <p:spPr>
          <a:xfrm>
            <a:off x="0" y="2205038"/>
            <a:ext cx="8229600" cy="4122737"/>
          </a:xfrm>
        </p:spPr>
        <p:txBody>
          <a:bodyPr/>
          <a:lstStyle/>
          <a:p>
            <a:pPr algn="ctr"/>
            <a:r>
              <a:rPr lang="es-MX" sz="3200" dirty="0"/>
              <a:t>EL  ASESOR</a:t>
            </a:r>
          </a:p>
          <a:p>
            <a:pPr algn="ctr"/>
            <a:r>
              <a:rPr lang="es-MX" sz="3200" dirty="0"/>
              <a:t>EL SERVICIO</a:t>
            </a:r>
          </a:p>
          <a:p>
            <a:pPr algn="ctr"/>
            <a:r>
              <a:rPr lang="es-MX" sz="3200" dirty="0"/>
              <a:t>LA INFORMACIÓN</a:t>
            </a:r>
          </a:p>
          <a:p>
            <a:pPr algn="ctr"/>
            <a:r>
              <a:rPr lang="es-MX" sz="3200" dirty="0"/>
              <a:t>EL </a:t>
            </a:r>
            <a:r>
              <a:rPr lang="es-MX" sz="3200" dirty="0" smtClean="0"/>
              <a:t>MERCADO </a:t>
            </a:r>
          </a:p>
          <a:p>
            <a:pPr algn="ctr">
              <a:buNone/>
            </a:pPr>
            <a:r>
              <a:rPr lang="es-MX" dirty="0" smtClean="0"/>
              <a:t>(</a:t>
            </a:r>
            <a:r>
              <a:rPr lang="es-MX" sz="3200" dirty="0" smtClean="0"/>
              <a:t>que es la oferta y la demanda)</a:t>
            </a:r>
            <a:endParaRPr lang="es-MX" sz="3200" dirty="0"/>
          </a:p>
        </p:txBody>
      </p:sp>
      <p:sp>
        <p:nvSpPr>
          <p:cNvPr id="30724" name="Line 4"/>
          <p:cNvSpPr>
            <a:spLocks noChangeShapeType="1"/>
          </p:cNvSpPr>
          <p:nvPr/>
        </p:nvSpPr>
        <p:spPr bwMode="auto">
          <a:xfrm>
            <a:off x="323850" y="1989138"/>
            <a:ext cx="8820150" cy="0"/>
          </a:xfrm>
          <a:prstGeom prst="line">
            <a:avLst/>
          </a:prstGeom>
          <a:noFill/>
          <a:ln w="9525">
            <a:solidFill>
              <a:schemeClr val="tx1"/>
            </a:solidFill>
            <a:round/>
            <a:headEnd/>
            <a:tailEnd/>
          </a:ln>
          <a:effectLst/>
        </p:spPr>
        <p:txBody>
          <a:bodyPr/>
          <a:lstStyle/>
          <a:p>
            <a:endParaRPr lang="es-ES"/>
          </a:p>
        </p:txBody>
      </p:sp>
    </p:spTree>
    <p:extLst>
      <p:ext uri="{BB962C8B-B14F-4D97-AF65-F5344CB8AC3E}">
        <p14:creationId xmlns:p14="http://schemas.microsoft.com/office/powerpoint/2010/main" val="2927515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idx="4294967295"/>
          </p:nvPr>
        </p:nvSpPr>
        <p:spPr>
          <a:xfrm>
            <a:off x="0" y="274638"/>
            <a:ext cx="8229600" cy="1143000"/>
          </a:xfrm>
        </p:spPr>
        <p:txBody>
          <a:bodyPr/>
          <a:lstStyle/>
          <a:p>
            <a:r>
              <a:rPr lang="es-MX"/>
              <a:t>EL ASESOR</a:t>
            </a:r>
          </a:p>
        </p:txBody>
      </p:sp>
      <p:sp>
        <p:nvSpPr>
          <p:cNvPr id="32773" name="Rectangle 5"/>
          <p:cNvSpPr>
            <a:spLocks noGrp="1" noChangeArrowheads="1"/>
          </p:cNvSpPr>
          <p:nvPr>
            <p:ph type="body" sz="half" idx="4294967295"/>
          </p:nvPr>
        </p:nvSpPr>
        <p:spPr>
          <a:xfrm>
            <a:off x="285720" y="1600200"/>
            <a:ext cx="4038600" cy="4525963"/>
          </a:xfrm>
        </p:spPr>
        <p:txBody>
          <a:bodyPr/>
          <a:lstStyle/>
          <a:p>
            <a:pPr algn="ctr">
              <a:buFont typeface="Wingdings" pitchFamily="2" charset="2"/>
              <a:buNone/>
            </a:pPr>
            <a:r>
              <a:rPr lang="es-MX" sz="2600" b="1" dirty="0">
                <a:solidFill>
                  <a:schemeClr val="tx2"/>
                </a:solidFill>
              </a:rPr>
              <a:t>CONDICIONES</a:t>
            </a:r>
          </a:p>
          <a:p>
            <a:pPr algn="ctr">
              <a:buFont typeface="Wingdings" pitchFamily="2" charset="2"/>
              <a:buNone/>
            </a:pPr>
            <a:endParaRPr lang="es-MX" sz="2600" dirty="0"/>
          </a:p>
          <a:p>
            <a:r>
              <a:rPr lang="es-MX" sz="2600" dirty="0"/>
              <a:t>FLEXIBLE</a:t>
            </a:r>
          </a:p>
          <a:p>
            <a:r>
              <a:rPr lang="es-MX" sz="2600" dirty="0"/>
              <a:t>CON CAPACIDAD DE ESCUCHA</a:t>
            </a:r>
          </a:p>
          <a:p>
            <a:r>
              <a:rPr lang="es-MX" sz="2600" dirty="0"/>
              <a:t>CON PRINCIPIOS..</a:t>
            </a:r>
          </a:p>
        </p:txBody>
      </p:sp>
      <p:sp>
        <p:nvSpPr>
          <p:cNvPr id="32774" name="Rectangle 6"/>
          <p:cNvSpPr>
            <a:spLocks noGrp="1" noChangeArrowheads="1"/>
          </p:cNvSpPr>
          <p:nvPr>
            <p:ph type="body" sz="half" idx="4294967295"/>
          </p:nvPr>
        </p:nvSpPr>
        <p:spPr>
          <a:xfrm>
            <a:off x="4714876" y="1600200"/>
            <a:ext cx="4038600" cy="4525963"/>
          </a:xfrm>
        </p:spPr>
        <p:txBody>
          <a:bodyPr/>
          <a:lstStyle/>
          <a:p>
            <a:pPr algn="ctr">
              <a:buFont typeface="Wingdings" pitchFamily="2" charset="2"/>
              <a:buNone/>
            </a:pPr>
            <a:r>
              <a:rPr lang="es-MX" sz="2600" b="1">
                <a:solidFill>
                  <a:schemeClr val="tx2"/>
                </a:solidFill>
              </a:rPr>
              <a:t>VALORES</a:t>
            </a:r>
          </a:p>
          <a:p>
            <a:r>
              <a:rPr lang="es-MX" sz="2600"/>
              <a:t>PUNTUALIDAD</a:t>
            </a:r>
          </a:p>
          <a:p>
            <a:r>
              <a:rPr lang="es-MX" sz="2600"/>
              <a:t>CUMPLIMIENTO</a:t>
            </a:r>
          </a:p>
          <a:p>
            <a:r>
              <a:rPr lang="es-MX" sz="2600"/>
              <a:t>ORDEN</a:t>
            </a:r>
          </a:p>
          <a:p>
            <a:r>
              <a:rPr lang="es-MX" sz="2600"/>
              <a:t>RESPETO</a:t>
            </a:r>
          </a:p>
          <a:p>
            <a:r>
              <a:rPr lang="es-MX" sz="2600"/>
              <a:t>AMABILIDAD</a:t>
            </a:r>
          </a:p>
          <a:p>
            <a:r>
              <a:rPr lang="es-MX" sz="2600"/>
              <a:t>DISCIPLINA</a:t>
            </a:r>
          </a:p>
          <a:p>
            <a:r>
              <a:rPr lang="es-MX" sz="2600"/>
              <a:t>CONSTANCIA</a:t>
            </a:r>
          </a:p>
        </p:txBody>
      </p:sp>
      <p:sp>
        <p:nvSpPr>
          <p:cNvPr id="32776" name="Oval 8"/>
          <p:cNvSpPr>
            <a:spLocks noChangeArrowheads="1"/>
          </p:cNvSpPr>
          <p:nvPr/>
        </p:nvSpPr>
        <p:spPr bwMode="auto">
          <a:xfrm>
            <a:off x="-32" y="1357298"/>
            <a:ext cx="4248150" cy="4103688"/>
          </a:xfrm>
          <a:prstGeom prst="ellipse">
            <a:avLst/>
          </a:prstGeom>
          <a:noFill/>
          <a:ln w="9525">
            <a:solidFill>
              <a:schemeClr val="tx1"/>
            </a:solidFill>
            <a:round/>
            <a:headEnd/>
            <a:tailEnd/>
          </a:ln>
          <a:effectLst/>
        </p:spPr>
        <p:txBody>
          <a:bodyPr wrap="none" anchor="ctr"/>
          <a:lstStyle/>
          <a:p>
            <a:endParaRPr lang="es-ES"/>
          </a:p>
        </p:txBody>
      </p:sp>
      <p:sp>
        <p:nvSpPr>
          <p:cNvPr id="32777" name="Rectangle 9"/>
          <p:cNvSpPr>
            <a:spLocks noChangeArrowheads="1"/>
          </p:cNvSpPr>
          <p:nvPr/>
        </p:nvSpPr>
        <p:spPr bwMode="auto">
          <a:xfrm>
            <a:off x="4572000" y="1412875"/>
            <a:ext cx="3240088" cy="4752975"/>
          </a:xfrm>
          <a:prstGeom prst="rect">
            <a:avLst/>
          </a:prstGeom>
          <a:noFill/>
          <a:ln w="9525">
            <a:solidFill>
              <a:schemeClr val="tx1"/>
            </a:solidFill>
            <a:miter lim="800000"/>
            <a:headEnd/>
            <a:tailEnd/>
          </a:ln>
          <a:effectLst/>
        </p:spPr>
        <p:txBody>
          <a:bodyPr wrap="none" anchor="ctr"/>
          <a:lstStyle/>
          <a:p>
            <a:endParaRPr lang="es-ES"/>
          </a:p>
        </p:txBody>
      </p:sp>
    </p:spTree>
    <p:extLst>
      <p:ext uri="{BB962C8B-B14F-4D97-AF65-F5344CB8AC3E}">
        <p14:creationId xmlns:p14="http://schemas.microsoft.com/office/powerpoint/2010/main" val="373057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idx="4294967295"/>
          </p:nvPr>
        </p:nvSpPr>
        <p:spPr>
          <a:xfrm>
            <a:off x="0" y="274638"/>
            <a:ext cx="8229600" cy="1143000"/>
          </a:xfrm>
        </p:spPr>
        <p:txBody>
          <a:bodyPr/>
          <a:lstStyle/>
          <a:p>
            <a:r>
              <a:rPr lang="es-MX"/>
              <a:t>EL ASESOR</a:t>
            </a:r>
          </a:p>
        </p:txBody>
      </p:sp>
      <p:sp>
        <p:nvSpPr>
          <p:cNvPr id="35845" name="Rectangle 5"/>
          <p:cNvSpPr>
            <a:spLocks noGrp="1" noChangeArrowheads="1"/>
          </p:cNvSpPr>
          <p:nvPr>
            <p:ph type="body" sz="half" idx="4294967295"/>
          </p:nvPr>
        </p:nvSpPr>
        <p:spPr>
          <a:xfrm>
            <a:off x="428596" y="1571612"/>
            <a:ext cx="4038600" cy="4525963"/>
          </a:xfrm>
        </p:spPr>
        <p:txBody>
          <a:bodyPr/>
          <a:lstStyle/>
          <a:p>
            <a:r>
              <a:rPr lang="es-MX" sz="2600" dirty="0"/>
              <a:t>PUNTUAL</a:t>
            </a:r>
          </a:p>
          <a:p>
            <a:endParaRPr lang="es-MX" sz="2600" dirty="0"/>
          </a:p>
          <a:p>
            <a:endParaRPr lang="es-MX" sz="2600" dirty="0"/>
          </a:p>
          <a:p>
            <a:endParaRPr lang="es-MX" sz="2600" dirty="0"/>
          </a:p>
          <a:p>
            <a:r>
              <a:rPr lang="es-MX" sz="2600" dirty="0"/>
              <a:t>CUMPLIDO</a:t>
            </a:r>
          </a:p>
          <a:p>
            <a:endParaRPr lang="es-MX" sz="2600" dirty="0"/>
          </a:p>
          <a:p>
            <a:endParaRPr lang="es-MX" sz="2600" dirty="0"/>
          </a:p>
          <a:p>
            <a:r>
              <a:rPr lang="es-MX" sz="2600" dirty="0"/>
              <a:t>ORDENADO</a:t>
            </a:r>
          </a:p>
        </p:txBody>
      </p:sp>
      <p:sp>
        <p:nvSpPr>
          <p:cNvPr id="35846" name="Rectangle 6"/>
          <p:cNvSpPr>
            <a:spLocks noGrp="1" noChangeArrowheads="1"/>
          </p:cNvSpPr>
          <p:nvPr>
            <p:ph type="body" sz="half" idx="4294967295"/>
          </p:nvPr>
        </p:nvSpPr>
        <p:spPr>
          <a:xfrm>
            <a:off x="4000496" y="1857364"/>
            <a:ext cx="4110038" cy="4786346"/>
          </a:xfrm>
        </p:spPr>
        <p:txBody>
          <a:bodyPr/>
          <a:lstStyle/>
          <a:p>
            <a:r>
              <a:rPr lang="es-MX" sz="2600" dirty="0"/>
              <a:t>La puntualidad es un valor que el cliente aprecia.</a:t>
            </a:r>
          </a:p>
          <a:p>
            <a:endParaRPr lang="es-MX" sz="2600" dirty="0"/>
          </a:p>
          <a:p>
            <a:r>
              <a:rPr lang="es-MX" sz="2600" dirty="0"/>
              <a:t>Lo Prometido es deuda.</a:t>
            </a:r>
          </a:p>
          <a:p>
            <a:pPr>
              <a:buNone/>
            </a:pPr>
            <a:endParaRPr lang="es-MX" sz="2600" dirty="0" smtClean="0"/>
          </a:p>
          <a:p>
            <a:pPr>
              <a:buNone/>
            </a:pPr>
            <a:endParaRPr lang="es-MX" sz="2600" dirty="0" smtClean="0"/>
          </a:p>
          <a:p>
            <a:pPr>
              <a:buNone/>
            </a:pPr>
            <a:endParaRPr lang="es-MX" sz="2600" dirty="0"/>
          </a:p>
          <a:p>
            <a:r>
              <a:rPr lang="es-MX" sz="2600" dirty="0" smtClean="0"/>
              <a:t>Saber planear el trabajo</a:t>
            </a:r>
          </a:p>
          <a:p>
            <a:endParaRPr lang="es-MX" sz="2600" dirty="0"/>
          </a:p>
        </p:txBody>
      </p:sp>
      <p:sp>
        <p:nvSpPr>
          <p:cNvPr id="35848" name="Line 8"/>
          <p:cNvSpPr>
            <a:spLocks noChangeShapeType="1"/>
          </p:cNvSpPr>
          <p:nvPr/>
        </p:nvSpPr>
        <p:spPr bwMode="auto">
          <a:xfrm>
            <a:off x="468313" y="3068638"/>
            <a:ext cx="7775575" cy="0"/>
          </a:xfrm>
          <a:prstGeom prst="line">
            <a:avLst/>
          </a:prstGeom>
          <a:noFill/>
          <a:ln w="9525">
            <a:solidFill>
              <a:schemeClr val="tx1"/>
            </a:solidFill>
            <a:round/>
            <a:headEnd/>
            <a:tailEnd/>
          </a:ln>
          <a:effectLst/>
        </p:spPr>
        <p:txBody>
          <a:bodyPr/>
          <a:lstStyle/>
          <a:p>
            <a:endParaRPr lang="es-ES"/>
          </a:p>
        </p:txBody>
      </p:sp>
      <p:sp>
        <p:nvSpPr>
          <p:cNvPr id="35849" name="Line 9"/>
          <p:cNvSpPr>
            <a:spLocks noChangeShapeType="1"/>
          </p:cNvSpPr>
          <p:nvPr/>
        </p:nvSpPr>
        <p:spPr bwMode="auto">
          <a:xfrm>
            <a:off x="539750" y="4797425"/>
            <a:ext cx="7920038" cy="0"/>
          </a:xfrm>
          <a:prstGeom prst="line">
            <a:avLst/>
          </a:prstGeom>
          <a:noFill/>
          <a:ln w="9525">
            <a:solidFill>
              <a:schemeClr val="tx1"/>
            </a:solidFill>
            <a:round/>
            <a:headEnd/>
            <a:tailEnd/>
          </a:ln>
          <a:effectLst/>
        </p:spPr>
        <p:txBody>
          <a:bodyPr/>
          <a:lstStyle/>
          <a:p>
            <a:endParaRPr lang="es-ES"/>
          </a:p>
        </p:txBody>
      </p:sp>
      <p:sp>
        <p:nvSpPr>
          <p:cNvPr id="35850" name="Line 10"/>
          <p:cNvSpPr>
            <a:spLocks noChangeShapeType="1"/>
          </p:cNvSpPr>
          <p:nvPr/>
        </p:nvSpPr>
        <p:spPr bwMode="auto">
          <a:xfrm>
            <a:off x="250825" y="1428736"/>
            <a:ext cx="7705725" cy="0"/>
          </a:xfrm>
          <a:prstGeom prst="line">
            <a:avLst/>
          </a:prstGeom>
          <a:noFill/>
          <a:ln w="9525">
            <a:solidFill>
              <a:schemeClr val="tx1"/>
            </a:solidFill>
            <a:round/>
            <a:headEnd/>
            <a:tailEnd/>
          </a:ln>
          <a:effectLst/>
        </p:spPr>
        <p:txBody>
          <a:bodyPr/>
          <a:lstStyle/>
          <a:p>
            <a:endParaRPr lang="es-ES"/>
          </a:p>
        </p:txBody>
      </p:sp>
    </p:spTree>
    <p:extLst>
      <p:ext uri="{BB962C8B-B14F-4D97-AF65-F5344CB8AC3E}">
        <p14:creationId xmlns:p14="http://schemas.microsoft.com/office/powerpoint/2010/main" val="3224186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idx="4294967295"/>
          </p:nvPr>
        </p:nvSpPr>
        <p:spPr>
          <a:xfrm>
            <a:off x="0" y="274638"/>
            <a:ext cx="8229600" cy="1143000"/>
          </a:xfrm>
          <a:noFill/>
          <a:ln/>
        </p:spPr>
        <p:txBody>
          <a:bodyPr/>
          <a:lstStyle/>
          <a:p>
            <a:r>
              <a:rPr lang="es-MX"/>
              <a:t>EL ASESOR</a:t>
            </a:r>
          </a:p>
        </p:txBody>
      </p:sp>
      <p:sp>
        <p:nvSpPr>
          <p:cNvPr id="37893" name="Rectangle 5"/>
          <p:cNvSpPr>
            <a:spLocks noGrp="1" noChangeArrowheads="1"/>
          </p:cNvSpPr>
          <p:nvPr>
            <p:ph type="body" sz="half" idx="4294967295"/>
          </p:nvPr>
        </p:nvSpPr>
        <p:spPr>
          <a:xfrm>
            <a:off x="819152" y="1617681"/>
            <a:ext cx="4038600" cy="4525963"/>
          </a:xfrm>
        </p:spPr>
        <p:txBody>
          <a:bodyPr/>
          <a:lstStyle/>
          <a:p>
            <a:r>
              <a:rPr lang="es-MX" sz="2600" dirty="0"/>
              <a:t>RESPETUOSO</a:t>
            </a:r>
          </a:p>
          <a:p>
            <a:endParaRPr lang="es-MX" sz="2600" dirty="0"/>
          </a:p>
          <a:p>
            <a:endParaRPr lang="es-MX" sz="2600" dirty="0"/>
          </a:p>
          <a:p>
            <a:endParaRPr lang="es-MX" sz="2600" dirty="0"/>
          </a:p>
          <a:p>
            <a:r>
              <a:rPr lang="es-MX" sz="2600" dirty="0"/>
              <a:t>AMABLE</a:t>
            </a:r>
          </a:p>
          <a:p>
            <a:endParaRPr lang="es-MX" sz="2600" dirty="0"/>
          </a:p>
          <a:p>
            <a:endParaRPr lang="es-MX" sz="2600" dirty="0"/>
          </a:p>
          <a:p>
            <a:r>
              <a:rPr lang="es-MX" sz="2600" dirty="0"/>
              <a:t>DEBE TENER  MISIÓN</a:t>
            </a:r>
          </a:p>
          <a:p>
            <a:endParaRPr lang="es-MX" sz="2600" dirty="0"/>
          </a:p>
        </p:txBody>
      </p:sp>
      <p:sp>
        <p:nvSpPr>
          <p:cNvPr id="37894" name="Rectangle 6"/>
          <p:cNvSpPr>
            <a:spLocks noGrp="1" noChangeArrowheads="1"/>
          </p:cNvSpPr>
          <p:nvPr>
            <p:ph type="body" sz="half" idx="4294967295"/>
          </p:nvPr>
        </p:nvSpPr>
        <p:spPr>
          <a:xfrm>
            <a:off x="5105400" y="1714488"/>
            <a:ext cx="3681442" cy="4662487"/>
          </a:xfrm>
        </p:spPr>
        <p:txBody>
          <a:bodyPr/>
          <a:lstStyle/>
          <a:p>
            <a:r>
              <a:rPr lang="es-MX" sz="2600" dirty="0"/>
              <a:t>El cliente solicita respeto con su tiempo y trato..</a:t>
            </a:r>
          </a:p>
          <a:p>
            <a:endParaRPr lang="es-MX" sz="2600" dirty="0"/>
          </a:p>
          <a:p>
            <a:r>
              <a:rPr lang="es-MX" sz="2600" dirty="0"/>
              <a:t>Cortés pero claro y seguro</a:t>
            </a:r>
          </a:p>
          <a:p>
            <a:pPr>
              <a:buFont typeface="Wingdings" pitchFamily="2" charset="2"/>
              <a:buNone/>
            </a:pPr>
            <a:endParaRPr lang="es-MX" sz="2600" dirty="0"/>
          </a:p>
          <a:p>
            <a:endParaRPr lang="es-MX" sz="2600" dirty="0" smtClean="0"/>
          </a:p>
          <a:p>
            <a:endParaRPr lang="es-MX" sz="2600" dirty="0" smtClean="0"/>
          </a:p>
          <a:p>
            <a:r>
              <a:rPr lang="es-MX" sz="2600" dirty="0" smtClean="0"/>
              <a:t>Personal </a:t>
            </a:r>
            <a:r>
              <a:rPr lang="es-MX" sz="2600" dirty="0"/>
              <a:t>y Empresarial.</a:t>
            </a:r>
          </a:p>
          <a:p>
            <a:endParaRPr lang="es-MX" sz="2600" dirty="0"/>
          </a:p>
        </p:txBody>
      </p:sp>
      <p:sp>
        <p:nvSpPr>
          <p:cNvPr id="37895" name="Line 7"/>
          <p:cNvSpPr>
            <a:spLocks noChangeShapeType="1"/>
          </p:cNvSpPr>
          <p:nvPr/>
        </p:nvSpPr>
        <p:spPr bwMode="auto">
          <a:xfrm>
            <a:off x="395288" y="1628775"/>
            <a:ext cx="7632700" cy="0"/>
          </a:xfrm>
          <a:prstGeom prst="line">
            <a:avLst/>
          </a:prstGeom>
          <a:noFill/>
          <a:ln w="9525">
            <a:solidFill>
              <a:schemeClr val="tx1"/>
            </a:solidFill>
            <a:round/>
            <a:headEnd/>
            <a:tailEnd/>
          </a:ln>
          <a:effectLst/>
        </p:spPr>
        <p:txBody>
          <a:bodyPr/>
          <a:lstStyle/>
          <a:p>
            <a:endParaRPr lang="es-ES"/>
          </a:p>
        </p:txBody>
      </p:sp>
      <p:sp>
        <p:nvSpPr>
          <p:cNvPr id="37896" name="Line 8"/>
          <p:cNvSpPr>
            <a:spLocks noChangeShapeType="1"/>
          </p:cNvSpPr>
          <p:nvPr/>
        </p:nvSpPr>
        <p:spPr bwMode="auto">
          <a:xfrm>
            <a:off x="395288" y="2928934"/>
            <a:ext cx="8353425" cy="0"/>
          </a:xfrm>
          <a:prstGeom prst="line">
            <a:avLst/>
          </a:prstGeom>
          <a:noFill/>
          <a:ln w="9525">
            <a:solidFill>
              <a:schemeClr val="tx1"/>
            </a:solidFill>
            <a:round/>
            <a:headEnd/>
            <a:tailEnd/>
          </a:ln>
          <a:effectLst/>
        </p:spPr>
        <p:txBody>
          <a:bodyPr/>
          <a:lstStyle/>
          <a:p>
            <a:endParaRPr lang="es-ES"/>
          </a:p>
        </p:txBody>
      </p:sp>
      <p:sp>
        <p:nvSpPr>
          <p:cNvPr id="37897" name="Line 9"/>
          <p:cNvSpPr>
            <a:spLocks noChangeShapeType="1"/>
          </p:cNvSpPr>
          <p:nvPr/>
        </p:nvSpPr>
        <p:spPr bwMode="auto">
          <a:xfrm>
            <a:off x="395288" y="4581525"/>
            <a:ext cx="8424862" cy="0"/>
          </a:xfrm>
          <a:prstGeom prst="line">
            <a:avLst/>
          </a:prstGeom>
          <a:noFill/>
          <a:ln w="9525">
            <a:solidFill>
              <a:schemeClr val="tx1"/>
            </a:solidFill>
            <a:round/>
            <a:headEnd/>
            <a:tailEnd/>
          </a:ln>
          <a:effectLst/>
        </p:spPr>
        <p:txBody>
          <a:bodyPr/>
          <a:lstStyle/>
          <a:p>
            <a:endParaRPr lang="es-ES"/>
          </a:p>
        </p:txBody>
      </p:sp>
    </p:spTree>
    <p:extLst>
      <p:ext uri="{BB962C8B-B14F-4D97-AF65-F5344CB8AC3E}">
        <p14:creationId xmlns:p14="http://schemas.microsoft.com/office/powerpoint/2010/main" val="798842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title" idx="4294967295"/>
          </p:nvPr>
        </p:nvSpPr>
        <p:spPr>
          <a:xfrm>
            <a:off x="0" y="274638"/>
            <a:ext cx="8229600" cy="1143000"/>
          </a:xfrm>
        </p:spPr>
        <p:txBody>
          <a:bodyPr/>
          <a:lstStyle/>
          <a:p>
            <a:r>
              <a:rPr lang="es-ES" dirty="0" smtClean="0"/>
              <a:t>LA PROFESIÓN INMOBILIARIA.</a:t>
            </a:r>
          </a:p>
        </p:txBody>
      </p:sp>
      <p:sp>
        <p:nvSpPr>
          <p:cNvPr id="5122" name="3 Marcador de fecha"/>
          <p:cNvSpPr>
            <a:spLocks noGrp="1"/>
          </p:cNvSpPr>
          <p:nvPr>
            <p:ph type="dt" sz="quarter" idx="4294967295"/>
          </p:nvPr>
        </p:nvSpPr>
        <p:spPr>
          <a:xfrm>
            <a:off x="0" y="6356350"/>
            <a:ext cx="2133600" cy="365125"/>
          </a:xfrm>
        </p:spPr>
        <p:txBody>
          <a:bodyPr/>
          <a:lstStyle/>
          <a:p>
            <a:pPr>
              <a:defRPr/>
            </a:pPr>
            <a:fld id="{17DDA28B-CC51-4B5A-8440-E649E3648BB3}" type="datetime1">
              <a:rPr lang="es-ES"/>
              <a:pPr>
                <a:defRPr/>
              </a:pPr>
              <a:t>21/04/2015</a:t>
            </a:fld>
            <a:endParaRPr lang="es-ES" dirty="0"/>
          </a:p>
        </p:txBody>
      </p:sp>
      <p:sp>
        <p:nvSpPr>
          <p:cNvPr id="5123" name="5 Marcador de número de diapositiva"/>
          <p:cNvSpPr>
            <a:spLocks noGrp="1"/>
          </p:cNvSpPr>
          <p:nvPr>
            <p:ph type="sldNum" sz="quarter" idx="4294967295"/>
          </p:nvPr>
        </p:nvSpPr>
        <p:spPr>
          <a:xfrm>
            <a:off x="7010400" y="6356350"/>
            <a:ext cx="2133600" cy="365125"/>
          </a:xfrm>
        </p:spPr>
        <p:txBody>
          <a:bodyPr/>
          <a:lstStyle/>
          <a:p>
            <a:pPr>
              <a:defRPr/>
            </a:pPr>
            <a:fld id="{9300BD3D-08D7-46E2-AF7F-B93EDCE1A871}" type="slidenum">
              <a:rPr lang="es-ES"/>
              <a:pPr>
                <a:defRPr/>
              </a:pPr>
              <a:t>3</a:t>
            </a:fld>
            <a:endParaRPr lang="es-ES" dirty="0"/>
          </a:p>
        </p:txBody>
      </p:sp>
      <p:sp>
        <p:nvSpPr>
          <p:cNvPr id="7173" name="Rectangle 7"/>
          <p:cNvSpPr>
            <a:spLocks noGrp="1" noChangeArrowheads="1"/>
          </p:cNvSpPr>
          <p:nvPr>
            <p:ph idx="4294967295"/>
          </p:nvPr>
        </p:nvSpPr>
        <p:spPr>
          <a:xfrm>
            <a:off x="482860" y="1639341"/>
            <a:ext cx="8229600" cy="4525963"/>
          </a:xfrm>
        </p:spPr>
        <p:txBody>
          <a:bodyPr/>
          <a:lstStyle/>
          <a:p>
            <a:r>
              <a:rPr lang="es-ES" dirty="0" smtClean="0"/>
              <a:t>DEFINICION</a:t>
            </a:r>
          </a:p>
          <a:p>
            <a:r>
              <a:rPr lang="es-ES" dirty="0" smtClean="0"/>
              <a:t>Actividad permanente por medio de la cual se desarrollan diferentes campos de acción:</a:t>
            </a:r>
          </a:p>
          <a:p>
            <a:r>
              <a:rPr lang="es-ES" dirty="0" smtClean="0"/>
              <a:t>Administración de Inmuebles, Corretaje, Promoción y Gerencia de Proyectos, Avalúos, Administración de Urbanizaciones, desde el punto de vista técnico y administrativo.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0"/>
            <a:ext cx="7543800" cy="1295400"/>
          </a:xfrm>
        </p:spPr>
        <p:txBody>
          <a:bodyPr/>
          <a:lstStyle/>
          <a:p>
            <a:pPr algn="ctr"/>
            <a:r>
              <a:rPr lang="es-MX"/>
              <a:t>EL SER ASESOR INMOBILIARIO</a:t>
            </a:r>
          </a:p>
        </p:txBody>
      </p:sp>
      <p:sp>
        <p:nvSpPr>
          <p:cNvPr id="43011" name="Rectangle 3"/>
          <p:cNvSpPr>
            <a:spLocks noGrp="1" noChangeArrowheads="1"/>
          </p:cNvSpPr>
          <p:nvPr>
            <p:ph type="body" idx="4294967295"/>
          </p:nvPr>
        </p:nvSpPr>
        <p:spPr>
          <a:xfrm>
            <a:off x="414366" y="1689119"/>
            <a:ext cx="8229600" cy="4525963"/>
          </a:xfrm>
        </p:spPr>
        <p:txBody>
          <a:bodyPr/>
          <a:lstStyle/>
          <a:p>
            <a:pPr algn="ctr">
              <a:buFont typeface="Wingdings" pitchFamily="2" charset="2"/>
              <a:buNone/>
            </a:pPr>
            <a:r>
              <a:rPr lang="es-MX" b="1" dirty="0">
                <a:solidFill>
                  <a:schemeClr val="accent2"/>
                </a:solidFill>
              </a:rPr>
              <a:t>TIENE QUE VER CON</a:t>
            </a:r>
            <a:r>
              <a:rPr lang="es-MX" dirty="0"/>
              <a:t>:</a:t>
            </a:r>
          </a:p>
          <a:p>
            <a:pPr algn="ctr">
              <a:buFontTx/>
              <a:buChar char="•"/>
            </a:pPr>
            <a:r>
              <a:rPr lang="es-MX" dirty="0"/>
              <a:t>EL ESTUDIO. PROFESIONALIZARSE.</a:t>
            </a:r>
          </a:p>
          <a:p>
            <a:pPr algn="ctr">
              <a:buFontTx/>
              <a:buChar char="•"/>
            </a:pPr>
            <a:r>
              <a:rPr lang="es-MX" dirty="0"/>
              <a:t>HACER LAS COSAS BIEN DESDE EL PRINCIPIO</a:t>
            </a:r>
          </a:p>
          <a:p>
            <a:pPr algn="ctr">
              <a:buFontTx/>
              <a:buChar char="•"/>
            </a:pPr>
            <a:r>
              <a:rPr lang="es-MX" dirty="0"/>
              <a:t>ESFUERZO PERSONAL.</a:t>
            </a:r>
          </a:p>
          <a:p>
            <a:pPr algn="ctr">
              <a:buFontTx/>
              <a:buChar char="•"/>
            </a:pPr>
            <a:r>
              <a:rPr lang="es-MX" dirty="0"/>
              <a:t>ANALISIS DIARIO DE LAS ACCIONES.</a:t>
            </a:r>
          </a:p>
        </p:txBody>
      </p:sp>
      <p:sp>
        <p:nvSpPr>
          <p:cNvPr id="43012" name="Rectangle 4"/>
          <p:cNvSpPr>
            <a:spLocks noChangeArrowheads="1"/>
          </p:cNvSpPr>
          <p:nvPr/>
        </p:nvSpPr>
        <p:spPr bwMode="auto">
          <a:xfrm>
            <a:off x="539750" y="2276475"/>
            <a:ext cx="8064500" cy="3168650"/>
          </a:xfrm>
          <a:prstGeom prst="rect">
            <a:avLst/>
          </a:prstGeom>
          <a:noFill/>
          <a:ln w="9525">
            <a:solidFill>
              <a:schemeClr val="accent1"/>
            </a:solidFill>
            <a:miter lim="800000"/>
            <a:headEnd/>
            <a:tailEnd/>
          </a:ln>
          <a:effectLst/>
        </p:spPr>
        <p:txBody>
          <a:bodyPr wrap="none" anchor="ctr"/>
          <a:lstStyle/>
          <a:p>
            <a:endParaRPr lang="es-ES"/>
          </a:p>
        </p:txBody>
      </p:sp>
    </p:spTree>
    <p:extLst>
      <p:ext uri="{BB962C8B-B14F-4D97-AF65-F5344CB8AC3E}">
        <p14:creationId xmlns:p14="http://schemas.microsoft.com/office/powerpoint/2010/main" val="7945815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85804" y="274638"/>
            <a:ext cx="6657964" cy="1143000"/>
          </a:xfrm>
        </p:spPr>
        <p:txBody>
          <a:bodyPr>
            <a:normAutofit fontScale="90000"/>
          </a:bodyPr>
          <a:lstStyle/>
          <a:p>
            <a:pPr algn="ctr"/>
            <a:r>
              <a:rPr lang="es-MX" dirty="0"/>
              <a:t>El CLIENTE ACTUAL CONOCE MAS. </a:t>
            </a:r>
            <a:endParaRPr lang="es-ES" dirty="0"/>
          </a:p>
        </p:txBody>
      </p:sp>
      <p:sp>
        <p:nvSpPr>
          <p:cNvPr id="73731" name="Rectangle 3"/>
          <p:cNvSpPr>
            <a:spLocks noGrp="1" noChangeArrowheads="1"/>
          </p:cNvSpPr>
          <p:nvPr>
            <p:ph type="body" idx="4294967295"/>
          </p:nvPr>
        </p:nvSpPr>
        <p:spPr>
          <a:xfrm>
            <a:off x="842994" y="1600200"/>
            <a:ext cx="8229600" cy="4525963"/>
          </a:xfrm>
        </p:spPr>
        <p:txBody>
          <a:bodyPr/>
          <a:lstStyle/>
          <a:p>
            <a:pPr>
              <a:buFont typeface="Wingdings" pitchFamily="2" charset="2"/>
              <a:buNone/>
            </a:pPr>
            <a:r>
              <a:rPr lang="es-MX" dirty="0"/>
              <a:t>	LUEGO EL ASESOR  </a:t>
            </a:r>
            <a:r>
              <a:rPr lang="es-MX" dirty="0" smtClean="0"/>
              <a:t>DE ARRENDAMIENTOS BIEN </a:t>
            </a:r>
            <a:r>
              <a:rPr lang="es-MX" dirty="0"/>
              <a:t>ENTRENADO TIENE: </a:t>
            </a:r>
          </a:p>
          <a:p>
            <a:r>
              <a:rPr lang="es-MX" dirty="0"/>
              <a:t>Un procedimiento de Visitas. </a:t>
            </a:r>
          </a:p>
          <a:p>
            <a:r>
              <a:rPr lang="es-MX" dirty="0"/>
              <a:t>Manejo de la Presentación de los Inmuebles.</a:t>
            </a:r>
          </a:p>
          <a:p>
            <a:r>
              <a:rPr lang="es-MX" dirty="0"/>
              <a:t>Manejo de las Objeciones.</a:t>
            </a:r>
          </a:p>
          <a:p>
            <a:r>
              <a:rPr lang="es-MX" dirty="0"/>
              <a:t>Manejo del Cierre.</a:t>
            </a:r>
          </a:p>
          <a:p>
            <a:r>
              <a:rPr lang="es-MX" dirty="0"/>
              <a:t>Conocimiento del Cliente. </a:t>
            </a:r>
            <a:endParaRPr lang="es-ES" dirty="0"/>
          </a:p>
        </p:txBody>
      </p:sp>
    </p:spTree>
    <p:extLst>
      <p:ext uri="{BB962C8B-B14F-4D97-AF65-F5344CB8AC3E}">
        <p14:creationId xmlns:p14="http://schemas.microsoft.com/office/powerpoint/2010/main" val="633258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274638"/>
            <a:ext cx="8229600" cy="1143000"/>
          </a:xfrm>
        </p:spPr>
        <p:txBody>
          <a:bodyPr/>
          <a:lstStyle/>
          <a:p>
            <a:r>
              <a:rPr lang="es-MX"/>
              <a:t>EL SERVICIO</a:t>
            </a:r>
          </a:p>
        </p:txBody>
      </p:sp>
      <p:sp>
        <p:nvSpPr>
          <p:cNvPr id="44035" name="Rectangle 3"/>
          <p:cNvSpPr>
            <a:spLocks noGrp="1" noChangeArrowheads="1"/>
          </p:cNvSpPr>
          <p:nvPr>
            <p:ph type="body" idx="4294967295"/>
          </p:nvPr>
        </p:nvSpPr>
        <p:spPr>
          <a:xfrm>
            <a:off x="0" y="1600200"/>
            <a:ext cx="8229600" cy="4525963"/>
          </a:xfrm>
        </p:spPr>
        <p:txBody>
          <a:bodyPr/>
          <a:lstStyle/>
          <a:p>
            <a:pPr algn="ctr">
              <a:buFont typeface="Wingdings" pitchFamily="2" charset="2"/>
              <a:buNone/>
            </a:pPr>
            <a:r>
              <a:rPr lang="es-MX" dirty="0">
                <a:solidFill>
                  <a:schemeClr val="accent2"/>
                </a:solidFill>
              </a:rPr>
              <a:t>EL CLIENTE DE HOY TIENE:</a:t>
            </a:r>
          </a:p>
          <a:p>
            <a:pPr>
              <a:buFont typeface="Wingdings" pitchFamily="2" charset="2"/>
              <a:buNone/>
            </a:pPr>
            <a:endParaRPr lang="es-MX" dirty="0">
              <a:solidFill>
                <a:schemeClr val="accent2"/>
              </a:solidFill>
            </a:endParaRPr>
          </a:p>
          <a:p>
            <a:pPr>
              <a:buFont typeface="Wingdings" pitchFamily="2" charset="2"/>
              <a:buNone/>
            </a:pPr>
            <a:endParaRPr lang="es-MX" dirty="0"/>
          </a:p>
          <a:p>
            <a:pPr algn="ctr">
              <a:buFontTx/>
              <a:buChar char="•"/>
            </a:pPr>
            <a:r>
              <a:rPr lang="es-MX" dirty="0"/>
              <a:t>MAS OPCIONES.</a:t>
            </a:r>
          </a:p>
          <a:p>
            <a:pPr algn="ctr">
              <a:buFontTx/>
              <a:buChar char="•"/>
            </a:pPr>
            <a:r>
              <a:rPr lang="es-MX" dirty="0"/>
              <a:t>MAYOR CONOCIMIENTO.</a:t>
            </a:r>
          </a:p>
          <a:p>
            <a:pPr algn="ctr">
              <a:buFontTx/>
              <a:buChar char="•"/>
            </a:pPr>
            <a:r>
              <a:rPr lang="es-MX" dirty="0"/>
              <a:t>Y ES MÁS SOFISTICADO</a:t>
            </a:r>
            <a:r>
              <a:rPr lang="es-MX" dirty="0" smtClean="0"/>
              <a:t>.</a:t>
            </a:r>
          </a:p>
          <a:p>
            <a:pPr marL="0" indent="0" algn="ctr">
              <a:buNone/>
            </a:pPr>
            <a:endParaRPr lang="es-MX" dirty="0"/>
          </a:p>
          <a:p>
            <a:pPr marL="0" indent="0" algn="ctr">
              <a:buNone/>
            </a:pPr>
            <a:endParaRPr lang="es-MX" dirty="0"/>
          </a:p>
        </p:txBody>
      </p:sp>
      <p:sp>
        <p:nvSpPr>
          <p:cNvPr id="44036" name="Line 4"/>
          <p:cNvSpPr>
            <a:spLocks noChangeShapeType="1"/>
          </p:cNvSpPr>
          <p:nvPr/>
        </p:nvSpPr>
        <p:spPr bwMode="auto">
          <a:xfrm>
            <a:off x="468313" y="2276475"/>
            <a:ext cx="8351837" cy="0"/>
          </a:xfrm>
          <a:prstGeom prst="line">
            <a:avLst/>
          </a:prstGeom>
          <a:noFill/>
          <a:ln w="9525">
            <a:solidFill>
              <a:schemeClr val="tx1"/>
            </a:solidFill>
            <a:round/>
            <a:headEnd/>
            <a:tailEnd/>
          </a:ln>
          <a:effectLst/>
        </p:spPr>
        <p:txBody>
          <a:bodyPr/>
          <a:lstStyle/>
          <a:p>
            <a:endParaRPr lang="es-ES"/>
          </a:p>
        </p:txBody>
      </p:sp>
    </p:spTree>
    <p:extLst>
      <p:ext uri="{BB962C8B-B14F-4D97-AF65-F5344CB8AC3E}">
        <p14:creationId xmlns:p14="http://schemas.microsoft.com/office/powerpoint/2010/main" val="1201722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274638"/>
            <a:ext cx="8229600" cy="1143000"/>
          </a:xfrm>
        </p:spPr>
        <p:txBody>
          <a:bodyPr/>
          <a:lstStyle/>
          <a:p>
            <a:r>
              <a:rPr lang="es-MX"/>
              <a:t>EL SERVICIO</a:t>
            </a:r>
          </a:p>
        </p:txBody>
      </p:sp>
      <p:sp>
        <p:nvSpPr>
          <p:cNvPr id="52227" name="Rectangle 3"/>
          <p:cNvSpPr>
            <a:spLocks noGrp="1" noChangeArrowheads="1"/>
          </p:cNvSpPr>
          <p:nvPr>
            <p:ph type="body" idx="4294967295"/>
          </p:nvPr>
        </p:nvSpPr>
        <p:spPr>
          <a:xfrm>
            <a:off x="342928" y="1546243"/>
            <a:ext cx="8229600" cy="4525963"/>
          </a:xfrm>
        </p:spPr>
        <p:txBody>
          <a:bodyPr/>
          <a:lstStyle/>
          <a:p>
            <a:pPr algn="ctr">
              <a:lnSpc>
                <a:spcPct val="90000"/>
              </a:lnSpc>
              <a:buFont typeface="Wingdings" pitchFamily="2" charset="2"/>
              <a:buNone/>
            </a:pPr>
            <a:r>
              <a:rPr lang="es-MX" dirty="0"/>
              <a:t> SE VALORA CUANDO SE HA LOGRADO LA CONFIANZA DEL CLIENTE.</a:t>
            </a:r>
          </a:p>
          <a:p>
            <a:pPr algn="ctr">
              <a:lnSpc>
                <a:spcPct val="90000"/>
              </a:lnSpc>
              <a:buFont typeface="Wingdings" pitchFamily="2" charset="2"/>
              <a:buNone/>
            </a:pPr>
            <a:r>
              <a:rPr lang="es-MX" dirty="0"/>
              <a:t>EL CLIENTE DEBE SENTIR LA DIFERENCIA EN HACER UN NEGOCIO CON UN ASESOR </a:t>
            </a:r>
          </a:p>
          <a:p>
            <a:pPr algn="ctr">
              <a:lnSpc>
                <a:spcPct val="90000"/>
              </a:lnSpc>
              <a:buFont typeface="Wingdings" pitchFamily="2" charset="2"/>
              <a:buNone/>
            </a:pPr>
            <a:endParaRPr lang="es-MX" dirty="0"/>
          </a:p>
          <a:p>
            <a:pPr algn="ctr">
              <a:lnSpc>
                <a:spcPct val="90000"/>
              </a:lnSpc>
              <a:buFont typeface="Wingdings" pitchFamily="2" charset="2"/>
              <a:buNone/>
            </a:pPr>
            <a:endParaRPr lang="es-MX" dirty="0"/>
          </a:p>
          <a:p>
            <a:pPr algn="ctr">
              <a:lnSpc>
                <a:spcPct val="90000"/>
              </a:lnSpc>
              <a:buFont typeface="Wingdings" pitchFamily="2" charset="2"/>
              <a:buNone/>
            </a:pPr>
            <a:r>
              <a:rPr lang="es-MX" dirty="0"/>
              <a:t>Y ESTO ES LO QUE DEBE LOGRAR TODO ASESOR INMOBILIARIO.</a:t>
            </a:r>
          </a:p>
          <a:p>
            <a:pPr algn="ctr">
              <a:lnSpc>
                <a:spcPct val="90000"/>
              </a:lnSpc>
              <a:buFont typeface="Wingdings" pitchFamily="2" charset="2"/>
              <a:buNone/>
            </a:pPr>
            <a:endParaRPr lang="es-MX" dirty="0"/>
          </a:p>
          <a:p>
            <a:pPr>
              <a:lnSpc>
                <a:spcPct val="90000"/>
              </a:lnSpc>
              <a:buFont typeface="Wingdings" pitchFamily="2" charset="2"/>
              <a:buNone/>
            </a:pPr>
            <a:endParaRPr lang="es-MX" dirty="0"/>
          </a:p>
        </p:txBody>
      </p:sp>
      <p:sp>
        <p:nvSpPr>
          <p:cNvPr id="52228" name="Rectangle 4"/>
          <p:cNvSpPr>
            <a:spLocks noChangeArrowheads="1"/>
          </p:cNvSpPr>
          <p:nvPr/>
        </p:nvSpPr>
        <p:spPr bwMode="auto">
          <a:xfrm>
            <a:off x="361979" y="4286256"/>
            <a:ext cx="8281987" cy="1511300"/>
          </a:xfrm>
          <a:prstGeom prst="rect">
            <a:avLst/>
          </a:prstGeom>
          <a:noFill/>
          <a:ln w="9525">
            <a:solidFill>
              <a:schemeClr val="tx2"/>
            </a:solidFill>
            <a:miter lim="800000"/>
            <a:headEnd/>
            <a:tailEnd/>
          </a:ln>
          <a:effectLst/>
        </p:spPr>
        <p:txBody>
          <a:bodyPr wrap="none" anchor="ctr"/>
          <a:lstStyle/>
          <a:p>
            <a:endParaRPr lang="es-ES"/>
          </a:p>
        </p:txBody>
      </p:sp>
    </p:spTree>
    <p:extLst>
      <p:ext uri="{BB962C8B-B14F-4D97-AF65-F5344CB8AC3E}">
        <p14:creationId xmlns:p14="http://schemas.microsoft.com/office/powerpoint/2010/main" val="1731186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274638"/>
            <a:ext cx="8229600" cy="1143000"/>
          </a:xfrm>
        </p:spPr>
        <p:txBody>
          <a:bodyPr/>
          <a:lstStyle/>
          <a:p>
            <a:r>
              <a:rPr lang="es-MX"/>
              <a:t>LA INFORMACIÓN</a:t>
            </a:r>
          </a:p>
        </p:txBody>
      </p:sp>
      <p:sp>
        <p:nvSpPr>
          <p:cNvPr id="53251" name="Rectangle 3"/>
          <p:cNvSpPr>
            <a:spLocks noGrp="1" noChangeArrowheads="1"/>
          </p:cNvSpPr>
          <p:nvPr>
            <p:ph type="body" idx="4294967295"/>
          </p:nvPr>
        </p:nvSpPr>
        <p:spPr>
          <a:xfrm>
            <a:off x="0" y="1600200"/>
            <a:ext cx="8229600" cy="4525963"/>
          </a:xfrm>
        </p:spPr>
        <p:txBody>
          <a:bodyPr/>
          <a:lstStyle/>
          <a:p>
            <a:pPr algn="ctr"/>
            <a:r>
              <a:rPr lang="es-MX">
                <a:solidFill>
                  <a:schemeClr val="accent1"/>
                </a:solidFill>
              </a:rPr>
              <a:t>COMPLETA</a:t>
            </a:r>
          </a:p>
          <a:p>
            <a:pPr algn="ctr"/>
            <a:endParaRPr lang="es-MX">
              <a:solidFill>
                <a:schemeClr val="accent1"/>
              </a:solidFill>
            </a:endParaRPr>
          </a:p>
          <a:p>
            <a:pPr algn="ctr"/>
            <a:endParaRPr lang="es-MX"/>
          </a:p>
          <a:p>
            <a:pPr algn="ctr"/>
            <a:r>
              <a:rPr lang="es-MX">
                <a:solidFill>
                  <a:schemeClr val="accent2"/>
                </a:solidFill>
              </a:rPr>
              <a:t>OPORTUNA</a:t>
            </a:r>
          </a:p>
          <a:p>
            <a:pPr algn="ctr">
              <a:buFont typeface="Wingdings" pitchFamily="2" charset="2"/>
              <a:buNone/>
            </a:pPr>
            <a:endParaRPr lang="es-MX">
              <a:solidFill>
                <a:schemeClr val="accent2"/>
              </a:solidFill>
            </a:endParaRPr>
          </a:p>
          <a:p>
            <a:pPr algn="ctr"/>
            <a:endParaRPr lang="es-MX">
              <a:solidFill>
                <a:schemeClr val="accent2"/>
              </a:solidFill>
            </a:endParaRPr>
          </a:p>
          <a:p>
            <a:pPr algn="ctr"/>
            <a:r>
              <a:rPr lang="es-MX">
                <a:solidFill>
                  <a:schemeClr val="hlink"/>
                </a:solidFill>
              </a:rPr>
              <a:t>VERAZ</a:t>
            </a:r>
          </a:p>
        </p:txBody>
      </p:sp>
    </p:spTree>
    <p:extLst>
      <p:ext uri="{BB962C8B-B14F-4D97-AF65-F5344CB8AC3E}">
        <p14:creationId xmlns:p14="http://schemas.microsoft.com/office/powerpoint/2010/main" val="2104273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274638"/>
            <a:ext cx="8229600" cy="1143000"/>
          </a:xfrm>
        </p:spPr>
        <p:txBody>
          <a:bodyPr/>
          <a:lstStyle/>
          <a:p>
            <a:pPr algn="ctr"/>
            <a:r>
              <a:rPr lang="es-MX"/>
              <a:t>INFORMACION</a:t>
            </a:r>
            <a:endParaRPr lang="es-ES"/>
          </a:p>
        </p:txBody>
      </p:sp>
      <p:sp>
        <p:nvSpPr>
          <p:cNvPr id="76803" name="Rectangle 3"/>
          <p:cNvSpPr>
            <a:spLocks noGrp="1" noChangeArrowheads="1"/>
          </p:cNvSpPr>
          <p:nvPr>
            <p:ph type="body" idx="4294967295"/>
          </p:nvPr>
        </p:nvSpPr>
        <p:spPr>
          <a:xfrm>
            <a:off x="914400" y="1643050"/>
            <a:ext cx="8229600" cy="4411662"/>
          </a:xfrm>
        </p:spPr>
        <p:txBody>
          <a:bodyPr>
            <a:normAutofit lnSpcReduction="10000"/>
          </a:bodyPr>
          <a:lstStyle/>
          <a:p>
            <a:r>
              <a:rPr lang="es-MX" dirty="0"/>
              <a:t>QUE INFORMACION DEBO CONOCER. </a:t>
            </a:r>
          </a:p>
          <a:p>
            <a:r>
              <a:rPr lang="es-MX" dirty="0"/>
              <a:t>COMO ORIENTO LOS CLIENTES.</a:t>
            </a:r>
          </a:p>
          <a:p>
            <a:r>
              <a:rPr lang="es-MX" dirty="0"/>
              <a:t>COMO DISTRIBUIR EL TIEMPO. </a:t>
            </a:r>
          </a:p>
          <a:p>
            <a:r>
              <a:rPr lang="es-MX" dirty="0"/>
              <a:t>COMO HACER SEGUIMIENTO. </a:t>
            </a:r>
          </a:p>
          <a:p>
            <a:r>
              <a:rPr lang="es-MX" dirty="0"/>
              <a:t>COMO ORGANIZAR LA INFORMACION. </a:t>
            </a:r>
          </a:p>
          <a:p>
            <a:r>
              <a:rPr lang="es-MX" dirty="0"/>
              <a:t>COMO CONOCER LA CIUDAD. </a:t>
            </a:r>
          </a:p>
          <a:p>
            <a:pPr>
              <a:buFont typeface="Wingdings" pitchFamily="2" charset="2"/>
              <a:buNone/>
            </a:pPr>
            <a:r>
              <a:rPr lang="es-MX" dirty="0"/>
              <a:t>	CONSTRUYAMOS ENTRE TODOS, QUE DEBO SABER Y QUE DEBO PREGUNTAR. </a:t>
            </a:r>
            <a:endParaRPr lang="es-ES" dirty="0"/>
          </a:p>
        </p:txBody>
      </p:sp>
    </p:spTree>
    <p:extLst>
      <p:ext uri="{BB962C8B-B14F-4D97-AF65-F5344CB8AC3E}">
        <p14:creationId xmlns:p14="http://schemas.microsoft.com/office/powerpoint/2010/main" val="3859792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9612" y="656692"/>
            <a:ext cx="6012668" cy="830997"/>
          </a:xfrm>
          <a:prstGeom prst="rect">
            <a:avLst/>
          </a:prstGeom>
          <a:noFill/>
        </p:spPr>
        <p:txBody>
          <a:bodyPr wrap="square" rtlCol="0">
            <a:spAutoFit/>
          </a:bodyPr>
          <a:lstStyle/>
          <a:p>
            <a:r>
              <a:rPr lang="es-CO" sz="2400" dirty="0" smtClean="0"/>
              <a:t>QUE ESPERAN LOS CLIENTES DEL SERVICIO DE ARRENDAMIENTOS</a:t>
            </a:r>
            <a:r>
              <a:rPr lang="es-CO" dirty="0" smtClean="0"/>
              <a:t>. </a:t>
            </a:r>
            <a:endParaRPr lang="es-CO" dirty="0"/>
          </a:p>
        </p:txBody>
      </p:sp>
      <p:sp>
        <p:nvSpPr>
          <p:cNvPr id="3" name="2 CuadroTexto"/>
          <p:cNvSpPr txBox="1"/>
          <p:nvPr/>
        </p:nvSpPr>
        <p:spPr>
          <a:xfrm>
            <a:off x="719572" y="1988840"/>
            <a:ext cx="7236804" cy="3416320"/>
          </a:xfrm>
          <a:prstGeom prst="rect">
            <a:avLst/>
          </a:prstGeom>
          <a:noFill/>
        </p:spPr>
        <p:txBody>
          <a:bodyPr wrap="square" rtlCol="0">
            <a:spAutoFit/>
          </a:bodyPr>
          <a:lstStyle/>
          <a:p>
            <a:pPr>
              <a:buFont typeface="Arial" pitchFamily="34" charset="0"/>
              <a:buChar char="•"/>
            </a:pPr>
            <a:r>
              <a:rPr lang="es-CO" dirty="0" smtClean="0"/>
              <a:t>ATENCION</a:t>
            </a:r>
          </a:p>
          <a:p>
            <a:pPr>
              <a:buFont typeface="Arial" pitchFamily="34" charset="0"/>
              <a:buChar char="•"/>
            </a:pPr>
            <a:r>
              <a:rPr lang="es-CO" dirty="0" smtClean="0"/>
              <a:t>CONOCIMIENTO DEL INMUEBLE.</a:t>
            </a:r>
          </a:p>
          <a:p>
            <a:pPr>
              <a:buFont typeface="Arial" pitchFamily="34" charset="0"/>
              <a:buChar char="•"/>
            </a:pPr>
            <a:r>
              <a:rPr lang="es-CO" dirty="0" smtClean="0"/>
              <a:t>CONOCIMIENTO DEL PROCESO.</a:t>
            </a:r>
          </a:p>
          <a:p>
            <a:pPr>
              <a:buFont typeface="Arial" pitchFamily="34" charset="0"/>
              <a:buChar char="•"/>
            </a:pPr>
            <a:r>
              <a:rPr lang="es-CO" dirty="0" smtClean="0"/>
              <a:t>NECESIDADES DE AMBOS CLIENTES. </a:t>
            </a:r>
          </a:p>
          <a:p>
            <a:pPr>
              <a:buFont typeface="Arial" pitchFamily="34" charset="0"/>
              <a:buChar char="•"/>
            </a:pPr>
            <a:r>
              <a:rPr lang="es-CO" dirty="0" smtClean="0"/>
              <a:t>CONOCIMIENTO DE LA OFERTA Y LA DEMANDA.</a:t>
            </a:r>
          </a:p>
          <a:p>
            <a:pPr>
              <a:buFont typeface="Arial" pitchFamily="34" charset="0"/>
              <a:buChar char="•"/>
            </a:pPr>
            <a:r>
              <a:rPr lang="es-CO" dirty="0" smtClean="0"/>
              <a:t>CONVERTIR EL SERVICIO EN UN BENEFICIO PARA LOS CLIENTES.</a:t>
            </a:r>
          </a:p>
          <a:p>
            <a:pPr>
              <a:buFont typeface="Arial" pitchFamily="34" charset="0"/>
              <a:buChar char="•"/>
            </a:pPr>
            <a:r>
              <a:rPr lang="es-CO" dirty="0" smtClean="0"/>
              <a:t>EN PUBLICIDAD RECONOCEN QUE EL SECTOR  A CRECIDO, PERO NO ES COHERENTE CON QUIEN PRESTA EL SERVICIO. </a:t>
            </a:r>
          </a:p>
          <a:p>
            <a:pPr>
              <a:buFont typeface="Arial" pitchFamily="34" charset="0"/>
              <a:buChar char="•"/>
            </a:pPr>
            <a:r>
              <a:rPr lang="es-CO" dirty="0" smtClean="0"/>
              <a:t>INFORMAR SOBRE LAS CONDICIONES ANTES DE HACER LOS RECORRIDOS. </a:t>
            </a:r>
          </a:p>
          <a:p>
            <a:pPr>
              <a:buFont typeface="Arial" pitchFamily="34" charset="0"/>
              <a:buChar char="•"/>
            </a:pPr>
            <a:r>
              <a:rPr lang="es-CO" dirty="0" smtClean="0"/>
              <a:t>SONDEAR LOS CLIENTES DE FORMA PROACTIVA . </a:t>
            </a:r>
            <a:endParaRPr lang="es-CO"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37</a:t>
            </a:fld>
            <a:endParaRPr lang="es-ES" dirty="0"/>
          </a:p>
        </p:txBody>
      </p:sp>
      <p:sp>
        <p:nvSpPr>
          <p:cNvPr id="6" name="5 CuadroTexto"/>
          <p:cNvSpPr txBox="1"/>
          <p:nvPr/>
        </p:nvSpPr>
        <p:spPr>
          <a:xfrm>
            <a:off x="1475656" y="2525995"/>
            <a:ext cx="6372708" cy="830997"/>
          </a:xfrm>
          <a:prstGeom prst="rect">
            <a:avLst/>
          </a:prstGeom>
          <a:noFill/>
        </p:spPr>
        <p:txBody>
          <a:bodyPr wrap="square" rtlCol="0">
            <a:spAutoFit/>
          </a:bodyPr>
          <a:lstStyle/>
          <a:p>
            <a:r>
              <a:rPr lang="es-CO" sz="4800" dirty="0" smtClean="0"/>
              <a:t>MUCHAS GRACIAS </a:t>
            </a:r>
            <a:endParaRPr lang="es-CO" sz="4800" dirty="0"/>
          </a:p>
        </p:txBody>
      </p:sp>
    </p:spTree>
    <p:extLst>
      <p:ext uri="{BB962C8B-B14F-4D97-AF65-F5344CB8AC3E}">
        <p14:creationId xmlns:p14="http://schemas.microsoft.com/office/powerpoint/2010/main" val="3933380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idx="4294967295"/>
          </p:nvPr>
        </p:nvSpPr>
        <p:spPr>
          <a:xfrm>
            <a:off x="0" y="274638"/>
            <a:ext cx="8229600" cy="1143000"/>
          </a:xfrm>
        </p:spPr>
        <p:txBody>
          <a:bodyPr/>
          <a:lstStyle/>
          <a:p>
            <a:r>
              <a:rPr lang="es-ES" dirty="0" smtClean="0">
                <a:solidFill>
                  <a:srgbClr val="333300"/>
                </a:solidFill>
              </a:rPr>
              <a:t>SU PAPEL EN LA ECONOMÍA</a:t>
            </a:r>
          </a:p>
        </p:txBody>
      </p:sp>
      <p:sp>
        <p:nvSpPr>
          <p:cNvPr id="6146" name="3 Marcador de fecha"/>
          <p:cNvSpPr>
            <a:spLocks noGrp="1"/>
          </p:cNvSpPr>
          <p:nvPr>
            <p:ph type="dt" sz="quarter" idx="4294967295"/>
          </p:nvPr>
        </p:nvSpPr>
        <p:spPr>
          <a:xfrm>
            <a:off x="0" y="6356350"/>
            <a:ext cx="2133600" cy="365125"/>
          </a:xfrm>
        </p:spPr>
        <p:txBody>
          <a:bodyPr/>
          <a:lstStyle/>
          <a:p>
            <a:pPr>
              <a:defRPr/>
            </a:pPr>
            <a:fld id="{74F56AF8-9187-4F3A-B4F2-61CA75733885}" type="datetime1">
              <a:rPr lang="es-ES"/>
              <a:pPr>
                <a:defRPr/>
              </a:pPr>
              <a:t>21/04/2015</a:t>
            </a:fld>
            <a:endParaRPr lang="es-ES" dirty="0"/>
          </a:p>
        </p:txBody>
      </p:sp>
      <p:sp>
        <p:nvSpPr>
          <p:cNvPr id="6147" name="5 Marcador de número de diapositiva"/>
          <p:cNvSpPr>
            <a:spLocks noGrp="1"/>
          </p:cNvSpPr>
          <p:nvPr>
            <p:ph type="sldNum" sz="quarter" idx="4294967295"/>
          </p:nvPr>
        </p:nvSpPr>
        <p:spPr>
          <a:xfrm>
            <a:off x="7010400" y="6356350"/>
            <a:ext cx="2133600" cy="365125"/>
          </a:xfrm>
        </p:spPr>
        <p:txBody>
          <a:bodyPr/>
          <a:lstStyle/>
          <a:p>
            <a:pPr>
              <a:defRPr/>
            </a:pPr>
            <a:fld id="{E1B7CC1F-AFBA-4D1F-BB18-52CBA69B3E26}" type="slidenum">
              <a:rPr lang="es-ES"/>
              <a:pPr>
                <a:defRPr/>
              </a:pPr>
              <a:t>4</a:t>
            </a:fld>
            <a:endParaRPr lang="es-ES" dirty="0"/>
          </a:p>
        </p:txBody>
      </p:sp>
      <p:sp>
        <p:nvSpPr>
          <p:cNvPr id="8197" name="Rectangle 7"/>
          <p:cNvSpPr>
            <a:spLocks noGrp="1" noChangeArrowheads="1"/>
          </p:cNvSpPr>
          <p:nvPr>
            <p:ph idx="4294967295"/>
          </p:nvPr>
        </p:nvSpPr>
        <p:spPr>
          <a:xfrm>
            <a:off x="1249363" y="1712913"/>
            <a:ext cx="6096000" cy="4308475"/>
          </a:xfrm>
        </p:spPr>
        <p:txBody>
          <a:bodyPr/>
          <a:lstStyle/>
          <a:p>
            <a:pPr algn="just"/>
            <a:r>
              <a:rPr lang="es-ES" sz="2400" b="1" dirty="0" smtClean="0">
                <a:solidFill>
                  <a:srgbClr val="333300"/>
                </a:solidFill>
              </a:rPr>
              <a:t>Las transacciones Inmobiliarias, han existido de tiempo atrás, desde el trueque hasta el pago de dinero. </a:t>
            </a:r>
          </a:p>
          <a:p>
            <a:pPr algn="just"/>
            <a:r>
              <a:rPr lang="es-ES" sz="2400" b="1" dirty="0" smtClean="0">
                <a:solidFill>
                  <a:srgbClr val="333300"/>
                </a:solidFill>
              </a:rPr>
              <a:t>El desarrollo de las ciudades, el crecimiento industrial, productivo y de servicios, han ayudado al incremento de los procesos migratorios del campo a la ciudad.</a:t>
            </a:r>
          </a:p>
          <a:p>
            <a:pPr algn="just"/>
            <a:r>
              <a:rPr lang="es-ES" sz="2400" b="1" dirty="0" smtClean="0">
                <a:solidFill>
                  <a:srgbClr val="333300"/>
                </a:solidFill>
              </a:rPr>
              <a:t>Estas actividades demandaron empleo.</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idx="4294967295"/>
          </p:nvPr>
        </p:nvSpPr>
        <p:spPr>
          <a:xfrm>
            <a:off x="0" y="274638"/>
            <a:ext cx="8229600" cy="1143000"/>
          </a:xfrm>
        </p:spPr>
        <p:txBody>
          <a:bodyPr/>
          <a:lstStyle/>
          <a:p>
            <a:r>
              <a:rPr lang="es-ES" dirty="0" smtClean="0">
                <a:solidFill>
                  <a:srgbClr val="333300"/>
                </a:solidFill>
              </a:rPr>
              <a:t>SU PAPEL EN LA ECONOMÍA</a:t>
            </a:r>
          </a:p>
        </p:txBody>
      </p:sp>
      <p:sp>
        <p:nvSpPr>
          <p:cNvPr id="7170" name="3 Marcador de fecha"/>
          <p:cNvSpPr>
            <a:spLocks noGrp="1"/>
          </p:cNvSpPr>
          <p:nvPr>
            <p:ph type="dt" sz="quarter" idx="4294967295"/>
          </p:nvPr>
        </p:nvSpPr>
        <p:spPr>
          <a:xfrm>
            <a:off x="0" y="6356350"/>
            <a:ext cx="2133600" cy="365125"/>
          </a:xfrm>
        </p:spPr>
        <p:txBody>
          <a:bodyPr/>
          <a:lstStyle/>
          <a:p>
            <a:pPr>
              <a:defRPr/>
            </a:pPr>
            <a:fld id="{EE5BC839-7147-4963-B661-586C225C3CC4}" type="datetime1">
              <a:rPr lang="es-ES"/>
              <a:pPr>
                <a:defRPr/>
              </a:pPr>
              <a:t>21/04/2015</a:t>
            </a:fld>
            <a:endParaRPr lang="es-ES" dirty="0"/>
          </a:p>
        </p:txBody>
      </p:sp>
      <p:sp>
        <p:nvSpPr>
          <p:cNvPr id="7171" name="5 Marcador de número de diapositiva"/>
          <p:cNvSpPr>
            <a:spLocks noGrp="1"/>
          </p:cNvSpPr>
          <p:nvPr>
            <p:ph type="sldNum" sz="quarter" idx="4294967295"/>
          </p:nvPr>
        </p:nvSpPr>
        <p:spPr>
          <a:xfrm>
            <a:off x="7010400" y="6356350"/>
            <a:ext cx="2133600" cy="365125"/>
          </a:xfrm>
        </p:spPr>
        <p:txBody>
          <a:bodyPr/>
          <a:lstStyle/>
          <a:p>
            <a:pPr>
              <a:defRPr/>
            </a:pPr>
            <a:fld id="{C76D2EEF-8FAE-45E0-ABDB-2B88BFD15E56}" type="slidenum">
              <a:rPr lang="es-ES"/>
              <a:pPr>
                <a:defRPr/>
              </a:pPr>
              <a:t>5</a:t>
            </a:fld>
            <a:endParaRPr lang="es-ES" dirty="0"/>
          </a:p>
        </p:txBody>
      </p:sp>
      <p:sp>
        <p:nvSpPr>
          <p:cNvPr id="9221" name="Rectangle 7"/>
          <p:cNvSpPr>
            <a:spLocks noGrp="1" noChangeArrowheads="1"/>
          </p:cNvSpPr>
          <p:nvPr>
            <p:ph idx="4294967295"/>
          </p:nvPr>
        </p:nvSpPr>
        <p:spPr>
          <a:xfrm>
            <a:off x="650875" y="2152650"/>
            <a:ext cx="7718425" cy="2992438"/>
          </a:xfrm>
        </p:spPr>
        <p:txBody>
          <a:bodyPr/>
          <a:lstStyle/>
          <a:p>
            <a:pPr algn="just"/>
            <a:r>
              <a:rPr lang="es-ES" sz="2400" b="1" dirty="0" smtClean="0">
                <a:solidFill>
                  <a:srgbClr val="333300"/>
                </a:solidFill>
              </a:rPr>
              <a:t>El avance en el desarrollo de la Construcción, la cual durante los años 60´s, era en forma individual, hasta el día de hoy en donde los procesos son más complejos y técnicos, tienen una participación importante en la economía del país. </a:t>
            </a:r>
          </a:p>
          <a:p>
            <a:pPr algn="just"/>
            <a:r>
              <a:rPr lang="es-ES" sz="2400" b="1" dirty="0" smtClean="0">
                <a:solidFill>
                  <a:srgbClr val="333300"/>
                </a:solidFill>
              </a:rPr>
              <a:t>Las cuentas nacionales contabilizan nuestro actividad en varias sectores del PIB.</a:t>
            </a:r>
            <a:r>
              <a:rPr lang="es-ES" sz="2400" dirty="0" smtClean="0">
                <a:solidFill>
                  <a:srgbClr val="333300"/>
                </a:solidFill>
              </a:rPr>
              <a:t> </a:t>
            </a:r>
          </a:p>
          <a:p>
            <a:pPr algn="just"/>
            <a:endParaRPr lang="es-ES" sz="2400" dirty="0" smtClean="0">
              <a:solidFill>
                <a:srgbClr val="3333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4294967295"/>
          </p:nvPr>
        </p:nvSpPr>
        <p:spPr>
          <a:xfrm>
            <a:off x="0" y="6356350"/>
            <a:ext cx="2133600" cy="365125"/>
          </a:xfrm>
        </p:spPr>
        <p:txBody>
          <a:bodyPr/>
          <a:lstStyle/>
          <a:p>
            <a:pPr>
              <a:defRPr/>
            </a:pPr>
            <a:fld id="{786E255D-0954-44EE-962F-54EB48A3B6C2}" type="datetime1">
              <a:rPr lang="es-ES" smtClean="0"/>
              <a:pPr>
                <a:defRPr/>
              </a:pPr>
              <a:t>21/04/2015</a:t>
            </a:fld>
            <a:endParaRPr lang="es-ES" dirty="0"/>
          </a:p>
        </p:txBody>
      </p:sp>
      <p:sp>
        <p:nvSpPr>
          <p:cNvPr id="5" name="4 Marcador de número de diapositiva"/>
          <p:cNvSpPr>
            <a:spLocks noGrp="1"/>
          </p:cNvSpPr>
          <p:nvPr>
            <p:ph type="sldNum" sz="quarter" idx="4294967295"/>
          </p:nvPr>
        </p:nvSpPr>
        <p:spPr>
          <a:xfrm>
            <a:off x="7010400" y="6356350"/>
            <a:ext cx="2133600" cy="365125"/>
          </a:xfrm>
        </p:spPr>
        <p:txBody>
          <a:bodyPr/>
          <a:lstStyle/>
          <a:p>
            <a:pPr>
              <a:defRPr/>
            </a:pPr>
            <a:fld id="{63EC7680-9E2B-4DF8-B0F7-3B2CA857060B}" type="slidenum">
              <a:rPr lang="es-ES" smtClean="0"/>
              <a:pPr>
                <a:defRPr/>
              </a:pPr>
              <a:t>6</a:t>
            </a:fld>
            <a:endParaRPr lang="es-ES" dirty="0"/>
          </a:p>
        </p:txBody>
      </p:sp>
      <p:sp>
        <p:nvSpPr>
          <p:cNvPr id="6" name="5 Rectángulo"/>
          <p:cNvSpPr/>
          <p:nvPr/>
        </p:nvSpPr>
        <p:spPr>
          <a:xfrm>
            <a:off x="287524" y="2435404"/>
            <a:ext cx="8460940" cy="1569660"/>
          </a:xfrm>
          <a:prstGeom prst="rect">
            <a:avLst/>
          </a:prstGeom>
        </p:spPr>
        <p:txBody>
          <a:bodyPr wrap="square">
            <a:spAutoFit/>
          </a:bodyPr>
          <a:lstStyle/>
          <a:p>
            <a:pPr algn="ctr"/>
            <a:r>
              <a:rPr lang="es-CO" sz="3200" dirty="0" smtClean="0"/>
              <a:t>Es </a:t>
            </a:r>
            <a:r>
              <a:rPr lang="es-CO" sz="3200" dirty="0"/>
              <a:t>el valor total de la producción corriente todos los </a:t>
            </a:r>
            <a:r>
              <a:rPr lang="es-CO" sz="3200" dirty="0" smtClean="0"/>
              <a:t>bienes </a:t>
            </a:r>
            <a:r>
              <a:rPr lang="es-CO" sz="3200" dirty="0"/>
              <a:t>y servicios de un país, durante un período de tiempo determinado, </a:t>
            </a:r>
          </a:p>
        </p:txBody>
      </p:sp>
      <p:sp>
        <p:nvSpPr>
          <p:cNvPr id="7" name="6 Rectángulo"/>
          <p:cNvSpPr/>
          <p:nvPr/>
        </p:nvSpPr>
        <p:spPr>
          <a:xfrm>
            <a:off x="863588" y="1188041"/>
            <a:ext cx="6372708" cy="584775"/>
          </a:xfrm>
          <a:prstGeom prst="rect">
            <a:avLst/>
          </a:prstGeom>
        </p:spPr>
        <p:txBody>
          <a:bodyPr wrap="square">
            <a:spAutoFit/>
          </a:bodyPr>
          <a:lstStyle/>
          <a:p>
            <a:pPr algn="ctr"/>
            <a:r>
              <a:rPr lang="es-CO" sz="3200" b="1" dirty="0"/>
              <a:t>El producto interno bruto (</a:t>
            </a:r>
            <a:r>
              <a:rPr lang="es-CO" sz="3200" b="1" dirty="0" smtClean="0"/>
              <a:t>PIB)</a:t>
            </a:r>
            <a:endParaRPr lang="es-CO" sz="3200" b="1" dirty="0"/>
          </a:p>
        </p:txBody>
      </p:sp>
    </p:spTree>
    <p:extLst>
      <p:ext uri="{BB962C8B-B14F-4D97-AF65-F5344CB8AC3E}">
        <p14:creationId xmlns:p14="http://schemas.microsoft.com/office/powerpoint/2010/main" val="293557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idx="4294967295"/>
          </p:nvPr>
        </p:nvSpPr>
        <p:spPr>
          <a:xfrm>
            <a:off x="0" y="274638"/>
            <a:ext cx="8229600" cy="1143000"/>
          </a:xfrm>
        </p:spPr>
        <p:txBody>
          <a:bodyPr/>
          <a:lstStyle/>
          <a:p>
            <a:r>
              <a:rPr lang="es-ES" dirty="0" smtClean="0">
                <a:solidFill>
                  <a:srgbClr val="333300"/>
                </a:solidFill>
              </a:rPr>
              <a:t>SECTORES DEL PIB.</a:t>
            </a:r>
          </a:p>
        </p:txBody>
      </p:sp>
      <p:sp>
        <p:nvSpPr>
          <p:cNvPr id="8194" name="3 Marcador de fecha"/>
          <p:cNvSpPr>
            <a:spLocks noGrp="1"/>
          </p:cNvSpPr>
          <p:nvPr>
            <p:ph type="dt" sz="quarter" idx="4294967295"/>
          </p:nvPr>
        </p:nvSpPr>
        <p:spPr>
          <a:xfrm>
            <a:off x="0" y="6356350"/>
            <a:ext cx="2133600" cy="365125"/>
          </a:xfrm>
        </p:spPr>
        <p:txBody>
          <a:bodyPr/>
          <a:lstStyle/>
          <a:p>
            <a:pPr>
              <a:defRPr/>
            </a:pPr>
            <a:fld id="{A672C6F0-25A0-481C-A287-E408349C3B69}" type="datetime1">
              <a:rPr lang="es-ES"/>
              <a:pPr>
                <a:defRPr/>
              </a:pPr>
              <a:t>21/04/2015</a:t>
            </a:fld>
            <a:endParaRPr lang="es-ES" dirty="0"/>
          </a:p>
        </p:txBody>
      </p:sp>
      <p:sp>
        <p:nvSpPr>
          <p:cNvPr id="8195" name="5 Marcador de número de diapositiva"/>
          <p:cNvSpPr>
            <a:spLocks noGrp="1"/>
          </p:cNvSpPr>
          <p:nvPr>
            <p:ph type="sldNum" sz="quarter" idx="4294967295"/>
          </p:nvPr>
        </p:nvSpPr>
        <p:spPr>
          <a:xfrm>
            <a:off x="7010400" y="6356350"/>
            <a:ext cx="2133600" cy="365125"/>
          </a:xfrm>
        </p:spPr>
        <p:txBody>
          <a:bodyPr/>
          <a:lstStyle/>
          <a:p>
            <a:pPr>
              <a:defRPr/>
            </a:pPr>
            <a:fld id="{5B886E25-86F9-4608-B524-2DC1D28656AC}" type="slidenum">
              <a:rPr lang="es-ES"/>
              <a:pPr>
                <a:defRPr/>
              </a:pPr>
              <a:t>7</a:t>
            </a:fld>
            <a:endParaRPr lang="es-ES" dirty="0"/>
          </a:p>
        </p:txBody>
      </p:sp>
      <p:sp>
        <p:nvSpPr>
          <p:cNvPr id="10245" name="Rectangle 7"/>
          <p:cNvSpPr>
            <a:spLocks noGrp="1" noChangeArrowheads="1"/>
          </p:cNvSpPr>
          <p:nvPr>
            <p:ph idx="4294967295"/>
          </p:nvPr>
        </p:nvSpPr>
        <p:spPr>
          <a:xfrm>
            <a:off x="373063" y="1600200"/>
            <a:ext cx="7339012" cy="3581400"/>
          </a:xfrm>
        </p:spPr>
        <p:txBody>
          <a:bodyPr/>
          <a:lstStyle/>
          <a:p>
            <a:pPr>
              <a:buFont typeface="Wingdings" pitchFamily="2" charset="2"/>
              <a:buNone/>
            </a:pPr>
            <a:r>
              <a:rPr lang="es-ES" dirty="0" smtClean="0">
                <a:solidFill>
                  <a:srgbClr val="333300"/>
                </a:solidFill>
              </a:rPr>
              <a:t>	</a:t>
            </a:r>
            <a:r>
              <a:rPr lang="es-ES" b="1" dirty="0" smtClean="0">
                <a:solidFill>
                  <a:srgbClr val="333300"/>
                </a:solidFill>
              </a:rPr>
              <a:t>Agrícola, Industrial, Electricidad y Agua, Construcciones Civiles, Edificación, Comercio, Transporte y Comunicaciones, Financiero, Alquiler de Vivienda, y otros, Servicios de Gobierno y personales, Derecho e impuestos de importación.</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6"/>
          <p:cNvSpPr>
            <a:spLocks noGrp="1" noChangeArrowheads="1"/>
          </p:cNvSpPr>
          <p:nvPr>
            <p:ph type="title" idx="4294967295"/>
          </p:nvPr>
        </p:nvSpPr>
        <p:spPr>
          <a:xfrm>
            <a:off x="3048000" y="544513"/>
            <a:ext cx="6096000" cy="1143000"/>
          </a:xfrm>
        </p:spPr>
        <p:txBody>
          <a:bodyPr rtlCol="0">
            <a:normAutofit fontScale="90000"/>
          </a:bodyPr>
          <a:lstStyle/>
          <a:p>
            <a:pPr fontAlgn="auto">
              <a:spcAft>
                <a:spcPts val="0"/>
              </a:spcAft>
              <a:defRPr/>
            </a:pPr>
            <a:r>
              <a:rPr lang="es-ES" sz="4000" dirty="0" smtClean="0">
                <a:solidFill>
                  <a:schemeClr val="bg1"/>
                </a:solidFill>
              </a:rPr>
              <a:t>PARTICIPACION INMOBILIARIA DENTRO DEL PIB.</a:t>
            </a:r>
          </a:p>
        </p:txBody>
      </p:sp>
      <p:sp>
        <p:nvSpPr>
          <p:cNvPr id="9218" name="3 Marcador de fecha"/>
          <p:cNvSpPr>
            <a:spLocks noGrp="1"/>
          </p:cNvSpPr>
          <p:nvPr>
            <p:ph type="dt" sz="quarter" idx="4294967295"/>
          </p:nvPr>
        </p:nvSpPr>
        <p:spPr>
          <a:xfrm>
            <a:off x="0" y="6356350"/>
            <a:ext cx="2133600" cy="365125"/>
          </a:xfrm>
        </p:spPr>
        <p:txBody>
          <a:bodyPr/>
          <a:lstStyle/>
          <a:p>
            <a:pPr>
              <a:defRPr/>
            </a:pPr>
            <a:fld id="{AB1B23B6-8773-4ECD-A74F-C1CFB28ACBBE}" type="datetime1">
              <a:rPr lang="es-ES"/>
              <a:pPr>
                <a:defRPr/>
              </a:pPr>
              <a:t>21/04/2015</a:t>
            </a:fld>
            <a:endParaRPr lang="es-ES" dirty="0"/>
          </a:p>
        </p:txBody>
      </p:sp>
      <p:sp>
        <p:nvSpPr>
          <p:cNvPr id="9219" name="5 Marcador de número de diapositiva"/>
          <p:cNvSpPr>
            <a:spLocks noGrp="1"/>
          </p:cNvSpPr>
          <p:nvPr>
            <p:ph type="sldNum" sz="quarter" idx="4294967295"/>
          </p:nvPr>
        </p:nvSpPr>
        <p:spPr>
          <a:xfrm>
            <a:off x="7010400" y="6356350"/>
            <a:ext cx="2133600" cy="365125"/>
          </a:xfrm>
        </p:spPr>
        <p:txBody>
          <a:bodyPr/>
          <a:lstStyle/>
          <a:p>
            <a:pPr>
              <a:defRPr/>
            </a:pPr>
            <a:fld id="{49515A57-DBE3-4DD3-8C5C-7CAAC5DAE5A3}" type="slidenum">
              <a:rPr lang="es-ES"/>
              <a:pPr>
                <a:defRPr/>
              </a:pPr>
              <a:t>8</a:t>
            </a:fld>
            <a:endParaRPr lang="es-ES" dirty="0"/>
          </a:p>
        </p:txBody>
      </p:sp>
      <p:sp>
        <p:nvSpPr>
          <p:cNvPr id="9221" name="Rectangle 7"/>
          <p:cNvSpPr>
            <a:spLocks noGrp="1" noChangeArrowheads="1"/>
          </p:cNvSpPr>
          <p:nvPr>
            <p:ph idx="4294967295"/>
          </p:nvPr>
        </p:nvSpPr>
        <p:spPr>
          <a:xfrm>
            <a:off x="1797050" y="1539875"/>
            <a:ext cx="5437188" cy="3386138"/>
          </a:xfrm>
        </p:spPr>
        <p:txBody>
          <a:bodyPr rtlCol="0">
            <a:normAutofit lnSpcReduction="10000"/>
          </a:bodyPr>
          <a:lstStyle/>
          <a:p>
            <a:pPr fontAlgn="auto">
              <a:spcAft>
                <a:spcPts val="0"/>
              </a:spcAft>
              <a:buFont typeface="Wingdings" pitchFamily="2" charset="2"/>
              <a:buNone/>
              <a:defRPr/>
            </a:pPr>
            <a:r>
              <a:rPr lang="es-ES" dirty="0" smtClean="0"/>
              <a:t>	</a:t>
            </a:r>
            <a:r>
              <a:rPr lang="es-ES" u="sng" dirty="0" smtClean="0"/>
              <a:t>SECTORES</a:t>
            </a:r>
          </a:p>
          <a:p>
            <a:pPr fontAlgn="auto">
              <a:spcAft>
                <a:spcPts val="0"/>
              </a:spcAft>
              <a:buFont typeface="Arial" pitchFamily="34" charset="0"/>
              <a:buChar char="•"/>
              <a:defRPr/>
            </a:pPr>
            <a:r>
              <a:rPr lang="es-ES" dirty="0" smtClean="0">
                <a:solidFill>
                  <a:srgbClr val="333300"/>
                </a:solidFill>
              </a:rPr>
              <a:t>INDUSTRIAL</a:t>
            </a:r>
          </a:p>
          <a:p>
            <a:pPr fontAlgn="auto">
              <a:spcAft>
                <a:spcPts val="0"/>
              </a:spcAft>
              <a:buFont typeface="Arial" pitchFamily="34" charset="0"/>
              <a:buChar char="•"/>
              <a:defRPr/>
            </a:pPr>
            <a:r>
              <a:rPr lang="es-ES" dirty="0" smtClean="0">
                <a:solidFill>
                  <a:srgbClr val="333300"/>
                </a:solidFill>
              </a:rPr>
              <a:t>EDIFICACIONES</a:t>
            </a:r>
          </a:p>
          <a:p>
            <a:pPr fontAlgn="auto">
              <a:spcAft>
                <a:spcPts val="0"/>
              </a:spcAft>
              <a:buFont typeface="Arial" pitchFamily="34" charset="0"/>
              <a:buChar char="•"/>
              <a:defRPr/>
            </a:pPr>
            <a:r>
              <a:rPr lang="es-ES" dirty="0" smtClean="0">
                <a:solidFill>
                  <a:srgbClr val="333300"/>
                </a:solidFill>
              </a:rPr>
              <a:t>FINANCIERO</a:t>
            </a:r>
          </a:p>
          <a:p>
            <a:pPr fontAlgn="auto">
              <a:spcAft>
                <a:spcPts val="0"/>
              </a:spcAft>
              <a:buFont typeface="Arial" pitchFamily="34" charset="0"/>
              <a:buChar char="•"/>
              <a:defRPr/>
            </a:pPr>
            <a:r>
              <a:rPr lang="es-ES" dirty="0" smtClean="0">
                <a:solidFill>
                  <a:srgbClr val="333300"/>
                </a:solidFill>
              </a:rPr>
              <a:t>ALQUILER DE VIVIENDA</a:t>
            </a:r>
          </a:p>
          <a:p>
            <a:pPr fontAlgn="auto">
              <a:spcAft>
                <a:spcPts val="0"/>
              </a:spcAft>
              <a:buFont typeface="Arial" pitchFamily="34" charset="0"/>
              <a:buChar char="•"/>
              <a:defRPr/>
            </a:pPr>
            <a:r>
              <a:rPr lang="es-ES" dirty="0" smtClean="0">
                <a:solidFill>
                  <a:srgbClr val="333300"/>
                </a:solidFill>
              </a:rPr>
              <a:t>SERVICIOS DEL GOBIERNO</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a:xfrm>
            <a:off x="0" y="274638"/>
            <a:ext cx="8229600" cy="1143000"/>
          </a:xfrm>
        </p:spPr>
        <p:txBody>
          <a:bodyPr/>
          <a:lstStyle/>
          <a:p>
            <a:r>
              <a:rPr lang="es-MX" dirty="0" smtClean="0">
                <a:solidFill>
                  <a:srgbClr val="FF0000"/>
                </a:solidFill>
              </a:rPr>
              <a:t>TIPOS DE BIENES RAICES</a:t>
            </a:r>
          </a:p>
        </p:txBody>
      </p:sp>
      <p:sp>
        <p:nvSpPr>
          <p:cNvPr id="10242" name="4 Marcador de fecha"/>
          <p:cNvSpPr>
            <a:spLocks noGrp="1"/>
          </p:cNvSpPr>
          <p:nvPr>
            <p:ph type="dt" sz="quarter" idx="4294967295"/>
          </p:nvPr>
        </p:nvSpPr>
        <p:spPr>
          <a:xfrm>
            <a:off x="0" y="6356350"/>
            <a:ext cx="2133600" cy="365125"/>
          </a:xfrm>
        </p:spPr>
        <p:txBody>
          <a:bodyPr/>
          <a:lstStyle/>
          <a:p>
            <a:pPr>
              <a:defRPr/>
            </a:pPr>
            <a:fld id="{CCE56A83-C2D6-49B5-B8A6-637A0768FFC1}" type="datetime1">
              <a:rPr lang="es-ES"/>
              <a:pPr>
                <a:defRPr/>
              </a:pPr>
              <a:t>21/04/2015</a:t>
            </a:fld>
            <a:endParaRPr lang="es-ES" dirty="0"/>
          </a:p>
        </p:txBody>
      </p:sp>
      <p:sp>
        <p:nvSpPr>
          <p:cNvPr id="10243" name="6 Marcador de número de diapositiva"/>
          <p:cNvSpPr>
            <a:spLocks noGrp="1"/>
          </p:cNvSpPr>
          <p:nvPr>
            <p:ph type="sldNum" sz="quarter" idx="4294967295"/>
          </p:nvPr>
        </p:nvSpPr>
        <p:spPr>
          <a:xfrm>
            <a:off x="7010400" y="6356350"/>
            <a:ext cx="2133600" cy="365125"/>
          </a:xfrm>
        </p:spPr>
        <p:txBody>
          <a:bodyPr/>
          <a:lstStyle/>
          <a:p>
            <a:pPr>
              <a:defRPr/>
            </a:pPr>
            <a:fld id="{AF3B0A41-960F-433F-8609-FEC3162AD707}" type="slidenum">
              <a:rPr lang="es-ES"/>
              <a:pPr>
                <a:defRPr/>
              </a:pPr>
              <a:t>9</a:t>
            </a:fld>
            <a:endParaRPr lang="es-ES" dirty="0"/>
          </a:p>
        </p:txBody>
      </p:sp>
      <p:sp>
        <p:nvSpPr>
          <p:cNvPr id="12293" name="Rectangle 5"/>
          <p:cNvSpPr>
            <a:spLocks noGrp="1" noChangeArrowheads="1"/>
          </p:cNvSpPr>
          <p:nvPr>
            <p:ph sz="half" idx="4294967295"/>
          </p:nvPr>
        </p:nvSpPr>
        <p:spPr>
          <a:xfrm>
            <a:off x="2330450" y="1582738"/>
            <a:ext cx="2971800" cy="4438650"/>
          </a:xfrm>
        </p:spPr>
        <p:txBody>
          <a:bodyPr/>
          <a:lstStyle/>
          <a:p>
            <a:r>
              <a:rPr lang="es-MX" sz="2400" u="sng" dirty="0" smtClean="0">
                <a:solidFill>
                  <a:srgbClr val="FF0000"/>
                </a:solidFill>
              </a:rPr>
              <a:t>RESIDENCIALES</a:t>
            </a:r>
            <a:endParaRPr lang="es-MX" sz="2400" u="sng" dirty="0" smtClean="0">
              <a:solidFill>
                <a:srgbClr val="333300"/>
              </a:solidFill>
            </a:endParaRPr>
          </a:p>
          <a:p>
            <a:pPr lvl="1"/>
            <a:r>
              <a:rPr lang="es-MX" sz="2200" dirty="0" smtClean="0">
                <a:solidFill>
                  <a:srgbClr val="333300"/>
                </a:solidFill>
              </a:rPr>
              <a:t>Multifamiliares</a:t>
            </a:r>
          </a:p>
          <a:p>
            <a:pPr lvl="1"/>
            <a:r>
              <a:rPr lang="es-MX" sz="2200" dirty="0" smtClean="0">
                <a:solidFill>
                  <a:srgbClr val="333300"/>
                </a:solidFill>
              </a:rPr>
              <a:t>Bifamiliares</a:t>
            </a:r>
          </a:p>
          <a:p>
            <a:pPr lvl="1"/>
            <a:r>
              <a:rPr lang="es-MX" sz="2200" dirty="0" smtClean="0">
                <a:solidFill>
                  <a:srgbClr val="333300"/>
                </a:solidFill>
              </a:rPr>
              <a:t>Unifamiliares</a:t>
            </a:r>
          </a:p>
          <a:p>
            <a:pPr lvl="1"/>
            <a:endParaRPr lang="es-MX" sz="2200" dirty="0" smtClean="0">
              <a:solidFill>
                <a:srgbClr val="333300"/>
              </a:solidFill>
            </a:endParaRPr>
          </a:p>
          <a:p>
            <a:r>
              <a:rPr lang="es-MX" sz="2400" u="sng" dirty="0" smtClean="0">
                <a:solidFill>
                  <a:srgbClr val="333300"/>
                </a:solidFill>
              </a:rPr>
              <a:t>COMERCIALES</a:t>
            </a:r>
          </a:p>
          <a:p>
            <a:pPr lvl="1"/>
            <a:r>
              <a:rPr lang="es-MX" sz="2200" dirty="0" smtClean="0">
                <a:solidFill>
                  <a:srgbClr val="333300"/>
                </a:solidFill>
              </a:rPr>
              <a:t>Locales</a:t>
            </a:r>
          </a:p>
          <a:p>
            <a:pPr lvl="1"/>
            <a:r>
              <a:rPr lang="es-MX" sz="2200" dirty="0" smtClean="0">
                <a:solidFill>
                  <a:srgbClr val="333300"/>
                </a:solidFill>
              </a:rPr>
              <a:t>Centros Comerciales</a:t>
            </a:r>
          </a:p>
          <a:p>
            <a:pPr lvl="1"/>
            <a:r>
              <a:rPr lang="es-MX" sz="2200" dirty="0" smtClean="0">
                <a:solidFill>
                  <a:srgbClr val="333300"/>
                </a:solidFill>
              </a:rPr>
              <a:t>Oficinas</a:t>
            </a:r>
          </a:p>
          <a:p>
            <a:pPr lvl="1"/>
            <a:endParaRPr lang="es-MX" sz="2200" dirty="0" smtClean="0">
              <a:solidFill>
                <a:schemeClr val="bg1"/>
              </a:solidFill>
            </a:endParaRPr>
          </a:p>
        </p:txBody>
      </p:sp>
      <p:sp>
        <p:nvSpPr>
          <p:cNvPr id="12294" name="Rectangle 6"/>
          <p:cNvSpPr>
            <a:spLocks noGrp="1" noChangeArrowheads="1"/>
          </p:cNvSpPr>
          <p:nvPr>
            <p:ph sz="half" idx="4294967295"/>
          </p:nvPr>
        </p:nvSpPr>
        <p:spPr>
          <a:xfrm>
            <a:off x="5688013" y="2492375"/>
            <a:ext cx="3455987" cy="4365625"/>
          </a:xfrm>
        </p:spPr>
        <p:txBody>
          <a:bodyPr/>
          <a:lstStyle/>
          <a:p>
            <a:r>
              <a:rPr lang="es-MX" sz="2400" u="sng" dirty="0" smtClean="0">
                <a:solidFill>
                  <a:srgbClr val="0070C0"/>
                </a:solidFill>
              </a:rPr>
              <a:t>INSTITUCIONALES</a:t>
            </a:r>
          </a:p>
          <a:p>
            <a:pPr lvl="1"/>
            <a:r>
              <a:rPr lang="es-MX" sz="2200" dirty="0" smtClean="0"/>
              <a:t>Colegios</a:t>
            </a:r>
          </a:p>
          <a:p>
            <a:pPr lvl="1"/>
            <a:r>
              <a:rPr lang="es-MX" sz="2200" dirty="0" smtClean="0"/>
              <a:t>Clínicas</a:t>
            </a:r>
          </a:p>
          <a:p>
            <a:pPr lvl="1"/>
            <a:r>
              <a:rPr lang="es-MX" sz="2200" dirty="0" smtClean="0"/>
              <a:t>Clubes</a:t>
            </a:r>
          </a:p>
          <a:p>
            <a:pPr lvl="1"/>
            <a:r>
              <a:rPr lang="es-MX" sz="2200" dirty="0" smtClean="0"/>
              <a:t>Hoteles</a:t>
            </a:r>
          </a:p>
          <a:p>
            <a:pPr lvl="1"/>
            <a:r>
              <a:rPr lang="es-MX" sz="2200" dirty="0" smtClean="0"/>
              <a:t>Empresariales</a:t>
            </a:r>
          </a:p>
          <a:p>
            <a:pPr lvl="1"/>
            <a:endParaRPr lang="es-MX" sz="2200" dirty="0" smtClean="0"/>
          </a:p>
          <a:p>
            <a:r>
              <a:rPr lang="es-MX" sz="2400" u="sng" dirty="0" smtClean="0">
                <a:solidFill>
                  <a:srgbClr val="000000"/>
                </a:solidFill>
              </a:rPr>
              <a:t>INDUSTRIALES</a:t>
            </a:r>
          </a:p>
          <a:p>
            <a:pPr lvl="1"/>
            <a:r>
              <a:rPr lang="es-MX" sz="2200" dirty="0" smtClean="0"/>
              <a:t>Bodegas</a:t>
            </a:r>
          </a:p>
          <a:p>
            <a:pPr lvl="1"/>
            <a:r>
              <a:rPr lang="es-MX" sz="2200" dirty="0" smtClean="0"/>
              <a:t>Industrias</a:t>
            </a:r>
          </a:p>
        </p:txBody>
      </p:sp>
      <p:sp>
        <p:nvSpPr>
          <p:cNvPr id="12295" name="Rectangle 7"/>
          <p:cNvSpPr>
            <a:spLocks noChangeArrowheads="1"/>
          </p:cNvSpPr>
          <p:nvPr/>
        </p:nvSpPr>
        <p:spPr bwMode="auto">
          <a:xfrm>
            <a:off x="2205038" y="1520825"/>
            <a:ext cx="2951162" cy="1692275"/>
          </a:xfrm>
          <a:prstGeom prst="rect">
            <a:avLst/>
          </a:prstGeom>
          <a:noFill/>
          <a:ln w="9525">
            <a:solidFill>
              <a:schemeClr val="accent2"/>
            </a:solidFill>
            <a:miter lim="800000"/>
            <a:headEnd/>
            <a:tailEnd/>
          </a:ln>
        </p:spPr>
        <p:txBody>
          <a:bodyPr wrap="none" anchor="ctr"/>
          <a:lstStyle/>
          <a:p>
            <a:endParaRPr lang="es-MX" dirty="0"/>
          </a:p>
        </p:txBody>
      </p:sp>
      <p:sp>
        <p:nvSpPr>
          <p:cNvPr id="12296" name="Oval 8"/>
          <p:cNvSpPr>
            <a:spLocks noChangeArrowheads="1"/>
          </p:cNvSpPr>
          <p:nvPr/>
        </p:nvSpPr>
        <p:spPr bwMode="auto">
          <a:xfrm>
            <a:off x="1619250" y="3500438"/>
            <a:ext cx="3889375" cy="2233612"/>
          </a:xfrm>
          <a:prstGeom prst="ellipse">
            <a:avLst/>
          </a:prstGeom>
          <a:noFill/>
          <a:ln w="9525">
            <a:solidFill>
              <a:srgbClr val="333300"/>
            </a:solidFill>
            <a:round/>
            <a:headEnd/>
            <a:tailEnd/>
          </a:ln>
        </p:spPr>
        <p:txBody>
          <a:bodyPr wrap="none" anchor="ctr"/>
          <a:lstStyle/>
          <a:p>
            <a:endParaRPr lang="es-MX" dirty="0"/>
          </a:p>
        </p:txBody>
      </p:sp>
      <p:sp>
        <p:nvSpPr>
          <p:cNvPr id="12297" name="Line 9"/>
          <p:cNvSpPr>
            <a:spLocks noChangeShapeType="1"/>
          </p:cNvSpPr>
          <p:nvPr/>
        </p:nvSpPr>
        <p:spPr bwMode="auto">
          <a:xfrm flipH="1">
            <a:off x="5184775" y="2168525"/>
            <a:ext cx="539750" cy="3060700"/>
          </a:xfrm>
          <a:prstGeom prst="line">
            <a:avLst/>
          </a:prstGeom>
          <a:noFill/>
          <a:ln w="9525">
            <a:solidFill>
              <a:srgbClr val="FF0000"/>
            </a:solidFill>
            <a:round/>
            <a:headEnd/>
            <a:tailEnd/>
          </a:ln>
        </p:spPr>
        <p:txBody>
          <a:bodyPr/>
          <a:lstStyle/>
          <a:p>
            <a:endParaRPr lang="es-ES" dirty="0"/>
          </a:p>
        </p:txBody>
      </p:sp>
      <p:sp>
        <p:nvSpPr>
          <p:cNvPr id="12298" name="Line 10"/>
          <p:cNvSpPr>
            <a:spLocks noChangeShapeType="1"/>
          </p:cNvSpPr>
          <p:nvPr/>
        </p:nvSpPr>
        <p:spPr bwMode="auto">
          <a:xfrm flipV="1">
            <a:off x="5184775" y="4941888"/>
            <a:ext cx="3600450" cy="323850"/>
          </a:xfrm>
          <a:prstGeom prst="line">
            <a:avLst/>
          </a:prstGeom>
          <a:noFill/>
          <a:ln w="9525">
            <a:solidFill>
              <a:srgbClr val="FF0000"/>
            </a:solidFill>
            <a:round/>
            <a:headEnd/>
            <a:tailEnd/>
          </a:ln>
        </p:spPr>
        <p:txBody>
          <a:bodyPr/>
          <a:lstStyle/>
          <a:p>
            <a:endParaRPr lang="es-ES" dirty="0"/>
          </a:p>
        </p:txBody>
      </p:sp>
      <p:sp>
        <p:nvSpPr>
          <p:cNvPr id="12299" name="Line 11"/>
          <p:cNvSpPr>
            <a:spLocks noChangeShapeType="1"/>
          </p:cNvSpPr>
          <p:nvPr/>
        </p:nvSpPr>
        <p:spPr bwMode="auto">
          <a:xfrm>
            <a:off x="5724525" y="2205038"/>
            <a:ext cx="3419475" cy="395287"/>
          </a:xfrm>
          <a:prstGeom prst="line">
            <a:avLst/>
          </a:prstGeom>
          <a:noFill/>
          <a:ln w="9525">
            <a:solidFill>
              <a:srgbClr val="FF0000"/>
            </a:solidFill>
            <a:round/>
            <a:headEnd/>
            <a:tailEnd/>
          </a:ln>
        </p:spPr>
        <p:txBody>
          <a:bodyPr/>
          <a:lstStyle/>
          <a:p>
            <a:endParaRPr lang="es-ES" dirty="0"/>
          </a:p>
        </p:txBody>
      </p:sp>
      <p:sp>
        <p:nvSpPr>
          <p:cNvPr id="12300" name="Line 12"/>
          <p:cNvSpPr>
            <a:spLocks noChangeShapeType="1"/>
          </p:cNvSpPr>
          <p:nvPr/>
        </p:nvSpPr>
        <p:spPr bwMode="auto">
          <a:xfrm flipH="1">
            <a:off x="8785225" y="2600325"/>
            <a:ext cx="358775" cy="2341563"/>
          </a:xfrm>
          <a:prstGeom prst="line">
            <a:avLst/>
          </a:prstGeom>
          <a:noFill/>
          <a:ln w="9525">
            <a:solidFill>
              <a:srgbClr val="FF0000"/>
            </a:solidFill>
            <a:round/>
            <a:headEnd/>
            <a:tailEnd/>
          </a:ln>
        </p:spPr>
        <p:txBody>
          <a:bodyPr/>
          <a:lstStyle/>
          <a:p>
            <a:endParaRPr lang="es-ES" dirty="0"/>
          </a:p>
        </p:txBody>
      </p:sp>
      <p:sp>
        <p:nvSpPr>
          <p:cNvPr id="12301" name="Rectangle 17"/>
          <p:cNvSpPr>
            <a:spLocks noChangeArrowheads="1"/>
          </p:cNvSpPr>
          <p:nvPr/>
        </p:nvSpPr>
        <p:spPr bwMode="auto">
          <a:xfrm>
            <a:off x="5292725" y="5049838"/>
            <a:ext cx="3203575" cy="1547812"/>
          </a:xfrm>
          <a:prstGeom prst="rect">
            <a:avLst/>
          </a:prstGeom>
          <a:noFill/>
          <a:ln w="9525">
            <a:solidFill>
              <a:schemeClr val="tx1"/>
            </a:solidFill>
            <a:miter lim="800000"/>
            <a:headEnd/>
            <a:tailEnd/>
          </a:ln>
        </p:spPr>
        <p:txBody>
          <a:bodyPr wrap="none" anchor="ctr"/>
          <a:lstStyle/>
          <a:p>
            <a:endParaRPr lang="es-MX" dirty="0"/>
          </a:p>
        </p:txBody>
      </p:sp>
      <p:sp>
        <p:nvSpPr>
          <p:cNvPr id="12302" name="Text Box 18"/>
          <p:cNvSpPr txBox="1">
            <a:spLocks noChangeArrowheads="1"/>
          </p:cNvSpPr>
          <p:nvPr/>
        </p:nvSpPr>
        <p:spPr bwMode="auto">
          <a:xfrm>
            <a:off x="3100388" y="6129338"/>
            <a:ext cx="1727200" cy="366712"/>
          </a:xfrm>
          <a:prstGeom prst="rect">
            <a:avLst/>
          </a:prstGeom>
          <a:noFill/>
          <a:ln w="9525">
            <a:noFill/>
            <a:miter lim="800000"/>
            <a:headEnd/>
            <a:tailEnd/>
          </a:ln>
        </p:spPr>
        <p:txBody>
          <a:bodyPr>
            <a:spAutoFit/>
          </a:bodyPr>
          <a:lstStyle/>
          <a:p>
            <a:pPr>
              <a:spcBef>
                <a:spcPct val="50000"/>
              </a:spcBef>
            </a:pPr>
            <a:r>
              <a:rPr lang="es-MX" dirty="0"/>
              <a:t>LOTES</a:t>
            </a:r>
            <a:endParaRPr lang="es-ES" dirty="0"/>
          </a:p>
        </p:txBody>
      </p:sp>
      <p:sp>
        <p:nvSpPr>
          <p:cNvPr id="12303" name="Rectangle 19"/>
          <p:cNvSpPr>
            <a:spLocks noChangeArrowheads="1"/>
          </p:cNvSpPr>
          <p:nvPr/>
        </p:nvSpPr>
        <p:spPr bwMode="auto">
          <a:xfrm>
            <a:off x="3038475" y="6092825"/>
            <a:ext cx="1260475" cy="431800"/>
          </a:xfrm>
          <a:prstGeom prst="rect">
            <a:avLst/>
          </a:prstGeom>
          <a:noFill/>
          <a:ln w="9525">
            <a:solidFill>
              <a:schemeClr val="tx1"/>
            </a:solidFill>
            <a:miter lim="800000"/>
            <a:headEnd/>
            <a:tailEnd/>
          </a:ln>
        </p:spPr>
        <p:txBody>
          <a:bodyPr wrap="none" anchor="ctr"/>
          <a:lstStyle/>
          <a:p>
            <a:endParaRPr lang="es-MX"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lantilla Corporativa 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Corporativa OK</Template>
  <TotalTime>556</TotalTime>
  <Words>1262</Words>
  <Application>Microsoft Office PowerPoint</Application>
  <PresentationFormat>Presentación en pantalla (4:3)</PresentationFormat>
  <Paragraphs>307</Paragraphs>
  <Slides>37</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37</vt:i4>
      </vt:variant>
    </vt:vector>
  </HeadingPairs>
  <TitlesOfParts>
    <vt:vector size="42" baseType="lpstr">
      <vt:lpstr>Arial</vt:lpstr>
      <vt:lpstr>Calibri</vt:lpstr>
      <vt:lpstr>Times New Roman</vt:lpstr>
      <vt:lpstr>Wingdings</vt:lpstr>
      <vt:lpstr>Plantilla Corporativa OK</vt:lpstr>
      <vt:lpstr>SEMINARIO</vt:lpstr>
      <vt:lpstr>CONTENIDO DEL MODULO</vt:lpstr>
      <vt:lpstr>LA PROFESIÓN INMOBILIARIA.</vt:lpstr>
      <vt:lpstr>SU PAPEL EN LA ECONOMÍA</vt:lpstr>
      <vt:lpstr>SU PAPEL EN LA ECONOMÍA</vt:lpstr>
      <vt:lpstr>Presentación de PowerPoint</vt:lpstr>
      <vt:lpstr>SECTORES DEL PIB.</vt:lpstr>
      <vt:lpstr>PARTICIPACION INMOBILIARIA DENTRO DEL PIB.</vt:lpstr>
      <vt:lpstr>TIPOS DE BIENES RAICES</vt:lpstr>
      <vt:lpstr>CAMPOS DE ACCION  </vt:lpstr>
      <vt:lpstr>ADMINISTRACION DE INMUEBLES</vt:lpstr>
      <vt:lpstr>REGLAMENTACION VIGENTE</vt:lpstr>
      <vt:lpstr>REGLAMENTACION VIGENTE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FACTORES IMPORTANTES</vt:lpstr>
      <vt:lpstr>EL ASESOR</vt:lpstr>
      <vt:lpstr>EL ASESOR</vt:lpstr>
      <vt:lpstr>EL ASESOR</vt:lpstr>
      <vt:lpstr>EL SER ASESOR INMOBILIARIO</vt:lpstr>
      <vt:lpstr>El CLIENTE ACTUAL CONOCE MAS. </vt:lpstr>
      <vt:lpstr>EL SERVICIO</vt:lpstr>
      <vt:lpstr>EL SERVICIO</vt:lpstr>
      <vt:lpstr>LA INFORMACIÓN</vt:lpstr>
      <vt:lpstr>INFORMACION</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Elena</dc:creator>
  <cp:lastModifiedBy>Ytabares</cp:lastModifiedBy>
  <cp:revision>59</cp:revision>
  <cp:lastPrinted>1601-01-01T00:00:00Z</cp:lastPrinted>
  <dcterms:created xsi:type="dcterms:W3CDTF">1601-01-01T00:00:00Z</dcterms:created>
  <dcterms:modified xsi:type="dcterms:W3CDTF">2015-04-21T21:38:45Z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LCID">
    <vt:i4>3082</vt:i4>
  </property>
</Properties>
</file>