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5" r:id="rId2"/>
  </p:sldMasterIdLst>
  <p:sldIdLst>
    <p:sldId id="256" r:id="rId3"/>
    <p:sldId id="266" r:id="rId4"/>
    <p:sldId id="269" r:id="rId5"/>
    <p:sldId id="271" r:id="rId6"/>
    <p:sldId id="270" r:id="rId7"/>
    <p:sldId id="267" r:id="rId8"/>
    <p:sldId id="272" r:id="rId9"/>
    <p:sldId id="273" r:id="rId10"/>
    <p:sldId id="274" r:id="rId11"/>
    <p:sldId id="275" r:id="rId12"/>
    <p:sldId id="276" r:id="rId13"/>
    <p:sldId id="263" r:id="rId14"/>
    <p:sldId id="278" r:id="rId15"/>
    <p:sldId id="279" r:id="rId16"/>
    <p:sldId id="282" r:id="rId17"/>
  </p:sldIdLst>
  <p:sldSz cx="9144000" cy="6858000" type="screen4x3"/>
  <p:notesSz cx="9144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27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106924"/>
            <a:ext cx="5733288" cy="1751076"/>
          </a:xfrm>
          <a:prstGeom prst="rect">
            <a:avLst/>
          </a:prstGeom>
        </p:spPr>
      </p:pic>
      <p:pic>
        <p:nvPicPr>
          <p:cNvPr id="8" name="7 Imagen" descr="LONJ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72396" y="357166"/>
            <a:ext cx="1203960" cy="104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4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106924"/>
            <a:ext cx="5733288" cy="1751076"/>
          </a:xfrm>
          <a:prstGeom prst="rect">
            <a:avLst/>
          </a:prstGeom>
        </p:spPr>
      </p:pic>
      <p:pic>
        <p:nvPicPr>
          <p:cNvPr id="8" name="7 Imagen" descr="LONJ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72396" y="357166"/>
            <a:ext cx="1203960" cy="104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4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106924"/>
            <a:ext cx="5733288" cy="1751076"/>
          </a:xfrm>
          <a:prstGeom prst="rect">
            <a:avLst/>
          </a:prstGeom>
        </p:spPr>
      </p:pic>
      <p:pic>
        <p:nvPicPr>
          <p:cNvPr id="8" name="7 Imagen" descr="LONJ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72396" y="357166"/>
            <a:ext cx="1203960" cy="104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16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106924"/>
            <a:ext cx="5733288" cy="1751076"/>
          </a:xfrm>
          <a:prstGeom prst="rect">
            <a:avLst/>
          </a:prstGeom>
        </p:spPr>
      </p:pic>
      <p:pic>
        <p:nvPicPr>
          <p:cNvPr id="8" name="7 Imagen" descr="LONJ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72396" y="357166"/>
            <a:ext cx="1203960" cy="104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55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106924"/>
            <a:ext cx="5733288" cy="1751076"/>
          </a:xfrm>
          <a:prstGeom prst="rect">
            <a:avLst/>
          </a:prstGeom>
        </p:spPr>
      </p:pic>
      <p:pic>
        <p:nvPicPr>
          <p:cNvPr id="8" name="7 Imagen" descr="LONJ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72396" y="357166"/>
            <a:ext cx="1203960" cy="104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74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BC04B-917F-4278-9F92-B6E4387AA858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D6BDE-72D8-4C03-A5BA-CAF46EF6370F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1B935-601A-482F-978F-8BA9E7EA4F89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07D12-64AE-42D9-A506-C6B3FEF67BE0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00A92-E035-4DA3-A6F8-A8B7BCBDF686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66FE9-2040-4B09-A6D0-CDBA960B6667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F101A-B5AB-4A3A-9D27-166A2746EB01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8ADE8-2AC3-42C3-8A19-36F6B6429AA0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0AFAE-D75A-45B6-8247-D46568840D7C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B28D0-37D7-4EFB-A07C-9576BFA49400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15584-8F7F-41F1-84E3-0AC22DFB7C32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6 Imagen" descr="1.jpg"/>
          <p:cNvPicPr>
            <a:picLocks noChangeAspect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5106988"/>
            <a:ext cx="5734050" cy="175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7 Imagen" descr="LONJA.jpg"/>
          <p:cNvPicPr>
            <a:picLocks noChangeAspect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572375" y="357188"/>
            <a:ext cx="1203325" cy="104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CO" smtClean="0"/>
          </a:p>
        </p:txBody>
      </p:sp>
      <p:sp>
        <p:nvSpPr>
          <p:cNvPr id="1029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77" r:id="rId14"/>
    <p:sldLayoutId id="2147483678" r:id="rId15"/>
    <p:sldLayoutId id="2147483681" r:id="rId16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CO" smtClean="0"/>
          </a:p>
        </p:txBody>
      </p:sp>
      <p:sp>
        <p:nvSpPr>
          <p:cNvPr id="2051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4A7FFC-B43E-4CD9-A17F-8AB2440B86EF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www.camaramedellin.com.co/site/Portals/0/Documentos/2012/Costumbre%20mercantil_historico_2012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4131" y="2611478"/>
            <a:ext cx="7903038" cy="12556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48016" marR="1091602" algn="ctr">
              <a:lnSpc>
                <a:spcPts val="4475"/>
              </a:lnSpc>
              <a:spcBef>
                <a:spcPts val="223"/>
              </a:spcBef>
            </a:pPr>
            <a:r>
              <a:rPr sz="6600" b="1" spc="0" baseline="3723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LA ADMINISTRACION</a:t>
            </a:r>
            <a:r>
              <a:rPr sz="6600" b="1" spc="-44" baseline="3723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6600" b="1" spc="0" baseline="3723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DE</a:t>
            </a:r>
            <a:endParaRPr sz="44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ts val="5280"/>
              </a:lnSpc>
              <a:spcBef>
                <a:spcPts val="40"/>
              </a:spcBef>
            </a:pPr>
            <a:r>
              <a:rPr sz="6600" b="1" spc="0" baseline="186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INMUEBLES</a:t>
            </a:r>
            <a:r>
              <a:rPr sz="6600" b="1" spc="-44" baseline="186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6600" b="1" spc="0" baseline="186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EN</a:t>
            </a:r>
            <a:r>
              <a:rPr sz="6600" b="1" spc="-19" baseline="186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6600" b="1" spc="0" baseline="186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ARRENDAMIE</a:t>
            </a:r>
            <a:r>
              <a:rPr sz="6600" b="1" spc="-14" baseline="186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N</a:t>
            </a:r>
            <a:r>
              <a:rPr sz="6600" b="1" spc="0" baseline="186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TO</a:t>
            </a:r>
            <a:endParaRPr sz="44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9510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CO" sz="2500" dirty="0"/>
              <a:t>3.2. REPORTE DE ANOMALÍAS Y NUEVOS </a:t>
            </a:r>
            <a:r>
              <a:rPr lang="es-CO" sz="2500" dirty="0" smtClean="0"/>
              <a:t>HECHOS</a:t>
            </a:r>
            <a:r>
              <a:rPr lang="es-CO" sz="2500" dirty="0"/>
              <a:t> </a:t>
            </a:r>
            <a:r>
              <a:rPr lang="es-CO" sz="2500" dirty="0" smtClean="0"/>
              <a:t>(1269)</a:t>
            </a:r>
            <a:endParaRPr lang="es-CO" sz="2500" dirty="0"/>
          </a:p>
          <a:p>
            <a:pPr marL="12700" marR="29157">
              <a:spcBef>
                <a:spcPts val="94"/>
              </a:spcBef>
            </a:pPr>
            <a:r>
              <a:rPr lang="es-CO" sz="2500" dirty="0"/>
              <a:t>Oportunidad de la información.</a:t>
            </a:r>
          </a:p>
          <a:p>
            <a:pPr marL="12700" marR="29157">
              <a:spcBef>
                <a:spcPts val="13"/>
              </a:spcBef>
            </a:pPr>
            <a:r>
              <a:rPr lang="es-CO" sz="2500" dirty="0"/>
              <a:t>Manejo de la conservación del bien.</a:t>
            </a:r>
          </a:p>
          <a:p>
            <a:pPr marL="12700" marR="29157"/>
            <a:r>
              <a:rPr lang="es-CO" sz="2500" dirty="0"/>
              <a:t>Reporte de construcción de mejoras y remodelaciones.</a:t>
            </a:r>
          </a:p>
          <a:p>
            <a:pPr marL="12700" marR="29157"/>
            <a:r>
              <a:rPr lang="es-CO" sz="2500" dirty="0"/>
              <a:t>Inmuebles </a:t>
            </a:r>
            <a:r>
              <a:rPr lang="es-CO" sz="2500" dirty="0" smtClean="0"/>
              <a:t>allanados, embargados o </a:t>
            </a:r>
            <a:r>
              <a:rPr lang="es-CO" sz="2500" dirty="0"/>
              <a:t>secuestrados.</a:t>
            </a:r>
          </a:p>
          <a:p>
            <a:pPr marL="12700" marR="29157"/>
            <a:r>
              <a:rPr lang="es-CO" sz="2500" dirty="0"/>
              <a:t>Novedades contractuales (arrendamiento).</a:t>
            </a:r>
          </a:p>
          <a:p>
            <a:pPr marL="12700">
              <a:spcBef>
                <a:spcPts val="217"/>
              </a:spcBef>
            </a:pPr>
            <a:r>
              <a:rPr lang="es-CO" sz="2500" dirty="0"/>
              <a:t>Responsabilidades concretas del administrador (cánones de </a:t>
            </a:r>
            <a:r>
              <a:rPr lang="es-CO" sz="2500" dirty="0" smtClean="0"/>
              <a:t>arrendamiento</a:t>
            </a:r>
            <a:r>
              <a:rPr lang="es-CO" sz="2500" dirty="0"/>
              <a:t>, cuotas de administración, servicios públicos y daños en el </a:t>
            </a:r>
            <a:r>
              <a:rPr lang="es-CO" sz="2500" dirty="0" smtClean="0"/>
              <a:t>inmueble).</a:t>
            </a:r>
            <a:endParaRPr lang="es-CO" sz="2000" dirty="0">
              <a:latin typeface="Calibri" pitchFamily="34" charset="0"/>
              <a:cs typeface="Calibri" pitchFamily="34" charset="0"/>
            </a:endParaRPr>
          </a:p>
          <a:p>
            <a:endParaRPr lang="es-CO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/>
          <a:lstStyle/>
          <a:p>
            <a:pPr algn="l"/>
            <a:r>
              <a:rPr lang="es-CO" b="1" dirty="0" smtClean="0">
                <a:solidFill>
                  <a:schemeClr val="tx2">
                    <a:lumMod val="75000"/>
                  </a:schemeClr>
                </a:solidFill>
              </a:rPr>
              <a:t>3. Obligaciones del </a:t>
            </a:r>
            <a:br>
              <a:rPr lang="es-CO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CO" b="1" dirty="0" smtClean="0">
                <a:solidFill>
                  <a:schemeClr val="tx2">
                    <a:lumMod val="75000"/>
                  </a:schemeClr>
                </a:solidFill>
              </a:rPr>
              <a:t>administrador</a:t>
            </a:r>
            <a:endParaRPr lang="es-CO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578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642732"/>
            <a:ext cx="8229600" cy="4525963"/>
          </a:xfrm>
        </p:spPr>
        <p:txBody>
          <a:bodyPr/>
          <a:lstStyle/>
          <a:p>
            <a:pPr marL="12700" marR="41833" indent="0">
              <a:lnSpc>
                <a:spcPct val="150000"/>
              </a:lnSpc>
              <a:spcBef>
                <a:spcPts val="365"/>
              </a:spcBef>
              <a:buNone/>
            </a:pPr>
            <a:r>
              <a:rPr lang="es-CO" sz="2500" dirty="0" smtClean="0"/>
              <a:t>3.4 </a:t>
            </a:r>
            <a:r>
              <a:rPr lang="es-CO" sz="2500" dirty="0"/>
              <a:t>ENTREGA DE BIENES Y DINERO PRODUCTO DEL </a:t>
            </a:r>
            <a:r>
              <a:rPr lang="es-CO" sz="2500" dirty="0" smtClean="0"/>
              <a:t>ENCARGO.</a:t>
            </a:r>
          </a:p>
          <a:p>
            <a:pPr marL="12700" marR="41833" indent="0">
              <a:lnSpc>
                <a:spcPct val="150000"/>
              </a:lnSpc>
              <a:spcBef>
                <a:spcPts val="365"/>
              </a:spcBef>
              <a:buNone/>
            </a:pPr>
            <a:endParaRPr lang="es-CO" sz="800" dirty="0"/>
          </a:p>
          <a:p>
            <a:pPr marL="0" indent="0">
              <a:lnSpc>
                <a:spcPct val="150000"/>
              </a:lnSpc>
              <a:spcBef>
                <a:spcPts val="516"/>
              </a:spcBef>
              <a:buNone/>
            </a:pPr>
            <a:r>
              <a:rPr lang="es-CO" sz="2500" dirty="0" smtClean="0"/>
              <a:t>3.5</a:t>
            </a:r>
            <a:r>
              <a:rPr lang="es-CO" sz="2500" dirty="0"/>
              <a:t>. ENTREGA DE PROVECHOS</a:t>
            </a:r>
            <a:r>
              <a:rPr lang="es-CO" sz="2500" dirty="0" smtClean="0"/>
              <a:t>: (1265)</a:t>
            </a:r>
            <a:endParaRPr lang="es-CO" sz="2500" dirty="0"/>
          </a:p>
          <a:p>
            <a:pPr marL="12700">
              <a:spcBef>
                <a:spcPts val="114"/>
              </a:spcBef>
            </a:pPr>
            <a:r>
              <a:rPr lang="pt-BR" sz="2500" dirty="0"/>
              <a:t>Fundamento Jurídico. Código de Comercio.</a:t>
            </a:r>
          </a:p>
          <a:p>
            <a:pPr marL="12700" marR="41833">
              <a:spcBef>
                <a:spcPts val="365"/>
              </a:spcBef>
            </a:pPr>
            <a:r>
              <a:rPr lang="pt-BR" sz="2500" dirty="0"/>
              <a:t>Concepto de provecho </a:t>
            </a:r>
            <a:r>
              <a:rPr lang="pt-BR" sz="2500" dirty="0" err="1"/>
              <a:t>directo</a:t>
            </a:r>
            <a:r>
              <a:rPr lang="pt-BR" sz="2500" dirty="0"/>
              <a:t> e </a:t>
            </a:r>
            <a:r>
              <a:rPr lang="pt-BR" sz="2500" dirty="0" err="1" smtClean="0"/>
              <a:t>indirecto</a:t>
            </a:r>
            <a:endParaRPr lang="pt-BR" sz="2500" dirty="0" smtClean="0"/>
          </a:p>
          <a:p>
            <a:pPr marL="0" marR="41833" indent="0">
              <a:spcBef>
                <a:spcPts val="365"/>
              </a:spcBef>
              <a:buNone/>
            </a:pPr>
            <a:endParaRPr lang="pt-BR" sz="1000" dirty="0"/>
          </a:p>
          <a:p>
            <a:pPr marL="0" indent="0">
              <a:lnSpc>
                <a:spcPct val="150000"/>
              </a:lnSpc>
              <a:spcBef>
                <a:spcPts val="114"/>
              </a:spcBef>
              <a:buNone/>
            </a:pPr>
            <a:r>
              <a:rPr lang="es-CO" sz="2500" dirty="0"/>
              <a:t>3.6. CUMPLIMIENTO DEL ENCARGO:</a:t>
            </a:r>
          </a:p>
          <a:p>
            <a:pPr marL="12700" marR="41833">
              <a:spcBef>
                <a:spcPts val="114"/>
              </a:spcBef>
            </a:pPr>
            <a:r>
              <a:rPr lang="es-CO" sz="2500" dirty="0"/>
              <a:t>Términos y condiciones acordadas.</a:t>
            </a:r>
          </a:p>
          <a:p>
            <a:pPr marL="12700">
              <a:spcBef>
                <a:spcPts val="365"/>
              </a:spcBef>
            </a:pPr>
            <a:r>
              <a:rPr lang="es-CO" sz="2500" dirty="0"/>
              <a:t>Actuación en circunstancias imprevistas.</a:t>
            </a:r>
          </a:p>
          <a:p>
            <a:pPr marL="0" indent="0">
              <a:lnSpc>
                <a:spcPts val="2280"/>
              </a:lnSpc>
              <a:spcBef>
                <a:spcPts val="114"/>
              </a:spcBef>
              <a:buNone/>
            </a:pPr>
            <a:endParaRPr lang="es-CO" sz="2600" i="1" baseline="3723" dirty="0" smtClean="0">
              <a:solidFill>
                <a:srgbClr val="585858"/>
              </a:solidFill>
              <a:latin typeface="Calibri" pitchFamily="34" charset="0"/>
              <a:cs typeface="Calibri" pitchFamily="34" charset="0"/>
            </a:endParaRPr>
          </a:p>
          <a:p>
            <a:pPr marL="12700">
              <a:lnSpc>
                <a:spcPts val="2280"/>
              </a:lnSpc>
              <a:spcBef>
                <a:spcPts val="114"/>
              </a:spcBef>
            </a:pPr>
            <a:endParaRPr lang="es-CO" sz="1400" i="1" baseline="3723" dirty="0" smtClean="0">
              <a:solidFill>
                <a:srgbClr val="585858"/>
              </a:solidFill>
              <a:latin typeface="Calibri" pitchFamily="34" charset="0"/>
              <a:cs typeface="Calibri" pitchFamily="34" charset="0"/>
            </a:endParaRPr>
          </a:p>
          <a:p>
            <a:pPr marL="12700">
              <a:lnSpc>
                <a:spcPts val="2280"/>
              </a:lnSpc>
              <a:spcBef>
                <a:spcPts val="114"/>
              </a:spcBef>
            </a:pPr>
            <a:endParaRPr lang="es-CO" sz="1050" dirty="0">
              <a:latin typeface="Calibri" pitchFamily="34" charset="0"/>
              <a:cs typeface="Calibri" pitchFamily="34" charset="0"/>
            </a:endParaRPr>
          </a:p>
          <a:p>
            <a:pPr marL="0" marR="41833" indent="0">
              <a:lnSpc>
                <a:spcPct val="101725"/>
              </a:lnSpc>
              <a:spcBef>
                <a:spcPts val="365"/>
              </a:spcBef>
              <a:buNone/>
            </a:pPr>
            <a:endParaRPr lang="es-CO" sz="1400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119318"/>
              </a:lnSpc>
              <a:spcBef>
                <a:spcPts val="516"/>
              </a:spcBef>
              <a:buNone/>
            </a:pPr>
            <a:endParaRPr lang="es-CO" sz="2000" dirty="0">
              <a:latin typeface="Calibri" pitchFamily="34" charset="0"/>
              <a:cs typeface="Calibri" pitchFamily="34" charset="0"/>
            </a:endParaRPr>
          </a:p>
          <a:p>
            <a:endParaRPr lang="es-CO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/>
          <a:lstStyle/>
          <a:p>
            <a:pPr algn="l"/>
            <a:r>
              <a:rPr lang="es-CO" b="1" dirty="0" smtClean="0">
                <a:solidFill>
                  <a:schemeClr val="tx2">
                    <a:lumMod val="75000"/>
                  </a:schemeClr>
                </a:solidFill>
              </a:rPr>
              <a:t>3. Obligaciones del </a:t>
            </a:r>
            <a:br>
              <a:rPr lang="es-CO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CO" b="1" dirty="0" smtClean="0">
                <a:solidFill>
                  <a:schemeClr val="tx2">
                    <a:lumMod val="75000"/>
                  </a:schemeClr>
                </a:solidFill>
              </a:rPr>
              <a:t>administrador</a:t>
            </a:r>
            <a:endParaRPr lang="es-CO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168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5107050"/>
            <a:ext cx="5734050" cy="1750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Calibri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72375" y="357187"/>
            <a:ext cx="1203325" cy="10461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Calibri" pitchFamily="34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5800" y="1828800"/>
            <a:ext cx="7415683" cy="4800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85408">
              <a:lnSpc>
                <a:spcPct val="101725"/>
              </a:lnSpc>
              <a:spcBef>
                <a:spcPts val="1670"/>
              </a:spcBef>
            </a:pPr>
            <a:r>
              <a:rPr lang="es-CO" sz="3300" b="1" i="1" spc="14" baseline="2482" dirty="0">
                <a:latin typeface="Calibri" pitchFamily="34" charset="0"/>
                <a:cs typeface="Calibri" pitchFamily="34" charset="0"/>
              </a:rPr>
              <a:t>4.1. NEGOCIOS DE SIMPLE COLOCACIÓN</a:t>
            </a:r>
            <a:r>
              <a:rPr lang="es-CO" sz="3300" i="1" spc="14" baseline="2482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556793" marR="61036">
              <a:lnSpc>
                <a:spcPts val="2375"/>
              </a:lnSpc>
            </a:pPr>
            <a:r>
              <a:rPr lang="es-CO" sz="3300" i="1" spc="14" baseline="2482" dirty="0" smtClean="0">
                <a:latin typeface="Calibri" pitchFamily="34" charset="0"/>
                <a:cs typeface="Calibri" pitchFamily="34" charset="0"/>
              </a:rPr>
              <a:t>Obligaciones </a:t>
            </a:r>
            <a:r>
              <a:rPr lang="es-CO" sz="3300" i="1" spc="14" baseline="2482" dirty="0">
                <a:latin typeface="Calibri" pitchFamily="34" charset="0"/>
                <a:cs typeface="Calibri" pitchFamily="34" charset="0"/>
              </a:rPr>
              <a:t>del propietario.</a:t>
            </a:r>
          </a:p>
          <a:p>
            <a:pPr marL="556793" marR="61036">
              <a:lnSpc>
                <a:spcPts val="2375"/>
              </a:lnSpc>
            </a:pPr>
            <a:r>
              <a:rPr lang="es-CO" sz="3300" i="1" spc="14" baseline="2482" dirty="0" smtClean="0">
                <a:latin typeface="Calibri" pitchFamily="34" charset="0"/>
                <a:cs typeface="Calibri" pitchFamily="34" charset="0"/>
              </a:rPr>
              <a:t>Obligaciones </a:t>
            </a:r>
            <a:r>
              <a:rPr lang="es-CO" sz="3300" i="1" spc="14" baseline="2482" dirty="0">
                <a:latin typeface="Calibri" pitchFamily="34" charset="0"/>
                <a:cs typeface="Calibri" pitchFamily="34" charset="0"/>
              </a:rPr>
              <a:t>de la compañía inmobiliaria.</a:t>
            </a:r>
          </a:p>
          <a:p>
            <a:pPr marL="556793" marR="61036">
              <a:lnSpc>
                <a:spcPts val="2380"/>
              </a:lnSpc>
              <a:spcBef>
                <a:spcPts val="0"/>
              </a:spcBef>
            </a:pPr>
            <a:r>
              <a:rPr lang="es-CO" sz="3300" i="1" spc="14" baseline="2482" dirty="0" smtClean="0">
                <a:latin typeface="Calibri" pitchFamily="34" charset="0"/>
                <a:cs typeface="Calibri" pitchFamily="34" charset="0"/>
              </a:rPr>
              <a:t>Remuneración </a:t>
            </a:r>
            <a:r>
              <a:rPr lang="es-CO" sz="3300" i="1" spc="14" baseline="2482" dirty="0">
                <a:latin typeface="Calibri" pitchFamily="34" charset="0"/>
                <a:cs typeface="Calibri" pitchFamily="34" charset="0"/>
              </a:rPr>
              <a:t>del servicio.</a:t>
            </a:r>
          </a:p>
          <a:p>
            <a:pPr marL="12700">
              <a:lnSpc>
                <a:spcPts val="2280"/>
              </a:lnSpc>
              <a:spcBef>
                <a:spcPts val="114"/>
              </a:spcBef>
            </a:pPr>
            <a:endParaRPr lang="es-CO" sz="3300" b="1" i="1" spc="0" baseline="3723" dirty="0" smtClean="0">
              <a:latin typeface="Calibri" pitchFamily="34" charset="0"/>
              <a:cs typeface="Calibri" pitchFamily="34" charset="0"/>
            </a:endParaRPr>
          </a:p>
          <a:p>
            <a:pPr marL="12700">
              <a:lnSpc>
                <a:spcPts val="2280"/>
              </a:lnSpc>
              <a:spcBef>
                <a:spcPts val="114"/>
              </a:spcBef>
            </a:pPr>
            <a:r>
              <a:rPr sz="3300" b="1" i="1" spc="0" baseline="3723" dirty="0" smtClean="0">
                <a:latin typeface="Calibri" pitchFamily="34" charset="0"/>
                <a:cs typeface="Calibri" pitchFamily="34" charset="0"/>
              </a:rPr>
              <a:t>4.2.</a:t>
            </a:r>
            <a:r>
              <a:rPr sz="3300" b="1" i="1" spc="-42" baseline="3723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CO" sz="3300" b="1" i="1" spc="-42" baseline="3723" dirty="0" smtClean="0">
                <a:latin typeface="Calibri" pitchFamily="34" charset="0"/>
                <a:cs typeface="Calibri" pitchFamily="34" charset="0"/>
              </a:rPr>
              <a:t>CON</a:t>
            </a:r>
            <a:r>
              <a:rPr lang="es-CO" sz="3300" b="1" i="1" spc="-42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3300" b="1" i="1" spc="0" baseline="3723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sz="3300" b="1" i="1" spc="4" baseline="3723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sz="3300" b="1" i="1" spc="0" baseline="3723" dirty="0" smtClean="0">
                <a:latin typeface="Calibri" pitchFamily="34" charset="0"/>
                <a:cs typeface="Calibri" pitchFamily="34" charset="0"/>
              </a:rPr>
              <a:t>MI</a:t>
            </a:r>
            <a:r>
              <a:rPr sz="3300" b="1" i="1" spc="-9" baseline="3723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sz="3300" b="1" i="1" spc="0" baseline="3723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sz="3300" b="1" i="1" spc="-9" baseline="3723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sz="3300" b="1" i="1" spc="0" baseline="3723" dirty="0" smtClean="0">
                <a:latin typeface="Calibri" pitchFamily="34" charset="0"/>
                <a:cs typeface="Calibri" pitchFamily="34" charset="0"/>
              </a:rPr>
              <a:t>TR</a:t>
            </a:r>
            <a:r>
              <a:rPr sz="3300" b="1" i="1" spc="4" baseline="3723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sz="3300" b="1" i="1" spc="0" baseline="3723" dirty="0" smtClean="0">
                <a:latin typeface="Calibri" pitchFamily="34" charset="0"/>
                <a:cs typeface="Calibri" pitchFamily="34" charset="0"/>
              </a:rPr>
              <a:t>CIÓN</a:t>
            </a:r>
            <a:r>
              <a:rPr sz="3300" b="1" i="1" spc="-130" baseline="3723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3300" b="1" i="1" spc="0" baseline="3723" dirty="0" smtClean="0">
                <a:latin typeface="Calibri" pitchFamily="34" charset="0"/>
                <a:cs typeface="Calibri" pitchFamily="34" charset="0"/>
              </a:rPr>
              <a:t>DEL</a:t>
            </a:r>
            <a:r>
              <a:rPr sz="3300" b="1" i="1" spc="-29" baseline="3723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CO" sz="3300" b="1" i="1" spc="0" baseline="3723" dirty="0" smtClean="0">
                <a:latin typeface="Calibri" pitchFamily="34" charset="0"/>
                <a:cs typeface="Calibri" pitchFamily="34" charset="0"/>
              </a:rPr>
              <a:t>ARRENDAMIENTO</a:t>
            </a:r>
            <a:r>
              <a:rPr sz="3300" b="1" i="1" spc="0" baseline="3723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sz="3300" b="1" i="1" spc="391" baseline="3723" dirty="0" smtClean="0">
                <a:latin typeface="Calibri" pitchFamily="34" charset="0"/>
                <a:cs typeface="Calibri" pitchFamily="34" charset="0"/>
              </a:rPr>
              <a:t> </a:t>
            </a:r>
            <a:endParaRPr lang="es-CO" sz="3300" b="1" i="1" spc="391" baseline="3723" dirty="0" smtClean="0">
              <a:latin typeface="Calibri" pitchFamily="34" charset="0"/>
              <a:cs typeface="Calibri" pitchFamily="34" charset="0"/>
            </a:endParaRPr>
          </a:p>
          <a:p>
            <a:pPr marL="12700">
              <a:lnSpc>
                <a:spcPts val="2280"/>
              </a:lnSpc>
              <a:spcBef>
                <a:spcPts val="114"/>
              </a:spcBef>
            </a:pPr>
            <a:r>
              <a:rPr lang="es-CO" sz="3300" b="1" i="1" spc="391" baseline="3723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sz="3300" spc="-275" baseline="2635" dirty="0" smtClean="0">
                <a:latin typeface="Times New Roman"/>
                <a:cs typeface="Times New Roman"/>
              </a:rPr>
              <a:t> 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sz="3300" i="1" spc="-4" baseline="2482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mi</a:t>
            </a:r>
            <a:r>
              <a:rPr sz="3300" i="1" spc="4" baseline="2482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sz="3300" i="1" spc="4" baseline="2482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tr</a:t>
            </a:r>
            <a:r>
              <a:rPr sz="3300" i="1" spc="9" baseline="2482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ción</a:t>
            </a:r>
            <a:r>
              <a:rPr sz="3300" i="1" spc="-151" baseline="2482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con</a:t>
            </a:r>
            <a:r>
              <a:rPr sz="3300" i="1" spc="-37" baseline="2482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canon</a:t>
            </a:r>
            <a:r>
              <a:rPr sz="3300" i="1" spc="-54" baseline="2482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ga</a:t>
            </a:r>
            <a:r>
              <a:rPr sz="3300" i="1" spc="9" baseline="2482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sz="3300" i="1" spc="4" baseline="2482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ti</a:t>
            </a:r>
            <a:r>
              <a:rPr sz="3300" i="1" spc="4" baseline="2482" dirty="0" smtClean="0">
                <a:latin typeface="Calibri" pitchFamily="34" charset="0"/>
                <a:cs typeface="Calibri" pitchFamily="34" charset="0"/>
              </a:rPr>
              <a:t>z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ado.</a:t>
            </a:r>
            <a:endParaRPr sz="2200" dirty="0">
              <a:latin typeface="Calibri" pitchFamily="34" charset="0"/>
              <a:cs typeface="Calibri" pitchFamily="34" charset="0"/>
            </a:endParaRPr>
          </a:p>
          <a:p>
            <a:pPr marL="927379" marR="41833">
              <a:lnSpc>
                <a:spcPts val="2375"/>
              </a:lnSpc>
            </a:pP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sz="3300" i="1" spc="-9" baseline="2482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Obl</a:t>
            </a:r>
            <a:r>
              <a:rPr sz="3300" i="1" spc="9" baseline="2482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gac</a:t>
            </a:r>
            <a:r>
              <a:rPr sz="3300" i="1" spc="4" baseline="2482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ones</a:t>
            </a:r>
            <a:r>
              <a:rPr sz="3300" i="1" spc="-129" baseline="2482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sz="3300" i="1" spc="-4" baseline="2482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l</a:t>
            </a:r>
            <a:r>
              <a:rPr sz="3300" i="1" spc="-7" baseline="2482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propieta</a:t>
            </a:r>
            <a:r>
              <a:rPr sz="3300" i="1" spc="14" baseline="2482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io.</a:t>
            </a:r>
            <a:endParaRPr sz="2200" dirty="0">
              <a:latin typeface="Calibri" pitchFamily="34" charset="0"/>
              <a:cs typeface="Calibri" pitchFamily="34" charset="0"/>
            </a:endParaRPr>
          </a:p>
          <a:p>
            <a:pPr marL="927379" marR="41833">
              <a:lnSpc>
                <a:spcPts val="2375"/>
              </a:lnSpc>
            </a:pP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sz="3300" i="1" spc="-9" baseline="2482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Obl</a:t>
            </a:r>
            <a:r>
              <a:rPr sz="3300" i="1" spc="9" baseline="2482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gac</a:t>
            </a:r>
            <a:r>
              <a:rPr sz="3300" i="1" spc="4" baseline="2482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ones</a:t>
            </a:r>
            <a:r>
              <a:rPr sz="3300" i="1" spc="-129" baseline="2482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de</a:t>
            </a:r>
            <a:r>
              <a:rPr sz="3300" i="1" spc="-17" baseline="2482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la</a:t>
            </a:r>
            <a:r>
              <a:rPr sz="3300" i="1" spc="-15" baseline="2482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3300" i="1" spc="-9" baseline="2482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ompañ</a:t>
            </a:r>
            <a:r>
              <a:rPr sz="3300" i="1" spc="9" baseline="2482" dirty="0" smtClean="0">
                <a:latin typeface="Calibri" pitchFamily="34" charset="0"/>
                <a:cs typeface="Calibri" pitchFamily="34" charset="0"/>
              </a:rPr>
              <a:t>í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sz="3300" i="1" spc="-108" baseline="2482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sz="3300" i="1" spc="4" baseline="2482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mob</a:t>
            </a:r>
            <a:r>
              <a:rPr sz="3300" i="1" spc="4" baseline="2482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li</a:t>
            </a:r>
            <a:r>
              <a:rPr sz="3300" i="1" spc="9" baseline="2482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sz="3300" i="1" spc="9" baseline="2482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a.</a:t>
            </a:r>
            <a:endParaRPr sz="2200" dirty="0">
              <a:latin typeface="Calibri" pitchFamily="34" charset="0"/>
              <a:cs typeface="Calibri" pitchFamily="34" charset="0"/>
            </a:endParaRPr>
          </a:p>
          <a:p>
            <a:pPr marL="927379" marR="41833">
              <a:lnSpc>
                <a:spcPts val="2375"/>
              </a:lnSpc>
            </a:pP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sz="3300" i="1" spc="-9" baseline="2482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Remuner</a:t>
            </a:r>
            <a:r>
              <a:rPr sz="3300" i="1" spc="9" baseline="2482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ción</a:t>
            </a:r>
            <a:r>
              <a:rPr sz="3300" i="1" spc="-129" baseline="2482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3300" i="1" spc="-4" baseline="2482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el</a:t>
            </a:r>
            <a:r>
              <a:rPr sz="3300" i="1" spc="-17" baseline="2482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CO" sz="3300" i="1" spc="0" baseline="2482" dirty="0" smtClean="0">
                <a:latin typeface="Calibri" pitchFamily="34" charset="0"/>
                <a:cs typeface="Calibri" pitchFamily="34" charset="0"/>
              </a:rPr>
              <a:t>ser</a:t>
            </a:r>
            <a:r>
              <a:rPr lang="es-CO" sz="3300" i="1" spc="9" baseline="2482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s-CO" sz="3300" i="1" spc="0" baseline="2482" dirty="0" smtClean="0">
                <a:latin typeface="Calibri" pitchFamily="34" charset="0"/>
                <a:cs typeface="Calibri" pitchFamily="34" charset="0"/>
              </a:rPr>
              <a:t>ic</a:t>
            </a:r>
            <a:r>
              <a:rPr lang="es-CO" sz="3300" i="1" spc="4" baseline="2482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es-CO" sz="3300" i="1" spc="0" baseline="2482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.</a:t>
            </a:r>
            <a:endParaRPr lang="es-CO" sz="3300" i="1" spc="0" baseline="2482" dirty="0" smtClean="0">
              <a:latin typeface="Calibri" pitchFamily="34" charset="0"/>
              <a:cs typeface="Calibri" pitchFamily="34" charset="0"/>
            </a:endParaRPr>
          </a:p>
          <a:p>
            <a:pPr marL="927379" marR="41833">
              <a:lnSpc>
                <a:spcPts val="2375"/>
              </a:lnSpc>
            </a:pPr>
            <a:endParaRPr sz="2200" dirty="0">
              <a:latin typeface="Calibri" pitchFamily="34" charset="0"/>
              <a:cs typeface="Calibri" pitchFamily="34" charset="0"/>
            </a:endParaRPr>
          </a:p>
          <a:p>
            <a:pPr marL="544601" marR="41833">
              <a:lnSpc>
                <a:spcPts val="2380"/>
              </a:lnSpc>
              <a:spcBef>
                <a:spcPts val="0"/>
              </a:spcBef>
            </a:pPr>
            <a:r>
              <a:rPr sz="3300" i="1" spc="0" baseline="2482" dirty="0" err="1" smtClean="0">
                <a:latin typeface="Calibri" pitchFamily="34" charset="0"/>
                <a:cs typeface="Calibri" pitchFamily="34" charset="0"/>
              </a:rPr>
              <a:t>A</a:t>
            </a:r>
            <a:r>
              <a:rPr sz="3300" i="1" spc="-9" baseline="2482" dirty="0" err="1" smtClean="0">
                <a:latin typeface="Calibri" pitchFamily="34" charset="0"/>
                <a:cs typeface="Calibri" pitchFamily="34" charset="0"/>
              </a:rPr>
              <a:t>d</a:t>
            </a:r>
            <a:r>
              <a:rPr sz="3300" i="1" spc="0" baseline="2482" dirty="0" err="1" smtClean="0">
                <a:latin typeface="Calibri" pitchFamily="34" charset="0"/>
                <a:cs typeface="Calibri" pitchFamily="34" charset="0"/>
              </a:rPr>
              <a:t>min</a:t>
            </a:r>
            <a:r>
              <a:rPr sz="3300" i="1" spc="9" baseline="2482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sz="3300" i="1" spc="0" baseline="2482" dirty="0" err="1" smtClean="0">
                <a:latin typeface="Calibri" pitchFamily="34" charset="0"/>
                <a:cs typeface="Calibri" pitchFamily="34" charset="0"/>
              </a:rPr>
              <a:t>str</a:t>
            </a:r>
            <a:r>
              <a:rPr sz="3300" i="1" spc="4" baseline="2482" dirty="0" err="1" smtClean="0">
                <a:latin typeface="Calibri" pitchFamily="34" charset="0"/>
                <a:cs typeface="Calibri" pitchFamily="34" charset="0"/>
              </a:rPr>
              <a:t>a</a:t>
            </a:r>
            <a:r>
              <a:rPr sz="3300" i="1" spc="0" baseline="2482" dirty="0" err="1" smtClean="0">
                <a:latin typeface="Calibri" pitchFamily="34" charset="0"/>
                <a:cs typeface="Calibri" pitchFamily="34" charset="0"/>
              </a:rPr>
              <a:t>ción</a:t>
            </a:r>
            <a:r>
              <a:rPr sz="3300" i="1" spc="-39" baseline="2482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sz="3300" i="1" spc="4" baseline="2482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sz="3300" i="1" spc="-18" baseline="2482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canon </a:t>
            </a:r>
            <a:r>
              <a:rPr sz="3300" i="1" spc="-4" baseline="2482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sz="3300" i="1" spc="4" baseline="2482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ant</a:t>
            </a:r>
            <a:r>
              <a:rPr sz="3300" i="1" spc="9" baseline="2482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zado.</a:t>
            </a:r>
            <a:endParaRPr sz="2200" dirty="0">
              <a:latin typeface="Calibri" pitchFamily="34" charset="0"/>
              <a:cs typeface="Calibri" pitchFamily="34" charset="0"/>
            </a:endParaRPr>
          </a:p>
          <a:p>
            <a:pPr marL="927379" marR="41833">
              <a:lnSpc>
                <a:spcPts val="2375"/>
              </a:lnSpc>
            </a:pP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sz="3300" i="1" spc="-9" baseline="2482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Obl</a:t>
            </a:r>
            <a:r>
              <a:rPr sz="3300" i="1" spc="9" baseline="2482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gac</a:t>
            </a:r>
            <a:r>
              <a:rPr sz="3300" i="1" spc="4" baseline="2482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ones</a:t>
            </a:r>
            <a:r>
              <a:rPr sz="3300" i="1" spc="-129" baseline="2482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sz="3300" i="1" spc="-4" baseline="2482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l</a:t>
            </a:r>
            <a:r>
              <a:rPr sz="3300" i="1" spc="-7" baseline="2482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propieta</a:t>
            </a:r>
            <a:r>
              <a:rPr sz="3300" i="1" spc="14" baseline="2482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io.</a:t>
            </a:r>
            <a:endParaRPr sz="2200" dirty="0">
              <a:latin typeface="Calibri" pitchFamily="34" charset="0"/>
              <a:cs typeface="Calibri" pitchFamily="34" charset="0"/>
            </a:endParaRPr>
          </a:p>
          <a:p>
            <a:pPr marL="927379" marR="41833">
              <a:lnSpc>
                <a:spcPts val="2375"/>
              </a:lnSpc>
            </a:pP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sz="3300" i="1" spc="-9" baseline="2482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Obl</a:t>
            </a:r>
            <a:r>
              <a:rPr sz="3300" i="1" spc="9" baseline="2482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gac</a:t>
            </a:r>
            <a:r>
              <a:rPr sz="3300" i="1" spc="4" baseline="2482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ones</a:t>
            </a:r>
            <a:r>
              <a:rPr sz="3300" i="1" spc="-129" baseline="2482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de</a:t>
            </a:r>
            <a:r>
              <a:rPr sz="3300" i="1" spc="-17" baseline="2482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la</a:t>
            </a:r>
            <a:r>
              <a:rPr sz="3300" i="1" spc="-15" baseline="2482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3300" i="1" spc="-9" baseline="2482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ompañ</a:t>
            </a:r>
            <a:r>
              <a:rPr sz="3300" i="1" spc="9" baseline="2482" dirty="0" smtClean="0">
                <a:latin typeface="Calibri" pitchFamily="34" charset="0"/>
                <a:cs typeface="Calibri" pitchFamily="34" charset="0"/>
              </a:rPr>
              <a:t>í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sz="3300" i="1" spc="-108" baseline="2482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sz="3300" i="1" spc="4" baseline="2482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mob</a:t>
            </a:r>
            <a:r>
              <a:rPr sz="3300" i="1" spc="4" baseline="2482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li</a:t>
            </a:r>
            <a:r>
              <a:rPr sz="3300" i="1" spc="9" baseline="2482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sz="3300" i="1" spc="9" baseline="2482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sz="3300" i="1" spc="0" baseline="2482" dirty="0" smtClean="0">
                <a:latin typeface="Calibri" pitchFamily="34" charset="0"/>
                <a:cs typeface="Calibri" pitchFamily="34" charset="0"/>
              </a:rPr>
              <a:t>a.</a:t>
            </a:r>
            <a:endParaRPr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CO" sz="4000" b="1" dirty="0" smtClean="0">
                <a:solidFill>
                  <a:schemeClr val="tx2">
                    <a:lumMod val="75000"/>
                  </a:schemeClr>
                </a:solidFill>
              </a:rPr>
              <a:t>4. Modalidades del Servicio de</a:t>
            </a:r>
            <a:endParaRPr lang="es-CO" sz="40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s-CO" sz="4000" b="1" dirty="0" smtClean="0">
                <a:solidFill>
                  <a:schemeClr val="tx2">
                    <a:lumMod val="75000"/>
                  </a:schemeClr>
                </a:solidFill>
              </a:rPr>
              <a:t>Administración</a:t>
            </a:r>
            <a:endParaRPr lang="es-CO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92089" y="1340768"/>
            <a:ext cx="777317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500" b="1" dirty="0" smtClean="0"/>
              <a:t>Competencia de las alcaldías para controlar y vigilar el contrato de mandato  </a:t>
            </a:r>
          </a:p>
          <a:p>
            <a:pPr algn="ctr"/>
            <a:endParaRPr lang="es-CO" sz="2500" dirty="0"/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s-CO" sz="2500" dirty="0"/>
              <a:t>Artículos 32 a 34 de la Ley 820/03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endParaRPr lang="es-CO" sz="2500" dirty="0"/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s-CO" sz="2500" dirty="0"/>
              <a:t>Decreto 51 de 2004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endParaRPr lang="es-CO" sz="2500" dirty="0"/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s-CO" sz="2500" dirty="0"/>
              <a:t>Sentencia C-102 de 2011</a:t>
            </a:r>
          </a:p>
          <a:p>
            <a:endParaRPr lang="es-CO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CO" sz="4000" b="1" dirty="0" smtClean="0">
                <a:solidFill>
                  <a:schemeClr val="tx2">
                    <a:lumMod val="75000"/>
                  </a:schemeClr>
                </a:solidFill>
              </a:rPr>
              <a:t>5. Inspección, Vigilancia y Control</a:t>
            </a:r>
            <a:endParaRPr lang="es-CO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69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09600" y="1752600"/>
            <a:ext cx="7983622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“…</a:t>
            </a:r>
            <a:r>
              <a:rPr lang="es-CO" sz="3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 </a:t>
            </a:r>
            <a:r>
              <a:rPr lang="es-CO" sz="3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legislador consideró, válidamente, que convenía radicar en las alcaldías un sistema de inspección, control y vigilancia sobre quienes se dedican de manera sistemática, profesional y organizada a celebrar o intermediar  tales contratos de </a:t>
            </a:r>
            <a:r>
              <a:rPr lang="es-CO" sz="3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arrendamiento”</a:t>
            </a:r>
            <a:r>
              <a:rPr lang="es-ES" sz="3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es-CO" sz="30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s-CO" sz="2500" dirty="0" smtClean="0"/>
          </a:p>
          <a:p>
            <a:pPr algn="r"/>
            <a:r>
              <a:rPr lang="es-CO" sz="2500" dirty="0" smtClean="0"/>
              <a:t>Corte Constitucional. Sentencia C-102 de 2011.</a:t>
            </a:r>
            <a:endParaRPr lang="es-CO" sz="2500" dirty="0"/>
          </a:p>
          <a:p>
            <a:pPr algn="r"/>
            <a:endParaRPr lang="es-CO" sz="2500" dirty="0"/>
          </a:p>
        </p:txBody>
      </p:sp>
    </p:spTree>
    <p:extLst>
      <p:ext uri="{BB962C8B-B14F-4D97-AF65-F5344CB8AC3E}">
        <p14:creationId xmlns:p14="http://schemas.microsoft.com/office/powerpoint/2010/main" val="347871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57200" y="1534633"/>
            <a:ext cx="79429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dirty="0" smtClean="0"/>
              <a:t>INSPECCIÓN</a:t>
            </a:r>
            <a:r>
              <a:rPr lang="es-CO" sz="2400" dirty="0"/>
              <a:t>: solicitar, confirmar y analizar de manera ocasional, y en la forma, detalle y términos que determine la autoridad, la información que requiera sobre la situación jurídica, contable, económica y administrativa</a:t>
            </a:r>
          </a:p>
          <a:p>
            <a:pPr algn="just"/>
            <a:endParaRPr lang="es-CO" sz="2400" dirty="0" smtClean="0"/>
          </a:p>
          <a:p>
            <a:pPr algn="just"/>
            <a:r>
              <a:rPr lang="es-CO" sz="2400" dirty="0" smtClean="0"/>
              <a:t>VIGILANCIA: velar </a:t>
            </a:r>
            <a:r>
              <a:rPr lang="es-CO" sz="2400" dirty="0"/>
              <a:t>porque </a:t>
            </a:r>
            <a:r>
              <a:rPr lang="es-CO" sz="2400" dirty="0" smtClean="0"/>
              <a:t>el inmobiliario en </a:t>
            </a:r>
            <a:r>
              <a:rPr lang="es-CO" sz="2400" dirty="0"/>
              <a:t>su </a:t>
            </a:r>
            <a:r>
              <a:rPr lang="es-CO" sz="2400" dirty="0" smtClean="0"/>
              <a:t>funcionamiento </a:t>
            </a:r>
            <a:r>
              <a:rPr lang="es-CO" sz="2400" dirty="0"/>
              <a:t>y en el desarrollo </a:t>
            </a:r>
            <a:r>
              <a:rPr lang="es-CO" sz="2400" dirty="0" smtClean="0"/>
              <a:t>del contrato, </a:t>
            </a:r>
            <a:r>
              <a:rPr lang="es-CO" sz="2400" dirty="0"/>
              <a:t>se </a:t>
            </a:r>
            <a:r>
              <a:rPr lang="es-CO" sz="2400" dirty="0" smtClean="0"/>
              <a:t>ajuste </a:t>
            </a:r>
            <a:r>
              <a:rPr lang="es-CO" sz="2400" dirty="0"/>
              <a:t>a la </a:t>
            </a:r>
            <a:r>
              <a:rPr lang="es-CO" sz="2400" dirty="0" smtClean="0"/>
              <a:t>ley.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dirty="0" smtClean="0"/>
              <a:t>CONTROL: ordenar </a:t>
            </a:r>
            <a:r>
              <a:rPr lang="es-CO" sz="2400" dirty="0"/>
              <a:t>los correctivos necesarios para subsanar una situación crítica de orden jurídico, contable, económico o </a:t>
            </a:r>
            <a:r>
              <a:rPr lang="es-CO" sz="2400" dirty="0" smtClean="0"/>
              <a:t>administrativo (relacionada con el contrato)</a:t>
            </a:r>
            <a:endParaRPr lang="es-CO" sz="24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CO" sz="4000" b="1" dirty="0" smtClean="0">
                <a:solidFill>
                  <a:schemeClr val="tx2">
                    <a:lumMod val="75000"/>
                  </a:schemeClr>
                </a:solidFill>
              </a:rPr>
              <a:t>5. Inspección, Vigilancia y Control</a:t>
            </a:r>
            <a:endParaRPr lang="es-CO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79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326064"/>
              </p:ext>
            </p:extLst>
          </p:nvPr>
        </p:nvGraphicFramePr>
        <p:xfrm>
          <a:off x="1331640" y="980728"/>
          <a:ext cx="609600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>
                          <a:latin typeface="Calibri" pitchFamily="34" charset="0"/>
                        </a:rPr>
                        <a:t>MANDATO</a:t>
                      </a:r>
                      <a:r>
                        <a:rPr lang="es-CO" sz="2400" baseline="0" dirty="0" smtClean="0">
                          <a:latin typeface="Calibri" pitchFamily="34" charset="0"/>
                        </a:rPr>
                        <a:t> SEGÚN EL CÓDIGO CIVIL</a:t>
                      </a:r>
                      <a:endParaRPr lang="es-CO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400" dirty="0" smtClean="0">
                          <a:latin typeface="Calibri" pitchFamily="34" charset="0"/>
                        </a:rPr>
                        <a:t>MANDATO</a:t>
                      </a:r>
                      <a:r>
                        <a:rPr lang="es-CO" sz="2400" baseline="0" dirty="0" smtClean="0">
                          <a:latin typeface="Calibri" pitchFamily="34" charset="0"/>
                        </a:rPr>
                        <a:t> SEGÚN EL CÓDIGO DE COMERCIO</a:t>
                      </a:r>
                      <a:endParaRPr lang="es-CO" sz="2400" dirty="0" smtClean="0">
                        <a:latin typeface="Calibri" pitchFamily="34" charset="0"/>
                      </a:endParaRPr>
                    </a:p>
                    <a:p>
                      <a:endParaRPr lang="es-CO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CO" sz="28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contrato en que una persona confía la gestión de uno o más negocios a otra, que se hace cargo de ellos </a:t>
                      </a:r>
                      <a:r>
                        <a:rPr lang="es-CO" sz="2800" u="sng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por cuenta y riesgo de la primera</a:t>
                      </a:r>
                      <a:endParaRPr lang="es-CO" sz="2800" u="sng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28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El mandato comercial es un contrato por el cual una parte se obliga a celebrar o ejecutar uno o más actos de comercio </a:t>
                      </a:r>
                      <a:r>
                        <a:rPr lang="es-CO" sz="2800" u="sng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por cuenta de otra</a:t>
                      </a:r>
                      <a:endParaRPr lang="es-CO" sz="2800" u="sng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0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O" b="1" dirty="0" smtClean="0">
                <a:solidFill>
                  <a:schemeClr val="tx2"/>
                </a:solidFill>
              </a:rPr>
              <a:t>1.Elementos esenciales</a:t>
            </a:r>
            <a:endParaRPr lang="es-CO" b="1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57942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CO" sz="2500" b="1" i="1" dirty="0" smtClean="0"/>
              <a:t>1.1. Partes contratantes</a:t>
            </a:r>
          </a:p>
          <a:p>
            <a:pPr>
              <a:buFontTx/>
              <a:buChar char="-"/>
            </a:pPr>
            <a:r>
              <a:rPr lang="es-CO" sz="2500" i="1" dirty="0" smtClean="0"/>
              <a:t>Mandate (Quien concede el encargo)</a:t>
            </a:r>
          </a:p>
          <a:p>
            <a:pPr>
              <a:buFontTx/>
              <a:buChar char="-"/>
            </a:pPr>
            <a:r>
              <a:rPr lang="es-CO" sz="2500" i="1" dirty="0" smtClean="0"/>
              <a:t>Mandatario (Quien acepta el encargo)</a:t>
            </a:r>
          </a:p>
          <a:p>
            <a:pPr marL="0" indent="0">
              <a:buNone/>
            </a:pPr>
            <a:r>
              <a:rPr lang="es-CO" sz="2500" b="1" i="1" dirty="0" smtClean="0"/>
              <a:t>1.2. Características del Contrato</a:t>
            </a:r>
          </a:p>
          <a:p>
            <a:pPr marL="0" indent="0">
              <a:buNone/>
            </a:pPr>
            <a:r>
              <a:rPr lang="es-CO" sz="2500" i="1" dirty="0" smtClean="0"/>
              <a:t>	 Consensual		Oneroso</a:t>
            </a:r>
          </a:p>
          <a:p>
            <a:pPr marL="0" indent="0">
              <a:buNone/>
            </a:pPr>
            <a:r>
              <a:rPr lang="es-CO" sz="2500" i="1" dirty="0" smtClean="0"/>
              <a:t>	 Principal		Bilateral</a:t>
            </a:r>
          </a:p>
          <a:p>
            <a:pPr marL="0" indent="0">
              <a:buNone/>
            </a:pPr>
            <a:r>
              <a:rPr lang="es-CO" sz="2500" b="1" i="1" dirty="0" smtClean="0"/>
              <a:t>1.3. Duración del Contrato</a:t>
            </a:r>
          </a:p>
          <a:p>
            <a:pPr marL="0" indent="0">
              <a:lnSpc>
                <a:spcPts val="2285"/>
              </a:lnSpc>
              <a:spcBef>
                <a:spcPts val="114"/>
              </a:spcBef>
              <a:buNone/>
            </a:pPr>
            <a:r>
              <a:rPr lang="es-CO" sz="2500" i="1" dirty="0" smtClean="0"/>
              <a:t>- Contrato </a:t>
            </a:r>
            <a:r>
              <a:rPr lang="es-CO" sz="2500" i="1" dirty="0"/>
              <a:t>a término </a:t>
            </a:r>
            <a:r>
              <a:rPr lang="es-CO" sz="2500" i="1" dirty="0" smtClean="0"/>
              <a:t>fijo.</a:t>
            </a:r>
            <a:endParaRPr lang="es-CO" sz="2500" i="1" dirty="0"/>
          </a:p>
          <a:p>
            <a:pPr marL="0" marR="41879" indent="0">
              <a:lnSpc>
                <a:spcPct val="101725"/>
              </a:lnSpc>
              <a:spcBef>
                <a:spcPts val="347"/>
              </a:spcBef>
              <a:buNone/>
            </a:pPr>
            <a:r>
              <a:rPr lang="es-CO" sz="2500" i="1" dirty="0" smtClean="0"/>
              <a:t>- Contrato </a:t>
            </a:r>
            <a:r>
              <a:rPr lang="es-CO" sz="2500" i="1" dirty="0"/>
              <a:t>a término indefinido.</a:t>
            </a:r>
          </a:p>
          <a:p>
            <a:pPr marL="0" indent="0">
              <a:buNone/>
            </a:pPr>
            <a:endParaRPr lang="es-CO" sz="2500" b="1" i="1" dirty="0" smtClean="0"/>
          </a:p>
          <a:p>
            <a:pPr marL="0" indent="0">
              <a:buNone/>
            </a:pPr>
            <a:endParaRPr lang="es-CO" sz="2500" b="1" i="1" dirty="0"/>
          </a:p>
        </p:txBody>
      </p:sp>
      <p:pic>
        <p:nvPicPr>
          <p:cNvPr id="1027" name="Picture 3" descr="C:\Program Files\Microsoft Office\MEDIA\OFFICE14\Bullets\BD14580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35814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gram Files\Microsoft Office\MEDIA\OFFICE14\Bullets\BD14580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055" y="3577935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rogram Files\Microsoft Office\MEDIA\OFFICE14\Bullets\BD14580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45" y="401782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Program Files\Microsoft Office\MEDIA\OFFICE14\Bullets\BD14580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955" y="4031675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324600" y="3657600"/>
            <a:ext cx="152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500" i="1" dirty="0" smtClean="0"/>
              <a:t>Especial</a:t>
            </a:r>
            <a:endParaRPr lang="es-CO" sz="2500" i="1" dirty="0"/>
          </a:p>
        </p:txBody>
      </p:sp>
      <p:pic>
        <p:nvPicPr>
          <p:cNvPr id="11" name="Picture 6" descr="C:\Program Files\Microsoft Office\MEDIA\OFFICE14\Bullets\BD14580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015" y="38100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283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O" sz="4000" dirty="0" smtClean="0">
                <a:solidFill>
                  <a:schemeClr val="tx2"/>
                </a:solidFill>
              </a:rPr>
              <a:t>1.2. Características </a:t>
            </a:r>
            <a:r>
              <a:rPr lang="es-CO" sz="4000" dirty="0">
                <a:solidFill>
                  <a:schemeClr val="tx2"/>
                </a:solidFill>
              </a:rPr>
              <a:t>del contrato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s-CO" sz="2500" b="1" dirty="0" smtClean="0"/>
              <a:t>	Consensual: </a:t>
            </a:r>
          </a:p>
          <a:p>
            <a:pPr marL="0" indent="0" algn="just">
              <a:buNone/>
            </a:pPr>
            <a:endParaRPr lang="es-CO" sz="1200" b="1" dirty="0"/>
          </a:p>
          <a:p>
            <a:pPr marL="0" indent="0" algn="just">
              <a:buNone/>
            </a:pPr>
            <a:r>
              <a:rPr lang="es-CO" sz="2500" dirty="0" smtClean="0"/>
              <a:t>sin formalidades.</a:t>
            </a:r>
          </a:p>
          <a:p>
            <a:pPr marL="0" indent="0" algn="just">
              <a:buNone/>
            </a:pPr>
            <a:r>
              <a:rPr lang="es-CO" sz="2500" dirty="0"/>
              <a:t>Art. 2150</a:t>
            </a:r>
            <a:r>
              <a:rPr lang="es-CO" sz="2500" dirty="0" smtClean="0"/>
              <a:t>. C.C.: </a:t>
            </a:r>
            <a:r>
              <a:rPr lang="es-CO" sz="2500" i="1" dirty="0"/>
              <a:t>El contrato de mandato se reputa perfecto por la aceptación del mandatario. La aceptación puede ser expresa o </a:t>
            </a:r>
            <a:r>
              <a:rPr lang="es-CO" sz="2500" i="1" dirty="0" smtClean="0"/>
              <a:t>tácita*.</a:t>
            </a:r>
          </a:p>
          <a:p>
            <a:pPr marL="0" indent="0" algn="just">
              <a:buNone/>
            </a:pPr>
            <a:endParaRPr lang="es-CO" sz="1200" i="1" dirty="0"/>
          </a:p>
          <a:p>
            <a:pPr marL="0" indent="0" algn="just">
              <a:buNone/>
            </a:pPr>
            <a:r>
              <a:rPr lang="es-CO" sz="2500" i="1" dirty="0" smtClean="0"/>
              <a:t>*</a:t>
            </a:r>
            <a:r>
              <a:rPr lang="es-CO" sz="2500" dirty="0" smtClean="0"/>
              <a:t>(todo </a:t>
            </a:r>
            <a:r>
              <a:rPr lang="es-CO" sz="2500" dirty="0"/>
              <a:t>acto en ejecución del </a:t>
            </a:r>
            <a:r>
              <a:rPr lang="es-CO" sz="2500" dirty="0" smtClean="0"/>
              <a:t>mandato)</a:t>
            </a:r>
          </a:p>
          <a:p>
            <a:pPr marL="0" indent="0" algn="r">
              <a:buNone/>
            </a:pPr>
            <a:endParaRPr lang="es-CO" sz="2000" dirty="0" smtClean="0"/>
          </a:p>
          <a:p>
            <a:pPr marL="0" indent="0">
              <a:buNone/>
            </a:pPr>
            <a:r>
              <a:rPr lang="es-CO" sz="2500" dirty="0" smtClean="0"/>
              <a:t>				                       “CONSIGNACIÓN” </a:t>
            </a:r>
          </a:p>
          <a:p>
            <a:pPr marL="0" indent="0">
              <a:buNone/>
            </a:pPr>
            <a:r>
              <a:rPr lang="es-CO" sz="2500" dirty="0" smtClean="0"/>
              <a:t>				                    	DEL INMUEBLE</a:t>
            </a:r>
            <a:endParaRPr lang="es-CO" sz="25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724400"/>
            <a:ext cx="1447800" cy="1447800"/>
          </a:xfrm>
          <a:prstGeom prst="rect">
            <a:avLst/>
          </a:prstGeom>
        </p:spPr>
      </p:pic>
      <p:pic>
        <p:nvPicPr>
          <p:cNvPr id="5" name="Picture 3" descr="C:\Program Files\Microsoft Office\MEDIA\OFFICE14\Bullets\BD14580_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6383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240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057400"/>
          </a:xfrm>
        </p:spPr>
        <p:txBody>
          <a:bodyPr/>
          <a:lstStyle/>
          <a:p>
            <a:pPr marL="0" indent="0" algn="just">
              <a:buNone/>
            </a:pPr>
            <a:r>
              <a:rPr lang="es-CO" sz="2500" b="1" dirty="0" smtClean="0"/>
              <a:t>	Oneroso</a:t>
            </a:r>
          </a:p>
          <a:p>
            <a:pPr marL="0" indent="0" algn="just">
              <a:buNone/>
            </a:pPr>
            <a:r>
              <a:rPr lang="es-CO" sz="2500" dirty="0" smtClean="0"/>
              <a:t>El mandatario tendrá derecho a la remuneración estipulada o </a:t>
            </a:r>
            <a:r>
              <a:rPr lang="es-CO" sz="2500" dirty="0" smtClean="0">
                <a:hlinkClick r:id="rId2"/>
              </a:rPr>
              <a:t>usual</a:t>
            </a:r>
            <a:r>
              <a:rPr lang="es-CO" sz="2500" dirty="0" smtClean="0"/>
              <a:t> en este género de actividades, o, en su defecto, a la que se determine por medio de peritos. (1264)</a:t>
            </a:r>
          </a:p>
          <a:p>
            <a:pPr marL="0" indent="0" algn="just">
              <a:buNone/>
            </a:pPr>
            <a:endParaRPr lang="es-CO" sz="2500" b="1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685800" y="3429000"/>
            <a:ext cx="8001000" cy="169277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sz="2600" b="1" dirty="0"/>
              <a:t>Cuando el mandato termine antes de la completa ejecución del encargo, el mandatario tendrá derecho a un honorario que se fijará tomando en cuenta el valor de los </a:t>
            </a:r>
            <a:r>
              <a:rPr lang="es-CO" sz="2600" b="1" dirty="0" smtClean="0"/>
              <a:t>ss. </a:t>
            </a:r>
            <a:r>
              <a:rPr lang="es-CO" sz="2600" b="1" dirty="0"/>
              <a:t>prestado y la remuneración total del mandato</a:t>
            </a:r>
            <a:r>
              <a:rPr lang="es-CO" sz="2600" b="1" dirty="0" smtClean="0"/>
              <a:t>.</a:t>
            </a:r>
            <a:endParaRPr lang="es-CO" sz="2600" b="1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s-CO" sz="4000" dirty="0" smtClean="0">
                <a:solidFill>
                  <a:schemeClr val="tx2"/>
                </a:solidFill>
              </a:rPr>
              <a:t>1.2. Características </a:t>
            </a:r>
            <a:r>
              <a:rPr lang="es-CO" sz="4000" dirty="0">
                <a:solidFill>
                  <a:schemeClr val="tx2"/>
                </a:solidFill>
              </a:rPr>
              <a:t>del contrato</a:t>
            </a:r>
          </a:p>
        </p:txBody>
      </p:sp>
      <p:pic>
        <p:nvPicPr>
          <p:cNvPr id="8" name="Picture 3" descr="C:\Program Files\Microsoft Office\MEDIA\OFFICE14\Bullets\BD14580_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6383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3962400" y="5334000"/>
            <a:ext cx="45720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300" dirty="0" smtClean="0"/>
              <a:t>Solo remuneración correspondiente, para mandante cualquier provecho indirecto. (1265)</a:t>
            </a:r>
            <a:endParaRPr lang="es-CO" sz="2300" dirty="0"/>
          </a:p>
        </p:txBody>
      </p:sp>
    </p:spTree>
    <p:extLst>
      <p:ext uri="{BB962C8B-B14F-4D97-AF65-F5344CB8AC3E}">
        <p14:creationId xmlns:p14="http://schemas.microsoft.com/office/powerpoint/2010/main" val="259104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3400" y="1465451"/>
            <a:ext cx="73152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b="1" dirty="0"/>
              <a:t>	</a:t>
            </a:r>
            <a:r>
              <a:rPr lang="es-CO" sz="2400" b="1" dirty="0" smtClean="0"/>
              <a:t>Especial</a:t>
            </a:r>
            <a:endParaRPr lang="es-CO" sz="2200" i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 algn="just"/>
            <a:endParaRPr lang="es-CO" sz="2200" i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 algn="just"/>
            <a:r>
              <a:rPr lang="es-CO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Por virtud de dicho pacto el mandatario se obliga primordialmente a cumplir la gestión encomendada, con la realización de los actos o negocios señalados por el mandante, labor en la cual </a:t>
            </a:r>
            <a:r>
              <a:rPr lang="es-CO" sz="22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debe ceñirse a sus instrucciones</a:t>
            </a:r>
            <a:r>
              <a:rPr lang="es-CO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, contando en todo caso con la facultad para ejecutar los actos […] que sean necesarios para su cumplimiento (art. 1263 C. de Co.), es decir, los que de acuerdo con la naturaleza del encargo, resulten accesorios o complementarios del mismo.</a:t>
            </a:r>
          </a:p>
          <a:p>
            <a:pPr algn="just"/>
            <a:endParaRPr lang="es-CO" i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 algn="r"/>
            <a:r>
              <a:rPr lang="es-CO" sz="22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Sentencia 072 del 24 de agosto de 1998, </a:t>
            </a:r>
            <a:r>
              <a:rPr lang="es-CO" sz="22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C.S.J</a:t>
            </a:r>
            <a:r>
              <a:rPr lang="es-CO" sz="22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.</a:t>
            </a:r>
          </a:p>
          <a:p>
            <a:pPr algn="r"/>
            <a:r>
              <a:rPr lang="es-CO" sz="22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M.P</a:t>
            </a:r>
            <a:r>
              <a:rPr lang="es-CO" sz="22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. José Fernando Ramírez Gómez</a:t>
            </a:r>
            <a:endParaRPr lang="es-CO" sz="2200" b="1" i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pic>
        <p:nvPicPr>
          <p:cNvPr id="5" name="Picture 3" descr="C:\Program Files\Microsoft Office\MEDIA\OFFICE14\Bullets\BD14580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6383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57200" y="489099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CO" sz="4000" kern="0" dirty="0" smtClean="0">
                <a:solidFill>
                  <a:schemeClr val="tx2"/>
                </a:solidFill>
              </a:rPr>
              <a:t>1.2. Características del contrato</a:t>
            </a:r>
            <a:endParaRPr lang="es-CO" sz="400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2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O" sz="4000" dirty="0" smtClean="0">
                <a:solidFill>
                  <a:schemeClr val="tx2">
                    <a:lumMod val="75000"/>
                  </a:schemeClr>
                </a:solidFill>
              </a:rPr>
              <a:t>1.3. Duración del Contrato</a:t>
            </a:r>
            <a:endParaRPr lang="es-CO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pPr marL="0" indent="0">
              <a:buNone/>
            </a:pPr>
            <a:r>
              <a:rPr lang="es-CO" sz="2800" dirty="0" smtClean="0"/>
              <a:t>Término </a:t>
            </a:r>
            <a:r>
              <a:rPr lang="es-CO" sz="2800" dirty="0"/>
              <a:t>Indefinido: Renuncia y revocación.</a:t>
            </a:r>
          </a:p>
          <a:p>
            <a:pPr marL="0" indent="0">
              <a:buNone/>
            </a:pPr>
            <a:r>
              <a:rPr lang="es-CO" sz="2800" dirty="0"/>
              <a:t>			Interés exclusivo del mandante</a:t>
            </a:r>
          </a:p>
          <a:p>
            <a:pPr marL="0" indent="0">
              <a:buNone/>
            </a:pPr>
            <a:endParaRPr lang="es-CO" sz="2800" dirty="0" smtClean="0"/>
          </a:p>
          <a:p>
            <a:pPr marL="0" indent="0">
              <a:buNone/>
            </a:pPr>
            <a:r>
              <a:rPr lang="es-CO" sz="2800" dirty="0" smtClean="0"/>
              <a:t>Término fijo: Sujeción a </a:t>
            </a:r>
            <a:r>
              <a:rPr lang="es-CO" sz="2800" dirty="0" err="1" smtClean="0"/>
              <a:t>ctto</a:t>
            </a:r>
            <a:r>
              <a:rPr lang="es-CO" sz="2800" dirty="0" smtClean="0"/>
              <a:t> de arrendamiento.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2362200" y="3962400"/>
            <a:ext cx="5791200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Si al momento de terminación del contrato de administración hay respecto del inmueble de que trata este documento contratos de arrendamiento vigentes, EL PROPIETARIOS está obligado a reconocer a LA ADMINISTRADORA la comisión que habrá de corresponderle por los meses que faltaren para el vencimiento del contrato o de su respectiva prórroga en forma inmediata. </a:t>
            </a:r>
          </a:p>
        </p:txBody>
      </p:sp>
    </p:spTree>
    <p:extLst>
      <p:ext uri="{BB962C8B-B14F-4D97-AF65-F5344CB8AC3E}">
        <p14:creationId xmlns:p14="http://schemas.microsoft.com/office/powerpoint/2010/main" val="30923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/>
          <a:lstStyle/>
          <a:p>
            <a:pPr algn="l"/>
            <a:r>
              <a:rPr lang="es-CO" b="1" dirty="0" smtClean="0">
                <a:solidFill>
                  <a:schemeClr val="tx2">
                    <a:lumMod val="75000"/>
                  </a:schemeClr>
                </a:solidFill>
              </a:rPr>
              <a:t>2. Obligaciones del </a:t>
            </a:r>
            <a:br>
              <a:rPr lang="es-CO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CO" b="1" dirty="0" smtClean="0">
                <a:solidFill>
                  <a:schemeClr val="tx2">
                    <a:lumMod val="75000"/>
                  </a:schemeClr>
                </a:solidFill>
              </a:rPr>
              <a:t>Propietario</a:t>
            </a:r>
            <a:endParaRPr lang="es-CO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86200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2.1. Deber de información veraz y oportuna.</a:t>
            </a:r>
          </a:p>
          <a:p>
            <a:pPr marL="0" indent="0">
              <a:buNone/>
            </a:pPr>
            <a:endParaRPr lang="es-CO" sz="1200" dirty="0" smtClean="0"/>
          </a:p>
          <a:p>
            <a:pPr marL="0" indent="0">
              <a:buNone/>
            </a:pPr>
            <a:r>
              <a:rPr lang="es-CO" dirty="0" smtClean="0"/>
              <a:t>2.2. Reporte de anomalías y nuevos hechos.</a:t>
            </a:r>
          </a:p>
          <a:p>
            <a:pPr marL="0" indent="0">
              <a:buNone/>
            </a:pPr>
            <a:endParaRPr lang="es-CO" sz="1200" dirty="0"/>
          </a:p>
          <a:p>
            <a:pPr marL="0" indent="0">
              <a:buNone/>
            </a:pPr>
            <a:r>
              <a:rPr lang="es-CO" dirty="0" smtClean="0"/>
              <a:t>2.3. Cancelación de la remuneración acordada.</a:t>
            </a:r>
          </a:p>
          <a:p>
            <a:pPr marL="0" indent="0">
              <a:buNone/>
            </a:pPr>
            <a:endParaRPr lang="es-CO" sz="1200" dirty="0" smtClean="0"/>
          </a:p>
          <a:p>
            <a:pPr marL="0" indent="0">
              <a:buNone/>
            </a:pPr>
            <a:r>
              <a:rPr lang="es-CO" dirty="0" smtClean="0"/>
              <a:t>2.4 entrega y recibo del inmueble.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00850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/>
          <a:lstStyle/>
          <a:p>
            <a:pPr algn="l"/>
            <a:r>
              <a:rPr lang="es-CO" b="1" dirty="0" smtClean="0">
                <a:solidFill>
                  <a:schemeClr val="tx2">
                    <a:lumMod val="75000"/>
                  </a:schemeClr>
                </a:solidFill>
              </a:rPr>
              <a:t>3. Obligaciones del </a:t>
            </a:r>
            <a:br>
              <a:rPr lang="es-CO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CO" b="1" dirty="0" smtClean="0">
                <a:solidFill>
                  <a:schemeClr val="tx2">
                    <a:lumMod val="75000"/>
                  </a:schemeClr>
                </a:solidFill>
              </a:rPr>
              <a:t>administrador</a:t>
            </a:r>
            <a:endParaRPr lang="es-CO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7986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CO" sz="2500" dirty="0"/>
              <a:t>3.1. DEBER DE INFORMACIÓN PERMANENTE</a:t>
            </a:r>
            <a:r>
              <a:rPr lang="es-CO" sz="2500" dirty="0" smtClean="0"/>
              <a:t>:</a:t>
            </a:r>
          </a:p>
          <a:p>
            <a:pPr marL="12700" marR="29157">
              <a:lnSpc>
                <a:spcPct val="150000"/>
              </a:lnSpc>
            </a:pPr>
            <a:r>
              <a:rPr lang="es-CO" sz="2500" dirty="0" smtClean="0"/>
              <a:t>Administración </a:t>
            </a:r>
            <a:r>
              <a:rPr lang="es-CO" sz="2500" dirty="0"/>
              <a:t>documental</a:t>
            </a:r>
            <a:r>
              <a:rPr lang="es-CO" sz="2500" dirty="0" smtClean="0"/>
              <a:t>.</a:t>
            </a:r>
          </a:p>
          <a:p>
            <a:pPr marL="12700" marR="29157">
              <a:lnSpc>
                <a:spcPct val="150000"/>
              </a:lnSpc>
              <a:spcBef>
                <a:spcPts val="108"/>
              </a:spcBef>
            </a:pPr>
            <a:r>
              <a:rPr lang="es-CO" sz="2500" dirty="0" smtClean="0"/>
              <a:t>Registro </a:t>
            </a:r>
            <a:r>
              <a:rPr lang="es-CO" sz="2500" dirty="0"/>
              <a:t>de comunicaciones personales y telefónicas</a:t>
            </a:r>
            <a:r>
              <a:rPr lang="es-CO" sz="2500" dirty="0" smtClean="0"/>
              <a:t>.</a:t>
            </a:r>
          </a:p>
          <a:p>
            <a:pPr marL="12700" marR="29157">
              <a:lnSpc>
                <a:spcPct val="150000"/>
              </a:lnSpc>
              <a:spcBef>
                <a:spcPts val="0"/>
              </a:spcBef>
            </a:pPr>
            <a:r>
              <a:rPr lang="es-CO" sz="2500" dirty="0" smtClean="0"/>
              <a:t>Oportunidad </a:t>
            </a:r>
            <a:r>
              <a:rPr lang="es-CO" sz="2500" dirty="0"/>
              <a:t>de la información.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CO" sz="2500" dirty="0" smtClean="0"/>
              <a:t>3.2. </a:t>
            </a:r>
            <a:r>
              <a:rPr lang="es-CO" sz="2500" dirty="0"/>
              <a:t>REPORTE PERIÓDICO DE </a:t>
            </a:r>
            <a:r>
              <a:rPr lang="es-CO" sz="2500" dirty="0" smtClean="0"/>
              <a:t>GESTION (1268)</a:t>
            </a:r>
            <a:endParaRPr lang="es-CO" sz="2500" dirty="0"/>
          </a:p>
          <a:p>
            <a:pPr marL="469900" indent="-457200">
              <a:lnSpc>
                <a:spcPct val="150000"/>
              </a:lnSpc>
              <a:spcBef>
                <a:spcPts val="114"/>
              </a:spcBef>
              <a:buFont typeface="Arial" pitchFamily="34" charset="0"/>
              <a:buChar char="•"/>
            </a:pPr>
            <a:r>
              <a:rPr lang="es-CO" sz="2500" dirty="0"/>
              <a:t>La relación al propietario y sus anexos.</a:t>
            </a:r>
          </a:p>
          <a:p>
            <a:pPr marL="355600" marR="41833">
              <a:lnSpc>
                <a:spcPct val="150000"/>
              </a:lnSpc>
              <a:spcBef>
                <a:spcPts val="365"/>
              </a:spcBef>
              <a:buFont typeface="Arial" pitchFamily="34" charset="0"/>
              <a:buChar char="•"/>
            </a:pPr>
            <a:r>
              <a:rPr lang="es-CO" sz="2500" dirty="0"/>
              <a:t>Envío de la relación.</a:t>
            </a:r>
          </a:p>
          <a:p>
            <a:pPr marL="0" indent="0">
              <a:buNone/>
            </a:pPr>
            <a:endParaRPr lang="es-CO" sz="2500" dirty="0"/>
          </a:p>
          <a:p>
            <a:pPr marL="0" indent="0">
              <a:buNone/>
            </a:pPr>
            <a:endParaRPr lang="es-CO" sz="2500" dirty="0"/>
          </a:p>
          <a:p>
            <a:pPr marL="0" indent="0">
              <a:buNone/>
            </a:pPr>
            <a:endParaRPr lang="es-CO" sz="2500" i="1" dirty="0">
              <a:solidFill>
                <a:srgbClr val="585858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204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Lonja">
  <a:themeElements>
    <a:clrScheme name="Tema de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ema de 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e Office">
  <a:themeElements>
    <a:clrScheme name="1_Tema de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Tema de 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Buenas prácticas para la seguridad jca de los negocios inmobiliarios</Template>
  <TotalTime>690</TotalTime>
  <Words>677</Words>
  <Application>Microsoft Office PowerPoint</Application>
  <PresentationFormat>Presentación en pantalla (4:3)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Tema Lonja</vt:lpstr>
      <vt:lpstr>1_Tema de Office</vt:lpstr>
      <vt:lpstr>Presentación de PowerPoint</vt:lpstr>
      <vt:lpstr>Presentación de PowerPoint</vt:lpstr>
      <vt:lpstr>1.Elementos esenciales</vt:lpstr>
      <vt:lpstr>1.2. Características del contrato</vt:lpstr>
      <vt:lpstr>1.2. Características del contrato</vt:lpstr>
      <vt:lpstr>Presentación de PowerPoint</vt:lpstr>
      <vt:lpstr>1.3. Duración del Contrato</vt:lpstr>
      <vt:lpstr>2. Obligaciones del  Propietario</vt:lpstr>
      <vt:lpstr>3. Obligaciones del  administrador</vt:lpstr>
      <vt:lpstr>3. Obligaciones del  administrador</vt:lpstr>
      <vt:lpstr>3. Obligaciones del  administrador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Sbedoya</dc:creator>
  <cp:lastModifiedBy>Ytabares</cp:lastModifiedBy>
  <cp:revision>24</cp:revision>
  <dcterms:modified xsi:type="dcterms:W3CDTF">2015-04-24T19:58:59Z</dcterms:modified>
</cp:coreProperties>
</file>