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5" r:id="rId2"/>
    <p:sldId id="276" r:id="rId3"/>
    <p:sldId id="279" r:id="rId4"/>
    <p:sldId id="280" r:id="rId5"/>
    <p:sldId id="281" r:id="rId6"/>
    <p:sldId id="282" r:id="rId7"/>
    <p:sldId id="283" r:id="rId8"/>
    <p:sldId id="284" r:id="rId9"/>
    <p:sldId id="301" r:id="rId10"/>
    <p:sldId id="285" r:id="rId11"/>
    <p:sldId id="303" r:id="rId12"/>
    <p:sldId id="302" r:id="rId13"/>
    <p:sldId id="286" r:id="rId14"/>
    <p:sldId id="304" r:id="rId15"/>
    <p:sldId id="287" r:id="rId16"/>
    <p:sldId id="305" r:id="rId17"/>
    <p:sldId id="288" r:id="rId18"/>
    <p:sldId id="306" r:id="rId19"/>
    <p:sldId id="307" r:id="rId20"/>
    <p:sldId id="289" r:id="rId21"/>
    <p:sldId id="290" r:id="rId22"/>
    <p:sldId id="293" r:id="rId23"/>
    <p:sldId id="294" r:id="rId24"/>
    <p:sldId id="295" r:id="rId25"/>
    <p:sldId id="296" r:id="rId26"/>
    <p:sldId id="297" r:id="rId27"/>
    <p:sldId id="298" r:id="rId28"/>
    <p:sldId id="299" r:id="rId29"/>
    <p:sldId id="300" r:id="rId30"/>
    <p:sldId id="278" r:id="rId3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9DCB9E48-1726-409E-9A0C-121A8F69CD55}">
          <p14:sldIdLst>
            <p14:sldId id="275"/>
            <p14:sldId id="276"/>
            <p14:sldId id="279"/>
            <p14:sldId id="280"/>
            <p14:sldId id="281"/>
            <p14:sldId id="282"/>
            <p14:sldId id="283"/>
            <p14:sldId id="284"/>
            <p14:sldId id="301"/>
            <p14:sldId id="285"/>
            <p14:sldId id="303"/>
            <p14:sldId id="302"/>
            <p14:sldId id="286"/>
            <p14:sldId id="304"/>
            <p14:sldId id="287"/>
            <p14:sldId id="305"/>
            <p14:sldId id="288"/>
            <p14:sldId id="306"/>
            <p14:sldId id="307"/>
            <p14:sldId id="289"/>
            <p14:sldId id="290"/>
            <p14:sldId id="293"/>
            <p14:sldId id="294"/>
            <p14:sldId id="295"/>
            <p14:sldId id="296"/>
            <p14:sldId id="297"/>
            <p14:sldId id="298"/>
            <p14:sldId id="299"/>
            <p14:sldId id="300"/>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A1DED-3334-4CB9-A97D-05E891C844F5}" type="datetimeFigureOut">
              <a:rPr lang="es-CO" smtClean="0"/>
              <a:pPr/>
              <a:t>30/09/2014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1D8DC7-2785-44C4-9430-C7AADC3ED26F}" type="slidenum">
              <a:rPr lang="es-CO" smtClean="0"/>
              <a:pPr/>
              <a:t>‹Nº›</a:t>
            </a:fld>
            <a:endParaRPr lang="es-CO"/>
          </a:p>
        </p:txBody>
      </p:sp>
    </p:spTree>
    <p:extLst>
      <p:ext uri="{BB962C8B-B14F-4D97-AF65-F5344CB8AC3E}">
        <p14:creationId xmlns:p14="http://schemas.microsoft.com/office/powerpoint/2010/main" val="179312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6 Imagen" descr="1.jpg"/>
          <p:cNvPicPr>
            <a:picLocks noChangeAspect="1"/>
          </p:cNvPicPr>
          <p:nvPr userDrawn="1"/>
        </p:nvPicPr>
        <p:blipFill>
          <a:blip r:embed="rId2" cstate="print"/>
          <a:stretch>
            <a:fillRect/>
          </a:stretch>
        </p:blipFill>
        <p:spPr>
          <a:xfrm>
            <a:off x="0" y="5106924"/>
            <a:ext cx="5733288" cy="1751076"/>
          </a:xfrm>
          <a:prstGeom prst="rect">
            <a:avLst/>
          </a:prstGeom>
        </p:spPr>
      </p:pic>
      <p:pic>
        <p:nvPicPr>
          <p:cNvPr id="8" name="7 Imagen" descr="LONJA.jpg"/>
          <p:cNvPicPr>
            <a:picLocks noChangeAspect="1"/>
          </p:cNvPicPr>
          <p:nvPr userDrawn="1"/>
        </p:nvPicPr>
        <p:blipFill>
          <a:blip r:embed="rId3" cstate="print"/>
          <a:stretch>
            <a:fillRect/>
          </a:stretch>
        </p:blipFill>
        <p:spPr>
          <a:xfrm>
            <a:off x="7572396" y="357166"/>
            <a:ext cx="1203960" cy="104546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3233337-AC0D-4768-BB2A-DFBED28EE789}" type="datetimeFigureOut">
              <a:rPr lang="es-CO" smtClean="0"/>
              <a:pPr/>
              <a:t>30/09/2014</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2283845B-0D83-46C6-A1E5-788C575836B1}" type="slidenum">
              <a:rPr lang="es-CO" smtClean="0"/>
              <a:pPr/>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33337-AC0D-4768-BB2A-DFBED28EE789}" type="datetimeFigureOut">
              <a:rPr lang="es-CO" smtClean="0"/>
              <a:pPr/>
              <a:t>30/09/2014</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3845B-0D83-46C6-A1E5-788C575836B1}"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547664" y="2080237"/>
            <a:ext cx="6984776" cy="3477875"/>
          </a:xfrm>
          <a:prstGeom prst="rect">
            <a:avLst/>
          </a:prstGeom>
          <a:noFill/>
        </p:spPr>
        <p:txBody>
          <a:bodyPr wrap="square" rtlCol="0">
            <a:spAutoFit/>
          </a:bodyPr>
          <a:lstStyle/>
          <a:p>
            <a:pPr algn="ctr"/>
            <a:r>
              <a:rPr lang="es-CO" sz="4000" b="1" dirty="0" smtClean="0"/>
              <a:t>LA ÉTICA  EN EL SECTOR </a:t>
            </a:r>
          </a:p>
          <a:p>
            <a:pPr algn="ctr"/>
            <a:r>
              <a:rPr lang="es-CO" sz="4000" b="1" dirty="0" smtClean="0"/>
              <a:t>ARRENDAMIENTOS</a:t>
            </a:r>
          </a:p>
          <a:p>
            <a:pPr algn="ctr"/>
            <a:endParaRPr lang="es-CO" sz="2800" b="1" dirty="0"/>
          </a:p>
          <a:p>
            <a:pPr algn="ctr"/>
            <a:endParaRPr lang="es-CO" sz="2800" b="1" dirty="0" smtClean="0"/>
          </a:p>
          <a:p>
            <a:pPr algn="ctr"/>
            <a:r>
              <a:rPr lang="es-CO" sz="2800" b="1" dirty="0"/>
              <a:t>	</a:t>
            </a:r>
            <a:endParaRPr lang="es-CO" sz="2800" b="1" dirty="0" smtClean="0"/>
          </a:p>
          <a:p>
            <a:pPr algn="ctr"/>
            <a:r>
              <a:rPr lang="es-CO" sz="2800" b="1" dirty="0" smtClean="0"/>
              <a:t>Juan Diego Uribe Londoño</a:t>
            </a:r>
          </a:p>
          <a:p>
            <a:pPr algn="ctr"/>
            <a:r>
              <a:rPr lang="es-CO" sz="2800" b="1" dirty="0" smtClean="0"/>
              <a:t>2014</a:t>
            </a:r>
            <a:endParaRPr lang="es-CO" sz="2800" b="1" dirty="0"/>
          </a:p>
        </p:txBody>
      </p:sp>
    </p:spTree>
    <p:extLst>
      <p:ext uri="{BB962C8B-B14F-4D97-AF65-F5344CB8AC3E}">
        <p14:creationId xmlns:p14="http://schemas.microsoft.com/office/powerpoint/2010/main" val="3658688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2677656"/>
          </a:xfrm>
          <a:prstGeom prst="rect">
            <a:avLst/>
          </a:prstGeom>
        </p:spPr>
        <p:txBody>
          <a:bodyPr wrap="square">
            <a:spAutoFit/>
          </a:bodyPr>
          <a:lstStyle/>
          <a:p>
            <a:r>
              <a:rPr lang="es-CO" sz="2800" dirty="0" smtClean="0"/>
              <a:t>Pero en tratándose de las contrataciones menores que no exigen licitación previa, que paradójicamente son la inmensa mayoría, el manejo administrativo en la oficina de infraestructura de obras civiles de la municipalidad no ha sido acertado.</a:t>
            </a:r>
          </a:p>
        </p:txBody>
      </p:sp>
    </p:spTree>
    <p:extLst>
      <p:ext uri="{BB962C8B-B14F-4D97-AF65-F5344CB8AC3E}">
        <p14:creationId xmlns:p14="http://schemas.microsoft.com/office/powerpoint/2010/main" val="399413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2677656"/>
          </a:xfrm>
          <a:prstGeom prst="rect">
            <a:avLst/>
          </a:prstGeom>
        </p:spPr>
        <p:txBody>
          <a:bodyPr wrap="square">
            <a:spAutoFit/>
          </a:bodyPr>
          <a:lstStyle/>
          <a:p>
            <a:r>
              <a:rPr lang="es-CO" sz="2800" dirty="0" smtClean="0"/>
              <a:t>Las pequeñas contrataciones se hacen de manera directa.  No tienen que pasar por el tamiz de una junta administradora de recursos, sino que el asunto es potestativo de algunos funcionarios de ventanilla que inscriben propuestas y las canalizan al funcionario que las adjudica.</a:t>
            </a:r>
          </a:p>
        </p:txBody>
      </p:sp>
    </p:spTree>
    <p:extLst>
      <p:ext uri="{BB962C8B-B14F-4D97-AF65-F5344CB8AC3E}">
        <p14:creationId xmlns:p14="http://schemas.microsoft.com/office/powerpoint/2010/main" val="956200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2677656"/>
          </a:xfrm>
          <a:prstGeom prst="rect">
            <a:avLst/>
          </a:prstGeom>
        </p:spPr>
        <p:txBody>
          <a:bodyPr wrap="square">
            <a:spAutoFit/>
          </a:bodyPr>
          <a:lstStyle/>
          <a:p>
            <a:r>
              <a:rPr lang="es-CO" sz="2800" dirty="0" smtClean="0"/>
              <a:t>Es decir, que el empresario oferente de sus bienes o servicios debe acceder al contrato pasando por esa “ventanilla siniestra”. El funcionario sabe de su posición privilegiada, de su inmenso poder “comercial” y de la necesidad del empresario por acceder a ese contrato.  </a:t>
            </a:r>
            <a:endParaRPr lang="es-CO" sz="2800" dirty="0"/>
          </a:p>
        </p:txBody>
      </p:sp>
    </p:spTree>
    <p:extLst>
      <p:ext uri="{BB962C8B-B14F-4D97-AF65-F5344CB8AC3E}">
        <p14:creationId xmlns:p14="http://schemas.microsoft.com/office/powerpoint/2010/main" val="26955745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2246769"/>
          </a:xfrm>
          <a:prstGeom prst="rect">
            <a:avLst/>
          </a:prstGeom>
        </p:spPr>
        <p:txBody>
          <a:bodyPr wrap="square">
            <a:spAutoFit/>
          </a:bodyPr>
          <a:lstStyle/>
          <a:p>
            <a:r>
              <a:rPr lang="es-CO" sz="2800" dirty="0" smtClean="0"/>
              <a:t>Ese funcionario “privilegiado” no pertenece a ningún comité; tiene la tarea operativa de: recibir la documentación y revisar que todo esté de acuerdo con los requisitos mínimos, para pasarlos luego a la oficina de compras y adjudicaciones.</a:t>
            </a:r>
          </a:p>
        </p:txBody>
      </p:sp>
    </p:spTree>
    <p:extLst>
      <p:ext uri="{BB962C8B-B14F-4D97-AF65-F5344CB8AC3E}">
        <p14:creationId xmlns:p14="http://schemas.microsoft.com/office/powerpoint/2010/main" val="114754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3108543"/>
          </a:xfrm>
          <a:prstGeom prst="rect">
            <a:avLst/>
          </a:prstGeom>
        </p:spPr>
        <p:txBody>
          <a:bodyPr wrap="square">
            <a:spAutoFit/>
          </a:bodyPr>
          <a:lstStyle/>
          <a:p>
            <a:r>
              <a:rPr lang="es-CO" sz="2800" dirty="0" smtClean="0"/>
              <a:t>Parece entonces que la persona que está detrás de esa “siniestra ventanilla” es un personaje anodino, desdibujado y sin mucha relevancia. Pero para los que están del otro lado, para los contratistas, ese personaje es de vital importancia porque es el canal de comunicación entre el vendedor y el comprador.    </a:t>
            </a:r>
            <a:endParaRPr lang="es-CO" sz="2800" dirty="0"/>
          </a:p>
        </p:txBody>
      </p:sp>
    </p:spTree>
    <p:extLst>
      <p:ext uri="{BB962C8B-B14F-4D97-AF65-F5344CB8AC3E}">
        <p14:creationId xmlns:p14="http://schemas.microsoft.com/office/powerpoint/2010/main" val="4035821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412776"/>
            <a:ext cx="7560840" cy="3539430"/>
          </a:xfrm>
          <a:prstGeom prst="rect">
            <a:avLst/>
          </a:prstGeom>
        </p:spPr>
        <p:txBody>
          <a:bodyPr wrap="square">
            <a:spAutoFit/>
          </a:bodyPr>
          <a:lstStyle/>
          <a:p>
            <a:r>
              <a:rPr lang="es-CO" sz="2800" dirty="0" smtClean="0"/>
              <a:t>La suspicacia aparece entonces como un nuevo elemento de oferta y demanda.</a:t>
            </a:r>
          </a:p>
          <a:p>
            <a:r>
              <a:rPr lang="es-CO" sz="2800" dirty="0" smtClean="0"/>
              <a:t>Algunos contratistas en su afán de conquistar el favor del funcionario anodino, ofrecen dádivas para ganarse el privilegio de su aprecio. </a:t>
            </a:r>
          </a:p>
          <a:p>
            <a:r>
              <a:rPr lang="es-CO" sz="2800" dirty="0" smtClean="0"/>
              <a:t>Se supo recientemente que una empresa de ingeniería sanitaria había ofrecido una cierta “propina al margen”. </a:t>
            </a:r>
            <a:endParaRPr lang="es-CO" sz="2800" dirty="0"/>
          </a:p>
        </p:txBody>
      </p:sp>
    </p:spTree>
    <p:extLst>
      <p:ext uri="{BB962C8B-B14F-4D97-AF65-F5344CB8AC3E}">
        <p14:creationId xmlns:p14="http://schemas.microsoft.com/office/powerpoint/2010/main" val="1441593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772816"/>
            <a:ext cx="7560840" cy="3970318"/>
          </a:xfrm>
          <a:prstGeom prst="rect">
            <a:avLst/>
          </a:prstGeom>
        </p:spPr>
        <p:txBody>
          <a:bodyPr wrap="square">
            <a:spAutoFit/>
          </a:bodyPr>
          <a:lstStyle/>
          <a:p>
            <a:r>
              <a:rPr lang="es-CO" sz="2800" dirty="0" smtClean="0"/>
              <a:t>Nada ilegal por supuesto porque al fin y la cabo la decisión de compra no depende de él, sino que su tarea simplemente es canalizar la documentación oportunamente.</a:t>
            </a:r>
          </a:p>
          <a:p>
            <a:r>
              <a:rPr lang="es-CO" sz="2800" dirty="0" smtClean="0"/>
              <a:t>El funcionario aprendió que sin ir más allá del mero cumplimiento de su deber, podía obtener una bonificación adicional si “prefería” a unos y “embolataba” la documentación de otros: &lt;LOS TACAÑOS&gt;. </a:t>
            </a:r>
            <a:endParaRPr lang="es-CO" sz="2800" dirty="0"/>
          </a:p>
        </p:txBody>
      </p:sp>
    </p:spTree>
    <p:extLst>
      <p:ext uri="{BB962C8B-B14F-4D97-AF65-F5344CB8AC3E}">
        <p14:creationId xmlns:p14="http://schemas.microsoft.com/office/powerpoint/2010/main" val="245665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19947"/>
            <a:ext cx="7560840" cy="2677656"/>
          </a:xfrm>
          <a:prstGeom prst="rect">
            <a:avLst/>
          </a:prstGeom>
        </p:spPr>
        <p:txBody>
          <a:bodyPr wrap="square">
            <a:spAutoFit/>
          </a:bodyPr>
          <a:lstStyle/>
          <a:p>
            <a:r>
              <a:rPr lang="es-CO" sz="2400" dirty="0" smtClean="0"/>
              <a:t>Pero los TACAÑOS aprendieron que tal como los &lt;INNOVADORES&gt; contratistas ellos superarían la oferta, con lo que pusieron en aprietos al diligente funcionario de la ventana “siniestra”.</a:t>
            </a:r>
          </a:p>
          <a:p>
            <a:endParaRPr lang="es-CO" sz="2400" dirty="0"/>
          </a:p>
          <a:p>
            <a:r>
              <a:rPr lang="es-CO" sz="2400" dirty="0" smtClean="0"/>
              <a:t>Todos ponen, yo gano, terminó siendo el lema del afortunado recepcionista “siniestro”. </a:t>
            </a:r>
          </a:p>
        </p:txBody>
      </p:sp>
    </p:spTree>
    <p:extLst>
      <p:ext uri="{BB962C8B-B14F-4D97-AF65-F5344CB8AC3E}">
        <p14:creationId xmlns:p14="http://schemas.microsoft.com/office/powerpoint/2010/main" val="1441593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2677656"/>
          </a:xfrm>
          <a:prstGeom prst="rect">
            <a:avLst/>
          </a:prstGeom>
        </p:spPr>
        <p:txBody>
          <a:bodyPr wrap="square">
            <a:spAutoFit/>
          </a:bodyPr>
          <a:lstStyle/>
          <a:p>
            <a:r>
              <a:rPr lang="es-CO" sz="2400" dirty="0" smtClean="0"/>
              <a:t>Y efectivamente uno de los oferentes ganaba y mucho, pero todos los demás quedaban por fuera, obligándose entonces a replantear su “estrecha “ relación con el dilecto funcionario.</a:t>
            </a:r>
          </a:p>
          <a:p>
            <a:r>
              <a:rPr lang="es-CO" sz="2400" dirty="0" smtClean="0"/>
              <a:t>A tal punto llegó el asunto, que cuando los contratistas hacían sus cálculos financieros incluían la “bonificación” por servicios de asesoría y representación. </a:t>
            </a:r>
            <a:endParaRPr lang="es-CO" sz="2400" dirty="0"/>
          </a:p>
        </p:txBody>
      </p:sp>
    </p:spTree>
    <p:extLst>
      <p:ext uri="{BB962C8B-B14F-4D97-AF65-F5344CB8AC3E}">
        <p14:creationId xmlns:p14="http://schemas.microsoft.com/office/powerpoint/2010/main" val="1224462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3046988"/>
          </a:xfrm>
          <a:prstGeom prst="rect">
            <a:avLst/>
          </a:prstGeom>
        </p:spPr>
        <p:txBody>
          <a:bodyPr wrap="square">
            <a:spAutoFit/>
          </a:bodyPr>
          <a:lstStyle/>
          <a:p>
            <a:r>
              <a:rPr lang="es-CO" sz="2400" dirty="0" smtClean="0"/>
              <a:t>¿Es corriente esta práctica en la sociedad?</a:t>
            </a:r>
          </a:p>
          <a:p>
            <a:endParaRPr lang="es-CO" sz="2400" dirty="0"/>
          </a:p>
          <a:p>
            <a:r>
              <a:rPr lang="es-CO" sz="2400" dirty="0" smtClean="0"/>
              <a:t>¿Aparece este fenómeno en la vida de las organizaciones </a:t>
            </a:r>
          </a:p>
          <a:p>
            <a:r>
              <a:rPr lang="es-CO" sz="2400" dirty="0" smtClean="0"/>
              <a:t>Dedicadas a las actividades de arrendamientos?</a:t>
            </a:r>
          </a:p>
          <a:p>
            <a:endParaRPr lang="es-CO" sz="2400" dirty="0"/>
          </a:p>
          <a:p>
            <a:r>
              <a:rPr lang="es-CO" sz="2400" dirty="0" smtClean="0"/>
              <a:t>¿Es normal o está bien porque muchos lo hacen?</a:t>
            </a:r>
          </a:p>
          <a:p>
            <a:endParaRPr lang="es-CO" sz="2400" dirty="0"/>
          </a:p>
          <a:p>
            <a:pPr algn="ctr"/>
            <a:r>
              <a:rPr lang="es-CO" sz="2400" dirty="0" smtClean="0"/>
              <a:t>ES  UNA FALSA CREENCIA ÉTICA</a:t>
            </a:r>
            <a:endParaRPr lang="es-CO" sz="2400" dirty="0"/>
          </a:p>
        </p:txBody>
      </p:sp>
    </p:spTree>
    <p:extLst>
      <p:ext uri="{BB962C8B-B14F-4D97-AF65-F5344CB8AC3E}">
        <p14:creationId xmlns:p14="http://schemas.microsoft.com/office/powerpoint/2010/main" val="2079700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196752"/>
            <a:ext cx="7848872" cy="3785652"/>
          </a:xfrm>
          <a:prstGeom prst="rect">
            <a:avLst/>
          </a:prstGeom>
        </p:spPr>
        <p:txBody>
          <a:bodyPr wrap="square">
            <a:spAutoFit/>
          </a:bodyPr>
          <a:lstStyle/>
          <a:p>
            <a:r>
              <a:rPr lang="es-CO" sz="2400" b="1" dirty="0" smtClean="0"/>
              <a:t>DERROTERO:</a:t>
            </a:r>
          </a:p>
          <a:p>
            <a:endParaRPr lang="es-CO" sz="2400" b="1" dirty="0" smtClean="0"/>
          </a:p>
          <a:p>
            <a:r>
              <a:rPr lang="es-CO" sz="2400" b="1" dirty="0"/>
              <a:t>	</a:t>
            </a:r>
            <a:r>
              <a:rPr lang="es-CO" sz="2400" b="1" dirty="0" smtClean="0"/>
              <a:t>FUNDAMENTOS Y GENERALIDADES DE LA ÉTICA.</a:t>
            </a:r>
          </a:p>
          <a:p>
            <a:r>
              <a:rPr lang="es-CO" sz="2400" b="1" dirty="0"/>
              <a:t>	</a:t>
            </a:r>
            <a:endParaRPr lang="es-CO" sz="2400" b="1" dirty="0" smtClean="0"/>
          </a:p>
          <a:p>
            <a:r>
              <a:rPr lang="es-CO" sz="2400" b="1" dirty="0"/>
              <a:t>	</a:t>
            </a:r>
            <a:r>
              <a:rPr lang="es-CO" sz="2400" b="1" dirty="0" smtClean="0"/>
              <a:t>ELEMENTOS DE ÉTICA EMPRESARIAL.</a:t>
            </a:r>
          </a:p>
          <a:p>
            <a:endParaRPr lang="es-CO" sz="2400" b="1" dirty="0"/>
          </a:p>
          <a:p>
            <a:r>
              <a:rPr lang="es-CO" sz="2400" b="1" dirty="0" smtClean="0"/>
              <a:t>	LA ÉTICA EN EL SECTOR DE ARRENDAMIENTOS.</a:t>
            </a:r>
          </a:p>
          <a:p>
            <a:endParaRPr lang="es-CO" sz="2400" b="1" dirty="0"/>
          </a:p>
          <a:p>
            <a:r>
              <a:rPr lang="es-CO" sz="2400" b="1" dirty="0" smtClean="0"/>
              <a:t>	DIÁLOGO INTERSUBJETIVO. 	</a:t>
            </a:r>
          </a:p>
          <a:p>
            <a:r>
              <a:rPr lang="es-CO" sz="2400" b="1" dirty="0"/>
              <a:t>	 </a:t>
            </a:r>
            <a:r>
              <a:rPr lang="es-CO" sz="2400" b="1" dirty="0" smtClean="0"/>
              <a:t>       ** PROBLEMÁTICAS Y PROPUESTAS</a:t>
            </a:r>
            <a:r>
              <a:rPr lang="es-CO" sz="2000" dirty="0" smtClean="0"/>
              <a:t>.</a:t>
            </a:r>
            <a:endParaRPr lang="es-CO" sz="2000" dirty="0"/>
          </a:p>
        </p:txBody>
      </p:sp>
    </p:spTree>
    <p:extLst>
      <p:ext uri="{BB962C8B-B14F-4D97-AF65-F5344CB8AC3E}">
        <p14:creationId xmlns:p14="http://schemas.microsoft.com/office/powerpoint/2010/main" val="1417256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3847207"/>
          </a:xfrm>
          <a:prstGeom prst="rect">
            <a:avLst/>
          </a:prstGeom>
        </p:spPr>
        <p:txBody>
          <a:bodyPr wrap="square">
            <a:spAutoFit/>
          </a:bodyPr>
          <a:lstStyle/>
          <a:p>
            <a:pPr algn="ctr"/>
            <a:r>
              <a:rPr lang="es-CO" sz="2400" b="1" u="sng" dirty="0" smtClean="0">
                <a:uFill>
                  <a:solidFill>
                    <a:srgbClr val="FF0000"/>
                  </a:solidFill>
                </a:uFill>
              </a:rPr>
              <a:t>CONSECUENCIAS ÉTICAS DE CONDUCTAS DESLEALES</a:t>
            </a:r>
            <a:r>
              <a:rPr lang="es-CO" sz="2000" u="sng" dirty="0" smtClean="0">
                <a:uFill>
                  <a:solidFill>
                    <a:srgbClr val="FF0000"/>
                  </a:solidFill>
                </a:uFill>
              </a:rPr>
              <a:t>.</a:t>
            </a:r>
          </a:p>
          <a:p>
            <a:endParaRPr lang="es-CO" sz="2000" dirty="0"/>
          </a:p>
          <a:p>
            <a:r>
              <a:rPr lang="es-CO" sz="2000" dirty="0" smtClean="0"/>
              <a:t>	No todo lo legal es ETICO.  </a:t>
            </a:r>
          </a:p>
          <a:p>
            <a:r>
              <a:rPr lang="es-CO" sz="2000" dirty="0"/>
              <a:t>	</a:t>
            </a:r>
            <a:r>
              <a:rPr lang="es-CO" sz="2000" dirty="0" smtClean="0"/>
              <a:t>Martin </a:t>
            </a:r>
            <a:r>
              <a:rPr lang="es-CO" sz="2000" dirty="0"/>
              <a:t>Luther </a:t>
            </a:r>
            <a:r>
              <a:rPr lang="es-CO" sz="2000" dirty="0" smtClean="0"/>
              <a:t>King hijo decía: “</a:t>
            </a:r>
            <a:r>
              <a:rPr lang="es-CO" sz="2000" dirty="0"/>
              <a:t>Nunca olviden que todo lo que hizo Hitler en Alemania era legal</a:t>
            </a:r>
            <a:r>
              <a:rPr lang="es-CO" sz="2000" dirty="0" smtClean="0"/>
              <a:t>”</a:t>
            </a:r>
            <a:r>
              <a:rPr lang="es-CO" sz="2000" dirty="0"/>
              <a:t> </a:t>
            </a:r>
            <a:r>
              <a:rPr lang="es-CO" sz="2000" dirty="0" smtClean="0"/>
              <a:t>. Fruto de ello: la ley habilitante de 1933 al canciller Adolfo Hitler.</a:t>
            </a:r>
          </a:p>
          <a:p>
            <a:r>
              <a:rPr lang="es-CO" sz="2000" dirty="0"/>
              <a:t>	</a:t>
            </a:r>
            <a:r>
              <a:rPr lang="es-CO" sz="2000" dirty="0" smtClean="0"/>
              <a:t>Por ejemplo: pagar a un portero en su “ventanilla siniestra”, que </a:t>
            </a:r>
            <a:r>
              <a:rPr lang="es-CO" sz="2000" b="1" dirty="0" smtClean="0"/>
              <a:t>tiene</a:t>
            </a:r>
            <a:r>
              <a:rPr lang="es-CO" sz="2000" dirty="0" smtClean="0"/>
              <a:t> que cumplir con su deber como portero, para que: privilegie, canalice (utilice información privilegiada para unos ocultándosela a otros) u oculte, la oferta de apartamentos en arriendo o para la venta en una unidad residencial.</a:t>
            </a:r>
          </a:p>
          <a:p>
            <a:endParaRPr lang="es-CO" sz="2000" dirty="0"/>
          </a:p>
        </p:txBody>
      </p:sp>
    </p:spTree>
    <p:extLst>
      <p:ext uri="{BB962C8B-B14F-4D97-AF65-F5344CB8AC3E}">
        <p14:creationId xmlns:p14="http://schemas.microsoft.com/office/powerpoint/2010/main" val="1441593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11560" y="2143800"/>
            <a:ext cx="7920880" cy="3785652"/>
          </a:xfrm>
          <a:prstGeom prst="rect">
            <a:avLst/>
          </a:prstGeom>
        </p:spPr>
        <p:txBody>
          <a:bodyPr wrap="square">
            <a:spAutoFit/>
          </a:bodyPr>
          <a:lstStyle/>
          <a:p>
            <a:r>
              <a:rPr lang="es-CO" sz="2000" dirty="0"/>
              <a:t>Toda forma de competencia basada en la “propina” condicionada, es una práctica corrupta y desleal con el gremio.</a:t>
            </a:r>
          </a:p>
          <a:p>
            <a:endParaRPr lang="es-CO" sz="2000" dirty="0"/>
          </a:p>
          <a:p>
            <a:r>
              <a:rPr lang="es-CO" sz="2000" dirty="0"/>
              <a:t>Toda forma de corrupción es una manifestación implícita de incompetencia e incapacidad para competir en franca lid</a:t>
            </a:r>
            <a:r>
              <a:rPr lang="es-CO" sz="2000" dirty="0" smtClean="0"/>
              <a:t>.</a:t>
            </a:r>
          </a:p>
          <a:p>
            <a:endParaRPr lang="es-CO" sz="2000" dirty="0"/>
          </a:p>
          <a:p>
            <a:r>
              <a:rPr lang="es-CO" sz="2000" dirty="0" smtClean="0"/>
              <a:t>Toda práctica profesional, empresarial o comercial que suponga privilegios conseguidos a través del pago a terceros es una práctica corrupta.</a:t>
            </a:r>
          </a:p>
          <a:p>
            <a:endParaRPr lang="es-CO" sz="2000" dirty="0"/>
          </a:p>
          <a:p>
            <a:r>
              <a:rPr lang="es-CO" sz="2000" dirty="0" smtClean="0"/>
              <a:t>No se puede confundir la habilidad, creatividad e ingenio profesional, con la ventaja comprada.</a:t>
            </a:r>
            <a:endParaRPr lang="es-CO" sz="2000" dirty="0"/>
          </a:p>
          <a:p>
            <a:r>
              <a:rPr lang="es-CO" sz="2000" dirty="0"/>
              <a:t> </a:t>
            </a:r>
          </a:p>
        </p:txBody>
      </p:sp>
    </p:spTree>
    <p:extLst>
      <p:ext uri="{BB962C8B-B14F-4D97-AF65-F5344CB8AC3E}">
        <p14:creationId xmlns:p14="http://schemas.microsoft.com/office/powerpoint/2010/main" val="1441593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11560" y="1340768"/>
            <a:ext cx="7920880" cy="5016758"/>
          </a:xfrm>
          <a:prstGeom prst="rect">
            <a:avLst/>
          </a:prstGeom>
        </p:spPr>
        <p:txBody>
          <a:bodyPr wrap="square">
            <a:spAutoFit/>
          </a:bodyPr>
          <a:lstStyle/>
          <a:p>
            <a:pPr algn="ctr"/>
            <a:r>
              <a:rPr lang="es-CO" sz="2000" b="1" dirty="0" smtClean="0"/>
              <a:t>PROPUESTA FORMATIVA PARA LA CONSTRUCCION DE UNA ÉTICA EMPRESARIAL.</a:t>
            </a:r>
          </a:p>
          <a:p>
            <a:endParaRPr lang="es-CO" sz="2000" dirty="0"/>
          </a:p>
          <a:p>
            <a:pPr marL="457200" indent="-457200">
              <a:buAutoNum type="arabicPeriod"/>
            </a:pPr>
            <a:r>
              <a:rPr lang="es-CO" sz="2000" dirty="0" smtClean="0"/>
              <a:t>Considerar el fundamento fundacional de toda sociedad: el respeto por unos </a:t>
            </a:r>
            <a:r>
              <a:rPr lang="es-CO" sz="2000" u="sng" dirty="0" smtClean="0">
                <a:uFill>
                  <a:solidFill>
                    <a:srgbClr val="FF0000"/>
                  </a:solidFill>
                </a:uFill>
              </a:rPr>
              <a:t>mínimos valores compartidos</a:t>
            </a:r>
            <a:r>
              <a:rPr lang="es-CO" sz="2000" dirty="0" smtClean="0"/>
              <a:t>.</a:t>
            </a:r>
          </a:p>
          <a:p>
            <a:pPr marL="914400" lvl="1" indent="-457200">
              <a:buAutoNum type="arabicPeriod"/>
            </a:pPr>
            <a:r>
              <a:rPr lang="es-CO" sz="2000" dirty="0" smtClean="0"/>
              <a:t>La igualdad.</a:t>
            </a:r>
          </a:p>
          <a:p>
            <a:pPr marL="914400" lvl="1" indent="-457200">
              <a:buAutoNum type="arabicPeriod"/>
            </a:pPr>
            <a:r>
              <a:rPr lang="es-CO" sz="2000" dirty="0" smtClean="0"/>
              <a:t>Respeto</a:t>
            </a:r>
          </a:p>
          <a:p>
            <a:pPr marL="914400" lvl="1" indent="-457200">
              <a:buAutoNum type="arabicPeriod"/>
            </a:pPr>
            <a:r>
              <a:rPr lang="es-CO" sz="2000" dirty="0" smtClean="0"/>
              <a:t>Tolerancia activa.</a:t>
            </a:r>
          </a:p>
          <a:p>
            <a:pPr marL="914400" lvl="1" indent="-457200">
              <a:buAutoNum type="arabicPeriod"/>
            </a:pPr>
            <a:r>
              <a:rPr lang="es-CO" sz="2000" dirty="0" smtClean="0"/>
              <a:t>Diálogo.</a:t>
            </a:r>
          </a:p>
          <a:p>
            <a:pPr marL="914400" lvl="1" indent="-457200">
              <a:buAutoNum type="arabicPeriod"/>
            </a:pPr>
            <a:r>
              <a:rPr lang="es-CO" sz="2000" dirty="0" smtClean="0"/>
              <a:t>Pluralidad</a:t>
            </a:r>
          </a:p>
          <a:p>
            <a:pPr marL="914400" lvl="1" indent="-457200">
              <a:buAutoNum type="arabicPeriod"/>
            </a:pPr>
            <a:r>
              <a:rPr lang="es-CO" sz="2000" dirty="0" smtClean="0"/>
              <a:t>Libertad.</a:t>
            </a:r>
          </a:p>
          <a:p>
            <a:pPr lvl="1"/>
            <a:r>
              <a:rPr lang="es-CO" sz="2000" dirty="0" smtClean="0"/>
              <a:t>                       En términos generales son los Derechos Humanos</a:t>
            </a:r>
          </a:p>
          <a:p>
            <a:pPr marL="914400" lvl="1" indent="-457200">
              <a:buAutoNum type="arabicPeriod"/>
            </a:pPr>
            <a:endParaRPr lang="es-CO" sz="2000" dirty="0" smtClean="0"/>
          </a:p>
          <a:p>
            <a:endParaRPr lang="es-CO" sz="2000" dirty="0"/>
          </a:p>
          <a:p>
            <a:endParaRPr lang="es-CO" sz="2000" dirty="0" smtClean="0"/>
          </a:p>
          <a:p>
            <a:endParaRPr lang="es-CO" sz="2000" dirty="0"/>
          </a:p>
        </p:txBody>
      </p:sp>
    </p:spTree>
    <p:extLst>
      <p:ext uri="{BB962C8B-B14F-4D97-AF65-F5344CB8AC3E}">
        <p14:creationId xmlns:p14="http://schemas.microsoft.com/office/powerpoint/2010/main" val="248386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26005" y="1333623"/>
            <a:ext cx="7920880" cy="5632311"/>
          </a:xfrm>
          <a:prstGeom prst="rect">
            <a:avLst/>
          </a:prstGeom>
        </p:spPr>
        <p:txBody>
          <a:bodyPr wrap="square">
            <a:spAutoFit/>
          </a:bodyPr>
          <a:lstStyle/>
          <a:p>
            <a:pPr algn="ctr"/>
            <a:r>
              <a:rPr lang="es-CO" sz="2000" b="1" dirty="0" smtClean="0"/>
              <a:t>PROPUESTA FORMATIVA PARA LA CONSTRUCCION DE UNA ÉTICA EMPRESARIAL.</a:t>
            </a:r>
          </a:p>
          <a:p>
            <a:endParaRPr lang="es-CO" sz="2000" dirty="0"/>
          </a:p>
          <a:p>
            <a:pPr marL="457200" indent="-457200">
              <a:buAutoNum type="arabicPlain" startAt="2"/>
            </a:pPr>
            <a:r>
              <a:rPr lang="es-CO" sz="2000" dirty="0" smtClean="0"/>
              <a:t>Entender la organización empresarial como una pequeña sociedad: con unos </a:t>
            </a:r>
            <a:r>
              <a:rPr lang="es-CO" sz="2000" u="sng" dirty="0" smtClean="0">
                <a:uFill>
                  <a:solidFill>
                    <a:srgbClr val="FF0000"/>
                  </a:solidFill>
                </a:uFill>
              </a:rPr>
              <a:t>mínimos valores compartidos</a:t>
            </a:r>
            <a:r>
              <a:rPr lang="es-CO" sz="2000" dirty="0" smtClean="0"/>
              <a:t>.</a:t>
            </a:r>
          </a:p>
          <a:p>
            <a:pPr marL="457200" indent="-457200">
              <a:buAutoNum type="arabicPlain" startAt="2"/>
            </a:pPr>
            <a:endParaRPr lang="es-CO" sz="2000" dirty="0"/>
          </a:p>
          <a:p>
            <a:r>
              <a:rPr lang="es-CO" sz="2000" dirty="0" smtClean="0"/>
              <a:t>De allí la importancia de una ética organizacional y-o GREMIAL</a:t>
            </a:r>
          </a:p>
          <a:p>
            <a:endParaRPr lang="es-CO" sz="2000" dirty="0"/>
          </a:p>
          <a:p>
            <a:r>
              <a:rPr lang="es-CO" sz="2000" dirty="0" smtClean="0"/>
              <a:t>En tratándose de la actividad de los arrendamientos.</a:t>
            </a:r>
          </a:p>
          <a:p>
            <a:endParaRPr lang="es-CO" sz="2000" dirty="0"/>
          </a:p>
          <a:p>
            <a:r>
              <a:rPr lang="es-CO" sz="2000" dirty="0" smtClean="0"/>
              <a:t>1 no dejará de ser un sector vulnerable hasta tanto no se constituya en un sólida agremiación. </a:t>
            </a:r>
          </a:p>
          <a:p>
            <a:r>
              <a:rPr lang="es-CO" sz="2000" dirty="0" smtClean="0"/>
              <a:t>Ello implica: estatutos constitucionales, códigos de conducta y códigos de buen gobierno </a:t>
            </a:r>
            <a:r>
              <a:rPr lang="es-CO" sz="2000" b="1" dirty="0" smtClean="0"/>
              <a:t>COMPARTIDOS.</a:t>
            </a:r>
          </a:p>
          <a:p>
            <a:pPr marL="914400" lvl="1" indent="-457200">
              <a:buAutoNum type="arabicPeriod"/>
            </a:pPr>
            <a:endParaRPr lang="es-CO" sz="2000" dirty="0" smtClean="0"/>
          </a:p>
          <a:p>
            <a:endParaRPr lang="es-CO" sz="2000" dirty="0"/>
          </a:p>
          <a:p>
            <a:endParaRPr lang="es-CO" sz="2000" dirty="0" smtClean="0"/>
          </a:p>
          <a:p>
            <a:endParaRPr lang="es-CO" sz="2000" dirty="0"/>
          </a:p>
        </p:txBody>
      </p:sp>
    </p:spTree>
    <p:extLst>
      <p:ext uri="{BB962C8B-B14F-4D97-AF65-F5344CB8AC3E}">
        <p14:creationId xmlns:p14="http://schemas.microsoft.com/office/powerpoint/2010/main" val="1813940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26005" y="1477055"/>
            <a:ext cx="7920880" cy="3477875"/>
          </a:xfrm>
          <a:prstGeom prst="rect">
            <a:avLst/>
          </a:prstGeom>
        </p:spPr>
        <p:txBody>
          <a:bodyPr wrap="square">
            <a:spAutoFit/>
          </a:bodyPr>
          <a:lstStyle/>
          <a:p>
            <a:pPr algn="ctr"/>
            <a:r>
              <a:rPr lang="es-CO" sz="2000" b="1" dirty="0" smtClean="0"/>
              <a:t>PROPUESTA FORMATIVA PARA LA CONSTRUCCION DE UNA ÉTICA EMPRESARIAL.</a:t>
            </a:r>
          </a:p>
          <a:p>
            <a:endParaRPr lang="es-CO" sz="2000" dirty="0"/>
          </a:p>
          <a:p>
            <a:pPr marL="457200" indent="-457200">
              <a:buAutoNum type="arabicPlain" startAt="2"/>
            </a:pPr>
            <a:r>
              <a:rPr lang="es-CO" sz="2000" dirty="0" smtClean="0"/>
              <a:t>Entender la organización empresarial como una pequeña sociedad: con unos </a:t>
            </a:r>
            <a:r>
              <a:rPr lang="es-CO" sz="2000" u="sng" dirty="0" smtClean="0">
                <a:uFill>
                  <a:solidFill>
                    <a:srgbClr val="FF0000"/>
                  </a:solidFill>
                </a:uFill>
              </a:rPr>
              <a:t>mínimos valores compartidos</a:t>
            </a:r>
            <a:r>
              <a:rPr lang="es-CO" sz="2000" dirty="0" smtClean="0"/>
              <a:t>.</a:t>
            </a:r>
          </a:p>
          <a:p>
            <a:pPr marL="457200" indent="-457200">
              <a:buAutoNum type="arabicPlain" startAt="2"/>
            </a:pPr>
            <a:endParaRPr lang="es-CO" sz="2000" dirty="0"/>
          </a:p>
          <a:p>
            <a:r>
              <a:rPr lang="es-CO" sz="2000" dirty="0" smtClean="0"/>
              <a:t>Los códigos de conducta son: “dispositivos pedagógicos de convivencia”</a:t>
            </a:r>
          </a:p>
          <a:p>
            <a:endParaRPr lang="es-CO" sz="2000" dirty="0"/>
          </a:p>
          <a:p>
            <a:endParaRPr lang="es-CO" sz="2000" dirty="0"/>
          </a:p>
          <a:p>
            <a:endParaRPr lang="es-CO" sz="2000" dirty="0" smtClean="0"/>
          </a:p>
          <a:p>
            <a:endParaRPr lang="es-CO" sz="2000" dirty="0"/>
          </a:p>
        </p:txBody>
      </p:sp>
    </p:spTree>
    <p:extLst>
      <p:ext uri="{BB962C8B-B14F-4D97-AF65-F5344CB8AC3E}">
        <p14:creationId xmlns:p14="http://schemas.microsoft.com/office/powerpoint/2010/main" val="4053027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26005" y="1477055"/>
            <a:ext cx="7920880" cy="3785652"/>
          </a:xfrm>
          <a:prstGeom prst="rect">
            <a:avLst/>
          </a:prstGeom>
        </p:spPr>
        <p:txBody>
          <a:bodyPr wrap="square">
            <a:spAutoFit/>
          </a:bodyPr>
          <a:lstStyle/>
          <a:p>
            <a:pPr algn="ctr"/>
            <a:r>
              <a:rPr lang="es-CO" sz="2000" b="1" dirty="0" smtClean="0"/>
              <a:t>PROPUESTA FORMATIVA PARA LA CONSTRUCCION DE UNA ÉTICA EMPRESARIAL.</a:t>
            </a:r>
          </a:p>
          <a:p>
            <a:pPr algn="ctr"/>
            <a:r>
              <a:rPr lang="es-CO" sz="2000" b="1" dirty="0" smtClean="0"/>
              <a:t>¿Cómo se construyen los valores organizacionales?</a:t>
            </a:r>
          </a:p>
          <a:p>
            <a:endParaRPr lang="es-CO" sz="2000" dirty="0"/>
          </a:p>
          <a:p>
            <a:pPr marL="457200" indent="-457200">
              <a:buAutoNum type="arabicPeriod"/>
            </a:pPr>
            <a:r>
              <a:rPr lang="es-CO" sz="2000" dirty="0" smtClean="0"/>
              <a:t>¿qué son los principios?</a:t>
            </a:r>
          </a:p>
          <a:p>
            <a:pPr marL="457200" indent="-457200">
              <a:buAutoNum type="arabicPeriod"/>
            </a:pPr>
            <a:r>
              <a:rPr lang="es-CO" sz="2000" dirty="0" smtClean="0"/>
              <a:t>¿qué son los valores?</a:t>
            </a:r>
          </a:p>
          <a:p>
            <a:pPr marL="457200" indent="-457200">
              <a:buAutoNum type="arabicPeriod"/>
            </a:pPr>
            <a:r>
              <a:rPr lang="es-CO" sz="2000" dirty="0" smtClean="0"/>
              <a:t>¿qué es o dónde se encuentra la virtud profesional empresarial?</a:t>
            </a:r>
          </a:p>
          <a:p>
            <a:pPr marL="457200" indent="-457200">
              <a:buAutoNum type="arabicPeriod"/>
            </a:pPr>
            <a:r>
              <a:rPr lang="es-CO" sz="2000" dirty="0" smtClean="0"/>
              <a:t>¿qué beneficios se consiguen?</a:t>
            </a:r>
          </a:p>
          <a:p>
            <a:endParaRPr lang="es-CO" sz="2000" dirty="0"/>
          </a:p>
          <a:p>
            <a:endParaRPr lang="es-CO" sz="2000" dirty="0"/>
          </a:p>
          <a:p>
            <a:endParaRPr lang="es-CO" sz="2000" dirty="0" smtClean="0"/>
          </a:p>
          <a:p>
            <a:endParaRPr lang="es-CO" sz="2000" dirty="0"/>
          </a:p>
        </p:txBody>
      </p:sp>
    </p:spTree>
    <p:extLst>
      <p:ext uri="{BB962C8B-B14F-4D97-AF65-F5344CB8AC3E}">
        <p14:creationId xmlns:p14="http://schemas.microsoft.com/office/powerpoint/2010/main" val="3338113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26005" y="1477055"/>
            <a:ext cx="7920880" cy="4401205"/>
          </a:xfrm>
          <a:prstGeom prst="rect">
            <a:avLst/>
          </a:prstGeom>
        </p:spPr>
        <p:txBody>
          <a:bodyPr wrap="square">
            <a:spAutoFit/>
          </a:bodyPr>
          <a:lstStyle/>
          <a:p>
            <a:pPr algn="ctr"/>
            <a:r>
              <a:rPr lang="es-CO" sz="2000" b="1" dirty="0" smtClean="0"/>
              <a:t>UN EJEMPLO INSPIRADOR</a:t>
            </a:r>
          </a:p>
          <a:p>
            <a:pPr algn="ctr"/>
            <a:r>
              <a:rPr lang="es-CO" sz="2000" b="1" dirty="0" smtClean="0"/>
              <a:t>EL CREDO DE JHONSON &amp; JOHNSON</a:t>
            </a:r>
            <a:endParaRPr lang="es-CO" sz="2000" dirty="0"/>
          </a:p>
          <a:p>
            <a:endParaRPr lang="es-CO" sz="2000" dirty="0" smtClean="0"/>
          </a:p>
          <a:p>
            <a:r>
              <a:rPr lang="es-CO" sz="2000" dirty="0" smtClean="0"/>
              <a:t> </a:t>
            </a:r>
            <a:r>
              <a:rPr lang="es-CO" sz="2000" dirty="0"/>
              <a:t>Creemos que nuestra primera responsabilidad es con los médicos, enfermeras y pacientes, con las madres y padres y todos los demás que utilizan nuestros productos y servicios.</a:t>
            </a:r>
            <a:br>
              <a:rPr lang="es-CO" sz="2000" dirty="0"/>
            </a:br>
            <a:r>
              <a:rPr lang="es-CO" sz="2000" dirty="0"/>
              <a:t>Para responder a sus necesidades, todo lo que hagamos debe ser de primera calidad. </a:t>
            </a:r>
            <a:br>
              <a:rPr lang="es-CO" sz="2000" dirty="0"/>
            </a:br>
            <a:r>
              <a:rPr lang="es-CO" sz="2000" dirty="0"/>
              <a:t>Debemos luchar constantemente por reducir nuestros costos a fin de mantener precios razonables.</a:t>
            </a:r>
            <a:br>
              <a:rPr lang="es-CO" sz="2000" dirty="0"/>
            </a:br>
            <a:r>
              <a:rPr lang="es-CO" sz="2000" dirty="0"/>
              <a:t>Los pedidos de los clientes deben ser atendidos rápidamente y con precisión.</a:t>
            </a:r>
            <a:br>
              <a:rPr lang="es-CO" sz="2000" dirty="0"/>
            </a:br>
            <a:r>
              <a:rPr lang="es-CO" sz="2000" dirty="0"/>
              <a:t>Nuestros proveedores y distribuidores deben tener la oportunidad de conseguir un beneficio justo.</a:t>
            </a:r>
          </a:p>
        </p:txBody>
      </p:sp>
    </p:spTree>
    <p:extLst>
      <p:ext uri="{BB962C8B-B14F-4D97-AF65-F5344CB8AC3E}">
        <p14:creationId xmlns:p14="http://schemas.microsoft.com/office/powerpoint/2010/main" val="3712544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1115616" y="1052736"/>
            <a:ext cx="7920880" cy="5016758"/>
          </a:xfrm>
          <a:prstGeom prst="rect">
            <a:avLst/>
          </a:prstGeom>
        </p:spPr>
        <p:txBody>
          <a:bodyPr wrap="square">
            <a:spAutoFit/>
          </a:bodyPr>
          <a:lstStyle/>
          <a:p>
            <a:pPr algn="ctr"/>
            <a:r>
              <a:rPr lang="es-CO" sz="2000" b="1" dirty="0" smtClean="0"/>
              <a:t>UN EJEMPLO INSPIRADOR</a:t>
            </a:r>
          </a:p>
          <a:p>
            <a:pPr algn="ctr"/>
            <a:r>
              <a:rPr lang="es-CO" sz="2000" b="1" dirty="0" smtClean="0"/>
              <a:t>EL CREDO DE JHONSON &amp; JOHNSON</a:t>
            </a:r>
            <a:endParaRPr lang="es-CO" sz="2000" dirty="0"/>
          </a:p>
          <a:p>
            <a:endParaRPr lang="es-CO" sz="2000" dirty="0" smtClean="0"/>
          </a:p>
          <a:p>
            <a:r>
              <a:rPr lang="es-CO" sz="2000" dirty="0" smtClean="0"/>
              <a:t> </a:t>
            </a:r>
            <a:r>
              <a:rPr lang="es-CO" sz="2000" dirty="0"/>
              <a:t>Somos responsables ante nuestros empleados, los hombres y mujeres que trabajan en todo el mundo. Cada uno de ellos debe ser considerado como persona.</a:t>
            </a:r>
            <a:br>
              <a:rPr lang="es-CO" sz="2000" dirty="0"/>
            </a:br>
            <a:r>
              <a:rPr lang="es-CO" sz="2000" dirty="0"/>
              <a:t>Hemos de respetar su dignidad y reconocer su mérito. Deben tener un sentido de seguridad en su trabajo. La retribución tiene que ser justa y adecuada, y las condiciones de trabajo limpias, ordenadas y seguras. </a:t>
            </a:r>
            <a:br>
              <a:rPr lang="es-CO" sz="2000" dirty="0"/>
            </a:br>
            <a:r>
              <a:rPr lang="es-CO" sz="2000" dirty="0"/>
              <a:t>Debemos estar conscientes de brindar diversas formas de ayuda a nuestros empleados en el desempeño de sus responsabilidades familiares.</a:t>
            </a:r>
            <a:br>
              <a:rPr lang="es-CO" sz="2000" dirty="0"/>
            </a:br>
            <a:r>
              <a:rPr lang="es-CO" sz="2000" dirty="0"/>
              <a:t>Los empleados deben sentirse libres para presentar sugerencias y quejas. </a:t>
            </a:r>
            <a:br>
              <a:rPr lang="es-CO" sz="2000" dirty="0"/>
            </a:br>
            <a:r>
              <a:rPr lang="es-CO" sz="2000" dirty="0"/>
              <a:t>Ha de haber igualdad de oportunidades para el empleo, desarrollo y avance de los calificados.</a:t>
            </a:r>
            <a:br>
              <a:rPr lang="es-CO" sz="2000" dirty="0"/>
            </a:br>
            <a:r>
              <a:rPr lang="es-CO" sz="2000" dirty="0"/>
              <a:t>Debemos proporcionar una gerencia competente, y sus acciones han de ser justas y éticas.</a:t>
            </a:r>
          </a:p>
        </p:txBody>
      </p:sp>
    </p:spTree>
    <p:extLst>
      <p:ext uri="{BB962C8B-B14F-4D97-AF65-F5344CB8AC3E}">
        <p14:creationId xmlns:p14="http://schemas.microsoft.com/office/powerpoint/2010/main" val="1527620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26005" y="1477055"/>
            <a:ext cx="7920880" cy="3170099"/>
          </a:xfrm>
          <a:prstGeom prst="rect">
            <a:avLst/>
          </a:prstGeom>
        </p:spPr>
        <p:txBody>
          <a:bodyPr wrap="square">
            <a:spAutoFit/>
          </a:bodyPr>
          <a:lstStyle/>
          <a:p>
            <a:pPr algn="ctr"/>
            <a:r>
              <a:rPr lang="es-CO" sz="2000" b="1" dirty="0" smtClean="0"/>
              <a:t>UN EJEMPLO INSPIRADOR</a:t>
            </a:r>
          </a:p>
          <a:p>
            <a:pPr algn="ctr"/>
            <a:r>
              <a:rPr lang="es-CO" sz="2000" b="1" dirty="0" smtClean="0"/>
              <a:t>EL CREDO DE JHONSON &amp; JOHNSON</a:t>
            </a:r>
            <a:endParaRPr lang="es-CO" sz="2000" dirty="0"/>
          </a:p>
          <a:p>
            <a:endParaRPr lang="es-CO" sz="2000" dirty="0" smtClean="0"/>
          </a:p>
          <a:p>
            <a:r>
              <a:rPr lang="es-CO" sz="2000" dirty="0" smtClean="0"/>
              <a:t> </a:t>
            </a:r>
            <a:r>
              <a:rPr lang="es-CO" sz="2000" dirty="0"/>
              <a:t>Somos responsables ante las comunidades en las que vivimos y trabajamos e igualmente ante la comunidad mundial. Debemos ser buenos ciudadanos - apoyar las obras buenas y caritativas y cargar con nuestra participación justa en los impuestos. </a:t>
            </a:r>
            <a:br>
              <a:rPr lang="es-CO" sz="2000" dirty="0"/>
            </a:br>
            <a:r>
              <a:rPr lang="es-CO" sz="2000" dirty="0"/>
              <a:t>Debemos fomentar el avance cívico y una mejor sanidad y educación. </a:t>
            </a:r>
            <a:br>
              <a:rPr lang="es-CO" sz="2000" dirty="0"/>
            </a:br>
            <a:r>
              <a:rPr lang="es-CO" sz="2000" dirty="0"/>
              <a:t>Debemos mantener en buen estado los bienes que tenemos el privilegio de usar, protegiendo el ambiente y los recursos naturales.</a:t>
            </a:r>
          </a:p>
        </p:txBody>
      </p:sp>
    </p:spTree>
    <p:extLst>
      <p:ext uri="{BB962C8B-B14F-4D97-AF65-F5344CB8AC3E}">
        <p14:creationId xmlns:p14="http://schemas.microsoft.com/office/powerpoint/2010/main" val="1527620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00110"/>
          </a:xfrm>
          <a:prstGeom prst="rect">
            <a:avLst/>
          </a:prstGeom>
        </p:spPr>
        <p:txBody>
          <a:bodyPr wrap="square">
            <a:spAutoFit/>
          </a:bodyPr>
          <a:lstStyle/>
          <a:p>
            <a:r>
              <a:rPr lang="es-CO" sz="2000" smtClean="0"/>
              <a:t>  </a:t>
            </a:r>
            <a:endParaRPr lang="es-CO" sz="2000" dirty="0"/>
          </a:p>
        </p:txBody>
      </p:sp>
      <p:sp>
        <p:nvSpPr>
          <p:cNvPr id="3" name="2 Rectángulo"/>
          <p:cNvSpPr/>
          <p:nvPr/>
        </p:nvSpPr>
        <p:spPr>
          <a:xfrm>
            <a:off x="626005" y="1477055"/>
            <a:ext cx="7920880" cy="3785652"/>
          </a:xfrm>
          <a:prstGeom prst="rect">
            <a:avLst/>
          </a:prstGeom>
        </p:spPr>
        <p:txBody>
          <a:bodyPr wrap="square">
            <a:spAutoFit/>
          </a:bodyPr>
          <a:lstStyle/>
          <a:p>
            <a:pPr algn="ctr"/>
            <a:r>
              <a:rPr lang="es-CO" sz="2000" b="1" dirty="0" smtClean="0"/>
              <a:t>UN EJEMPLO INSPIRADOR</a:t>
            </a:r>
          </a:p>
          <a:p>
            <a:pPr algn="ctr"/>
            <a:r>
              <a:rPr lang="es-CO" sz="2000" b="1" dirty="0" smtClean="0"/>
              <a:t>EL CREDO DE JHONSON &amp; JOHNSON</a:t>
            </a:r>
            <a:endParaRPr lang="es-CO" sz="2000" dirty="0"/>
          </a:p>
          <a:p>
            <a:endParaRPr lang="es-CO" sz="2000" dirty="0" smtClean="0"/>
          </a:p>
          <a:p>
            <a:r>
              <a:rPr lang="es-CO" sz="2000" dirty="0" smtClean="0"/>
              <a:t> </a:t>
            </a:r>
            <a:r>
              <a:rPr lang="es-CO" sz="2000" dirty="0"/>
              <a:t>Nuestra responsabilidad final es con nuestros accionistas. </a:t>
            </a:r>
            <a:br>
              <a:rPr lang="es-CO" sz="2000" dirty="0"/>
            </a:br>
            <a:r>
              <a:rPr lang="es-CO" sz="2000" dirty="0"/>
              <a:t>La empresa debe conseguir un beneficio justo. </a:t>
            </a:r>
            <a:br>
              <a:rPr lang="es-CO" sz="2000" dirty="0"/>
            </a:br>
            <a:r>
              <a:rPr lang="es-CO" sz="2000" dirty="0"/>
              <a:t>Debemos experimentar con nuevas ideas. </a:t>
            </a:r>
            <a:br>
              <a:rPr lang="es-CO" sz="2000" dirty="0"/>
            </a:br>
            <a:r>
              <a:rPr lang="es-CO" sz="2000" dirty="0"/>
              <a:t>Ha de protegerse la investigación, desarrollarse programas innovadores y pagar por los errores cometidos. Se debe comprar nuevo equipo, proporcionar nuevas instalaciones y lanzar nuevos productos. Han de crearse reservas para proveer en tiempos adversos. </a:t>
            </a:r>
            <a:br>
              <a:rPr lang="es-CO" sz="2000" dirty="0"/>
            </a:br>
            <a:r>
              <a:rPr lang="es-CO" sz="2000" dirty="0"/>
              <a:t>Si actuamos siguiendo estos principios, los accionistas conseguirán un beneficio justo.</a:t>
            </a:r>
          </a:p>
        </p:txBody>
      </p:sp>
    </p:spTree>
    <p:extLst>
      <p:ext uri="{BB962C8B-B14F-4D97-AF65-F5344CB8AC3E}">
        <p14:creationId xmlns:p14="http://schemas.microsoft.com/office/powerpoint/2010/main" val="1527620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196752"/>
            <a:ext cx="7488832" cy="4401205"/>
          </a:xfrm>
          <a:prstGeom prst="rect">
            <a:avLst/>
          </a:prstGeom>
        </p:spPr>
        <p:txBody>
          <a:bodyPr wrap="square">
            <a:spAutoFit/>
          </a:bodyPr>
          <a:lstStyle/>
          <a:p>
            <a:endParaRPr lang="es-CO" sz="2000" b="1" dirty="0" smtClean="0"/>
          </a:p>
          <a:p>
            <a:r>
              <a:rPr lang="es-CO" sz="2000" b="1" dirty="0"/>
              <a:t>	</a:t>
            </a:r>
            <a:r>
              <a:rPr lang="es-CO" sz="2400" b="1" dirty="0" smtClean="0"/>
              <a:t>FUNDAMENTOS Y GENERALIDADES DE LA ÉTICA.</a:t>
            </a:r>
          </a:p>
          <a:p>
            <a:r>
              <a:rPr lang="es-CO" sz="2400" b="1" dirty="0"/>
              <a:t>	</a:t>
            </a:r>
            <a:endParaRPr lang="es-CO" sz="2400" b="1" dirty="0" smtClean="0"/>
          </a:p>
          <a:p>
            <a:r>
              <a:rPr lang="es-CO" sz="2400" b="1" dirty="0" smtClean="0"/>
              <a:t>1. Relación de la conducta personal con los propósitos de vida.</a:t>
            </a:r>
          </a:p>
          <a:p>
            <a:r>
              <a:rPr lang="es-CO" sz="2400" b="1" dirty="0"/>
              <a:t>	</a:t>
            </a:r>
            <a:endParaRPr lang="es-CO" sz="2400" b="1" dirty="0" smtClean="0"/>
          </a:p>
          <a:p>
            <a:r>
              <a:rPr lang="es-CO" sz="2400" b="1" dirty="0"/>
              <a:t>	</a:t>
            </a:r>
            <a:r>
              <a:rPr lang="es-CO" sz="2400" b="1" dirty="0" smtClean="0"/>
              <a:t>- Qué </a:t>
            </a:r>
          </a:p>
          <a:p>
            <a:r>
              <a:rPr lang="es-CO" sz="2400" b="1" dirty="0"/>
              <a:t>	</a:t>
            </a:r>
          </a:p>
          <a:p>
            <a:r>
              <a:rPr lang="es-CO" sz="2400" b="1" dirty="0" smtClean="0"/>
              <a:t>	- Cómo </a:t>
            </a:r>
          </a:p>
          <a:p>
            <a:r>
              <a:rPr lang="es-CO" sz="2400" b="1" dirty="0"/>
              <a:t>	</a:t>
            </a:r>
            <a:endParaRPr lang="es-CO" sz="2400" b="1" dirty="0" smtClean="0"/>
          </a:p>
          <a:p>
            <a:r>
              <a:rPr lang="es-CO" sz="2400" b="1" dirty="0"/>
              <a:t>	</a:t>
            </a:r>
            <a:r>
              <a:rPr lang="es-CO" sz="2400" b="1" dirty="0" smtClean="0"/>
              <a:t>- Para qué  </a:t>
            </a:r>
          </a:p>
          <a:p>
            <a:endParaRPr lang="es-CO" sz="2000" dirty="0"/>
          </a:p>
        </p:txBody>
      </p:sp>
      <p:sp>
        <p:nvSpPr>
          <p:cNvPr id="3" name="2 CuadroTexto"/>
          <p:cNvSpPr txBox="1"/>
          <p:nvPr/>
        </p:nvSpPr>
        <p:spPr>
          <a:xfrm>
            <a:off x="5950894" y="3861048"/>
            <a:ext cx="2221505" cy="523220"/>
          </a:xfrm>
          <a:prstGeom prst="rect">
            <a:avLst/>
          </a:prstGeom>
          <a:noFill/>
        </p:spPr>
        <p:txBody>
          <a:bodyPr wrap="square" rtlCol="0">
            <a:spAutoFit/>
          </a:bodyPr>
          <a:lstStyle/>
          <a:p>
            <a:r>
              <a:rPr lang="es-CO" sz="2800" b="1" u="sng" dirty="0" smtClean="0"/>
              <a:t>ELEGIMOS</a:t>
            </a:r>
            <a:endParaRPr lang="es-CO" sz="2400" b="1" u="sng" dirty="0"/>
          </a:p>
        </p:txBody>
      </p:sp>
    </p:spTree>
    <p:extLst>
      <p:ext uri="{BB962C8B-B14F-4D97-AF65-F5344CB8AC3E}">
        <p14:creationId xmlns:p14="http://schemas.microsoft.com/office/powerpoint/2010/main" val="1817425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853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196752"/>
            <a:ext cx="7488832" cy="4093428"/>
          </a:xfrm>
          <a:prstGeom prst="rect">
            <a:avLst/>
          </a:prstGeom>
        </p:spPr>
        <p:txBody>
          <a:bodyPr wrap="square">
            <a:spAutoFit/>
          </a:bodyPr>
          <a:lstStyle/>
          <a:p>
            <a:endParaRPr lang="es-CO" sz="2000" b="1" dirty="0" smtClean="0"/>
          </a:p>
          <a:p>
            <a:r>
              <a:rPr lang="es-CO" sz="2000" b="1" dirty="0"/>
              <a:t>	</a:t>
            </a:r>
            <a:r>
              <a:rPr lang="es-CO" sz="2400" b="1" dirty="0" smtClean="0"/>
              <a:t>FUNDAMENTOS Y GENERALIDADES DE LA ÉTICA.</a:t>
            </a:r>
          </a:p>
          <a:p>
            <a:r>
              <a:rPr lang="es-CO" sz="2400" b="1" dirty="0"/>
              <a:t>	</a:t>
            </a:r>
            <a:endParaRPr lang="es-CO" sz="2400" b="1" dirty="0" smtClean="0"/>
          </a:p>
          <a:p>
            <a:r>
              <a:rPr lang="es-CO" sz="2400" b="1" dirty="0" smtClean="0"/>
              <a:t>2. Construcción de valores personales.</a:t>
            </a:r>
          </a:p>
          <a:p>
            <a:r>
              <a:rPr lang="es-CO" sz="2400" b="1" dirty="0"/>
              <a:t>	</a:t>
            </a:r>
            <a:endParaRPr lang="es-CO" sz="2400" b="1" dirty="0" smtClean="0"/>
          </a:p>
          <a:p>
            <a:r>
              <a:rPr lang="es-CO" sz="2400" b="1" dirty="0"/>
              <a:t>	</a:t>
            </a:r>
            <a:r>
              <a:rPr lang="es-CO" sz="2400" b="1" dirty="0" smtClean="0"/>
              <a:t>- Entender los valores para asumirlos con 	conciencia</a:t>
            </a:r>
          </a:p>
          <a:p>
            <a:r>
              <a:rPr lang="es-CO" sz="2400" b="1" dirty="0"/>
              <a:t>	</a:t>
            </a:r>
            <a:r>
              <a:rPr lang="es-CO" sz="2400" b="1" dirty="0" smtClean="0"/>
              <a:t>- La actividad profesional en consonancia con </a:t>
            </a:r>
          </a:p>
          <a:p>
            <a:r>
              <a:rPr lang="es-CO" sz="2400" b="1" dirty="0"/>
              <a:t>	</a:t>
            </a:r>
            <a:r>
              <a:rPr lang="es-CO" sz="2400" b="1" dirty="0" smtClean="0"/>
              <a:t> los valores personales ( y corporativos)</a:t>
            </a:r>
          </a:p>
          <a:p>
            <a:endParaRPr lang="es-CO" sz="2400" b="1" dirty="0"/>
          </a:p>
          <a:p>
            <a:pPr algn="ctr"/>
            <a:r>
              <a:rPr lang="es-CO" sz="2400" b="1" dirty="0" smtClean="0"/>
              <a:t>La práctica de la virtud, condición para la felicidad</a:t>
            </a:r>
            <a:endParaRPr lang="es-CO" sz="2000" dirty="0"/>
          </a:p>
        </p:txBody>
      </p:sp>
    </p:spTree>
    <p:extLst>
      <p:ext uri="{BB962C8B-B14F-4D97-AF65-F5344CB8AC3E}">
        <p14:creationId xmlns:p14="http://schemas.microsoft.com/office/powerpoint/2010/main" val="232766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43608" y="1196752"/>
            <a:ext cx="7488832" cy="4462760"/>
          </a:xfrm>
          <a:prstGeom prst="rect">
            <a:avLst/>
          </a:prstGeom>
        </p:spPr>
        <p:txBody>
          <a:bodyPr wrap="square">
            <a:spAutoFit/>
          </a:bodyPr>
          <a:lstStyle/>
          <a:p>
            <a:endParaRPr lang="es-CO" sz="2000" b="1" dirty="0" smtClean="0"/>
          </a:p>
          <a:p>
            <a:r>
              <a:rPr lang="es-CO" sz="2000" b="1" dirty="0"/>
              <a:t>	</a:t>
            </a:r>
            <a:r>
              <a:rPr lang="es-CO" sz="2400" b="1" dirty="0" smtClean="0"/>
              <a:t>LA ÉTICA DE LAS ORGANIZACIONES.</a:t>
            </a:r>
          </a:p>
          <a:p>
            <a:r>
              <a:rPr lang="es-CO" sz="2400" b="1" dirty="0"/>
              <a:t>	</a:t>
            </a:r>
            <a:endParaRPr lang="es-CO" sz="2400" b="1" dirty="0" smtClean="0"/>
          </a:p>
          <a:p>
            <a:r>
              <a:rPr lang="es-CO" sz="2400" b="1" dirty="0" smtClean="0"/>
              <a:t>Las empresas son &lt;personas&gt;.</a:t>
            </a:r>
          </a:p>
          <a:p>
            <a:r>
              <a:rPr lang="es-CO" sz="2400" b="1" dirty="0"/>
              <a:t>	</a:t>
            </a:r>
            <a:r>
              <a:rPr lang="es-CO" sz="2400" b="1" dirty="0" smtClean="0"/>
              <a:t>-  Valores corporativos.</a:t>
            </a:r>
          </a:p>
          <a:p>
            <a:r>
              <a:rPr lang="es-CO" sz="2400" b="1" dirty="0"/>
              <a:t>	</a:t>
            </a:r>
            <a:r>
              <a:rPr lang="es-CO" sz="2400" b="1" dirty="0" smtClean="0"/>
              <a:t>- Práctica de los valores  = virtudes empresariales</a:t>
            </a:r>
          </a:p>
          <a:p>
            <a:endParaRPr lang="es-CO" sz="2400" b="1" dirty="0"/>
          </a:p>
          <a:p>
            <a:r>
              <a:rPr lang="es-CO" sz="2400" b="1" dirty="0" smtClean="0"/>
              <a:t>				objetivos a 	corto, </a:t>
            </a:r>
          </a:p>
          <a:p>
            <a:r>
              <a:rPr lang="es-CO" sz="2400" b="1" dirty="0"/>
              <a:t>	</a:t>
            </a:r>
            <a:r>
              <a:rPr lang="es-CO" sz="2400" b="1" dirty="0" smtClean="0"/>
              <a:t>					mediano y 						largo plazo,</a:t>
            </a:r>
          </a:p>
          <a:p>
            <a:endParaRPr lang="es-CO" sz="2400" b="1" dirty="0"/>
          </a:p>
          <a:p>
            <a:endParaRPr lang="es-CO" sz="2000" dirty="0"/>
          </a:p>
        </p:txBody>
      </p:sp>
    </p:spTree>
    <p:extLst>
      <p:ext uri="{BB962C8B-B14F-4D97-AF65-F5344CB8AC3E}">
        <p14:creationId xmlns:p14="http://schemas.microsoft.com/office/powerpoint/2010/main" val="212879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99592" y="980728"/>
            <a:ext cx="7992888" cy="5262979"/>
          </a:xfrm>
          <a:prstGeom prst="rect">
            <a:avLst/>
          </a:prstGeom>
        </p:spPr>
        <p:txBody>
          <a:bodyPr wrap="square">
            <a:spAutoFit/>
          </a:bodyPr>
          <a:lstStyle/>
          <a:p>
            <a:r>
              <a:rPr lang="es-CO" sz="2400" b="1" dirty="0" smtClean="0"/>
              <a:t>La finalidad de las organizaciones (intima) es la </a:t>
            </a:r>
          </a:p>
          <a:p>
            <a:r>
              <a:rPr lang="es-CO" sz="2400" b="1" dirty="0" smtClean="0"/>
              <a:t>supervivencia en el tiempo.</a:t>
            </a:r>
          </a:p>
          <a:p>
            <a:endParaRPr lang="es-CO" sz="2400" b="1" dirty="0"/>
          </a:p>
          <a:p>
            <a:r>
              <a:rPr lang="es-CO" sz="2400" b="1" dirty="0" smtClean="0"/>
              <a:t>Una conducta ética asertiva garantiza:</a:t>
            </a:r>
          </a:p>
          <a:p>
            <a:r>
              <a:rPr lang="es-CO" sz="2400" b="1" dirty="0"/>
              <a:t>	</a:t>
            </a:r>
            <a:r>
              <a:rPr lang="es-CO" sz="2400" b="1" dirty="0" smtClean="0"/>
              <a:t>Claridad en las metas.</a:t>
            </a:r>
          </a:p>
          <a:p>
            <a:r>
              <a:rPr lang="es-CO" sz="2400" b="1" dirty="0"/>
              <a:t>	</a:t>
            </a:r>
            <a:r>
              <a:rPr lang="es-CO" sz="2400" b="1" dirty="0" smtClean="0"/>
              <a:t>Mejoramiento de la calidad.</a:t>
            </a:r>
          </a:p>
          <a:p>
            <a:r>
              <a:rPr lang="es-CO" sz="2400" b="1" dirty="0"/>
              <a:t>	</a:t>
            </a:r>
            <a:r>
              <a:rPr lang="es-CO" sz="2400" b="1" dirty="0" smtClean="0"/>
              <a:t>Reducción del desperdicio.</a:t>
            </a:r>
          </a:p>
          <a:p>
            <a:r>
              <a:rPr lang="es-CO" sz="2400" b="1" dirty="0"/>
              <a:t>	</a:t>
            </a:r>
            <a:r>
              <a:rPr lang="es-CO" sz="2400" b="1" dirty="0" smtClean="0"/>
              <a:t>Calidad del servicio.</a:t>
            </a:r>
          </a:p>
          <a:p>
            <a:endParaRPr lang="es-CO" sz="2400" b="1" dirty="0"/>
          </a:p>
          <a:p>
            <a:r>
              <a:rPr lang="es-CO" sz="2400" b="1" dirty="0" smtClean="0"/>
              <a:t>Efecto interno: sentido de pertenencia, eficacia, liderazgo, sinergia, construcción de proyectos (de vida) comunes, etc.</a:t>
            </a:r>
          </a:p>
          <a:p>
            <a:endParaRPr lang="es-CO" sz="2400" b="1" dirty="0" smtClean="0"/>
          </a:p>
          <a:p>
            <a:r>
              <a:rPr lang="es-CO" sz="2400" b="1" dirty="0" smtClean="0"/>
              <a:t>Efecto externo: confianza, fidelidad, permanencia, etc. </a:t>
            </a:r>
          </a:p>
          <a:p>
            <a:r>
              <a:rPr lang="es-CO" sz="2400" b="1" dirty="0"/>
              <a:t>	</a:t>
            </a:r>
            <a:endParaRPr lang="es-CO" sz="2000" dirty="0"/>
          </a:p>
        </p:txBody>
      </p:sp>
    </p:spTree>
    <p:extLst>
      <p:ext uri="{BB962C8B-B14F-4D97-AF65-F5344CB8AC3E}">
        <p14:creationId xmlns:p14="http://schemas.microsoft.com/office/powerpoint/2010/main" val="481464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484784"/>
            <a:ext cx="7560840" cy="4154984"/>
          </a:xfrm>
          <a:prstGeom prst="rect">
            <a:avLst/>
          </a:prstGeom>
        </p:spPr>
        <p:txBody>
          <a:bodyPr wrap="square">
            <a:spAutoFit/>
          </a:bodyPr>
          <a:lstStyle/>
          <a:p>
            <a:pPr algn="ctr"/>
            <a:r>
              <a:rPr lang="es-CO" sz="2400" b="1" dirty="0" smtClean="0"/>
              <a:t>DE LA ÉTICA EN EL SECTOR DE ARRENDAMIENTOS</a:t>
            </a:r>
          </a:p>
          <a:p>
            <a:endParaRPr lang="es-CO" sz="2400" b="1" dirty="0" smtClean="0"/>
          </a:p>
          <a:p>
            <a:r>
              <a:rPr lang="es-CO" sz="2400" b="1" dirty="0" smtClean="0"/>
              <a:t>PRAGMÁTICA: EL CASO DE PABLO A.</a:t>
            </a:r>
            <a:endParaRPr lang="es-CO" sz="2400" dirty="0" smtClean="0"/>
          </a:p>
          <a:p>
            <a:endParaRPr lang="es-CO" sz="2400" b="1" dirty="0"/>
          </a:p>
          <a:p>
            <a:r>
              <a:rPr lang="es-CO" sz="2400" dirty="0" smtClean="0"/>
              <a:t>En la oficina </a:t>
            </a:r>
            <a:r>
              <a:rPr lang="es-CO" sz="2400" b="1" dirty="0" smtClean="0"/>
              <a:t>responsable </a:t>
            </a:r>
            <a:r>
              <a:rPr lang="es-CO" sz="2400" dirty="0" smtClean="0"/>
              <a:t>de la infraestructura de la ciudad llegan a diario decenas de propuestas de empresas que desean ofrecer sus bienes y servicios a la municipalidad. Esta entidad pública es responsable de canalizar los dineros de la ciudad para el mantenimientos de la infraestructura y para la ampliación de la misma a partir de nuevas obras civiles.</a:t>
            </a:r>
            <a:endParaRPr lang="es-CO" sz="2000" dirty="0"/>
          </a:p>
        </p:txBody>
      </p:sp>
    </p:spTree>
    <p:extLst>
      <p:ext uri="{BB962C8B-B14F-4D97-AF65-F5344CB8AC3E}">
        <p14:creationId xmlns:p14="http://schemas.microsoft.com/office/powerpoint/2010/main" val="23523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03217" y="1449802"/>
            <a:ext cx="7560840" cy="4832092"/>
          </a:xfrm>
          <a:prstGeom prst="rect">
            <a:avLst/>
          </a:prstGeom>
        </p:spPr>
        <p:txBody>
          <a:bodyPr wrap="square">
            <a:spAutoFit/>
          </a:bodyPr>
          <a:lstStyle/>
          <a:p>
            <a:r>
              <a:rPr lang="es-CO" sz="2800" dirty="0" smtClean="0"/>
              <a:t>Una de sus tareas consiste en contratar </a:t>
            </a:r>
            <a:r>
              <a:rPr lang="es-CO" sz="2800" dirty="0" err="1" smtClean="0"/>
              <a:t>megaobras</a:t>
            </a:r>
            <a:r>
              <a:rPr lang="es-CO" sz="2800" dirty="0" smtClean="0"/>
              <a:t>. Estas se adjudican por licitación pública a partir de pliegos de condiciones </a:t>
            </a:r>
            <a:r>
              <a:rPr lang="es-CO" sz="2800" b="1" dirty="0" smtClean="0"/>
              <a:t>iguales</a:t>
            </a:r>
            <a:r>
              <a:rPr lang="es-CO" sz="2800" dirty="0" smtClean="0"/>
              <a:t> para todos.</a:t>
            </a:r>
          </a:p>
          <a:p>
            <a:r>
              <a:rPr lang="es-CO" sz="2800" dirty="0" smtClean="0"/>
              <a:t>No muchas empresas pueden acceder a este tipo de contratos, dado que se requiere determinado nivel económico autónomo, además de una mínima y adecuada experiencia, que no se consigue de la noche a la mañana sin la condición primera. </a:t>
            </a:r>
          </a:p>
          <a:p>
            <a:r>
              <a:rPr lang="es-CO" sz="2800" dirty="0" smtClean="0"/>
              <a:t> </a:t>
            </a:r>
            <a:endParaRPr lang="es-CO" sz="2800" dirty="0"/>
          </a:p>
        </p:txBody>
      </p:sp>
    </p:spTree>
    <p:extLst>
      <p:ext uri="{BB962C8B-B14F-4D97-AF65-F5344CB8AC3E}">
        <p14:creationId xmlns:p14="http://schemas.microsoft.com/office/powerpoint/2010/main" val="2061995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15616" y="1375458"/>
            <a:ext cx="7560840" cy="4401205"/>
          </a:xfrm>
          <a:prstGeom prst="rect">
            <a:avLst/>
          </a:prstGeom>
        </p:spPr>
        <p:txBody>
          <a:bodyPr wrap="square">
            <a:spAutoFit/>
          </a:bodyPr>
          <a:lstStyle/>
          <a:p>
            <a:r>
              <a:rPr lang="es-CO" sz="2800" dirty="0" smtClean="0"/>
              <a:t>Estas adjudicaciones, por sus características, han sido otorgadas sin mayores contratiempos, sin desconocer por supuesto que la corrupción en las altas esferas es y ha sido una constante a lo largo de la historia de la humanidad. Básicamente hablamos de: tráfico de influencias, uso indebido de información privilegiada, favoritismo y por supuesto </a:t>
            </a:r>
            <a:r>
              <a:rPr lang="es-CO" sz="2800" b="1" dirty="0" smtClean="0"/>
              <a:t>el pago de una comisión</a:t>
            </a:r>
            <a:r>
              <a:rPr lang="es-CO" sz="2800" dirty="0" smtClean="0"/>
              <a:t>, entre muchas otras prácticas fraudulentas.</a:t>
            </a:r>
          </a:p>
          <a:p>
            <a:r>
              <a:rPr lang="es-CO" sz="2800" dirty="0" smtClean="0"/>
              <a:t> </a:t>
            </a:r>
            <a:endParaRPr lang="es-CO" sz="2400" dirty="0"/>
          </a:p>
        </p:txBody>
      </p:sp>
    </p:spTree>
    <p:extLst>
      <p:ext uri="{BB962C8B-B14F-4D97-AF65-F5344CB8AC3E}">
        <p14:creationId xmlns:p14="http://schemas.microsoft.com/office/powerpoint/2010/main" val="2449683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11008</TotalTime>
  <Words>1203</Words>
  <Application>Microsoft Office PowerPoint</Application>
  <PresentationFormat>Presentación en pantalla (4:3)</PresentationFormat>
  <Paragraphs>171</Paragraphs>
  <Slides>30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30</vt:i4>
      </vt:variant>
    </vt:vector>
  </HeadingPairs>
  <TitlesOfParts>
    <vt:vector size="3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USER</dc:creator>
  <cp:lastModifiedBy>Ytabares</cp:lastModifiedBy>
  <cp:revision>48</cp:revision>
  <dcterms:created xsi:type="dcterms:W3CDTF">2010-05-19T12:22:56Z</dcterms:created>
  <dcterms:modified xsi:type="dcterms:W3CDTF">2014-09-30T21:56:48Z</dcterms:modified>
</cp:coreProperties>
</file>